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4" r:id="rId3"/>
    <p:sldMasterId id="2147483686" r:id="rId4"/>
    <p:sldMasterId id="214748369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3" r:id="rId40"/>
    <p:sldId id="294" r:id="rId41"/>
    <p:sldId id="295" r:id="rId42"/>
    <p:sldId id="296" r:id="rId43"/>
    <p:sldId id="291" r:id="rId44"/>
    <p:sldId id="297" r:id="rId45"/>
    <p:sldId id="299" r:id="rId46"/>
    <p:sldId id="300" r:id="rId47"/>
    <p:sldId id="298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00E1"/>
    <a:srgbClr val="FF69F4"/>
    <a:srgbClr val="4F00EE"/>
    <a:srgbClr val="40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6" autoAdjust="0"/>
    <p:restoredTop sz="94660"/>
  </p:normalViewPr>
  <p:slideViewPr>
    <p:cSldViewPr>
      <p:cViewPr varScale="1">
        <p:scale>
          <a:sx n="108" d="100"/>
          <a:sy n="108" d="100"/>
        </p:scale>
        <p:origin x="-184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E17A-C88C-49A3-9BF5-8929675C6E8A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8064-877B-40E9-BDC7-EC794EBDA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3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E17A-C88C-49A3-9BF5-8929675C6E8A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8064-877B-40E9-BDC7-EC794EBDA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57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E17A-C88C-49A3-9BF5-8929675C6E8A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8064-877B-40E9-BDC7-EC794EBDA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372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pic>
        <p:nvPicPr>
          <p:cNvPr id="5" name="Picture 3" descr="D:\FRONTPAGE THEMES\NATURE\ANABN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50705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581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38765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961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029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56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574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2911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E17A-C88C-49A3-9BF5-8929675C6E8A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8064-877B-40E9-BDC7-EC794EBDA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877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8760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235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319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pPr lvl="0"/>
            <a:endParaRPr lang="zh-CN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961715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400">
              <a:solidFill>
                <a:srgbClr val="5B5249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400">
              <a:solidFill>
                <a:srgbClr val="5B5249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784A27-F94E-4003-A643-815A093BD1FB}" type="slidenum">
              <a:rPr kumimoji="1" lang="en-US" altLang="zh-CN" sz="2400">
                <a:solidFill>
                  <a:srgbClr val="5B524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CN" sz="2400">
              <a:solidFill>
                <a:srgbClr val="5B52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7064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5B5249"/>
              </a:solidFill>
              <a:ea typeface="宋体" pitchFamily="2" charset="-122"/>
            </a:endParaRPr>
          </a:p>
        </p:txBody>
      </p:sp>
      <p:pic>
        <p:nvPicPr>
          <p:cNvPr id="5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5B5249"/>
              </a:solidFill>
              <a:ea typeface="宋体" pitchFamily="2" charset="-122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2A3D7A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2A3D7A"/>
              </a:solidFill>
              <a:ea typeface="宋体" pitchFamily="2" charset="-122"/>
            </a:endParaRP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0B77B3B-A1DC-42E9-AACB-2282CF6B886E}" type="slidenum">
              <a:rPr lang="en-US" altLang="zh-CN">
                <a:solidFill>
                  <a:srgbClr val="2A3D7A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2A3D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7607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2A3D7A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56550" y="6524625"/>
            <a:ext cx="1116013" cy="346075"/>
          </a:xfrm>
        </p:spPr>
        <p:txBody>
          <a:bodyPr/>
          <a:lstStyle>
            <a:lvl1pPr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7ED7686C-8ABE-4390-900C-1E2D1B4090DD}" type="slidenum">
              <a:rPr lang="en-US" altLang="zh-CN">
                <a:solidFill>
                  <a:srgbClr val="2A3D7A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2A3D7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7069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2A3D7A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5BA23-0181-4FD5-901A-2B2D05D1335F}" type="slidenum">
              <a:rPr lang="en-US" altLang="zh-CN">
                <a:solidFill>
                  <a:srgbClr val="2A3D7A"/>
                </a:solidFill>
              </a:rPr>
              <a:pPr>
                <a:defRPr/>
              </a:pPr>
              <a:t>‹#›</a:t>
            </a:fld>
            <a:endParaRPr lang="en-US" altLang="zh-CN" sz="1400">
              <a:solidFill>
                <a:srgbClr val="2A3D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9579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42988" y="1125538"/>
            <a:ext cx="38100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5388" y="1125538"/>
            <a:ext cx="38100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2A3D7A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64321-97D5-4C27-9683-A03E4D032EB4}" type="slidenum">
              <a:rPr lang="en-US" altLang="zh-CN">
                <a:solidFill>
                  <a:srgbClr val="2A3D7A"/>
                </a:solidFill>
              </a:rPr>
              <a:pPr>
                <a:defRPr/>
              </a:pPr>
              <a:t>‹#›</a:t>
            </a:fld>
            <a:endParaRPr lang="en-US" altLang="zh-CN" sz="1400">
              <a:solidFill>
                <a:srgbClr val="2A3D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3844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2A3D7A"/>
              </a:solidFill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45869-413B-4A97-90FA-9AC181F91019}" type="slidenum">
              <a:rPr lang="en-US" altLang="zh-CN">
                <a:solidFill>
                  <a:srgbClr val="2A3D7A"/>
                </a:solidFill>
              </a:rPr>
              <a:pPr>
                <a:defRPr/>
              </a:pPr>
              <a:t>‹#›</a:t>
            </a:fld>
            <a:endParaRPr lang="en-US" altLang="zh-CN" sz="1400">
              <a:solidFill>
                <a:srgbClr val="2A3D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71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E17A-C88C-49A3-9BF5-8929675C6E8A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8064-877B-40E9-BDC7-EC794EBDA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2646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2A3D7A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795271-D988-4863-B2EF-EDE087EFE95C}" type="slidenum">
              <a:rPr lang="en-US" altLang="zh-CN">
                <a:solidFill>
                  <a:srgbClr val="2A3D7A"/>
                </a:solidFill>
              </a:rPr>
              <a:pPr>
                <a:defRPr/>
              </a:pPr>
              <a:t>‹#›</a:t>
            </a:fld>
            <a:endParaRPr lang="en-US" altLang="zh-CN" sz="1400">
              <a:solidFill>
                <a:srgbClr val="2A3D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9993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2A3D7A"/>
              </a:solidFill>
            </a:endParaRP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79759-D2CC-425B-9B1C-1E075467949B}" type="slidenum">
              <a:rPr lang="en-US" altLang="zh-CN">
                <a:solidFill>
                  <a:srgbClr val="2A3D7A"/>
                </a:solidFill>
              </a:rPr>
              <a:pPr>
                <a:defRPr/>
              </a:pPr>
              <a:t>‹#›</a:t>
            </a:fld>
            <a:endParaRPr lang="en-US" altLang="zh-CN" sz="1400">
              <a:solidFill>
                <a:srgbClr val="2A3D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671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2A3D7A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5C2BD-2537-4A1E-BD11-30F104337393}" type="slidenum">
              <a:rPr lang="en-US" altLang="zh-CN">
                <a:solidFill>
                  <a:srgbClr val="2A3D7A"/>
                </a:solidFill>
              </a:rPr>
              <a:pPr>
                <a:defRPr/>
              </a:pPr>
              <a:t>‹#›</a:t>
            </a:fld>
            <a:endParaRPr lang="en-US" altLang="zh-CN" sz="1400">
              <a:solidFill>
                <a:srgbClr val="2A3D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5259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2A3D7A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15EB0-6B6A-4EA1-9BA1-795CAD793FFC}" type="slidenum">
              <a:rPr lang="en-US" altLang="zh-CN">
                <a:solidFill>
                  <a:srgbClr val="2A3D7A"/>
                </a:solidFill>
              </a:rPr>
              <a:pPr>
                <a:defRPr/>
              </a:pPr>
              <a:t>‹#›</a:t>
            </a:fld>
            <a:endParaRPr lang="en-US" altLang="zh-CN" sz="1400">
              <a:solidFill>
                <a:srgbClr val="2A3D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0931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2A3D7A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D50DA-FF37-4AFE-B989-FEDC0C6E83FE}" type="slidenum">
              <a:rPr lang="en-US" altLang="zh-CN">
                <a:solidFill>
                  <a:srgbClr val="2A3D7A"/>
                </a:solidFill>
              </a:rPr>
              <a:pPr>
                <a:defRPr/>
              </a:pPr>
              <a:t>‹#›</a:t>
            </a:fld>
            <a:endParaRPr lang="en-US" altLang="zh-CN" sz="1400">
              <a:solidFill>
                <a:srgbClr val="2A3D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294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72288" y="333375"/>
            <a:ext cx="1943100" cy="6119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42988" y="333375"/>
            <a:ext cx="5676900" cy="6119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2A3D7A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1BDC4-ABB2-44D6-AD7E-6A39DFB6D7FF}" type="slidenum">
              <a:rPr lang="en-US" altLang="zh-CN">
                <a:solidFill>
                  <a:srgbClr val="2A3D7A"/>
                </a:solidFill>
              </a:rPr>
              <a:pPr>
                <a:defRPr/>
              </a:pPr>
              <a:t>‹#›</a:t>
            </a:fld>
            <a:endParaRPr lang="en-US" altLang="zh-CN" sz="1400">
              <a:solidFill>
                <a:srgbClr val="2A3D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9393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5B5249"/>
              </a:solidFill>
              <a:ea typeface="宋体" pitchFamily="2" charset="-122"/>
            </a:endParaRPr>
          </a:p>
        </p:txBody>
      </p:sp>
      <p:pic>
        <p:nvPicPr>
          <p:cNvPr id="5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5B5249"/>
              </a:solidFill>
              <a:ea typeface="宋体" pitchFamily="2" charset="-122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2A3D7A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2A3D7A"/>
              </a:solidFill>
              <a:ea typeface="宋体" pitchFamily="2" charset="-122"/>
            </a:endParaRP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0B77B3B-A1DC-42E9-AACB-2282CF6B886E}" type="slidenum">
              <a:rPr lang="en-US" altLang="zh-CN">
                <a:solidFill>
                  <a:srgbClr val="2A3D7A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2A3D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2984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2A3D7A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56550" y="6524625"/>
            <a:ext cx="1116013" cy="346075"/>
          </a:xfrm>
        </p:spPr>
        <p:txBody>
          <a:bodyPr/>
          <a:lstStyle>
            <a:lvl1pPr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7ED7686C-8ABE-4390-900C-1E2D1B4090DD}" type="slidenum">
              <a:rPr lang="en-US" altLang="zh-CN">
                <a:solidFill>
                  <a:srgbClr val="2A3D7A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2A3D7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5990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2A3D7A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5BA23-0181-4FD5-901A-2B2D05D1335F}" type="slidenum">
              <a:rPr lang="en-US" altLang="zh-CN">
                <a:solidFill>
                  <a:srgbClr val="2A3D7A"/>
                </a:solidFill>
              </a:rPr>
              <a:pPr>
                <a:defRPr/>
              </a:pPr>
              <a:t>‹#›</a:t>
            </a:fld>
            <a:endParaRPr lang="en-US" altLang="zh-CN" sz="1400">
              <a:solidFill>
                <a:srgbClr val="2A3D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6641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42988" y="1125538"/>
            <a:ext cx="38100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5388" y="1125538"/>
            <a:ext cx="38100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2A3D7A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64321-97D5-4C27-9683-A03E4D032EB4}" type="slidenum">
              <a:rPr lang="en-US" altLang="zh-CN">
                <a:solidFill>
                  <a:srgbClr val="2A3D7A"/>
                </a:solidFill>
              </a:rPr>
              <a:pPr>
                <a:defRPr/>
              </a:pPr>
              <a:t>‹#›</a:t>
            </a:fld>
            <a:endParaRPr lang="en-US" altLang="zh-CN" sz="1400">
              <a:solidFill>
                <a:srgbClr val="2A3D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17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E17A-C88C-49A3-9BF5-8929675C6E8A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8064-877B-40E9-BDC7-EC794EBDA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3488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2A3D7A"/>
              </a:solidFill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45869-413B-4A97-90FA-9AC181F91019}" type="slidenum">
              <a:rPr lang="en-US" altLang="zh-CN">
                <a:solidFill>
                  <a:srgbClr val="2A3D7A"/>
                </a:solidFill>
              </a:rPr>
              <a:pPr>
                <a:defRPr/>
              </a:pPr>
              <a:t>‹#›</a:t>
            </a:fld>
            <a:endParaRPr lang="en-US" altLang="zh-CN" sz="1400">
              <a:solidFill>
                <a:srgbClr val="2A3D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7257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2A3D7A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795271-D988-4863-B2EF-EDE087EFE95C}" type="slidenum">
              <a:rPr lang="en-US" altLang="zh-CN">
                <a:solidFill>
                  <a:srgbClr val="2A3D7A"/>
                </a:solidFill>
              </a:rPr>
              <a:pPr>
                <a:defRPr/>
              </a:pPr>
              <a:t>‹#›</a:t>
            </a:fld>
            <a:endParaRPr lang="en-US" altLang="zh-CN" sz="1400">
              <a:solidFill>
                <a:srgbClr val="2A3D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070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2A3D7A"/>
              </a:solidFill>
            </a:endParaRP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79759-D2CC-425B-9B1C-1E075467949B}" type="slidenum">
              <a:rPr lang="en-US" altLang="zh-CN">
                <a:solidFill>
                  <a:srgbClr val="2A3D7A"/>
                </a:solidFill>
              </a:rPr>
              <a:pPr>
                <a:defRPr/>
              </a:pPr>
              <a:t>‹#›</a:t>
            </a:fld>
            <a:endParaRPr lang="en-US" altLang="zh-CN" sz="1400">
              <a:solidFill>
                <a:srgbClr val="2A3D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4552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2A3D7A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5C2BD-2537-4A1E-BD11-30F104337393}" type="slidenum">
              <a:rPr lang="en-US" altLang="zh-CN">
                <a:solidFill>
                  <a:srgbClr val="2A3D7A"/>
                </a:solidFill>
              </a:rPr>
              <a:pPr>
                <a:defRPr/>
              </a:pPr>
              <a:t>‹#›</a:t>
            </a:fld>
            <a:endParaRPr lang="en-US" altLang="zh-CN" sz="1400">
              <a:solidFill>
                <a:srgbClr val="2A3D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9653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2A3D7A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15EB0-6B6A-4EA1-9BA1-795CAD793FFC}" type="slidenum">
              <a:rPr lang="en-US" altLang="zh-CN">
                <a:solidFill>
                  <a:srgbClr val="2A3D7A"/>
                </a:solidFill>
              </a:rPr>
              <a:pPr>
                <a:defRPr/>
              </a:pPr>
              <a:t>‹#›</a:t>
            </a:fld>
            <a:endParaRPr lang="en-US" altLang="zh-CN" sz="1400">
              <a:solidFill>
                <a:srgbClr val="2A3D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7593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2A3D7A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D50DA-FF37-4AFE-B989-FEDC0C6E83FE}" type="slidenum">
              <a:rPr lang="en-US" altLang="zh-CN">
                <a:solidFill>
                  <a:srgbClr val="2A3D7A"/>
                </a:solidFill>
              </a:rPr>
              <a:pPr>
                <a:defRPr/>
              </a:pPr>
              <a:t>‹#›</a:t>
            </a:fld>
            <a:endParaRPr lang="en-US" altLang="zh-CN" sz="1400">
              <a:solidFill>
                <a:srgbClr val="2A3D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43405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72288" y="333375"/>
            <a:ext cx="1943100" cy="6119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42988" y="333375"/>
            <a:ext cx="5676900" cy="6119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2A3D7A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1BDC4-ABB2-44D6-AD7E-6A39DFB6D7FF}" type="slidenum">
              <a:rPr lang="en-US" altLang="zh-CN">
                <a:solidFill>
                  <a:srgbClr val="2A3D7A"/>
                </a:solidFill>
              </a:rPr>
              <a:pPr>
                <a:defRPr/>
              </a:pPr>
              <a:t>‹#›</a:t>
            </a:fld>
            <a:endParaRPr lang="en-US" altLang="zh-CN" sz="1400">
              <a:solidFill>
                <a:srgbClr val="2A3D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5203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5B5249"/>
              </a:solidFill>
              <a:ea typeface="宋体" pitchFamily="2" charset="-122"/>
            </a:endParaRPr>
          </a:p>
        </p:txBody>
      </p:sp>
      <p:pic>
        <p:nvPicPr>
          <p:cNvPr id="5" name="Picture 3" descr="ANABN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5B5249"/>
              </a:solidFill>
              <a:ea typeface="宋体" pitchFamily="2" charset="-122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2A3D7A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2A3D7A"/>
              </a:solidFill>
              <a:ea typeface="宋体" pitchFamily="2" charset="-122"/>
            </a:endParaRP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0B77B3B-A1DC-42E9-AACB-2282CF6B886E}" type="slidenum">
              <a:rPr lang="en-US" altLang="zh-CN">
                <a:solidFill>
                  <a:srgbClr val="2A3D7A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2A3D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75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2A3D7A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56550" y="6524625"/>
            <a:ext cx="1116013" cy="346075"/>
          </a:xfrm>
        </p:spPr>
        <p:txBody>
          <a:bodyPr/>
          <a:lstStyle>
            <a:lvl1pPr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7ED7686C-8ABE-4390-900C-1E2D1B4090DD}" type="slidenum">
              <a:rPr lang="en-US" altLang="zh-CN">
                <a:solidFill>
                  <a:srgbClr val="2A3D7A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2A3D7A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1859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2A3D7A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5BA23-0181-4FD5-901A-2B2D05D1335F}" type="slidenum">
              <a:rPr lang="en-US" altLang="zh-CN">
                <a:solidFill>
                  <a:srgbClr val="2A3D7A"/>
                </a:solidFill>
              </a:rPr>
              <a:pPr>
                <a:defRPr/>
              </a:pPr>
              <a:t>‹#›</a:t>
            </a:fld>
            <a:endParaRPr lang="en-US" altLang="zh-CN" sz="1400">
              <a:solidFill>
                <a:srgbClr val="2A3D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03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E17A-C88C-49A3-9BF5-8929675C6E8A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8064-877B-40E9-BDC7-EC794EBDA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9393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42988" y="1125538"/>
            <a:ext cx="38100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5388" y="1125538"/>
            <a:ext cx="38100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2A3D7A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64321-97D5-4C27-9683-A03E4D032EB4}" type="slidenum">
              <a:rPr lang="en-US" altLang="zh-CN">
                <a:solidFill>
                  <a:srgbClr val="2A3D7A"/>
                </a:solidFill>
              </a:rPr>
              <a:pPr>
                <a:defRPr/>
              </a:pPr>
              <a:t>‹#›</a:t>
            </a:fld>
            <a:endParaRPr lang="en-US" altLang="zh-CN" sz="1400">
              <a:solidFill>
                <a:srgbClr val="2A3D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31168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2A3D7A"/>
              </a:solidFill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45869-413B-4A97-90FA-9AC181F91019}" type="slidenum">
              <a:rPr lang="en-US" altLang="zh-CN">
                <a:solidFill>
                  <a:srgbClr val="2A3D7A"/>
                </a:solidFill>
              </a:rPr>
              <a:pPr>
                <a:defRPr/>
              </a:pPr>
              <a:t>‹#›</a:t>
            </a:fld>
            <a:endParaRPr lang="en-US" altLang="zh-CN" sz="1400">
              <a:solidFill>
                <a:srgbClr val="2A3D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0068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2A3D7A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795271-D988-4863-B2EF-EDE087EFE95C}" type="slidenum">
              <a:rPr lang="en-US" altLang="zh-CN">
                <a:solidFill>
                  <a:srgbClr val="2A3D7A"/>
                </a:solidFill>
              </a:rPr>
              <a:pPr>
                <a:defRPr/>
              </a:pPr>
              <a:t>‹#›</a:t>
            </a:fld>
            <a:endParaRPr lang="en-US" altLang="zh-CN" sz="1400">
              <a:solidFill>
                <a:srgbClr val="2A3D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14034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2A3D7A"/>
              </a:solidFill>
            </a:endParaRP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79759-D2CC-425B-9B1C-1E075467949B}" type="slidenum">
              <a:rPr lang="en-US" altLang="zh-CN">
                <a:solidFill>
                  <a:srgbClr val="2A3D7A"/>
                </a:solidFill>
              </a:rPr>
              <a:pPr>
                <a:defRPr/>
              </a:pPr>
              <a:t>‹#›</a:t>
            </a:fld>
            <a:endParaRPr lang="en-US" altLang="zh-CN" sz="1400">
              <a:solidFill>
                <a:srgbClr val="2A3D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0696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2A3D7A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5C2BD-2537-4A1E-BD11-30F104337393}" type="slidenum">
              <a:rPr lang="en-US" altLang="zh-CN">
                <a:solidFill>
                  <a:srgbClr val="2A3D7A"/>
                </a:solidFill>
              </a:rPr>
              <a:pPr>
                <a:defRPr/>
              </a:pPr>
              <a:t>‹#›</a:t>
            </a:fld>
            <a:endParaRPr lang="en-US" altLang="zh-CN" sz="1400">
              <a:solidFill>
                <a:srgbClr val="2A3D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4885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2A3D7A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15EB0-6B6A-4EA1-9BA1-795CAD793FFC}" type="slidenum">
              <a:rPr lang="en-US" altLang="zh-CN">
                <a:solidFill>
                  <a:srgbClr val="2A3D7A"/>
                </a:solidFill>
              </a:rPr>
              <a:pPr>
                <a:defRPr/>
              </a:pPr>
              <a:t>‹#›</a:t>
            </a:fld>
            <a:endParaRPr lang="en-US" altLang="zh-CN" sz="1400">
              <a:solidFill>
                <a:srgbClr val="2A3D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274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2A3D7A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D50DA-FF37-4AFE-B989-FEDC0C6E83FE}" type="slidenum">
              <a:rPr lang="en-US" altLang="zh-CN">
                <a:solidFill>
                  <a:srgbClr val="2A3D7A"/>
                </a:solidFill>
              </a:rPr>
              <a:pPr>
                <a:defRPr/>
              </a:pPr>
              <a:t>‹#›</a:t>
            </a:fld>
            <a:endParaRPr lang="en-US" altLang="zh-CN" sz="1400">
              <a:solidFill>
                <a:srgbClr val="2A3D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5477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72288" y="333375"/>
            <a:ext cx="1943100" cy="6119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42988" y="333375"/>
            <a:ext cx="5676900" cy="6119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2A3D7A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1BDC4-ABB2-44D6-AD7E-6A39DFB6D7FF}" type="slidenum">
              <a:rPr lang="en-US" altLang="zh-CN">
                <a:solidFill>
                  <a:srgbClr val="2A3D7A"/>
                </a:solidFill>
              </a:rPr>
              <a:pPr>
                <a:defRPr/>
              </a:pPr>
              <a:t>‹#›</a:t>
            </a:fld>
            <a:endParaRPr lang="en-US" altLang="zh-CN" sz="1400">
              <a:solidFill>
                <a:srgbClr val="2A3D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60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E17A-C88C-49A3-9BF5-8929675C6E8A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8064-877B-40E9-BDC7-EC794EBDA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57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E17A-C88C-49A3-9BF5-8929675C6E8A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8064-877B-40E9-BDC7-EC794EBDA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33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E17A-C88C-49A3-9BF5-8929675C6E8A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8064-877B-40E9-BDC7-EC794EBDA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17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E17A-C88C-49A3-9BF5-8929675C6E8A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8064-877B-40E9-BDC7-EC794EBDA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34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6E17A-C88C-49A3-9BF5-8929675C6E8A}" type="datetimeFigureOut">
              <a:rPr lang="zh-CN" altLang="en-US" smtClean="0"/>
              <a:t>2017/10/11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A8064-877B-40E9-BDC7-EC794EBDA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9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2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2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31" name="Picture 9" descr="C:\Wendy\anabnr2.GI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33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9282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kumimoji="1" sz="32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  <a:cs typeface="+mn-cs"/>
        </a:defRPr>
      </a:lvl1pPr>
      <a:lvl2pPr marL="1027113" indent="-4556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8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</a:defRPr>
      </a:lvl2pPr>
      <a:lvl3pPr marL="1370013" indent="-228600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kumimoji="1" sz="24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kumimoji="1" sz="20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5B5249"/>
              </a:solidFill>
              <a:ea typeface="宋体" pitchFamily="2" charset="-122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5B5249"/>
              </a:solidFill>
              <a:ea typeface="宋体" pitchFamily="2" charset="-122"/>
            </a:endParaRPr>
          </a:p>
        </p:txBody>
      </p:sp>
      <p:sp>
        <p:nvSpPr>
          <p:cNvPr id="24580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47625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5B5249"/>
              </a:solidFill>
              <a:ea typeface="宋体" pitchFamily="2" charset="-122"/>
            </a:endParaRPr>
          </a:p>
        </p:txBody>
      </p:sp>
      <p:sp>
        <p:nvSpPr>
          <p:cNvPr id="24581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5B5249"/>
              </a:solidFill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333375"/>
            <a:ext cx="77724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918450" y="6511925"/>
            <a:ext cx="1225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2A3D7A"/>
              </a:solidFill>
              <a:ea typeface="宋体" pitchFamily="2" charset="-122"/>
            </a:endParaRPr>
          </a:p>
        </p:txBody>
      </p:sp>
      <p:pic>
        <p:nvPicPr>
          <p:cNvPr id="1032" name="Picture 9" descr="anabnr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304800" y="26035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5B5249"/>
              </a:solidFill>
              <a:ea typeface="宋体" pitchFamily="2" charset="-122"/>
            </a:endParaRPr>
          </a:p>
        </p:txBody>
      </p:sp>
      <p:sp>
        <p:nvSpPr>
          <p:cNvPr id="2458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51275" y="6524625"/>
            <a:ext cx="1116013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240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4D2E88-BEA6-40D4-8E10-17B0D06DB97A}" type="slidenum">
              <a:rPr lang="en-US" altLang="zh-CN">
                <a:solidFill>
                  <a:srgbClr val="2A3D7A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400">
              <a:solidFill>
                <a:srgbClr val="2A3D7A"/>
              </a:solidFill>
              <a:ea typeface="宋体" pitchFamily="2" charset="-122"/>
            </a:endParaRPr>
          </a:p>
        </p:txBody>
      </p:sp>
      <p:sp>
        <p:nvSpPr>
          <p:cNvPr id="1035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1125538"/>
            <a:ext cx="77724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9528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kumimoji="1" sz="3600" b="1">
          <a:solidFill>
            <a:srgbClr val="0066FF"/>
          </a:solidFill>
          <a:latin typeface="+mn-lt"/>
          <a:ea typeface="+mn-ea"/>
          <a:cs typeface="+mn-cs"/>
        </a:defRPr>
      </a:lvl1pPr>
      <a:lvl2pPr marL="1027113" indent="-4556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800" b="1">
          <a:solidFill>
            <a:srgbClr val="0066FF"/>
          </a:solidFill>
          <a:latin typeface="+mn-lt"/>
          <a:ea typeface="+mn-ea"/>
        </a:defRPr>
      </a:lvl2pPr>
      <a:lvl3pPr marL="1370013" indent="-228600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kumimoji="1" sz="2400" b="1">
          <a:solidFill>
            <a:srgbClr val="0066FF"/>
          </a:solidFill>
          <a:latin typeface="+mn-lt"/>
          <a:ea typeface="+mn-ea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kumimoji="1" sz="2000" b="1">
          <a:solidFill>
            <a:srgbClr val="0066FF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 b="1">
          <a:solidFill>
            <a:srgbClr val="0066FF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 b="1">
          <a:solidFill>
            <a:srgbClr val="0066F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 b="1">
          <a:solidFill>
            <a:srgbClr val="0066F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 b="1">
          <a:solidFill>
            <a:srgbClr val="0066F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 b="1">
          <a:solidFill>
            <a:srgbClr val="0066F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5B5249"/>
              </a:solidFill>
              <a:ea typeface="宋体" pitchFamily="2" charset="-122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5B5249"/>
              </a:solidFill>
              <a:ea typeface="宋体" pitchFamily="2" charset="-122"/>
            </a:endParaRPr>
          </a:p>
        </p:txBody>
      </p:sp>
      <p:sp>
        <p:nvSpPr>
          <p:cNvPr id="24580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47625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5B5249"/>
              </a:solidFill>
              <a:ea typeface="宋体" pitchFamily="2" charset="-122"/>
            </a:endParaRPr>
          </a:p>
        </p:txBody>
      </p:sp>
      <p:sp>
        <p:nvSpPr>
          <p:cNvPr id="24581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5B5249"/>
              </a:solidFill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333375"/>
            <a:ext cx="77724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918450" y="6511925"/>
            <a:ext cx="1225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2A3D7A"/>
              </a:solidFill>
              <a:ea typeface="宋体" pitchFamily="2" charset="-122"/>
            </a:endParaRPr>
          </a:p>
        </p:txBody>
      </p:sp>
      <p:pic>
        <p:nvPicPr>
          <p:cNvPr id="1032" name="Picture 9" descr="anabnr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304800" y="26035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5B5249"/>
              </a:solidFill>
              <a:ea typeface="宋体" pitchFamily="2" charset="-122"/>
            </a:endParaRPr>
          </a:p>
        </p:txBody>
      </p:sp>
      <p:sp>
        <p:nvSpPr>
          <p:cNvPr id="2458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51275" y="6524625"/>
            <a:ext cx="1116013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240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4D2E88-BEA6-40D4-8E10-17B0D06DB97A}" type="slidenum">
              <a:rPr lang="en-US" altLang="zh-CN">
                <a:solidFill>
                  <a:srgbClr val="2A3D7A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400">
              <a:solidFill>
                <a:srgbClr val="2A3D7A"/>
              </a:solidFill>
              <a:ea typeface="宋体" pitchFamily="2" charset="-122"/>
            </a:endParaRPr>
          </a:p>
        </p:txBody>
      </p:sp>
      <p:sp>
        <p:nvSpPr>
          <p:cNvPr id="1035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1125538"/>
            <a:ext cx="77724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739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kumimoji="1" sz="3600" b="1">
          <a:solidFill>
            <a:srgbClr val="0066FF"/>
          </a:solidFill>
          <a:latin typeface="+mn-lt"/>
          <a:ea typeface="+mn-ea"/>
          <a:cs typeface="+mn-cs"/>
        </a:defRPr>
      </a:lvl1pPr>
      <a:lvl2pPr marL="1027113" indent="-4556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800" b="1">
          <a:solidFill>
            <a:srgbClr val="0066FF"/>
          </a:solidFill>
          <a:latin typeface="+mn-lt"/>
          <a:ea typeface="+mn-ea"/>
        </a:defRPr>
      </a:lvl2pPr>
      <a:lvl3pPr marL="1370013" indent="-228600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kumimoji="1" sz="2400" b="1">
          <a:solidFill>
            <a:srgbClr val="0066FF"/>
          </a:solidFill>
          <a:latin typeface="+mn-lt"/>
          <a:ea typeface="+mn-ea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kumimoji="1" sz="2000" b="1">
          <a:solidFill>
            <a:srgbClr val="0066FF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 b="1">
          <a:solidFill>
            <a:srgbClr val="0066FF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 b="1">
          <a:solidFill>
            <a:srgbClr val="0066F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 b="1">
          <a:solidFill>
            <a:srgbClr val="0066F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 b="1">
          <a:solidFill>
            <a:srgbClr val="0066F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 b="1">
          <a:solidFill>
            <a:srgbClr val="0066F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5B5249"/>
              </a:solidFill>
              <a:ea typeface="宋体" pitchFamily="2" charset="-122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5B5249"/>
              </a:solidFill>
              <a:ea typeface="宋体" pitchFamily="2" charset="-122"/>
            </a:endParaRPr>
          </a:p>
        </p:txBody>
      </p:sp>
      <p:sp>
        <p:nvSpPr>
          <p:cNvPr id="24580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47625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5B5249"/>
              </a:solidFill>
              <a:ea typeface="宋体" pitchFamily="2" charset="-122"/>
            </a:endParaRPr>
          </a:p>
        </p:txBody>
      </p:sp>
      <p:sp>
        <p:nvSpPr>
          <p:cNvPr id="24581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5B5249"/>
              </a:solidFill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333375"/>
            <a:ext cx="77724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918450" y="6511925"/>
            <a:ext cx="1225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2A3D7A"/>
              </a:solidFill>
              <a:ea typeface="宋体" pitchFamily="2" charset="-122"/>
            </a:endParaRPr>
          </a:p>
        </p:txBody>
      </p:sp>
      <p:pic>
        <p:nvPicPr>
          <p:cNvPr id="1032" name="Picture 9" descr="anabnr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304800" y="26035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>
              <a:solidFill>
                <a:srgbClr val="5B5249"/>
              </a:solidFill>
              <a:ea typeface="宋体" pitchFamily="2" charset="-122"/>
            </a:endParaRPr>
          </a:p>
        </p:txBody>
      </p:sp>
      <p:sp>
        <p:nvSpPr>
          <p:cNvPr id="2458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51275" y="6524625"/>
            <a:ext cx="1116013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240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4D2E88-BEA6-40D4-8E10-17B0D06DB97A}" type="slidenum">
              <a:rPr lang="en-US" altLang="zh-CN">
                <a:solidFill>
                  <a:srgbClr val="2A3D7A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400">
              <a:solidFill>
                <a:srgbClr val="2A3D7A"/>
              </a:solidFill>
              <a:ea typeface="宋体" pitchFamily="2" charset="-122"/>
            </a:endParaRPr>
          </a:p>
        </p:txBody>
      </p:sp>
      <p:sp>
        <p:nvSpPr>
          <p:cNvPr id="1035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1125538"/>
            <a:ext cx="77724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4975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rgbClr val="FF3300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kumimoji="1" sz="3600" b="1">
          <a:solidFill>
            <a:srgbClr val="0066FF"/>
          </a:solidFill>
          <a:latin typeface="+mn-lt"/>
          <a:ea typeface="+mn-ea"/>
          <a:cs typeface="+mn-cs"/>
        </a:defRPr>
      </a:lvl1pPr>
      <a:lvl2pPr marL="1027113" indent="-4556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800" b="1">
          <a:solidFill>
            <a:srgbClr val="0066FF"/>
          </a:solidFill>
          <a:latin typeface="+mn-lt"/>
          <a:ea typeface="+mn-ea"/>
        </a:defRPr>
      </a:lvl2pPr>
      <a:lvl3pPr marL="1370013" indent="-228600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kumimoji="1" sz="2400" b="1">
          <a:solidFill>
            <a:srgbClr val="0066FF"/>
          </a:solidFill>
          <a:latin typeface="+mn-lt"/>
          <a:ea typeface="+mn-ea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kumimoji="1" sz="2000" b="1">
          <a:solidFill>
            <a:srgbClr val="0066FF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 b="1">
          <a:solidFill>
            <a:srgbClr val="0066FF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 b="1">
          <a:solidFill>
            <a:srgbClr val="0066F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 b="1">
          <a:solidFill>
            <a:srgbClr val="0066F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 b="1">
          <a:solidFill>
            <a:srgbClr val="0066F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 b="1">
          <a:solidFill>
            <a:srgbClr val="0066F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8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556793"/>
            <a:ext cx="8058472" cy="3456384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marL="815975" lvl="2" indent="-457200">
              <a:buClr>
                <a:srgbClr val="6600FF"/>
              </a:buClr>
              <a:buSzPct val="100000"/>
              <a:buFont typeface="Wingdings" pitchFamily="2" charset="2"/>
              <a:buChar char="|"/>
            </a:pPr>
            <a:r>
              <a:rPr lang="zh-CN" altLang="en-US" sz="2800" b="1" dirty="0" smtClean="0">
                <a:solidFill>
                  <a:srgbClr val="000000"/>
                </a:solidFill>
              </a:rPr>
              <a:t>队列是一种特殊的线性表，它只能在线性表的一端进行插入操作，在线性表的另一端进行删除操作。</a:t>
            </a:r>
            <a:endParaRPr lang="en-US" altLang="zh-CN" sz="2800" b="1" dirty="0" smtClean="0">
              <a:solidFill>
                <a:srgbClr val="000000"/>
              </a:solidFill>
            </a:endParaRPr>
          </a:p>
          <a:p>
            <a:pPr marL="815975" lvl="2" indent="-457200">
              <a:buClr>
                <a:srgbClr val="6600FF"/>
              </a:buClr>
              <a:buSzPct val="100000"/>
              <a:buFont typeface="Wingdings" pitchFamily="2" charset="2"/>
              <a:buChar char="|"/>
            </a:pPr>
            <a:r>
              <a:rPr lang="zh-CN" altLang="en-US" sz="2800" b="1" dirty="0" smtClean="0">
                <a:solidFill>
                  <a:srgbClr val="000000"/>
                </a:solidFill>
              </a:rPr>
              <a:t>允许插入的一端</a:t>
            </a:r>
            <a:r>
              <a:rPr lang="en-US" altLang="zh-CN" sz="2800" b="1" dirty="0" smtClean="0">
                <a:solidFill>
                  <a:srgbClr val="000000"/>
                </a:solidFill>
                <a:latin typeface="Arial" charset="0"/>
              </a:rPr>
              <a:t>——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队尾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(last)</a:t>
            </a:r>
            <a:r>
              <a:rPr lang="en-US" altLang="zh-CN" sz="2800" b="1" dirty="0" smtClean="0">
                <a:latin typeface="Arial" charset="0"/>
              </a:rPr>
              <a:t> 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815975" lvl="2" indent="-457200">
              <a:buClr>
                <a:srgbClr val="6600FF"/>
              </a:buClr>
              <a:buSzPct val="100000"/>
              <a:buFont typeface="Wingdings" pitchFamily="2" charset="2"/>
              <a:buChar char="|"/>
            </a:pPr>
            <a:r>
              <a:rPr lang="zh-CN" altLang="en-US" sz="2800" b="1" dirty="0" smtClean="0">
                <a:solidFill>
                  <a:srgbClr val="000000"/>
                </a:solidFill>
              </a:rPr>
              <a:t>允许删除的一端</a:t>
            </a:r>
            <a:r>
              <a:rPr lang="en-US" altLang="zh-CN" sz="2800" b="1" dirty="0" smtClean="0">
                <a:solidFill>
                  <a:srgbClr val="000000"/>
                </a:solidFill>
                <a:latin typeface="Arial" charset="0"/>
              </a:rPr>
              <a:t>——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队头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(first)</a:t>
            </a:r>
          </a:p>
          <a:p>
            <a:pPr marL="815975" lvl="2" indent="-457200">
              <a:buClr>
                <a:srgbClr val="6600FF"/>
              </a:buClr>
              <a:buSzPct val="100000"/>
              <a:buFont typeface="Wingdings" pitchFamily="2" charset="2"/>
              <a:buChar char="|"/>
            </a:pPr>
            <a:r>
              <a:rPr lang="zh-CN" altLang="en-US" sz="2800" b="1" dirty="0">
                <a:solidFill>
                  <a:srgbClr val="000000"/>
                </a:solidFill>
              </a:rPr>
              <a:t>新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结点只能插入到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队尾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，要删除的结点只能是排在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队头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的结点。</a:t>
            </a:r>
            <a:endParaRPr lang="zh-CN" altLang="zh-CN" sz="2800" b="1" dirty="0" smtClean="0">
              <a:solidFill>
                <a:srgbClr val="000000"/>
              </a:solidFill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620688"/>
            <a:ext cx="8382000" cy="903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dirty="0" smtClean="0">
                <a:effectLst/>
              </a:rPr>
              <a:t>队列的定义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481263" y="5013176"/>
            <a:ext cx="3689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（</a:t>
            </a:r>
            <a:r>
              <a:rPr kumimoji="1" lang="en-US" altLang="zh-CN" sz="3200" b="1" i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200" b="1" baseline="-25000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kumimoji="1" lang="en-US" altLang="zh-CN" sz="32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kumimoji="1" lang="en-US" altLang="zh-CN" sz="3200" b="1" i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200" b="1" baseline="-25000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kumimoji="1" lang="en-US" altLang="zh-CN" sz="32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kumimoji="1" lang="en-US" altLang="zh-CN" sz="3200" b="1" dirty="0">
                <a:solidFill>
                  <a:srgbClr val="5B5249">
                    <a:lumMod val="50000"/>
                  </a:srgbClr>
                </a:solidFill>
                <a:latin typeface="宋体" charset="-122"/>
                <a:ea typeface="宋体" charset="-122"/>
              </a:rPr>
              <a:t>……</a:t>
            </a:r>
            <a:r>
              <a:rPr kumimoji="1" lang="en-US" altLang="zh-CN" sz="32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kumimoji="1" lang="en-US" altLang="zh-CN" sz="3200" b="1" i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200" b="1" i="1" baseline="-25000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kumimoji="1" lang="zh-CN" altLang="en-US" sz="32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）</a:t>
            </a: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4821238" y="5638651"/>
            <a:ext cx="928688" cy="817562"/>
            <a:chOff x="2710" y="1905"/>
            <a:chExt cx="502" cy="515"/>
          </a:xfrm>
        </p:grpSpPr>
        <p:sp>
          <p:nvSpPr>
            <p:cNvPr id="6" name="Line 10"/>
            <p:cNvSpPr>
              <a:spLocks noChangeShapeType="1"/>
            </p:cNvSpPr>
            <p:nvPr/>
          </p:nvSpPr>
          <p:spPr bwMode="auto">
            <a:xfrm flipV="1">
              <a:off x="2965" y="1905"/>
              <a:ext cx="0" cy="227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>
                    <a:lumMod val="50000"/>
                  </a:srgbClr>
                </a:solidFill>
              </a:endParaRPr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2710" y="2132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5B5249">
                      <a:lumMod val="50000"/>
                    </a:srgbClr>
                  </a:solidFill>
                </a:rPr>
                <a:t>队尾</a:t>
              </a:r>
            </a:p>
          </p:txBody>
        </p:sp>
      </p:grp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2705101" y="5625951"/>
            <a:ext cx="898525" cy="817562"/>
            <a:chOff x="1377" y="1897"/>
            <a:chExt cx="502" cy="515"/>
          </a:xfrm>
        </p:grpSpPr>
        <p:sp>
          <p:nvSpPr>
            <p:cNvPr id="9" name="Line 13"/>
            <p:cNvSpPr>
              <a:spLocks noChangeShapeType="1"/>
            </p:cNvSpPr>
            <p:nvPr/>
          </p:nvSpPr>
          <p:spPr bwMode="auto">
            <a:xfrm flipV="1">
              <a:off x="1632" y="1897"/>
              <a:ext cx="0" cy="227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>
                    <a:lumMod val="50000"/>
                  </a:srgbClr>
                </a:solidFill>
              </a:endParaRPr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1377" y="2124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5B5249">
                      <a:lumMod val="50000"/>
                    </a:srgbClr>
                  </a:solidFill>
                </a:rPr>
                <a:t>队头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43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7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7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7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7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7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7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build="p" animBg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4"/>
          <p:cNvSpPr txBox="1">
            <a:spLocks noChangeArrowheads="1"/>
          </p:cNvSpPr>
          <p:nvPr/>
        </p:nvSpPr>
        <p:spPr bwMode="auto">
          <a:xfrm>
            <a:off x="746125" y="1052736"/>
            <a:ext cx="3375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例：</a:t>
            </a:r>
            <a:r>
              <a:rPr kumimoji="1" lang="en-US" altLang="zh-CN" sz="2800" b="1" i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2800" b="1" baseline="-2500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kumimoji="1" lang="en-US" altLang="zh-CN" sz="2800" b="1" i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2800" b="1" baseline="-2500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kumimoji="1" lang="zh-CN" altLang="en-US" sz="2800" b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依次出队</a:t>
            </a:r>
          </a:p>
        </p:txBody>
      </p:sp>
      <p:grpSp>
        <p:nvGrpSpPr>
          <p:cNvPr id="61444" name="Group 7"/>
          <p:cNvGrpSpPr>
            <a:grpSpLocks/>
          </p:cNvGrpSpPr>
          <p:nvPr/>
        </p:nvGrpSpPr>
        <p:grpSpPr bwMode="auto">
          <a:xfrm>
            <a:off x="720081" y="1913161"/>
            <a:ext cx="6407150" cy="1220787"/>
            <a:chOff x="780" y="2529"/>
            <a:chExt cx="4036" cy="769"/>
          </a:xfrm>
        </p:grpSpPr>
        <p:grpSp>
          <p:nvGrpSpPr>
            <p:cNvPr id="61464" name="Group 8"/>
            <p:cNvGrpSpPr>
              <a:grpSpLocks/>
            </p:cNvGrpSpPr>
            <p:nvPr/>
          </p:nvGrpSpPr>
          <p:grpSpPr bwMode="auto">
            <a:xfrm>
              <a:off x="1293" y="2869"/>
              <a:ext cx="2880" cy="429"/>
              <a:chOff x="720" y="2400"/>
              <a:chExt cx="2880" cy="333"/>
            </a:xfrm>
          </p:grpSpPr>
          <p:sp>
            <p:nvSpPr>
              <p:cNvPr id="61470" name="Text Box 9"/>
              <p:cNvSpPr txBox="1">
                <a:spLocks noChangeArrowheads="1"/>
              </p:cNvSpPr>
              <p:nvPr/>
            </p:nvSpPr>
            <p:spPr bwMode="auto">
              <a:xfrm>
                <a:off x="720" y="2400"/>
                <a:ext cx="576" cy="333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61471" name="Text Box 10"/>
              <p:cNvSpPr txBox="1">
                <a:spLocks noChangeArrowheads="1"/>
              </p:cNvSpPr>
              <p:nvPr/>
            </p:nvSpPr>
            <p:spPr bwMode="auto">
              <a:xfrm>
                <a:off x="1296" y="2400"/>
                <a:ext cx="576" cy="332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61472" name="Text Box 11"/>
              <p:cNvSpPr txBox="1">
                <a:spLocks noChangeArrowheads="1"/>
              </p:cNvSpPr>
              <p:nvPr/>
            </p:nvSpPr>
            <p:spPr bwMode="auto">
              <a:xfrm>
                <a:off x="2448" y="2400"/>
                <a:ext cx="576" cy="332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61473" name="Text Box 12"/>
              <p:cNvSpPr txBox="1">
                <a:spLocks noChangeArrowheads="1"/>
              </p:cNvSpPr>
              <p:nvPr/>
            </p:nvSpPr>
            <p:spPr bwMode="auto">
              <a:xfrm>
                <a:off x="3024" y="2400"/>
                <a:ext cx="576" cy="332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61474" name="Text Box 13"/>
              <p:cNvSpPr txBox="1">
                <a:spLocks noChangeArrowheads="1"/>
              </p:cNvSpPr>
              <p:nvPr/>
            </p:nvSpPr>
            <p:spPr bwMode="auto">
              <a:xfrm>
                <a:off x="1872" y="2400"/>
                <a:ext cx="576" cy="332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61465" name="Text Box 14"/>
            <p:cNvSpPr txBox="1">
              <a:spLocks noChangeArrowheads="1"/>
            </p:cNvSpPr>
            <p:nvPr/>
          </p:nvSpPr>
          <p:spPr bwMode="auto">
            <a:xfrm>
              <a:off x="1463" y="2529"/>
              <a:ext cx="26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0        1        2         3        4  </a:t>
              </a:r>
            </a:p>
          </p:txBody>
        </p:sp>
        <p:sp>
          <p:nvSpPr>
            <p:cNvPr id="61466" name="Line 15"/>
            <p:cNvSpPr>
              <a:spLocks noChangeShapeType="1"/>
            </p:cNvSpPr>
            <p:nvPr/>
          </p:nvSpPr>
          <p:spPr bwMode="auto">
            <a:xfrm flipH="1">
              <a:off x="4184" y="2983"/>
              <a:ext cx="45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61467" name="Text Box 16"/>
            <p:cNvSpPr txBox="1">
              <a:spLocks noChangeArrowheads="1"/>
            </p:cNvSpPr>
            <p:nvPr/>
          </p:nvSpPr>
          <p:spPr bwMode="auto">
            <a:xfrm>
              <a:off x="4192" y="2642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入队</a:t>
              </a:r>
            </a:p>
          </p:txBody>
        </p:sp>
        <p:sp>
          <p:nvSpPr>
            <p:cNvPr id="61468" name="Line 17"/>
            <p:cNvSpPr>
              <a:spLocks noChangeShapeType="1"/>
            </p:cNvSpPr>
            <p:nvPr/>
          </p:nvSpPr>
          <p:spPr bwMode="auto">
            <a:xfrm flipH="1">
              <a:off x="792" y="2990"/>
              <a:ext cx="45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61469" name="Text Box 18"/>
            <p:cNvSpPr txBox="1">
              <a:spLocks noChangeArrowheads="1"/>
            </p:cNvSpPr>
            <p:nvPr/>
          </p:nvSpPr>
          <p:spPr bwMode="auto">
            <a:xfrm>
              <a:off x="780" y="2652"/>
              <a:ext cx="5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出队</a:t>
              </a:r>
            </a:p>
          </p:txBody>
        </p:sp>
      </p:grpSp>
      <p:sp>
        <p:nvSpPr>
          <p:cNvPr id="174099" name="Text Box 19"/>
          <p:cNvSpPr txBox="1">
            <a:spLocks noChangeArrowheads="1"/>
          </p:cNvSpPr>
          <p:nvPr/>
        </p:nvSpPr>
        <p:spPr bwMode="auto">
          <a:xfrm>
            <a:off x="1761481" y="2465611"/>
            <a:ext cx="5857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i="1" dirty="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600" b="1" baseline="-25000" dirty="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1</a:t>
            </a:r>
            <a:endParaRPr kumimoji="1" lang="zh-CN" altLang="en-US" sz="3600" b="1" baseline="-25000" dirty="0">
              <a:solidFill>
                <a:srgbClr val="5B5249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74100" name="Text Box 20"/>
          <p:cNvSpPr txBox="1">
            <a:spLocks noChangeArrowheads="1"/>
          </p:cNvSpPr>
          <p:nvPr/>
        </p:nvSpPr>
        <p:spPr bwMode="auto">
          <a:xfrm>
            <a:off x="2664768" y="2468786"/>
            <a:ext cx="585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i="1" dirty="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600" b="1" baseline="-25000" dirty="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2</a:t>
            </a:r>
            <a:endParaRPr kumimoji="1" lang="zh-CN" altLang="en-US" sz="3600" b="1" baseline="-25000" dirty="0">
              <a:solidFill>
                <a:srgbClr val="5B5249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61447" name="Text Box 21"/>
          <p:cNvSpPr txBox="1">
            <a:spLocks noChangeArrowheads="1"/>
          </p:cNvSpPr>
          <p:nvPr/>
        </p:nvSpPr>
        <p:spPr bwMode="auto">
          <a:xfrm>
            <a:off x="3517256" y="2468786"/>
            <a:ext cx="5857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i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600" b="1" baseline="-2500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3</a:t>
            </a:r>
            <a:endParaRPr kumimoji="1" lang="zh-CN" altLang="en-US" sz="3600" b="1" baseline="-25000">
              <a:solidFill>
                <a:srgbClr val="5B5249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61448" name="Text Box 22"/>
          <p:cNvSpPr txBox="1">
            <a:spLocks noChangeArrowheads="1"/>
          </p:cNvSpPr>
          <p:nvPr/>
        </p:nvSpPr>
        <p:spPr bwMode="auto">
          <a:xfrm>
            <a:off x="4461818" y="2468786"/>
            <a:ext cx="585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i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600" b="1" baseline="-2500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4</a:t>
            </a:r>
            <a:endParaRPr kumimoji="1" lang="zh-CN" altLang="en-US" sz="3600" b="1" baseline="-25000">
              <a:solidFill>
                <a:srgbClr val="5B5249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61449" name="Group 23"/>
          <p:cNvGrpSpPr>
            <a:grpSpLocks/>
          </p:cNvGrpSpPr>
          <p:nvPr/>
        </p:nvGrpSpPr>
        <p:grpSpPr bwMode="auto">
          <a:xfrm>
            <a:off x="5165379" y="3207767"/>
            <a:ext cx="1035050" cy="903288"/>
            <a:chOff x="2567" y="2939"/>
            <a:chExt cx="652" cy="569"/>
          </a:xfrm>
        </p:grpSpPr>
        <p:sp>
          <p:nvSpPr>
            <p:cNvPr id="61462" name="Line 24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61463" name="Text Box 25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last</a:t>
              </a:r>
              <a:endParaRPr kumimoji="1" lang="en-US" altLang="zh-CN" sz="2800" b="1" dirty="0">
                <a:solidFill>
                  <a:srgbClr val="5B5249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1587103" y="3164111"/>
            <a:ext cx="957263" cy="903287"/>
            <a:chOff x="774" y="2725"/>
            <a:chExt cx="603" cy="569"/>
          </a:xfrm>
        </p:grpSpPr>
        <p:sp>
          <p:nvSpPr>
            <p:cNvPr id="61460" name="Line 37"/>
            <p:cNvSpPr>
              <a:spLocks noChangeShapeType="1"/>
            </p:cNvSpPr>
            <p:nvPr/>
          </p:nvSpPr>
          <p:spPr bwMode="auto">
            <a:xfrm flipV="1">
              <a:off x="1030" y="2725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61461" name="Text Box 38"/>
            <p:cNvSpPr txBox="1">
              <a:spLocks noChangeArrowheads="1"/>
            </p:cNvSpPr>
            <p:nvPr/>
          </p:nvSpPr>
          <p:spPr bwMode="auto">
            <a:xfrm>
              <a:off x="774" y="2967"/>
              <a:ext cx="6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first</a:t>
              </a:r>
              <a:endParaRPr kumimoji="1" lang="en-US" altLang="zh-CN" sz="2800" b="1" dirty="0">
                <a:solidFill>
                  <a:srgbClr val="5B5249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2515791" y="3167286"/>
            <a:ext cx="957262" cy="903287"/>
            <a:chOff x="774" y="2725"/>
            <a:chExt cx="603" cy="569"/>
          </a:xfrm>
        </p:grpSpPr>
        <p:sp>
          <p:nvSpPr>
            <p:cNvPr id="61458" name="Line 41"/>
            <p:cNvSpPr>
              <a:spLocks noChangeShapeType="1"/>
            </p:cNvSpPr>
            <p:nvPr/>
          </p:nvSpPr>
          <p:spPr bwMode="auto">
            <a:xfrm flipV="1">
              <a:off x="1030" y="2725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61459" name="Text Box 42"/>
            <p:cNvSpPr txBox="1">
              <a:spLocks noChangeArrowheads="1"/>
            </p:cNvSpPr>
            <p:nvPr/>
          </p:nvSpPr>
          <p:spPr bwMode="auto">
            <a:xfrm>
              <a:off x="774" y="2967"/>
              <a:ext cx="6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first</a:t>
              </a:r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3444478" y="3167286"/>
            <a:ext cx="957263" cy="903287"/>
            <a:chOff x="774" y="2725"/>
            <a:chExt cx="603" cy="569"/>
          </a:xfrm>
        </p:grpSpPr>
        <p:sp>
          <p:nvSpPr>
            <p:cNvPr id="61456" name="Line 44"/>
            <p:cNvSpPr>
              <a:spLocks noChangeShapeType="1"/>
            </p:cNvSpPr>
            <p:nvPr/>
          </p:nvSpPr>
          <p:spPr bwMode="auto">
            <a:xfrm flipV="1">
              <a:off x="1030" y="2725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61457" name="Text Box 45"/>
            <p:cNvSpPr txBox="1">
              <a:spLocks noChangeArrowheads="1"/>
            </p:cNvSpPr>
            <p:nvPr/>
          </p:nvSpPr>
          <p:spPr bwMode="auto">
            <a:xfrm>
              <a:off x="774" y="2967"/>
              <a:ext cx="6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first</a:t>
              </a:r>
            </a:p>
          </p:txBody>
        </p:sp>
      </p:grpSp>
      <p:sp>
        <p:nvSpPr>
          <p:cNvPr id="174126" name="Text Box 46"/>
          <p:cNvSpPr txBox="1">
            <a:spLocks noChangeArrowheads="1"/>
          </p:cNvSpPr>
          <p:nvPr/>
        </p:nvSpPr>
        <p:spPr bwMode="auto">
          <a:xfrm>
            <a:off x="1379686" y="5805264"/>
            <a:ext cx="4860925" cy="54768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出队操作时间性能提高为</a:t>
            </a:r>
            <a:r>
              <a:rPr kumimoji="1" lang="en-US" altLang="zh-CN" sz="2800" b="1" i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O</a:t>
            </a:r>
            <a:r>
              <a:rPr kumimoji="1" lang="en-US" altLang="zh-CN" sz="2800" b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(1)</a:t>
            </a:r>
            <a:endParaRPr kumimoji="1" lang="zh-CN" altLang="en-US" sz="2800" b="1">
              <a:solidFill>
                <a:srgbClr val="5B5249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294140" y="2918237"/>
            <a:ext cx="274258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每当出队时，取走</a:t>
            </a:r>
            <a:r>
              <a:rPr kumimoji="1"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first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位置的队头元素，然后将</a:t>
            </a:r>
            <a:r>
              <a:rPr kumimoji="1"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first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增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1</a:t>
            </a:r>
            <a:endParaRPr kumimoji="1" lang="zh-CN" altLang="en-US" sz="2800" b="1" dirty="0">
              <a:solidFill>
                <a:srgbClr val="5B5249">
                  <a:lumMod val="50000"/>
                </a:srgb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Rectangle 42"/>
          <p:cNvSpPr>
            <a:spLocks noChangeArrowheads="1"/>
          </p:cNvSpPr>
          <p:nvPr/>
        </p:nvSpPr>
        <p:spPr bwMode="auto">
          <a:xfrm>
            <a:off x="840302" y="4149080"/>
            <a:ext cx="5296329" cy="138499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</a:rPr>
              <a:t>变量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</a:rPr>
              <a:t>first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</a:rPr>
              <a:t>存放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队头元素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</a:rPr>
              <a:t>的位置，变量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</a:rPr>
              <a:t>last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</a:rPr>
              <a:t>存放了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队尾元素的下一个位置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6682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7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7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9" grpId="0"/>
      <p:bldP spid="174100" grpId="0"/>
      <p:bldP spid="174126" grpId="0" animBg="1"/>
      <p:bldP spid="35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57200" y="1412776"/>
            <a:ext cx="8579296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</a:rPr>
              <a:t>＃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</a:rPr>
              <a:t>define MAXSIZE 100		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/*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队列的最大长度 *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/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err="1">
                <a:solidFill>
                  <a:srgbClr val="5B5249">
                    <a:lumMod val="50000"/>
                  </a:srgbClr>
                </a:solidFill>
              </a:rPr>
              <a:t>typedef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</a:rPr>
              <a:t> </a:t>
            </a:r>
            <a:r>
              <a:rPr kumimoji="1" lang="en-US" altLang="zh-CN" sz="2800" b="1" dirty="0" err="1">
                <a:solidFill>
                  <a:srgbClr val="5B5249">
                    <a:lumMod val="50000"/>
                  </a:srgbClr>
                </a:solidFill>
              </a:rPr>
              <a:t>struct</a:t>
            </a:r>
            <a:endParaRPr kumimoji="1" lang="en-US" altLang="zh-CN" sz="2800" b="1" dirty="0">
              <a:solidFill>
                <a:srgbClr val="5B5249">
                  <a:lumMod val="50000"/>
                </a:srgbClr>
              </a:solidFill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</a:rPr>
              <a:t>{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err="1">
                <a:solidFill>
                  <a:srgbClr val="5B5249">
                    <a:lumMod val="50000"/>
                  </a:srgbClr>
                </a:solidFill>
              </a:rPr>
              <a:t>ElemType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</a:rPr>
              <a:t>  </a:t>
            </a:r>
            <a:r>
              <a:rPr kumimoji="1" lang="en-US" altLang="zh-CN" sz="2800" b="1" dirty="0" err="1">
                <a:solidFill>
                  <a:srgbClr val="5B5249">
                    <a:lumMod val="50000"/>
                  </a:srgbClr>
                </a:solidFill>
              </a:rPr>
              <a:t>elem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</a:rPr>
              <a:t>[MAXSIZE]; 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/*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为队列开辟的数组空间 *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/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err="1">
                <a:solidFill>
                  <a:srgbClr val="5B5249">
                    <a:lumMod val="50000"/>
                  </a:srgbClr>
                </a:solidFill>
              </a:rPr>
              <a:t>int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</a:rPr>
              <a:t> first;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    /*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用来存放队头元素的下标*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/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err="1">
                <a:solidFill>
                  <a:srgbClr val="5B5249">
                    <a:lumMod val="50000"/>
                  </a:srgbClr>
                </a:solidFill>
              </a:rPr>
              <a:t>int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</a:rPr>
              <a:t>  last;    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/*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用来存放队尾元素的下一个位置的下标*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/</a:t>
            </a:r>
            <a:endParaRPr kumimoji="1" lang="en-US" altLang="zh-CN" sz="2800" b="1" dirty="0">
              <a:solidFill>
                <a:srgbClr val="FF00FF"/>
              </a:solidFill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</a:rPr>
              <a:t>}</a:t>
            </a:r>
            <a:r>
              <a:rPr kumimoji="1" lang="en-US" altLang="zh-CN" sz="2800" b="1" dirty="0" err="1">
                <a:solidFill>
                  <a:srgbClr val="5B5249">
                    <a:lumMod val="50000"/>
                  </a:srgbClr>
                </a:solidFill>
              </a:rPr>
              <a:t>SeqQueue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</a:rPr>
              <a:t>;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566738" y="761330"/>
            <a:ext cx="5867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E1EBF7">
                    <a:lumMod val="25000"/>
                  </a:srgbClr>
                </a:solidFill>
                <a:latin typeface="黑体" pitchFamily="49" charset="-122"/>
                <a:ea typeface="黑体" pitchFamily="49" charset="-122"/>
              </a:rPr>
              <a:t>顺序</a:t>
            </a:r>
            <a:r>
              <a:rPr kumimoji="1" lang="zh-CN" altLang="en-US" sz="3200" b="1" dirty="0">
                <a:solidFill>
                  <a:srgbClr val="E1EBF7">
                    <a:lumMod val="25000"/>
                  </a:srgbClr>
                </a:solidFill>
                <a:latin typeface="黑体" pitchFamily="49" charset="-122"/>
                <a:ea typeface="黑体" pitchFamily="49" charset="-122"/>
              </a:rPr>
              <a:t>队列</a:t>
            </a:r>
            <a:r>
              <a:rPr kumimoji="1" lang="zh-CN" altLang="en-US" sz="3200" b="1" dirty="0" smtClean="0">
                <a:solidFill>
                  <a:srgbClr val="E1EBF7">
                    <a:lumMod val="25000"/>
                  </a:srgbClr>
                </a:solidFill>
                <a:latin typeface="黑体" pitchFamily="49" charset="-122"/>
                <a:ea typeface="黑体" pitchFamily="49" charset="-122"/>
              </a:rPr>
              <a:t>的类型定义 </a:t>
            </a:r>
            <a:endParaRPr kumimoji="1" lang="zh-CN" altLang="en-US" sz="3200" b="1" dirty="0">
              <a:solidFill>
                <a:srgbClr val="E1EBF7">
                  <a:lumMod val="25000"/>
                </a:srgb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736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994569" y="1628800"/>
            <a:ext cx="6975475" cy="573088"/>
            <a:chOff x="385" y="1168"/>
            <a:chExt cx="4394" cy="361"/>
          </a:xfrm>
        </p:grpSpPr>
        <p:graphicFrame>
          <p:nvGraphicFramePr>
            <p:cNvPr id="3" name="Object 41"/>
            <p:cNvGraphicFramePr>
              <a:graphicFrameLocks noChangeAspect="1"/>
            </p:cNvGraphicFramePr>
            <p:nvPr/>
          </p:nvGraphicFramePr>
          <p:xfrm>
            <a:off x="385" y="1168"/>
            <a:ext cx="368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0" name="Clip" r:id="rId3" imgW="861120" imgH="844560" progId="MS_ClipArt_Gallery.5">
                    <p:embed/>
                  </p:oleObj>
                </mc:Choice>
                <mc:Fallback>
                  <p:oleObj name="Clip" r:id="rId3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1168"/>
                          <a:ext cx="368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Text Box 42"/>
            <p:cNvSpPr txBox="1">
              <a:spLocks noChangeArrowheads="1"/>
            </p:cNvSpPr>
            <p:nvPr/>
          </p:nvSpPr>
          <p:spPr bwMode="auto">
            <a:xfrm>
              <a:off x="810" y="1168"/>
              <a:ext cx="396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 smtClean="0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什么情况下队列为空？</a:t>
              </a:r>
              <a:endParaRPr kumimoji="1" lang="zh-CN" altLang="en-US" sz="2800" b="1" dirty="0">
                <a:solidFill>
                  <a:srgbClr val="5B5249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331640" y="2750071"/>
            <a:ext cx="5927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5B5249">
                    <a:lumMod val="50000"/>
                  </a:srgbClr>
                </a:solidFill>
              </a:rPr>
              <a:t>当</a:t>
            </a:r>
            <a:r>
              <a:rPr kumimoji="1" lang="en-US" altLang="zh-CN" sz="3200" b="1" dirty="0">
                <a:solidFill>
                  <a:srgbClr val="5B5249">
                    <a:lumMod val="50000"/>
                  </a:srgbClr>
                </a:solidFill>
              </a:rPr>
              <a:t>first==last</a:t>
            </a:r>
            <a:r>
              <a:rPr kumimoji="1" lang="zh-CN" altLang="en-US" sz="3200" b="1" dirty="0">
                <a:solidFill>
                  <a:srgbClr val="5B5249">
                    <a:lumMod val="50000"/>
                  </a:srgbClr>
                </a:solidFill>
              </a:rPr>
              <a:t>时，队列为空</a:t>
            </a:r>
          </a:p>
        </p:txBody>
      </p:sp>
      <p:grpSp>
        <p:nvGrpSpPr>
          <p:cNvPr id="12" name="Group 40"/>
          <p:cNvGrpSpPr>
            <a:grpSpLocks/>
          </p:cNvGrpSpPr>
          <p:nvPr/>
        </p:nvGrpSpPr>
        <p:grpSpPr bwMode="auto">
          <a:xfrm>
            <a:off x="899592" y="3861048"/>
            <a:ext cx="6975475" cy="573088"/>
            <a:chOff x="385" y="1168"/>
            <a:chExt cx="4394" cy="361"/>
          </a:xfrm>
        </p:grpSpPr>
        <p:graphicFrame>
          <p:nvGraphicFramePr>
            <p:cNvPr id="13" name="Object 41"/>
            <p:cNvGraphicFramePr>
              <a:graphicFrameLocks noChangeAspect="1"/>
            </p:cNvGraphicFramePr>
            <p:nvPr/>
          </p:nvGraphicFramePr>
          <p:xfrm>
            <a:off x="385" y="1168"/>
            <a:ext cx="368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1" name="Clip" r:id="rId5" imgW="861120" imgH="844560" progId="MS_ClipArt_Gallery.5">
                    <p:embed/>
                  </p:oleObj>
                </mc:Choice>
                <mc:Fallback>
                  <p:oleObj name="Clip" r:id="rId5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1168"/>
                          <a:ext cx="368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42"/>
            <p:cNvSpPr txBox="1">
              <a:spLocks noChangeArrowheads="1"/>
            </p:cNvSpPr>
            <p:nvPr/>
          </p:nvSpPr>
          <p:spPr bwMode="auto">
            <a:xfrm>
              <a:off x="810" y="1168"/>
              <a:ext cx="396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什么情况下队列为满？</a:t>
              </a:r>
              <a:endPara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645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746125" y="1484784"/>
            <a:ext cx="3375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例：</a:t>
            </a:r>
            <a:r>
              <a:rPr kumimoji="1" lang="en-US" altLang="zh-CN" sz="2800" b="1" i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2800" b="1" baseline="-2500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kumimoji="1" lang="en-US" altLang="zh-CN" sz="2800" b="1" i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2800" b="1" baseline="-2500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kumimoji="1" lang="zh-CN" altLang="en-US" sz="2800" b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依次出队</a:t>
            </a:r>
          </a:p>
        </p:txBody>
      </p:sp>
      <p:grpSp>
        <p:nvGrpSpPr>
          <p:cNvPr id="16389" name="Group 7"/>
          <p:cNvGrpSpPr>
            <a:grpSpLocks/>
          </p:cNvGrpSpPr>
          <p:nvPr/>
        </p:nvGrpSpPr>
        <p:grpSpPr bwMode="auto">
          <a:xfrm>
            <a:off x="1322388" y="2345209"/>
            <a:ext cx="6407150" cy="1220787"/>
            <a:chOff x="780" y="2529"/>
            <a:chExt cx="4036" cy="769"/>
          </a:xfrm>
        </p:grpSpPr>
        <p:grpSp>
          <p:nvGrpSpPr>
            <p:cNvPr id="16402" name="Group 8"/>
            <p:cNvGrpSpPr>
              <a:grpSpLocks/>
            </p:cNvGrpSpPr>
            <p:nvPr/>
          </p:nvGrpSpPr>
          <p:grpSpPr bwMode="auto">
            <a:xfrm>
              <a:off x="1293" y="2869"/>
              <a:ext cx="2880" cy="429"/>
              <a:chOff x="720" y="2400"/>
              <a:chExt cx="2880" cy="333"/>
            </a:xfrm>
          </p:grpSpPr>
          <p:sp>
            <p:nvSpPr>
              <p:cNvPr id="16408" name="Text Box 9"/>
              <p:cNvSpPr txBox="1">
                <a:spLocks noChangeArrowheads="1"/>
              </p:cNvSpPr>
              <p:nvPr/>
            </p:nvSpPr>
            <p:spPr bwMode="auto">
              <a:xfrm>
                <a:off x="720" y="2400"/>
                <a:ext cx="576" cy="333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6409" name="Text Box 10"/>
              <p:cNvSpPr txBox="1">
                <a:spLocks noChangeArrowheads="1"/>
              </p:cNvSpPr>
              <p:nvPr/>
            </p:nvSpPr>
            <p:spPr bwMode="auto">
              <a:xfrm>
                <a:off x="1296" y="2400"/>
                <a:ext cx="576" cy="332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6410" name="Text Box 11"/>
              <p:cNvSpPr txBox="1">
                <a:spLocks noChangeArrowheads="1"/>
              </p:cNvSpPr>
              <p:nvPr/>
            </p:nvSpPr>
            <p:spPr bwMode="auto">
              <a:xfrm>
                <a:off x="2448" y="2400"/>
                <a:ext cx="576" cy="332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6411" name="Text Box 12"/>
              <p:cNvSpPr txBox="1">
                <a:spLocks noChangeArrowheads="1"/>
              </p:cNvSpPr>
              <p:nvPr/>
            </p:nvSpPr>
            <p:spPr bwMode="auto">
              <a:xfrm>
                <a:off x="3024" y="2400"/>
                <a:ext cx="576" cy="332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6412" name="Text Box 13"/>
              <p:cNvSpPr txBox="1">
                <a:spLocks noChangeArrowheads="1"/>
              </p:cNvSpPr>
              <p:nvPr/>
            </p:nvSpPr>
            <p:spPr bwMode="auto">
              <a:xfrm>
                <a:off x="1872" y="2400"/>
                <a:ext cx="576" cy="332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16403" name="Text Box 14"/>
            <p:cNvSpPr txBox="1">
              <a:spLocks noChangeArrowheads="1"/>
            </p:cNvSpPr>
            <p:nvPr/>
          </p:nvSpPr>
          <p:spPr bwMode="auto">
            <a:xfrm>
              <a:off x="1463" y="2529"/>
              <a:ext cx="26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0        1        2         3        4  </a:t>
              </a:r>
            </a:p>
          </p:txBody>
        </p:sp>
        <p:sp>
          <p:nvSpPr>
            <p:cNvPr id="16404" name="Line 15"/>
            <p:cNvSpPr>
              <a:spLocks noChangeShapeType="1"/>
            </p:cNvSpPr>
            <p:nvPr/>
          </p:nvSpPr>
          <p:spPr bwMode="auto">
            <a:xfrm flipH="1">
              <a:off x="4184" y="2983"/>
              <a:ext cx="45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16405" name="Text Box 16"/>
            <p:cNvSpPr txBox="1">
              <a:spLocks noChangeArrowheads="1"/>
            </p:cNvSpPr>
            <p:nvPr/>
          </p:nvSpPr>
          <p:spPr bwMode="auto">
            <a:xfrm>
              <a:off x="4192" y="2642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入队</a:t>
              </a:r>
            </a:p>
          </p:txBody>
        </p:sp>
        <p:sp>
          <p:nvSpPr>
            <p:cNvPr id="16406" name="Line 17"/>
            <p:cNvSpPr>
              <a:spLocks noChangeShapeType="1"/>
            </p:cNvSpPr>
            <p:nvPr/>
          </p:nvSpPr>
          <p:spPr bwMode="auto">
            <a:xfrm flipH="1">
              <a:off x="792" y="2990"/>
              <a:ext cx="45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16407" name="Text Box 18"/>
            <p:cNvSpPr txBox="1">
              <a:spLocks noChangeArrowheads="1"/>
            </p:cNvSpPr>
            <p:nvPr/>
          </p:nvSpPr>
          <p:spPr bwMode="auto">
            <a:xfrm>
              <a:off x="780" y="2652"/>
              <a:ext cx="5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出队</a:t>
              </a:r>
            </a:p>
          </p:txBody>
        </p:sp>
      </p:grpSp>
      <p:sp>
        <p:nvSpPr>
          <p:cNvPr id="16390" name="Text Box 21"/>
          <p:cNvSpPr txBox="1">
            <a:spLocks noChangeArrowheads="1"/>
          </p:cNvSpPr>
          <p:nvPr/>
        </p:nvSpPr>
        <p:spPr bwMode="auto">
          <a:xfrm>
            <a:off x="4119563" y="2900834"/>
            <a:ext cx="5857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i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600" b="1" baseline="-2500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3</a:t>
            </a:r>
            <a:endParaRPr kumimoji="1" lang="zh-CN" altLang="en-US" sz="3600" b="1" baseline="-25000">
              <a:solidFill>
                <a:srgbClr val="5B5249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6391" name="Text Box 22"/>
          <p:cNvSpPr txBox="1">
            <a:spLocks noChangeArrowheads="1"/>
          </p:cNvSpPr>
          <p:nvPr/>
        </p:nvSpPr>
        <p:spPr bwMode="auto">
          <a:xfrm>
            <a:off x="5064125" y="2900834"/>
            <a:ext cx="585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i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600" b="1" baseline="-2500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4</a:t>
            </a:r>
            <a:endParaRPr kumimoji="1" lang="zh-CN" altLang="en-US" sz="3600" b="1" baseline="-25000">
              <a:solidFill>
                <a:srgbClr val="5B5249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16392" name="Group 23"/>
          <p:cNvGrpSpPr>
            <a:grpSpLocks/>
          </p:cNvGrpSpPr>
          <p:nvPr/>
        </p:nvGrpSpPr>
        <p:grpSpPr bwMode="auto">
          <a:xfrm>
            <a:off x="5841206" y="3604096"/>
            <a:ext cx="1035050" cy="903288"/>
            <a:chOff x="2567" y="2939"/>
            <a:chExt cx="652" cy="569"/>
          </a:xfrm>
        </p:grpSpPr>
        <p:sp>
          <p:nvSpPr>
            <p:cNvPr id="16400" name="Line 24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16401" name="Text Box 25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last</a:t>
              </a:r>
              <a:endParaRPr kumimoji="1" lang="en-US" altLang="zh-CN" sz="2800" b="1" dirty="0">
                <a:solidFill>
                  <a:srgbClr val="5B5249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16394" name="Group 33"/>
          <p:cNvGrpSpPr>
            <a:grpSpLocks/>
          </p:cNvGrpSpPr>
          <p:nvPr/>
        </p:nvGrpSpPr>
        <p:grpSpPr bwMode="auto">
          <a:xfrm>
            <a:off x="3999706" y="3599334"/>
            <a:ext cx="957263" cy="903287"/>
            <a:chOff x="774" y="2725"/>
            <a:chExt cx="603" cy="569"/>
          </a:xfrm>
        </p:grpSpPr>
        <p:sp>
          <p:nvSpPr>
            <p:cNvPr id="16398" name="Line 34"/>
            <p:cNvSpPr>
              <a:spLocks noChangeShapeType="1"/>
            </p:cNvSpPr>
            <p:nvPr/>
          </p:nvSpPr>
          <p:spPr bwMode="auto">
            <a:xfrm flipV="1">
              <a:off x="1030" y="2725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16399" name="Text Box 35"/>
            <p:cNvSpPr txBox="1">
              <a:spLocks noChangeArrowheads="1"/>
            </p:cNvSpPr>
            <p:nvPr/>
          </p:nvSpPr>
          <p:spPr bwMode="auto">
            <a:xfrm>
              <a:off x="774" y="2967"/>
              <a:ext cx="6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first</a:t>
              </a:r>
              <a:endParaRPr kumimoji="1" lang="en-US" altLang="zh-CN" sz="2800" b="1" dirty="0">
                <a:solidFill>
                  <a:srgbClr val="5B5249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16395" name="Group 40"/>
          <p:cNvGrpSpPr>
            <a:grpSpLocks/>
          </p:cNvGrpSpPr>
          <p:nvPr/>
        </p:nvGrpSpPr>
        <p:grpSpPr bwMode="auto">
          <a:xfrm>
            <a:off x="657225" y="4813771"/>
            <a:ext cx="6975475" cy="573088"/>
            <a:chOff x="385" y="1168"/>
            <a:chExt cx="4394" cy="361"/>
          </a:xfrm>
        </p:grpSpPr>
        <p:graphicFrame>
          <p:nvGraphicFramePr>
            <p:cNvPr id="16386" name="Object 41"/>
            <p:cNvGraphicFramePr>
              <a:graphicFrameLocks noChangeAspect="1"/>
            </p:cNvGraphicFramePr>
            <p:nvPr/>
          </p:nvGraphicFramePr>
          <p:xfrm>
            <a:off x="385" y="1168"/>
            <a:ext cx="368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1" name="Clip" r:id="rId3" imgW="861120" imgH="844560" progId="MS_ClipArt_Gallery.5">
                    <p:embed/>
                  </p:oleObj>
                </mc:Choice>
                <mc:Fallback>
                  <p:oleObj name="Clip" r:id="rId3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1168"/>
                          <a:ext cx="368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7" name="Text Box 42"/>
            <p:cNvSpPr txBox="1">
              <a:spLocks noChangeArrowheads="1"/>
            </p:cNvSpPr>
            <p:nvPr/>
          </p:nvSpPr>
          <p:spPr bwMode="auto">
            <a:xfrm>
              <a:off x="810" y="1168"/>
              <a:ext cx="396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队列的移动有什么特点？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128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2" name="Rectangle 26"/>
          <p:cNvSpPr>
            <a:spLocks noChangeArrowheads="1"/>
          </p:cNvSpPr>
          <p:nvPr/>
        </p:nvSpPr>
        <p:spPr bwMode="auto">
          <a:xfrm>
            <a:off x="1285875" y="4211414"/>
            <a:ext cx="900113" cy="358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grpSp>
        <p:nvGrpSpPr>
          <p:cNvPr id="62474" name="Group 40"/>
          <p:cNvGrpSpPr>
            <a:grpSpLocks/>
          </p:cNvGrpSpPr>
          <p:nvPr/>
        </p:nvGrpSpPr>
        <p:grpSpPr bwMode="auto">
          <a:xfrm>
            <a:off x="476250" y="4753521"/>
            <a:ext cx="8389938" cy="547687"/>
            <a:chOff x="300" y="3567"/>
            <a:chExt cx="5285" cy="345"/>
          </a:xfrm>
        </p:grpSpPr>
        <p:sp>
          <p:nvSpPr>
            <p:cNvPr id="62476" name="Text Box 36"/>
            <p:cNvSpPr txBox="1">
              <a:spLocks noChangeArrowheads="1"/>
            </p:cNvSpPr>
            <p:nvPr/>
          </p:nvSpPr>
          <p:spPr bwMode="auto">
            <a:xfrm>
              <a:off x="300" y="3567"/>
              <a:ext cx="3544" cy="34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整个队列向数组下标较大方向移动</a:t>
              </a:r>
            </a:p>
          </p:txBody>
        </p:sp>
        <p:sp>
          <p:nvSpPr>
            <p:cNvPr id="62477" name="Rectangle 37"/>
            <p:cNvSpPr>
              <a:spLocks noChangeArrowheads="1"/>
            </p:cNvSpPr>
            <p:nvPr/>
          </p:nvSpPr>
          <p:spPr bwMode="auto">
            <a:xfrm>
              <a:off x="4326" y="3567"/>
              <a:ext cx="1259" cy="34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5B5249"/>
                  </a:solidFill>
                </a:rPr>
                <a:t>单向移动性</a:t>
              </a:r>
            </a:p>
          </p:txBody>
        </p:sp>
        <p:sp>
          <p:nvSpPr>
            <p:cNvPr id="62478" name="AutoShape 38"/>
            <p:cNvSpPr>
              <a:spLocks noChangeArrowheads="1"/>
            </p:cNvSpPr>
            <p:nvPr/>
          </p:nvSpPr>
          <p:spPr bwMode="auto">
            <a:xfrm>
              <a:off x="3929" y="3606"/>
              <a:ext cx="245" cy="25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000">
                <a:solidFill>
                  <a:srgbClr val="5B5249"/>
                </a:solidFill>
              </a:endParaRPr>
            </a:p>
          </p:txBody>
        </p:sp>
      </p:grp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746125" y="1484784"/>
            <a:ext cx="3375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例：</a:t>
            </a:r>
            <a:r>
              <a:rPr kumimoji="1" lang="en-US" altLang="zh-CN" sz="2800" b="1" i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2800" b="1" baseline="-2500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kumimoji="1" lang="en-US" altLang="zh-CN" sz="2800" b="1" i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2800" b="1" baseline="-2500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kumimoji="1" lang="zh-CN" altLang="en-US" sz="2800" b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依次出队</a:t>
            </a:r>
          </a:p>
        </p:txBody>
      </p:sp>
      <p:grpSp>
        <p:nvGrpSpPr>
          <p:cNvPr id="31" name="Group 7"/>
          <p:cNvGrpSpPr>
            <a:grpSpLocks/>
          </p:cNvGrpSpPr>
          <p:nvPr/>
        </p:nvGrpSpPr>
        <p:grpSpPr bwMode="auto">
          <a:xfrm>
            <a:off x="1322388" y="2345209"/>
            <a:ext cx="6407150" cy="1220787"/>
            <a:chOff x="780" y="2529"/>
            <a:chExt cx="4036" cy="769"/>
          </a:xfrm>
        </p:grpSpPr>
        <p:grpSp>
          <p:nvGrpSpPr>
            <p:cNvPr id="32" name="Group 8"/>
            <p:cNvGrpSpPr>
              <a:grpSpLocks/>
            </p:cNvGrpSpPr>
            <p:nvPr/>
          </p:nvGrpSpPr>
          <p:grpSpPr bwMode="auto">
            <a:xfrm>
              <a:off x="1293" y="2869"/>
              <a:ext cx="2880" cy="429"/>
              <a:chOff x="720" y="2400"/>
              <a:chExt cx="2880" cy="333"/>
            </a:xfrm>
          </p:grpSpPr>
          <p:sp>
            <p:nvSpPr>
              <p:cNvPr id="38" name="Text Box 9"/>
              <p:cNvSpPr txBox="1">
                <a:spLocks noChangeArrowheads="1"/>
              </p:cNvSpPr>
              <p:nvPr/>
            </p:nvSpPr>
            <p:spPr bwMode="auto">
              <a:xfrm>
                <a:off x="720" y="2400"/>
                <a:ext cx="576" cy="333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9" name="Text Box 10"/>
              <p:cNvSpPr txBox="1">
                <a:spLocks noChangeArrowheads="1"/>
              </p:cNvSpPr>
              <p:nvPr/>
            </p:nvSpPr>
            <p:spPr bwMode="auto">
              <a:xfrm>
                <a:off x="1296" y="2400"/>
                <a:ext cx="576" cy="332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40" name="Text Box 11"/>
              <p:cNvSpPr txBox="1">
                <a:spLocks noChangeArrowheads="1"/>
              </p:cNvSpPr>
              <p:nvPr/>
            </p:nvSpPr>
            <p:spPr bwMode="auto">
              <a:xfrm>
                <a:off x="2448" y="2400"/>
                <a:ext cx="576" cy="332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41" name="Text Box 12"/>
              <p:cNvSpPr txBox="1">
                <a:spLocks noChangeArrowheads="1"/>
              </p:cNvSpPr>
              <p:nvPr/>
            </p:nvSpPr>
            <p:spPr bwMode="auto">
              <a:xfrm>
                <a:off x="3024" y="2400"/>
                <a:ext cx="576" cy="332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42" name="Text Box 13"/>
              <p:cNvSpPr txBox="1">
                <a:spLocks noChangeArrowheads="1"/>
              </p:cNvSpPr>
              <p:nvPr/>
            </p:nvSpPr>
            <p:spPr bwMode="auto">
              <a:xfrm>
                <a:off x="1872" y="2400"/>
                <a:ext cx="576" cy="332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33" name="Text Box 14"/>
            <p:cNvSpPr txBox="1">
              <a:spLocks noChangeArrowheads="1"/>
            </p:cNvSpPr>
            <p:nvPr/>
          </p:nvSpPr>
          <p:spPr bwMode="auto">
            <a:xfrm>
              <a:off x="1463" y="2529"/>
              <a:ext cx="26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0        1        2         3        4  </a:t>
              </a:r>
            </a:p>
          </p:txBody>
        </p:sp>
        <p:sp>
          <p:nvSpPr>
            <p:cNvPr id="34" name="Line 15"/>
            <p:cNvSpPr>
              <a:spLocks noChangeShapeType="1"/>
            </p:cNvSpPr>
            <p:nvPr/>
          </p:nvSpPr>
          <p:spPr bwMode="auto">
            <a:xfrm flipH="1">
              <a:off x="4184" y="2983"/>
              <a:ext cx="45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35" name="Text Box 16"/>
            <p:cNvSpPr txBox="1">
              <a:spLocks noChangeArrowheads="1"/>
            </p:cNvSpPr>
            <p:nvPr/>
          </p:nvSpPr>
          <p:spPr bwMode="auto">
            <a:xfrm>
              <a:off x="4192" y="2642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入队</a:t>
              </a:r>
            </a:p>
          </p:txBody>
        </p:sp>
        <p:sp>
          <p:nvSpPr>
            <p:cNvPr id="36" name="Line 17"/>
            <p:cNvSpPr>
              <a:spLocks noChangeShapeType="1"/>
            </p:cNvSpPr>
            <p:nvPr/>
          </p:nvSpPr>
          <p:spPr bwMode="auto">
            <a:xfrm flipH="1">
              <a:off x="792" y="2990"/>
              <a:ext cx="45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37" name="Text Box 18"/>
            <p:cNvSpPr txBox="1">
              <a:spLocks noChangeArrowheads="1"/>
            </p:cNvSpPr>
            <p:nvPr/>
          </p:nvSpPr>
          <p:spPr bwMode="auto">
            <a:xfrm>
              <a:off x="780" y="2652"/>
              <a:ext cx="5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出队</a:t>
              </a:r>
            </a:p>
          </p:txBody>
        </p:sp>
      </p:grpSp>
      <p:sp>
        <p:nvSpPr>
          <p:cNvPr id="43" name="Text Box 21"/>
          <p:cNvSpPr txBox="1">
            <a:spLocks noChangeArrowheads="1"/>
          </p:cNvSpPr>
          <p:nvPr/>
        </p:nvSpPr>
        <p:spPr bwMode="auto">
          <a:xfrm>
            <a:off x="4119563" y="2900834"/>
            <a:ext cx="5857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i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600" b="1" baseline="-2500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3</a:t>
            </a:r>
            <a:endParaRPr kumimoji="1" lang="zh-CN" altLang="en-US" sz="3600" b="1" baseline="-25000">
              <a:solidFill>
                <a:srgbClr val="5B5249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44" name="Text Box 22"/>
          <p:cNvSpPr txBox="1">
            <a:spLocks noChangeArrowheads="1"/>
          </p:cNvSpPr>
          <p:nvPr/>
        </p:nvSpPr>
        <p:spPr bwMode="auto">
          <a:xfrm>
            <a:off x="5064125" y="2900834"/>
            <a:ext cx="585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i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600" b="1" baseline="-2500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4</a:t>
            </a:r>
            <a:endParaRPr kumimoji="1" lang="zh-CN" altLang="en-US" sz="3600" b="1" baseline="-25000">
              <a:solidFill>
                <a:srgbClr val="5B5249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45" name="Group 23"/>
          <p:cNvGrpSpPr>
            <a:grpSpLocks/>
          </p:cNvGrpSpPr>
          <p:nvPr/>
        </p:nvGrpSpPr>
        <p:grpSpPr bwMode="auto">
          <a:xfrm>
            <a:off x="5841206" y="3604096"/>
            <a:ext cx="1035050" cy="903288"/>
            <a:chOff x="2567" y="2939"/>
            <a:chExt cx="652" cy="569"/>
          </a:xfrm>
        </p:grpSpPr>
        <p:sp>
          <p:nvSpPr>
            <p:cNvPr id="46" name="Line 24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7" name="Text Box 25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last</a:t>
              </a:r>
              <a:endParaRPr kumimoji="1" lang="en-US" altLang="zh-CN" sz="2800" b="1" dirty="0">
                <a:solidFill>
                  <a:srgbClr val="5B5249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48" name="Group 33"/>
          <p:cNvGrpSpPr>
            <a:grpSpLocks/>
          </p:cNvGrpSpPr>
          <p:nvPr/>
        </p:nvGrpSpPr>
        <p:grpSpPr bwMode="auto">
          <a:xfrm>
            <a:off x="3999706" y="3599334"/>
            <a:ext cx="957263" cy="903287"/>
            <a:chOff x="774" y="2725"/>
            <a:chExt cx="603" cy="569"/>
          </a:xfrm>
        </p:grpSpPr>
        <p:sp>
          <p:nvSpPr>
            <p:cNvPr id="49" name="Line 34"/>
            <p:cNvSpPr>
              <a:spLocks noChangeShapeType="1"/>
            </p:cNvSpPr>
            <p:nvPr/>
          </p:nvSpPr>
          <p:spPr bwMode="auto">
            <a:xfrm flipV="1">
              <a:off x="1030" y="2725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0" name="Text Box 35"/>
            <p:cNvSpPr txBox="1">
              <a:spLocks noChangeArrowheads="1"/>
            </p:cNvSpPr>
            <p:nvPr/>
          </p:nvSpPr>
          <p:spPr bwMode="auto">
            <a:xfrm>
              <a:off x="774" y="2967"/>
              <a:ext cx="6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first</a:t>
              </a:r>
              <a:endParaRPr kumimoji="1" lang="en-US" altLang="zh-CN" sz="2800" b="1" dirty="0">
                <a:solidFill>
                  <a:srgbClr val="5B5249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452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458663" y="4451628"/>
            <a:ext cx="8505825" cy="156966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假溢出：</a:t>
            </a:r>
            <a:r>
              <a:rPr kumimoji="1" lang="zh-CN" altLang="en-US" sz="32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当元素被插入到数组中下标最大的位置上之后，队列的空间就用尽了，尽管此时数组的低端还有空闲空间，这种现象叫做</a:t>
            </a:r>
            <a:r>
              <a:rPr kumimoji="1"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假溢出</a:t>
            </a:r>
            <a:r>
              <a:rPr kumimoji="1" lang="zh-CN" altLang="en-US" sz="32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611188" y="937989"/>
            <a:ext cx="6705600" cy="573088"/>
            <a:chOff x="385" y="1168"/>
            <a:chExt cx="4224" cy="361"/>
          </a:xfrm>
        </p:grpSpPr>
        <p:sp>
          <p:nvSpPr>
            <p:cNvPr id="17439" name="Text Box 3"/>
            <p:cNvSpPr txBox="1">
              <a:spLocks noChangeArrowheads="1"/>
            </p:cNvSpPr>
            <p:nvPr/>
          </p:nvSpPr>
          <p:spPr bwMode="auto">
            <a:xfrm>
              <a:off x="810" y="1177"/>
              <a:ext cx="37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继续入队会出现什么情况？</a:t>
              </a:r>
            </a:p>
          </p:txBody>
        </p:sp>
        <p:graphicFrame>
          <p:nvGraphicFramePr>
            <p:cNvPr id="17410" name="Object 62"/>
            <p:cNvGraphicFramePr>
              <a:graphicFrameLocks noChangeAspect="1"/>
            </p:cNvGraphicFramePr>
            <p:nvPr/>
          </p:nvGraphicFramePr>
          <p:xfrm>
            <a:off x="385" y="1168"/>
            <a:ext cx="368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6" name="Clip" r:id="rId3" imgW="861120" imgH="844560" progId="MS_ClipArt_Gallery.5">
                    <p:embed/>
                  </p:oleObj>
                </mc:Choice>
                <mc:Fallback>
                  <p:oleObj name="Clip" r:id="rId3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1168"/>
                          <a:ext cx="368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14" name="Group 65"/>
          <p:cNvGrpSpPr>
            <a:grpSpLocks/>
          </p:cNvGrpSpPr>
          <p:nvPr/>
        </p:nvGrpSpPr>
        <p:grpSpPr bwMode="auto">
          <a:xfrm>
            <a:off x="1322388" y="2158777"/>
            <a:ext cx="6407150" cy="1220787"/>
            <a:chOff x="780" y="2529"/>
            <a:chExt cx="4036" cy="769"/>
          </a:xfrm>
        </p:grpSpPr>
        <p:grpSp>
          <p:nvGrpSpPr>
            <p:cNvPr id="17428" name="Group 66"/>
            <p:cNvGrpSpPr>
              <a:grpSpLocks/>
            </p:cNvGrpSpPr>
            <p:nvPr/>
          </p:nvGrpSpPr>
          <p:grpSpPr bwMode="auto">
            <a:xfrm>
              <a:off x="1293" y="2869"/>
              <a:ext cx="2880" cy="429"/>
              <a:chOff x="720" y="2400"/>
              <a:chExt cx="2880" cy="333"/>
            </a:xfrm>
          </p:grpSpPr>
          <p:sp>
            <p:nvSpPr>
              <p:cNvPr id="17434" name="Text Box 67"/>
              <p:cNvSpPr txBox="1">
                <a:spLocks noChangeArrowheads="1"/>
              </p:cNvSpPr>
              <p:nvPr/>
            </p:nvSpPr>
            <p:spPr bwMode="auto">
              <a:xfrm>
                <a:off x="720" y="2400"/>
                <a:ext cx="576" cy="333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7435" name="Text Box 68"/>
              <p:cNvSpPr txBox="1">
                <a:spLocks noChangeArrowheads="1"/>
              </p:cNvSpPr>
              <p:nvPr/>
            </p:nvSpPr>
            <p:spPr bwMode="auto">
              <a:xfrm>
                <a:off x="1296" y="2400"/>
                <a:ext cx="576" cy="332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7436" name="Text Box 69"/>
              <p:cNvSpPr txBox="1">
                <a:spLocks noChangeArrowheads="1"/>
              </p:cNvSpPr>
              <p:nvPr/>
            </p:nvSpPr>
            <p:spPr bwMode="auto">
              <a:xfrm>
                <a:off x="2448" y="2400"/>
                <a:ext cx="576" cy="332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7437" name="Text Box 70"/>
              <p:cNvSpPr txBox="1">
                <a:spLocks noChangeArrowheads="1"/>
              </p:cNvSpPr>
              <p:nvPr/>
            </p:nvSpPr>
            <p:spPr bwMode="auto">
              <a:xfrm>
                <a:off x="3024" y="2400"/>
                <a:ext cx="576" cy="332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7438" name="Text Box 71"/>
              <p:cNvSpPr txBox="1">
                <a:spLocks noChangeArrowheads="1"/>
              </p:cNvSpPr>
              <p:nvPr/>
            </p:nvSpPr>
            <p:spPr bwMode="auto">
              <a:xfrm>
                <a:off x="1872" y="2400"/>
                <a:ext cx="576" cy="332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17429" name="Text Box 72"/>
            <p:cNvSpPr txBox="1">
              <a:spLocks noChangeArrowheads="1"/>
            </p:cNvSpPr>
            <p:nvPr/>
          </p:nvSpPr>
          <p:spPr bwMode="auto">
            <a:xfrm>
              <a:off x="1463" y="2529"/>
              <a:ext cx="26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0        1        2         3        4  </a:t>
              </a:r>
            </a:p>
          </p:txBody>
        </p:sp>
        <p:sp>
          <p:nvSpPr>
            <p:cNvPr id="17430" name="Line 73"/>
            <p:cNvSpPr>
              <a:spLocks noChangeShapeType="1"/>
            </p:cNvSpPr>
            <p:nvPr/>
          </p:nvSpPr>
          <p:spPr bwMode="auto">
            <a:xfrm flipH="1">
              <a:off x="4184" y="2983"/>
              <a:ext cx="45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17431" name="Text Box 74"/>
            <p:cNvSpPr txBox="1">
              <a:spLocks noChangeArrowheads="1"/>
            </p:cNvSpPr>
            <p:nvPr/>
          </p:nvSpPr>
          <p:spPr bwMode="auto">
            <a:xfrm>
              <a:off x="4192" y="2642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入队</a:t>
              </a:r>
            </a:p>
          </p:txBody>
        </p:sp>
        <p:sp>
          <p:nvSpPr>
            <p:cNvPr id="17432" name="Line 75"/>
            <p:cNvSpPr>
              <a:spLocks noChangeShapeType="1"/>
            </p:cNvSpPr>
            <p:nvPr/>
          </p:nvSpPr>
          <p:spPr bwMode="auto">
            <a:xfrm flipH="1">
              <a:off x="792" y="2990"/>
              <a:ext cx="45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17433" name="Text Box 76"/>
            <p:cNvSpPr txBox="1">
              <a:spLocks noChangeArrowheads="1"/>
            </p:cNvSpPr>
            <p:nvPr/>
          </p:nvSpPr>
          <p:spPr bwMode="auto">
            <a:xfrm>
              <a:off x="780" y="2652"/>
              <a:ext cx="5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出队</a:t>
              </a:r>
            </a:p>
          </p:txBody>
        </p:sp>
      </p:grpSp>
      <p:sp>
        <p:nvSpPr>
          <p:cNvPr id="17415" name="Text Box 77"/>
          <p:cNvSpPr txBox="1">
            <a:spLocks noChangeArrowheads="1"/>
          </p:cNvSpPr>
          <p:nvPr/>
        </p:nvSpPr>
        <p:spPr bwMode="auto">
          <a:xfrm>
            <a:off x="4119563" y="2714402"/>
            <a:ext cx="5857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i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600" b="1" baseline="-2500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3</a:t>
            </a:r>
            <a:endParaRPr kumimoji="1" lang="zh-CN" altLang="en-US" sz="3600" b="1" baseline="-25000">
              <a:solidFill>
                <a:srgbClr val="5B5249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7416" name="Text Box 78"/>
          <p:cNvSpPr txBox="1">
            <a:spLocks noChangeArrowheads="1"/>
          </p:cNvSpPr>
          <p:nvPr/>
        </p:nvSpPr>
        <p:spPr bwMode="auto">
          <a:xfrm>
            <a:off x="5064125" y="2714402"/>
            <a:ext cx="585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i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600" b="1" baseline="-2500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4</a:t>
            </a:r>
            <a:endParaRPr kumimoji="1" lang="zh-CN" altLang="en-US" sz="3600" b="1" baseline="-25000">
              <a:solidFill>
                <a:srgbClr val="5B5249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5" name="Group 79"/>
          <p:cNvGrpSpPr>
            <a:grpSpLocks/>
          </p:cNvGrpSpPr>
          <p:nvPr/>
        </p:nvGrpSpPr>
        <p:grpSpPr bwMode="auto">
          <a:xfrm>
            <a:off x="5827985" y="3417664"/>
            <a:ext cx="1035050" cy="903288"/>
            <a:chOff x="2567" y="2939"/>
            <a:chExt cx="652" cy="569"/>
          </a:xfrm>
        </p:grpSpPr>
        <p:sp>
          <p:nvSpPr>
            <p:cNvPr id="17426" name="Line 80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17427" name="Text Box 81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last</a:t>
              </a:r>
              <a:endParaRPr kumimoji="1" lang="en-US" altLang="zh-CN" sz="2800" b="1" dirty="0">
                <a:solidFill>
                  <a:srgbClr val="5B5249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17418" name="Group 82"/>
          <p:cNvGrpSpPr>
            <a:grpSpLocks/>
          </p:cNvGrpSpPr>
          <p:nvPr/>
        </p:nvGrpSpPr>
        <p:grpSpPr bwMode="auto">
          <a:xfrm>
            <a:off x="3919662" y="3384104"/>
            <a:ext cx="957263" cy="903287"/>
            <a:chOff x="774" y="2725"/>
            <a:chExt cx="603" cy="569"/>
          </a:xfrm>
        </p:grpSpPr>
        <p:sp>
          <p:nvSpPr>
            <p:cNvPr id="17424" name="Line 83"/>
            <p:cNvSpPr>
              <a:spLocks noChangeShapeType="1"/>
            </p:cNvSpPr>
            <p:nvPr/>
          </p:nvSpPr>
          <p:spPr bwMode="auto">
            <a:xfrm flipV="1">
              <a:off x="1030" y="2725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17425" name="Text Box 84"/>
            <p:cNvSpPr txBox="1">
              <a:spLocks noChangeArrowheads="1"/>
            </p:cNvSpPr>
            <p:nvPr/>
          </p:nvSpPr>
          <p:spPr bwMode="auto">
            <a:xfrm>
              <a:off x="774" y="2967"/>
              <a:ext cx="6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first</a:t>
              </a:r>
              <a:endParaRPr kumimoji="1" lang="en-US" altLang="zh-CN" sz="2800" b="1" dirty="0">
                <a:solidFill>
                  <a:srgbClr val="5B5249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112725" name="Text Box 85"/>
          <p:cNvSpPr txBox="1">
            <a:spLocks noChangeArrowheads="1"/>
          </p:cNvSpPr>
          <p:nvPr/>
        </p:nvSpPr>
        <p:spPr bwMode="auto">
          <a:xfrm>
            <a:off x="5967413" y="2692177"/>
            <a:ext cx="5857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i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600" b="1" baseline="-2500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5</a:t>
            </a:r>
            <a:endParaRPr kumimoji="1" lang="zh-CN" altLang="en-US" sz="3600" b="1" baseline="-25000">
              <a:solidFill>
                <a:srgbClr val="5B5249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7" name="Group 86"/>
          <p:cNvGrpSpPr>
            <a:grpSpLocks/>
          </p:cNvGrpSpPr>
          <p:nvPr/>
        </p:nvGrpSpPr>
        <p:grpSpPr bwMode="auto">
          <a:xfrm>
            <a:off x="6777310" y="3412902"/>
            <a:ext cx="1035050" cy="903287"/>
            <a:chOff x="2567" y="2939"/>
            <a:chExt cx="652" cy="569"/>
          </a:xfrm>
        </p:grpSpPr>
        <p:sp>
          <p:nvSpPr>
            <p:cNvPr id="17422" name="Line 87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17423" name="Text Box 88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last</a:t>
              </a:r>
              <a:endParaRPr kumimoji="1" lang="en-US" altLang="zh-CN" sz="2800" b="1" dirty="0">
                <a:solidFill>
                  <a:srgbClr val="5B5249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827985" y="764704"/>
            <a:ext cx="3158579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此时，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last==MAXSIZE，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队列满</a:t>
            </a:r>
          </a:p>
        </p:txBody>
      </p:sp>
      <p:cxnSp>
        <p:nvCxnSpPr>
          <p:cNvPr id="4" name="直接箭头连接符 3"/>
          <p:cNvCxnSpPr/>
          <p:nvPr/>
        </p:nvCxnSpPr>
        <p:spPr bwMode="auto">
          <a:xfrm flipH="1">
            <a:off x="6681789" y="1780367"/>
            <a:ext cx="409056" cy="64766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4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animBg="1"/>
      <p:bldP spid="112725" grpId="0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654050" y="4437112"/>
            <a:ext cx="809441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循环队列：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将顺序队列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数组看成一个环状空间，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即规定最后一个数组单元的下一个单元，又回到数组下标为</a:t>
            </a:r>
            <a:r>
              <a:rPr kumimoji="1" lang="en-US" altLang="zh-CN" sz="28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0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的第一个单元。即</a:t>
            </a:r>
            <a:r>
              <a:rPr kumimoji="1" lang="en-US" altLang="zh-CN" sz="28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Q[MAXSIZE-1]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的下一个存储单元为</a:t>
            </a:r>
            <a:r>
              <a:rPr kumimoji="1" lang="en-US" altLang="zh-CN" sz="28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Q[0]</a:t>
            </a:r>
            <a:endParaRPr kumimoji="1" lang="zh-CN" altLang="en-US" sz="2800" b="1" dirty="0">
              <a:solidFill>
                <a:srgbClr val="5B5249">
                  <a:lumMod val="50000"/>
                </a:srgbClr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611188" y="908720"/>
            <a:ext cx="6705600" cy="573088"/>
            <a:chOff x="385" y="1168"/>
            <a:chExt cx="4224" cy="361"/>
          </a:xfrm>
        </p:grpSpPr>
        <p:sp>
          <p:nvSpPr>
            <p:cNvPr id="18469" name="Text Box 59"/>
            <p:cNvSpPr txBox="1">
              <a:spLocks noChangeArrowheads="1"/>
            </p:cNvSpPr>
            <p:nvPr/>
          </p:nvSpPr>
          <p:spPr bwMode="auto">
            <a:xfrm>
              <a:off x="810" y="1177"/>
              <a:ext cx="37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如何解决假溢出？</a:t>
              </a:r>
            </a:p>
          </p:txBody>
        </p:sp>
        <p:graphicFrame>
          <p:nvGraphicFramePr>
            <p:cNvPr id="18434" name="Object 60"/>
            <p:cNvGraphicFramePr>
              <a:graphicFrameLocks noChangeAspect="1"/>
            </p:cNvGraphicFramePr>
            <p:nvPr/>
          </p:nvGraphicFramePr>
          <p:xfrm>
            <a:off x="385" y="1168"/>
            <a:ext cx="368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0" name="Clip" r:id="rId3" imgW="861120" imgH="844560" progId="MS_ClipArt_Gallery.5">
                    <p:embed/>
                  </p:oleObj>
                </mc:Choice>
                <mc:Fallback>
                  <p:oleObj name="Clip" r:id="rId3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1168"/>
                          <a:ext cx="368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8" name="Group 62"/>
          <p:cNvGrpSpPr>
            <a:grpSpLocks/>
          </p:cNvGrpSpPr>
          <p:nvPr/>
        </p:nvGrpSpPr>
        <p:grpSpPr bwMode="auto">
          <a:xfrm>
            <a:off x="2136775" y="2669258"/>
            <a:ext cx="4572000" cy="681037"/>
            <a:chOff x="720" y="2400"/>
            <a:chExt cx="2880" cy="333"/>
          </a:xfrm>
        </p:grpSpPr>
        <p:sp>
          <p:nvSpPr>
            <p:cNvPr id="18464" name="Text Box 63"/>
            <p:cNvSpPr txBox="1">
              <a:spLocks noChangeArrowheads="1"/>
            </p:cNvSpPr>
            <p:nvPr/>
          </p:nvSpPr>
          <p:spPr bwMode="auto">
            <a:xfrm>
              <a:off x="720" y="2400"/>
              <a:ext cx="576" cy="333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3600" b="1">
                <a:solidFill>
                  <a:srgbClr val="5B5249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8465" name="Text Box 64"/>
            <p:cNvSpPr txBox="1">
              <a:spLocks noChangeArrowheads="1"/>
            </p:cNvSpPr>
            <p:nvPr/>
          </p:nvSpPr>
          <p:spPr bwMode="auto">
            <a:xfrm>
              <a:off x="1296" y="2400"/>
              <a:ext cx="576" cy="332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3600" b="1">
                <a:solidFill>
                  <a:srgbClr val="5B5249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8466" name="Text Box 65"/>
            <p:cNvSpPr txBox="1">
              <a:spLocks noChangeArrowheads="1"/>
            </p:cNvSpPr>
            <p:nvPr/>
          </p:nvSpPr>
          <p:spPr bwMode="auto">
            <a:xfrm>
              <a:off x="2448" y="2400"/>
              <a:ext cx="576" cy="332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3600" b="1">
                <a:solidFill>
                  <a:srgbClr val="5B5249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8467" name="Text Box 66"/>
            <p:cNvSpPr txBox="1">
              <a:spLocks noChangeArrowheads="1"/>
            </p:cNvSpPr>
            <p:nvPr/>
          </p:nvSpPr>
          <p:spPr bwMode="auto">
            <a:xfrm>
              <a:off x="3024" y="2400"/>
              <a:ext cx="576" cy="332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3600" b="1">
                <a:solidFill>
                  <a:srgbClr val="5B5249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8468" name="Text Box 67"/>
            <p:cNvSpPr txBox="1">
              <a:spLocks noChangeArrowheads="1"/>
            </p:cNvSpPr>
            <p:nvPr/>
          </p:nvSpPr>
          <p:spPr bwMode="auto">
            <a:xfrm>
              <a:off x="1872" y="2400"/>
              <a:ext cx="576" cy="332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3600" b="1">
                <a:solidFill>
                  <a:srgbClr val="5B5249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18439" name="Text Box 68"/>
          <p:cNvSpPr txBox="1">
            <a:spLocks noChangeArrowheads="1"/>
          </p:cNvSpPr>
          <p:nvPr/>
        </p:nvSpPr>
        <p:spPr bwMode="auto">
          <a:xfrm>
            <a:off x="2406650" y="2129508"/>
            <a:ext cx="4275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0        1        2         3        4  </a:t>
            </a:r>
          </a:p>
        </p:txBody>
      </p:sp>
      <p:sp>
        <p:nvSpPr>
          <p:cNvPr id="18440" name="Line 69"/>
          <p:cNvSpPr>
            <a:spLocks noChangeShapeType="1"/>
          </p:cNvSpPr>
          <p:nvPr/>
        </p:nvSpPr>
        <p:spPr bwMode="auto">
          <a:xfrm flipH="1">
            <a:off x="6726238" y="2850233"/>
            <a:ext cx="719137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8441" name="Text Box 70"/>
          <p:cNvSpPr txBox="1">
            <a:spLocks noChangeArrowheads="1"/>
          </p:cNvSpPr>
          <p:nvPr/>
        </p:nvSpPr>
        <p:spPr bwMode="auto">
          <a:xfrm>
            <a:off x="6770688" y="2308895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入队</a:t>
            </a:r>
          </a:p>
        </p:txBody>
      </p:sp>
      <p:sp>
        <p:nvSpPr>
          <p:cNvPr id="18442" name="Line 71"/>
          <p:cNvSpPr>
            <a:spLocks noChangeShapeType="1"/>
          </p:cNvSpPr>
          <p:nvPr/>
        </p:nvSpPr>
        <p:spPr bwMode="auto">
          <a:xfrm flipH="1">
            <a:off x="1341438" y="2861345"/>
            <a:ext cx="719137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8443" name="Text Box 72"/>
          <p:cNvSpPr txBox="1">
            <a:spLocks noChangeArrowheads="1"/>
          </p:cNvSpPr>
          <p:nvPr/>
        </p:nvSpPr>
        <p:spPr bwMode="auto">
          <a:xfrm>
            <a:off x="1243013" y="2324770"/>
            <a:ext cx="912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出队</a:t>
            </a:r>
          </a:p>
        </p:txBody>
      </p:sp>
      <p:sp>
        <p:nvSpPr>
          <p:cNvPr id="18444" name="Text Box 73"/>
          <p:cNvSpPr txBox="1">
            <a:spLocks noChangeArrowheads="1"/>
          </p:cNvSpPr>
          <p:nvPr/>
        </p:nvSpPr>
        <p:spPr bwMode="auto">
          <a:xfrm>
            <a:off x="4119563" y="2685133"/>
            <a:ext cx="5857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i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600" b="1" baseline="-2500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3</a:t>
            </a:r>
            <a:endParaRPr kumimoji="1" lang="zh-CN" altLang="en-US" sz="3600" b="1" baseline="-25000">
              <a:solidFill>
                <a:srgbClr val="5B5249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445" name="Text Box 74"/>
          <p:cNvSpPr txBox="1">
            <a:spLocks noChangeArrowheads="1"/>
          </p:cNvSpPr>
          <p:nvPr/>
        </p:nvSpPr>
        <p:spPr bwMode="auto">
          <a:xfrm>
            <a:off x="5064125" y="2685133"/>
            <a:ext cx="585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i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600" b="1" baseline="-2500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4</a:t>
            </a:r>
            <a:endParaRPr kumimoji="1" lang="zh-CN" altLang="en-US" sz="3600" b="1" baseline="-25000">
              <a:solidFill>
                <a:srgbClr val="5B5249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18446" name="Group 78"/>
          <p:cNvGrpSpPr>
            <a:grpSpLocks/>
          </p:cNvGrpSpPr>
          <p:nvPr/>
        </p:nvGrpSpPr>
        <p:grpSpPr bwMode="auto">
          <a:xfrm>
            <a:off x="4058493" y="3383633"/>
            <a:ext cx="957263" cy="903287"/>
            <a:chOff x="774" y="2725"/>
            <a:chExt cx="603" cy="569"/>
          </a:xfrm>
        </p:grpSpPr>
        <p:sp>
          <p:nvSpPr>
            <p:cNvPr id="18462" name="Line 79"/>
            <p:cNvSpPr>
              <a:spLocks noChangeShapeType="1"/>
            </p:cNvSpPr>
            <p:nvPr/>
          </p:nvSpPr>
          <p:spPr bwMode="auto">
            <a:xfrm flipV="1">
              <a:off x="1030" y="2725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18463" name="Text Box 80"/>
            <p:cNvSpPr txBox="1">
              <a:spLocks noChangeArrowheads="1"/>
            </p:cNvSpPr>
            <p:nvPr/>
          </p:nvSpPr>
          <p:spPr bwMode="auto">
            <a:xfrm>
              <a:off x="774" y="2967"/>
              <a:ext cx="6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first</a:t>
              </a:r>
              <a:endParaRPr kumimoji="1" lang="en-US" altLang="zh-CN" sz="2800" b="1" dirty="0">
                <a:solidFill>
                  <a:srgbClr val="5B5249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18447" name="Text Box 81"/>
          <p:cNvSpPr txBox="1">
            <a:spLocks noChangeArrowheads="1"/>
          </p:cNvSpPr>
          <p:nvPr/>
        </p:nvSpPr>
        <p:spPr bwMode="auto">
          <a:xfrm>
            <a:off x="5967413" y="2662908"/>
            <a:ext cx="5857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i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600" b="1" baseline="-2500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5</a:t>
            </a:r>
            <a:endParaRPr kumimoji="1" lang="zh-CN" altLang="en-US" sz="3600" b="1" baseline="-25000">
              <a:solidFill>
                <a:srgbClr val="5B5249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5" name="Group 82"/>
          <p:cNvGrpSpPr>
            <a:grpSpLocks/>
          </p:cNvGrpSpPr>
          <p:nvPr/>
        </p:nvGrpSpPr>
        <p:grpSpPr bwMode="auto">
          <a:xfrm>
            <a:off x="6849318" y="3383633"/>
            <a:ext cx="1035050" cy="903287"/>
            <a:chOff x="2567" y="2939"/>
            <a:chExt cx="652" cy="569"/>
          </a:xfrm>
        </p:grpSpPr>
        <p:sp>
          <p:nvSpPr>
            <p:cNvPr id="18460" name="Line 83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18461" name="Text Box 84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last</a:t>
              </a:r>
              <a:endParaRPr kumimoji="1" lang="en-US" altLang="zh-CN" sz="2800" b="1" dirty="0">
                <a:solidFill>
                  <a:srgbClr val="5B5249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6" name="Group 93"/>
          <p:cNvGrpSpPr>
            <a:grpSpLocks/>
          </p:cNvGrpSpPr>
          <p:nvPr/>
        </p:nvGrpSpPr>
        <p:grpSpPr bwMode="auto">
          <a:xfrm>
            <a:off x="1911350" y="2078708"/>
            <a:ext cx="4972050" cy="674687"/>
            <a:chOff x="1204" y="1905"/>
            <a:chExt cx="3132" cy="425"/>
          </a:xfrm>
        </p:grpSpPr>
        <p:sp>
          <p:nvSpPr>
            <p:cNvPr id="18455" name="Line 88"/>
            <p:cNvSpPr>
              <a:spLocks noChangeShapeType="1"/>
            </p:cNvSpPr>
            <p:nvPr/>
          </p:nvSpPr>
          <p:spPr bwMode="auto">
            <a:xfrm>
              <a:off x="1207" y="1905"/>
              <a:ext cx="3129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18456" name="Line 89"/>
            <p:cNvSpPr>
              <a:spLocks noChangeShapeType="1"/>
            </p:cNvSpPr>
            <p:nvPr/>
          </p:nvSpPr>
          <p:spPr bwMode="auto">
            <a:xfrm>
              <a:off x="4336" y="1905"/>
              <a:ext cx="0" cy="42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18457" name="Line 90"/>
            <p:cNvSpPr>
              <a:spLocks noChangeShapeType="1"/>
            </p:cNvSpPr>
            <p:nvPr/>
          </p:nvSpPr>
          <p:spPr bwMode="auto">
            <a:xfrm>
              <a:off x="4241" y="2330"/>
              <a:ext cx="91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18458" name="Line 91"/>
            <p:cNvSpPr>
              <a:spLocks noChangeShapeType="1"/>
            </p:cNvSpPr>
            <p:nvPr/>
          </p:nvSpPr>
          <p:spPr bwMode="auto">
            <a:xfrm>
              <a:off x="1204" y="1905"/>
              <a:ext cx="0" cy="42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18459" name="Line 92"/>
            <p:cNvSpPr>
              <a:spLocks noChangeShapeType="1"/>
            </p:cNvSpPr>
            <p:nvPr/>
          </p:nvSpPr>
          <p:spPr bwMode="auto">
            <a:xfrm>
              <a:off x="1206" y="2330"/>
              <a:ext cx="113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  <p:grpSp>
        <p:nvGrpSpPr>
          <p:cNvPr id="7" name="Group 94"/>
          <p:cNvGrpSpPr>
            <a:grpSpLocks/>
          </p:cNvGrpSpPr>
          <p:nvPr/>
        </p:nvGrpSpPr>
        <p:grpSpPr bwMode="auto">
          <a:xfrm>
            <a:off x="2157413" y="3367758"/>
            <a:ext cx="1035050" cy="903287"/>
            <a:chOff x="2567" y="2939"/>
            <a:chExt cx="652" cy="569"/>
          </a:xfrm>
        </p:grpSpPr>
        <p:sp>
          <p:nvSpPr>
            <p:cNvPr id="18453" name="Line 95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18454" name="Text Box 96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last</a:t>
              </a:r>
              <a:endParaRPr kumimoji="1" lang="en-US" altLang="zh-CN" sz="2800" b="1" dirty="0">
                <a:solidFill>
                  <a:srgbClr val="5B5249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021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64" name="Text Box 12"/>
          <p:cNvSpPr txBox="1">
            <a:spLocks noChangeArrowheads="1"/>
          </p:cNvSpPr>
          <p:nvPr/>
        </p:nvSpPr>
        <p:spPr bwMode="auto">
          <a:xfrm>
            <a:off x="323528" y="4077072"/>
            <a:ext cx="4412431" cy="207441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Wingdings" pitchFamily="2" charset="2"/>
              </a:rPr>
              <a:t>通过求模运算实现：</a:t>
            </a:r>
            <a:endParaRPr kumimoji="1" lang="en-US" altLang="zh-CN" sz="2800" b="1" dirty="0" smtClean="0">
              <a:solidFill>
                <a:srgbClr val="FF0000"/>
              </a:solidFill>
              <a:latin typeface="Times New Roman" pitchFamily="18" charset="0"/>
              <a:ea typeface="宋体" charset="-122"/>
              <a:sym typeface="Wingdings" pitchFamily="2" charset="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将入队时，</a:t>
            </a:r>
            <a:r>
              <a:rPr kumimoji="1" lang="en-US" altLang="zh-CN" sz="28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last++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修改为：</a:t>
            </a:r>
            <a:endParaRPr kumimoji="1" lang="en-US" altLang="zh-CN" sz="2800" b="1" dirty="0" smtClean="0">
              <a:solidFill>
                <a:srgbClr val="5B5249">
                  <a:lumMod val="50000"/>
                </a:srgbClr>
              </a:solidFill>
              <a:latin typeface="Times New Roman" pitchFamily="18" charset="0"/>
              <a:ea typeface="宋体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endParaRPr kumimoji="1" lang="en-US" altLang="zh-CN" sz="2800" b="1" dirty="0" smtClean="0">
              <a:solidFill>
                <a:srgbClr val="5B5249">
                  <a:lumMod val="50000"/>
                </a:srgbClr>
              </a:solidFill>
              <a:latin typeface="Times New Roman" pitchFamily="18" charset="0"/>
              <a:ea typeface="宋体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将出队时，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first++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修改为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：</a:t>
            </a:r>
            <a:endParaRPr kumimoji="1" lang="en-US" altLang="zh-CN" sz="2400" b="1" dirty="0">
              <a:solidFill>
                <a:srgbClr val="5B5249">
                  <a:lumMod val="50000"/>
                </a:srgbClr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11188" y="980728"/>
            <a:ext cx="6705600" cy="573088"/>
            <a:chOff x="385" y="1168"/>
            <a:chExt cx="4224" cy="361"/>
          </a:xfrm>
        </p:grpSpPr>
        <p:sp>
          <p:nvSpPr>
            <p:cNvPr id="19483" name="Text Box 15"/>
            <p:cNvSpPr txBox="1">
              <a:spLocks noChangeArrowheads="1"/>
            </p:cNvSpPr>
            <p:nvPr/>
          </p:nvSpPr>
          <p:spPr bwMode="auto">
            <a:xfrm>
              <a:off x="810" y="1177"/>
              <a:ext cx="37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如何实现循环队列？</a:t>
              </a:r>
            </a:p>
          </p:txBody>
        </p:sp>
        <p:graphicFrame>
          <p:nvGraphicFramePr>
            <p:cNvPr id="19458" name="Object 16"/>
            <p:cNvGraphicFramePr>
              <a:graphicFrameLocks noChangeAspect="1"/>
            </p:cNvGraphicFramePr>
            <p:nvPr/>
          </p:nvGraphicFramePr>
          <p:xfrm>
            <a:off x="385" y="1168"/>
            <a:ext cx="368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5" name="Clip" r:id="rId3" imgW="861120" imgH="844560" progId="MS_ClipArt_Gallery.5">
                    <p:embed/>
                  </p:oleObj>
                </mc:Choice>
                <mc:Fallback>
                  <p:oleObj name="Clip" r:id="rId3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1168"/>
                          <a:ext cx="368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462" name="Group 17"/>
          <p:cNvGrpSpPr>
            <a:grpSpLocks/>
          </p:cNvGrpSpPr>
          <p:nvPr/>
        </p:nvGrpSpPr>
        <p:grpSpPr bwMode="auto">
          <a:xfrm>
            <a:off x="2136775" y="2528590"/>
            <a:ext cx="4572000" cy="681037"/>
            <a:chOff x="720" y="2400"/>
            <a:chExt cx="2880" cy="333"/>
          </a:xfrm>
        </p:grpSpPr>
        <p:sp>
          <p:nvSpPr>
            <p:cNvPr id="19478" name="Text Box 18"/>
            <p:cNvSpPr txBox="1">
              <a:spLocks noChangeArrowheads="1"/>
            </p:cNvSpPr>
            <p:nvPr/>
          </p:nvSpPr>
          <p:spPr bwMode="auto">
            <a:xfrm>
              <a:off x="720" y="2400"/>
              <a:ext cx="576" cy="333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3600" b="1">
                <a:solidFill>
                  <a:srgbClr val="5B5249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9479" name="Text Box 19"/>
            <p:cNvSpPr txBox="1">
              <a:spLocks noChangeArrowheads="1"/>
            </p:cNvSpPr>
            <p:nvPr/>
          </p:nvSpPr>
          <p:spPr bwMode="auto">
            <a:xfrm>
              <a:off x="1296" y="2400"/>
              <a:ext cx="576" cy="332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3600" b="1">
                <a:solidFill>
                  <a:srgbClr val="5B5249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9480" name="Text Box 20"/>
            <p:cNvSpPr txBox="1">
              <a:spLocks noChangeArrowheads="1"/>
            </p:cNvSpPr>
            <p:nvPr/>
          </p:nvSpPr>
          <p:spPr bwMode="auto">
            <a:xfrm>
              <a:off x="2448" y="2400"/>
              <a:ext cx="576" cy="332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3600" b="1">
                <a:solidFill>
                  <a:srgbClr val="5B5249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9481" name="Text Box 21"/>
            <p:cNvSpPr txBox="1">
              <a:spLocks noChangeArrowheads="1"/>
            </p:cNvSpPr>
            <p:nvPr/>
          </p:nvSpPr>
          <p:spPr bwMode="auto">
            <a:xfrm>
              <a:off x="3024" y="2400"/>
              <a:ext cx="576" cy="332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3600" b="1">
                <a:solidFill>
                  <a:srgbClr val="5B5249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9482" name="Text Box 22"/>
            <p:cNvSpPr txBox="1">
              <a:spLocks noChangeArrowheads="1"/>
            </p:cNvSpPr>
            <p:nvPr/>
          </p:nvSpPr>
          <p:spPr bwMode="auto">
            <a:xfrm>
              <a:off x="1872" y="2400"/>
              <a:ext cx="576" cy="332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3600" b="1">
                <a:solidFill>
                  <a:srgbClr val="5B5249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19463" name="Text Box 23"/>
          <p:cNvSpPr txBox="1">
            <a:spLocks noChangeArrowheads="1"/>
          </p:cNvSpPr>
          <p:nvPr/>
        </p:nvSpPr>
        <p:spPr bwMode="auto">
          <a:xfrm>
            <a:off x="2406650" y="1988840"/>
            <a:ext cx="4275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0        1        2         3        4  </a:t>
            </a:r>
          </a:p>
        </p:txBody>
      </p:sp>
      <p:sp>
        <p:nvSpPr>
          <p:cNvPr id="19464" name="Line 24"/>
          <p:cNvSpPr>
            <a:spLocks noChangeShapeType="1"/>
          </p:cNvSpPr>
          <p:nvPr/>
        </p:nvSpPr>
        <p:spPr bwMode="auto">
          <a:xfrm flipH="1">
            <a:off x="6726238" y="2709565"/>
            <a:ext cx="719137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9465" name="Text Box 25"/>
          <p:cNvSpPr txBox="1">
            <a:spLocks noChangeArrowheads="1"/>
          </p:cNvSpPr>
          <p:nvPr/>
        </p:nvSpPr>
        <p:spPr bwMode="auto">
          <a:xfrm>
            <a:off x="6770688" y="2168227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入队</a:t>
            </a:r>
          </a:p>
        </p:txBody>
      </p:sp>
      <p:sp>
        <p:nvSpPr>
          <p:cNvPr id="19466" name="Line 26"/>
          <p:cNvSpPr>
            <a:spLocks noChangeShapeType="1"/>
          </p:cNvSpPr>
          <p:nvPr/>
        </p:nvSpPr>
        <p:spPr bwMode="auto">
          <a:xfrm flipH="1">
            <a:off x="1341438" y="2720677"/>
            <a:ext cx="719137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9467" name="Text Box 27"/>
          <p:cNvSpPr txBox="1">
            <a:spLocks noChangeArrowheads="1"/>
          </p:cNvSpPr>
          <p:nvPr/>
        </p:nvSpPr>
        <p:spPr bwMode="auto">
          <a:xfrm>
            <a:off x="1243013" y="2184102"/>
            <a:ext cx="912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出队</a:t>
            </a:r>
          </a:p>
        </p:txBody>
      </p:sp>
      <p:sp>
        <p:nvSpPr>
          <p:cNvPr id="19468" name="Text Box 28"/>
          <p:cNvSpPr txBox="1">
            <a:spLocks noChangeArrowheads="1"/>
          </p:cNvSpPr>
          <p:nvPr/>
        </p:nvSpPr>
        <p:spPr bwMode="auto">
          <a:xfrm>
            <a:off x="4119563" y="2544465"/>
            <a:ext cx="5857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i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600" b="1" baseline="-2500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3</a:t>
            </a:r>
            <a:endParaRPr kumimoji="1" lang="zh-CN" altLang="en-US" sz="3600" b="1" baseline="-25000">
              <a:solidFill>
                <a:srgbClr val="5B5249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9469" name="Text Box 29"/>
          <p:cNvSpPr txBox="1">
            <a:spLocks noChangeArrowheads="1"/>
          </p:cNvSpPr>
          <p:nvPr/>
        </p:nvSpPr>
        <p:spPr bwMode="auto">
          <a:xfrm>
            <a:off x="5064125" y="2544465"/>
            <a:ext cx="585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i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600" b="1" baseline="-2500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4</a:t>
            </a:r>
            <a:endParaRPr kumimoji="1" lang="zh-CN" altLang="en-US" sz="3600" b="1" baseline="-25000">
              <a:solidFill>
                <a:srgbClr val="5B5249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19470" name="Group 30"/>
          <p:cNvGrpSpPr>
            <a:grpSpLocks/>
          </p:cNvGrpSpPr>
          <p:nvPr/>
        </p:nvGrpSpPr>
        <p:grpSpPr bwMode="auto">
          <a:xfrm>
            <a:off x="3974777" y="3242965"/>
            <a:ext cx="957263" cy="903287"/>
            <a:chOff x="774" y="2725"/>
            <a:chExt cx="603" cy="569"/>
          </a:xfrm>
        </p:grpSpPr>
        <p:sp>
          <p:nvSpPr>
            <p:cNvPr id="19476" name="Line 31"/>
            <p:cNvSpPr>
              <a:spLocks noChangeShapeType="1"/>
            </p:cNvSpPr>
            <p:nvPr/>
          </p:nvSpPr>
          <p:spPr bwMode="auto">
            <a:xfrm flipV="1">
              <a:off x="1030" y="2725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19477" name="Text Box 32"/>
            <p:cNvSpPr txBox="1">
              <a:spLocks noChangeArrowheads="1"/>
            </p:cNvSpPr>
            <p:nvPr/>
          </p:nvSpPr>
          <p:spPr bwMode="auto">
            <a:xfrm>
              <a:off x="774" y="2967"/>
              <a:ext cx="6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first</a:t>
              </a:r>
              <a:endParaRPr kumimoji="1" lang="en-US" altLang="zh-CN" sz="2800" b="1" dirty="0">
                <a:solidFill>
                  <a:srgbClr val="5B5249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19471" name="Group 43"/>
          <p:cNvGrpSpPr>
            <a:grpSpLocks/>
          </p:cNvGrpSpPr>
          <p:nvPr/>
        </p:nvGrpSpPr>
        <p:grpSpPr bwMode="auto">
          <a:xfrm>
            <a:off x="5774581" y="3291383"/>
            <a:ext cx="1035050" cy="903288"/>
            <a:chOff x="2567" y="2939"/>
            <a:chExt cx="652" cy="569"/>
          </a:xfrm>
        </p:grpSpPr>
        <p:sp>
          <p:nvSpPr>
            <p:cNvPr id="19474" name="Line 44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19475" name="Text Box 45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last</a:t>
              </a:r>
              <a:endParaRPr kumimoji="1" lang="en-US" altLang="zh-CN" sz="2800" b="1" dirty="0">
                <a:solidFill>
                  <a:srgbClr val="5B5249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4442089" y="4591059"/>
            <a:ext cx="44470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last=(last+1)</a:t>
            </a:r>
            <a:r>
              <a:rPr kumimoji="1" lang="en-US" altLang="zh-CN" sz="2800" b="1" dirty="0" err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modMAXSIZE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55976" y="5589240"/>
            <a:ext cx="48253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first =(first +1)</a:t>
            </a:r>
            <a:r>
              <a:rPr kumimoji="1" lang="en-US" altLang="zh-CN" sz="2800" b="1" dirty="0" err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modMAXSIZE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0187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7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7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7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7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4" grpId="0" animBg="1"/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614363" y="1340769"/>
            <a:ext cx="7062787" cy="588963"/>
            <a:chOff x="528" y="768"/>
            <a:chExt cx="4449" cy="371"/>
          </a:xfrm>
        </p:grpSpPr>
        <p:graphicFrame>
          <p:nvGraphicFramePr>
            <p:cNvPr id="20482" name="Object 4"/>
            <p:cNvGraphicFramePr>
              <a:graphicFrameLocks noChangeAspect="1"/>
            </p:cNvGraphicFramePr>
            <p:nvPr/>
          </p:nvGraphicFramePr>
          <p:xfrm>
            <a:off x="528" y="768"/>
            <a:ext cx="33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7" name="Clip" r:id="rId3" imgW="861120" imgH="844560" progId="MS_ClipArt_Gallery.5">
                    <p:embed/>
                  </p:oleObj>
                </mc:Choice>
                <mc:Fallback>
                  <p:oleObj name="Clip" r:id="rId3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768"/>
                          <a:ext cx="33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5" name="Text Box 5"/>
            <p:cNvSpPr txBox="1">
              <a:spLocks noChangeArrowheads="1"/>
            </p:cNvSpPr>
            <p:nvPr/>
          </p:nvSpPr>
          <p:spPr bwMode="auto">
            <a:xfrm>
              <a:off x="1009" y="771"/>
              <a:ext cx="396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3200" b="1" dirty="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如何判断循环队列队空？</a:t>
              </a:r>
            </a:p>
          </p:txBody>
        </p:sp>
      </p:grpSp>
      <p:sp>
        <p:nvSpPr>
          <p:cNvPr id="20484" name="Text Box 27"/>
          <p:cNvSpPr txBox="1">
            <a:spLocks noChangeArrowheads="1"/>
          </p:cNvSpPr>
          <p:nvPr/>
        </p:nvSpPr>
        <p:spPr bwMode="auto">
          <a:xfrm>
            <a:off x="566738" y="2438400"/>
            <a:ext cx="27447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队空的临界状态</a:t>
            </a:r>
          </a:p>
        </p:txBody>
      </p:sp>
      <p:grpSp>
        <p:nvGrpSpPr>
          <p:cNvPr id="20486" name="Group 45"/>
          <p:cNvGrpSpPr>
            <a:grpSpLocks/>
          </p:cNvGrpSpPr>
          <p:nvPr/>
        </p:nvGrpSpPr>
        <p:grpSpPr bwMode="auto">
          <a:xfrm>
            <a:off x="2052638" y="3833810"/>
            <a:ext cx="4572000" cy="646269"/>
            <a:chOff x="720" y="2400"/>
            <a:chExt cx="2880" cy="316"/>
          </a:xfrm>
        </p:grpSpPr>
        <p:sp>
          <p:nvSpPr>
            <p:cNvPr id="20500" name="Text Box 46"/>
            <p:cNvSpPr txBox="1">
              <a:spLocks noChangeArrowheads="1"/>
            </p:cNvSpPr>
            <p:nvPr/>
          </p:nvSpPr>
          <p:spPr bwMode="auto">
            <a:xfrm>
              <a:off x="720" y="2400"/>
              <a:ext cx="576" cy="316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3600" b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0501" name="Text Box 47"/>
            <p:cNvSpPr txBox="1">
              <a:spLocks noChangeArrowheads="1"/>
            </p:cNvSpPr>
            <p:nvPr/>
          </p:nvSpPr>
          <p:spPr bwMode="auto">
            <a:xfrm>
              <a:off x="1296" y="2400"/>
              <a:ext cx="576" cy="316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3600" b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0502" name="Text Box 48"/>
            <p:cNvSpPr txBox="1">
              <a:spLocks noChangeArrowheads="1"/>
            </p:cNvSpPr>
            <p:nvPr/>
          </p:nvSpPr>
          <p:spPr bwMode="auto">
            <a:xfrm>
              <a:off x="2448" y="2400"/>
              <a:ext cx="576" cy="316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3600" b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0503" name="Text Box 49"/>
            <p:cNvSpPr txBox="1">
              <a:spLocks noChangeArrowheads="1"/>
            </p:cNvSpPr>
            <p:nvPr/>
          </p:nvSpPr>
          <p:spPr bwMode="auto">
            <a:xfrm>
              <a:off x="3024" y="2400"/>
              <a:ext cx="576" cy="316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3600" b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0504" name="Text Box 50"/>
            <p:cNvSpPr txBox="1">
              <a:spLocks noChangeArrowheads="1"/>
            </p:cNvSpPr>
            <p:nvPr/>
          </p:nvSpPr>
          <p:spPr bwMode="auto">
            <a:xfrm>
              <a:off x="1872" y="2400"/>
              <a:ext cx="576" cy="316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3600" b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20487" name="Text Box 51"/>
          <p:cNvSpPr txBox="1">
            <a:spLocks noChangeArrowheads="1"/>
          </p:cNvSpPr>
          <p:nvPr/>
        </p:nvSpPr>
        <p:spPr bwMode="auto">
          <a:xfrm>
            <a:off x="2322513" y="3294063"/>
            <a:ext cx="4275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0        1        2         3        4  </a:t>
            </a:r>
          </a:p>
        </p:txBody>
      </p:sp>
      <p:sp>
        <p:nvSpPr>
          <p:cNvPr id="20488" name="Line 52"/>
          <p:cNvSpPr>
            <a:spLocks noChangeShapeType="1"/>
          </p:cNvSpPr>
          <p:nvPr/>
        </p:nvSpPr>
        <p:spPr bwMode="auto">
          <a:xfrm flipH="1">
            <a:off x="6642100" y="4014788"/>
            <a:ext cx="719138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>
                  <a:lumMod val="50000"/>
                </a:srgbClr>
              </a:solidFill>
            </a:endParaRPr>
          </a:p>
        </p:txBody>
      </p:sp>
      <p:sp>
        <p:nvSpPr>
          <p:cNvPr id="20489" name="Text Box 53"/>
          <p:cNvSpPr txBox="1">
            <a:spLocks noChangeArrowheads="1"/>
          </p:cNvSpPr>
          <p:nvPr/>
        </p:nvSpPr>
        <p:spPr bwMode="auto">
          <a:xfrm>
            <a:off x="6686550" y="347345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入队</a:t>
            </a:r>
          </a:p>
        </p:txBody>
      </p:sp>
      <p:sp>
        <p:nvSpPr>
          <p:cNvPr id="20490" name="Line 54"/>
          <p:cNvSpPr>
            <a:spLocks noChangeShapeType="1"/>
          </p:cNvSpPr>
          <p:nvPr/>
        </p:nvSpPr>
        <p:spPr bwMode="auto">
          <a:xfrm flipH="1">
            <a:off x="1257300" y="4025900"/>
            <a:ext cx="719138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>
                  <a:lumMod val="50000"/>
                </a:srgbClr>
              </a:solidFill>
            </a:endParaRPr>
          </a:p>
        </p:txBody>
      </p:sp>
      <p:sp>
        <p:nvSpPr>
          <p:cNvPr id="20491" name="Text Box 55"/>
          <p:cNvSpPr txBox="1">
            <a:spLocks noChangeArrowheads="1"/>
          </p:cNvSpPr>
          <p:nvPr/>
        </p:nvSpPr>
        <p:spPr bwMode="auto">
          <a:xfrm>
            <a:off x="1158875" y="3489325"/>
            <a:ext cx="91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出队</a:t>
            </a:r>
          </a:p>
        </p:txBody>
      </p:sp>
      <p:sp>
        <p:nvSpPr>
          <p:cNvPr id="20492" name="Text Box 56"/>
          <p:cNvSpPr txBox="1">
            <a:spLocks noChangeArrowheads="1"/>
          </p:cNvSpPr>
          <p:nvPr/>
        </p:nvSpPr>
        <p:spPr bwMode="auto">
          <a:xfrm>
            <a:off x="4035425" y="3849688"/>
            <a:ext cx="585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i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600" b="1" baseline="-2500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3</a:t>
            </a:r>
            <a:endParaRPr kumimoji="1" lang="zh-CN" altLang="en-US" sz="3600" b="1" baseline="-25000">
              <a:solidFill>
                <a:srgbClr val="5B5249">
                  <a:lumMod val="50000"/>
                </a:srgbClr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20493" name="Group 84"/>
          <p:cNvGrpSpPr>
            <a:grpSpLocks/>
          </p:cNvGrpSpPr>
          <p:nvPr/>
        </p:nvGrpSpPr>
        <p:grpSpPr bwMode="auto">
          <a:xfrm>
            <a:off x="5076056" y="4554538"/>
            <a:ext cx="1035050" cy="903287"/>
            <a:chOff x="2694" y="2869"/>
            <a:chExt cx="652" cy="569"/>
          </a:xfrm>
        </p:grpSpPr>
        <p:sp>
          <p:nvSpPr>
            <p:cNvPr id="20498" name="Line 62"/>
            <p:cNvSpPr>
              <a:spLocks noChangeShapeType="1"/>
            </p:cNvSpPr>
            <p:nvPr/>
          </p:nvSpPr>
          <p:spPr bwMode="auto">
            <a:xfrm flipV="1">
              <a:off x="2840" y="2869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>
                    <a:lumMod val="50000"/>
                  </a:srgbClr>
                </a:solidFill>
              </a:endParaRPr>
            </a:p>
          </p:txBody>
        </p:sp>
        <p:sp>
          <p:nvSpPr>
            <p:cNvPr id="20499" name="Text Box 63"/>
            <p:cNvSpPr txBox="1">
              <a:spLocks noChangeArrowheads="1"/>
            </p:cNvSpPr>
            <p:nvPr/>
          </p:nvSpPr>
          <p:spPr bwMode="auto">
            <a:xfrm>
              <a:off x="2694" y="3111"/>
              <a:ext cx="6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last</a:t>
              </a:r>
              <a:endParaRPr kumimoji="1" lang="en-US" altLang="zh-CN" sz="28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20494" name="Group 85"/>
          <p:cNvGrpSpPr>
            <a:grpSpLocks/>
          </p:cNvGrpSpPr>
          <p:nvPr/>
        </p:nvGrpSpPr>
        <p:grpSpPr bwMode="auto">
          <a:xfrm>
            <a:off x="3551213" y="4559300"/>
            <a:ext cx="957262" cy="903288"/>
            <a:chOff x="2141" y="2865"/>
            <a:chExt cx="603" cy="569"/>
          </a:xfrm>
        </p:grpSpPr>
        <p:sp>
          <p:nvSpPr>
            <p:cNvPr id="20496" name="Line 86"/>
            <p:cNvSpPr>
              <a:spLocks noChangeShapeType="1"/>
            </p:cNvSpPr>
            <p:nvPr/>
          </p:nvSpPr>
          <p:spPr bwMode="auto">
            <a:xfrm flipV="1">
              <a:off x="2607" y="2865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>
                    <a:lumMod val="50000"/>
                  </a:srgbClr>
                </a:solidFill>
              </a:endParaRPr>
            </a:p>
          </p:txBody>
        </p:sp>
        <p:sp>
          <p:nvSpPr>
            <p:cNvPr id="20497" name="Text Box 87"/>
            <p:cNvSpPr txBox="1">
              <a:spLocks noChangeArrowheads="1"/>
            </p:cNvSpPr>
            <p:nvPr/>
          </p:nvSpPr>
          <p:spPr bwMode="auto">
            <a:xfrm>
              <a:off x="2141" y="3107"/>
              <a:ext cx="6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first</a:t>
              </a:r>
              <a:endParaRPr kumimoji="1" lang="en-US" altLang="zh-CN" sz="28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526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8"/>
          <p:cNvSpPr txBox="1">
            <a:spLocks noChangeArrowheads="1"/>
          </p:cNvSpPr>
          <p:nvPr/>
        </p:nvSpPr>
        <p:spPr bwMode="auto">
          <a:xfrm>
            <a:off x="566738" y="2438400"/>
            <a:ext cx="27447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执行出队操作</a:t>
            </a:r>
          </a:p>
        </p:txBody>
      </p:sp>
      <p:sp>
        <p:nvSpPr>
          <p:cNvPr id="179209" name="Text Box 9"/>
          <p:cNvSpPr txBox="1">
            <a:spLocks noChangeArrowheads="1"/>
          </p:cNvSpPr>
          <p:nvPr/>
        </p:nvSpPr>
        <p:spPr bwMode="auto">
          <a:xfrm>
            <a:off x="642442" y="5437188"/>
            <a:ext cx="3016250" cy="52322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队空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：</a:t>
            </a:r>
            <a:r>
              <a:rPr kumimoji="1" lang="en-US" altLang="zh-CN" sz="28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first==last</a:t>
            </a:r>
            <a:endParaRPr kumimoji="1" lang="zh-CN" altLang="en-US" sz="2800" b="1" dirty="0">
              <a:solidFill>
                <a:srgbClr val="5B5249">
                  <a:lumMod val="50000"/>
                </a:srgbClr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21511" name="Group 11"/>
          <p:cNvGrpSpPr>
            <a:grpSpLocks/>
          </p:cNvGrpSpPr>
          <p:nvPr/>
        </p:nvGrpSpPr>
        <p:grpSpPr bwMode="auto">
          <a:xfrm>
            <a:off x="2052638" y="3833810"/>
            <a:ext cx="4572000" cy="646269"/>
            <a:chOff x="720" y="2400"/>
            <a:chExt cx="2880" cy="316"/>
          </a:xfrm>
        </p:grpSpPr>
        <p:sp>
          <p:nvSpPr>
            <p:cNvPr id="21528" name="Text Box 12"/>
            <p:cNvSpPr txBox="1">
              <a:spLocks noChangeArrowheads="1"/>
            </p:cNvSpPr>
            <p:nvPr/>
          </p:nvSpPr>
          <p:spPr bwMode="auto">
            <a:xfrm>
              <a:off x="720" y="2400"/>
              <a:ext cx="576" cy="316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3600" b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1529" name="Text Box 13"/>
            <p:cNvSpPr txBox="1">
              <a:spLocks noChangeArrowheads="1"/>
            </p:cNvSpPr>
            <p:nvPr/>
          </p:nvSpPr>
          <p:spPr bwMode="auto">
            <a:xfrm>
              <a:off x="1296" y="2400"/>
              <a:ext cx="576" cy="316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3600" b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1530" name="Text Box 14"/>
            <p:cNvSpPr txBox="1">
              <a:spLocks noChangeArrowheads="1"/>
            </p:cNvSpPr>
            <p:nvPr/>
          </p:nvSpPr>
          <p:spPr bwMode="auto">
            <a:xfrm>
              <a:off x="2448" y="2400"/>
              <a:ext cx="576" cy="316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3600" b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1531" name="Text Box 15"/>
            <p:cNvSpPr txBox="1">
              <a:spLocks noChangeArrowheads="1"/>
            </p:cNvSpPr>
            <p:nvPr/>
          </p:nvSpPr>
          <p:spPr bwMode="auto">
            <a:xfrm>
              <a:off x="3024" y="2400"/>
              <a:ext cx="576" cy="316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3600" b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1532" name="Text Box 16"/>
            <p:cNvSpPr txBox="1">
              <a:spLocks noChangeArrowheads="1"/>
            </p:cNvSpPr>
            <p:nvPr/>
          </p:nvSpPr>
          <p:spPr bwMode="auto">
            <a:xfrm>
              <a:off x="1872" y="2400"/>
              <a:ext cx="576" cy="316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3600" b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21512" name="Text Box 17"/>
          <p:cNvSpPr txBox="1">
            <a:spLocks noChangeArrowheads="1"/>
          </p:cNvSpPr>
          <p:nvPr/>
        </p:nvSpPr>
        <p:spPr bwMode="auto">
          <a:xfrm>
            <a:off x="2322513" y="3294063"/>
            <a:ext cx="4275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0        1        2         3        4  </a:t>
            </a:r>
          </a:p>
        </p:txBody>
      </p:sp>
      <p:sp>
        <p:nvSpPr>
          <p:cNvPr id="21513" name="Line 18"/>
          <p:cNvSpPr>
            <a:spLocks noChangeShapeType="1"/>
          </p:cNvSpPr>
          <p:nvPr/>
        </p:nvSpPr>
        <p:spPr bwMode="auto">
          <a:xfrm flipH="1">
            <a:off x="6642100" y="4014788"/>
            <a:ext cx="719138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>
                  <a:lumMod val="50000"/>
                </a:srgbClr>
              </a:solidFill>
            </a:endParaRPr>
          </a:p>
        </p:txBody>
      </p:sp>
      <p:sp>
        <p:nvSpPr>
          <p:cNvPr id="21514" name="Text Box 19"/>
          <p:cNvSpPr txBox="1">
            <a:spLocks noChangeArrowheads="1"/>
          </p:cNvSpPr>
          <p:nvPr/>
        </p:nvSpPr>
        <p:spPr bwMode="auto">
          <a:xfrm>
            <a:off x="6686550" y="347345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入队</a:t>
            </a:r>
          </a:p>
        </p:txBody>
      </p:sp>
      <p:sp>
        <p:nvSpPr>
          <p:cNvPr id="21515" name="Line 20"/>
          <p:cNvSpPr>
            <a:spLocks noChangeShapeType="1"/>
          </p:cNvSpPr>
          <p:nvPr/>
        </p:nvSpPr>
        <p:spPr bwMode="auto">
          <a:xfrm flipH="1">
            <a:off x="1257300" y="4025900"/>
            <a:ext cx="719138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>
                  <a:lumMod val="50000"/>
                </a:srgbClr>
              </a:solidFill>
            </a:endParaRPr>
          </a:p>
        </p:txBody>
      </p:sp>
      <p:sp>
        <p:nvSpPr>
          <p:cNvPr id="21516" name="Text Box 21"/>
          <p:cNvSpPr txBox="1">
            <a:spLocks noChangeArrowheads="1"/>
          </p:cNvSpPr>
          <p:nvPr/>
        </p:nvSpPr>
        <p:spPr bwMode="auto">
          <a:xfrm>
            <a:off x="1158875" y="3489325"/>
            <a:ext cx="91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出队</a:t>
            </a:r>
          </a:p>
        </p:txBody>
      </p:sp>
      <p:sp>
        <p:nvSpPr>
          <p:cNvPr id="179222" name="Text Box 22"/>
          <p:cNvSpPr txBox="1">
            <a:spLocks noChangeArrowheads="1"/>
          </p:cNvSpPr>
          <p:nvPr/>
        </p:nvSpPr>
        <p:spPr bwMode="auto">
          <a:xfrm>
            <a:off x="4035425" y="3849688"/>
            <a:ext cx="585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i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600" b="1" baseline="-2500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3</a:t>
            </a:r>
            <a:endParaRPr kumimoji="1" lang="zh-CN" altLang="en-US" sz="3600" b="1" baseline="-25000">
              <a:solidFill>
                <a:srgbClr val="5B5249">
                  <a:lumMod val="50000"/>
                </a:srgbClr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4551238" y="4548188"/>
            <a:ext cx="957262" cy="903287"/>
            <a:chOff x="2264" y="2865"/>
            <a:chExt cx="603" cy="569"/>
          </a:xfrm>
        </p:grpSpPr>
        <p:sp>
          <p:nvSpPr>
            <p:cNvPr id="21526" name="Line 24"/>
            <p:cNvSpPr>
              <a:spLocks noChangeShapeType="1"/>
            </p:cNvSpPr>
            <p:nvPr/>
          </p:nvSpPr>
          <p:spPr bwMode="auto">
            <a:xfrm flipV="1">
              <a:off x="2607" y="2865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>
                    <a:lumMod val="50000"/>
                  </a:srgbClr>
                </a:solidFill>
              </a:endParaRPr>
            </a:p>
          </p:txBody>
        </p:sp>
        <p:sp>
          <p:nvSpPr>
            <p:cNvPr id="21527" name="Text Box 25"/>
            <p:cNvSpPr txBox="1">
              <a:spLocks noChangeArrowheads="1"/>
            </p:cNvSpPr>
            <p:nvPr/>
          </p:nvSpPr>
          <p:spPr bwMode="auto">
            <a:xfrm>
              <a:off x="2264" y="3107"/>
              <a:ext cx="6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first</a:t>
              </a:r>
            </a:p>
          </p:txBody>
        </p:sp>
      </p:grpSp>
      <p:grpSp>
        <p:nvGrpSpPr>
          <p:cNvPr id="21519" name="Group 26"/>
          <p:cNvGrpSpPr>
            <a:grpSpLocks/>
          </p:cNvGrpSpPr>
          <p:nvPr/>
        </p:nvGrpSpPr>
        <p:grpSpPr bwMode="auto">
          <a:xfrm>
            <a:off x="5265613" y="4554538"/>
            <a:ext cx="1035050" cy="903287"/>
            <a:chOff x="2714" y="2869"/>
            <a:chExt cx="652" cy="569"/>
          </a:xfrm>
        </p:grpSpPr>
        <p:sp>
          <p:nvSpPr>
            <p:cNvPr id="21524" name="Line 27"/>
            <p:cNvSpPr>
              <a:spLocks noChangeShapeType="1"/>
            </p:cNvSpPr>
            <p:nvPr/>
          </p:nvSpPr>
          <p:spPr bwMode="auto">
            <a:xfrm flipV="1">
              <a:off x="2840" y="2869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>
                    <a:lumMod val="50000"/>
                  </a:srgbClr>
                </a:solidFill>
              </a:endParaRPr>
            </a:p>
          </p:txBody>
        </p:sp>
        <p:sp>
          <p:nvSpPr>
            <p:cNvPr id="21525" name="Text Box 28"/>
            <p:cNvSpPr txBox="1">
              <a:spLocks noChangeArrowheads="1"/>
            </p:cNvSpPr>
            <p:nvPr/>
          </p:nvSpPr>
          <p:spPr bwMode="auto">
            <a:xfrm>
              <a:off x="2714" y="3111"/>
              <a:ext cx="6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last</a:t>
              </a:r>
              <a:endParaRPr kumimoji="1" lang="en-US" altLang="zh-CN" sz="28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3623221" y="4559300"/>
            <a:ext cx="957262" cy="903288"/>
            <a:chOff x="2141" y="2865"/>
            <a:chExt cx="603" cy="569"/>
          </a:xfrm>
        </p:grpSpPr>
        <p:sp>
          <p:nvSpPr>
            <p:cNvPr id="21522" name="Line 30"/>
            <p:cNvSpPr>
              <a:spLocks noChangeShapeType="1"/>
            </p:cNvSpPr>
            <p:nvPr/>
          </p:nvSpPr>
          <p:spPr bwMode="auto">
            <a:xfrm flipV="1">
              <a:off x="2607" y="2865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>
                    <a:lumMod val="50000"/>
                  </a:srgbClr>
                </a:solidFill>
              </a:endParaRPr>
            </a:p>
          </p:txBody>
        </p:sp>
        <p:sp>
          <p:nvSpPr>
            <p:cNvPr id="21523" name="Text Box 31"/>
            <p:cNvSpPr txBox="1">
              <a:spLocks noChangeArrowheads="1"/>
            </p:cNvSpPr>
            <p:nvPr/>
          </p:nvSpPr>
          <p:spPr bwMode="auto">
            <a:xfrm>
              <a:off x="2141" y="3107"/>
              <a:ext cx="6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first</a:t>
              </a:r>
              <a:endParaRPr kumimoji="1" lang="en-US" altLang="zh-CN" sz="28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30" name="Group 3"/>
          <p:cNvGrpSpPr>
            <a:grpSpLocks/>
          </p:cNvGrpSpPr>
          <p:nvPr/>
        </p:nvGrpSpPr>
        <p:grpSpPr bwMode="auto">
          <a:xfrm>
            <a:off x="614363" y="1340769"/>
            <a:ext cx="7062787" cy="588963"/>
            <a:chOff x="528" y="768"/>
            <a:chExt cx="4449" cy="371"/>
          </a:xfrm>
        </p:grpSpPr>
        <p:graphicFrame>
          <p:nvGraphicFramePr>
            <p:cNvPr id="31" name="Object 4"/>
            <p:cNvGraphicFramePr>
              <a:graphicFrameLocks noChangeAspect="1"/>
            </p:cNvGraphicFramePr>
            <p:nvPr/>
          </p:nvGraphicFramePr>
          <p:xfrm>
            <a:off x="528" y="768"/>
            <a:ext cx="33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1" name="Clip" r:id="rId3" imgW="861120" imgH="844560" progId="MS_ClipArt_Gallery.5">
                    <p:embed/>
                  </p:oleObj>
                </mc:Choice>
                <mc:Fallback>
                  <p:oleObj name="Clip" r:id="rId3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768"/>
                          <a:ext cx="33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1009" y="771"/>
              <a:ext cx="396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3200" b="1" dirty="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如何判断循环队列队空？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550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9" grpId="0" animBg="1"/>
      <p:bldP spid="1792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Group 21"/>
          <p:cNvGrpSpPr>
            <a:grpSpLocks/>
          </p:cNvGrpSpPr>
          <p:nvPr/>
        </p:nvGrpSpPr>
        <p:grpSpPr bwMode="auto">
          <a:xfrm>
            <a:off x="2457450" y="2782888"/>
            <a:ext cx="3357563" cy="822325"/>
            <a:chOff x="1548" y="1753"/>
            <a:chExt cx="2115" cy="518"/>
          </a:xfrm>
        </p:grpSpPr>
        <p:sp>
          <p:nvSpPr>
            <p:cNvPr id="55312" name="Line 5"/>
            <p:cNvSpPr>
              <a:spLocks noChangeShapeType="1"/>
            </p:cNvSpPr>
            <p:nvPr/>
          </p:nvSpPr>
          <p:spPr bwMode="auto">
            <a:xfrm flipV="1">
              <a:off x="1551" y="1753"/>
              <a:ext cx="209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5313" name="Line 6"/>
            <p:cNvSpPr>
              <a:spLocks noChangeShapeType="1"/>
            </p:cNvSpPr>
            <p:nvPr/>
          </p:nvSpPr>
          <p:spPr bwMode="auto">
            <a:xfrm>
              <a:off x="1551" y="2271"/>
              <a:ext cx="211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55314" name="Text Box 20"/>
            <p:cNvSpPr txBox="1">
              <a:spLocks noChangeArrowheads="1"/>
            </p:cNvSpPr>
            <p:nvPr/>
          </p:nvSpPr>
          <p:spPr bwMode="auto">
            <a:xfrm>
              <a:off x="1548" y="1763"/>
              <a:ext cx="2097" cy="49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AC164"/>
                </a:solidFill>
              </a:endParaRPr>
            </a:p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AC164"/>
                </a:solidFill>
              </a:endParaRPr>
            </a:p>
          </p:txBody>
        </p:sp>
      </p:grp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1016000" y="4868863"/>
            <a:ext cx="7300416" cy="5847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队列的操作特性：</a:t>
            </a:r>
            <a:r>
              <a:rPr kumimoji="1" lang="zh-CN" altLang="en-US" sz="3200" b="1" dirty="0" smtClean="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先进先出</a:t>
            </a:r>
            <a:r>
              <a:rPr kumimoji="1" lang="en-US" altLang="zh-CN" sz="3200" b="1" dirty="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(FIFO</a:t>
            </a:r>
            <a:r>
              <a:rPr kumimoji="1" lang="en-US" altLang="zh-CN" sz="3200" b="1" dirty="0" smtClean="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)</a:t>
            </a:r>
            <a:endParaRPr kumimoji="1" lang="zh-CN" altLang="en-US" sz="3200" b="1" dirty="0">
              <a:solidFill>
                <a:srgbClr val="5B5249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2767013" y="2906713"/>
            <a:ext cx="381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200" b="1" baseline="-2500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3622675" y="2906713"/>
            <a:ext cx="520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5B5249"/>
                </a:solidFill>
              </a:rPr>
              <a:t>a</a:t>
            </a:r>
            <a:r>
              <a:rPr kumimoji="1" lang="en-US" altLang="zh-CN" sz="3200" b="1" baseline="-25000">
                <a:solidFill>
                  <a:srgbClr val="5B5249"/>
                </a:solidFill>
              </a:rPr>
              <a:t>2</a:t>
            </a:r>
            <a:endParaRPr kumimoji="1" lang="zh-CN" altLang="en-US" sz="3200" b="1" baseline="-25000">
              <a:solidFill>
                <a:srgbClr val="5B5249"/>
              </a:solidFill>
            </a:endParaRPr>
          </a:p>
        </p:txBody>
      </p:sp>
      <p:sp>
        <p:nvSpPr>
          <p:cNvPr id="102409" name="Rectangle 9"/>
          <p:cNvSpPr>
            <a:spLocks noChangeArrowheads="1"/>
          </p:cNvSpPr>
          <p:nvPr/>
        </p:nvSpPr>
        <p:spPr bwMode="auto">
          <a:xfrm>
            <a:off x="4691063" y="2917825"/>
            <a:ext cx="520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5B5249"/>
                </a:solidFill>
              </a:rPr>
              <a:t>a</a:t>
            </a:r>
            <a:r>
              <a:rPr kumimoji="1" lang="en-US" altLang="zh-CN" sz="3200" b="1" baseline="-25000">
                <a:solidFill>
                  <a:srgbClr val="5B5249"/>
                </a:solidFill>
              </a:rPr>
              <a:t>3</a:t>
            </a:r>
            <a:endParaRPr kumimoji="1" lang="zh-CN" altLang="en-US" sz="3200" b="1" baseline="-25000">
              <a:solidFill>
                <a:srgbClr val="5B5249"/>
              </a:solidFill>
            </a:endParaRPr>
          </a:p>
        </p:txBody>
      </p:sp>
      <p:sp>
        <p:nvSpPr>
          <p:cNvPr id="55303" name="Line 10"/>
          <p:cNvSpPr>
            <a:spLocks noChangeShapeType="1"/>
          </p:cNvSpPr>
          <p:nvPr/>
        </p:nvSpPr>
        <p:spPr bwMode="auto">
          <a:xfrm flipH="1">
            <a:off x="5832475" y="3249613"/>
            <a:ext cx="1019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5304" name="Text Box 11"/>
          <p:cNvSpPr txBox="1">
            <a:spLocks noChangeArrowheads="1"/>
          </p:cNvSpPr>
          <p:nvPr/>
        </p:nvSpPr>
        <p:spPr bwMode="auto">
          <a:xfrm>
            <a:off x="5876925" y="2708275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入队</a:t>
            </a:r>
          </a:p>
        </p:txBody>
      </p:sp>
      <p:sp>
        <p:nvSpPr>
          <p:cNvPr id="102412" name="AutoShape 12"/>
          <p:cNvSpPr>
            <a:spLocks noChangeArrowheads="1"/>
          </p:cNvSpPr>
          <p:nvPr/>
        </p:nvSpPr>
        <p:spPr bwMode="auto">
          <a:xfrm>
            <a:off x="5111750" y="3924300"/>
            <a:ext cx="914400" cy="449263"/>
          </a:xfrm>
          <a:prstGeom prst="wedgeRoundRectCallout">
            <a:avLst>
              <a:gd name="adj1" fmla="val -57292"/>
              <a:gd name="adj2" fmla="val -141875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" rIns="0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5B5249"/>
                </a:solidFill>
              </a:rPr>
              <a:t>队尾</a:t>
            </a:r>
          </a:p>
        </p:txBody>
      </p:sp>
      <p:sp>
        <p:nvSpPr>
          <p:cNvPr id="102413" name="AutoShape 13"/>
          <p:cNvSpPr>
            <a:spLocks noChangeArrowheads="1"/>
          </p:cNvSpPr>
          <p:nvPr/>
        </p:nvSpPr>
        <p:spPr bwMode="auto">
          <a:xfrm>
            <a:off x="1827213" y="3789363"/>
            <a:ext cx="914400" cy="449262"/>
          </a:xfrm>
          <a:prstGeom prst="wedgeRoundRectCallout">
            <a:avLst>
              <a:gd name="adj1" fmla="val 58509"/>
              <a:gd name="adj2" fmla="val -124560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" rIns="0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5B5249"/>
                </a:solidFill>
              </a:rPr>
              <a:t>队头</a:t>
            </a:r>
          </a:p>
        </p:txBody>
      </p:sp>
      <p:sp>
        <p:nvSpPr>
          <p:cNvPr id="55307" name="Line 14"/>
          <p:cNvSpPr>
            <a:spLocks noChangeShapeType="1"/>
          </p:cNvSpPr>
          <p:nvPr/>
        </p:nvSpPr>
        <p:spPr bwMode="auto">
          <a:xfrm flipH="1">
            <a:off x="1243013" y="3311525"/>
            <a:ext cx="1019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5308" name="Text Box 15"/>
          <p:cNvSpPr txBox="1">
            <a:spLocks noChangeArrowheads="1"/>
          </p:cNvSpPr>
          <p:nvPr/>
        </p:nvSpPr>
        <p:spPr bwMode="auto">
          <a:xfrm>
            <a:off x="1285875" y="2754313"/>
            <a:ext cx="91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出队</a:t>
            </a:r>
          </a:p>
        </p:txBody>
      </p:sp>
      <p:sp>
        <p:nvSpPr>
          <p:cNvPr id="102418" name="AutoShape 18"/>
          <p:cNvSpPr>
            <a:spLocks noChangeArrowheads="1"/>
          </p:cNvSpPr>
          <p:nvPr/>
        </p:nvSpPr>
        <p:spPr bwMode="auto">
          <a:xfrm>
            <a:off x="2862263" y="3802063"/>
            <a:ext cx="914400" cy="449262"/>
          </a:xfrm>
          <a:prstGeom prst="wedgeRoundRectCallout">
            <a:avLst>
              <a:gd name="adj1" fmla="val 58509"/>
              <a:gd name="adj2" fmla="val -124560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" rIns="0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5B5249"/>
                </a:solidFill>
              </a:rPr>
              <a:t>队头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95312" y="745540"/>
            <a:ext cx="64249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在队列中插入结点的操作称为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入队</a:t>
            </a:r>
            <a:endParaRPr kumimoji="1" lang="zh-CN" altLang="en-US" sz="28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595312" y="1393612"/>
            <a:ext cx="62563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在队列中删除结点的操作称为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出队</a:t>
            </a:r>
            <a:endParaRPr kumimoji="1" lang="zh-CN" altLang="en-US" sz="28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320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animBg="1"/>
      <p:bldP spid="102407" grpId="0"/>
      <p:bldP spid="102407" grpId="1"/>
      <p:bldP spid="102408" grpId="0"/>
      <p:bldP spid="102409" grpId="0"/>
      <p:bldP spid="102412" grpId="0" animBg="1"/>
      <p:bldP spid="102413" grpId="0" animBg="1"/>
      <p:bldP spid="102413" grpId="1" animBg="1"/>
      <p:bldP spid="102418" grpId="0" animBg="1"/>
      <p:bldP spid="19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1" name="Group 4"/>
          <p:cNvGrpSpPr>
            <a:grpSpLocks/>
          </p:cNvGrpSpPr>
          <p:nvPr/>
        </p:nvGrpSpPr>
        <p:grpSpPr bwMode="auto">
          <a:xfrm>
            <a:off x="611188" y="1340769"/>
            <a:ext cx="7062787" cy="588963"/>
            <a:chOff x="528" y="768"/>
            <a:chExt cx="4449" cy="371"/>
          </a:xfrm>
        </p:grpSpPr>
        <p:graphicFrame>
          <p:nvGraphicFramePr>
            <p:cNvPr id="22530" name="Object 5"/>
            <p:cNvGraphicFramePr>
              <a:graphicFrameLocks noChangeAspect="1"/>
            </p:cNvGraphicFramePr>
            <p:nvPr/>
          </p:nvGraphicFramePr>
          <p:xfrm>
            <a:off x="528" y="768"/>
            <a:ext cx="33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5" name="Clip" r:id="rId3" imgW="861120" imgH="844560" progId="MS_ClipArt_Gallery.5">
                    <p:embed/>
                  </p:oleObj>
                </mc:Choice>
                <mc:Fallback>
                  <p:oleObj name="Clip" r:id="rId3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768"/>
                          <a:ext cx="33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6" name="Text Box 6"/>
            <p:cNvSpPr txBox="1">
              <a:spLocks noChangeArrowheads="1"/>
            </p:cNvSpPr>
            <p:nvPr/>
          </p:nvSpPr>
          <p:spPr bwMode="auto">
            <a:xfrm>
              <a:off x="1009" y="771"/>
              <a:ext cx="396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3200" b="1" dirty="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如何判断循环队列队满？</a:t>
              </a:r>
            </a:p>
          </p:txBody>
        </p:sp>
      </p:grpSp>
      <p:sp>
        <p:nvSpPr>
          <p:cNvPr id="22532" name="Text Box 27"/>
          <p:cNvSpPr txBox="1">
            <a:spLocks noChangeArrowheads="1"/>
          </p:cNvSpPr>
          <p:nvPr/>
        </p:nvSpPr>
        <p:spPr bwMode="auto">
          <a:xfrm>
            <a:off x="566738" y="2484438"/>
            <a:ext cx="3105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队满的临界状态</a:t>
            </a:r>
          </a:p>
        </p:txBody>
      </p:sp>
      <p:grpSp>
        <p:nvGrpSpPr>
          <p:cNvPr id="22534" name="Group 53"/>
          <p:cNvGrpSpPr>
            <a:grpSpLocks/>
          </p:cNvGrpSpPr>
          <p:nvPr/>
        </p:nvGrpSpPr>
        <p:grpSpPr bwMode="auto">
          <a:xfrm>
            <a:off x="2316163" y="3794123"/>
            <a:ext cx="4572000" cy="646270"/>
            <a:chOff x="720" y="2400"/>
            <a:chExt cx="2880" cy="316"/>
          </a:xfrm>
        </p:grpSpPr>
        <p:sp>
          <p:nvSpPr>
            <p:cNvPr id="22551" name="Text Box 54"/>
            <p:cNvSpPr txBox="1">
              <a:spLocks noChangeArrowheads="1"/>
            </p:cNvSpPr>
            <p:nvPr/>
          </p:nvSpPr>
          <p:spPr bwMode="auto">
            <a:xfrm>
              <a:off x="720" y="2400"/>
              <a:ext cx="576" cy="316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3600" b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552" name="Text Box 55"/>
            <p:cNvSpPr txBox="1">
              <a:spLocks noChangeArrowheads="1"/>
            </p:cNvSpPr>
            <p:nvPr/>
          </p:nvSpPr>
          <p:spPr bwMode="auto">
            <a:xfrm>
              <a:off x="1296" y="2400"/>
              <a:ext cx="576" cy="316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3600" b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553" name="Text Box 56"/>
            <p:cNvSpPr txBox="1">
              <a:spLocks noChangeArrowheads="1"/>
            </p:cNvSpPr>
            <p:nvPr/>
          </p:nvSpPr>
          <p:spPr bwMode="auto">
            <a:xfrm>
              <a:off x="2448" y="2400"/>
              <a:ext cx="576" cy="316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3600" b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554" name="Text Box 57"/>
            <p:cNvSpPr txBox="1">
              <a:spLocks noChangeArrowheads="1"/>
            </p:cNvSpPr>
            <p:nvPr/>
          </p:nvSpPr>
          <p:spPr bwMode="auto">
            <a:xfrm>
              <a:off x="3024" y="2400"/>
              <a:ext cx="576" cy="316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3600" b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555" name="Text Box 58"/>
            <p:cNvSpPr txBox="1">
              <a:spLocks noChangeArrowheads="1"/>
            </p:cNvSpPr>
            <p:nvPr/>
          </p:nvSpPr>
          <p:spPr bwMode="auto">
            <a:xfrm>
              <a:off x="1872" y="2400"/>
              <a:ext cx="576" cy="316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3600" b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22535" name="Text Box 59"/>
          <p:cNvSpPr txBox="1">
            <a:spLocks noChangeArrowheads="1"/>
          </p:cNvSpPr>
          <p:nvPr/>
        </p:nvSpPr>
        <p:spPr bwMode="auto">
          <a:xfrm>
            <a:off x="2586038" y="3254375"/>
            <a:ext cx="4275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0        1        2         3        4  </a:t>
            </a:r>
          </a:p>
        </p:txBody>
      </p:sp>
      <p:sp>
        <p:nvSpPr>
          <p:cNvPr id="22536" name="Line 60"/>
          <p:cNvSpPr>
            <a:spLocks noChangeShapeType="1"/>
          </p:cNvSpPr>
          <p:nvPr/>
        </p:nvSpPr>
        <p:spPr bwMode="auto">
          <a:xfrm flipH="1">
            <a:off x="6905625" y="3975100"/>
            <a:ext cx="719138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>
                  <a:lumMod val="50000"/>
                </a:srgbClr>
              </a:solidFill>
            </a:endParaRPr>
          </a:p>
        </p:txBody>
      </p:sp>
      <p:sp>
        <p:nvSpPr>
          <p:cNvPr id="22537" name="Text Box 61"/>
          <p:cNvSpPr txBox="1">
            <a:spLocks noChangeArrowheads="1"/>
          </p:cNvSpPr>
          <p:nvPr/>
        </p:nvSpPr>
        <p:spPr bwMode="auto">
          <a:xfrm>
            <a:off x="6950075" y="3433763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入队</a:t>
            </a:r>
          </a:p>
        </p:txBody>
      </p:sp>
      <p:sp>
        <p:nvSpPr>
          <p:cNvPr id="22538" name="Line 62"/>
          <p:cNvSpPr>
            <a:spLocks noChangeShapeType="1"/>
          </p:cNvSpPr>
          <p:nvPr/>
        </p:nvSpPr>
        <p:spPr bwMode="auto">
          <a:xfrm flipH="1">
            <a:off x="1520825" y="3986213"/>
            <a:ext cx="719138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>
                  <a:lumMod val="50000"/>
                </a:srgbClr>
              </a:solidFill>
            </a:endParaRPr>
          </a:p>
        </p:txBody>
      </p:sp>
      <p:sp>
        <p:nvSpPr>
          <p:cNvPr id="22539" name="Text Box 63"/>
          <p:cNvSpPr txBox="1">
            <a:spLocks noChangeArrowheads="1"/>
          </p:cNvSpPr>
          <p:nvPr/>
        </p:nvSpPr>
        <p:spPr bwMode="auto">
          <a:xfrm>
            <a:off x="1422400" y="3449638"/>
            <a:ext cx="91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出队</a:t>
            </a:r>
          </a:p>
        </p:txBody>
      </p:sp>
      <p:sp>
        <p:nvSpPr>
          <p:cNvPr id="22540" name="Text Box 64"/>
          <p:cNvSpPr txBox="1">
            <a:spLocks noChangeArrowheads="1"/>
          </p:cNvSpPr>
          <p:nvPr/>
        </p:nvSpPr>
        <p:spPr bwMode="auto">
          <a:xfrm>
            <a:off x="4298950" y="3810000"/>
            <a:ext cx="585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i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600" b="1" baseline="-2500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3</a:t>
            </a:r>
            <a:endParaRPr kumimoji="1" lang="zh-CN" altLang="en-US" sz="3600" b="1" baseline="-25000">
              <a:solidFill>
                <a:srgbClr val="5B5249">
                  <a:lumMod val="50000"/>
                </a:srgbClr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22541" name="Text Box 65"/>
          <p:cNvSpPr txBox="1">
            <a:spLocks noChangeArrowheads="1"/>
          </p:cNvSpPr>
          <p:nvPr/>
        </p:nvSpPr>
        <p:spPr bwMode="auto">
          <a:xfrm>
            <a:off x="5243513" y="3810000"/>
            <a:ext cx="5857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i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600" b="1" baseline="-2500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4</a:t>
            </a:r>
            <a:endParaRPr kumimoji="1" lang="zh-CN" altLang="en-US" sz="3600" b="1" baseline="-25000">
              <a:solidFill>
                <a:srgbClr val="5B5249">
                  <a:lumMod val="50000"/>
                </a:srgbClr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22542" name="Group 83"/>
          <p:cNvGrpSpPr>
            <a:grpSpLocks/>
          </p:cNvGrpSpPr>
          <p:nvPr/>
        </p:nvGrpSpPr>
        <p:grpSpPr bwMode="auto">
          <a:xfrm>
            <a:off x="4262810" y="4508500"/>
            <a:ext cx="957262" cy="903288"/>
            <a:chOff x="2287" y="2840"/>
            <a:chExt cx="603" cy="569"/>
          </a:xfrm>
        </p:grpSpPr>
        <p:sp>
          <p:nvSpPr>
            <p:cNvPr id="22549" name="Line 67"/>
            <p:cNvSpPr>
              <a:spLocks noChangeShapeType="1"/>
            </p:cNvSpPr>
            <p:nvPr/>
          </p:nvSpPr>
          <p:spPr bwMode="auto">
            <a:xfrm flipV="1">
              <a:off x="2463" y="2840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>
                    <a:lumMod val="50000"/>
                  </a:srgbClr>
                </a:solidFill>
              </a:endParaRPr>
            </a:p>
          </p:txBody>
        </p:sp>
        <p:sp>
          <p:nvSpPr>
            <p:cNvPr id="22550" name="Text Box 68"/>
            <p:cNvSpPr txBox="1">
              <a:spLocks noChangeArrowheads="1"/>
            </p:cNvSpPr>
            <p:nvPr/>
          </p:nvSpPr>
          <p:spPr bwMode="auto">
            <a:xfrm>
              <a:off x="2287" y="3082"/>
              <a:ext cx="6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first</a:t>
              </a:r>
              <a:endParaRPr kumimoji="1" lang="en-US" altLang="zh-CN" sz="28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22543" name="Text Box 69"/>
          <p:cNvSpPr txBox="1">
            <a:spLocks noChangeArrowheads="1"/>
          </p:cNvSpPr>
          <p:nvPr/>
        </p:nvSpPr>
        <p:spPr bwMode="auto">
          <a:xfrm>
            <a:off x="6146800" y="3787775"/>
            <a:ext cx="585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i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600" b="1" baseline="-2500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5</a:t>
            </a:r>
            <a:endParaRPr kumimoji="1" lang="zh-CN" altLang="en-US" sz="3600" b="1" baseline="-25000">
              <a:solidFill>
                <a:srgbClr val="5B5249">
                  <a:lumMod val="50000"/>
                </a:srgbClr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22544" name="Group 84"/>
          <p:cNvGrpSpPr>
            <a:grpSpLocks/>
          </p:cNvGrpSpPr>
          <p:nvPr/>
        </p:nvGrpSpPr>
        <p:grpSpPr bwMode="auto">
          <a:xfrm>
            <a:off x="3182119" y="4508500"/>
            <a:ext cx="885825" cy="887413"/>
            <a:chOff x="1832" y="2840"/>
            <a:chExt cx="558" cy="559"/>
          </a:xfrm>
        </p:grpSpPr>
        <p:sp>
          <p:nvSpPr>
            <p:cNvPr id="22547" name="Line 80"/>
            <p:cNvSpPr>
              <a:spLocks noChangeShapeType="1"/>
            </p:cNvSpPr>
            <p:nvPr/>
          </p:nvSpPr>
          <p:spPr bwMode="auto">
            <a:xfrm flipV="1">
              <a:off x="2200" y="2840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>
                    <a:lumMod val="50000"/>
                  </a:srgbClr>
                </a:solidFill>
              </a:endParaRPr>
            </a:p>
          </p:txBody>
        </p:sp>
        <p:sp>
          <p:nvSpPr>
            <p:cNvPr id="22548" name="Text Box 81"/>
            <p:cNvSpPr txBox="1">
              <a:spLocks noChangeArrowheads="1"/>
            </p:cNvSpPr>
            <p:nvPr/>
          </p:nvSpPr>
          <p:spPr bwMode="auto">
            <a:xfrm>
              <a:off x="1832" y="3072"/>
              <a:ext cx="55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last</a:t>
              </a:r>
              <a:endParaRPr kumimoji="1" lang="en-US" altLang="zh-CN" sz="28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22545" name="Text Box 82"/>
          <p:cNvSpPr txBox="1">
            <a:spLocks noChangeArrowheads="1"/>
          </p:cNvSpPr>
          <p:nvPr/>
        </p:nvSpPr>
        <p:spPr bwMode="auto">
          <a:xfrm>
            <a:off x="2501900" y="3787775"/>
            <a:ext cx="585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i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600" b="1" baseline="-2500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6</a:t>
            </a:r>
            <a:endParaRPr kumimoji="1" lang="zh-CN" altLang="en-US" sz="3600" b="1" baseline="-25000">
              <a:solidFill>
                <a:srgbClr val="5B5249">
                  <a:lumMod val="50000"/>
                </a:srgbClr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773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35"/>
          <p:cNvSpPr txBox="1">
            <a:spLocks noChangeArrowheads="1"/>
          </p:cNvSpPr>
          <p:nvPr/>
        </p:nvSpPr>
        <p:spPr bwMode="auto">
          <a:xfrm>
            <a:off x="554038" y="2474913"/>
            <a:ext cx="3105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执行入队操作</a:t>
            </a:r>
          </a:p>
        </p:txBody>
      </p:sp>
      <p:sp>
        <p:nvSpPr>
          <p:cNvPr id="180260" name="Text Box 36"/>
          <p:cNvSpPr txBox="1">
            <a:spLocks noChangeArrowheads="1"/>
          </p:cNvSpPr>
          <p:nvPr/>
        </p:nvSpPr>
        <p:spPr bwMode="auto">
          <a:xfrm>
            <a:off x="4866482" y="5588328"/>
            <a:ext cx="3013075" cy="52322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队满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：</a:t>
            </a:r>
            <a:r>
              <a:rPr kumimoji="1" lang="en-US" altLang="zh-CN" sz="28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first==last</a:t>
            </a:r>
            <a:endParaRPr kumimoji="1" lang="en-US" altLang="zh-CN" sz="2800" b="1" dirty="0">
              <a:solidFill>
                <a:srgbClr val="5B5249">
                  <a:lumMod val="50000"/>
                </a:srgbClr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23559" name="Group 39"/>
          <p:cNvGrpSpPr>
            <a:grpSpLocks/>
          </p:cNvGrpSpPr>
          <p:nvPr/>
        </p:nvGrpSpPr>
        <p:grpSpPr bwMode="auto">
          <a:xfrm>
            <a:off x="2303463" y="3784598"/>
            <a:ext cx="4572000" cy="646270"/>
            <a:chOff x="720" y="2400"/>
            <a:chExt cx="2880" cy="316"/>
          </a:xfrm>
        </p:grpSpPr>
        <p:sp>
          <p:nvSpPr>
            <p:cNvPr id="23580" name="Text Box 40"/>
            <p:cNvSpPr txBox="1">
              <a:spLocks noChangeArrowheads="1"/>
            </p:cNvSpPr>
            <p:nvPr/>
          </p:nvSpPr>
          <p:spPr bwMode="auto">
            <a:xfrm>
              <a:off x="720" y="2400"/>
              <a:ext cx="576" cy="316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3600" b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581" name="Text Box 41"/>
            <p:cNvSpPr txBox="1">
              <a:spLocks noChangeArrowheads="1"/>
            </p:cNvSpPr>
            <p:nvPr/>
          </p:nvSpPr>
          <p:spPr bwMode="auto">
            <a:xfrm>
              <a:off x="1296" y="2400"/>
              <a:ext cx="576" cy="316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3600" b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582" name="Text Box 42"/>
            <p:cNvSpPr txBox="1">
              <a:spLocks noChangeArrowheads="1"/>
            </p:cNvSpPr>
            <p:nvPr/>
          </p:nvSpPr>
          <p:spPr bwMode="auto">
            <a:xfrm>
              <a:off x="2448" y="2400"/>
              <a:ext cx="576" cy="316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3600" b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583" name="Text Box 43"/>
            <p:cNvSpPr txBox="1">
              <a:spLocks noChangeArrowheads="1"/>
            </p:cNvSpPr>
            <p:nvPr/>
          </p:nvSpPr>
          <p:spPr bwMode="auto">
            <a:xfrm>
              <a:off x="3024" y="2400"/>
              <a:ext cx="576" cy="316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3600" b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584" name="Text Box 44"/>
            <p:cNvSpPr txBox="1">
              <a:spLocks noChangeArrowheads="1"/>
            </p:cNvSpPr>
            <p:nvPr/>
          </p:nvSpPr>
          <p:spPr bwMode="auto">
            <a:xfrm>
              <a:off x="1872" y="2400"/>
              <a:ext cx="576" cy="316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3600" b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23560" name="Text Box 45"/>
          <p:cNvSpPr txBox="1">
            <a:spLocks noChangeArrowheads="1"/>
          </p:cNvSpPr>
          <p:nvPr/>
        </p:nvSpPr>
        <p:spPr bwMode="auto">
          <a:xfrm>
            <a:off x="2573338" y="3244850"/>
            <a:ext cx="4275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0        1        2         3        4  </a:t>
            </a:r>
          </a:p>
        </p:txBody>
      </p:sp>
      <p:sp>
        <p:nvSpPr>
          <p:cNvPr id="23561" name="Line 46"/>
          <p:cNvSpPr>
            <a:spLocks noChangeShapeType="1"/>
          </p:cNvSpPr>
          <p:nvPr/>
        </p:nvSpPr>
        <p:spPr bwMode="auto">
          <a:xfrm flipH="1">
            <a:off x="6892925" y="3965575"/>
            <a:ext cx="719138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>
                  <a:lumMod val="50000"/>
                </a:srgbClr>
              </a:solidFill>
            </a:endParaRPr>
          </a:p>
        </p:txBody>
      </p:sp>
      <p:sp>
        <p:nvSpPr>
          <p:cNvPr id="23562" name="Text Box 47"/>
          <p:cNvSpPr txBox="1">
            <a:spLocks noChangeArrowheads="1"/>
          </p:cNvSpPr>
          <p:nvPr/>
        </p:nvSpPr>
        <p:spPr bwMode="auto">
          <a:xfrm>
            <a:off x="6937375" y="3424238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入队</a:t>
            </a:r>
          </a:p>
        </p:txBody>
      </p:sp>
      <p:sp>
        <p:nvSpPr>
          <p:cNvPr id="23563" name="Line 48"/>
          <p:cNvSpPr>
            <a:spLocks noChangeShapeType="1"/>
          </p:cNvSpPr>
          <p:nvPr/>
        </p:nvSpPr>
        <p:spPr bwMode="auto">
          <a:xfrm flipH="1">
            <a:off x="1508125" y="3976688"/>
            <a:ext cx="719138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>
                  <a:lumMod val="50000"/>
                </a:srgbClr>
              </a:solidFill>
            </a:endParaRPr>
          </a:p>
        </p:txBody>
      </p:sp>
      <p:sp>
        <p:nvSpPr>
          <p:cNvPr id="23564" name="Text Box 49"/>
          <p:cNvSpPr txBox="1">
            <a:spLocks noChangeArrowheads="1"/>
          </p:cNvSpPr>
          <p:nvPr/>
        </p:nvSpPr>
        <p:spPr bwMode="auto">
          <a:xfrm>
            <a:off x="1409700" y="3440113"/>
            <a:ext cx="91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出队</a:t>
            </a:r>
          </a:p>
        </p:txBody>
      </p:sp>
      <p:sp>
        <p:nvSpPr>
          <p:cNvPr id="23565" name="Text Box 50"/>
          <p:cNvSpPr txBox="1">
            <a:spLocks noChangeArrowheads="1"/>
          </p:cNvSpPr>
          <p:nvPr/>
        </p:nvSpPr>
        <p:spPr bwMode="auto">
          <a:xfrm>
            <a:off x="4286250" y="3800475"/>
            <a:ext cx="585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i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600" b="1" baseline="-2500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3</a:t>
            </a:r>
            <a:endParaRPr kumimoji="1" lang="zh-CN" altLang="en-US" sz="3600" b="1" baseline="-25000">
              <a:solidFill>
                <a:srgbClr val="5B5249">
                  <a:lumMod val="50000"/>
                </a:srgbClr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23566" name="Text Box 51"/>
          <p:cNvSpPr txBox="1">
            <a:spLocks noChangeArrowheads="1"/>
          </p:cNvSpPr>
          <p:nvPr/>
        </p:nvSpPr>
        <p:spPr bwMode="auto">
          <a:xfrm>
            <a:off x="5230813" y="3800475"/>
            <a:ext cx="5857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i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600" b="1" baseline="-2500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4</a:t>
            </a:r>
            <a:endParaRPr kumimoji="1" lang="zh-CN" altLang="en-US" sz="3600" b="1" baseline="-25000">
              <a:solidFill>
                <a:srgbClr val="5B5249">
                  <a:lumMod val="50000"/>
                </a:srgbClr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23567" name="Group 52"/>
          <p:cNvGrpSpPr>
            <a:grpSpLocks/>
          </p:cNvGrpSpPr>
          <p:nvPr/>
        </p:nvGrpSpPr>
        <p:grpSpPr bwMode="auto">
          <a:xfrm>
            <a:off x="4478834" y="4498975"/>
            <a:ext cx="957262" cy="903288"/>
            <a:chOff x="2287" y="2840"/>
            <a:chExt cx="603" cy="569"/>
          </a:xfrm>
        </p:grpSpPr>
        <p:sp>
          <p:nvSpPr>
            <p:cNvPr id="23578" name="Line 53"/>
            <p:cNvSpPr>
              <a:spLocks noChangeShapeType="1"/>
            </p:cNvSpPr>
            <p:nvPr/>
          </p:nvSpPr>
          <p:spPr bwMode="auto">
            <a:xfrm flipV="1">
              <a:off x="2463" y="2840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>
                    <a:lumMod val="50000"/>
                  </a:srgbClr>
                </a:solidFill>
              </a:endParaRPr>
            </a:p>
          </p:txBody>
        </p:sp>
        <p:sp>
          <p:nvSpPr>
            <p:cNvPr id="23579" name="Text Box 54"/>
            <p:cNvSpPr txBox="1">
              <a:spLocks noChangeArrowheads="1"/>
            </p:cNvSpPr>
            <p:nvPr/>
          </p:nvSpPr>
          <p:spPr bwMode="auto">
            <a:xfrm>
              <a:off x="2287" y="3082"/>
              <a:ext cx="6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first</a:t>
              </a:r>
              <a:endParaRPr kumimoji="1" lang="en-US" altLang="zh-CN" sz="28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23568" name="Text Box 55"/>
          <p:cNvSpPr txBox="1">
            <a:spLocks noChangeArrowheads="1"/>
          </p:cNvSpPr>
          <p:nvPr/>
        </p:nvSpPr>
        <p:spPr bwMode="auto">
          <a:xfrm>
            <a:off x="6134100" y="3778250"/>
            <a:ext cx="585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i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600" b="1" baseline="-2500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5</a:t>
            </a:r>
            <a:endParaRPr kumimoji="1" lang="zh-CN" altLang="en-US" sz="3600" b="1" baseline="-25000">
              <a:solidFill>
                <a:srgbClr val="5B5249">
                  <a:lumMod val="50000"/>
                </a:srgbClr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3043287" y="4498975"/>
            <a:ext cx="885825" cy="887413"/>
            <a:chOff x="1832" y="2840"/>
            <a:chExt cx="558" cy="559"/>
          </a:xfrm>
        </p:grpSpPr>
        <p:sp>
          <p:nvSpPr>
            <p:cNvPr id="23576" name="Line 57"/>
            <p:cNvSpPr>
              <a:spLocks noChangeShapeType="1"/>
            </p:cNvSpPr>
            <p:nvPr/>
          </p:nvSpPr>
          <p:spPr bwMode="auto">
            <a:xfrm flipV="1">
              <a:off x="2200" y="2840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>
                    <a:lumMod val="50000"/>
                  </a:srgbClr>
                </a:solidFill>
              </a:endParaRPr>
            </a:p>
          </p:txBody>
        </p:sp>
        <p:sp>
          <p:nvSpPr>
            <p:cNvPr id="23577" name="Text Box 58"/>
            <p:cNvSpPr txBox="1">
              <a:spLocks noChangeArrowheads="1"/>
            </p:cNvSpPr>
            <p:nvPr/>
          </p:nvSpPr>
          <p:spPr bwMode="auto">
            <a:xfrm>
              <a:off x="1832" y="3072"/>
              <a:ext cx="55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last</a:t>
              </a:r>
              <a:endParaRPr kumimoji="1" lang="en-US" altLang="zh-CN" sz="28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23570" name="Text Box 59"/>
          <p:cNvSpPr txBox="1">
            <a:spLocks noChangeArrowheads="1"/>
          </p:cNvSpPr>
          <p:nvPr/>
        </p:nvSpPr>
        <p:spPr bwMode="auto">
          <a:xfrm>
            <a:off x="2489200" y="3778250"/>
            <a:ext cx="585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i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600" b="1" baseline="-2500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6</a:t>
            </a:r>
            <a:endParaRPr kumimoji="1" lang="zh-CN" altLang="en-US" sz="3600" b="1" baseline="-25000">
              <a:solidFill>
                <a:srgbClr val="5B5249">
                  <a:lumMod val="50000"/>
                </a:srgbClr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3851325" y="4508500"/>
            <a:ext cx="885825" cy="887413"/>
            <a:chOff x="1832" y="2840"/>
            <a:chExt cx="558" cy="559"/>
          </a:xfrm>
        </p:grpSpPr>
        <p:sp>
          <p:nvSpPr>
            <p:cNvPr id="23574" name="Line 61"/>
            <p:cNvSpPr>
              <a:spLocks noChangeShapeType="1"/>
            </p:cNvSpPr>
            <p:nvPr/>
          </p:nvSpPr>
          <p:spPr bwMode="auto">
            <a:xfrm flipV="1">
              <a:off x="2200" y="2840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>
                    <a:lumMod val="50000"/>
                  </a:srgbClr>
                </a:solidFill>
              </a:endParaRPr>
            </a:p>
          </p:txBody>
        </p:sp>
        <p:sp>
          <p:nvSpPr>
            <p:cNvPr id="23575" name="Text Box 62"/>
            <p:cNvSpPr txBox="1">
              <a:spLocks noChangeArrowheads="1"/>
            </p:cNvSpPr>
            <p:nvPr/>
          </p:nvSpPr>
          <p:spPr bwMode="auto">
            <a:xfrm>
              <a:off x="1832" y="3072"/>
              <a:ext cx="55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last</a:t>
              </a:r>
            </a:p>
          </p:txBody>
        </p:sp>
      </p:grpSp>
      <p:sp>
        <p:nvSpPr>
          <p:cNvPr id="180287" name="Text Box 63"/>
          <p:cNvSpPr txBox="1">
            <a:spLocks noChangeArrowheads="1"/>
          </p:cNvSpPr>
          <p:nvPr/>
        </p:nvSpPr>
        <p:spPr bwMode="auto">
          <a:xfrm>
            <a:off x="3403600" y="3794125"/>
            <a:ext cx="585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i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600" b="1" baseline="-25000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7</a:t>
            </a:r>
            <a:endParaRPr kumimoji="1" lang="zh-CN" altLang="en-US" sz="3600" b="1" baseline="-25000" dirty="0">
              <a:solidFill>
                <a:srgbClr val="5B5249">
                  <a:lumMod val="50000"/>
                </a:srgbClr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34" name="Group 4"/>
          <p:cNvGrpSpPr>
            <a:grpSpLocks/>
          </p:cNvGrpSpPr>
          <p:nvPr/>
        </p:nvGrpSpPr>
        <p:grpSpPr bwMode="auto">
          <a:xfrm>
            <a:off x="611188" y="1340769"/>
            <a:ext cx="7062787" cy="588963"/>
            <a:chOff x="528" y="768"/>
            <a:chExt cx="4449" cy="371"/>
          </a:xfrm>
        </p:grpSpPr>
        <p:graphicFrame>
          <p:nvGraphicFramePr>
            <p:cNvPr id="35" name="Object 5"/>
            <p:cNvGraphicFramePr>
              <a:graphicFrameLocks noChangeAspect="1"/>
            </p:cNvGraphicFramePr>
            <p:nvPr/>
          </p:nvGraphicFramePr>
          <p:xfrm>
            <a:off x="528" y="768"/>
            <a:ext cx="33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9" name="Clip" r:id="rId3" imgW="861120" imgH="844560" progId="MS_ClipArt_Gallery.5">
                    <p:embed/>
                  </p:oleObj>
                </mc:Choice>
                <mc:Fallback>
                  <p:oleObj name="Clip" r:id="rId3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768"/>
                          <a:ext cx="33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1009" y="771"/>
              <a:ext cx="396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3200" b="1" dirty="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如何判断循环队列队满？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545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60" grpId="0" animBg="1"/>
      <p:bldP spid="18028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581918" y="3541861"/>
            <a:ext cx="8310562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latin typeface="宋体" charset="-122"/>
                <a:ea typeface="宋体" charset="-122"/>
              </a:rPr>
              <a:t>方法：通过牺牲一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latin typeface="宋体" charset="-122"/>
                <a:ea typeface="宋体" charset="-122"/>
              </a:rPr>
              <a:t>个元素空间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latin typeface="宋体" charset="-122"/>
                <a:ea typeface="宋体" charset="-122"/>
              </a:rPr>
              <a:t>，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区别开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latin typeface="宋体" charset="-122"/>
                <a:ea typeface="宋体" charset="-122"/>
              </a:rPr>
              <a:t>队空和队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latin typeface="宋体" charset="-122"/>
                <a:ea typeface="宋体" charset="-122"/>
              </a:rPr>
              <a:t>满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latin typeface="宋体" charset="-122"/>
                <a:ea typeface="宋体" charset="-122"/>
              </a:rPr>
              <a:t>时的判断条件。</a:t>
            </a:r>
            <a:endParaRPr kumimoji="1" lang="zh-CN" altLang="en-US" sz="2800" b="1" dirty="0">
              <a:solidFill>
                <a:srgbClr val="5B5249">
                  <a:lumMod val="50000"/>
                </a:srgbClr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39552" y="2469974"/>
            <a:ext cx="8421688" cy="533400"/>
            <a:chOff x="640" y="1706"/>
            <a:chExt cx="5305" cy="336"/>
          </a:xfrm>
        </p:grpSpPr>
        <p:graphicFrame>
          <p:nvGraphicFramePr>
            <p:cNvPr id="24578" name="Object 5"/>
            <p:cNvGraphicFramePr>
              <a:graphicFrameLocks noChangeAspect="1"/>
            </p:cNvGraphicFramePr>
            <p:nvPr/>
          </p:nvGraphicFramePr>
          <p:xfrm>
            <a:off x="640" y="1706"/>
            <a:ext cx="33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3" name="Clip" r:id="rId3" imgW="861120" imgH="844560" progId="MS_ClipArt_Gallery.5">
                    <p:embed/>
                  </p:oleObj>
                </mc:Choice>
                <mc:Fallback>
                  <p:oleObj name="Clip" r:id="rId3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" y="1706"/>
                          <a:ext cx="33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3" name="Text Box 6"/>
            <p:cNvSpPr txBox="1">
              <a:spLocks noChangeArrowheads="1"/>
            </p:cNvSpPr>
            <p:nvPr/>
          </p:nvSpPr>
          <p:spPr bwMode="auto">
            <a:xfrm>
              <a:off x="1036" y="1708"/>
              <a:ext cx="490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如何</a:t>
              </a:r>
              <a:r>
                <a:rPr kumimoji="1" lang="zh-CN" altLang="en-US" sz="2800" b="1" dirty="0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确定循环队列准确的</a:t>
              </a: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队空、队满的判定条件</a:t>
              </a:r>
              <a:r>
                <a:rPr kumimoji="1" lang="zh-CN" altLang="en-US" sz="2800" b="1" dirty="0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？</a:t>
              </a:r>
              <a:endPara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11560" y="908720"/>
            <a:ext cx="82212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</a:rPr>
              <a:t>循环队列，无论队满还是队空都出现了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</a:rPr>
              <a:t>first==last，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</a:rPr>
              <a:t>因此，只凭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first==last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</a:rPr>
              <a:t>无法判断队列状态是空还是满</a:t>
            </a:r>
            <a:endParaRPr kumimoji="1" lang="en-US" altLang="zh-CN" sz="2800" b="1" dirty="0">
              <a:solidFill>
                <a:srgbClr val="5B5249">
                  <a:lumMod val="50000"/>
                </a:srgbClr>
              </a:solidFill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33351" y="4797152"/>
            <a:ext cx="8310562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latin typeface="宋体" charset="-122"/>
                <a:ea typeface="宋体" charset="-122"/>
              </a:rPr>
              <a:t>少用一个数组空间，</a:t>
            </a:r>
            <a:r>
              <a:rPr kumimoji="1" lang="zh-CN" altLang="en-US" sz="2800" b="1" u="sng" dirty="0" smtClean="0">
                <a:solidFill>
                  <a:srgbClr val="5B5249">
                    <a:lumMod val="50000"/>
                  </a:srgbClr>
                </a:solidFill>
                <a:uFill>
                  <a:solidFill>
                    <a:srgbClr val="FF0000"/>
                  </a:solidFill>
                </a:uFill>
                <a:latin typeface="宋体" charset="-122"/>
                <a:ea typeface="宋体" charset="-122"/>
              </a:rPr>
              <a:t>当</a:t>
            </a:r>
            <a:r>
              <a:rPr kumimoji="1" lang="en-US" altLang="zh-CN" sz="2800" b="1" u="sng" dirty="0" smtClean="0">
                <a:solidFill>
                  <a:srgbClr val="5B5249">
                    <a:lumMod val="50000"/>
                  </a:srgbClr>
                </a:solidFill>
                <a:uFill>
                  <a:solidFill>
                    <a:srgbClr val="FF0000"/>
                  </a:solidFill>
                </a:uFill>
                <a:latin typeface="宋体" charset="-122"/>
                <a:ea typeface="宋体" charset="-122"/>
              </a:rPr>
              <a:t>last</a:t>
            </a:r>
            <a:r>
              <a:rPr kumimoji="1" lang="zh-CN" altLang="en-US" sz="2800" b="1" u="sng" dirty="0" smtClean="0">
                <a:solidFill>
                  <a:srgbClr val="5B5249">
                    <a:lumMod val="50000"/>
                  </a:srgbClr>
                </a:solidFill>
                <a:uFill>
                  <a:solidFill>
                    <a:srgbClr val="FF0000"/>
                  </a:solidFill>
                </a:uFill>
                <a:latin typeface="宋体" charset="-122"/>
                <a:ea typeface="宋体" charset="-122"/>
              </a:rPr>
              <a:t>所指向的空单元的后续单元就是队头元素所在单元时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latin typeface="宋体" charset="-122"/>
                <a:ea typeface="宋体" charset="-122"/>
              </a:rPr>
              <a:t>，则认为此时队列满了。</a:t>
            </a:r>
            <a:endParaRPr kumimoji="1" lang="zh-CN" altLang="en-US" sz="2800" b="1" dirty="0">
              <a:solidFill>
                <a:srgbClr val="5B5249">
                  <a:lumMod val="50000"/>
                </a:srgbClr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629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2" name="Group 89"/>
          <p:cNvGrpSpPr>
            <a:grpSpLocks/>
          </p:cNvGrpSpPr>
          <p:nvPr/>
        </p:nvGrpSpPr>
        <p:grpSpPr bwMode="auto">
          <a:xfrm>
            <a:off x="2700907" y="3356993"/>
            <a:ext cx="6551613" cy="2655888"/>
            <a:chOff x="1341" y="1054"/>
            <a:chExt cx="4127" cy="1673"/>
          </a:xfrm>
        </p:grpSpPr>
        <p:grpSp>
          <p:nvGrpSpPr>
            <p:cNvPr id="63517" name="Group 40"/>
            <p:cNvGrpSpPr>
              <a:grpSpLocks/>
            </p:cNvGrpSpPr>
            <p:nvPr/>
          </p:nvGrpSpPr>
          <p:grpSpPr bwMode="auto">
            <a:xfrm>
              <a:off x="1925" y="1393"/>
              <a:ext cx="2880" cy="407"/>
              <a:chOff x="720" y="2400"/>
              <a:chExt cx="2880" cy="316"/>
            </a:xfrm>
          </p:grpSpPr>
          <p:sp>
            <p:nvSpPr>
              <p:cNvPr id="63534" name="Text Box 41"/>
              <p:cNvSpPr txBox="1">
                <a:spLocks noChangeArrowheads="1"/>
              </p:cNvSpPr>
              <p:nvPr/>
            </p:nvSpPr>
            <p:spPr bwMode="auto">
              <a:xfrm>
                <a:off x="720" y="2400"/>
                <a:ext cx="576" cy="31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63535" name="Text Box 42"/>
              <p:cNvSpPr txBox="1">
                <a:spLocks noChangeArrowheads="1"/>
              </p:cNvSpPr>
              <p:nvPr/>
            </p:nvSpPr>
            <p:spPr bwMode="auto">
              <a:xfrm>
                <a:off x="1296" y="2400"/>
                <a:ext cx="576" cy="31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63536" name="Text Box 43"/>
              <p:cNvSpPr txBox="1">
                <a:spLocks noChangeArrowheads="1"/>
              </p:cNvSpPr>
              <p:nvPr/>
            </p:nvSpPr>
            <p:spPr bwMode="auto">
              <a:xfrm>
                <a:off x="2448" y="2400"/>
                <a:ext cx="576" cy="31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63537" name="Text Box 44"/>
              <p:cNvSpPr txBox="1">
                <a:spLocks noChangeArrowheads="1"/>
              </p:cNvSpPr>
              <p:nvPr/>
            </p:nvSpPr>
            <p:spPr bwMode="auto">
              <a:xfrm>
                <a:off x="3024" y="2400"/>
                <a:ext cx="576" cy="31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63538" name="Text Box 45"/>
              <p:cNvSpPr txBox="1">
                <a:spLocks noChangeArrowheads="1"/>
              </p:cNvSpPr>
              <p:nvPr/>
            </p:nvSpPr>
            <p:spPr bwMode="auto">
              <a:xfrm>
                <a:off x="1872" y="2400"/>
                <a:ext cx="576" cy="31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63518" name="Text Box 46"/>
            <p:cNvSpPr txBox="1">
              <a:spLocks noChangeArrowheads="1"/>
            </p:cNvSpPr>
            <p:nvPr/>
          </p:nvSpPr>
          <p:spPr bwMode="auto">
            <a:xfrm>
              <a:off x="2095" y="1054"/>
              <a:ext cx="26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0        1        2         3        4  </a:t>
              </a:r>
            </a:p>
          </p:txBody>
        </p:sp>
        <p:sp>
          <p:nvSpPr>
            <p:cNvPr id="63519" name="Line 47"/>
            <p:cNvSpPr>
              <a:spLocks noChangeShapeType="1"/>
            </p:cNvSpPr>
            <p:nvPr/>
          </p:nvSpPr>
          <p:spPr bwMode="auto">
            <a:xfrm flipH="1">
              <a:off x="4816" y="1508"/>
              <a:ext cx="45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>
                    <a:lumMod val="50000"/>
                  </a:srgbClr>
                </a:solidFill>
              </a:endParaRPr>
            </a:p>
          </p:txBody>
        </p:sp>
        <p:sp>
          <p:nvSpPr>
            <p:cNvPr id="63520" name="Text Box 48"/>
            <p:cNvSpPr txBox="1">
              <a:spLocks noChangeArrowheads="1"/>
            </p:cNvSpPr>
            <p:nvPr/>
          </p:nvSpPr>
          <p:spPr bwMode="auto">
            <a:xfrm>
              <a:off x="4844" y="1167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入队</a:t>
              </a:r>
            </a:p>
          </p:txBody>
        </p:sp>
        <p:sp>
          <p:nvSpPr>
            <p:cNvPr id="63521" name="Line 49"/>
            <p:cNvSpPr>
              <a:spLocks noChangeShapeType="1"/>
            </p:cNvSpPr>
            <p:nvPr/>
          </p:nvSpPr>
          <p:spPr bwMode="auto">
            <a:xfrm flipH="1">
              <a:off x="1424" y="1515"/>
              <a:ext cx="45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>
                    <a:lumMod val="50000"/>
                  </a:srgbClr>
                </a:solidFill>
              </a:endParaRPr>
            </a:p>
          </p:txBody>
        </p:sp>
        <p:sp>
          <p:nvSpPr>
            <p:cNvPr id="63522" name="Text Box 50"/>
            <p:cNvSpPr txBox="1">
              <a:spLocks noChangeArrowheads="1"/>
            </p:cNvSpPr>
            <p:nvPr/>
          </p:nvSpPr>
          <p:spPr bwMode="auto">
            <a:xfrm>
              <a:off x="3805" y="2397"/>
              <a:ext cx="1039" cy="33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last&lt;first</a:t>
              </a:r>
              <a:endParaRPr kumimoji="1" lang="en-US" altLang="zh-CN" sz="28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3523" name="Text Box 51"/>
            <p:cNvSpPr txBox="1">
              <a:spLocks noChangeArrowheads="1"/>
            </p:cNvSpPr>
            <p:nvPr/>
          </p:nvSpPr>
          <p:spPr bwMode="auto">
            <a:xfrm>
              <a:off x="3174" y="1404"/>
              <a:ext cx="36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600" b="1" i="1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kumimoji="1" lang="en-US" altLang="zh-CN" sz="3600" b="1" baseline="-2500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3</a:t>
              </a:r>
              <a:endParaRPr kumimoji="1" lang="zh-CN" altLang="en-US" sz="3600" b="1" baseline="-2500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3524" name="Text Box 52"/>
            <p:cNvSpPr txBox="1">
              <a:spLocks noChangeArrowheads="1"/>
            </p:cNvSpPr>
            <p:nvPr/>
          </p:nvSpPr>
          <p:spPr bwMode="auto">
            <a:xfrm>
              <a:off x="3769" y="1404"/>
              <a:ext cx="36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600" b="1" i="1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kumimoji="1" lang="en-US" altLang="zh-CN" sz="3600" b="1" baseline="-2500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4</a:t>
              </a:r>
              <a:endParaRPr kumimoji="1" lang="zh-CN" altLang="en-US" sz="3600" b="1" baseline="-2500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63525" name="Group 87"/>
            <p:cNvGrpSpPr>
              <a:grpSpLocks/>
            </p:cNvGrpSpPr>
            <p:nvPr/>
          </p:nvGrpSpPr>
          <p:grpSpPr bwMode="auto">
            <a:xfrm>
              <a:off x="3111" y="1844"/>
              <a:ext cx="603" cy="559"/>
              <a:chOff x="3231" y="1844"/>
              <a:chExt cx="603" cy="559"/>
            </a:xfrm>
          </p:grpSpPr>
          <p:sp>
            <p:nvSpPr>
              <p:cNvPr id="63532" name="Line 54"/>
              <p:cNvSpPr>
                <a:spLocks noChangeShapeType="1"/>
              </p:cNvSpPr>
              <p:nvPr/>
            </p:nvSpPr>
            <p:spPr bwMode="auto">
              <a:xfrm flipV="1">
                <a:off x="3507" y="1844"/>
                <a:ext cx="0" cy="312"/>
              </a:xfrm>
              <a:prstGeom prst="line">
                <a:avLst/>
              </a:prstGeom>
              <a:noFill/>
              <a:ln w="38100">
                <a:solidFill>
                  <a:srgbClr val="006666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>
                      <a:lumMod val="50000"/>
                    </a:srgbClr>
                  </a:solidFill>
                </a:endParaRPr>
              </a:p>
            </p:txBody>
          </p:sp>
          <p:sp>
            <p:nvSpPr>
              <p:cNvPr id="63533" name="Text Box 55"/>
              <p:cNvSpPr txBox="1">
                <a:spLocks noChangeArrowheads="1"/>
              </p:cNvSpPr>
              <p:nvPr/>
            </p:nvSpPr>
            <p:spPr bwMode="auto">
              <a:xfrm>
                <a:off x="3231" y="2076"/>
                <a:ext cx="60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 smtClean="0">
                    <a:solidFill>
                      <a:srgbClr val="5B5249">
                        <a:lumMod val="50000"/>
                      </a:srgbClr>
                    </a:solidFill>
                    <a:latin typeface="Times New Roman" pitchFamily="18" charset="0"/>
                    <a:ea typeface="宋体" charset="-122"/>
                  </a:rPr>
                  <a:t>first</a:t>
                </a:r>
                <a:endParaRPr kumimoji="1" lang="en-US" altLang="zh-CN" sz="2800" b="1" dirty="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63526" name="Text Box 56"/>
            <p:cNvSpPr txBox="1">
              <a:spLocks noChangeArrowheads="1"/>
            </p:cNvSpPr>
            <p:nvPr/>
          </p:nvSpPr>
          <p:spPr bwMode="auto">
            <a:xfrm>
              <a:off x="4338" y="1390"/>
              <a:ext cx="36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600" b="1" i="1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kumimoji="1" lang="en-US" altLang="zh-CN" sz="3600" b="1" baseline="-2500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5</a:t>
              </a:r>
              <a:endParaRPr kumimoji="1" lang="zh-CN" altLang="en-US" sz="3600" b="1" baseline="-2500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63527" name="Group 86"/>
            <p:cNvGrpSpPr>
              <a:grpSpLocks/>
            </p:cNvGrpSpPr>
            <p:nvPr/>
          </p:nvGrpSpPr>
          <p:grpSpPr bwMode="auto">
            <a:xfrm>
              <a:off x="2516" y="1844"/>
              <a:ext cx="558" cy="559"/>
              <a:chOff x="2426" y="1844"/>
              <a:chExt cx="558" cy="559"/>
            </a:xfrm>
          </p:grpSpPr>
          <p:sp>
            <p:nvSpPr>
              <p:cNvPr id="63530" name="Line 58"/>
              <p:cNvSpPr>
                <a:spLocks noChangeShapeType="1"/>
              </p:cNvSpPr>
              <p:nvPr/>
            </p:nvSpPr>
            <p:spPr bwMode="auto">
              <a:xfrm flipV="1">
                <a:off x="2704" y="1844"/>
                <a:ext cx="0" cy="312"/>
              </a:xfrm>
              <a:prstGeom prst="line">
                <a:avLst/>
              </a:prstGeom>
              <a:noFill/>
              <a:ln w="38100">
                <a:solidFill>
                  <a:srgbClr val="006666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>
                      <a:lumMod val="50000"/>
                    </a:srgbClr>
                  </a:solidFill>
                </a:endParaRPr>
              </a:p>
            </p:txBody>
          </p:sp>
          <p:sp>
            <p:nvSpPr>
              <p:cNvPr id="63531" name="Text Box 59"/>
              <p:cNvSpPr txBox="1">
                <a:spLocks noChangeArrowheads="1"/>
              </p:cNvSpPr>
              <p:nvPr/>
            </p:nvSpPr>
            <p:spPr bwMode="auto">
              <a:xfrm>
                <a:off x="2426" y="2076"/>
                <a:ext cx="55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800" b="1" dirty="0" smtClean="0">
                    <a:solidFill>
                      <a:srgbClr val="5B5249">
                        <a:lumMod val="50000"/>
                      </a:srgbClr>
                    </a:solidFill>
                    <a:latin typeface="Times New Roman" pitchFamily="18" charset="0"/>
                    <a:ea typeface="宋体" charset="-122"/>
                  </a:rPr>
                  <a:t>last</a:t>
                </a:r>
                <a:endParaRPr kumimoji="1" lang="en-US" altLang="zh-CN" sz="2800" b="1" dirty="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63528" name="Text Box 60"/>
            <p:cNvSpPr txBox="1">
              <a:spLocks noChangeArrowheads="1"/>
            </p:cNvSpPr>
            <p:nvPr/>
          </p:nvSpPr>
          <p:spPr bwMode="auto">
            <a:xfrm>
              <a:off x="2042" y="1390"/>
              <a:ext cx="36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600" b="1" i="1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kumimoji="1" lang="en-US" altLang="zh-CN" sz="3600" b="1" baseline="-2500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6</a:t>
              </a:r>
              <a:endParaRPr kumimoji="1" lang="zh-CN" altLang="en-US" sz="3600" b="1" baseline="-2500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3529" name="Text Box 61"/>
            <p:cNvSpPr txBox="1">
              <a:spLocks noChangeArrowheads="1"/>
            </p:cNvSpPr>
            <p:nvPr/>
          </p:nvSpPr>
          <p:spPr bwMode="auto">
            <a:xfrm>
              <a:off x="1341" y="1195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出队</a:t>
              </a:r>
            </a:p>
          </p:txBody>
        </p:sp>
      </p:grpSp>
      <p:grpSp>
        <p:nvGrpSpPr>
          <p:cNvPr id="6" name="Group 88"/>
          <p:cNvGrpSpPr>
            <a:grpSpLocks/>
          </p:cNvGrpSpPr>
          <p:nvPr/>
        </p:nvGrpSpPr>
        <p:grpSpPr bwMode="auto">
          <a:xfrm>
            <a:off x="2576287" y="657970"/>
            <a:ext cx="6551613" cy="2111375"/>
            <a:chOff x="1428" y="2436"/>
            <a:chExt cx="4127" cy="1330"/>
          </a:xfrm>
        </p:grpSpPr>
        <p:grpSp>
          <p:nvGrpSpPr>
            <p:cNvPr id="63495" name="Group 62"/>
            <p:cNvGrpSpPr>
              <a:grpSpLocks/>
            </p:cNvGrpSpPr>
            <p:nvPr/>
          </p:nvGrpSpPr>
          <p:grpSpPr bwMode="auto">
            <a:xfrm>
              <a:off x="2012" y="2775"/>
              <a:ext cx="2880" cy="407"/>
              <a:chOff x="720" y="2400"/>
              <a:chExt cx="2880" cy="316"/>
            </a:xfrm>
          </p:grpSpPr>
          <p:sp>
            <p:nvSpPr>
              <p:cNvPr id="63512" name="Text Box 63"/>
              <p:cNvSpPr txBox="1">
                <a:spLocks noChangeArrowheads="1"/>
              </p:cNvSpPr>
              <p:nvPr/>
            </p:nvSpPr>
            <p:spPr bwMode="auto">
              <a:xfrm>
                <a:off x="720" y="2400"/>
                <a:ext cx="576" cy="31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63513" name="Text Box 64"/>
              <p:cNvSpPr txBox="1">
                <a:spLocks noChangeArrowheads="1"/>
              </p:cNvSpPr>
              <p:nvPr/>
            </p:nvSpPr>
            <p:spPr bwMode="auto">
              <a:xfrm>
                <a:off x="1296" y="2400"/>
                <a:ext cx="576" cy="31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63514" name="Text Box 65"/>
              <p:cNvSpPr txBox="1">
                <a:spLocks noChangeArrowheads="1"/>
              </p:cNvSpPr>
              <p:nvPr/>
            </p:nvSpPr>
            <p:spPr bwMode="auto">
              <a:xfrm>
                <a:off x="2448" y="2400"/>
                <a:ext cx="576" cy="31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63515" name="Text Box 66"/>
              <p:cNvSpPr txBox="1">
                <a:spLocks noChangeArrowheads="1"/>
              </p:cNvSpPr>
              <p:nvPr/>
            </p:nvSpPr>
            <p:spPr bwMode="auto">
              <a:xfrm>
                <a:off x="3024" y="2400"/>
                <a:ext cx="576" cy="31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63516" name="Text Box 67"/>
              <p:cNvSpPr txBox="1">
                <a:spLocks noChangeArrowheads="1"/>
              </p:cNvSpPr>
              <p:nvPr/>
            </p:nvSpPr>
            <p:spPr bwMode="auto">
              <a:xfrm>
                <a:off x="1872" y="2400"/>
                <a:ext cx="576" cy="31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63496" name="Text Box 68"/>
            <p:cNvSpPr txBox="1">
              <a:spLocks noChangeArrowheads="1"/>
            </p:cNvSpPr>
            <p:nvPr/>
          </p:nvSpPr>
          <p:spPr bwMode="auto">
            <a:xfrm>
              <a:off x="2182" y="2436"/>
              <a:ext cx="26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0        1        2         3        4  </a:t>
              </a:r>
            </a:p>
          </p:txBody>
        </p:sp>
        <p:sp>
          <p:nvSpPr>
            <p:cNvPr id="63497" name="Line 69"/>
            <p:cNvSpPr>
              <a:spLocks noChangeShapeType="1"/>
            </p:cNvSpPr>
            <p:nvPr/>
          </p:nvSpPr>
          <p:spPr bwMode="auto">
            <a:xfrm flipH="1">
              <a:off x="4903" y="2890"/>
              <a:ext cx="45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>
                    <a:lumMod val="50000"/>
                  </a:srgbClr>
                </a:solidFill>
              </a:endParaRPr>
            </a:p>
          </p:txBody>
        </p:sp>
        <p:sp>
          <p:nvSpPr>
            <p:cNvPr id="63498" name="Text Box 70"/>
            <p:cNvSpPr txBox="1">
              <a:spLocks noChangeArrowheads="1"/>
            </p:cNvSpPr>
            <p:nvPr/>
          </p:nvSpPr>
          <p:spPr bwMode="auto">
            <a:xfrm>
              <a:off x="4931" y="2549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入队</a:t>
              </a:r>
            </a:p>
          </p:txBody>
        </p:sp>
        <p:sp>
          <p:nvSpPr>
            <p:cNvPr id="63499" name="Line 71"/>
            <p:cNvSpPr>
              <a:spLocks noChangeShapeType="1"/>
            </p:cNvSpPr>
            <p:nvPr/>
          </p:nvSpPr>
          <p:spPr bwMode="auto">
            <a:xfrm flipH="1">
              <a:off x="1511" y="2897"/>
              <a:ext cx="45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>
                    <a:lumMod val="50000"/>
                  </a:srgbClr>
                </a:solidFill>
              </a:endParaRPr>
            </a:p>
          </p:txBody>
        </p:sp>
        <p:sp>
          <p:nvSpPr>
            <p:cNvPr id="63500" name="Text Box 72"/>
            <p:cNvSpPr txBox="1">
              <a:spLocks noChangeArrowheads="1"/>
            </p:cNvSpPr>
            <p:nvPr/>
          </p:nvSpPr>
          <p:spPr bwMode="auto">
            <a:xfrm>
              <a:off x="2854" y="3438"/>
              <a:ext cx="965" cy="29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dirty="0" smtClean="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last&gt;first</a:t>
              </a:r>
              <a:endParaRPr kumimoji="1" lang="en-US" altLang="zh-CN" sz="24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3501" name="Text Box 73"/>
            <p:cNvSpPr txBox="1">
              <a:spLocks noChangeArrowheads="1"/>
            </p:cNvSpPr>
            <p:nvPr/>
          </p:nvSpPr>
          <p:spPr bwMode="auto">
            <a:xfrm>
              <a:off x="2111" y="2786"/>
              <a:ext cx="36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600" b="1" i="1" dirty="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kumimoji="1" lang="en-US" altLang="zh-CN" sz="3600" b="1" baseline="-25000" dirty="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3</a:t>
              </a:r>
              <a:endParaRPr kumimoji="1" lang="zh-CN" altLang="en-US" sz="3600" b="1" baseline="-25000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3502" name="Text Box 74"/>
            <p:cNvSpPr txBox="1">
              <a:spLocks noChangeArrowheads="1"/>
            </p:cNvSpPr>
            <p:nvPr/>
          </p:nvSpPr>
          <p:spPr bwMode="auto">
            <a:xfrm>
              <a:off x="2700" y="2786"/>
              <a:ext cx="36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600" b="1" i="1" dirty="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kumimoji="1" lang="en-US" altLang="zh-CN" sz="3600" b="1" baseline="-25000" dirty="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4</a:t>
              </a:r>
              <a:endParaRPr kumimoji="1" lang="zh-CN" altLang="en-US" sz="3600" b="1" baseline="-25000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63503" name="Group 84"/>
            <p:cNvGrpSpPr>
              <a:grpSpLocks/>
            </p:cNvGrpSpPr>
            <p:nvPr/>
          </p:nvGrpSpPr>
          <p:grpSpPr bwMode="auto">
            <a:xfrm>
              <a:off x="2010" y="3197"/>
              <a:ext cx="603" cy="569"/>
              <a:chOff x="2010" y="3197"/>
              <a:chExt cx="603" cy="569"/>
            </a:xfrm>
          </p:grpSpPr>
          <p:sp>
            <p:nvSpPr>
              <p:cNvPr id="63510" name="Line 76"/>
              <p:cNvSpPr>
                <a:spLocks noChangeShapeType="1"/>
              </p:cNvSpPr>
              <p:nvPr/>
            </p:nvSpPr>
            <p:spPr bwMode="auto">
              <a:xfrm flipV="1">
                <a:off x="2296" y="3197"/>
                <a:ext cx="0" cy="312"/>
              </a:xfrm>
              <a:prstGeom prst="line">
                <a:avLst/>
              </a:prstGeom>
              <a:noFill/>
              <a:ln w="38100">
                <a:solidFill>
                  <a:srgbClr val="006666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>
                      <a:lumMod val="50000"/>
                    </a:srgbClr>
                  </a:solidFill>
                </a:endParaRPr>
              </a:p>
            </p:txBody>
          </p:sp>
          <p:sp>
            <p:nvSpPr>
              <p:cNvPr id="63511" name="Text Box 77"/>
              <p:cNvSpPr txBox="1">
                <a:spLocks noChangeArrowheads="1"/>
              </p:cNvSpPr>
              <p:nvPr/>
            </p:nvSpPr>
            <p:spPr bwMode="auto">
              <a:xfrm>
                <a:off x="2010" y="3439"/>
                <a:ext cx="60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 smtClean="0">
                    <a:solidFill>
                      <a:srgbClr val="5B5249">
                        <a:lumMod val="50000"/>
                      </a:srgbClr>
                    </a:solidFill>
                    <a:latin typeface="Times New Roman" pitchFamily="18" charset="0"/>
                    <a:ea typeface="宋体" charset="-122"/>
                  </a:rPr>
                  <a:t>first</a:t>
                </a:r>
                <a:endParaRPr kumimoji="1" lang="en-US" altLang="zh-CN" sz="2800" b="1" dirty="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63504" name="Text Box 78"/>
            <p:cNvSpPr txBox="1">
              <a:spLocks noChangeArrowheads="1"/>
            </p:cNvSpPr>
            <p:nvPr/>
          </p:nvSpPr>
          <p:spPr bwMode="auto">
            <a:xfrm>
              <a:off x="3290" y="2772"/>
              <a:ext cx="36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600" b="1" i="1" dirty="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kumimoji="1" lang="en-US" altLang="zh-CN" sz="3600" b="1" baseline="-25000" dirty="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5</a:t>
              </a:r>
              <a:endParaRPr kumimoji="1" lang="zh-CN" altLang="en-US" sz="3600" b="1" baseline="-25000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63505" name="Group 85"/>
            <p:cNvGrpSpPr>
              <a:grpSpLocks/>
            </p:cNvGrpSpPr>
            <p:nvPr/>
          </p:nvGrpSpPr>
          <p:grpSpPr bwMode="auto">
            <a:xfrm>
              <a:off x="4383" y="3206"/>
              <a:ext cx="558" cy="559"/>
              <a:chOff x="4383" y="3206"/>
              <a:chExt cx="558" cy="559"/>
            </a:xfrm>
          </p:grpSpPr>
          <p:sp>
            <p:nvSpPr>
              <p:cNvPr id="63508" name="Line 80"/>
              <p:cNvSpPr>
                <a:spLocks noChangeShapeType="1"/>
              </p:cNvSpPr>
              <p:nvPr/>
            </p:nvSpPr>
            <p:spPr bwMode="auto">
              <a:xfrm flipV="1">
                <a:off x="4651" y="3206"/>
                <a:ext cx="0" cy="312"/>
              </a:xfrm>
              <a:prstGeom prst="line">
                <a:avLst/>
              </a:prstGeom>
              <a:noFill/>
              <a:ln w="38100">
                <a:solidFill>
                  <a:srgbClr val="006666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>
                      <a:lumMod val="50000"/>
                    </a:srgbClr>
                  </a:solidFill>
                </a:endParaRPr>
              </a:p>
            </p:txBody>
          </p:sp>
          <p:sp>
            <p:nvSpPr>
              <p:cNvPr id="63509" name="Text Box 81"/>
              <p:cNvSpPr txBox="1">
                <a:spLocks noChangeArrowheads="1"/>
              </p:cNvSpPr>
              <p:nvPr/>
            </p:nvSpPr>
            <p:spPr bwMode="auto">
              <a:xfrm>
                <a:off x="4383" y="3438"/>
                <a:ext cx="55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800" b="1" dirty="0" smtClean="0">
                    <a:solidFill>
                      <a:srgbClr val="5B5249">
                        <a:lumMod val="50000"/>
                      </a:srgbClr>
                    </a:solidFill>
                    <a:latin typeface="Times New Roman" pitchFamily="18" charset="0"/>
                    <a:ea typeface="宋体" charset="-122"/>
                  </a:rPr>
                  <a:t>last</a:t>
                </a:r>
                <a:endParaRPr kumimoji="1" lang="en-US" altLang="zh-CN" sz="2800" b="1" dirty="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63506" name="Text Box 82"/>
            <p:cNvSpPr txBox="1">
              <a:spLocks noChangeArrowheads="1"/>
            </p:cNvSpPr>
            <p:nvPr/>
          </p:nvSpPr>
          <p:spPr bwMode="auto">
            <a:xfrm>
              <a:off x="3834" y="2782"/>
              <a:ext cx="36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600" b="1" i="1" dirty="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kumimoji="1" lang="en-US" altLang="zh-CN" sz="3600" b="1" baseline="-25000" dirty="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6</a:t>
              </a:r>
              <a:endParaRPr kumimoji="1" lang="zh-CN" altLang="en-US" sz="3600" b="1" baseline="-25000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3507" name="Text Box 83"/>
            <p:cNvSpPr txBox="1">
              <a:spLocks noChangeArrowheads="1"/>
            </p:cNvSpPr>
            <p:nvPr/>
          </p:nvSpPr>
          <p:spPr bwMode="auto">
            <a:xfrm>
              <a:off x="1428" y="2577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出队</a:t>
              </a:r>
            </a:p>
          </p:txBody>
        </p:sp>
      </p:grpSp>
      <p:sp>
        <p:nvSpPr>
          <p:cNvPr id="51" name="Text Box 2"/>
          <p:cNvSpPr txBox="1">
            <a:spLocks noChangeArrowheads="1"/>
          </p:cNvSpPr>
          <p:nvPr/>
        </p:nvSpPr>
        <p:spPr bwMode="auto">
          <a:xfrm>
            <a:off x="472056" y="1117188"/>
            <a:ext cx="1942356" cy="4358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少用一个数组空间，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当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last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所指向的空单元的后续单元就是队头元素所在单元时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，则认为此时队列满了</a:t>
            </a:r>
            <a:endParaRPr kumimoji="1" lang="zh-CN" altLang="en-US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2586308" y="260648"/>
            <a:ext cx="6522196" cy="25922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2555776" y="3314973"/>
            <a:ext cx="6522196" cy="285033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68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73" name="Text Box 37"/>
          <p:cNvSpPr txBox="1">
            <a:spLocks noChangeArrowheads="1"/>
          </p:cNvSpPr>
          <p:nvPr/>
        </p:nvSpPr>
        <p:spPr bwMode="auto">
          <a:xfrm>
            <a:off x="708520" y="5445224"/>
            <a:ext cx="2363067" cy="52322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队满的条件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：</a:t>
            </a:r>
            <a:endParaRPr kumimoji="1" lang="en-US" altLang="zh-CN" sz="2800" b="1" dirty="0">
              <a:solidFill>
                <a:srgbClr val="5B5249">
                  <a:lumMod val="50000"/>
                </a:srgbClr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63492" name="Group 89"/>
          <p:cNvGrpSpPr>
            <a:grpSpLocks/>
          </p:cNvGrpSpPr>
          <p:nvPr/>
        </p:nvGrpSpPr>
        <p:grpSpPr bwMode="auto">
          <a:xfrm>
            <a:off x="2700907" y="2924944"/>
            <a:ext cx="6551613" cy="2392363"/>
            <a:chOff x="1341" y="1054"/>
            <a:chExt cx="4127" cy="1507"/>
          </a:xfrm>
        </p:grpSpPr>
        <p:grpSp>
          <p:nvGrpSpPr>
            <p:cNvPr id="63517" name="Group 40"/>
            <p:cNvGrpSpPr>
              <a:grpSpLocks/>
            </p:cNvGrpSpPr>
            <p:nvPr/>
          </p:nvGrpSpPr>
          <p:grpSpPr bwMode="auto">
            <a:xfrm>
              <a:off x="1925" y="1393"/>
              <a:ext cx="2880" cy="407"/>
              <a:chOff x="720" y="2400"/>
              <a:chExt cx="2880" cy="316"/>
            </a:xfrm>
          </p:grpSpPr>
          <p:sp>
            <p:nvSpPr>
              <p:cNvPr id="63534" name="Text Box 41"/>
              <p:cNvSpPr txBox="1">
                <a:spLocks noChangeArrowheads="1"/>
              </p:cNvSpPr>
              <p:nvPr/>
            </p:nvSpPr>
            <p:spPr bwMode="auto">
              <a:xfrm>
                <a:off x="720" y="2400"/>
                <a:ext cx="576" cy="31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63535" name="Text Box 42"/>
              <p:cNvSpPr txBox="1">
                <a:spLocks noChangeArrowheads="1"/>
              </p:cNvSpPr>
              <p:nvPr/>
            </p:nvSpPr>
            <p:spPr bwMode="auto">
              <a:xfrm>
                <a:off x="1296" y="2400"/>
                <a:ext cx="576" cy="31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63536" name="Text Box 43"/>
              <p:cNvSpPr txBox="1">
                <a:spLocks noChangeArrowheads="1"/>
              </p:cNvSpPr>
              <p:nvPr/>
            </p:nvSpPr>
            <p:spPr bwMode="auto">
              <a:xfrm>
                <a:off x="2448" y="2400"/>
                <a:ext cx="576" cy="31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63537" name="Text Box 44"/>
              <p:cNvSpPr txBox="1">
                <a:spLocks noChangeArrowheads="1"/>
              </p:cNvSpPr>
              <p:nvPr/>
            </p:nvSpPr>
            <p:spPr bwMode="auto">
              <a:xfrm>
                <a:off x="3024" y="2400"/>
                <a:ext cx="576" cy="31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63538" name="Text Box 45"/>
              <p:cNvSpPr txBox="1">
                <a:spLocks noChangeArrowheads="1"/>
              </p:cNvSpPr>
              <p:nvPr/>
            </p:nvSpPr>
            <p:spPr bwMode="auto">
              <a:xfrm>
                <a:off x="1872" y="2400"/>
                <a:ext cx="576" cy="31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63518" name="Text Box 46"/>
            <p:cNvSpPr txBox="1">
              <a:spLocks noChangeArrowheads="1"/>
            </p:cNvSpPr>
            <p:nvPr/>
          </p:nvSpPr>
          <p:spPr bwMode="auto">
            <a:xfrm>
              <a:off x="2095" y="1054"/>
              <a:ext cx="26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0        1        2         3        4  </a:t>
              </a:r>
            </a:p>
          </p:txBody>
        </p:sp>
        <p:sp>
          <p:nvSpPr>
            <p:cNvPr id="63519" name="Line 47"/>
            <p:cNvSpPr>
              <a:spLocks noChangeShapeType="1"/>
            </p:cNvSpPr>
            <p:nvPr/>
          </p:nvSpPr>
          <p:spPr bwMode="auto">
            <a:xfrm flipH="1">
              <a:off x="4816" y="1508"/>
              <a:ext cx="45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>
                    <a:lumMod val="50000"/>
                  </a:srgbClr>
                </a:solidFill>
              </a:endParaRPr>
            </a:p>
          </p:txBody>
        </p:sp>
        <p:sp>
          <p:nvSpPr>
            <p:cNvPr id="63520" name="Text Box 48"/>
            <p:cNvSpPr txBox="1">
              <a:spLocks noChangeArrowheads="1"/>
            </p:cNvSpPr>
            <p:nvPr/>
          </p:nvSpPr>
          <p:spPr bwMode="auto">
            <a:xfrm>
              <a:off x="4844" y="1167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入队</a:t>
              </a:r>
            </a:p>
          </p:txBody>
        </p:sp>
        <p:sp>
          <p:nvSpPr>
            <p:cNvPr id="63521" name="Line 49"/>
            <p:cNvSpPr>
              <a:spLocks noChangeShapeType="1"/>
            </p:cNvSpPr>
            <p:nvPr/>
          </p:nvSpPr>
          <p:spPr bwMode="auto">
            <a:xfrm flipH="1">
              <a:off x="1424" y="1515"/>
              <a:ext cx="45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>
                    <a:lumMod val="50000"/>
                  </a:srgbClr>
                </a:solidFill>
              </a:endParaRPr>
            </a:p>
          </p:txBody>
        </p:sp>
        <p:sp>
          <p:nvSpPr>
            <p:cNvPr id="63522" name="Text Box 50"/>
            <p:cNvSpPr txBox="1">
              <a:spLocks noChangeArrowheads="1"/>
            </p:cNvSpPr>
            <p:nvPr/>
          </p:nvSpPr>
          <p:spPr bwMode="auto">
            <a:xfrm>
              <a:off x="3966" y="2231"/>
              <a:ext cx="1039" cy="33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last&lt;first</a:t>
              </a:r>
              <a:endParaRPr kumimoji="1" lang="en-US" altLang="zh-CN" sz="28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3523" name="Text Box 51"/>
            <p:cNvSpPr txBox="1">
              <a:spLocks noChangeArrowheads="1"/>
            </p:cNvSpPr>
            <p:nvPr/>
          </p:nvSpPr>
          <p:spPr bwMode="auto">
            <a:xfrm>
              <a:off x="3174" y="1404"/>
              <a:ext cx="36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600" b="1" i="1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kumimoji="1" lang="en-US" altLang="zh-CN" sz="3600" b="1" baseline="-2500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3</a:t>
              </a:r>
              <a:endParaRPr kumimoji="1" lang="zh-CN" altLang="en-US" sz="3600" b="1" baseline="-2500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3524" name="Text Box 52"/>
            <p:cNvSpPr txBox="1">
              <a:spLocks noChangeArrowheads="1"/>
            </p:cNvSpPr>
            <p:nvPr/>
          </p:nvSpPr>
          <p:spPr bwMode="auto">
            <a:xfrm>
              <a:off x="3769" y="1404"/>
              <a:ext cx="36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600" b="1" i="1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kumimoji="1" lang="en-US" altLang="zh-CN" sz="3600" b="1" baseline="-2500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4</a:t>
              </a:r>
              <a:endParaRPr kumimoji="1" lang="zh-CN" altLang="en-US" sz="3600" b="1" baseline="-2500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63525" name="Group 87"/>
            <p:cNvGrpSpPr>
              <a:grpSpLocks/>
            </p:cNvGrpSpPr>
            <p:nvPr/>
          </p:nvGrpSpPr>
          <p:grpSpPr bwMode="auto">
            <a:xfrm>
              <a:off x="3111" y="1844"/>
              <a:ext cx="603" cy="559"/>
              <a:chOff x="3231" y="1844"/>
              <a:chExt cx="603" cy="559"/>
            </a:xfrm>
          </p:grpSpPr>
          <p:sp>
            <p:nvSpPr>
              <p:cNvPr id="63532" name="Line 54"/>
              <p:cNvSpPr>
                <a:spLocks noChangeShapeType="1"/>
              </p:cNvSpPr>
              <p:nvPr/>
            </p:nvSpPr>
            <p:spPr bwMode="auto">
              <a:xfrm flipV="1">
                <a:off x="3507" y="1844"/>
                <a:ext cx="0" cy="312"/>
              </a:xfrm>
              <a:prstGeom prst="line">
                <a:avLst/>
              </a:prstGeom>
              <a:noFill/>
              <a:ln w="38100">
                <a:solidFill>
                  <a:srgbClr val="006666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>
                      <a:lumMod val="50000"/>
                    </a:srgbClr>
                  </a:solidFill>
                </a:endParaRPr>
              </a:p>
            </p:txBody>
          </p:sp>
          <p:sp>
            <p:nvSpPr>
              <p:cNvPr id="63533" name="Text Box 55"/>
              <p:cNvSpPr txBox="1">
                <a:spLocks noChangeArrowheads="1"/>
              </p:cNvSpPr>
              <p:nvPr/>
            </p:nvSpPr>
            <p:spPr bwMode="auto">
              <a:xfrm>
                <a:off x="3231" y="2076"/>
                <a:ext cx="60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 smtClean="0">
                    <a:solidFill>
                      <a:srgbClr val="5B5249">
                        <a:lumMod val="50000"/>
                      </a:srgbClr>
                    </a:solidFill>
                    <a:latin typeface="Times New Roman" pitchFamily="18" charset="0"/>
                    <a:ea typeface="宋体" charset="-122"/>
                  </a:rPr>
                  <a:t>first</a:t>
                </a:r>
                <a:endParaRPr kumimoji="1" lang="en-US" altLang="zh-CN" sz="2800" b="1" dirty="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63526" name="Text Box 56"/>
            <p:cNvSpPr txBox="1">
              <a:spLocks noChangeArrowheads="1"/>
            </p:cNvSpPr>
            <p:nvPr/>
          </p:nvSpPr>
          <p:spPr bwMode="auto">
            <a:xfrm>
              <a:off x="4338" y="1390"/>
              <a:ext cx="36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600" b="1" i="1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kumimoji="1" lang="en-US" altLang="zh-CN" sz="3600" b="1" baseline="-2500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5</a:t>
              </a:r>
              <a:endParaRPr kumimoji="1" lang="zh-CN" altLang="en-US" sz="3600" b="1" baseline="-2500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63527" name="Group 86"/>
            <p:cNvGrpSpPr>
              <a:grpSpLocks/>
            </p:cNvGrpSpPr>
            <p:nvPr/>
          </p:nvGrpSpPr>
          <p:grpSpPr bwMode="auto">
            <a:xfrm>
              <a:off x="2516" y="1844"/>
              <a:ext cx="558" cy="559"/>
              <a:chOff x="2426" y="1844"/>
              <a:chExt cx="558" cy="559"/>
            </a:xfrm>
          </p:grpSpPr>
          <p:sp>
            <p:nvSpPr>
              <p:cNvPr id="63530" name="Line 58"/>
              <p:cNvSpPr>
                <a:spLocks noChangeShapeType="1"/>
              </p:cNvSpPr>
              <p:nvPr/>
            </p:nvSpPr>
            <p:spPr bwMode="auto">
              <a:xfrm flipV="1">
                <a:off x="2704" y="1844"/>
                <a:ext cx="0" cy="312"/>
              </a:xfrm>
              <a:prstGeom prst="line">
                <a:avLst/>
              </a:prstGeom>
              <a:noFill/>
              <a:ln w="38100">
                <a:solidFill>
                  <a:srgbClr val="006666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>
                      <a:lumMod val="50000"/>
                    </a:srgbClr>
                  </a:solidFill>
                </a:endParaRPr>
              </a:p>
            </p:txBody>
          </p:sp>
          <p:sp>
            <p:nvSpPr>
              <p:cNvPr id="63531" name="Text Box 59"/>
              <p:cNvSpPr txBox="1">
                <a:spLocks noChangeArrowheads="1"/>
              </p:cNvSpPr>
              <p:nvPr/>
            </p:nvSpPr>
            <p:spPr bwMode="auto">
              <a:xfrm>
                <a:off x="2426" y="2076"/>
                <a:ext cx="55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800" b="1" dirty="0" smtClean="0">
                    <a:solidFill>
                      <a:srgbClr val="5B5249">
                        <a:lumMod val="50000"/>
                      </a:srgbClr>
                    </a:solidFill>
                    <a:latin typeface="Times New Roman" pitchFamily="18" charset="0"/>
                    <a:ea typeface="宋体" charset="-122"/>
                  </a:rPr>
                  <a:t>last</a:t>
                </a:r>
                <a:endParaRPr kumimoji="1" lang="en-US" altLang="zh-CN" sz="2800" b="1" dirty="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63528" name="Text Box 60"/>
            <p:cNvSpPr txBox="1">
              <a:spLocks noChangeArrowheads="1"/>
            </p:cNvSpPr>
            <p:nvPr/>
          </p:nvSpPr>
          <p:spPr bwMode="auto">
            <a:xfrm>
              <a:off x="2042" y="1390"/>
              <a:ext cx="36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600" b="1" i="1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kumimoji="1" lang="en-US" altLang="zh-CN" sz="3600" b="1" baseline="-2500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6</a:t>
              </a:r>
              <a:endParaRPr kumimoji="1" lang="zh-CN" altLang="en-US" sz="3600" b="1" baseline="-2500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3529" name="Text Box 61"/>
            <p:cNvSpPr txBox="1">
              <a:spLocks noChangeArrowheads="1"/>
            </p:cNvSpPr>
            <p:nvPr/>
          </p:nvSpPr>
          <p:spPr bwMode="auto">
            <a:xfrm>
              <a:off x="1341" y="1195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出队</a:t>
              </a:r>
            </a:p>
          </p:txBody>
        </p:sp>
      </p:grpSp>
      <p:grpSp>
        <p:nvGrpSpPr>
          <p:cNvPr id="6" name="Group 88"/>
          <p:cNvGrpSpPr>
            <a:grpSpLocks/>
          </p:cNvGrpSpPr>
          <p:nvPr/>
        </p:nvGrpSpPr>
        <p:grpSpPr bwMode="auto">
          <a:xfrm>
            <a:off x="2576287" y="657970"/>
            <a:ext cx="6551613" cy="2111375"/>
            <a:chOff x="1428" y="2436"/>
            <a:chExt cx="4127" cy="1330"/>
          </a:xfrm>
        </p:grpSpPr>
        <p:grpSp>
          <p:nvGrpSpPr>
            <p:cNvPr id="63495" name="Group 62"/>
            <p:cNvGrpSpPr>
              <a:grpSpLocks/>
            </p:cNvGrpSpPr>
            <p:nvPr/>
          </p:nvGrpSpPr>
          <p:grpSpPr bwMode="auto">
            <a:xfrm>
              <a:off x="2012" y="2775"/>
              <a:ext cx="2880" cy="407"/>
              <a:chOff x="720" y="2400"/>
              <a:chExt cx="2880" cy="316"/>
            </a:xfrm>
          </p:grpSpPr>
          <p:sp>
            <p:nvSpPr>
              <p:cNvPr id="63512" name="Text Box 63"/>
              <p:cNvSpPr txBox="1">
                <a:spLocks noChangeArrowheads="1"/>
              </p:cNvSpPr>
              <p:nvPr/>
            </p:nvSpPr>
            <p:spPr bwMode="auto">
              <a:xfrm>
                <a:off x="720" y="2400"/>
                <a:ext cx="576" cy="31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63513" name="Text Box 64"/>
              <p:cNvSpPr txBox="1">
                <a:spLocks noChangeArrowheads="1"/>
              </p:cNvSpPr>
              <p:nvPr/>
            </p:nvSpPr>
            <p:spPr bwMode="auto">
              <a:xfrm>
                <a:off x="1296" y="2400"/>
                <a:ext cx="576" cy="31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63514" name="Text Box 65"/>
              <p:cNvSpPr txBox="1">
                <a:spLocks noChangeArrowheads="1"/>
              </p:cNvSpPr>
              <p:nvPr/>
            </p:nvSpPr>
            <p:spPr bwMode="auto">
              <a:xfrm>
                <a:off x="2448" y="2400"/>
                <a:ext cx="576" cy="31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63515" name="Text Box 66"/>
              <p:cNvSpPr txBox="1">
                <a:spLocks noChangeArrowheads="1"/>
              </p:cNvSpPr>
              <p:nvPr/>
            </p:nvSpPr>
            <p:spPr bwMode="auto">
              <a:xfrm>
                <a:off x="3024" y="2400"/>
                <a:ext cx="576" cy="31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63516" name="Text Box 67"/>
              <p:cNvSpPr txBox="1">
                <a:spLocks noChangeArrowheads="1"/>
              </p:cNvSpPr>
              <p:nvPr/>
            </p:nvSpPr>
            <p:spPr bwMode="auto">
              <a:xfrm>
                <a:off x="1872" y="2400"/>
                <a:ext cx="576" cy="31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63496" name="Text Box 68"/>
            <p:cNvSpPr txBox="1">
              <a:spLocks noChangeArrowheads="1"/>
            </p:cNvSpPr>
            <p:nvPr/>
          </p:nvSpPr>
          <p:spPr bwMode="auto">
            <a:xfrm>
              <a:off x="2182" y="2436"/>
              <a:ext cx="26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0        1        2         3        4  </a:t>
              </a:r>
            </a:p>
          </p:txBody>
        </p:sp>
        <p:sp>
          <p:nvSpPr>
            <p:cNvPr id="63497" name="Line 69"/>
            <p:cNvSpPr>
              <a:spLocks noChangeShapeType="1"/>
            </p:cNvSpPr>
            <p:nvPr/>
          </p:nvSpPr>
          <p:spPr bwMode="auto">
            <a:xfrm flipH="1">
              <a:off x="4903" y="2890"/>
              <a:ext cx="45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>
                    <a:lumMod val="50000"/>
                  </a:srgbClr>
                </a:solidFill>
              </a:endParaRPr>
            </a:p>
          </p:txBody>
        </p:sp>
        <p:sp>
          <p:nvSpPr>
            <p:cNvPr id="63498" name="Text Box 70"/>
            <p:cNvSpPr txBox="1">
              <a:spLocks noChangeArrowheads="1"/>
            </p:cNvSpPr>
            <p:nvPr/>
          </p:nvSpPr>
          <p:spPr bwMode="auto">
            <a:xfrm>
              <a:off x="4931" y="2549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入队</a:t>
              </a:r>
            </a:p>
          </p:txBody>
        </p:sp>
        <p:sp>
          <p:nvSpPr>
            <p:cNvPr id="63499" name="Line 71"/>
            <p:cNvSpPr>
              <a:spLocks noChangeShapeType="1"/>
            </p:cNvSpPr>
            <p:nvPr/>
          </p:nvSpPr>
          <p:spPr bwMode="auto">
            <a:xfrm flipH="1">
              <a:off x="1511" y="2897"/>
              <a:ext cx="45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>
                    <a:lumMod val="50000"/>
                  </a:srgbClr>
                </a:solidFill>
              </a:endParaRPr>
            </a:p>
          </p:txBody>
        </p:sp>
        <p:sp>
          <p:nvSpPr>
            <p:cNvPr id="63500" name="Text Box 72"/>
            <p:cNvSpPr txBox="1">
              <a:spLocks noChangeArrowheads="1"/>
            </p:cNvSpPr>
            <p:nvPr/>
          </p:nvSpPr>
          <p:spPr bwMode="auto">
            <a:xfrm>
              <a:off x="2854" y="3438"/>
              <a:ext cx="965" cy="291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dirty="0" smtClean="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last&gt;first</a:t>
              </a:r>
              <a:endParaRPr kumimoji="1" lang="en-US" altLang="zh-CN" sz="24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3501" name="Text Box 73"/>
            <p:cNvSpPr txBox="1">
              <a:spLocks noChangeArrowheads="1"/>
            </p:cNvSpPr>
            <p:nvPr/>
          </p:nvSpPr>
          <p:spPr bwMode="auto">
            <a:xfrm>
              <a:off x="2111" y="2786"/>
              <a:ext cx="36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600" b="1" i="1" dirty="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kumimoji="1" lang="en-US" altLang="zh-CN" sz="3600" b="1" baseline="-25000" dirty="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3</a:t>
              </a:r>
              <a:endParaRPr kumimoji="1" lang="zh-CN" altLang="en-US" sz="3600" b="1" baseline="-25000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3502" name="Text Box 74"/>
            <p:cNvSpPr txBox="1">
              <a:spLocks noChangeArrowheads="1"/>
            </p:cNvSpPr>
            <p:nvPr/>
          </p:nvSpPr>
          <p:spPr bwMode="auto">
            <a:xfrm>
              <a:off x="2700" y="2786"/>
              <a:ext cx="36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600" b="1" i="1" dirty="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kumimoji="1" lang="en-US" altLang="zh-CN" sz="3600" b="1" baseline="-25000" dirty="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4</a:t>
              </a:r>
              <a:endParaRPr kumimoji="1" lang="zh-CN" altLang="en-US" sz="3600" b="1" baseline="-25000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63503" name="Group 84"/>
            <p:cNvGrpSpPr>
              <a:grpSpLocks/>
            </p:cNvGrpSpPr>
            <p:nvPr/>
          </p:nvGrpSpPr>
          <p:grpSpPr bwMode="auto">
            <a:xfrm>
              <a:off x="2010" y="3197"/>
              <a:ext cx="603" cy="569"/>
              <a:chOff x="2010" y="3197"/>
              <a:chExt cx="603" cy="569"/>
            </a:xfrm>
          </p:grpSpPr>
          <p:sp>
            <p:nvSpPr>
              <p:cNvPr id="63510" name="Line 76"/>
              <p:cNvSpPr>
                <a:spLocks noChangeShapeType="1"/>
              </p:cNvSpPr>
              <p:nvPr/>
            </p:nvSpPr>
            <p:spPr bwMode="auto">
              <a:xfrm flipV="1">
                <a:off x="2296" y="3197"/>
                <a:ext cx="0" cy="312"/>
              </a:xfrm>
              <a:prstGeom prst="line">
                <a:avLst/>
              </a:prstGeom>
              <a:noFill/>
              <a:ln w="38100">
                <a:solidFill>
                  <a:srgbClr val="006666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>
                      <a:lumMod val="50000"/>
                    </a:srgbClr>
                  </a:solidFill>
                </a:endParaRPr>
              </a:p>
            </p:txBody>
          </p:sp>
          <p:sp>
            <p:nvSpPr>
              <p:cNvPr id="63511" name="Text Box 77"/>
              <p:cNvSpPr txBox="1">
                <a:spLocks noChangeArrowheads="1"/>
              </p:cNvSpPr>
              <p:nvPr/>
            </p:nvSpPr>
            <p:spPr bwMode="auto">
              <a:xfrm>
                <a:off x="2010" y="3439"/>
                <a:ext cx="60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 smtClean="0">
                    <a:solidFill>
                      <a:srgbClr val="5B5249">
                        <a:lumMod val="50000"/>
                      </a:srgbClr>
                    </a:solidFill>
                    <a:latin typeface="Times New Roman" pitchFamily="18" charset="0"/>
                    <a:ea typeface="宋体" charset="-122"/>
                  </a:rPr>
                  <a:t>first</a:t>
                </a:r>
                <a:endParaRPr kumimoji="1" lang="en-US" altLang="zh-CN" sz="2800" b="1" dirty="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63504" name="Text Box 78"/>
            <p:cNvSpPr txBox="1">
              <a:spLocks noChangeArrowheads="1"/>
            </p:cNvSpPr>
            <p:nvPr/>
          </p:nvSpPr>
          <p:spPr bwMode="auto">
            <a:xfrm>
              <a:off x="3290" y="2772"/>
              <a:ext cx="36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600" b="1" i="1" dirty="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kumimoji="1" lang="en-US" altLang="zh-CN" sz="3600" b="1" baseline="-25000" dirty="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5</a:t>
              </a:r>
              <a:endParaRPr kumimoji="1" lang="zh-CN" altLang="en-US" sz="3600" b="1" baseline="-25000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63505" name="Group 85"/>
            <p:cNvGrpSpPr>
              <a:grpSpLocks/>
            </p:cNvGrpSpPr>
            <p:nvPr/>
          </p:nvGrpSpPr>
          <p:grpSpPr bwMode="auto">
            <a:xfrm>
              <a:off x="4383" y="3206"/>
              <a:ext cx="558" cy="559"/>
              <a:chOff x="4383" y="3206"/>
              <a:chExt cx="558" cy="559"/>
            </a:xfrm>
          </p:grpSpPr>
          <p:sp>
            <p:nvSpPr>
              <p:cNvPr id="63508" name="Line 80"/>
              <p:cNvSpPr>
                <a:spLocks noChangeShapeType="1"/>
              </p:cNvSpPr>
              <p:nvPr/>
            </p:nvSpPr>
            <p:spPr bwMode="auto">
              <a:xfrm flipV="1">
                <a:off x="4651" y="3206"/>
                <a:ext cx="0" cy="312"/>
              </a:xfrm>
              <a:prstGeom prst="line">
                <a:avLst/>
              </a:prstGeom>
              <a:noFill/>
              <a:ln w="38100">
                <a:solidFill>
                  <a:srgbClr val="006666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>
                      <a:lumMod val="50000"/>
                    </a:srgbClr>
                  </a:solidFill>
                </a:endParaRPr>
              </a:p>
            </p:txBody>
          </p:sp>
          <p:sp>
            <p:nvSpPr>
              <p:cNvPr id="63509" name="Text Box 81"/>
              <p:cNvSpPr txBox="1">
                <a:spLocks noChangeArrowheads="1"/>
              </p:cNvSpPr>
              <p:nvPr/>
            </p:nvSpPr>
            <p:spPr bwMode="auto">
              <a:xfrm>
                <a:off x="4383" y="3438"/>
                <a:ext cx="55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800" b="1" dirty="0" smtClean="0">
                    <a:solidFill>
                      <a:srgbClr val="5B5249">
                        <a:lumMod val="50000"/>
                      </a:srgbClr>
                    </a:solidFill>
                    <a:latin typeface="Times New Roman" pitchFamily="18" charset="0"/>
                    <a:ea typeface="宋体" charset="-122"/>
                  </a:rPr>
                  <a:t>last</a:t>
                </a:r>
                <a:endParaRPr kumimoji="1" lang="en-US" altLang="zh-CN" sz="2800" b="1" dirty="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63506" name="Text Box 82"/>
            <p:cNvSpPr txBox="1">
              <a:spLocks noChangeArrowheads="1"/>
            </p:cNvSpPr>
            <p:nvPr/>
          </p:nvSpPr>
          <p:spPr bwMode="auto">
            <a:xfrm>
              <a:off x="3834" y="2782"/>
              <a:ext cx="36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600" b="1" i="1" dirty="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kumimoji="1" lang="en-US" altLang="zh-CN" sz="3600" b="1" baseline="-25000" dirty="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6</a:t>
              </a:r>
              <a:endParaRPr kumimoji="1" lang="zh-CN" altLang="en-US" sz="3600" b="1" baseline="-25000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3507" name="Text Box 83"/>
            <p:cNvSpPr txBox="1">
              <a:spLocks noChangeArrowheads="1"/>
            </p:cNvSpPr>
            <p:nvPr/>
          </p:nvSpPr>
          <p:spPr bwMode="auto">
            <a:xfrm>
              <a:off x="1428" y="2577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出队</a:t>
              </a:r>
            </a:p>
          </p:txBody>
        </p:sp>
      </p:grpSp>
      <p:sp>
        <p:nvSpPr>
          <p:cNvPr id="50" name="Text Box 2"/>
          <p:cNvSpPr txBox="1">
            <a:spLocks noChangeArrowheads="1"/>
          </p:cNvSpPr>
          <p:nvPr/>
        </p:nvSpPr>
        <p:spPr bwMode="auto">
          <a:xfrm>
            <a:off x="489244" y="1611181"/>
            <a:ext cx="2087041" cy="29361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这样，队尾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last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始终差一个单元空间，才能追上队头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first，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所以队满时，不会有</a:t>
            </a:r>
            <a:endParaRPr kumimoji="1"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charset="-122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last==first</a:t>
            </a:r>
            <a:endParaRPr kumimoji="1" lang="zh-CN" altLang="en-US" sz="2400" b="1" dirty="0">
              <a:solidFill>
                <a:srgbClr val="FF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20030" y="5445224"/>
            <a:ext cx="5491957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(last+1) mod MAXSIZE==first</a:t>
            </a:r>
          </a:p>
        </p:txBody>
      </p:sp>
    </p:spTree>
    <p:extLst>
      <p:ext uri="{BB962C8B-B14F-4D97-AF65-F5344CB8AC3E}">
        <p14:creationId xmlns:p14="http://schemas.microsoft.com/office/powerpoint/2010/main" val="155114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6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6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73" grpId="0" animBg="1"/>
      <p:bldP spid="50" grpId="0" animBg="1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628800"/>
            <a:ext cx="7772400" cy="1143000"/>
          </a:xfrm>
        </p:spPr>
        <p:txBody>
          <a:bodyPr/>
          <a:lstStyle/>
          <a:p>
            <a:r>
              <a:rPr lang="zh-CN" altLang="en-US" sz="3600" b="1" dirty="0" smtClean="0"/>
              <a:t>循环队列判空条件仍旧是</a:t>
            </a:r>
            <a:r>
              <a:rPr lang="en-US" altLang="zh-CN" sz="3600" b="1" dirty="0" smtClean="0"/>
              <a:t>last==first</a:t>
            </a:r>
            <a:endParaRPr lang="zh-CN" altLang="en-US" sz="3600" b="1" dirty="0"/>
          </a:p>
        </p:txBody>
      </p:sp>
      <p:sp>
        <p:nvSpPr>
          <p:cNvPr id="4" name="Text Box 37"/>
          <p:cNvSpPr txBox="1">
            <a:spLocks noChangeArrowheads="1"/>
          </p:cNvSpPr>
          <p:nvPr/>
        </p:nvSpPr>
        <p:spPr bwMode="auto">
          <a:xfrm>
            <a:off x="899592" y="3429000"/>
            <a:ext cx="8056412" cy="147732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 dirty="0">
                <a:solidFill>
                  <a:srgbClr val="2A3D7A"/>
                </a:solidFill>
                <a:latin typeface="黑体" pitchFamily="49" charset="-122"/>
                <a:ea typeface="黑体" pitchFamily="49" charset="-122"/>
              </a:rPr>
              <a:t>循环</a:t>
            </a:r>
            <a:r>
              <a:rPr kumimoji="1" lang="zh-CN" altLang="en-US" sz="3600" b="1" dirty="0" smtClean="0">
                <a:solidFill>
                  <a:srgbClr val="2A3D7A"/>
                </a:solidFill>
                <a:latin typeface="黑体" pitchFamily="49" charset="-122"/>
                <a:ea typeface="黑体" pitchFamily="49" charset="-122"/>
              </a:rPr>
              <a:t>队列判满条件</a:t>
            </a:r>
            <a:r>
              <a:rPr kumimoji="1" lang="zh-CN" altLang="en-US" sz="3600" b="1" dirty="0">
                <a:solidFill>
                  <a:srgbClr val="2A3D7A"/>
                </a:solidFill>
                <a:latin typeface="黑体" pitchFamily="49" charset="-122"/>
                <a:ea typeface="黑体" pitchFamily="49" charset="-122"/>
              </a:rPr>
              <a:t>：</a:t>
            </a:r>
            <a:endParaRPr kumimoji="1" lang="en-US" altLang="zh-CN" sz="3600" b="1" dirty="0">
              <a:solidFill>
                <a:srgbClr val="2A3D7A"/>
              </a:solidFill>
              <a:latin typeface="黑体" pitchFamily="49" charset="-122"/>
              <a:ea typeface="黑体" pitchFamily="49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dirty="0">
                <a:solidFill>
                  <a:srgbClr val="2A3D7A"/>
                </a:solidFill>
                <a:latin typeface="黑体" pitchFamily="49" charset="-122"/>
                <a:ea typeface="黑体" pitchFamily="49" charset="-122"/>
              </a:rPr>
              <a:t>(last+1) mod MAXSIZE==first</a:t>
            </a:r>
          </a:p>
        </p:txBody>
      </p:sp>
    </p:spTree>
    <p:extLst>
      <p:ext uri="{BB962C8B-B14F-4D97-AF65-F5344CB8AC3E}">
        <p14:creationId xmlns:p14="http://schemas.microsoft.com/office/powerpoint/2010/main" val="313785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946275"/>
            <a:ext cx="8077200" cy="2778125"/>
          </a:xfrm>
        </p:spPr>
        <p:txBody>
          <a:bodyPr/>
          <a:lstStyle/>
          <a:p>
            <a:pPr marL="0" indent="0">
              <a:buClr>
                <a:srgbClr val="6600FF"/>
              </a:buClr>
              <a:buSzTx/>
              <a:buFont typeface="Wingdings" pitchFamily="2" charset="2"/>
              <a:buChar char="|"/>
            </a:pPr>
            <a:r>
              <a:rPr lang="zh-CN" altLang="en-US" sz="2800" b="1" dirty="0" smtClean="0">
                <a:solidFill>
                  <a:srgbClr val="000000"/>
                </a:solidFill>
              </a:rPr>
              <a:t>设循环队列的容量为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20(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序号从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1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到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20)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，现经过一系列的入队与出队运算后，有</a:t>
            </a:r>
            <a:r>
              <a:rPr lang="en-US" altLang="zh-CN" sz="2800" b="1" dirty="0" smtClean="0">
                <a:solidFill>
                  <a:srgbClr val="000000"/>
                </a:solidFill>
                <a:sym typeface="Wingdings" pitchFamily="2" charset="2"/>
              </a:rPr>
              <a:t>: </a:t>
            </a:r>
          </a:p>
          <a:p>
            <a:pPr marL="0" indent="0">
              <a:buFontTx/>
              <a:buNone/>
            </a:pPr>
            <a:r>
              <a:rPr lang="en-US" altLang="zh-CN" sz="2800" b="1" dirty="0" smtClean="0">
                <a:solidFill>
                  <a:srgbClr val="000000"/>
                </a:solidFill>
                <a:sym typeface="Wingdings" pitchFamily="2" charset="2"/>
              </a:rPr>
              <a:t>   (1) first=12,last=17;</a:t>
            </a:r>
          </a:p>
          <a:p>
            <a:pPr marL="0" indent="0">
              <a:buFontTx/>
              <a:buNone/>
            </a:pPr>
            <a:r>
              <a:rPr lang="en-US" altLang="zh-CN" sz="2800" b="1" dirty="0" smtClean="0">
                <a:solidFill>
                  <a:srgbClr val="000000"/>
                </a:solidFill>
                <a:sym typeface="Wingdings" pitchFamily="2" charset="2"/>
              </a:rPr>
              <a:t>   (2) first=15,last=12</a:t>
            </a:r>
            <a:r>
              <a:rPr lang="zh-CN" altLang="en-US" sz="2800" b="1" dirty="0" smtClean="0">
                <a:solidFill>
                  <a:srgbClr val="000000"/>
                </a:solidFill>
                <a:sym typeface="Wingdings" pitchFamily="2" charset="2"/>
              </a:rPr>
              <a:t>。</a:t>
            </a:r>
          </a:p>
          <a:p>
            <a:pPr marL="0" indent="0">
              <a:buFontTx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sym typeface="Wingdings" pitchFamily="2" charset="2"/>
              </a:rPr>
              <a:t>问在这两种情况下，循环队列中各有多少个元素？</a:t>
            </a:r>
            <a:endParaRPr lang="en-US" altLang="zh-CN" sz="2800" b="1" dirty="0" smtClean="0">
              <a:solidFill>
                <a:srgbClr val="000000"/>
              </a:solidFill>
              <a:sym typeface="Wingdings" pitchFamily="2" charset="2"/>
            </a:endParaRPr>
          </a:p>
        </p:txBody>
      </p:sp>
      <p:sp>
        <p:nvSpPr>
          <p:cNvPr id="181250" name="Rectangle 2"/>
          <p:cNvSpPr>
            <a:spLocks noChangeArrowheads="1"/>
          </p:cNvSpPr>
          <p:nvPr/>
        </p:nvSpPr>
        <p:spPr bwMode="auto">
          <a:xfrm>
            <a:off x="611560" y="838200"/>
            <a:ext cx="838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400" b="1" dirty="0">
                <a:solidFill>
                  <a:srgbClr val="5B5249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65288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 bldLvl="5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7696200" cy="746125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zh-CN" altLang="en-US" sz="4800" b="1" dirty="0" smtClean="0">
                <a:solidFill>
                  <a:srgbClr val="000000"/>
                </a:solidFill>
              </a:rPr>
              <a:t>循环队列中元素的个数</a:t>
            </a:r>
          </a:p>
        </p:txBody>
      </p:sp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914400" y="2590800"/>
            <a:ext cx="7467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360363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dirty="0">
                <a:solidFill>
                  <a:srgbClr val="000000"/>
                </a:solidFill>
              </a:rPr>
              <a:t>( </a:t>
            </a:r>
            <a:r>
              <a:rPr kumimoji="1" lang="en-US" altLang="zh-CN" sz="3600" dirty="0" err="1">
                <a:solidFill>
                  <a:srgbClr val="FF0000"/>
                </a:solidFill>
              </a:rPr>
              <a:t>last</a:t>
            </a:r>
            <a:r>
              <a:rPr kumimoji="1" lang="en-US" altLang="zh-CN" sz="3600" dirty="0" err="1">
                <a:solidFill>
                  <a:srgbClr val="000000"/>
                </a:solidFill>
              </a:rPr>
              <a:t>-</a:t>
            </a:r>
            <a:r>
              <a:rPr kumimoji="1" lang="en-US" altLang="zh-CN" sz="3600" dirty="0" err="1">
                <a:solidFill>
                  <a:srgbClr val="FF0000"/>
                </a:solidFill>
              </a:rPr>
              <a:t>first</a:t>
            </a:r>
            <a:r>
              <a:rPr kumimoji="1" lang="en-US" altLang="zh-CN" sz="3600" dirty="0" err="1">
                <a:solidFill>
                  <a:srgbClr val="000000"/>
                </a:solidFill>
              </a:rPr>
              <a:t>+</a:t>
            </a:r>
            <a:r>
              <a:rPr kumimoji="1" lang="en-US" altLang="zh-CN" sz="3600" dirty="0" err="1">
                <a:solidFill>
                  <a:srgbClr val="0000FF"/>
                </a:solidFill>
              </a:rPr>
              <a:t>MaxSize</a:t>
            </a:r>
            <a:r>
              <a:rPr kumimoji="1" lang="en-US" altLang="zh-CN" sz="3600" dirty="0">
                <a:solidFill>
                  <a:srgbClr val="0000FF"/>
                </a:solidFill>
              </a:rPr>
              <a:t> </a:t>
            </a:r>
            <a:r>
              <a:rPr kumimoji="1" lang="en-US" altLang="zh-CN" sz="3600" dirty="0">
                <a:solidFill>
                  <a:srgbClr val="000000"/>
                </a:solidFill>
              </a:rPr>
              <a:t>)%</a:t>
            </a:r>
            <a:r>
              <a:rPr kumimoji="1" lang="en-US" altLang="zh-CN" sz="3600" dirty="0" err="1">
                <a:solidFill>
                  <a:srgbClr val="FF0066"/>
                </a:solidFill>
              </a:rPr>
              <a:t>MaxSize</a:t>
            </a:r>
            <a:r>
              <a:rPr kumimoji="1" lang="en-US" altLang="zh-CN" sz="3600" dirty="0">
                <a:solidFill>
                  <a:srgbClr val="FF006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741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2132856"/>
            <a:ext cx="7696200" cy="4038600"/>
          </a:xfrm>
        </p:spPr>
        <p:txBody>
          <a:bodyPr/>
          <a:lstStyle/>
          <a:p>
            <a:pPr marL="0" indent="360363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#define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MaxSize</a:t>
            </a:r>
            <a:r>
              <a:rPr lang="en-US" altLang="zh-CN" b="1" dirty="0" smtClean="0">
                <a:solidFill>
                  <a:srgbClr val="000000"/>
                </a:solidFill>
              </a:rPr>
              <a:t> 50</a:t>
            </a:r>
          </a:p>
          <a:p>
            <a:pPr marL="0" indent="360363">
              <a:lnSpc>
                <a:spcPct val="80000"/>
              </a:lnSpc>
              <a:buFontTx/>
              <a:buNone/>
            </a:pPr>
            <a:endParaRPr lang="en-US" altLang="zh-CN" b="1" dirty="0" smtClean="0">
              <a:solidFill>
                <a:srgbClr val="000000"/>
              </a:solidFill>
            </a:endParaRPr>
          </a:p>
          <a:p>
            <a:pPr marL="0" indent="360363">
              <a:lnSpc>
                <a:spcPct val="80000"/>
              </a:lnSpc>
              <a:buFontTx/>
              <a:buNone/>
            </a:pPr>
            <a:r>
              <a:rPr lang="en-US" altLang="zh-CN" b="1" dirty="0" err="1" smtClean="0">
                <a:solidFill>
                  <a:srgbClr val="000000"/>
                </a:solidFill>
              </a:rPr>
              <a:t>typedef</a:t>
            </a:r>
            <a:r>
              <a:rPr lang="en-US" altLang="zh-CN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struct</a:t>
            </a:r>
            <a:r>
              <a:rPr lang="en-US" altLang="zh-CN" b="1" dirty="0" smtClean="0">
                <a:solidFill>
                  <a:srgbClr val="000000"/>
                </a:solidFill>
              </a:rPr>
              <a:t> {</a:t>
            </a:r>
          </a:p>
          <a:p>
            <a:pPr marL="0" indent="360363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  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ElemType</a:t>
            </a:r>
            <a:r>
              <a:rPr lang="en-US" altLang="zh-CN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elem</a:t>
            </a:r>
            <a:r>
              <a:rPr lang="en-US" altLang="zh-CN" b="1" dirty="0" smtClean="0">
                <a:solidFill>
                  <a:srgbClr val="000000"/>
                </a:solidFill>
              </a:rPr>
              <a:t>[</a:t>
            </a:r>
            <a:r>
              <a:rPr lang="en-US" altLang="zh-CN" b="1" dirty="0" err="1" smtClean="0">
                <a:solidFill>
                  <a:srgbClr val="000000"/>
                </a:solidFill>
              </a:rPr>
              <a:t>MaxSize</a:t>
            </a:r>
            <a:r>
              <a:rPr lang="en-US" altLang="zh-CN" b="1" dirty="0" smtClean="0">
                <a:solidFill>
                  <a:srgbClr val="000000"/>
                </a:solidFill>
              </a:rPr>
              <a:t>];</a:t>
            </a:r>
          </a:p>
          <a:p>
            <a:pPr marL="0" indent="360363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  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int</a:t>
            </a:r>
            <a:r>
              <a:rPr lang="en-US" altLang="zh-CN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first</a:t>
            </a:r>
            <a:r>
              <a:rPr lang="en-US" altLang="zh-CN" b="1" dirty="0" smtClean="0">
                <a:solidFill>
                  <a:srgbClr val="000000"/>
                </a:solidFill>
              </a:rPr>
              <a:t>;</a:t>
            </a:r>
          </a:p>
          <a:p>
            <a:pPr marL="0" indent="360363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   </a:t>
            </a:r>
            <a:r>
              <a:rPr lang="en-US" altLang="zh-CN" b="1" dirty="0" err="1" smtClean="0">
                <a:solidFill>
                  <a:srgbClr val="000000"/>
                </a:solidFill>
              </a:rPr>
              <a:t>int</a:t>
            </a:r>
            <a:r>
              <a:rPr lang="en-US" altLang="zh-CN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last</a:t>
            </a:r>
            <a:r>
              <a:rPr lang="en-US" altLang="zh-CN" b="1" dirty="0" smtClean="0">
                <a:solidFill>
                  <a:srgbClr val="000000"/>
                </a:solidFill>
              </a:rPr>
              <a:t>;</a:t>
            </a:r>
          </a:p>
          <a:p>
            <a:pPr marL="0" indent="360363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solidFill>
                  <a:srgbClr val="000000"/>
                </a:solidFill>
              </a:rPr>
              <a:t>}</a:t>
            </a:r>
            <a:r>
              <a:rPr lang="en-US" altLang="zh-CN" b="1" dirty="0" err="1" smtClean="0">
                <a:solidFill>
                  <a:srgbClr val="000000"/>
                </a:solidFill>
              </a:rPr>
              <a:t>SeqQueue</a:t>
            </a:r>
            <a:r>
              <a:rPr lang="en-US" altLang="zh-CN" b="1" dirty="0" smtClean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3971" name="Rectangle 2"/>
          <p:cNvSpPr>
            <a:spLocks noChangeArrowheads="1"/>
          </p:cNvSpPr>
          <p:nvPr/>
        </p:nvSpPr>
        <p:spPr bwMode="auto">
          <a:xfrm>
            <a:off x="762000" y="692696"/>
            <a:ext cx="838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400" b="1" dirty="0">
                <a:solidFill>
                  <a:srgbClr val="000000"/>
                </a:solidFill>
              </a:rPr>
              <a:t>循环队列类型定义</a:t>
            </a:r>
          </a:p>
        </p:txBody>
      </p:sp>
    </p:spTree>
    <p:extLst>
      <p:ext uri="{BB962C8B-B14F-4D97-AF65-F5344CB8AC3E}">
        <p14:creationId xmlns:p14="http://schemas.microsoft.com/office/powerpoint/2010/main" val="220287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4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4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4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4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4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4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4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4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4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4"/>
          <p:cNvSpPr>
            <a:spLocks noChangeArrowheads="1"/>
          </p:cNvSpPr>
          <p:nvPr/>
        </p:nvSpPr>
        <p:spPr bwMode="auto">
          <a:xfrm>
            <a:off x="838200" y="2057400"/>
            <a:ext cx="7696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6600FF"/>
              </a:buClr>
              <a:buFont typeface="Wingdings" pitchFamily="2" charset="2"/>
              <a:buChar char="|"/>
            </a:pPr>
            <a:r>
              <a:rPr kumimoji="1" lang="zh-CN" altLang="en-US" sz="3600" b="1" dirty="0">
                <a:solidFill>
                  <a:srgbClr val="FF0000"/>
                </a:solidFill>
              </a:rPr>
              <a:t>初始化</a:t>
            </a:r>
            <a:r>
              <a:rPr kumimoji="1" lang="zh-CN" altLang="en-US" sz="3600" b="1" dirty="0">
                <a:solidFill>
                  <a:srgbClr val="000000"/>
                </a:solidFill>
              </a:rPr>
              <a:t>一个空的循环队列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dirty="0">
                <a:solidFill>
                  <a:srgbClr val="000000"/>
                </a:solidFill>
              </a:rPr>
              <a:t>void </a:t>
            </a:r>
            <a:r>
              <a:rPr kumimoji="1" lang="en-US" altLang="zh-CN" sz="3600" b="1" dirty="0" err="1">
                <a:solidFill>
                  <a:srgbClr val="000000"/>
                </a:solidFill>
              </a:rPr>
              <a:t>InitQueue</a:t>
            </a:r>
            <a:r>
              <a:rPr kumimoji="1" lang="en-US" altLang="zh-CN" sz="3600" b="1" dirty="0">
                <a:solidFill>
                  <a:srgbClr val="000000"/>
                </a:solidFill>
              </a:rPr>
              <a:t>(</a:t>
            </a:r>
            <a:r>
              <a:rPr kumimoji="1" lang="en-US" altLang="zh-CN" sz="3600" b="1" dirty="0" err="1">
                <a:solidFill>
                  <a:srgbClr val="000000"/>
                </a:solidFill>
              </a:rPr>
              <a:t>SeqQueue</a:t>
            </a:r>
            <a:r>
              <a:rPr kumimoji="1" lang="en-US" altLang="zh-CN" sz="3600" b="1" dirty="0">
                <a:solidFill>
                  <a:srgbClr val="000000"/>
                </a:solidFill>
              </a:rPr>
              <a:t> * Q)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dirty="0">
                <a:solidFill>
                  <a:srgbClr val="000000"/>
                </a:solidFill>
              </a:rPr>
              <a:t>{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dirty="0">
                <a:solidFill>
                  <a:srgbClr val="000000"/>
                </a:solidFill>
              </a:rPr>
              <a:t>    Q-&gt;</a:t>
            </a:r>
            <a:r>
              <a:rPr kumimoji="1" lang="en-US" altLang="zh-CN" sz="3600" b="1" dirty="0">
                <a:solidFill>
                  <a:srgbClr val="FF0000"/>
                </a:solidFill>
              </a:rPr>
              <a:t>first</a:t>
            </a:r>
            <a:r>
              <a:rPr kumimoji="1" lang="en-US" altLang="zh-CN" sz="3600" b="1" dirty="0">
                <a:solidFill>
                  <a:srgbClr val="000000"/>
                </a:solidFill>
              </a:rPr>
              <a:t>=Q-&gt;</a:t>
            </a:r>
            <a:r>
              <a:rPr kumimoji="1" lang="en-US" altLang="zh-CN" sz="3600" b="1" dirty="0">
                <a:solidFill>
                  <a:srgbClr val="FF0000"/>
                </a:solidFill>
              </a:rPr>
              <a:t>last</a:t>
            </a:r>
            <a:r>
              <a:rPr kumimoji="1" lang="en-US" altLang="zh-CN" sz="3600" b="1" dirty="0">
                <a:solidFill>
                  <a:srgbClr val="000000"/>
                </a:solidFill>
              </a:rPr>
              <a:t>=</a:t>
            </a:r>
            <a:r>
              <a:rPr kumimoji="1" lang="en-US" altLang="zh-CN" sz="3600" b="1" dirty="0">
                <a:solidFill>
                  <a:srgbClr val="FF0000"/>
                </a:solidFill>
              </a:rPr>
              <a:t>0</a:t>
            </a:r>
            <a:r>
              <a:rPr kumimoji="1" lang="en-US" altLang="zh-CN" sz="3600" b="1" dirty="0">
                <a:solidFill>
                  <a:srgbClr val="000000"/>
                </a:solidFill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84995" name="Rectangle 2"/>
          <p:cNvSpPr>
            <a:spLocks noChangeArrowheads="1"/>
          </p:cNvSpPr>
          <p:nvPr/>
        </p:nvSpPr>
        <p:spPr bwMode="auto">
          <a:xfrm>
            <a:off x="381000" y="857250"/>
            <a:ext cx="838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400" dirty="0">
                <a:solidFill>
                  <a:srgbClr val="000000"/>
                </a:solidFill>
              </a:rPr>
              <a:t>循环队列的基本操作</a:t>
            </a:r>
            <a:r>
              <a:rPr kumimoji="1" lang="en-US" altLang="zh-CN" sz="4400" dirty="0">
                <a:solidFill>
                  <a:srgbClr val="000000"/>
                </a:solidFill>
                <a:latin typeface="Arial" charset="0"/>
              </a:rPr>
              <a:t>——</a:t>
            </a:r>
            <a:r>
              <a:rPr kumimoji="1" lang="zh-CN" altLang="en-US" sz="4400" dirty="0">
                <a:solidFill>
                  <a:srgbClr val="000000"/>
                </a:solidFill>
              </a:rPr>
              <a:t>初始化</a:t>
            </a:r>
          </a:p>
        </p:txBody>
      </p:sp>
    </p:spTree>
    <p:extLst>
      <p:ext uri="{BB962C8B-B14F-4D97-AF65-F5344CB8AC3E}">
        <p14:creationId xmlns:p14="http://schemas.microsoft.com/office/powerpoint/2010/main" val="422242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5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5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5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5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11560" y="1676028"/>
            <a:ext cx="8001000" cy="384120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815975" indent="-45720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600FF"/>
              </a:buClr>
              <a:buSzPct val="100000"/>
              <a:buFont typeface="Wingdings" pitchFamily="2" charset="2"/>
              <a:buChar char="|"/>
            </a:pPr>
            <a:r>
              <a:rPr lang="zh-CN" altLang="en-US" sz="3200" dirty="0" smtClean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队列有</a:t>
            </a:r>
            <a:r>
              <a:rPr lang="zh-CN" altLang="en-US" sz="3200" dirty="0" smtClean="0">
                <a:solidFill>
                  <a:srgbClr val="0066FF"/>
                </a:solidFill>
                <a:latin typeface="黑体" pitchFamily="49" charset="-122"/>
                <a:ea typeface="黑体" pitchFamily="49" charset="-122"/>
              </a:rPr>
              <a:t>两种</a:t>
            </a:r>
            <a:r>
              <a:rPr lang="zh-CN" altLang="en-US" sz="3200" dirty="0" smtClean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存储</a:t>
            </a:r>
            <a:r>
              <a:rPr lang="zh-CN" altLang="en-US" sz="3200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结构：</a:t>
            </a:r>
            <a:r>
              <a:rPr lang="zh-CN" altLang="en-US" sz="3200" dirty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顺序存储结构</a:t>
            </a:r>
            <a:r>
              <a:rPr lang="zh-CN" altLang="en-US" sz="3200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en-US" sz="3200" dirty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链式存储结构</a:t>
            </a:r>
            <a:r>
              <a:rPr lang="zh-CN" altLang="en-US" sz="3200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3200" dirty="0">
              <a:solidFill>
                <a:srgbClr val="5B5249"/>
              </a:solidFill>
              <a:latin typeface="黑体" pitchFamily="49" charset="-122"/>
              <a:ea typeface="黑体" pitchFamily="49" charset="-122"/>
            </a:endParaRPr>
          </a:p>
          <a:p>
            <a:pPr lvl="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600FF"/>
              </a:buClr>
              <a:buSzPct val="100000"/>
              <a:buFont typeface="Wingdings" pitchFamily="2" charset="2"/>
              <a:buChar char="|"/>
            </a:pPr>
            <a:r>
              <a:rPr lang="zh-CN" altLang="en-US" sz="3200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顺序存储</a:t>
            </a:r>
            <a:r>
              <a:rPr lang="zh-CN" altLang="en-US" sz="3200" dirty="0" smtClean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的队列称为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顺序队列</a:t>
            </a:r>
            <a:endParaRPr lang="en-US" altLang="zh-CN" sz="32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lvl="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600FF"/>
              </a:buClr>
              <a:buSzPct val="100000"/>
              <a:buFont typeface="Wingdings" pitchFamily="2" charset="2"/>
              <a:buChar char="|"/>
            </a:pPr>
            <a:r>
              <a:rPr lang="zh-CN" altLang="en-US" sz="3200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链式存储</a:t>
            </a:r>
            <a:r>
              <a:rPr lang="zh-CN" altLang="en-US" sz="3200" dirty="0" smtClean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的队列称为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链队列</a:t>
            </a:r>
            <a:endParaRPr lang="zh-CN" altLang="en-US" sz="32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447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ChangeArrowheads="1"/>
          </p:cNvSpPr>
          <p:nvPr/>
        </p:nvSpPr>
        <p:spPr bwMode="auto">
          <a:xfrm>
            <a:off x="685800" y="1752600"/>
            <a:ext cx="8077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6600FF"/>
              </a:buClr>
              <a:buFont typeface="Wingdings" pitchFamily="2" charset="2"/>
              <a:buChar char="|"/>
            </a:pPr>
            <a:r>
              <a:rPr kumimoji="1" lang="zh-CN" altLang="en-US" sz="3200" b="1" dirty="0">
                <a:solidFill>
                  <a:srgbClr val="FF0000"/>
                </a:solidFill>
              </a:rPr>
              <a:t>插入</a:t>
            </a:r>
            <a:r>
              <a:rPr kumimoji="1" lang="zh-CN" altLang="en-US" sz="3200" b="1" dirty="0">
                <a:solidFill>
                  <a:srgbClr val="000000"/>
                </a:solidFill>
              </a:rPr>
              <a:t>元素</a:t>
            </a:r>
            <a:r>
              <a:rPr kumimoji="1" lang="en-US" altLang="zh-CN" sz="3200" b="1" dirty="0">
                <a:solidFill>
                  <a:srgbClr val="000000"/>
                </a:solidFill>
              </a:rPr>
              <a:t>e</a:t>
            </a:r>
            <a:r>
              <a:rPr kumimoji="1" lang="zh-CN" altLang="en-US" sz="3200" b="1" dirty="0">
                <a:solidFill>
                  <a:srgbClr val="000000"/>
                </a:solidFill>
              </a:rPr>
              <a:t>为新的队尾元素</a:t>
            </a:r>
            <a:endParaRPr kumimoji="1" lang="en-US" altLang="zh-CN" sz="3200" b="1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 err="1">
                <a:solidFill>
                  <a:srgbClr val="000000"/>
                </a:solidFill>
              </a:rPr>
              <a:t>int</a:t>
            </a:r>
            <a:r>
              <a:rPr kumimoji="1" lang="en-US" altLang="zh-CN" sz="3200" b="1" dirty="0">
                <a:solidFill>
                  <a:srgbClr val="000000"/>
                </a:solidFill>
              </a:rPr>
              <a:t> </a:t>
            </a:r>
            <a:r>
              <a:rPr kumimoji="1" lang="en-US" altLang="zh-CN" sz="3200" b="1" dirty="0" err="1">
                <a:solidFill>
                  <a:srgbClr val="000000"/>
                </a:solidFill>
              </a:rPr>
              <a:t>EnterQueue</a:t>
            </a:r>
            <a:r>
              <a:rPr kumimoji="1" lang="en-US" altLang="zh-CN" sz="3200" b="1" dirty="0">
                <a:solidFill>
                  <a:srgbClr val="000000"/>
                </a:solidFill>
              </a:rPr>
              <a:t>(</a:t>
            </a:r>
            <a:r>
              <a:rPr kumimoji="1" lang="en-US" altLang="zh-CN" sz="3200" b="1" dirty="0" err="1">
                <a:solidFill>
                  <a:srgbClr val="000000"/>
                </a:solidFill>
              </a:rPr>
              <a:t>SeqQueue</a:t>
            </a:r>
            <a:r>
              <a:rPr kumimoji="1" lang="en-US" altLang="zh-CN" sz="3200" b="1" dirty="0">
                <a:solidFill>
                  <a:srgbClr val="000000"/>
                </a:solidFill>
              </a:rPr>
              <a:t> *</a:t>
            </a:r>
            <a:r>
              <a:rPr kumimoji="1" lang="en-US" altLang="zh-CN" sz="3200" b="1" dirty="0" err="1">
                <a:solidFill>
                  <a:srgbClr val="000000"/>
                </a:solidFill>
              </a:rPr>
              <a:t>Q,ElemType</a:t>
            </a:r>
            <a:r>
              <a:rPr kumimoji="1" lang="en-US" altLang="zh-CN" sz="3200" b="1" dirty="0">
                <a:solidFill>
                  <a:srgbClr val="000000"/>
                </a:solidFill>
              </a:rPr>
              <a:t> e)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0000"/>
                </a:solidFill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0000"/>
                </a:solidFill>
              </a:rPr>
              <a:t>    if</a:t>
            </a:r>
            <a:r>
              <a:rPr kumimoji="1" lang="en-US" altLang="zh-CN" sz="3200" b="1" dirty="0">
                <a:solidFill>
                  <a:srgbClr val="5B5249"/>
                </a:solidFill>
              </a:rPr>
              <a:t>(</a:t>
            </a:r>
            <a:r>
              <a:rPr kumimoji="1" lang="en-US" altLang="zh-CN" sz="3200" b="1" dirty="0">
                <a:solidFill>
                  <a:srgbClr val="FF0066"/>
                </a:solidFill>
              </a:rPr>
              <a:t>(Q-&gt;last+1)%</a:t>
            </a:r>
            <a:r>
              <a:rPr kumimoji="1" lang="en-US" altLang="zh-CN" sz="3200" b="1" dirty="0" err="1">
                <a:solidFill>
                  <a:srgbClr val="FF0066"/>
                </a:solidFill>
              </a:rPr>
              <a:t>MaxSize</a:t>
            </a:r>
            <a:r>
              <a:rPr kumimoji="1" lang="en-US" altLang="zh-CN" sz="3200" b="1" dirty="0">
                <a:solidFill>
                  <a:srgbClr val="FF0066"/>
                </a:solidFill>
              </a:rPr>
              <a:t>==Q-&gt;first</a:t>
            </a:r>
            <a:r>
              <a:rPr kumimoji="1" lang="en-US" altLang="zh-CN" sz="3200" b="1" dirty="0">
                <a:solidFill>
                  <a:srgbClr val="5B5249"/>
                </a:solidFill>
              </a:rPr>
              <a:t>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5B5249"/>
                </a:solidFill>
              </a:rPr>
              <a:t>        </a:t>
            </a:r>
            <a:r>
              <a:rPr kumimoji="1" lang="en-US" altLang="zh-CN" sz="3200" b="1" dirty="0">
                <a:solidFill>
                  <a:srgbClr val="000000"/>
                </a:solidFill>
              </a:rPr>
              <a:t>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0000"/>
                </a:solidFill>
              </a:rPr>
              <a:t>    Q-&gt;</a:t>
            </a:r>
            <a:r>
              <a:rPr kumimoji="1" lang="en-US" altLang="zh-CN" sz="3200" b="1" dirty="0" err="1">
                <a:solidFill>
                  <a:srgbClr val="000000"/>
                </a:solidFill>
              </a:rPr>
              <a:t>elem</a:t>
            </a:r>
            <a:r>
              <a:rPr kumimoji="1" lang="en-US" altLang="zh-CN" sz="3200" b="1" dirty="0">
                <a:solidFill>
                  <a:srgbClr val="000000"/>
                </a:solidFill>
              </a:rPr>
              <a:t>[Q-&gt;last]=e;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0000"/>
                </a:solidFill>
              </a:rPr>
              <a:t>    Q-&gt;last=</a:t>
            </a:r>
            <a:r>
              <a:rPr kumimoji="1" lang="en-US" altLang="zh-CN" sz="3200" b="1" dirty="0">
                <a:solidFill>
                  <a:srgbClr val="0000FF"/>
                </a:solidFill>
              </a:rPr>
              <a:t>(Q-&gt;last+1)%</a:t>
            </a:r>
            <a:r>
              <a:rPr kumimoji="1" lang="en-US" altLang="zh-CN" sz="3200" b="1" dirty="0" err="1">
                <a:solidFill>
                  <a:srgbClr val="0000FF"/>
                </a:solidFill>
              </a:rPr>
              <a:t>MaxSize</a:t>
            </a:r>
            <a:r>
              <a:rPr kumimoji="1" lang="en-US" altLang="zh-CN" sz="3200" b="1" dirty="0">
                <a:solidFill>
                  <a:srgbClr val="5B5249"/>
                </a:solidFill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5B5249"/>
                </a:solidFill>
              </a:rPr>
              <a:t>    </a:t>
            </a:r>
            <a:r>
              <a:rPr kumimoji="1" lang="en-US" altLang="zh-CN" sz="3200" b="1" dirty="0">
                <a:solidFill>
                  <a:srgbClr val="000000"/>
                </a:solidFill>
              </a:rPr>
              <a:t>return 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467544" y="692696"/>
            <a:ext cx="838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400" b="1" dirty="0">
                <a:solidFill>
                  <a:srgbClr val="000000"/>
                </a:solidFill>
              </a:rPr>
              <a:t>循环队列的基本操作</a:t>
            </a:r>
            <a:r>
              <a:rPr kumimoji="1" lang="en-US" altLang="zh-CN" sz="4400" b="1" dirty="0">
                <a:solidFill>
                  <a:srgbClr val="000000"/>
                </a:solidFill>
                <a:latin typeface="Arial" charset="0"/>
              </a:rPr>
              <a:t>——</a:t>
            </a:r>
            <a:r>
              <a:rPr kumimoji="1" lang="zh-CN" altLang="en-US" sz="4400" b="1" dirty="0">
                <a:solidFill>
                  <a:srgbClr val="000000"/>
                </a:solidFill>
              </a:rPr>
              <a:t>入队</a:t>
            </a:r>
          </a:p>
        </p:txBody>
      </p:sp>
    </p:spTree>
    <p:extLst>
      <p:ext uri="{BB962C8B-B14F-4D97-AF65-F5344CB8AC3E}">
        <p14:creationId xmlns:p14="http://schemas.microsoft.com/office/powerpoint/2010/main" val="298878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6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6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6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6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6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6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6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6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6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6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6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6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6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6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6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6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3"/>
          <p:cNvSpPr>
            <a:spLocks noChangeArrowheads="1"/>
          </p:cNvSpPr>
          <p:nvPr/>
        </p:nvSpPr>
        <p:spPr bwMode="auto">
          <a:xfrm>
            <a:off x="536104" y="2132856"/>
            <a:ext cx="82296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6600FF"/>
              </a:buClr>
              <a:buFont typeface="Wingdings" pitchFamily="2" charset="2"/>
              <a:buChar char="|"/>
            </a:pPr>
            <a:r>
              <a:rPr kumimoji="1" lang="zh-CN" altLang="en-US" sz="3200" b="1" dirty="0">
                <a:solidFill>
                  <a:srgbClr val="FF0000"/>
                </a:solidFill>
              </a:rPr>
              <a:t>删除</a:t>
            </a:r>
            <a:r>
              <a:rPr kumimoji="1" lang="zh-CN" altLang="en-US" sz="3200" b="1" dirty="0">
                <a:solidFill>
                  <a:srgbClr val="000000"/>
                </a:solidFill>
              </a:rPr>
              <a:t>队列的队头元素，以</a:t>
            </a:r>
            <a:r>
              <a:rPr kumimoji="1" lang="en-US" altLang="zh-CN" sz="3200" b="1" dirty="0">
                <a:solidFill>
                  <a:srgbClr val="000000"/>
                </a:solidFill>
              </a:rPr>
              <a:t>e</a:t>
            </a:r>
            <a:r>
              <a:rPr kumimoji="1" lang="zh-CN" altLang="en-US" sz="3200" b="1" dirty="0">
                <a:solidFill>
                  <a:srgbClr val="000000"/>
                </a:solidFill>
              </a:rPr>
              <a:t>返回</a:t>
            </a:r>
            <a:endParaRPr kumimoji="1" lang="en-US" altLang="zh-CN" sz="3200" b="1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 err="1">
                <a:solidFill>
                  <a:srgbClr val="000000"/>
                </a:solidFill>
              </a:rPr>
              <a:t>int</a:t>
            </a:r>
            <a:r>
              <a:rPr kumimoji="1" lang="en-US" altLang="zh-CN" sz="3200" b="1" dirty="0">
                <a:solidFill>
                  <a:srgbClr val="000000"/>
                </a:solidFill>
              </a:rPr>
              <a:t> </a:t>
            </a:r>
            <a:r>
              <a:rPr kumimoji="1" lang="en-US" altLang="zh-CN" sz="3200" b="1" dirty="0" err="1">
                <a:solidFill>
                  <a:srgbClr val="000000"/>
                </a:solidFill>
              </a:rPr>
              <a:t>DeleteQueue</a:t>
            </a:r>
            <a:r>
              <a:rPr kumimoji="1" lang="en-US" altLang="zh-CN" sz="3200" b="1" dirty="0">
                <a:solidFill>
                  <a:srgbClr val="000000"/>
                </a:solidFill>
              </a:rPr>
              <a:t>(</a:t>
            </a:r>
            <a:r>
              <a:rPr kumimoji="1" lang="en-US" altLang="zh-CN" sz="3200" b="1" dirty="0" err="1">
                <a:solidFill>
                  <a:srgbClr val="000000"/>
                </a:solidFill>
              </a:rPr>
              <a:t>SeqQueue</a:t>
            </a:r>
            <a:r>
              <a:rPr kumimoji="1" lang="en-US" altLang="zh-CN" sz="3200" b="1" dirty="0">
                <a:solidFill>
                  <a:srgbClr val="000000"/>
                </a:solidFill>
              </a:rPr>
              <a:t> *</a:t>
            </a:r>
            <a:r>
              <a:rPr kumimoji="1" lang="en-US" altLang="zh-CN" sz="3200" b="1" dirty="0" err="1">
                <a:solidFill>
                  <a:srgbClr val="000000"/>
                </a:solidFill>
              </a:rPr>
              <a:t>Q,ElemType</a:t>
            </a:r>
            <a:r>
              <a:rPr kumimoji="1" lang="en-US" altLang="zh-CN" sz="3200" b="1" dirty="0">
                <a:solidFill>
                  <a:srgbClr val="000000"/>
                </a:solidFill>
              </a:rPr>
              <a:t> *e)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0000"/>
                </a:solidFill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5B5249"/>
                </a:solidFill>
              </a:rPr>
              <a:t>    </a:t>
            </a:r>
            <a:r>
              <a:rPr kumimoji="1" lang="en-US" altLang="zh-CN" sz="3200" b="1" dirty="0">
                <a:solidFill>
                  <a:srgbClr val="000000"/>
                </a:solidFill>
              </a:rPr>
              <a:t>if</a:t>
            </a:r>
            <a:r>
              <a:rPr kumimoji="1" lang="en-US" altLang="zh-CN" sz="3200" b="1" dirty="0">
                <a:solidFill>
                  <a:srgbClr val="5B5249"/>
                </a:solidFill>
              </a:rPr>
              <a:t>(</a:t>
            </a:r>
            <a:r>
              <a:rPr kumimoji="1" lang="en-US" altLang="zh-CN" sz="3200" b="1" dirty="0">
                <a:solidFill>
                  <a:srgbClr val="0000FF"/>
                </a:solidFill>
              </a:rPr>
              <a:t>Q-&gt;first==Q-&gt;last</a:t>
            </a:r>
            <a:r>
              <a:rPr kumimoji="1" lang="en-US" altLang="zh-CN" sz="3200" b="1" dirty="0">
                <a:solidFill>
                  <a:srgbClr val="5B5249"/>
                </a:solidFill>
              </a:rPr>
              <a:t>)  </a:t>
            </a:r>
            <a:r>
              <a:rPr kumimoji="1" lang="en-US" altLang="zh-CN" sz="3200" b="1" dirty="0">
                <a:solidFill>
                  <a:srgbClr val="000000"/>
                </a:solidFill>
              </a:rPr>
              <a:t>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5B5249"/>
                </a:solidFill>
              </a:rPr>
              <a:t>    </a:t>
            </a:r>
            <a:r>
              <a:rPr kumimoji="1" lang="en-US" altLang="zh-CN" sz="3200" b="1" dirty="0">
                <a:solidFill>
                  <a:srgbClr val="000000"/>
                </a:solidFill>
              </a:rPr>
              <a:t>*e=Q-&gt;</a:t>
            </a:r>
            <a:r>
              <a:rPr kumimoji="1" lang="en-US" altLang="zh-CN" sz="3200" b="1" dirty="0" err="1">
                <a:solidFill>
                  <a:srgbClr val="000000"/>
                </a:solidFill>
              </a:rPr>
              <a:t>elem</a:t>
            </a:r>
            <a:r>
              <a:rPr kumimoji="1" lang="en-US" altLang="zh-CN" sz="3200" b="1" dirty="0">
                <a:solidFill>
                  <a:srgbClr val="000000"/>
                </a:solidFill>
              </a:rPr>
              <a:t>[Q-&gt;first];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0000"/>
                </a:solidFill>
              </a:rPr>
              <a:t>    Q-&gt;first=</a:t>
            </a:r>
            <a:r>
              <a:rPr kumimoji="1" lang="en-US" altLang="zh-CN" sz="3200" b="1" dirty="0">
                <a:solidFill>
                  <a:srgbClr val="FF0066"/>
                </a:solidFill>
              </a:rPr>
              <a:t>(Q-&gt;first+1)%</a:t>
            </a:r>
            <a:r>
              <a:rPr kumimoji="1" lang="en-US" altLang="zh-CN" sz="3200" b="1" dirty="0" err="1">
                <a:solidFill>
                  <a:srgbClr val="FF0066"/>
                </a:solidFill>
              </a:rPr>
              <a:t>MaxSize</a:t>
            </a:r>
            <a:r>
              <a:rPr kumimoji="1" lang="en-US" altLang="zh-CN" sz="3200" b="1" dirty="0">
                <a:solidFill>
                  <a:srgbClr val="5B5249"/>
                </a:solidFill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5B5249"/>
                </a:solidFill>
              </a:rPr>
              <a:t>    </a:t>
            </a:r>
            <a:r>
              <a:rPr kumimoji="1" lang="en-US" altLang="zh-CN" sz="3200" b="1" dirty="0">
                <a:solidFill>
                  <a:srgbClr val="000000"/>
                </a:solidFill>
              </a:rPr>
              <a:t>return 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87043" name="Rectangle 2"/>
          <p:cNvSpPr>
            <a:spLocks noChangeArrowheads="1"/>
          </p:cNvSpPr>
          <p:nvPr/>
        </p:nvSpPr>
        <p:spPr bwMode="auto">
          <a:xfrm>
            <a:off x="383704" y="838200"/>
            <a:ext cx="838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400" b="1" dirty="0">
                <a:solidFill>
                  <a:srgbClr val="000000"/>
                </a:solidFill>
              </a:rPr>
              <a:t>循环队列的基本操作</a:t>
            </a:r>
            <a:r>
              <a:rPr kumimoji="1" lang="en-US" altLang="zh-CN" sz="4400" b="1" dirty="0">
                <a:solidFill>
                  <a:srgbClr val="000000"/>
                </a:solidFill>
                <a:latin typeface="Arial" charset="0"/>
              </a:rPr>
              <a:t>——</a:t>
            </a:r>
            <a:r>
              <a:rPr kumimoji="1" lang="zh-CN" altLang="en-US" sz="4400" b="1" dirty="0">
                <a:solidFill>
                  <a:srgbClr val="000000"/>
                </a:solidFill>
              </a:rPr>
              <a:t>出队</a:t>
            </a:r>
          </a:p>
        </p:txBody>
      </p:sp>
    </p:spTree>
    <p:extLst>
      <p:ext uri="{BB962C8B-B14F-4D97-AF65-F5344CB8AC3E}">
        <p14:creationId xmlns:p14="http://schemas.microsoft.com/office/powerpoint/2010/main" val="241567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7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7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7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7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7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7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7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7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7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4156" y="44624"/>
            <a:ext cx="8382000" cy="914400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</a:rPr>
              <a:t>链队列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26280" y="1124744"/>
            <a:ext cx="8166199" cy="2376264"/>
          </a:xfrm>
        </p:spPr>
        <p:txBody>
          <a:bodyPr/>
          <a:lstStyle/>
          <a:p>
            <a:pPr marL="0" indent="0">
              <a:lnSpc>
                <a:spcPct val="120000"/>
              </a:lnSpc>
              <a:buClr>
                <a:srgbClr val="6600FF"/>
              </a:buClr>
              <a:buSzTx/>
              <a:buFont typeface="Wingdings" pitchFamily="2" charset="2"/>
              <a:buChar char="|"/>
            </a:pPr>
            <a:r>
              <a:rPr lang="zh-CN" altLang="en-US" sz="2800" b="1" dirty="0" smtClean="0">
                <a:solidFill>
                  <a:srgbClr val="000000"/>
                </a:solidFill>
              </a:rPr>
              <a:t>链队列：用链表表示的队列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00"/>
                </a:solidFill>
              </a:rPr>
              <a:t>对于带头结点的链表结构，设置一个队头指针和一个队尾指针，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队头指针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first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始终指向头结点，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队尾指针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last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指向链队列的最后一个结点。</a:t>
            </a:r>
            <a:endParaRPr lang="en-US" altLang="zh-CN" sz="2800" b="1" dirty="0" smtClean="0">
              <a:solidFill>
                <a:srgbClr val="000000"/>
              </a:solidFill>
            </a:endParaRPr>
          </a:p>
        </p:txBody>
      </p:sp>
      <p:sp>
        <p:nvSpPr>
          <p:cNvPr id="4" name="Text Box 21"/>
          <p:cNvSpPr txBox="1">
            <a:spLocks noChangeArrowheads="1"/>
          </p:cNvSpPr>
          <p:nvPr/>
        </p:nvSpPr>
        <p:spPr bwMode="auto">
          <a:xfrm>
            <a:off x="1951037" y="5474394"/>
            <a:ext cx="4545012" cy="47783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 队头指针即为链表的头指针</a:t>
            </a:r>
            <a:endParaRPr kumimoji="1" lang="en-US" altLang="zh-CN" sz="2400" b="1" dirty="0">
              <a:solidFill>
                <a:srgbClr val="5B5249">
                  <a:lumMod val="50000"/>
                </a:srgbClr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1475581" y="3896417"/>
            <a:ext cx="7142162" cy="527050"/>
            <a:chOff x="786" y="2406"/>
            <a:chExt cx="4499" cy="332"/>
          </a:xfrm>
        </p:grpSpPr>
        <p:sp>
          <p:nvSpPr>
            <p:cNvPr id="8" name="Line 55"/>
            <p:cNvSpPr>
              <a:spLocks noChangeShapeType="1"/>
            </p:cNvSpPr>
            <p:nvPr/>
          </p:nvSpPr>
          <p:spPr bwMode="auto">
            <a:xfrm>
              <a:off x="3835" y="2607"/>
              <a:ext cx="354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360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>
                    <a:lumMod val="50000"/>
                  </a:srgbClr>
                </a:solidFill>
              </a:endParaRPr>
            </a:p>
          </p:txBody>
        </p:sp>
        <p:grpSp>
          <p:nvGrpSpPr>
            <p:cNvPr id="9" name="Group 56"/>
            <p:cNvGrpSpPr>
              <a:grpSpLocks/>
            </p:cNvGrpSpPr>
            <p:nvPr/>
          </p:nvGrpSpPr>
          <p:grpSpPr bwMode="auto">
            <a:xfrm>
              <a:off x="1792" y="2406"/>
              <a:ext cx="704" cy="305"/>
              <a:chOff x="759" y="3237"/>
              <a:chExt cx="704" cy="305"/>
            </a:xfrm>
          </p:grpSpPr>
          <p:sp>
            <p:nvSpPr>
              <p:cNvPr id="24" name="Text Box 57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tIns="0" rIns="0" bIns="72000"/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i="1">
                    <a:solidFill>
                      <a:srgbClr val="5B5249">
                        <a:lumMod val="50000"/>
                      </a:srgbClr>
                    </a:solidFill>
                    <a:latin typeface="Times New Roman" pitchFamily="18" charset="0"/>
                  </a:rPr>
                  <a:t>a</a:t>
                </a:r>
                <a:r>
                  <a:rPr kumimoji="1" lang="en-US" altLang="zh-CN" sz="2800" b="1" baseline="-25000">
                    <a:solidFill>
                      <a:srgbClr val="5B5249">
                        <a:lumMod val="50000"/>
                      </a:srgbClr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5" name="Line 58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bIns="72000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>
                      <a:lumMod val="50000"/>
                    </a:srgbClr>
                  </a:solidFill>
                </a:endParaRPr>
              </a:p>
            </p:txBody>
          </p:sp>
        </p:grpSp>
        <p:sp>
          <p:nvSpPr>
            <p:cNvPr id="10" name="Line 59"/>
            <p:cNvSpPr>
              <a:spLocks noChangeShapeType="1"/>
            </p:cNvSpPr>
            <p:nvPr/>
          </p:nvSpPr>
          <p:spPr bwMode="auto">
            <a:xfrm>
              <a:off x="2421" y="2590"/>
              <a:ext cx="36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360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>
                    <a:lumMod val="50000"/>
                  </a:srgbClr>
                </a:solidFill>
              </a:endParaRPr>
            </a:p>
          </p:txBody>
        </p:sp>
        <p:grpSp>
          <p:nvGrpSpPr>
            <p:cNvPr id="11" name="Group 60"/>
            <p:cNvGrpSpPr>
              <a:grpSpLocks/>
            </p:cNvGrpSpPr>
            <p:nvPr/>
          </p:nvGrpSpPr>
          <p:grpSpPr bwMode="auto">
            <a:xfrm>
              <a:off x="2788" y="2415"/>
              <a:ext cx="704" cy="305"/>
              <a:chOff x="759" y="3237"/>
              <a:chExt cx="704" cy="305"/>
            </a:xfrm>
          </p:grpSpPr>
          <p:sp>
            <p:nvSpPr>
              <p:cNvPr id="22" name="Text Box 61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tIns="0" rIns="0" bIns="72000"/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i="1">
                    <a:solidFill>
                      <a:srgbClr val="5B5249">
                        <a:lumMod val="50000"/>
                      </a:srgbClr>
                    </a:solidFill>
                    <a:latin typeface="Times New Roman" pitchFamily="18" charset="0"/>
                  </a:rPr>
                  <a:t>a</a:t>
                </a:r>
                <a:r>
                  <a:rPr kumimoji="1" lang="en-US" altLang="zh-CN" sz="2800" b="1" baseline="-25000">
                    <a:solidFill>
                      <a:srgbClr val="5B5249">
                        <a:lumMod val="50000"/>
                      </a:srgbClr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23" name="Line 62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bIns="72000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>
                      <a:lumMod val="50000"/>
                    </a:srgbClr>
                  </a:solidFill>
                </a:endParaRPr>
              </a:p>
            </p:txBody>
          </p:sp>
        </p:grpSp>
        <p:sp>
          <p:nvSpPr>
            <p:cNvPr id="12" name="Line 63"/>
            <p:cNvSpPr>
              <a:spLocks noChangeShapeType="1"/>
            </p:cNvSpPr>
            <p:nvPr/>
          </p:nvSpPr>
          <p:spPr bwMode="auto">
            <a:xfrm>
              <a:off x="3399" y="2608"/>
              <a:ext cx="36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360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>
                    <a:lumMod val="50000"/>
                  </a:srgbClr>
                </a:solidFill>
              </a:endParaRPr>
            </a:p>
          </p:txBody>
        </p:sp>
        <p:sp>
          <p:nvSpPr>
            <p:cNvPr id="13" name="Line 64"/>
            <p:cNvSpPr>
              <a:spLocks noChangeShapeType="1"/>
            </p:cNvSpPr>
            <p:nvPr/>
          </p:nvSpPr>
          <p:spPr bwMode="auto">
            <a:xfrm>
              <a:off x="4213" y="2608"/>
              <a:ext cx="36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360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>
                    <a:lumMod val="50000"/>
                  </a:srgbClr>
                </a:solidFill>
              </a:endParaRPr>
            </a:p>
          </p:txBody>
        </p:sp>
        <p:grpSp>
          <p:nvGrpSpPr>
            <p:cNvPr id="14" name="Group 65"/>
            <p:cNvGrpSpPr>
              <a:grpSpLocks/>
            </p:cNvGrpSpPr>
            <p:nvPr/>
          </p:nvGrpSpPr>
          <p:grpSpPr bwMode="auto">
            <a:xfrm>
              <a:off x="4580" y="2433"/>
              <a:ext cx="704" cy="305"/>
              <a:chOff x="759" y="3237"/>
              <a:chExt cx="704" cy="305"/>
            </a:xfrm>
          </p:grpSpPr>
          <p:sp>
            <p:nvSpPr>
              <p:cNvPr id="20" name="Text Box 66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tIns="0" rIns="0" bIns="72000"/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i="1">
                    <a:solidFill>
                      <a:srgbClr val="5B5249">
                        <a:lumMod val="50000"/>
                      </a:srgbClr>
                    </a:solidFill>
                    <a:latin typeface="Times New Roman" pitchFamily="18" charset="0"/>
                  </a:rPr>
                  <a:t>a</a:t>
                </a:r>
                <a:r>
                  <a:rPr kumimoji="1" lang="en-US" altLang="zh-CN" sz="2800" b="1" i="1" baseline="-25000">
                    <a:solidFill>
                      <a:srgbClr val="5B5249">
                        <a:lumMod val="50000"/>
                      </a:srgbClr>
                    </a:solidFill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21" name="Line 67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bIns="72000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>
                      <a:lumMod val="50000"/>
                    </a:srgbClr>
                  </a:solidFill>
                </a:endParaRPr>
              </a:p>
            </p:txBody>
          </p:sp>
        </p:grpSp>
        <p:sp>
          <p:nvSpPr>
            <p:cNvPr id="15" name="Text Box 68"/>
            <p:cNvSpPr txBox="1">
              <a:spLocks noChangeArrowheads="1"/>
            </p:cNvSpPr>
            <p:nvPr/>
          </p:nvSpPr>
          <p:spPr bwMode="auto">
            <a:xfrm>
              <a:off x="4956" y="2432"/>
              <a:ext cx="329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36000"/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∧</a:t>
              </a:r>
            </a:p>
          </p:txBody>
        </p:sp>
        <p:sp>
          <p:nvSpPr>
            <p:cNvPr id="16" name="Text Box 69"/>
            <p:cNvSpPr txBox="1">
              <a:spLocks noChangeArrowheads="1"/>
            </p:cNvSpPr>
            <p:nvPr/>
          </p:nvSpPr>
          <p:spPr bwMode="auto">
            <a:xfrm>
              <a:off x="786" y="2406"/>
              <a:ext cx="704" cy="306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rIns="0" bIns="72000"/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800" b="1" baseline="-2500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</a:endParaRPr>
            </a:p>
          </p:txBody>
        </p:sp>
        <p:sp>
          <p:nvSpPr>
            <p:cNvPr id="17" name="Line 70"/>
            <p:cNvSpPr>
              <a:spLocks noChangeShapeType="1"/>
            </p:cNvSpPr>
            <p:nvPr/>
          </p:nvSpPr>
          <p:spPr bwMode="auto">
            <a:xfrm>
              <a:off x="1142" y="2406"/>
              <a:ext cx="0" cy="30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bIns="7200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>
                    <a:lumMod val="50000"/>
                  </a:srgbClr>
                </a:solidFill>
              </a:endParaRPr>
            </a:p>
          </p:txBody>
        </p:sp>
        <p:sp>
          <p:nvSpPr>
            <p:cNvPr id="18" name="Line 71"/>
            <p:cNvSpPr>
              <a:spLocks noChangeShapeType="1"/>
            </p:cNvSpPr>
            <p:nvPr/>
          </p:nvSpPr>
          <p:spPr bwMode="auto">
            <a:xfrm>
              <a:off x="1415" y="2590"/>
              <a:ext cx="36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bIns="360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>
                    <a:lumMod val="50000"/>
                  </a:srgbClr>
                </a:solidFill>
              </a:endParaRPr>
            </a:p>
          </p:txBody>
        </p:sp>
        <p:sp>
          <p:nvSpPr>
            <p:cNvPr id="19" name="Text Box 72" descr="宽上对角线"/>
            <p:cNvSpPr txBox="1">
              <a:spLocks noChangeArrowheads="1"/>
            </p:cNvSpPr>
            <p:nvPr/>
          </p:nvSpPr>
          <p:spPr bwMode="auto">
            <a:xfrm>
              <a:off x="804" y="2414"/>
              <a:ext cx="320" cy="288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hlink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>
                    <a:lumMod val="50000"/>
                  </a:srgbClr>
                </a:solidFill>
              </a:endParaRPr>
            </a:p>
          </p:txBody>
        </p:sp>
      </p:grpSp>
      <p:grpSp>
        <p:nvGrpSpPr>
          <p:cNvPr id="29" name="Group 78"/>
          <p:cNvGrpSpPr>
            <a:grpSpLocks/>
          </p:cNvGrpSpPr>
          <p:nvPr/>
        </p:nvGrpSpPr>
        <p:grpSpPr bwMode="auto">
          <a:xfrm>
            <a:off x="7554118" y="4459982"/>
            <a:ext cx="773113" cy="723900"/>
            <a:chOff x="4656" y="2680"/>
            <a:chExt cx="487" cy="456"/>
          </a:xfrm>
        </p:grpSpPr>
        <p:sp>
          <p:nvSpPr>
            <p:cNvPr id="30" name="Text Box 76"/>
            <p:cNvSpPr txBox="1">
              <a:spLocks noChangeArrowheads="1"/>
            </p:cNvSpPr>
            <p:nvPr/>
          </p:nvSpPr>
          <p:spPr bwMode="auto">
            <a:xfrm>
              <a:off x="4656" y="2935"/>
              <a:ext cx="48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last</a:t>
              </a:r>
              <a:endParaRPr kumimoji="1" lang="en-US" altLang="zh-CN" sz="28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1" name="Line 77"/>
            <p:cNvSpPr>
              <a:spLocks noChangeShapeType="1"/>
            </p:cNvSpPr>
            <p:nvPr/>
          </p:nvSpPr>
          <p:spPr bwMode="auto">
            <a:xfrm flipH="1" flipV="1">
              <a:off x="4860" y="2680"/>
              <a:ext cx="0" cy="255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>
                    <a:lumMod val="50000"/>
                  </a:srgbClr>
                </a:solidFill>
              </a:endParaRPr>
            </a:p>
          </p:txBody>
        </p:sp>
      </p:grpSp>
      <p:grpSp>
        <p:nvGrpSpPr>
          <p:cNvPr id="32" name="Group 79"/>
          <p:cNvGrpSpPr>
            <a:grpSpLocks/>
          </p:cNvGrpSpPr>
          <p:nvPr/>
        </p:nvGrpSpPr>
        <p:grpSpPr bwMode="auto">
          <a:xfrm>
            <a:off x="1564481" y="4398070"/>
            <a:ext cx="773112" cy="723900"/>
            <a:chOff x="4656" y="2680"/>
            <a:chExt cx="487" cy="456"/>
          </a:xfrm>
        </p:grpSpPr>
        <p:sp>
          <p:nvSpPr>
            <p:cNvPr id="33" name="Text Box 80"/>
            <p:cNvSpPr txBox="1">
              <a:spLocks noChangeArrowheads="1"/>
            </p:cNvSpPr>
            <p:nvPr/>
          </p:nvSpPr>
          <p:spPr bwMode="auto">
            <a:xfrm>
              <a:off x="4656" y="2935"/>
              <a:ext cx="48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first</a:t>
              </a:r>
              <a:endParaRPr kumimoji="1" lang="en-US" altLang="zh-CN" sz="28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4" name="Line 81"/>
            <p:cNvSpPr>
              <a:spLocks noChangeShapeType="1"/>
            </p:cNvSpPr>
            <p:nvPr/>
          </p:nvSpPr>
          <p:spPr bwMode="auto">
            <a:xfrm flipH="1" flipV="1">
              <a:off x="4860" y="2680"/>
              <a:ext cx="0" cy="255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>
                    <a:lumMod val="50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390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4"/>
          <p:cNvSpPr txBox="1">
            <a:spLocks noChangeArrowheads="1"/>
          </p:cNvSpPr>
          <p:nvPr/>
        </p:nvSpPr>
        <p:spPr bwMode="auto">
          <a:xfrm>
            <a:off x="730250" y="1052736"/>
            <a:ext cx="6172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队列的链接存储结构及实现 </a:t>
            </a:r>
          </a:p>
        </p:txBody>
      </p:sp>
      <p:sp>
        <p:nvSpPr>
          <p:cNvPr id="68611" name="Text Box 15"/>
          <p:cNvSpPr txBox="1">
            <a:spLocks noChangeArrowheads="1"/>
          </p:cNvSpPr>
          <p:nvPr/>
        </p:nvSpPr>
        <p:spPr bwMode="auto">
          <a:xfrm>
            <a:off x="396875" y="210185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非空链队列</a:t>
            </a:r>
          </a:p>
        </p:txBody>
      </p:sp>
      <p:sp>
        <p:nvSpPr>
          <p:cNvPr id="68612" name="Line 17"/>
          <p:cNvSpPr>
            <a:spLocks noChangeShapeType="1"/>
          </p:cNvSpPr>
          <p:nvPr/>
        </p:nvSpPr>
        <p:spPr bwMode="auto">
          <a:xfrm flipV="1">
            <a:off x="730250" y="3297238"/>
            <a:ext cx="684213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>
                  <a:lumMod val="50000"/>
                </a:srgbClr>
              </a:solidFill>
            </a:endParaRPr>
          </a:p>
        </p:txBody>
      </p:sp>
      <p:sp>
        <p:nvSpPr>
          <p:cNvPr id="68613" name="Text Box 18"/>
          <p:cNvSpPr txBox="1">
            <a:spLocks noChangeArrowheads="1"/>
          </p:cNvSpPr>
          <p:nvPr/>
        </p:nvSpPr>
        <p:spPr bwMode="auto">
          <a:xfrm>
            <a:off x="501650" y="2840038"/>
            <a:ext cx="8699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first</a:t>
            </a:r>
            <a:endParaRPr kumimoji="1" lang="en-US" altLang="zh-CN" sz="2800" b="1" dirty="0">
              <a:solidFill>
                <a:srgbClr val="5B5249">
                  <a:lumMod val="50000"/>
                </a:srgbClr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68614" name="Line 19"/>
          <p:cNvSpPr>
            <a:spLocks noChangeShapeType="1"/>
          </p:cNvSpPr>
          <p:nvPr/>
        </p:nvSpPr>
        <p:spPr bwMode="auto">
          <a:xfrm>
            <a:off x="6262688" y="3338513"/>
            <a:ext cx="561975" cy="0"/>
          </a:xfrm>
          <a:prstGeom prst="line">
            <a:avLst/>
          </a:prstGeom>
          <a:noFill/>
          <a:ln w="28575">
            <a:solidFill>
              <a:srgbClr val="0066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>
                  <a:lumMod val="50000"/>
                </a:srgbClr>
              </a:solidFill>
            </a:endParaRPr>
          </a:p>
        </p:txBody>
      </p:sp>
      <p:grpSp>
        <p:nvGrpSpPr>
          <p:cNvPr id="68615" name="Group 20"/>
          <p:cNvGrpSpPr>
            <a:grpSpLocks/>
          </p:cNvGrpSpPr>
          <p:nvPr/>
        </p:nvGrpSpPr>
        <p:grpSpPr bwMode="auto">
          <a:xfrm>
            <a:off x="3019425" y="3019425"/>
            <a:ext cx="1117600" cy="484188"/>
            <a:chOff x="759" y="3237"/>
            <a:chExt cx="704" cy="305"/>
          </a:xfrm>
        </p:grpSpPr>
        <p:sp>
          <p:nvSpPr>
            <p:cNvPr id="68642" name="Text Box 21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rIns="0" bIns="72000"/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 b="1" baseline="-2500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8643" name="Line 22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bIns="7200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>
                    <a:lumMod val="50000"/>
                  </a:srgbClr>
                </a:solidFill>
              </a:endParaRPr>
            </a:p>
          </p:txBody>
        </p:sp>
      </p:grpSp>
      <p:sp>
        <p:nvSpPr>
          <p:cNvPr id="68616" name="Line 23"/>
          <p:cNvSpPr>
            <a:spLocks noChangeShapeType="1"/>
          </p:cNvSpPr>
          <p:nvPr/>
        </p:nvSpPr>
        <p:spPr bwMode="auto">
          <a:xfrm>
            <a:off x="4017963" y="3311525"/>
            <a:ext cx="57626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>
                  <a:lumMod val="50000"/>
                </a:srgbClr>
              </a:solidFill>
            </a:endParaRPr>
          </a:p>
        </p:txBody>
      </p:sp>
      <p:grpSp>
        <p:nvGrpSpPr>
          <p:cNvPr id="68617" name="Group 24"/>
          <p:cNvGrpSpPr>
            <a:grpSpLocks/>
          </p:cNvGrpSpPr>
          <p:nvPr/>
        </p:nvGrpSpPr>
        <p:grpSpPr bwMode="auto">
          <a:xfrm>
            <a:off x="4600575" y="3033713"/>
            <a:ext cx="1117600" cy="484187"/>
            <a:chOff x="759" y="3237"/>
            <a:chExt cx="704" cy="305"/>
          </a:xfrm>
        </p:grpSpPr>
        <p:sp>
          <p:nvSpPr>
            <p:cNvPr id="68640" name="Text Box 25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rIns="0" bIns="72000"/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 b="1" baseline="-2500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8641" name="Line 26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bIns="7200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>
                    <a:lumMod val="50000"/>
                  </a:srgbClr>
                </a:solidFill>
              </a:endParaRPr>
            </a:p>
          </p:txBody>
        </p:sp>
      </p:grpSp>
      <p:sp>
        <p:nvSpPr>
          <p:cNvPr id="68618" name="Line 27"/>
          <p:cNvSpPr>
            <a:spLocks noChangeShapeType="1"/>
          </p:cNvSpPr>
          <p:nvPr/>
        </p:nvSpPr>
        <p:spPr bwMode="auto">
          <a:xfrm>
            <a:off x="5570538" y="3340100"/>
            <a:ext cx="57626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>
                  <a:lumMod val="50000"/>
                </a:srgbClr>
              </a:solidFill>
            </a:endParaRPr>
          </a:p>
        </p:txBody>
      </p:sp>
      <p:sp>
        <p:nvSpPr>
          <p:cNvPr id="68619" name="Line 28"/>
          <p:cNvSpPr>
            <a:spLocks noChangeShapeType="1"/>
          </p:cNvSpPr>
          <p:nvPr/>
        </p:nvSpPr>
        <p:spPr bwMode="auto">
          <a:xfrm>
            <a:off x="6862763" y="3340100"/>
            <a:ext cx="57626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>
                  <a:lumMod val="50000"/>
                </a:srgbClr>
              </a:solidFill>
            </a:endParaRPr>
          </a:p>
        </p:txBody>
      </p:sp>
      <p:grpSp>
        <p:nvGrpSpPr>
          <p:cNvPr id="68620" name="Group 29"/>
          <p:cNvGrpSpPr>
            <a:grpSpLocks/>
          </p:cNvGrpSpPr>
          <p:nvPr/>
        </p:nvGrpSpPr>
        <p:grpSpPr bwMode="auto">
          <a:xfrm>
            <a:off x="7445375" y="3062288"/>
            <a:ext cx="1117600" cy="484187"/>
            <a:chOff x="759" y="3237"/>
            <a:chExt cx="704" cy="305"/>
          </a:xfrm>
        </p:grpSpPr>
        <p:sp>
          <p:nvSpPr>
            <p:cNvPr id="68638" name="Text Box 30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rIns="0" bIns="72000"/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 b="1" i="1" baseline="-2500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68639" name="Line 31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bIns="7200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>
                    <a:lumMod val="50000"/>
                  </a:srgbClr>
                </a:solidFill>
              </a:endParaRPr>
            </a:p>
          </p:txBody>
        </p:sp>
      </p:grpSp>
      <p:sp>
        <p:nvSpPr>
          <p:cNvPr id="68621" name="Text Box 32"/>
          <p:cNvSpPr txBox="1">
            <a:spLocks noChangeArrowheads="1"/>
          </p:cNvSpPr>
          <p:nvPr/>
        </p:nvSpPr>
        <p:spPr bwMode="auto">
          <a:xfrm>
            <a:off x="8042275" y="3060700"/>
            <a:ext cx="52228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36000"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∧</a:t>
            </a:r>
          </a:p>
        </p:txBody>
      </p:sp>
      <p:sp>
        <p:nvSpPr>
          <p:cNvPr id="68622" name="Text Box 33"/>
          <p:cNvSpPr txBox="1">
            <a:spLocks noChangeArrowheads="1"/>
          </p:cNvSpPr>
          <p:nvPr/>
        </p:nvSpPr>
        <p:spPr bwMode="auto">
          <a:xfrm>
            <a:off x="1422400" y="3019425"/>
            <a:ext cx="1117600" cy="48577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tIns="0" rIns="0" bIns="72000"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 baseline="-25000">
              <a:solidFill>
                <a:srgbClr val="5B5249">
                  <a:lumMod val="50000"/>
                </a:srgbClr>
              </a:solidFill>
              <a:latin typeface="Times New Roman" pitchFamily="18" charset="0"/>
            </a:endParaRPr>
          </a:p>
        </p:txBody>
      </p:sp>
      <p:sp>
        <p:nvSpPr>
          <p:cNvPr id="68623" name="Line 34"/>
          <p:cNvSpPr>
            <a:spLocks noChangeShapeType="1"/>
          </p:cNvSpPr>
          <p:nvPr/>
        </p:nvSpPr>
        <p:spPr bwMode="auto">
          <a:xfrm>
            <a:off x="1987550" y="3019425"/>
            <a:ext cx="0" cy="4857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bIns="72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>
                  <a:lumMod val="50000"/>
                </a:srgbClr>
              </a:solidFill>
            </a:endParaRPr>
          </a:p>
        </p:txBody>
      </p:sp>
      <p:sp>
        <p:nvSpPr>
          <p:cNvPr id="68624" name="Line 35"/>
          <p:cNvSpPr>
            <a:spLocks noChangeShapeType="1"/>
          </p:cNvSpPr>
          <p:nvPr/>
        </p:nvSpPr>
        <p:spPr bwMode="auto">
          <a:xfrm>
            <a:off x="2420938" y="3311525"/>
            <a:ext cx="57626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>
                  <a:lumMod val="50000"/>
                </a:srgbClr>
              </a:solidFill>
            </a:endParaRPr>
          </a:p>
        </p:txBody>
      </p:sp>
      <p:sp>
        <p:nvSpPr>
          <p:cNvPr id="68625" name="Text Box 36" descr="宽上对角线"/>
          <p:cNvSpPr txBox="1">
            <a:spLocks noChangeArrowheads="1"/>
          </p:cNvSpPr>
          <p:nvPr/>
        </p:nvSpPr>
        <p:spPr bwMode="auto">
          <a:xfrm>
            <a:off x="1450975" y="3032125"/>
            <a:ext cx="508000" cy="457200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>
                  <a:lumMod val="50000"/>
                </a:srgbClr>
              </a:solidFill>
            </a:endParaRPr>
          </a:p>
        </p:txBody>
      </p:sp>
      <p:sp>
        <p:nvSpPr>
          <p:cNvPr id="68626" name="Text Box 37"/>
          <p:cNvSpPr txBox="1">
            <a:spLocks noChangeArrowheads="1"/>
          </p:cNvSpPr>
          <p:nvPr/>
        </p:nvSpPr>
        <p:spPr bwMode="auto">
          <a:xfrm>
            <a:off x="7531100" y="3957638"/>
            <a:ext cx="773113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last</a:t>
            </a:r>
            <a:endParaRPr kumimoji="1" lang="en-US" altLang="zh-CN" sz="2800" b="1" dirty="0">
              <a:solidFill>
                <a:srgbClr val="5B5249">
                  <a:lumMod val="50000"/>
                </a:srgbClr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68627" name="Line 38"/>
          <p:cNvSpPr>
            <a:spLocks noChangeShapeType="1"/>
          </p:cNvSpPr>
          <p:nvPr/>
        </p:nvSpPr>
        <p:spPr bwMode="auto">
          <a:xfrm flipH="1" flipV="1">
            <a:off x="7854950" y="3552825"/>
            <a:ext cx="0" cy="404813"/>
          </a:xfrm>
          <a:prstGeom prst="line">
            <a:avLst/>
          </a:prstGeom>
          <a:noFill/>
          <a:ln w="38100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>
                  <a:lumMod val="50000"/>
                </a:srgbClr>
              </a:solidFill>
            </a:endParaRPr>
          </a:p>
        </p:txBody>
      </p:sp>
      <p:sp>
        <p:nvSpPr>
          <p:cNvPr id="68628" name="Text Box 39"/>
          <p:cNvSpPr txBox="1">
            <a:spLocks noChangeArrowheads="1"/>
          </p:cNvSpPr>
          <p:nvPr/>
        </p:nvSpPr>
        <p:spPr bwMode="auto">
          <a:xfrm>
            <a:off x="428625" y="4291013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空链队列</a:t>
            </a:r>
          </a:p>
        </p:txBody>
      </p:sp>
      <p:sp>
        <p:nvSpPr>
          <p:cNvPr id="68629" name="Line 40"/>
          <p:cNvSpPr>
            <a:spLocks noChangeShapeType="1"/>
          </p:cNvSpPr>
          <p:nvPr/>
        </p:nvSpPr>
        <p:spPr bwMode="auto">
          <a:xfrm flipV="1">
            <a:off x="762000" y="5486400"/>
            <a:ext cx="684213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>
                  <a:lumMod val="50000"/>
                </a:srgbClr>
              </a:solidFill>
            </a:endParaRPr>
          </a:p>
        </p:txBody>
      </p:sp>
      <p:sp>
        <p:nvSpPr>
          <p:cNvPr id="68630" name="Text Box 41"/>
          <p:cNvSpPr txBox="1">
            <a:spLocks noChangeArrowheads="1"/>
          </p:cNvSpPr>
          <p:nvPr/>
        </p:nvSpPr>
        <p:spPr bwMode="auto">
          <a:xfrm>
            <a:off x="533400" y="5029200"/>
            <a:ext cx="8699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first</a:t>
            </a:r>
            <a:endParaRPr kumimoji="1" lang="en-US" altLang="zh-CN" sz="2800" b="1" dirty="0">
              <a:solidFill>
                <a:srgbClr val="5B5249">
                  <a:lumMod val="50000"/>
                </a:srgbClr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68631" name="Text Box 42"/>
          <p:cNvSpPr txBox="1">
            <a:spLocks noChangeArrowheads="1"/>
          </p:cNvSpPr>
          <p:nvPr/>
        </p:nvSpPr>
        <p:spPr bwMode="auto">
          <a:xfrm>
            <a:off x="1454150" y="5208588"/>
            <a:ext cx="1117600" cy="48577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tIns="0" rIns="0" bIns="72000"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 baseline="-25000">
              <a:solidFill>
                <a:srgbClr val="5B5249">
                  <a:lumMod val="50000"/>
                </a:srgbClr>
              </a:solidFill>
              <a:latin typeface="Times New Roman" pitchFamily="18" charset="0"/>
            </a:endParaRPr>
          </a:p>
        </p:txBody>
      </p:sp>
      <p:sp>
        <p:nvSpPr>
          <p:cNvPr id="68632" name="Line 43"/>
          <p:cNvSpPr>
            <a:spLocks noChangeShapeType="1"/>
          </p:cNvSpPr>
          <p:nvPr/>
        </p:nvSpPr>
        <p:spPr bwMode="auto">
          <a:xfrm>
            <a:off x="2019300" y="5208588"/>
            <a:ext cx="0" cy="4857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bIns="72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>
                  <a:lumMod val="50000"/>
                </a:srgbClr>
              </a:solidFill>
            </a:endParaRPr>
          </a:p>
        </p:txBody>
      </p:sp>
      <p:sp>
        <p:nvSpPr>
          <p:cNvPr id="68633" name="Text Box 45" descr="宽上对角线"/>
          <p:cNvSpPr txBox="1">
            <a:spLocks noChangeArrowheads="1"/>
          </p:cNvSpPr>
          <p:nvPr/>
        </p:nvSpPr>
        <p:spPr bwMode="auto">
          <a:xfrm>
            <a:off x="1482725" y="5221288"/>
            <a:ext cx="508000" cy="457200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>
                  <a:lumMod val="50000"/>
                </a:srgbClr>
              </a:solidFill>
            </a:endParaRPr>
          </a:p>
        </p:txBody>
      </p:sp>
      <p:sp>
        <p:nvSpPr>
          <p:cNvPr id="68634" name="Text Box 46"/>
          <p:cNvSpPr txBox="1">
            <a:spLocks noChangeArrowheads="1"/>
          </p:cNvSpPr>
          <p:nvPr/>
        </p:nvSpPr>
        <p:spPr bwMode="auto">
          <a:xfrm>
            <a:off x="2038350" y="5203825"/>
            <a:ext cx="52228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36000"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∧</a:t>
            </a:r>
          </a:p>
        </p:txBody>
      </p:sp>
      <p:sp>
        <p:nvSpPr>
          <p:cNvPr id="68635" name="Text Box 47"/>
          <p:cNvSpPr txBox="1">
            <a:spLocks noChangeArrowheads="1"/>
          </p:cNvSpPr>
          <p:nvPr/>
        </p:nvSpPr>
        <p:spPr bwMode="auto">
          <a:xfrm>
            <a:off x="1541463" y="6116638"/>
            <a:ext cx="773112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last</a:t>
            </a:r>
            <a:endParaRPr kumimoji="1" lang="en-US" altLang="zh-CN" sz="2800" b="1" dirty="0">
              <a:solidFill>
                <a:srgbClr val="5B5249">
                  <a:lumMod val="50000"/>
                </a:srgbClr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68636" name="Line 48"/>
          <p:cNvSpPr>
            <a:spLocks noChangeShapeType="1"/>
          </p:cNvSpPr>
          <p:nvPr/>
        </p:nvSpPr>
        <p:spPr bwMode="auto">
          <a:xfrm flipH="1" flipV="1">
            <a:off x="1865313" y="5711825"/>
            <a:ext cx="0" cy="404813"/>
          </a:xfrm>
          <a:prstGeom prst="line">
            <a:avLst/>
          </a:prstGeom>
          <a:noFill/>
          <a:ln w="38100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>
                  <a:lumMod val="50000"/>
                </a:srgb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17963" y="4898668"/>
            <a:ext cx="49143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空的链队列</a:t>
            </a:r>
            <a:r>
              <a:rPr kumimoji="1" lang="zh-CN" altLang="en-US" sz="2400" b="1" dirty="0">
                <a:solidFill>
                  <a:srgbClr val="080808"/>
                </a:solidFill>
              </a:rPr>
              <a:t>的判决条件：</a:t>
            </a:r>
            <a:endParaRPr kumimoji="1" lang="en-US" altLang="zh-CN" sz="2400" b="1" dirty="0">
              <a:solidFill>
                <a:srgbClr val="080808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</a:rPr>
              <a:t>first= =last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80808"/>
                </a:solidFill>
              </a:rPr>
              <a:t>即：头指针，尾指针均指向头结点。</a:t>
            </a:r>
          </a:p>
        </p:txBody>
      </p:sp>
      <p:sp>
        <p:nvSpPr>
          <p:cNvPr id="6" name="右箭头 5"/>
          <p:cNvSpPr/>
          <p:nvPr/>
        </p:nvSpPr>
        <p:spPr bwMode="auto">
          <a:xfrm rot="10800000">
            <a:off x="3168650" y="5285580"/>
            <a:ext cx="819150" cy="28416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70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476672"/>
            <a:ext cx="8382000" cy="842392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</a:rPr>
              <a:t>链队列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268760"/>
            <a:ext cx="8280920" cy="2736304"/>
          </a:xfrm>
        </p:spPr>
        <p:txBody>
          <a:bodyPr/>
          <a:lstStyle/>
          <a:p>
            <a:pPr marL="0" indent="0">
              <a:lnSpc>
                <a:spcPct val="150000"/>
              </a:lnSpc>
              <a:buClr>
                <a:srgbClr val="6600FF"/>
              </a:buClr>
              <a:buSzTx/>
              <a:buFont typeface="Wingdings" pitchFamily="2" charset="2"/>
              <a:buChar char="|"/>
            </a:pPr>
            <a:r>
              <a:rPr lang="zh-CN" altLang="en-US" sz="2800" b="1" dirty="0" smtClean="0">
                <a:solidFill>
                  <a:srgbClr val="FF0000"/>
                </a:solidFill>
              </a:rPr>
              <a:t>链队列的结点类型定义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b="1" kern="1200" dirty="0" err="1">
                <a:ea typeface="宋体" pitchFamily="2" charset="-122"/>
              </a:rPr>
              <a:t>typedef</a:t>
            </a:r>
            <a:r>
              <a:rPr lang="en-US" altLang="zh-CN" b="1" kern="1200" dirty="0">
                <a:ea typeface="宋体" pitchFamily="2" charset="-122"/>
              </a:rPr>
              <a:t> </a:t>
            </a:r>
            <a:r>
              <a:rPr lang="en-US" altLang="zh-CN" b="1" kern="1200" dirty="0" err="1">
                <a:ea typeface="宋体" pitchFamily="2" charset="-122"/>
              </a:rPr>
              <a:t>struct</a:t>
            </a:r>
            <a:r>
              <a:rPr lang="en-US" altLang="zh-CN" b="1" kern="1200" dirty="0">
                <a:ea typeface="宋体" pitchFamily="2" charset="-122"/>
              </a:rPr>
              <a:t> </a:t>
            </a:r>
            <a:r>
              <a:rPr lang="en-US" altLang="zh-CN" b="1" kern="1200" dirty="0" err="1">
                <a:ea typeface="宋体" pitchFamily="2" charset="-122"/>
              </a:rPr>
              <a:t>QNode</a:t>
            </a:r>
            <a:r>
              <a:rPr lang="en-US" altLang="zh-CN" b="1" kern="1200" dirty="0">
                <a:ea typeface="宋体" pitchFamily="2" charset="-122"/>
              </a:rPr>
              <a:t>	/*</a:t>
            </a:r>
            <a:r>
              <a:rPr lang="zh-CN" altLang="en-US" b="1" kern="1200" dirty="0">
                <a:ea typeface="宋体" pitchFamily="2" charset="-122"/>
              </a:rPr>
              <a:t>结点类型*</a:t>
            </a:r>
            <a:r>
              <a:rPr lang="en-US" altLang="zh-CN" b="1" kern="1200" dirty="0">
                <a:ea typeface="宋体" pitchFamily="2" charset="-122"/>
              </a:rPr>
              <a:t>/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b="1" kern="1200" dirty="0">
                <a:ea typeface="宋体" pitchFamily="2" charset="-122"/>
              </a:rPr>
              <a:t>{	</a:t>
            </a:r>
            <a:r>
              <a:rPr lang="en-US" altLang="zh-CN" b="1" kern="1200" dirty="0" err="1">
                <a:ea typeface="宋体" pitchFamily="2" charset="-122"/>
              </a:rPr>
              <a:t>ElemType</a:t>
            </a:r>
            <a:r>
              <a:rPr lang="en-US" altLang="zh-CN" b="1" kern="1200" dirty="0">
                <a:ea typeface="宋体" pitchFamily="2" charset="-122"/>
              </a:rPr>
              <a:t>  data;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b="1" kern="1200" dirty="0">
                <a:ea typeface="宋体" pitchFamily="2" charset="-122"/>
              </a:rPr>
              <a:t>	</a:t>
            </a:r>
            <a:r>
              <a:rPr lang="en-US" altLang="zh-CN" b="1" kern="1200" dirty="0" err="1">
                <a:ea typeface="宋体" pitchFamily="2" charset="-122"/>
              </a:rPr>
              <a:t>struct</a:t>
            </a:r>
            <a:r>
              <a:rPr lang="en-US" altLang="zh-CN" b="1" kern="1200" dirty="0">
                <a:ea typeface="宋体" pitchFamily="2" charset="-122"/>
              </a:rPr>
              <a:t> </a:t>
            </a:r>
            <a:r>
              <a:rPr lang="en-US" altLang="zh-CN" b="1" kern="1200" dirty="0" err="1">
                <a:ea typeface="宋体" pitchFamily="2" charset="-122"/>
              </a:rPr>
              <a:t>QNode</a:t>
            </a:r>
            <a:r>
              <a:rPr lang="en-US" altLang="zh-CN" b="1" kern="1200" dirty="0">
                <a:ea typeface="宋体" pitchFamily="2" charset="-122"/>
              </a:rPr>
              <a:t>  *next;  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b="1" kern="1200" dirty="0">
                <a:ea typeface="宋体" pitchFamily="2" charset="-122"/>
              </a:rPr>
              <a:t>}</a:t>
            </a:r>
            <a:r>
              <a:rPr lang="en-US" altLang="zh-CN" b="1" kern="1200" dirty="0" err="1">
                <a:ea typeface="宋体" pitchFamily="2" charset="-122"/>
              </a:rPr>
              <a:t>LinkQueueNode</a:t>
            </a:r>
            <a:r>
              <a:rPr lang="en-US" altLang="zh-CN" b="1" kern="1200" dirty="0">
                <a:ea typeface="宋体" pitchFamily="2" charset="-122"/>
              </a:rPr>
              <a:t>, *</a:t>
            </a:r>
            <a:r>
              <a:rPr lang="en-US" altLang="zh-CN" b="1" kern="1200" dirty="0" err="1">
                <a:ea typeface="宋体" pitchFamily="2" charset="-122"/>
              </a:rPr>
              <a:t>LinkQList</a:t>
            </a:r>
            <a:r>
              <a:rPr lang="en-US" altLang="zh-CN" b="1" kern="1200" dirty="0">
                <a:ea typeface="宋体" pitchFamily="2" charset="-122"/>
              </a:rPr>
              <a:t>;</a:t>
            </a:r>
            <a:endParaRPr lang="en-US" altLang="zh-CN" b="1" kern="1200" dirty="0"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576" y="4077072"/>
            <a:ext cx="763284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 err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typedef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kumimoji="1" lang="en-US" altLang="zh-CN" sz="2800" b="1" dirty="0" err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kumimoji="1" lang="en-US" altLang="zh-CN" sz="2800" b="1" dirty="0" err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LNode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    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{	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ElemType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data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； 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	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kumimoji="1" lang="en-US" altLang="zh-CN" sz="2800" b="1" dirty="0" err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LNode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  *next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； </a:t>
            </a:r>
          </a:p>
          <a:p>
            <a:pPr lv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}</a:t>
            </a:r>
            <a:r>
              <a:rPr kumimoji="1" lang="en-US" altLang="zh-CN" sz="2800" b="1" dirty="0" err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LNode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, *</a:t>
            </a:r>
            <a:r>
              <a:rPr kumimoji="1" lang="en-US" altLang="zh-CN" sz="2800" b="1" dirty="0" err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LinkList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；</a:t>
            </a:r>
            <a:r>
              <a:rPr kumimoji="1" lang="en-US" altLang="zh-CN" sz="3200" b="1" dirty="0" smtClean="0">
                <a:solidFill>
                  <a:srgbClr val="0070C0"/>
                </a:solidFill>
                <a:ea typeface="楷体_GB2312" pitchFamily="49" charset="-122"/>
              </a:rPr>
              <a:t>/*</a:t>
            </a:r>
            <a:r>
              <a:rPr kumimoji="1" lang="zh-CN" altLang="en-US" sz="3200" b="1" dirty="0" smtClean="0">
                <a:solidFill>
                  <a:srgbClr val="0070C0"/>
                </a:solidFill>
                <a:ea typeface="楷体_GB2312" pitchFamily="49" charset="-122"/>
              </a:rPr>
              <a:t>单链表结点</a:t>
            </a:r>
            <a:r>
              <a:rPr kumimoji="1" lang="zh-CN" altLang="en-US" sz="3200" b="1" dirty="0">
                <a:solidFill>
                  <a:srgbClr val="0070C0"/>
                </a:solidFill>
                <a:ea typeface="楷体_GB2312" pitchFamily="49" charset="-122"/>
              </a:rPr>
              <a:t>类型*</a:t>
            </a:r>
            <a:r>
              <a:rPr kumimoji="1" lang="en-US" altLang="zh-CN" sz="3200" b="1" dirty="0" smtClean="0">
                <a:solidFill>
                  <a:srgbClr val="0070C0"/>
                </a:solidFill>
                <a:ea typeface="楷体_GB2312" pitchFamily="49" charset="-122"/>
              </a:rPr>
              <a:t>/</a:t>
            </a:r>
            <a:endParaRPr kumimoji="1" lang="en-US" altLang="zh-CN" sz="3200" b="1" dirty="0">
              <a:solidFill>
                <a:srgbClr val="0070C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090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692696"/>
            <a:ext cx="8382000" cy="842392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</a:rPr>
              <a:t>链队列</a:t>
            </a:r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1259632" y="2348880"/>
            <a:ext cx="6975475" cy="2308228"/>
            <a:chOff x="385" y="508"/>
            <a:chExt cx="4394" cy="1454"/>
          </a:xfrm>
        </p:grpSpPr>
        <p:graphicFrame>
          <p:nvGraphicFramePr>
            <p:cNvPr id="5" name="Object 41"/>
            <p:cNvGraphicFramePr>
              <a:graphicFrameLocks noChangeAspect="1"/>
            </p:cNvGraphicFramePr>
            <p:nvPr/>
          </p:nvGraphicFramePr>
          <p:xfrm>
            <a:off x="385" y="1168"/>
            <a:ext cx="368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5" name="Clip" r:id="rId3" imgW="861120" imgH="844560" progId="MS_ClipArt_Gallery.5">
                    <p:embed/>
                  </p:oleObj>
                </mc:Choice>
                <mc:Fallback>
                  <p:oleObj name="Clip" r:id="rId3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1168"/>
                          <a:ext cx="368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42"/>
            <p:cNvSpPr txBox="1">
              <a:spLocks noChangeArrowheads="1"/>
            </p:cNvSpPr>
            <p:nvPr/>
          </p:nvSpPr>
          <p:spPr bwMode="auto">
            <a:xfrm>
              <a:off x="810" y="508"/>
              <a:ext cx="3969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3200" b="1" dirty="0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链列队需要记录两个指针。</a:t>
              </a:r>
              <a:endParaRPr kumimoji="1"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endParaRPr>
            </a:p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4000C0"/>
                  </a:solidFill>
                  <a:latin typeface="Times New Roman" pitchFamily="18" charset="0"/>
                  <a:ea typeface="宋体" charset="-122"/>
                </a:rPr>
                <a:t>队头指针</a:t>
              </a:r>
              <a:r>
                <a:rPr kumimoji="1" lang="en-US" altLang="zh-CN" sz="2800" b="1" dirty="0" smtClean="0">
                  <a:solidFill>
                    <a:srgbClr val="4000C0"/>
                  </a:solidFill>
                  <a:latin typeface="Times New Roman" pitchFamily="18" charset="0"/>
                  <a:ea typeface="宋体" charset="-122"/>
                </a:rPr>
                <a:t>first</a:t>
              </a:r>
              <a:r>
                <a:rPr kumimoji="1" lang="zh-CN" altLang="en-US" sz="2800" b="1" dirty="0" smtClean="0">
                  <a:solidFill>
                    <a:srgbClr val="4000C0"/>
                  </a:solidFill>
                  <a:latin typeface="Times New Roman" pitchFamily="18" charset="0"/>
                  <a:ea typeface="宋体" charset="-122"/>
                </a:rPr>
                <a:t>：</a:t>
              </a:r>
              <a:r>
                <a:rPr kumimoji="1" lang="zh-CN" altLang="en-US" sz="2800" b="1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指向</a:t>
              </a:r>
              <a:r>
                <a:rPr kumimoji="1" lang="zh-CN" altLang="en-US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头</a:t>
              </a:r>
              <a:r>
                <a:rPr kumimoji="1" lang="zh-CN" altLang="en-US" sz="2800" b="1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结点；</a:t>
              </a:r>
              <a:endPara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endParaRPr>
            </a:p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4000C0"/>
                  </a:solidFill>
                  <a:latin typeface="Times New Roman" pitchFamily="18" charset="0"/>
                  <a:ea typeface="宋体" charset="-122"/>
                </a:rPr>
                <a:t>队尾指针</a:t>
              </a:r>
              <a:r>
                <a:rPr kumimoji="1" lang="en-US" altLang="zh-CN" sz="2800" b="1" dirty="0">
                  <a:solidFill>
                    <a:srgbClr val="4000C0"/>
                  </a:solidFill>
                  <a:latin typeface="Times New Roman" pitchFamily="18" charset="0"/>
                  <a:ea typeface="宋体" charset="-122"/>
                </a:rPr>
                <a:t>last：</a:t>
              </a:r>
              <a:r>
                <a:rPr kumimoji="1" lang="zh-CN" altLang="en-US" sz="2800" b="1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指向</a:t>
              </a:r>
              <a:r>
                <a:rPr kumimoji="1" lang="zh-CN" altLang="en-US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链队列的最后一个结点</a:t>
              </a:r>
              <a:r>
                <a:rPr kumimoji="1" lang="zh-CN" altLang="en-US" sz="2800" b="1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。</a:t>
              </a:r>
              <a:endPara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885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476672"/>
            <a:ext cx="8382000" cy="842392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</a:rPr>
              <a:t>链队列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268760"/>
            <a:ext cx="8064896" cy="2736304"/>
          </a:xfrm>
        </p:spPr>
        <p:txBody>
          <a:bodyPr/>
          <a:lstStyle/>
          <a:p>
            <a:pPr marL="0" indent="0">
              <a:lnSpc>
                <a:spcPct val="150000"/>
              </a:lnSpc>
              <a:buClr>
                <a:srgbClr val="6600FF"/>
              </a:buClr>
              <a:buSzTx/>
              <a:buFont typeface="Wingdings" pitchFamily="2" charset="2"/>
              <a:buChar char="|"/>
            </a:pPr>
            <a:r>
              <a:rPr lang="zh-CN" altLang="en-US" sz="2800" b="1" dirty="0" smtClean="0">
                <a:solidFill>
                  <a:srgbClr val="4F00EE"/>
                </a:solidFill>
              </a:rPr>
              <a:t>链队列的结点类型定义</a:t>
            </a:r>
            <a:endParaRPr lang="en-US" altLang="zh-CN" sz="2800" b="1" dirty="0" smtClean="0">
              <a:solidFill>
                <a:srgbClr val="4F00EE"/>
              </a:solidFill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b="1" kern="1200" dirty="0" err="1">
                <a:ea typeface="宋体" pitchFamily="2" charset="-122"/>
              </a:rPr>
              <a:t>typedef</a:t>
            </a:r>
            <a:r>
              <a:rPr lang="en-US" altLang="zh-CN" b="1" kern="1200" dirty="0">
                <a:ea typeface="宋体" pitchFamily="2" charset="-122"/>
              </a:rPr>
              <a:t> </a:t>
            </a:r>
            <a:r>
              <a:rPr lang="en-US" altLang="zh-CN" b="1" kern="1200" dirty="0" err="1">
                <a:ea typeface="宋体" pitchFamily="2" charset="-122"/>
              </a:rPr>
              <a:t>struct</a:t>
            </a:r>
            <a:r>
              <a:rPr lang="en-US" altLang="zh-CN" b="1" kern="1200" dirty="0">
                <a:ea typeface="宋体" pitchFamily="2" charset="-122"/>
              </a:rPr>
              <a:t> </a:t>
            </a:r>
            <a:r>
              <a:rPr lang="en-US" altLang="zh-CN" b="1" kern="1200" dirty="0" err="1">
                <a:ea typeface="宋体" pitchFamily="2" charset="-122"/>
              </a:rPr>
              <a:t>QNode</a:t>
            </a:r>
            <a:r>
              <a:rPr lang="en-US" altLang="zh-CN" b="1" kern="1200" dirty="0">
                <a:ea typeface="宋体" pitchFamily="2" charset="-122"/>
              </a:rPr>
              <a:t>	/*</a:t>
            </a:r>
            <a:r>
              <a:rPr lang="zh-CN" altLang="en-US" b="1" kern="1200" dirty="0">
                <a:ea typeface="宋体" pitchFamily="2" charset="-122"/>
              </a:rPr>
              <a:t>结点类型*</a:t>
            </a:r>
            <a:r>
              <a:rPr lang="en-US" altLang="zh-CN" b="1" kern="1200" dirty="0">
                <a:ea typeface="宋体" pitchFamily="2" charset="-122"/>
              </a:rPr>
              <a:t>/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b="1" kern="1200" dirty="0">
                <a:ea typeface="宋体" pitchFamily="2" charset="-122"/>
              </a:rPr>
              <a:t>{	</a:t>
            </a:r>
            <a:r>
              <a:rPr lang="en-US" altLang="zh-CN" b="1" kern="1200" dirty="0" err="1">
                <a:ea typeface="宋体" pitchFamily="2" charset="-122"/>
              </a:rPr>
              <a:t>ElemType</a:t>
            </a:r>
            <a:r>
              <a:rPr lang="en-US" altLang="zh-CN" b="1" kern="1200" dirty="0">
                <a:ea typeface="宋体" pitchFamily="2" charset="-122"/>
              </a:rPr>
              <a:t>  data;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b="1" kern="1200" dirty="0">
                <a:ea typeface="宋体" pitchFamily="2" charset="-122"/>
              </a:rPr>
              <a:t>	</a:t>
            </a:r>
            <a:r>
              <a:rPr lang="en-US" altLang="zh-CN" b="1" kern="1200" dirty="0" err="1">
                <a:ea typeface="宋体" pitchFamily="2" charset="-122"/>
              </a:rPr>
              <a:t>struct</a:t>
            </a:r>
            <a:r>
              <a:rPr lang="en-US" altLang="zh-CN" b="1" kern="1200" dirty="0">
                <a:ea typeface="宋体" pitchFamily="2" charset="-122"/>
              </a:rPr>
              <a:t> </a:t>
            </a:r>
            <a:r>
              <a:rPr lang="en-US" altLang="zh-CN" b="1" kern="1200" dirty="0" err="1">
                <a:ea typeface="宋体" pitchFamily="2" charset="-122"/>
              </a:rPr>
              <a:t>QNode</a:t>
            </a:r>
            <a:r>
              <a:rPr lang="en-US" altLang="zh-CN" b="1" kern="1200" dirty="0">
                <a:ea typeface="宋体" pitchFamily="2" charset="-122"/>
              </a:rPr>
              <a:t>  *next;  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b="1" kern="1200" dirty="0">
                <a:ea typeface="宋体" pitchFamily="2" charset="-122"/>
              </a:rPr>
              <a:t>}</a:t>
            </a:r>
            <a:r>
              <a:rPr lang="en-US" altLang="zh-CN" b="1" kern="1200" dirty="0" err="1">
                <a:ea typeface="宋体" pitchFamily="2" charset="-122"/>
              </a:rPr>
              <a:t>LinkQueueNode</a:t>
            </a:r>
            <a:r>
              <a:rPr lang="en-US" altLang="zh-CN" b="1" kern="1200" dirty="0">
                <a:ea typeface="宋体" pitchFamily="2" charset="-122"/>
              </a:rPr>
              <a:t>, *</a:t>
            </a:r>
            <a:r>
              <a:rPr lang="en-US" altLang="zh-CN" b="1" kern="1200" dirty="0" err="1">
                <a:ea typeface="宋体" pitchFamily="2" charset="-122"/>
              </a:rPr>
              <a:t>LinkQList</a:t>
            </a:r>
            <a:r>
              <a:rPr lang="en-US" altLang="zh-CN" b="1" kern="1200" dirty="0">
                <a:ea typeface="宋体" pitchFamily="2" charset="-122"/>
              </a:rPr>
              <a:t>;</a:t>
            </a:r>
            <a:endParaRPr lang="en-US" altLang="zh-CN" b="1" kern="1200" dirty="0">
              <a:ea typeface="楷体_GB2312" pitchFamily="49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83568" y="4149080"/>
            <a:ext cx="8064896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0">
              <a:defRPr/>
            </a:pPr>
            <a:r>
              <a:rPr lang="en-US" altLang="zh-CN" sz="3200" b="1" kern="0" dirty="0" err="1">
                <a:solidFill>
                  <a:schemeClr val="tx1">
                    <a:lumMod val="50000"/>
                  </a:schemeClr>
                </a:solidFill>
              </a:rPr>
              <a:t>typedef</a:t>
            </a:r>
            <a:r>
              <a:rPr lang="en-US" altLang="zh-CN" sz="3200" b="1" kern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3200" b="1" kern="0" dirty="0" err="1">
                <a:solidFill>
                  <a:schemeClr val="tx1">
                    <a:lumMod val="50000"/>
                  </a:schemeClr>
                </a:solidFill>
              </a:rPr>
              <a:t>struct</a:t>
            </a:r>
            <a:r>
              <a:rPr lang="en-US" altLang="zh-CN" sz="3200" b="1" kern="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altLang="zh-CN" sz="3200" b="1" kern="0" dirty="0" smtClean="0">
                <a:solidFill>
                  <a:schemeClr val="tx1">
                    <a:lumMod val="50000"/>
                  </a:schemeClr>
                </a:solidFill>
              </a:rPr>
              <a:t>/*</a:t>
            </a:r>
            <a:r>
              <a:rPr lang="zh-CN" altLang="en-US" sz="3200" b="1" kern="0" dirty="0">
                <a:solidFill>
                  <a:schemeClr val="tx1">
                    <a:lumMod val="50000"/>
                  </a:schemeClr>
                </a:solidFill>
              </a:rPr>
              <a:t>链队列类型，记录队头指针和队尾指针*</a:t>
            </a:r>
            <a:r>
              <a:rPr lang="en-US" altLang="zh-CN" sz="3200" b="1" kern="0" dirty="0">
                <a:solidFill>
                  <a:schemeClr val="tx1">
                    <a:lumMod val="50000"/>
                  </a:schemeClr>
                </a:solidFill>
              </a:rPr>
              <a:t>/</a:t>
            </a:r>
          </a:p>
          <a:p>
            <a:pPr lvl="0">
              <a:defRPr/>
            </a:pPr>
            <a:r>
              <a:rPr lang="en-US" altLang="zh-CN" sz="3200" b="1" kern="0" dirty="0">
                <a:solidFill>
                  <a:schemeClr val="tx1">
                    <a:lumMod val="50000"/>
                  </a:schemeClr>
                </a:solidFill>
              </a:rPr>
              <a:t>{	</a:t>
            </a:r>
            <a:r>
              <a:rPr lang="en-US" altLang="zh-CN" sz="3200" b="1" kern="0" dirty="0" err="1">
                <a:solidFill>
                  <a:schemeClr val="tx1">
                    <a:lumMod val="50000"/>
                  </a:schemeClr>
                </a:solidFill>
              </a:rPr>
              <a:t>LinkQueueNode</a:t>
            </a:r>
            <a:r>
              <a:rPr lang="en-US" altLang="zh-CN" sz="3200" b="1" kern="0" dirty="0">
                <a:solidFill>
                  <a:schemeClr val="tx1">
                    <a:lumMod val="50000"/>
                  </a:schemeClr>
                </a:solidFill>
              </a:rPr>
              <a:t>  *first;   /*</a:t>
            </a:r>
            <a:r>
              <a:rPr lang="zh-CN" altLang="en-US" sz="3200" b="1" kern="0" dirty="0">
                <a:solidFill>
                  <a:schemeClr val="tx1">
                    <a:lumMod val="50000"/>
                  </a:schemeClr>
                </a:solidFill>
              </a:rPr>
              <a:t>队头指针*</a:t>
            </a:r>
            <a:r>
              <a:rPr lang="en-US" altLang="zh-CN" sz="3200" b="1" kern="0" dirty="0">
                <a:solidFill>
                  <a:schemeClr val="tx1">
                    <a:lumMod val="50000"/>
                  </a:schemeClr>
                </a:solidFill>
              </a:rPr>
              <a:t>/</a:t>
            </a:r>
          </a:p>
          <a:p>
            <a:pPr lvl="0">
              <a:defRPr/>
            </a:pPr>
            <a:r>
              <a:rPr lang="en-US" altLang="zh-CN" sz="3200" b="1" kern="0" dirty="0">
                <a:solidFill>
                  <a:schemeClr val="tx1">
                    <a:lumMod val="50000"/>
                  </a:schemeClr>
                </a:solidFill>
              </a:rPr>
              <a:t>  	</a:t>
            </a:r>
            <a:r>
              <a:rPr lang="en-US" altLang="zh-CN" sz="3200" b="1" kern="0" dirty="0" err="1">
                <a:solidFill>
                  <a:schemeClr val="tx1">
                    <a:lumMod val="50000"/>
                  </a:schemeClr>
                </a:solidFill>
              </a:rPr>
              <a:t>LinkQueueNode</a:t>
            </a:r>
            <a:r>
              <a:rPr lang="en-US" altLang="zh-CN" sz="3200" b="1" kern="0" dirty="0">
                <a:solidFill>
                  <a:schemeClr val="tx1">
                    <a:lumMod val="50000"/>
                  </a:schemeClr>
                </a:solidFill>
              </a:rPr>
              <a:t>  *last;    /*</a:t>
            </a:r>
            <a:r>
              <a:rPr lang="zh-CN" altLang="en-US" sz="3200" b="1" kern="0" dirty="0">
                <a:solidFill>
                  <a:schemeClr val="tx1">
                    <a:lumMod val="50000"/>
                  </a:schemeClr>
                </a:solidFill>
              </a:rPr>
              <a:t>队尾指针*</a:t>
            </a:r>
            <a:r>
              <a:rPr lang="en-US" altLang="zh-CN" sz="3200" b="1" kern="0" dirty="0">
                <a:solidFill>
                  <a:schemeClr val="tx1">
                    <a:lumMod val="50000"/>
                  </a:schemeClr>
                </a:solidFill>
              </a:rPr>
              <a:t>/                    </a:t>
            </a:r>
          </a:p>
          <a:p>
            <a:pPr lvl="0">
              <a:defRPr/>
            </a:pPr>
            <a:r>
              <a:rPr lang="en-US" altLang="zh-CN" sz="3200" b="1" kern="0" dirty="0">
                <a:solidFill>
                  <a:schemeClr val="tx1">
                    <a:lumMod val="50000"/>
                  </a:schemeClr>
                </a:solidFill>
              </a:rPr>
              <a:t>}</a:t>
            </a:r>
            <a:r>
              <a:rPr lang="en-US" altLang="zh-CN" sz="3200" b="1" kern="0" dirty="0" err="1">
                <a:solidFill>
                  <a:schemeClr val="tx1">
                    <a:lumMod val="50000"/>
                  </a:schemeClr>
                </a:solidFill>
              </a:rPr>
              <a:t>LinkQueue</a:t>
            </a:r>
            <a:r>
              <a:rPr lang="en-US" altLang="zh-CN" sz="3200" b="1" kern="0" dirty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014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185862" y="411162"/>
            <a:ext cx="1841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1828800" y="2781300"/>
            <a:ext cx="3048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4000">
              <a:solidFill>
                <a:srgbClr val="FFCC99"/>
              </a:solidFill>
              <a:ea typeface="宋体" pitchFamily="2" charset="-122"/>
            </a:endParaRP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8039100" y="4257675"/>
            <a:ext cx="3048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4000">
              <a:solidFill>
                <a:srgbClr val="FFCC99"/>
              </a:solidFill>
              <a:ea typeface="宋体" pitchFamily="2" charset="-122"/>
            </a:endParaRPr>
          </a:p>
        </p:txBody>
      </p:sp>
      <p:sp>
        <p:nvSpPr>
          <p:cNvPr id="104453" name="Line 5"/>
          <p:cNvSpPr>
            <a:spLocks noChangeShapeType="1"/>
          </p:cNvSpPr>
          <p:nvPr/>
        </p:nvSpPr>
        <p:spPr bwMode="auto">
          <a:xfrm>
            <a:off x="1981200" y="3086100"/>
            <a:ext cx="762000" cy="0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4000">
              <a:solidFill>
                <a:srgbClr val="FFCC99"/>
              </a:solidFill>
              <a:ea typeface="宋体" pitchFamily="2" charset="-12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743200" y="2613025"/>
            <a:ext cx="5943600" cy="777875"/>
            <a:chOff x="1728" y="2208"/>
            <a:chExt cx="3744" cy="490"/>
          </a:xfrm>
        </p:grpSpPr>
        <p:sp>
          <p:nvSpPr>
            <p:cNvPr id="54295" name="Rectangle 7"/>
            <p:cNvSpPr>
              <a:spLocks noChangeArrowheads="1"/>
            </p:cNvSpPr>
            <p:nvPr/>
          </p:nvSpPr>
          <p:spPr bwMode="auto">
            <a:xfrm>
              <a:off x="2160" y="2314"/>
              <a:ext cx="19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4000">
                <a:solidFill>
                  <a:srgbClr val="FFCC99"/>
                </a:solidFill>
                <a:ea typeface="宋体" pitchFamily="2" charset="-122"/>
              </a:endParaRPr>
            </a:p>
          </p:txBody>
        </p:sp>
        <p:sp>
          <p:nvSpPr>
            <p:cNvPr id="54296" name="Rectangle 8"/>
            <p:cNvSpPr>
              <a:spLocks noChangeArrowheads="1"/>
            </p:cNvSpPr>
            <p:nvPr/>
          </p:nvSpPr>
          <p:spPr bwMode="auto">
            <a:xfrm>
              <a:off x="1728" y="2314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4000">
                <a:solidFill>
                  <a:srgbClr val="FFCC99"/>
                </a:solidFill>
                <a:ea typeface="宋体" pitchFamily="2" charset="-122"/>
              </a:endParaRPr>
            </a:p>
          </p:txBody>
        </p:sp>
        <p:sp>
          <p:nvSpPr>
            <p:cNvPr id="54297" name="Rectangle 9"/>
            <p:cNvSpPr>
              <a:spLocks noChangeArrowheads="1"/>
            </p:cNvSpPr>
            <p:nvPr/>
          </p:nvSpPr>
          <p:spPr bwMode="auto">
            <a:xfrm>
              <a:off x="3120" y="2314"/>
              <a:ext cx="19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4000">
                <a:solidFill>
                  <a:srgbClr val="FFCC99"/>
                </a:solidFill>
                <a:ea typeface="宋体" pitchFamily="2" charset="-122"/>
              </a:endParaRPr>
            </a:p>
          </p:txBody>
        </p:sp>
        <p:sp>
          <p:nvSpPr>
            <p:cNvPr id="54298" name="Rectangle 10"/>
            <p:cNvSpPr>
              <a:spLocks noChangeArrowheads="1"/>
            </p:cNvSpPr>
            <p:nvPr/>
          </p:nvSpPr>
          <p:spPr bwMode="auto">
            <a:xfrm>
              <a:off x="2688" y="2314"/>
              <a:ext cx="43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4000">
                  <a:solidFill>
                    <a:srgbClr val="5B5249"/>
                  </a:solidFill>
                  <a:ea typeface="宋体" pitchFamily="2" charset="-122"/>
                </a:rPr>
                <a:t>a</a:t>
              </a:r>
              <a:r>
                <a:rPr kumimoji="1" lang="en-US" altLang="zh-CN" sz="4000" baseline="-25000">
                  <a:solidFill>
                    <a:srgbClr val="5B5249"/>
                  </a:solidFill>
                  <a:ea typeface="宋体" pitchFamily="2" charset="-122"/>
                </a:rPr>
                <a:t>1</a:t>
              </a:r>
              <a:endParaRPr kumimoji="1" lang="en-US" altLang="zh-CN" sz="4000">
                <a:solidFill>
                  <a:srgbClr val="5B5249"/>
                </a:solidFill>
                <a:ea typeface="宋体" pitchFamily="2" charset="-122"/>
              </a:endParaRPr>
            </a:p>
          </p:txBody>
        </p:sp>
        <p:sp>
          <p:nvSpPr>
            <p:cNvPr id="54299" name="Rectangle 11"/>
            <p:cNvSpPr>
              <a:spLocks noChangeArrowheads="1"/>
            </p:cNvSpPr>
            <p:nvPr/>
          </p:nvSpPr>
          <p:spPr bwMode="auto">
            <a:xfrm>
              <a:off x="5280" y="2314"/>
              <a:ext cx="19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5B5249"/>
                  </a:solidFill>
                  <a:ea typeface="宋体" pitchFamily="2" charset="-122"/>
                </a:rPr>
                <a:t>∧</a:t>
              </a:r>
              <a:endParaRPr kumimoji="1" lang="en-US" altLang="zh-CN" sz="4000">
                <a:solidFill>
                  <a:srgbClr val="5B5249"/>
                </a:solidFill>
                <a:ea typeface="宋体" pitchFamily="2" charset="-122"/>
              </a:endParaRPr>
            </a:p>
          </p:txBody>
        </p:sp>
        <p:sp>
          <p:nvSpPr>
            <p:cNvPr id="54300" name="Rectangle 12"/>
            <p:cNvSpPr>
              <a:spLocks noChangeArrowheads="1"/>
            </p:cNvSpPr>
            <p:nvPr/>
          </p:nvSpPr>
          <p:spPr bwMode="auto">
            <a:xfrm>
              <a:off x="4848" y="2314"/>
              <a:ext cx="43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4000">
                  <a:solidFill>
                    <a:srgbClr val="5B5249"/>
                  </a:solidFill>
                  <a:ea typeface="宋体" pitchFamily="2" charset="-122"/>
                </a:rPr>
                <a:t>a</a:t>
              </a:r>
              <a:r>
                <a:rPr kumimoji="1" lang="en-US" altLang="zh-CN" sz="4000" baseline="-25000">
                  <a:solidFill>
                    <a:srgbClr val="5B5249"/>
                  </a:solidFill>
                  <a:ea typeface="宋体" pitchFamily="2" charset="-122"/>
                </a:rPr>
                <a:t>n</a:t>
              </a:r>
              <a:endParaRPr kumimoji="1" lang="en-US" altLang="zh-CN" sz="4000">
                <a:solidFill>
                  <a:srgbClr val="5B5249"/>
                </a:solidFill>
                <a:ea typeface="宋体" pitchFamily="2" charset="-122"/>
              </a:endParaRPr>
            </a:p>
          </p:txBody>
        </p:sp>
        <p:sp>
          <p:nvSpPr>
            <p:cNvPr id="54301" name="Line 13"/>
            <p:cNvSpPr>
              <a:spLocks noChangeShapeType="1"/>
            </p:cNvSpPr>
            <p:nvPr/>
          </p:nvSpPr>
          <p:spPr bwMode="auto">
            <a:xfrm>
              <a:off x="2256" y="2506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4000">
                <a:solidFill>
                  <a:srgbClr val="FFCC99"/>
                </a:solidFill>
                <a:ea typeface="宋体" pitchFamily="2" charset="-122"/>
              </a:endParaRPr>
            </a:p>
          </p:txBody>
        </p:sp>
        <p:sp>
          <p:nvSpPr>
            <p:cNvPr id="54302" name="Line 14"/>
            <p:cNvSpPr>
              <a:spLocks noChangeShapeType="1"/>
            </p:cNvSpPr>
            <p:nvPr/>
          </p:nvSpPr>
          <p:spPr bwMode="auto">
            <a:xfrm>
              <a:off x="3216" y="2506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4000">
                <a:solidFill>
                  <a:srgbClr val="FFCC99"/>
                </a:solidFill>
                <a:ea typeface="宋体" pitchFamily="2" charset="-122"/>
              </a:endParaRPr>
            </a:p>
          </p:txBody>
        </p:sp>
        <p:sp>
          <p:nvSpPr>
            <p:cNvPr id="54303" name="Line 15"/>
            <p:cNvSpPr>
              <a:spLocks noChangeShapeType="1"/>
            </p:cNvSpPr>
            <p:nvPr/>
          </p:nvSpPr>
          <p:spPr bwMode="auto">
            <a:xfrm>
              <a:off x="4368" y="2506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4000">
                <a:solidFill>
                  <a:srgbClr val="FFCC99"/>
                </a:solidFill>
                <a:ea typeface="宋体" pitchFamily="2" charset="-122"/>
              </a:endParaRPr>
            </a:p>
          </p:txBody>
        </p:sp>
        <p:sp>
          <p:nvSpPr>
            <p:cNvPr id="54304" name="Text Box 16"/>
            <p:cNvSpPr txBox="1">
              <a:spLocks noChangeArrowheads="1"/>
            </p:cNvSpPr>
            <p:nvPr/>
          </p:nvSpPr>
          <p:spPr bwMode="auto">
            <a:xfrm>
              <a:off x="3840" y="2208"/>
              <a:ext cx="52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4000">
                  <a:solidFill>
                    <a:srgbClr val="FFCC99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4000">
                  <a:solidFill>
                    <a:srgbClr val="FFCC99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rgbClr val="FFCC99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rgbClr val="FFCC99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rgbClr val="FFCC99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rgbClr val="FFCC99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rgbClr val="FFCC99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rgbClr val="FFCC99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rgbClr val="FFCC99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5B5249"/>
                  </a:solidFill>
                </a:rPr>
                <a:t>…</a:t>
              </a:r>
              <a:endParaRPr lang="en-US" altLang="zh-CN">
                <a:solidFill>
                  <a:srgbClr val="5B5249"/>
                </a:solidFill>
              </a:endParaRPr>
            </a:p>
          </p:txBody>
        </p:sp>
      </p:grpSp>
      <p:sp>
        <p:nvSpPr>
          <p:cNvPr id="104465" name="Line 17"/>
          <p:cNvSpPr>
            <a:spLocks noChangeShapeType="1"/>
          </p:cNvSpPr>
          <p:nvPr/>
        </p:nvSpPr>
        <p:spPr bwMode="auto">
          <a:xfrm flipV="1">
            <a:off x="8077200" y="3695700"/>
            <a:ext cx="0" cy="669404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4000">
              <a:solidFill>
                <a:srgbClr val="FFCC99"/>
              </a:solidFill>
              <a:ea typeface="宋体" pitchFamily="2" charset="-122"/>
            </a:endParaRPr>
          </a:p>
        </p:txBody>
      </p:sp>
      <p:sp>
        <p:nvSpPr>
          <p:cNvPr id="104466" name="Line 18"/>
          <p:cNvSpPr>
            <a:spLocks noChangeShapeType="1"/>
          </p:cNvSpPr>
          <p:nvPr/>
        </p:nvSpPr>
        <p:spPr bwMode="auto">
          <a:xfrm flipV="1">
            <a:off x="8077200" y="3390900"/>
            <a:ext cx="0" cy="304800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4000">
              <a:solidFill>
                <a:srgbClr val="FFCC99"/>
              </a:solidFill>
              <a:ea typeface="宋体" pitchFamily="2" charset="-122"/>
            </a:endParaRPr>
          </a:p>
        </p:txBody>
      </p:sp>
      <p:sp>
        <p:nvSpPr>
          <p:cNvPr id="104467" name="Text Box 19"/>
          <p:cNvSpPr txBox="1">
            <a:spLocks noChangeArrowheads="1"/>
          </p:cNvSpPr>
          <p:nvPr/>
        </p:nvSpPr>
        <p:spPr bwMode="auto">
          <a:xfrm>
            <a:off x="441325" y="2781300"/>
            <a:ext cx="1417376" cy="594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solidFill>
                  <a:srgbClr val="A50021"/>
                </a:solidFill>
              </a:rPr>
              <a:t>q-&gt;first</a:t>
            </a:r>
            <a:endParaRPr lang="en-US" altLang="zh-CN" sz="3200" dirty="0">
              <a:solidFill>
                <a:srgbClr val="A50021"/>
              </a:solidFill>
            </a:endParaRPr>
          </a:p>
        </p:txBody>
      </p:sp>
      <p:sp>
        <p:nvSpPr>
          <p:cNvPr id="104468" name="Rectangle 20"/>
          <p:cNvSpPr>
            <a:spLocks noChangeArrowheads="1"/>
          </p:cNvSpPr>
          <p:nvPr/>
        </p:nvSpPr>
        <p:spPr bwMode="auto">
          <a:xfrm>
            <a:off x="4038600" y="4638675"/>
            <a:ext cx="3048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4000">
              <a:solidFill>
                <a:srgbClr val="FFCC99"/>
              </a:solidFill>
              <a:ea typeface="宋体" pitchFamily="2" charset="-122"/>
            </a:endParaRPr>
          </a:p>
        </p:txBody>
      </p:sp>
      <p:sp>
        <p:nvSpPr>
          <p:cNvPr id="104469" name="Rectangle 21"/>
          <p:cNvSpPr>
            <a:spLocks noChangeArrowheads="1"/>
          </p:cNvSpPr>
          <p:nvPr/>
        </p:nvSpPr>
        <p:spPr bwMode="auto">
          <a:xfrm>
            <a:off x="4074994" y="5568950"/>
            <a:ext cx="3048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4000">
              <a:solidFill>
                <a:srgbClr val="FFCC99"/>
              </a:solidFill>
              <a:ea typeface="宋体" pitchFamily="2" charset="-122"/>
            </a:endParaRPr>
          </a:p>
        </p:txBody>
      </p:sp>
      <p:sp>
        <p:nvSpPr>
          <p:cNvPr id="104470" name="Text Box 22"/>
          <p:cNvSpPr txBox="1">
            <a:spLocks noChangeArrowheads="1"/>
          </p:cNvSpPr>
          <p:nvPr/>
        </p:nvSpPr>
        <p:spPr bwMode="auto">
          <a:xfrm>
            <a:off x="2651125" y="4638675"/>
            <a:ext cx="1519968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solidFill>
                  <a:srgbClr val="A50021"/>
                </a:solidFill>
              </a:rPr>
              <a:t>q-&gt; first</a:t>
            </a:r>
            <a:endParaRPr lang="en-US" altLang="zh-CN" sz="3200" dirty="0">
              <a:solidFill>
                <a:srgbClr val="A50021"/>
              </a:solidFill>
            </a:endParaRP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solidFill>
                  <a:srgbClr val="A50021"/>
                </a:solidFill>
              </a:rPr>
              <a:t>q-&gt; last</a:t>
            </a:r>
            <a:endParaRPr lang="en-US" altLang="zh-CN" sz="3200" dirty="0">
              <a:solidFill>
                <a:srgbClr val="A50021"/>
              </a:solidFill>
            </a:endParaRPr>
          </a:p>
        </p:txBody>
      </p:sp>
      <p:sp>
        <p:nvSpPr>
          <p:cNvPr id="104471" name="Line 23"/>
          <p:cNvSpPr>
            <a:spLocks noChangeShapeType="1"/>
          </p:cNvSpPr>
          <p:nvPr/>
        </p:nvSpPr>
        <p:spPr bwMode="auto">
          <a:xfrm>
            <a:off x="4191000" y="4943475"/>
            <a:ext cx="762000" cy="152400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4000">
              <a:solidFill>
                <a:srgbClr val="FFCC99"/>
              </a:solidFill>
              <a:ea typeface="宋体" pitchFamily="2" charset="-122"/>
            </a:endParaRPr>
          </a:p>
        </p:txBody>
      </p:sp>
      <p:sp>
        <p:nvSpPr>
          <p:cNvPr id="104472" name="Line 24"/>
          <p:cNvSpPr>
            <a:spLocks noChangeShapeType="1"/>
          </p:cNvSpPr>
          <p:nvPr/>
        </p:nvSpPr>
        <p:spPr bwMode="auto">
          <a:xfrm flipV="1">
            <a:off x="4379794" y="5400674"/>
            <a:ext cx="573206" cy="473075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4000">
              <a:solidFill>
                <a:srgbClr val="FFCC99"/>
              </a:solidFill>
              <a:ea typeface="宋体" pitchFamily="2" charset="-122"/>
            </a:endParaRP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953000" y="4943475"/>
            <a:ext cx="990600" cy="609600"/>
            <a:chOff x="3120" y="3418"/>
            <a:chExt cx="624" cy="384"/>
          </a:xfrm>
        </p:grpSpPr>
        <p:sp>
          <p:nvSpPr>
            <p:cNvPr id="54292" name="Rectangle 26"/>
            <p:cNvSpPr>
              <a:spLocks noChangeArrowheads="1"/>
            </p:cNvSpPr>
            <p:nvPr/>
          </p:nvSpPr>
          <p:spPr bwMode="auto">
            <a:xfrm>
              <a:off x="3552" y="3418"/>
              <a:ext cx="19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4000">
                <a:solidFill>
                  <a:srgbClr val="FFCC99"/>
                </a:solidFill>
                <a:ea typeface="宋体" pitchFamily="2" charset="-122"/>
              </a:endParaRPr>
            </a:p>
          </p:txBody>
        </p:sp>
        <p:sp>
          <p:nvSpPr>
            <p:cNvPr id="54293" name="Rectangle 27"/>
            <p:cNvSpPr>
              <a:spLocks noChangeArrowheads="1"/>
            </p:cNvSpPr>
            <p:nvPr/>
          </p:nvSpPr>
          <p:spPr bwMode="auto">
            <a:xfrm>
              <a:off x="3120" y="3418"/>
              <a:ext cx="432" cy="38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4000">
                <a:solidFill>
                  <a:srgbClr val="FFCC99"/>
                </a:solidFill>
                <a:ea typeface="宋体" pitchFamily="2" charset="-122"/>
              </a:endParaRPr>
            </a:p>
          </p:txBody>
        </p:sp>
        <p:sp>
          <p:nvSpPr>
            <p:cNvPr id="54294" name="Rectangle 28"/>
            <p:cNvSpPr>
              <a:spLocks noChangeArrowheads="1"/>
            </p:cNvSpPr>
            <p:nvPr/>
          </p:nvSpPr>
          <p:spPr bwMode="auto">
            <a:xfrm>
              <a:off x="3552" y="3418"/>
              <a:ext cx="19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>
                  <a:solidFill>
                    <a:srgbClr val="5B5249"/>
                  </a:solidFill>
                  <a:ea typeface="宋体" pitchFamily="2" charset="-122"/>
                </a:rPr>
                <a:t>∧</a:t>
              </a:r>
              <a:endParaRPr kumimoji="1" lang="en-US" altLang="zh-CN" sz="4000">
                <a:solidFill>
                  <a:srgbClr val="5B5249"/>
                </a:solidFill>
                <a:ea typeface="宋体" pitchFamily="2" charset="-122"/>
              </a:endParaRPr>
            </a:p>
          </p:txBody>
        </p:sp>
      </p:grpSp>
      <p:sp>
        <p:nvSpPr>
          <p:cNvPr id="104477" name="Text Box 29"/>
          <p:cNvSpPr txBox="1">
            <a:spLocks noChangeArrowheads="1"/>
          </p:cNvSpPr>
          <p:nvPr/>
        </p:nvSpPr>
        <p:spPr bwMode="auto">
          <a:xfrm>
            <a:off x="914400" y="4867275"/>
            <a:ext cx="1806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b="1">
                <a:solidFill>
                  <a:srgbClr val="800000"/>
                </a:solidFill>
                <a:ea typeface="隶书" pitchFamily="49" charset="-122"/>
              </a:rPr>
              <a:t>空队列</a:t>
            </a:r>
            <a:endParaRPr lang="zh-CN" altLang="en-US">
              <a:solidFill>
                <a:srgbClr val="5B5249"/>
              </a:solidFill>
            </a:endParaRPr>
          </a:p>
        </p:txBody>
      </p:sp>
      <p:sp>
        <p:nvSpPr>
          <p:cNvPr id="104478" name="Text Box 30"/>
          <p:cNvSpPr txBox="1">
            <a:spLocks noChangeArrowheads="1"/>
          </p:cNvSpPr>
          <p:nvPr/>
        </p:nvSpPr>
        <p:spPr bwMode="auto">
          <a:xfrm>
            <a:off x="681037" y="1363662"/>
            <a:ext cx="3200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 err="1">
                <a:solidFill>
                  <a:schemeClr val="tx1">
                    <a:lumMod val="50000"/>
                  </a:schemeClr>
                </a:solidFill>
              </a:rPr>
              <a:t>LinkQueue</a:t>
            </a: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</a:rPr>
              <a:t>   </a:t>
            </a:r>
            <a:r>
              <a:rPr lang="en-US" altLang="zh-CN" sz="3200" b="1" dirty="0" smtClean="0">
                <a:solidFill>
                  <a:schemeClr val="tx1">
                    <a:lumMod val="50000"/>
                  </a:schemeClr>
                </a:solidFill>
              </a:rPr>
              <a:t>*q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4290" name="Rectangle 31"/>
          <p:cNvSpPr>
            <a:spLocks noChangeArrowheads="1"/>
          </p:cNvSpPr>
          <p:nvPr/>
        </p:nvSpPr>
        <p:spPr bwMode="auto">
          <a:xfrm>
            <a:off x="914400" y="587375"/>
            <a:ext cx="40274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000" b="1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</a:rPr>
              <a:t>2</a:t>
            </a:r>
            <a:r>
              <a:rPr kumimoji="1" lang="zh-CN" altLang="en-US" sz="4000" b="1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</a:rPr>
              <a:t>、</a:t>
            </a:r>
            <a:r>
              <a:rPr kumimoji="1" lang="zh-CN" altLang="en-US" sz="4000" b="1" dirty="0">
                <a:solidFill>
                  <a:schemeClr val="tx1">
                    <a:lumMod val="50000"/>
                  </a:schemeClr>
                </a:solidFill>
              </a:rPr>
              <a:t>链队列</a:t>
            </a:r>
            <a:r>
              <a:rPr kumimoji="1" lang="zh-CN" altLang="en-US" sz="4000" b="1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</a:rPr>
              <a:t>示意图</a:t>
            </a:r>
          </a:p>
        </p:txBody>
      </p:sp>
      <p:sp>
        <p:nvSpPr>
          <p:cNvPr id="4" name="矩形 3"/>
          <p:cNvSpPr/>
          <p:nvPr/>
        </p:nvSpPr>
        <p:spPr>
          <a:xfrm>
            <a:off x="6749981" y="4315978"/>
            <a:ext cx="1430200" cy="594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solidFill>
                  <a:srgbClr val="A50021"/>
                </a:solidFill>
              </a:rPr>
              <a:t>q-&gt; last</a:t>
            </a:r>
            <a:endParaRPr lang="en-US" altLang="zh-CN" sz="3200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029359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4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4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animBg="1"/>
      <p:bldP spid="104452" grpId="0" animBg="1"/>
      <p:bldP spid="104453" grpId="0" animBg="1"/>
      <p:bldP spid="104465" grpId="0" animBg="1"/>
      <p:bldP spid="104466" grpId="0" animBg="1"/>
      <p:bldP spid="104467" grpId="0" autoUpdateAnimBg="0"/>
      <p:bldP spid="104468" grpId="0" animBg="1"/>
      <p:bldP spid="104469" grpId="0" animBg="1"/>
      <p:bldP spid="104470" grpId="0" autoUpdateAnimBg="0"/>
      <p:bldP spid="104471" grpId="0" animBg="1"/>
      <p:bldP spid="104472" grpId="0" animBg="1"/>
      <p:bldP spid="104477" grpId="0" autoUpdateAnimBg="0"/>
      <p:bldP spid="104478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228600" y="1071563"/>
            <a:ext cx="8915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25000"/>
              </a:spcAft>
            </a:pPr>
            <a:r>
              <a:rPr lang="en-US" altLang="zh-CN" sz="3200" b="1" dirty="0">
                <a:solidFill>
                  <a:srgbClr val="782C33"/>
                </a:solidFill>
              </a:rPr>
              <a:t>  1) </a:t>
            </a:r>
            <a:r>
              <a:rPr lang="zh-CN" altLang="en-US" sz="3200" b="1" dirty="0">
                <a:solidFill>
                  <a:srgbClr val="782C33"/>
                </a:solidFill>
              </a:rPr>
              <a:t>初始化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 err="1">
                <a:solidFill>
                  <a:srgbClr val="2A3D7A"/>
                </a:solidFill>
              </a:rPr>
              <a:t>int</a:t>
            </a:r>
            <a:r>
              <a:rPr lang="en-US" altLang="zh-CN" sz="3200" b="1" dirty="0">
                <a:solidFill>
                  <a:srgbClr val="2A3D7A"/>
                </a:solidFill>
              </a:rPr>
              <a:t> </a:t>
            </a:r>
            <a:r>
              <a:rPr lang="en-US" altLang="zh-CN" sz="3200" b="1" dirty="0" err="1">
                <a:solidFill>
                  <a:srgbClr val="2A3D7A"/>
                </a:solidFill>
              </a:rPr>
              <a:t>initQueue</a:t>
            </a:r>
            <a:r>
              <a:rPr lang="en-US" altLang="zh-CN" sz="3200" b="1" dirty="0">
                <a:solidFill>
                  <a:srgbClr val="2A3D7A"/>
                </a:solidFill>
              </a:rPr>
              <a:t>(</a:t>
            </a:r>
            <a:r>
              <a:rPr lang="en-US" altLang="zh-CN" sz="3200" b="1" dirty="0" err="1">
                <a:solidFill>
                  <a:srgbClr val="2A3D7A"/>
                </a:solidFill>
              </a:rPr>
              <a:t>LinkQueue</a:t>
            </a:r>
            <a:r>
              <a:rPr lang="en-US" altLang="zh-CN" sz="3200" b="1" dirty="0">
                <a:solidFill>
                  <a:srgbClr val="2A3D7A"/>
                </a:solidFill>
              </a:rPr>
              <a:t> *q)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2A3D7A"/>
                </a:solidFill>
              </a:rPr>
              <a:t>  { q-&gt;first=new </a:t>
            </a:r>
            <a:r>
              <a:rPr lang="en-US" altLang="zh-CN" sz="3200" b="1" dirty="0" err="1">
                <a:solidFill>
                  <a:srgbClr val="2A3D7A"/>
                </a:solidFill>
              </a:rPr>
              <a:t>LinkQueueNode</a:t>
            </a:r>
            <a:r>
              <a:rPr lang="en-US" altLang="zh-CN" sz="3200" b="1" dirty="0">
                <a:solidFill>
                  <a:srgbClr val="2A3D7A"/>
                </a:solidFill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00B050"/>
                </a:solidFill>
              </a:rPr>
              <a:t>            /*</a:t>
            </a:r>
            <a:r>
              <a:rPr lang="zh-CN" altLang="en-US" sz="3200" b="1" dirty="0">
                <a:solidFill>
                  <a:srgbClr val="00B050"/>
                </a:solidFill>
              </a:rPr>
              <a:t>申请头结点空间*</a:t>
            </a:r>
            <a:r>
              <a:rPr lang="en-US" altLang="zh-CN" sz="3200" b="1" dirty="0">
                <a:solidFill>
                  <a:srgbClr val="00B050"/>
                </a:solidFill>
              </a:rPr>
              <a:t>/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2A3D7A"/>
                </a:solidFill>
              </a:rPr>
              <a:t>     if (q-&gt;first!=NULL)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2A3D7A"/>
                </a:solidFill>
              </a:rPr>
              <a:t>       {</a:t>
            </a:r>
            <a:r>
              <a:rPr lang="en-US" altLang="zh-CN" sz="3200" b="1" dirty="0">
                <a:solidFill>
                  <a:srgbClr val="FF0000"/>
                </a:solidFill>
              </a:rPr>
              <a:t>q-&gt;last= q-&gt;first; q-&gt;first-&gt;next=NULL;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2A3D7A"/>
                </a:solidFill>
              </a:rPr>
              <a:t>         </a:t>
            </a:r>
            <a:r>
              <a:rPr lang="en-US" altLang="zh-CN" sz="3200" b="1" dirty="0">
                <a:solidFill>
                  <a:srgbClr val="00B050"/>
                </a:solidFill>
              </a:rPr>
              <a:t>/*</a:t>
            </a:r>
            <a:r>
              <a:rPr lang="zh-CN" altLang="en-US" sz="3200" b="1" dirty="0">
                <a:solidFill>
                  <a:srgbClr val="00B050"/>
                </a:solidFill>
              </a:rPr>
              <a:t>头、尾指针均指向头结点*</a:t>
            </a:r>
            <a:r>
              <a:rPr lang="en-US" altLang="zh-CN" sz="3200" b="1" dirty="0">
                <a:solidFill>
                  <a:srgbClr val="00B050"/>
                </a:solidFill>
              </a:rPr>
              <a:t>/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2A3D7A"/>
                </a:solidFill>
              </a:rPr>
              <a:t>         return 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2A3D7A"/>
                </a:solidFill>
              </a:rPr>
              <a:t>    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2A3D7A"/>
                </a:solidFill>
              </a:rPr>
              <a:t>      else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2A3D7A"/>
                </a:solidFill>
              </a:rPr>
              <a:t>     } </a:t>
            </a:r>
            <a:endParaRPr lang="en-US" altLang="zh-CN" sz="3200" b="1" dirty="0">
              <a:solidFill>
                <a:srgbClr val="FAC164"/>
              </a:solidFill>
            </a:endParaRP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428625"/>
            <a:ext cx="7772400" cy="719138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solidFill>
                  <a:srgbClr val="C00000"/>
                </a:solidFill>
                <a:latin typeface="楷体_GB2312" pitchFamily="49" charset="-122"/>
              </a:rPr>
              <a:t>3</a:t>
            </a:r>
            <a:r>
              <a:rPr lang="zh-CN" altLang="en-US" sz="3600" dirty="0" smtClean="0">
                <a:solidFill>
                  <a:srgbClr val="C00000"/>
                </a:solidFill>
                <a:latin typeface="楷体_GB2312" pitchFamily="49" charset="-122"/>
              </a:rPr>
              <a:t>、</a:t>
            </a:r>
            <a:r>
              <a:rPr lang="zh-CN" altLang="en-US" sz="3600" dirty="0" smtClean="0">
                <a:solidFill>
                  <a:srgbClr val="C00000"/>
                </a:solidFill>
              </a:rPr>
              <a:t>链队列</a:t>
            </a:r>
            <a:r>
              <a:rPr lang="zh-CN" altLang="en-US" sz="3600" dirty="0" smtClean="0">
                <a:solidFill>
                  <a:srgbClr val="C00000"/>
                </a:solidFill>
                <a:latin typeface="楷体_GB2312" pitchFamily="49" charset="-122"/>
              </a:rPr>
              <a:t>基本操作的实现</a:t>
            </a:r>
          </a:p>
        </p:txBody>
      </p:sp>
    </p:spTree>
    <p:extLst>
      <p:ext uri="{BB962C8B-B14F-4D97-AF65-F5344CB8AC3E}">
        <p14:creationId xmlns:p14="http://schemas.microsoft.com/office/powerpoint/2010/main" val="451043569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7442200" y="2967038"/>
            <a:ext cx="1117600" cy="1214437"/>
            <a:chOff x="4688" y="1919"/>
            <a:chExt cx="704" cy="765"/>
          </a:xfrm>
        </p:grpSpPr>
        <p:grpSp>
          <p:nvGrpSpPr>
            <p:cNvPr id="26678" name="Group 63"/>
            <p:cNvGrpSpPr>
              <a:grpSpLocks/>
            </p:cNvGrpSpPr>
            <p:nvPr/>
          </p:nvGrpSpPr>
          <p:grpSpPr bwMode="auto">
            <a:xfrm>
              <a:off x="4688" y="1919"/>
              <a:ext cx="704" cy="305"/>
              <a:chOff x="759" y="3237"/>
              <a:chExt cx="704" cy="305"/>
            </a:xfrm>
          </p:grpSpPr>
          <p:sp>
            <p:nvSpPr>
              <p:cNvPr id="26681" name="Text Box 64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tIns="0" rIns="0" bIns="72000"/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i="1">
                    <a:solidFill>
                      <a:srgbClr val="5B5249">
                        <a:lumMod val="50000"/>
                      </a:srgbClr>
                    </a:solidFill>
                    <a:latin typeface="Times New Roman" pitchFamily="18" charset="0"/>
                  </a:rPr>
                  <a:t> x</a:t>
                </a:r>
                <a:endParaRPr kumimoji="1" lang="en-US" altLang="zh-CN" sz="2800" b="1" i="1" baseline="-2500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682" name="Line 65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bIns="72000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>
                      <a:lumMod val="50000"/>
                    </a:srgbClr>
                  </a:solidFill>
                </a:endParaRPr>
              </a:p>
            </p:txBody>
          </p:sp>
        </p:grpSp>
        <p:sp>
          <p:nvSpPr>
            <p:cNvPr id="26679" name="Text Box 67"/>
            <p:cNvSpPr txBox="1">
              <a:spLocks noChangeArrowheads="1"/>
            </p:cNvSpPr>
            <p:nvPr/>
          </p:nvSpPr>
          <p:spPr bwMode="auto">
            <a:xfrm>
              <a:off x="5142" y="2483"/>
              <a:ext cx="141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s</a:t>
              </a:r>
            </a:p>
          </p:txBody>
        </p:sp>
        <p:sp>
          <p:nvSpPr>
            <p:cNvPr id="26680" name="Line 68"/>
            <p:cNvSpPr>
              <a:spLocks noChangeShapeType="1"/>
            </p:cNvSpPr>
            <p:nvPr/>
          </p:nvSpPr>
          <p:spPr bwMode="auto">
            <a:xfrm flipH="1" flipV="1">
              <a:off x="5206" y="2228"/>
              <a:ext cx="0" cy="255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>
                    <a:lumMod val="50000"/>
                  </a:srgbClr>
                </a:solidFill>
              </a:endParaRPr>
            </a:p>
          </p:txBody>
        </p:sp>
      </p:grpSp>
      <p:sp>
        <p:nvSpPr>
          <p:cNvPr id="26628" name="Text Box 39"/>
          <p:cNvSpPr txBox="1">
            <a:spLocks noChangeArrowheads="1"/>
          </p:cNvSpPr>
          <p:nvPr/>
        </p:nvSpPr>
        <p:spPr bwMode="auto">
          <a:xfrm>
            <a:off x="662781" y="872331"/>
            <a:ext cx="6172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链队列的实现</a:t>
            </a:r>
            <a:r>
              <a:rPr kumimoji="1" lang="en-US" altLang="zh-CN" sz="32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——</a:t>
            </a:r>
            <a:r>
              <a:rPr kumimoji="1" lang="zh-CN" altLang="en-US" sz="32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入队</a:t>
            </a:r>
          </a:p>
        </p:txBody>
      </p:sp>
      <p:sp>
        <p:nvSpPr>
          <p:cNvPr id="26630" name="Line 41"/>
          <p:cNvSpPr>
            <a:spLocks noChangeShapeType="1"/>
          </p:cNvSpPr>
          <p:nvPr/>
        </p:nvSpPr>
        <p:spPr bwMode="auto">
          <a:xfrm flipV="1">
            <a:off x="730250" y="3217863"/>
            <a:ext cx="684213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>
                  <a:lumMod val="50000"/>
                </a:srgbClr>
              </a:solidFill>
            </a:endParaRPr>
          </a:p>
        </p:txBody>
      </p:sp>
      <p:sp>
        <p:nvSpPr>
          <p:cNvPr id="26631" name="Text Box 42"/>
          <p:cNvSpPr txBox="1">
            <a:spLocks noChangeArrowheads="1"/>
          </p:cNvSpPr>
          <p:nvPr/>
        </p:nvSpPr>
        <p:spPr bwMode="auto">
          <a:xfrm>
            <a:off x="179512" y="2760663"/>
            <a:ext cx="11920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q-&gt;first</a:t>
            </a:r>
          </a:p>
        </p:txBody>
      </p:sp>
      <p:sp>
        <p:nvSpPr>
          <p:cNvPr id="26632" name="Line 43"/>
          <p:cNvSpPr>
            <a:spLocks noChangeShapeType="1"/>
          </p:cNvSpPr>
          <p:nvPr/>
        </p:nvSpPr>
        <p:spPr bwMode="auto">
          <a:xfrm>
            <a:off x="4659313" y="3243263"/>
            <a:ext cx="561975" cy="0"/>
          </a:xfrm>
          <a:prstGeom prst="line">
            <a:avLst/>
          </a:prstGeom>
          <a:noFill/>
          <a:ln w="28575">
            <a:solidFill>
              <a:srgbClr val="0066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>
                  <a:lumMod val="50000"/>
                </a:srgbClr>
              </a:solidFill>
            </a:endParaRPr>
          </a:p>
        </p:txBody>
      </p:sp>
      <p:grpSp>
        <p:nvGrpSpPr>
          <p:cNvPr id="26633" name="Group 44"/>
          <p:cNvGrpSpPr>
            <a:grpSpLocks/>
          </p:cNvGrpSpPr>
          <p:nvPr/>
        </p:nvGrpSpPr>
        <p:grpSpPr bwMode="auto">
          <a:xfrm>
            <a:off x="3019425" y="2940050"/>
            <a:ext cx="1117600" cy="484188"/>
            <a:chOff x="759" y="3237"/>
            <a:chExt cx="704" cy="305"/>
          </a:xfrm>
        </p:grpSpPr>
        <p:sp>
          <p:nvSpPr>
            <p:cNvPr id="26676" name="Text Box 45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rIns="0" bIns="72000"/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 b="1" baseline="-2500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6677" name="Line 46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bIns="7200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>
                    <a:lumMod val="50000"/>
                  </a:srgbClr>
                </a:solidFill>
              </a:endParaRPr>
            </a:p>
          </p:txBody>
        </p:sp>
      </p:grpSp>
      <p:sp>
        <p:nvSpPr>
          <p:cNvPr id="26634" name="Line 47"/>
          <p:cNvSpPr>
            <a:spLocks noChangeShapeType="1"/>
          </p:cNvSpPr>
          <p:nvPr/>
        </p:nvSpPr>
        <p:spPr bwMode="auto">
          <a:xfrm>
            <a:off x="4017963" y="3232150"/>
            <a:ext cx="57626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>
                  <a:lumMod val="50000"/>
                </a:srgbClr>
              </a:solidFill>
            </a:endParaRPr>
          </a:p>
        </p:txBody>
      </p:sp>
      <p:sp>
        <p:nvSpPr>
          <p:cNvPr id="26635" name="Line 52"/>
          <p:cNvSpPr>
            <a:spLocks noChangeShapeType="1"/>
          </p:cNvSpPr>
          <p:nvPr/>
        </p:nvSpPr>
        <p:spPr bwMode="auto">
          <a:xfrm>
            <a:off x="5259388" y="3244850"/>
            <a:ext cx="57626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>
                  <a:lumMod val="50000"/>
                </a:srgbClr>
              </a:solidFill>
            </a:endParaRPr>
          </a:p>
        </p:txBody>
      </p:sp>
      <p:grpSp>
        <p:nvGrpSpPr>
          <p:cNvPr id="26636" name="Group 53"/>
          <p:cNvGrpSpPr>
            <a:grpSpLocks/>
          </p:cNvGrpSpPr>
          <p:nvPr/>
        </p:nvGrpSpPr>
        <p:grpSpPr bwMode="auto">
          <a:xfrm>
            <a:off x="5842000" y="2967038"/>
            <a:ext cx="1117600" cy="484187"/>
            <a:chOff x="759" y="3237"/>
            <a:chExt cx="704" cy="305"/>
          </a:xfrm>
        </p:grpSpPr>
        <p:sp>
          <p:nvSpPr>
            <p:cNvPr id="26674" name="Text Box 54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rIns="0" bIns="72000"/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 b="1" i="1" baseline="-2500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26675" name="Line 55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bIns="7200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>
                    <a:lumMod val="50000"/>
                  </a:srgbClr>
                </a:solidFill>
              </a:endParaRPr>
            </a:p>
          </p:txBody>
        </p:sp>
      </p:grpSp>
      <p:sp>
        <p:nvSpPr>
          <p:cNvPr id="26637" name="Text Box 56"/>
          <p:cNvSpPr txBox="1">
            <a:spLocks noChangeArrowheads="1"/>
          </p:cNvSpPr>
          <p:nvPr/>
        </p:nvSpPr>
        <p:spPr bwMode="auto">
          <a:xfrm>
            <a:off x="6438900" y="2965450"/>
            <a:ext cx="52228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36000"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∧</a:t>
            </a:r>
          </a:p>
        </p:txBody>
      </p:sp>
      <p:sp>
        <p:nvSpPr>
          <p:cNvPr id="26638" name="Text Box 57"/>
          <p:cNvSpPr txBox="1">
            <a:spLocks noChangeArrowheads="1"/>
          </p:cNvSpPr>
          <p:nvPr/>
        </p:nvSpPr>
        <p:spPr bwMode="auto">
          <a:xfrm>
            <a:off x="1422400" y="2940050"/>
            <a:ext cx="1117600" cy="48577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tIns="0" rIns="0" bIns="72000"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 baseline="-25000">
              <a:solidFill>
                <a:srgbClr val="5B5249">
                  <a:lumMod val="50000"/>
                </a:srgbClr>
              </a:solidFill>
              <a:latin typeface="Times New Roman" pitchFamily="18" charset="0"/>
            </a:endParaRPr>
          </a:p>
        </p:txBody>
      </p:sp>
      <p:sp>
        <p:nvSpPr>
          <p:cNvPr id="26639" name="Line 58"/>
          <p:cNvSpPr>
            <a:spLocks noChangeShapeType="1"/>
          </p:cNvSpPr>
          <p:nvPr/>
        </p:nvSpPr>
        <p:spPr bwMode="auto">
          <a:xfrm>
            <a:off x="1987550" y="2940050"/>
            <a:ext cx="0" cy="4857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bIns="72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>
                  <a:lumMod val="50000"/>
                </a:srgbClr>
              </a:solidFill>
            </a:endParaRPr>
          </a:p>
        </p:txBody>
      </p:sp>
      <p:sp>
        <p:nvSpPr>
          <p:cNvPr id="26640" name="Line 59"/>
          <p:cNvSpPr>
            <a:spLocks noChangeShapeType="1"/>
          </p:cNvSpPr>
          <p:nvPr/>
        </p:nvSpPr>
        <p:spPr bwMode="auto">
          <a:xfrm>
            <a:off x="2420938" y="3232150"/>
            <a:ext cx="57626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>
                  <a:lumMod val="50000"/>
                </a:srgbClr>
              </a:solidFill>
            </a:endParaRPr>
          </a:p>
        </p:txBody>
      </p:sp>
      <p:sp>
        <p:nvSpPr>
          <p:cNvPr id="26641" name="Text Box 60" descr="宽上对角线"/>
          <p:cNvSpPr txBox="1">
            <a:spLocks noChangeArrowheads="1"/>
          </p:cNvSpPr>
          <p:nvPr/>
        </p:nvSpPr>
        <p:spPr bwMode="auto">
          <a:xfrm>
            <a:off x="1450975" y="2952750"/>
            <a:ext cx="508000" cy="457200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>
                  <a:lumMod val="50000"/>
                </a:srgbClr>
              </a:solidFill>
            </a:endParaRPr>
          </a:p>
        </p:txBody>
      </p:sp>
      <p:grpSp>
        <p:nvGrpSpPr>
          <p:cNvPr id="26642" name="Group 69"/>
          <p:cNvGrpSpPr>
            <a:grpSpLocks/>
          </p:cNvGrpSpPr>
          <p:nvPr/>
        </p:nvGrpSpPr>
        <p:grpSpPr bwMode="auto">
          <a:xfrm>
            <a:off x="5435598" y="3457575"/>
            <a:ext cx="1265238" cy="723900"/>
            <a:chOff x="3424" y="2228"/>
            <a:chExt cx="797" cy="456"/>
          </a:xfrm>
        </p:grpSpPr>
        <p:sp>
          <p:nvSpPr>
            <p:cNvPr id="26672" name="Text Box 61"/>
            <p:cNvSpPr txBox="1">
              <a:spLocks noChangeArrowheads="1"/>
            </p:cNvSpPr>
            <p:nvPr/>
          </p:nvSpPr>
          <p:spPr bwMode="auto">
            <a:xfrm>
              <a:off x="3424" y="2483"/>
              <a:ext cx="79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q-&gt;last</a:t>
              </a:r>
            </a:p>
          </p:txBody>
        </p:sp>
        <p:sp>
          <p:nvSpPr>
            <p:cNvPr id="26673" name="Line 62"/>
            <p:cNvSpPr>
              <a:spLocks noChangeShapeType="1"/>
            </p:cNvSpPr>
            <p:nvPr/>
          </p:nvSpPr>
          <p:spPr bwMode="auto">
            <a:xfrm flipH="1" flipV="1">
              <a:off x="3938" y="2228"/>
              <a:ext cx="0" cy="255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>
                    <a:lumMod val="50000"/>
                  </a:srgbClr>
                </a:solidFill>
              </a:endParaRPr>
            </a:p>
          </p:txBody>
        </p:sp>
      </p:grpSp>
      <p:sp>
        <p:nvSpPr>
          <p:cNvPr id="124994" name="Text Box 66"/>
          <p:cNvSpPr txBox="1">
            <a:spLocks noChangeArrowheads="1"/>
          </p:cNvSpPr>
          <p:nvPr/>
        </p:nvSpPr>
        <p:spPr bwMode="auto">
          <a:xfrm>
            <a:off x="8039100" y="2965450"/>
            <a:ext cx="52228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36000"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∧</a:t>
            </a:r>
          </a:p>
        </p:txBody>
      </p: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6961188" y="3473450"/>
            <a:ext cx="1171576" cy="723900"/>
            <a:chOff x="3483" y="2228"/>
            <a:chExt cx="738" cy="456"/>
          </a:xfrm>
        </p:grpSpPr>
        <p:sp>
          <p:nvSpPr>
            <p:cNvPr id="26670" name="Text Box 71"/>
            <p:cNvSpPr txBox="1">
              <a:spLocks noChangeArrowheads="1"/>
            </p:cNvSpPr>
            <p:nvPr/>
          </p:nvSpPr>
          <p:spPr bwMode="auto">
            <a:xfrm>
              <a:off x="3483" y="2483"/>
              <a:ext cx="738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q-&gt;last</a:t>
              </a:r>
            </a:p>
          </p:txBody>
        </p:sp>
        <p:sp>
          <p:nvSpPr>
            <p:cNvPr id="26671" name="Line 72"/>
            <p:cNvSpPr>
              <a:spLocks noChangeShapeType="1"/>
            </p:cNvSpPr>
            <p:nvPr/>
          </p:nvSpPr>
          <p:spPr bwMode="auto">
            <a:xfrm flipH="1" flipV="1">
              <a:off x="3938" y="2228"/>
              <a:ext cx="0" cy="255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>
                    <a:lumMod val="50000"/>
                  </a:srgbClr>
                </a:solidFill>
              </a:endParaRPr>
            </a:p>
          </p:txBody>
        </p:sp>
      </p:grpSp>
      <p:sp>
        <p:nvSpPr>
          <p:cNvPr id="125001" name="Line 73"/>
          <p:cNvSpPr>
            <a:spLocks noChangeShapeType="1"/>
          </p:cNvSpPr>
          <p:nvPr/>
        </p:nvSpPr>
        <p:spPr bwMode="auto">
          <a:xfrm>
            <a:off x="6813550" y="3244850"/>
            <a:ext cx="576263" cy="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>
                  <a:lumMod val="50000"/>
                </a:srgbClr>
              </a:solidFill>
            </a:endParaRPr>
          </a:p>
        </p:txBody>
      </p:sp>
      <p:sp>
        <p:nvSpPr>
          <p:cNvPr id="26646" name="Line 75"/>
          <p:cNvSpPr>
            <a:spLocks noChangeShapeType="1"/>
          </p:cNvSpPr>
          <p:nvPr/>
        </p:nvSpPr>
        <p:spPr bwMode="auto">
          <a:xfrm flipV="1">
            <a:off x="712788" y="5168900"/>
            <a:ext cx="68421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>
                  <a:lumMod val="50000"/>
                </a:srgbClr>
              </a:solidFill>
            </a:endParaRPr>
          </a:p>
        </p:txBody>
      </p:sp>
      <p:sp>
        <p:nvSpPr>
          <p:cNvPr id="26647" name="Text Box 76"/>
          <p:cNvSpPr txBox="1">
            <a:spLocks noChangeArrowheads="1"/>
          </p:cNvSpPr>
          <p:nvPr/>
        </p:nvSpPr>
        <p:spPr bwMode="auto">
          <a:xfrm>
            <a:off x="190327" y="4716463"/>
            <a:ext cx="1224136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q-&gt;first</a:t>
            </a:r>
          </a:p>
        </p:txBody>
      </p:sp>
      <p:sp>
        <p:nvSpPr>
          <p:cNvPr id="26648" name="Text Box 77"/>
          <p:cNvSpPr txBox="1">
            <a:spLocks noChangeArrowheads="1"/>
          </p:cNvSpPr>
          <p:nvPr/>
        </p:nvSpPr>
        <p:spPr bwMode="auto">
          <a:xfrm>
            <a:off x="1404938" y="4891088"/>
            <a:ext cx="1117600" cy="48577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tIns="0" rIns="0" bIns="72000"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 baseline="-25000">
              <a:solidFill>
                <a:srgbClr val="5B5249">
                  <a:lumMod val="50000"/>
                </a:srgbClr>
              </a:solidFill>
              <a:latin typeface="Times New Roman" pitchFamily="18" charset="0"/>
            </a:endParaRPr>
          </a:p>
        </p:txBody>
      </p:sp>
      <p:sp>
        <p:nvSpPr>
          <p:cNvPr id="26649" name="Line 78"/>
          <p:cNvSpPr>
            <a:spLocks noChangeShapeType="1"/>
          </p:cNvSpPr>
          <p:nvPr/>
        </p:nvSpPr>
        <p:spPr bwMode="auto">
          <a:xfrm>
            <a:off x="1970088" y="4891088"/>
            <a:ext cx="0" cy="4857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bIns="72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>
                  <a:lumMod val="50000"/>
                </a:srgbClr>
              </a:solidFill>
            </a:endParaRPr>
          </a:p>
        </p:txBody>
      </p:sp>
      <p:sp>
        <p:nvSpPr>
          <p:cNvPr id="26650" name="Text Box 80" descr="宽上对角线"/>
          <p:cNvSpPr txBox="1">
            <a:spLocks noChangeArrowheads="1"/>
          </p:cNvSpPr>
          <p:nvPr/>
        </p:nvSpPr>
        <p:spPr bwMode="auto">
          <a:xfrm>
            <a:off x="1433513" y="4903788"/>
            <a:ext cx="508000" cy="457200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>
                  <a:lumMod val="50000"/>
                </a:srgbClr>
              </a:solidFill>
            </a:endParaRPr>
          </a:p>
        </p:txBody>
      </p:sp>
      <p:grpSp>
        <p:nvGrpSpPr>
          <p:cNvPr id="8" name="Group 81"/>
          <p:cNvGrpSpPr>
            <a:grpSpLocks/>
          </p:cNvGrpSpPr>
          <p:nvPr/>
        </p:nvGrpSpPr>
        <p:grpSpPr bwMode="auto">
          <a:xfrm>
            <a:off x="2992438" y="4916488"/>
            <a:ext cx="1117600" cy="1214437"/>
            <a:chOff x="4688" y="1919"/>
            <a:chExt cx="704" cy="765"/>
          </a:xfrm>
        </p:grpSpPr>
        <p:grpSp>
          <p:nvGrpSpPr>
            <p:cNvPr id="26665" name="Group 82"/>
            <p:cNvGrpSpPr>
              <a:grpSpLocks/>
            </p:cNvGrpSpPr>
            <p:nvPr/>
          </p:nvGrpSpPr>
          <p:grpSpPr bwMode="auto">
            <a:xfrm>
              <a:off x="4688" y="1919"/>
              <a:ext cx="704" cy="305"/>
              <a:chOff x="759" y="3237"/>
              <a:chExt cx="704" cy="305"/>
            </a:xfrm>
          </p:grpSpPr>
          <p:sp>
            <p:nvSpPr>
              <p:cNvPr id="26668" name="Text Box 83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tIns="0" rIns="0" bIns="72000"/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i="1">
                    <a:solidFill>
                      <a:srgbClr val="5B5249">
                        <a:lumMod val="50000"/>
                      </a:srgbClr>
                    </a:solidFill>
                    <a:latin typeface="Times New Roman" pitchFamily="18" charset="0"/>
                  </a:rPr>
                  <a:t> x</a:t>
                </a:r>
                <a:endParaRPr kumimoji="1" lang="en-US" altLang="zh-CN" sz="2800" b="1" i="1" baseline="-2500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669" name="Line 84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bIns="72000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>
                      <a:lumMod val="50000"/>
                    </a:srgbClr>
                  </a:solidFill>
                </a:endParaRPr>
              </a:p>
            </p:txBody>
          </p:sp>
        </p:grpSp>
        <p:sp>
          <p:nvSpPr>
            <p:cNvPr id="26666" name="Text Box 85"/>
            <p:cNvSpPr txBox="1">
              <a:spLocks noChangeArrowheads="1"/>
            </p:cNvSpPr>
            <p:nvPr/>
          </p:nvSpPr>
          <p:spPr bwMode="auto">
            <a:xfrm>
              <a:off x="5142" y="2483"/>
              <a:ext cx="141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s</a:t>
              </a:r>
            </a:p>
          </p:txBody>
        </p:sp>
        <p:sp>
          <p:nvSpPr>
            <p:cNvPr id="26667" name="Line 86"/>
            <p:cNvSpPr>
              <a:spLocks noChangeShapeType="1"/>
            </p:cNvSpPr>
            <p:nvPr/>
          </p:nvSpPr>
          <p:spPr bwMode="auto">
            <a:xfrm flipH="1" flipV="1">
              <a:off x="5206" y="2228"/>
              <a:ext cx="0" cy="255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>
                    <a:lumMod val="50000"/>
                  </a:srgbClr>
                </a:solidFill>
              </a:endParaRPr>
            </a:p>
          </p:txBody>
        </p:sp>
      </p:grpSp>
      <p:sp>
        <p:nvSpPr>
          <p:cNvPr id="26652" name="Text Box 87"/>
          <p:cNvSpPr txBox="1">
            <a:spLocks noChangeArrowheads="1"/>
          </p:cNvSpPr>
          <p:nvPr/>
        </p:nvSpPr>
        <p:spPr bwMode="auto">
          <a:xfrm>
            <a:off x="1989138" y="4914900"/>
            <a:ext cx="52228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36000"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∧</a:t>
            </a:r>
          </a:p>
        </p:txBody>
      </p:sp>
      <p:sp>
        <p:nvSpPr>
          <p:cNvPr id="125016" name="Text Box 88"/>
          <p:cNvSpPr txBox="1">
            <a:spLocks noChangeArrowheads="1"/>
          </p:cNvSpPr>
          <p:nvPr/>
        </p:nvSpPr>
        <p:spPr bwMode="auto">
          <a:xfrm>
            <a:off x="3589338" y="4914900"/>
            <a:ext cx="52228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36000"/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∧</a:t>
            </a:r>
          </a:p>
        </p:txBody>
      </p:sp>
      <p:grpSp>
        <p:nvGrpSpPr>
          <p:cNvPr id="10" name="Group 89"/>
          <p:cNvGrpSpPr>
            <a:grpSpLocks/>
          </p:cNvGrpSpPr>
          <p:nvPr/>
        </p:nvGrpSpPr>
        <p:grpSpPr bwMode="auto">
          <a:xfrm>
            <a:off x="2627314" y="5422900"/>
            <a:ext cx="1055687" cy="723900"/>
            <a:chOff x="3556" y="2228"/>
            <a:chExt cx="665" cy="456"/>
          </a:xfrm>
        </p:grpSpPr>
        <p:sp>
          <p:nvSpPr>
            <p:cNvPr id="26663" name="Text Box 90"/>
            <p:cNvSpPr txBox="1">
              <a:spLocks noChangeArrowheads="1"/>
            </p:cNvSpPr>
            <p:nvPr/>
          </p:nvSpPr>
          <p:spPr bwMode="auto">
            <a:xfrm>
              <a:off x="3556" y="2483"/>
              <a:ext cx="665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q-&gt;last</a:t>
              </a:r>
            </a:p>
          </p:txBody>
        </p:sp>
        <p:sp>
          <p:nvSpPr>
            <p:cNvPr id="26664" name="Line 91"/>
            <p:cNvSpPr>
              <a:spLocks noChangeShapeType="1"/>
            </p:cNvSpPr>
            <p:nvPr/>
          </p:nvSpPr>
          <p:spPr bwMode="auto">
            <a:xfrm flipH="1" flipV="1">
              <a:off x="3938" y="2228"/>
              <a:ext cx="0" cy="255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>
                    <a:lumMod val="50000"/>
                  </a:srgbClr>
                </a:solidFill>
              </a:endParaRPr>
            </a:p>
          </p:txBody>
        </p:sp>
      </p:grpSp>
      <p:sp>
        <p:nvSpPr>
          <p:cNvPr id="125020" name="Line 92"/>
          <p:cNvSpPr>
            <a:spLocks noChangeShapeType="1"/>
          </p:cNvSpPr>
          <p:nvPr/>
        </p:nvSpPr>
        <p:spPr bwMode="auto">
          <a:xfrm>
            <a:off x="2425700" y="5180013"/>
            <a:ext cx="576263" cy="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>
                  <a:lumMod val="50000"/>
                </a:srgbClr>
              </a:solidFill>
            </a:endParaRPr>
          </a:p>
        </p:txBody>
      </p:sp>
      <p:grpSp>
        <p:nvGrpSpPr>
          <p:cNvPr id="26656" name="Group 93"/>
          <p:cNvGrpSpPr>
            <a:grpSpLocks/>
          </p:cNvGrpSpPr>
          <p:nvPr/>
        </p:nvGrpSpPr>
        <p:grpSpPr bwMode="auto">
          <a:xfrm>
            <a:off x="1187449" y="5391150"/>
            <a:ext cx="1093788" cy="723900"/>
            <a:chOff x="3532" y="2228"/>
            <a:chExt cx="689" cy="456"/>
          </a:xfrm>
        </p:grpSpPr>
        <p:sp>
          <p:nvSpPr>
            <p:cNvPr id="26661" name="Text Box 94"/>
            <p:cNvSpPr txBox="1">
              <a:spLocks noChangeArrowheads="1"/>
            </p:cNvSpPr>
            <p:nvPr/>
          </p:nvSpPr>
          <p:spPr bwMode="auto">
            <a:xfrm>
              <a:off x="3532" y="2483"/>
              <a:ext cx="689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q-&gt;last</a:t>
              </a:r>
            </a:p>
          </p:txBody>
        </p:sp>
        <p:sp>
          <p:nvSpPr>
            <p:cNvPr id="26662" name="Line 95"/>
            <p:cNvSpPr>
              <a:spLocks noChangeShapeType="1"/>
            </p:cNvSpPr>
            <p:nvPr/>
          </p:nvSpPr>
          <p:spPr bwMode="auto">
            <a:xfrm flipH="1" flipV="1">
              <a:off x="3938" y="2228"/>
              <a:ext cx="0" cy="255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>
                    <a:lumMod val="50000"/>
                  </a:srgbClr>
                </a:solidFill>
              </a:endParaRPr>
            </a:p>
          </p:txBody>
        </p:sp>
      </p:grpSp>
      <p:sp>
        <p:nvSpPr>
          <p:cNvPr id="125024" name="Rectangle 96"/>
          <p:cNvSpPr>
            <a:spLocks noChangeArrowheads="1"/>
          </p:cNvSpPr>
          <p:nvPr/>
        </p:nvSpPr>
        <p:spPr bwMode="auto">
          <a:xfrm>
            <a:off x="5684838" y="4429125"/>
            <a:ext cx="3260725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</a:rPr>
              <a:t>算法描述：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</a:rPr>
              <a:t>s-&gt;next=NULL;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</a:rPr>
              <a:t>q-&gt;last-&gt;next=s;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</a:rPr>
              <a:t>q-&gt;last=s;</a:t>
            </a:r>
            <a:endParaRPr kumimoji="1" lang="zh-CN" altLang="en-US" sz="2800" b="1" dirty="0">
              <a:solidFill>
                <a:srgbClr val="5B5249">
                  <a:lumMod val="50000"/>
                </a:srgbClr>
              </a:solidFill>
            </a:endParaRPr>
          </a:p>
        </p:txBody>
      </p:sp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743104" y="1638619"/>
            <a:ext cx="3200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 err="1">
                <a:solidFill>
                  <a:schemeClr val="tx1">
                    <a:lumMod val="50000"/>
                  </a:schemeClr>
                </a:solidFill>
              </a:rPr>
              <a:t>LinkQueue</a:t>
            </a: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</a:rPr>
              <a:t>   </a:t>
            </a:r>
            <a:r>
              <a:rPr lang="en-US" altLang="zh-CN" sz="3200" b="1" dirty="0" smtClean="0">
                <a:solidFill>
                  <a:schemeClr val="tx1">
                    <a:lumMod val="50000"/>
                  </a:schemeClr>
                </a:solidFill>
              </a:rPr>
              <a:t>*q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6" name="Text Box 30"/>
          <p:cNvSpPr txBox="1">
            <a:spLocks noChangeArrowheads="1"/>
          </p:cNvSpPr>
          <p:nvPr/>
        </p:nvSpPr>
        <p:spPr bwMode="auto">
          <a:xfrm>
            <a:off x="4468752" y="1638619"/>
            <a:ext cx="40926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 smtClean="0">
                <a:solidFill>
                  <a:schemeClr val="tx1">
                    <a:lumMod val="50000"/>
                  </a:schemeClr>
                </a:solidFill>
              </a:rPr>
              <a:t>q-&gt;first	q-&gt;last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38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5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5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26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94" grpId="0"/>
      <p:bldP spid="125001" grpId="0" animBg="1"/>
      <p:bldP spid="26652" grpId="0" build="allAtOnce"/>
      <p:bldP spid="125016" grpId="0"/>
      <p:bldP spid="125020" grpId="0" animBg="1"/>
      <p:bldP spid="125024" grpId="0"/>
      <p:bldP spid="54" grpId="0" autoUpdateAnimBg="0"/>
      <p:bldP spid="5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611560" y="3317950"/>
            <a:ext cx="6407150" cy="1220787"/>
            <a:chOff x="780" y="2529"/>
            <a:chExt cx="4036" cy="769"/>
          </a:xfrm>
        </p:grpSpPr>
        <p:grpSp>
          <p:nvGrpSpPr>
            <p:cNvPr id="11291" name="Group 10"/>
            <p:cNvGrpSpPr>
              <a:grpSpLocks/>
            </p:cNvGrpSpPr>
            <p:nvPr/>
          </p:nvGrpSpPr>
          <p:grpSpPr bwMode="auto">
            <a:xfrm>
              <a:off x="1293" y="2869"/>
              <a:ext cx="2880" cy="429"/>
              <a:chOff x="720" y="2400"/>
              <a:chExt cx="2880" cy="333"/>
            </a:xfrm>
          </p:grpSpPr>
          <p:sp>
            <p:nvSpPr>
              <p:cNvPr id="11297" name="Text Box 11"/>
              <p:cNvSpPr txBox="1">
                <a:spLocks noChangeArrowheads="1"/>
              </p:cNvSpPr>
              <p:nvPr/>
            </p:nvSpPr>
            <p:spPr bwMode="auto">
              <a:xfrm>
                <a:off x="720" y="2400"/>
                <a:ext cx="576" cy="333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1298" name="Text Box 12"/>
              <p:cNvSpPr txBox="1">
                <a:spLocks noChangeArrowheads="1"/>
              </p:cNvSpPr>
              <p:nvPr/>
            </p:nvSpPr>
            <p:spPr bwMode="auto">
              <a:xfrm>
                <a:off x="1296" y="2400"/>
                <a:ext cx="576" cy="332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1299" name="Text Box 13"/>
              <p:cNvSpPr txBox="1">
                <a:spLocks noChangeArrowheads="1"/>
              </p:cNvSpPr>
              <p:nvPr/>
            </p:nvSpPr>
            <p:spPr bwMode="auto">
              <a:xfrm>
                <a:off x="2448" y="2400"/>
                <a:ext cx="576" cy="332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1300" name="Text Box 14"/>
              <p:cNvSpPr txBox="1">
                <a:spLocks noChangeArrowheads="1"/>
              </p:cNvSpPr>
              <p:nvPr/>
            </p:nvSpPr>
            <p:spPr bwMode="auto">
              <a:xfrm>
                <a:off x="3024" y="2400"/>
                <a:ext cx="576" cy="332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1301" name="Text Box 15"/>
              <p:cNvSpPr txBox="1">
                <a:spLocks noChangeArrowheads="1"/>
              </p:cNvSpPr>
              <p:nvPr/>
            </p:nvSpPr>
            <p:spPr bwMode="auto">
              <a:xfrm>
                <a:off x="1872" y="2400"/>
                <a:ext cx="576" cy="332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11292" name="Text Box 16"/>
            <p:cNvSpPr txBox="1">
              <a:spLocks noChangeArrowheads="1"/>
            </p:cNvSpPr>
            <p:nvPr/>
          </p:nvSpPr>
          <p:spPr bwMode="auto">
            <a:xfrm>
              <a:off x="1463" y="2529"/>
              <a:ext cx="26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0        1        2         3        4  </a:t>
              </a:r>
            </a:p>
          </p:txBody>
        </p:sp>
        <p:sp>
          <p:nvSpPr>
            <p:cNvPr id="11293" name="Line 25"/>
            <p:cNvSpPr>
              <a:spLocks noChangeShapeType="1"/>
            </p:cNvSpPr>
            <p:nvPr/>
          </p:nvSpPr>
          <p:spPr bwMode="auto">
            <a:xfrm flipH="1">
              <a:off x="4184" y="2983"/>
              <a:ext cx="45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11294" name="Text Box 26"/>
            <p:cNvSpPr txBox="1">
              <a:spLocks noChangeArrowheads="1"/>
            </p:cNvSpPr>
            <p:nvPr/>
          </p:nvSpPr>
          <p:spPr bwMode="auto">
            <a:xfrm>
              <a:off x="4192" y="2642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入队</a:t>
              </a:r>
            </a:p>
          </p:txBody>
        </p:sp>
        <p:sp>
          <p:nvSpPr>
            <p:cNvPr id="11295" name="Line 27"/>
            <p:cNvSpPr>
              <a:spLocks noChangeShapeType="1"/>
            </p:cNvSpPr>
            <p:nvPr/>
          </p:nvSpPr>
          <p:spPr bwMode="auto">
            <a:xfrm flipH="1">
              <a:off x="792" y="2990"/>
              <a:ext cx="45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11296" name="Text Box 28"/>
            <p:cNvSpPr txBox="1">
              <a:spLocks noChangeArrowheads="1"/>
            </p:cNvSpPr>
            <p:nvPr/>
          </p:nvSpPr>
          <p:spPr bwMode="auto">
            <a:xfrm>
              <a:off x="780" y="2652"/>
              <a:ext cx="5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出队</a:t>
              </a:r>
            </a:p>
          </p:txBody>
        </p:sp>
      </p:grp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631825" y="1052736"/>
            <a:ext cx="826065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顺序队列</a:t>
            </a:r>
            <a:r>
              <a:rPr kumimoji="1" lang="en-US" altLang="zh-CN" sz="2800" b="1" dirty="0" smtClean="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——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利用一组地址连续的存储单元依次存放从队头到队尾的数据元素。</a:t>
            </a:r>
            <a:endParaRPr kumimoji="1" lang="zh-CN" altLang="en-US" sz="2800" b="1" dirty="0">
              <a:solidFill>
                <a:srgbClr val="5B5249">
                  <a:lumMod val="50000"/>
                </a:srgbClr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887413" y="2636912"/>
            <a:ext cx="391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例：</a:t>
            </a:r>
            <a:r>
              <a:rPr kumimoji="1" lang="en-US" altLang="zh-CN" sz="2800" b="1" i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2800" b="1" baseline="-2500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kumimoji="1" lang="en-US" altLang="zh-CN" sz="2800" b="1" i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2800" b="1" baseline="-2500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kumimoji="1" lang="en-US" altLang="zh-CN" sz="2800" b="1" i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2800" b="1" baseline="-2500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3</a:t>
            </a:r>
            <a:r>
              <a:rPr kumimoji="1" lang="en-US" altLang="zh-CN" sz="2800" b="1" i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2800" b="1" baseline="-2500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4</a:t>
            </a:r>
            <a:r>
              <a:rPr kumimoji="1" lang="zh-CN" altLang="en-US" sz="2800" b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依次入队</a:t>
            </a:r>
          </a:p>
        </p:txBody>
      </p:sp>
      <p:sp>
        <p:nvSpPr>
          <p:cNvPr id="106513" name="Text Box 17"/>
          <p:cNvSpPr txBox="1">
            <a:spLocks noChangeArrowheads="1"/>
          </p:cNvSpPr>
          <p:nvPr/>
        </p:nvSpPr>
        <p:spPr bwMode="auto">
          <a:xfrm>
            <a:off x="1652960" y="3870400"/>
            <a:ext cx="585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i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600" b="1" baseline="-2500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1</a:t>
            </a:r>
            <a:endParaRPr kumimoji="1" lang="zh-CN" altLang="en-US" sz="3600" b="1" baseline="-25000">
              <a:solidFill>
                <a:srgbClr val="5B5249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6514" name="Text Box 18"/>
          <p:cNvSpPr txBox="1">
            <a:spLocks noChangeArrowheads="1"/>
          </p:cNvSpPr>
          <p:nvPr/>
        </p:nvSpPr>
        <p:spPr bwMode="auto">
          <a:xfrm>
            <a:off x="2556248" y="3873575"/>
            <a:ext cx="5857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i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600" b="1" baseline="-2500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2</a:t>
            </a:r>
            <a:endParaRPr kumimoji="1" lang="zh-CN" altLang="en-US" sz="3600" b="1" baseline="-25000">
              <a:solidFill>
                <a:srgbClr val="5B5249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6515" name="Text Box 19"/>
          <p:cNvSpPr txBox="1">
            <a:spLocks noChangeArrowheads="1"/>
          </p:cNvSpPr>
          <p:nvPr/>
        </p:nvSpPr>
        <p:spPr bwMode="auto">
          <a:xfrm>
            <a:off x="3408735" y="3873575"/>
            <a:ext cx="585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i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600" b="1" baseline="-2500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3</a:t>
            </a:r>
            <a:endParaRPr kumimoji="1" lang="zh-CN" altLang="en-US" sz="3600" b="1" baseline="-25000">
              <a:solidFill>
                <a:srgbClr val="5B5249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06516" name="Text Box 20"/>
          <p:cNvSpPr txBox="1">
            <a:spLocks noChangeArrowheads="1"/>
          </p:cNvSpPr>
          <p:nvPr/>
        </p:nvSpPr>
        <p:spPr bwMode="auto">
          <a:xfrm>
            <a:off x="4353298" y="3873575"/>
            <a:ext cx="5857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i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600" b="1" baseline="-2500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4</a:t>
            </a:r>
            <a:endParaRPr kumimoji="1" lang="zh-CN" altLang="en-US" sz="3600" b="1" baseline="-25000">
              <a:solidFill>
                <a:srgbClr val="5B5249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216773" y="4576837"/>
            <a:ext cx="1035050" cy="903288"/>
            <a:chOff x="2567" y="2939"/>
            <a:chExt cx="652" cy="569"/>
          </a:xfrm>
        </p:grpSpPr>
        <p:sp>
          <p:nvSpPr>
            <p:cNvPr id="11288" name="Line 22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11289" name="Text Box 23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last</a:t>
              </a:r>
              <a:endParaRPr kumimoji="1" lang="en-US" altLang="zh-CN" sz="2800" b="1" dirty="0">
                <a:solidFill>
                  <a:srgbClr val="5B5249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1498973" y="4560962"/>
            <a:ext cx="1035050" cy="903288"/>
            <a:chOff x="2567" y="2939"/>
            <a:chExt cx="652" cy="569"/>
          </a:xfrm>
        </p:grpSpPr>
        <p:sp>
          <p:nvSpPr>
            <p:cNvPr id="11286" name="Line 31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11287" name="Text Box 32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last</a:t>
              </a:r>
              <a:endParaRPr kumimoji="1" lang="en-US" altLang="zh-CN" sz="2800" b="1" dirty="0">
                <a:solidFill>
                  <a:srgbClr val="5B5249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2414960" y="4573662"/>
            <a:ext cx="1035050" cy="903288"/>
            <a:chOff x="2567" y="2939"/>
            <a:chExt cx="652" cy="569"/>
          </a:xfrm>
        </p:grpSpPr>
        <p:sp>
          <p:nvSpPr>
            <p:cNvPr id="11284" name="Line 34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11285" name="Text Box 35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last</a:t>
              </a:r>
              <a:endParaRPr kumimoji="1" lang="en-US" altLang="zh-CN" sz="2800" b="1" dirty="0">
                <a:solidFill>
                  <a:srgbClr val="5B5249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3302373" y="4573662"/>
            <a:ext cx="1035050" cy="903288"/>
            <a:chOff x="2567" y="2939"/>
            <a:chExt cx="652" cy="569"/>
          </a:xfrm>
        </p:grpSpPr>
        <p:sp>
          <p:nvSpPr>
            <p:cNvPr id="11282" name="Line 37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11283" name="Text Box 38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last</a:t>
              </a:r>
              <a:endParaRPr kumimoji="1" lang="en-US" altLang="zh-CN" sz="2800" b="1" dirty="0">
                <a:solidFill>
                  <a:srgbClr val="5B5249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106535" name="Text Box 39"/>
          <p:cNvSpPr txBox="1">
            <a:spLocks noChangeArrowheads="1"/>
          </p:cNvSpPr>
          <p:nvPr/>
        </p:nvSpPr>
        <p:spPr bwMode="auto">
          <a:xfrm>
            <a:off x="1135435" y="5620528"/>
            <a:ext cx="4546600" cy="54768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入队操作时间性能为</a:t>
            </a:r>
            <a:r>
              <a:rPr kumimoji="1" lang="en-US" altLang="zh-CN" sz="2800" b="1" i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O</a:t>
            </a:r>
            <a:r>
              <a:rPr kumimoji="1" lang="en-US" altLang="zh-CN" sz="2800" b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(1)</a:t>
            </a:r>
            <a:endParaRPr kumimoji="1" lang="zh-CN" altLang="en-US" sz="2800" b="1">
              <a:solidFill>
                <a:srgbClr val="5B5249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566738" y="476672"/>
            <a:ext cx="5867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E1EBF7">
                    <a:lumMod val="25000"/>
                  </a:srgbClr>
                </a:solidFill>
                <a:latin typeface="黑体" pitchFamily="49" charset="-122"/>
                <a:ea typeface="黑体" pitchFamily="49" charset="-122"/>
              </a:rPr>
              <a:t>顺序队列的表示和实现</a:t>
            </a:r>
            <a:endParaRPr kumimoji="1" lang="zh-CN" altLang="en-US" sz="3200" b="1" dirty="0">
              <a:solidFill>
                <a:srgbClr val="E1EBF7">
                  <a:lumMod val="25000"/>
                </a:srgb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15410" y="1700808"/>
            <a:ext cx="3008386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设置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变量</a:t>
            </a:r>
            <a:r>
              <a:rPr kumimoji="1"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last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记录队尾元素在顺序队列中的位置。假定空队列时，</a:t>
            </a:r>
            <a:r>
              <a:rPr kumimoji="1"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last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值为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0</a:t>
            </a:r>
            <a:endParaRPr kumimoji="1" lang="zh-CN" altLang="en-US" sz="2400" b="1" dirty="0">
              <a:solidFill>
                <a:srgbClr val="5B5249">
                  <a:lumMod val="50000"/>
                </a:srgb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148388" y="4221088"/>
            <a:ext cx="2888108" cy="230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每当有新元素入队时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，先将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新元素放在</a:t>
            </a:r>
            <a:r>
              <a:rPr kumimoji="1"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last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所指位置，这时新元素成为新队尾，然后将</a:t>
            </a:r>
            <a:r>
              <a:rPr kumimoji="1"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last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增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1</a:t>
            </a:r>
            <a:endParaRPr kumimoji="1" lang="zh-CN" altLang="en-US" sz="2400" b="1" dirty="0">
              <a:solidFill>
                <a:srgbClr val="5B5249">
                  <a:lumMod val="50000"/>
                </a:srgbClr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1" name="Group 21"/>
          <p:cNvGrpSpPr>
            <a:grpSpLocks/>
          </p:cNvGrpSpPr>
          <p:nvPr/>
        </p:nvGrpSpPr>
        <p:grpSpPr bwMode="auto">
          <a:xfrm>
            <a:off x="5049118" y="4568030"/>
            <a:ext cx="1035050" cy="903288"/>
            <a:chOff x="2567" y="2939"/>
            <a:chExt cx="652" cy="569"/>
          </a:xfrm>
        </p:grpSpPr>
        <p:sp>
          <p:nvSpPr>
            <p:cNvPr id="42" name="Line 22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3" name="Text Box 23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last</a:t>
              </a:r>
              <a:endParaRPr kumimoji="1" lang="en-US" altLang="zh-CN" sz="2800" b="1" dirty="0">
                <a:solidFill>
                  <a:srgbClr val="5B5249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079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06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5" grpId="0"/>
      <p:bldP spid="106513" grpId="0"/>
      <p:bldP spid="106514" grpId="0"/>
      <p:bldP spid="106515" grpId="0"/>
      <p:bldP spid="106516" grpId="0"/>
      <p:bldP spid="106535" grpId="0" animBg="1"/>
      <p:bldP spid="3" grpId="0" animBg="1"/>
      <p:bldP spid="4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8640"/>
            <a:ext cx="7772400" cy="719138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2)  </a:t>
            </a:r>
            <a:r>
              <a:rPr lang="zh-CN" altLang="en-US" dirty="0" smtClean="0"/>
              <a:t>入队</a:t>
            </a:r>
          </a:p>
        </p:txBody>
      </p:sp>
      <p:sp>
        <p:nvSpPr>
          <p:cNvPr id="56323" name="Text Box 4"/>
          <p:cNvSpPr txBox="1">
            <a:spLocks noChangeArrowheads="1"/>
          </p:cNvSpPr>
          <p:nvPr/>
        </p:nvSpPr>
        <p:spPr bwMode="auto">
          <a:xfrm>
            <a:off x="365125" y="764704"/>
            <a:ext cx="8855075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int</a:t>
            </a: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</a:t>
            </a:r>
            <a:r>
              <a:rPr lang="en-US" altLang="zh-CN" sz="32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Enterqueue</a:t>
            </a: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(</a:t>
            </a:r>
            <a:r>
              <a:rPr lang="en-US" altLang="zh-CN" sz="32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LinkQueue</a:t>
            </a: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*q, </a:t>
            </a:r>
            <a:r>
              <a:rPr lang="en-US" altLang="zh-CN" sz="32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ElemType</a:t>
            </a: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x)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{ </a:t>
            </a:r>
            <a:r>
              <a:rPr lang="en-US" altLang="zh-CN" sz="32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LinkQueueNode</a:t>
            </a: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*s;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s =new </a:t>
            </a:r>
            <a:r>
              <a:rPr lang="en-US" altLang="zh-CN" sz="3200" b="1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LinkQueueNode</a:t>
            </a: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;	</a:t>
            </a:r>
            <a:r>
              <a:rPr lang="en-US" altLang="zh-CN" sz="3200" b="1" dirty="0">
                <a:solidFill>
                  <a:srgbClr val="00B050"/>
                </a:solidFill>
                <a:latin typeface="+mn-lt"/>
              </a:rPr>
              <a:t>/*</a:t>
            </a:r>
            <a:r>
              <a:rPr lang="zh-CN" altLang="en-US" sz="3200" b="1" dirty="0">
                <a:solidFill>
                  <a:srgbClr val="00B050"/>
                </a:solidFill>
                <a:latin typeface="+mn-lt"/>
              </a:rPr>
              <a:t>申请新结点空间*</a:t>
            </a:r>
            <a:r>
              <a:rPr lang="en-US" altLang="zh-CN" sz="3200" b="1" dirty="0">
                <a:solidFill>
                  <a:srgbClr val="00B050"/>
                </a:solidFill>
                <a:latin typeface="+mn-lt"/>
              </a:rPr>
              <a:t>/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if (s!=NULL)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 {	</a:t>
            </a:r>
            <a:r>
              <a:rPr lang="en-US" altLang="zh-CN" sz="3200" b="1" dirty="0">
                <a:solidFill>
                  <a:srgbClr val="FF0000"/>
                </a:solidFill>
                <a:latin typeface="+mn-lt"/>
              </a:rPr>
              <a:t>s-&gt;data=x;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	</a:t>
            </a:r>
            <a:r>
              <a:rPr lang="en-US" altLang="zh-CN" sz="3200" b="1" dirty="0">
                <a:solidFill>
                  <a:srgbClr val="FF0000"/>
                </a:solidFill>
                <a:latin typeface="+mn-lt"/>
              </a:rPr>
              <a:t>s-&gt;next=NULL;</a:t>
            </a:r>
            <a:r>
              <a:rPr lang="en-US" altLang="zh-CN" sz="3200" b="1" dirty="0">
                <a:solidFill>
                  <a:srgbClr val="00B050"/>
                </a:solidFill>
                <a:latin typeface="+mn-lt"/>
              </a:rPr>
              <a:t>/*</a:t>
            </a:r>
            <a:r>
              <a:rPr lang="zh-CN" altLang="en-US" sz="3200" b="1" dirty="0">
                <a:solidFill>
                  <a:srgbClr val="00B050"/>
                </a:solidFill>
                <a:latin typeface="+mn-lt"/>
              </a:rPr>
              <a:t>新结点成员赋值*</a:t>
            </a:r>
            <a:r>
              <a:rPr lang="en-US" altLang="zh-CN" sz="3200" b="1" dirty="0">
                <a:solidFill>
                  <a:srgbClr val="00B050"/>
                </a:solidFill>
                <a:latin typeface="+mn-lt"/>
              </a:rPr>
              <a:t>/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    	</a:t>
            </a:r>
            <a:r>
              <a:rPr lang="en-US" altLang="zh-CN" sz="3200" b="1" dirty="0">
                <a:solidFill>
                  <a:srgbClr val="FF0000"/>
                </a:solidFill>
                <a:latin typeface="+mn-lt"/>
              </a:rPr>
              <a:t>q-&gt;last-&gt;next= s;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   	</a:t>
            </a:r>
            <a:r>
              <a:rPr lang="en-US" altLang="zh-CN" sz="3200" b="1" dirty="0">
                <a:solidFill>
                  <a:srgbClr val="FF0000"/>
                </a:solidFill>
                <a:latin typeface="+mn-lt"/>
              </a:rPr>
              <a:t> q-&gt;last=s</a:t>
            </a:r>
            <a:r>
              <a:rPr lang="en-US" altLang="zh-CN" sz="3200" b="1" dirty="0" smtClean="0">
                <a:solidFill>
                  <a:srgbClr val="FF0000"/>
                </a:solidFill>
                <a:latin typeface="+mn-lt"/>
              </a:rPr>
              <a:t>; </a:t>
            </a:r>
            <a:r>
              <a:rPr lang="en-US" altLang="zh-CN" sz="3200" b="1" dirty="0" smtClean="0">
                <a:solidFill>
                  <a:srgbClr val="00B050"/>
                </a:solidFill>
                <a:latin typeface="+mn-lt"/>
              </a:rPr>
              <a:t>/*</a:t>
            </a:r>
            <a:r>
              <a:rPr lang="zh-CN" altLang="en-US" sz="3200" b="1" dirty="0">
                <a:solidFill>
                  <a:srgbClr val="00B050"/>
                </a:solidFill>
                <a:latin typeface="+mn-lt"/>
              </a:rPr>
              <a:t>以尾插法方式插入结点*</a:t>
            </a:r>
            <a:r>
              <a:rPr lang="en-US" altLang="zh-CN" sz="3200" b="1" dirty="0">
                <a:solidFill>
                  <a:srgbClr val="00B050"/>
                </a:solidFill>
                <a:latin typeface="+mn-lt"/>
              </a:rPr>
              <a:t>/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    	return 1;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	}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} </a:t>
            </a:r>
            <a:endParaRPr lang="en-US" altLang="zh-CN" sz="3200" b="1" dirty="0">
              <a:solidFill>
                <a:srgbClr val="5B524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831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49"/>
          <p:cNvSpPr txBox="1">
            <a:spLocks noChangeArrowheads="1"/>
          </p:cNvSpPr>
          <p:nvPr/>
        </p:nvSpPr>
        <p:spPr bwMode="auto">
          <a:xfrm>
            <a:off x="652463" y="476672"/>
            <a:ext cx="6172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链队列的实现</a:t>
            </a:r>
            <a:r>
              <a:rPr lang="en-US" altLang="zh-CN" sz="32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——</a:t>
            </a:r>
            <a:r>
              <a:rPr lang="zh-CN" altLang="en-US" sz="32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出队</a:t>
            </a:r>
          </a:p>
        </p:txBody>
      </p:sp>
      <p:sp>
        <p:nvSpPr>
          <p:cNvPr id="72707" name="Line 50"/>
          <p:cNvSpPr>
            <a:spLocks noChangeShapeType="1"/>
          </p:cNvSpPr>
          <p:nvPr/>
        </p:nvSpPr>
        <p:spPr bwMode="auto">
          <a:xfrm flipV="1">
            <a:off x="730250" y="2805113"/>
            <a:ext cx="684213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72708" name="Text Box 51"/>
          <p:cNvSpPr txBox="1">
            <a:spLocks noChangeArrowheads="1"/>
          </p:cNvSpPr>
          <p:nvPr/>
        </p:nvSpPr>
        <p:spPr bwMode="auto">
          <a:xfrm>
            <a:off x="179512" y="2347913"/>
            <a:ext cx="11920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q-&gt;first</a:t>
            </a:r>
          </a:p>
        </p:txBody>
      </p:sp>
      <p:sp>
        <p:nvSpPr>
          <p:cNvPr id="72709" name="Line 52"/>
          <p:cNvSpPr>
            <a:spLocks noChangeShapeType="1"/>
          </p:cNvSpPr>
          <p:nvPr/>
        </p:nvSpPr>
        <p:spPr bwMode="auto">
          <a:xfrm>
            <a:off x="6262688" y="2846388"/>
            <a:ext cx="561975" cy="0"/>
          </a:xfrm>
          <a:prstGeom prst="line">
            <a:avLst/>
          </a:prstGeom>
          <a:noFill/>
          <a:ln w="28575">
            <a:solidFill>
              <a:srgbClr val="0066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endParaRPr lang="zh-CN" altLang="en-US"/>
          </a:p>
        </p:txBody>
      </p:sp>
      <p:grpSp>
        <p:nvGrpSpPr>
          <p:cNvPr id="72710" name="Group 53"/>
          <p:cNvGrpSpPr>
            <a:grpSpLocks/>
          </p:cNvGrpSpPr>
          <p:nvPr/>
        </p:nvGrpSpPr>
        <p:grpSpPr bwMode="auto">
          <a:xfrm>
            <a:off x="3019425" y="2527300"/>
            <a:ext cx="1117600" cy="484188"/>
            <a:chOff x="759" y="3237"/>
            <a:chExt cx="704" cy="305"/>
          </a:xfrm>
        </p:grpSpPr>
        <p:sp>
          <p:nvSpPr>
            <p:cNvPr id="72737" name="Text Box 54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rIns="0" bIns="72000"/>
            <a:lstStyle>
              <a:lvl1pPr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9pPr>
            </a:lstStyle>
            <a:p>
              <a:pPr algn="l" eaLnBrk="1" hangingPunct="1">
                <a:lnSpc>
                  <a:spcPct val="90000"/>
                </a:lnSpc>
              </a:pPr>
              <a:r>
                <a:rPr lang="en-US" altLang="zh-CN" sz="2800" b="1" i="1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2738" name="Line 55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</p:grpSp>
      <p:sp>
        <p:nvSpPr>
          <p:cNvPr id="72711" name="Line 56"/>
          <p:cNvSpPr>
            <a:spLocks noChangeShapeType="1"/>
          </p:cNvSpPr>
          <p:nvPr/>
        </p:nvSpPr>
        <p:spPr bwMode="auto">
          <a:xfrm>
            <a:off x="4017963" y="2819400"/>
            <a:ext cx="57626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endParaRPr lang="zh-CN" altLang="en-US"/>
          </a:p>
        </p:txBody>
      </p:sp>
      <p:grpSp>
        <p:nvGrpSpPr>
          <p:cNvPr id="72712" name="Group 57"/>
          <p:cNvGrpSpPr>
            <a:grpSpLocks/>
          </p:cNvGrpSpPr>
          <p:nvPr/>
        </p:nvGrpSpPr>
        <p:grpSpPr bwMode="auto">
          <a:xfrm>
            <a:off x="4600575" y="2541588"/>
            <a:ext cx="1117600" cy="484187"/>
            <a:chOff x="759" y="3237"/>
            <a:chExt cx="704" cy="305"/>
          </a:xfrm>
        </p:grpSpPr>
        <p:sp>
          <p:nvSpPr>
            <p:cNvPr id="72735" name="Text Box 58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rIns="0" bIns="72000"/>
            <a:lstStyle>
              <a:lvl1pPr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9pPr>
            </a:lstStyle>
            <a:p>
              <a:pPr algn="l" eaLnBrk="1" hangingPunct="1">
                <a:lnSpc>
                  <a:spcPct val="90000"/>
                </a:lnSpc>
              </a:pPr>
              <a:r>
                <a:rPr lang="en-US" altLang="zh-CN" sz="2800" b="1" i="1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2736" name="Line 59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</p:grpSp>
      <p:sp>
        <p:nvSpPr>
          <p:cNvPr id="72713" name="Line 60"/>
          <p:cNvSpPr>
            <a:spLocks noChangeShapeType="1"/>
          </p:cNvSpPr>
          <p:nvPr/>
        </p:nvSpPr>
        <p:spPr bwMode="auto">
          <a:xfrm>
            <a:off x="5570538" y="2847975"/>
            <a:ext cx="57626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72714" name="Line 61"/>
          <p:cNvSpPr>
            <a:spLocks noChangeShapeType="1"/>
          </p:cNvSpPr>
          <p:nvPr/>
        </p:nvSpPr>
        <p:spPr bwMode="auto">
          <a:xfrm>
            <a:off x="6862763" y="2847975"/>
            <a:ext cx="57626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endParaRPr lang="zh-CN" altLang="en-US"/>
          </a:p>
        </p:txBody>
      </p:sp>
      <p:grpSp>
        <p:nvGrpSpPr>
          <p:cNvPr id="72715" name="Group 62"/>
          <p:cNvGrpSpPr>
            <a:grpSpLocks/>
          </p:cNvGrpSpPr>
          <p:nvPr/>
        </p:nvGrpSpPr>
        <p:grpSpPr bwMode="auto">
          <a:xfrm>
            <a:off x="7445375" y="2570163"/>
            <a:ext cx="1117600" cy="484187"/>
            <a:chOff x="759" y="3237"/>
            <a:chExt cx="704" cy="305"/>
          </a:xfrm>
        </p:grpSpPr>
        <p:sp>
          <p:nvSpPr>
            <p:cNvPr id="72733" name="Text Box 63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rIns="0" bIns="72000"/>
            <a:lstStyle>
              <a:lvl1pPr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9pPr>
            </a:lstStyle>
            <a:p>
              <a:pPr algn="l" eaLnBrk="1" hangingPunct="1">
                <a:lnSpc>
                  <a:spcPct val="90000"/>
                </a:lnSpc>
              </a:pPr>
              <a:r>
                <a:rPr lang="en-US" altLang="zh-CN" sz="2800" b="1" i="1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  <a:r>
                <a:rPr lang="en-US" altLang="zh-CN" sz="2800" b="1" i="1" baseline="-2500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2734" name="Line 64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</p:grpSp>
      <p:sp>
        <p:nvSpPr>
          <p:cNvPr id="72716" name="Text Box 65"/>
          <p:cNvSpPr txBox="1">
            <a:spLocks noChangeArrowheads="1"/>
          </p:cNvSpPr>
          <p:nvPr/>
        </p:nvSpPr>
        <p:spPr bwMode="auto">
          <a:xfrm>
            <a:off x="8042275" y="2568575"/>
            <a:ext cx="52228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36000"/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algn="l" eaLnBrk="1" hangingPunct="1"/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∧</a:t>
            </a:r>
          </a:p>
        </p:txBody>
      </p:sp>
      <p:sp>
        <p:nvSpPr>
          <p:cNvPr id="72717" name="Text Box 66"/>
          <p:cNvSpPr txBox="1">
            <a:spLocks noChangeArrowheads="1"/>
          </p:cNvSpPr>
          <p:nvPr/>
        </p:nvSpPr>
        <p:spPr bwMode="auto">
          <a:xfrm>
            <a:off x="1422400" y="2527300"/>
            <a:ext cx="1117600" cy="48577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tIns="0" rIns="0" bIns="72000"/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endParaRPr lang="en-US" altLang="zh-CN" sz="2800" b="1" baseline="-25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2718" name="Line 67"/>
          <p:cNvSpPr>
            <a:spLocks noChangeShapeType="1"/>
          </p:cNvSpPr>
          <p:nvPr/>
        </p:nvSpPr>
        <p:spPr bwMode="auto">
          <a:xfrm>
            <a:off x="1987550" y="2527300"/>
            <a:ext cx="0" cy="4857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bIns="72000" anchor="ctr"/>
          <a:lstStyle/>
          <a:p>
            <a:endParaRPr lang="zh-CN" altLang="en-US"/>
          </a:p>
        </p:txBody>
      </p:sp>
      <p:sp>
        <p:nvSpPr>
          <p:cNvPr id="72719" name="Line 68"/>
          <p:cNvSpPr>
            <a:spLocks noChangeShapeType="1"/>
          </p:cNvSpPr>
          <p:nvPr/>
        </p:nvSpPr>
        <p:spPr bwMode="auto">
          <a:xfrm>
            <a:off x="2420938" y="2819400"/>
            <a:ext cx="57626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72720" name="Text Box 69" descr="宽上对角线"/>
          <p:cNvSpPr txBox="1">
            <a:spLocks noChangeArrowheads="1"/>
          </p:cNvSpPr>
          <p:nvPr/>
        </p:nvSpPr>
        <p:spPr bwMode="auto">
          <a:xfrm>
            <a:off x="1450975" y="2540000"/>
            <a:ext cx="508000" cy="457200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72721" name="Text Box 70"/>
          <p:cNvSpPr txBox="1">
            <a:spLocks noChangeArrowheads="1"/>
          </p:cNvSpPr>
          <p:nvPr/>
        </p:nvSpPr>
        <p:spPr bwMode="auto">
          <a:xfrm>
            <a:off x="7020272" y="3465513"/>
            <a:ext cx="1179511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q-&gt;last</a:t>
            </a:r>
          </a:p>
        </p:txBody>
      </p:sp>
      <p:sp>
        <p:nvSpPr>
          <p:cNvPr id="72722" name="Line 71"/>
          <p:cNvSpPr>
            <a:spLocks noChangeShapeType="1"/>
          </p:cNvSpPr>
          <p:nvPr/>
        </p:nvSpPr>
        <p:spPr bwMode="auto">
          <a:xfrm flipH="1" flipV="1">
            <a:off x="7854950" y="3060700"/>
            <a:ext cx="0" cy="404813"/>
          </a:xfrm>
          <a:prstGeom prst="line">
            <a:avLst/>
          </a:prstGeom>
          <a:noFill/>
          <a:ln w="38100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79"/>
          <p:cNvGrpSpPr>
            <a:grpSpLocks/>
          </p:cNvGrpSpPr>
          <p:nvPr/>
        </p:nvGrpSpPr>
        <p:grpSpPr bwMode="auto">
          <a:xfrm>
            <a:off x="3071813" y="1758950"/>
            <a:ext cx="300037" cy="731838"/>
            <a:chOff x="1935" y="1108"/>
            <a:chExt cx="189" cy="461"/>
          </a:xfrm>
        </p:grpSpPr>
        <p:sp>
          <p:nvSpPr>
            <p:cNvPr id="72731" name="Line 72"/>
            <p:cNvSpPr>
              <a:spLocks noChangeShapeType="1"/>
            </p:cNvSpPr>
            <p:nvPr/>
          </p:nvSpPr>
          <p:spPr bwMode="auto">
            <a:xfrm flipH="1">
              <a:off x="2096" y="1314"/>
              <a:ext cx="0" cy="255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2" name="Text Box 73"/>
            <p:cNvSpPr txBox="1">
              <a:spLocks noChangeArrowheads="1"/>
            </p:cNvSpPr>
            <p:nvPr/>
          </p:nvSpPr>
          <p:spPr bwMode="auto">
            <a:xfrm>
              <a:off x="1935" y="1108"/>
              <a:ext cx="18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p</a:t>
              </a:r>
            </a:p>
          </p:txBody>
        </p:sp>
      </p:grpSp>
      <p:grpSp>
        <p:nvGrpSpPr>
          <p:cNvPr id="6" name="Group 78"/>
          <p:cNvGrpSpPr>
            <a:grpSpLocks/>
          </p:cNvGrpSpPr>
          <p:nvPr/>
        </p:nvGrpSpPr>
        <p:grpSpPr bwMode="auto">
          <a:xfrm>
            <a:off x="2301875" y="2667000"/>
            <a:ext cx="2559050" cy="733425"/>
            <a:chOff x="1450" y="1680"/>
            <a:chExt cx="1612" cy="462"/>
          </a:xfrm>
        </p:grpSpPr>
        <p:sp>
          <p:nvSpPr>
            <p:cNvPr id="72727" name="Line 74"/>
            <p:cNvSpPr>
              <a:spLocks noChangeShapeType="1"/>
            </p:cNvSpPr>
            <p:nvPr/>
          </p:nvSpPr>
          <p:spPr bwMode="auto">
            <a:xfrm>
              <a:off x="1459" y="1824"/>
              <a:ext cx="0" cy="28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28" name="Line 75"/>
            <p:cNvSpPr>
              <a:spLocks noChangeShapeType="1"/>
            </p:cNvSpPr>
            <p:nvPr/>
          </p:nvSpPr>
          <p:spPr bwMode="auto">
            <a:xfrm>
              <a:off x="1450" y="2142"/>
              <a:ext cx="161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29" name="Line 76"/>
            <p:cNvSpPr>
              <a:spLocks noChangeShapeType="1"/>
            </p:cNvSpPr>
            <p:nvPr/>
          </p:nvSpPr>
          <p:spPr bwMode="auto">
            <a:xfrm flipV="1">
              <a:off x="3053" y="1910"/>
              <a:ext cx="0" cy="22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730" name="Line 77"/>
            <p:cNvSpPr>
              <a:spLocks noChangeShapeType="1"/>
            </p:cNvSpPr>
            <p:nvPr/>
          </p:nvSpPr>
          <p:spPr bwMode="auto">
            <a:xfrm>
              <a:off x="1659" y="1680"/>
              <a:ext cx="86" cy="17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26032" name="Rectangle 80"/>
          <p:cNvSpPr>
            <a:spLocks noChangeArrowheads="1"/>
          </p:cNvSpPr>
          <p:nvPr/>
        </p:nvSpPr>
        <p:spPr bwMode="auto">
          <a:xfrm>
            <a:off x="5157300" y="4159249"/>
            <a:ext cx="3703637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算法描述：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p=q-&gt;first-&gt;next; </a:t>
            </a:r>
          </a:p>
          <a:p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q-&gt;first-&gt;next=p-&gt;next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;</a:t>
            </a:r>
          </a:p>
          <a:p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free(p)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743104" y="1196752"/>
            <a:ext cx="3200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 err="1">
                <a:solidFill>
                  <a:schemeClr val="tx1">
                    <a:lumMod val="50000"/>
                  </a:schemeClr>
                </a:solidFill>
              </a:rPr>
              <a:t>LinkQueue</a:t>
            </a: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</a:rPr>
              <a:t>   </a:t>
            </a:r>
            <a:r>
              <a:rPr lang="en-US" altLang="zh-CN" sz="3200" b="1" dirty="0" smtClean="0">
                <a:solidFill>
                  <a:schemeClr val="tx1">
                    <a:lumMod val="50000"/>
                  </a:schemeClr>
                </a:solidFill>
              </a:rPr>
              <a:t>*q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6" name="Text Box 30"/>
          <p:cNvSpPr txBox="1">
            <a:spLocks noChangeArrowheads="1"/>
          </p:cNvSpPr>
          <p:nvPr/>
        </p:nvSpPr>
        <p:spPr bwMode="auto">
          <a:xfrm>
            <a:off x="4468752" y="1196752"/>
            <a:ext cx="40926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 smtClean="0">
                <a:solidFill>
                  <a:schemeClr val="tx1">
                    <a:lumMod val="50000"/>
                  </a:schemeClr>
                </a:solidFill>
              </a:rPr>
              <a:t>q-&gt;first	q-&gt;last</a:t>
            </a:r>
            <a:endParaRPr lang="en-US" altLang="zh-CN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98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32" grpId="0"/>
      <p:bldP spid="35" grpId="0" autoUpdateAnimBg="0"/>
      <p:bldP spid="36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630238" y="853281"/>
            <a:ext cx="6172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链队列的实现</a:t>
            </a:r>
            <a:r>
              <a:rPr lang="en-US" altLang="zh-CN" sz="32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——</a:t>
            </a:r>
            <a:r>
              <a:rPr lang="zh-CN" altLang="en-US" sz="3200" b="1" dirty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出队</a:t>
            </a:r>
          </a:p>
        </p:txBody>
      </p:sp>
      <p:sp>
        <p:nvSpPr>
          <p:cNvPr id="29701" name="Line 6"/>
          <p:cNvSpPr>
            <a:spLocks noChangeShapeType="1"/>
          </p:cNvSpPr>
          <p:nvPr/>
        </p:nvSpPr>
        <p:spPr bwMode="auto">
          <a:xfrm flipV="1">
            <a:off x="730250" y="2386931"/>
            <a:ext cx="684213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203994" y="1947503"/>
            <a:ext cx="1210469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q-&gt;first</a:t>
            </a:r>
          </a:p>
        </p:txBody>
      </p:sp>
      <p:sp>
        <p:nvSpPr>
          <p:cNvPr id="29703" name="Line 8"/>
          <p:cNvSpPr>
            <a:spLocks noChangeShapeType="1"/>
          </p:cNvSpPr>
          <p:nvPr/>
        </p:nvSpPr>
        <p:spPr bwMode="auto">
          <a:xfrm>
            <a:off x="6262688" y="2428206"/>
            <a:ext cx="561975" cy="0"/>
          </a:xfrm>
          <a:prstGeom prst="line">
            <a:avLst/>
          </a:prstGeom>
          <a:noFill/>
          <a:ln w="28575">
            <a:solidFill>
              <a:srgbClr val="0066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endParaRPr lang="zh-CN" altLang="en-US"/>
          </a:p>
        </p:txBody>
      </p:sp>
      <p:grpSp>
        <p:nvGrpSpPr>
          <p:cNvPr id="29704" name="Group 9"/>
          <p:cNvGrpSpPr>
            <a:grpSpLocks/>
          </p:cNvGrpSpPr>
          <p:nvPr/>
        </p:nvGrpSpPr>
        <p:grpSpPr bwMode="auto">
          <a:xfrm>
            <a:off x="3019425" y="2109118"/>
            <a:ext cx="1117600" cy="484188"/>
            <a:chOff x="759" y="3237"/>
            <a:chExt cx="704" cy="305"/>
          </a:xfrm>
        </p:grpSpPr>
        <p:sp>
          <p:nvSpPr>
            <p:cNvPr id="29757" name="Text Box 10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rIns="0" bIns="72000"/>
            <a:lstStyle>
              <a:lvl1pPr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9pPr>
            </a:lstStyle>
            <a:p>
              <a:pPr algn="l" eaLnBrk="1" hangingPunct="1">
                <a:lnSpc>
                  <a:spcPct val="90000"/>
                </a:lnSpc>
              </a:pPr>
              <a:r>
                <a:rPr lang="en-US" altLang="zh-CN" sz="2800" b="1" i="1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9758" name="Line 11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</p:grpSp>
      <p:sp>
        <p:nvSpPr>
          <p:cNvPr id="29705" name="Line 12"/>
          <p:cNvSpPr>
            <a:spLocks noChangeShapeType="1"/>
          </p:cNvSpPr>
          <p:nvPr/>
        </p:nvSpPr>
        <p:spPr bwMode="auto">
          <a:xfrm>
            <a:off x="4017963" y="2401218"/>
            <a:ext cx="57626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endParaRPr lang="zh-CN" altLang="en-US"/>
          </a:p>
        </p:txBody>
      </p:sp>
      <p:grpSp>
        <p:nvGrpSpPr>
          <p:cNvPr id="29706" name="Group 13"/>
          <p:cNvGrpSpPr>
            <a:grpSpLocks/>
          </p:cNvGrpSpPr>
          <p:nvPr/>
        </p:nvGrpSpPr>
        <p:grpSpPr bwMode="auto">
          <a:xfrm>
            <a:off x="4600575" y="2123406"/>
            <a:ext cx="1117600" cy="484187"/>
            <a:chOff x="759" y="3237"/>
            <a:chExt cx="704" cy="305"/>
          </a:xfrm>
        </p:grpSpPr>
        <p:sp>
          <p:nvSpPr>
            <p:cNvPr id="29755" name="Text Box 14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rIns="0" bIns="72000"/>
            <a:lstStyle>
              <a:lvl1pPr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9pPr>
            </a:lstStyle>
            <a:p>
              <a:pPr algn="l" eaLnBrk="1" hangingPunct="1">
                <a:lnSpc>
                  <a:spcPct val="90000"/>
                </a:lnSpc>
              </a:pPr>
              <a:r>
                <a:rPr lang="en-US" altLang="zh-CN" sz="2800" b="1" i="1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9756" name="Line 15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</p:grpSp>
      <p:sp>
        <p:nvSpPr>
          <p:cNvPr id="29707" name="Line 16"/>
          <p:cNvSpPr>
            <a:spLocks noChangeShapeType="1"/>
          </p:cNvSpPr>
          <p:nvPr/>
        </p:nvSpPr>
        <p:spPr bwMode="auto">
          <a:xfrm>
            <a:off x="5570538" y="2429793"/>
            <a:ext cx="57626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29708" name="Line 17"/>
          <p:cNvSpPr>
            <a:spLocks noChangeShapeType="1"/>
          </p:cNvSpPr>
          <p:nvPr/>
        </p:nvSpPr>
        <p:spPr bwMode="auto">
          <a:xfrm>
            <a:off x="6862763" y="2429793"/>
            <a:ext cx="57626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endParaRPr lang="zh-CN" altLang="en-US"/>
          </a:p>
        </p:txBody>
      </p:sp>
      <p:grpSp>
        <p:nvGrpSpPr>
          <p:cNvPr id="29709" name="Group 18"/>
          <p:cNvGrpSpPr>
            <a:grpSpLocks/>
          </p:cNvGrpSpPr>
          <p:nvPr/>
        </p:nvGrpSpPr>
        <p:grpSpPr bwMode="auto">
          <a:xfrm>
            <a:off x="7445375" y="2151981"/>
            <a:ext cx="1117600" cy="484187"/>
            <a:chOff x="759" y="3237"/>
            <a:chExt cx="704" cy="305"/>
          </a:xfrm>
        </p:grpSpPr>
        <p:sp>
          <p:nvSpPr>
            <p:cNvPr id="29753" name="Text Box 19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rIns="0" bIns="72000"/>
            <a:lstStyle>
              <a:lvl1pPr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9pPr>
            </a:lstStyle>
            <a:p>
              <a:pPr algn="l" eaLnBrk="1" hangingPunct="1">
                <a:lnSpc>
                  <a:spcPct val="90000"/>
                </a:lnSpc>
              </a:pPr>
              <a:r>
                <a:rPr lang="en-US" altLang="zh-CN" sz="2800" b="1" i="1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  <a:r>
                <a:rPr lang="en-US" altLang="zh-CN" sz="2800" b="1" i="1" baseline="-2500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29754" name="Line 20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</p:grpSp>
      <p:sp>
        <p:nvSpPr>
          <p:cNvPr id="29710" name="Text Box 21"/>
          <p:cNvSpPr txBox="1">
            <a:spLocks noChangeArrowheads="1"/>
          </p:cNvSpPr>
          <p:nvPr/>
        </p:nvSpPr>
        <p:spPr bwMode="auto">
          <a:xfrm>
            <a:off x="8042275" y="2150393"/>
            <a:ext cx="52228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36000"/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algn="l" eaLnBrk="1" hangingPunct="1"/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∧</a:t>
            </a:r>
          </a:p>
        </p:txBody>
      </p:sp>
      <p:sp>
        <p:nvSpPr>
          <p:cNvPr id="29711" name="Text Box 22"/>
          <p:cNvSpPr txBox="1">
            <a:spLocks noChangeArrowheads="1"/>
          </p:cNvSpPr>
          <p:nvPr/>
        </p:nvSpPr>
        <p:spPr bwMode="auto">
          <a:xfrm>
            <a:off x="1422400" y="2109118"/>
            <a:ext cx="1117600" cy="48577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tIns="0" rIns="0" bIns="72000"/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endParaRPr lang="en-US" altLang="zh-CN" sz="2800" b="1" baseline="-25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9712" name="Line 23"/>
          <p:cNvSpPr>
            <a:spLocks noChangeShapeType="1"/>
          </p:cNvSpPr>
          <p:nvPr/>
        </p:nvSpPr>
        <p:spPr bwMode="auto">
          <a:xfrm>
            <a:off x="1987550" y="2109118"/>
            <a:ext cx="0" cy="4857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bIns="72000" anchor="ctr"/>
          <a:lstStyle/>
          <a:p>
            <a:endParaRPr lang="zh-CN" altLang="en-US"/>
          </a:p>
        </p:txBody>
      </p:sp>
      <p:sp>
        <p:nvSpPr>
          <p:cNvPr id="29713" name="Line 24"/>
          <p:cNvSpPr>
            <a:spLocks noChangeShapeType="1"/>
          </p:cNvSpPr>
          <p:nvPr/>
        </p:nvSpPr>
        <p:spPr bwMode="auto">
          <a:xfrm>
            <a:off x="2420938" y="2401218"/>
            <a:ext cx="57626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29714" name="Text Box 25" descr="宽上对角线"/>
          <p:cNvSpPr txBox="1">
            <a:spLocks noChangeArrowheads="1"/>
          </p:cNvSpPr>
          <p:nvPr/>
        </p:nvSpPr>
        <p:spPr bwMode="auto">
          <a:xfrm>
            <a:off x="1450975" y="2121818"/>
            <a:ext cx="508000" cy="457200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sp>
        <p:nvSpPr>
          <p:cNvPr id="29715" name="Text Box 26"/>
          <p:cNvSpPr txBox="1">
            <a:spLocks noChangeArrowheads="1"/>
          </p:cNvSpPr>
          <p:nvPr/>
        </p:nvSpPr>
        <p:spPr bwMode="auto">
          <a:xfrm>
            <a:off x="7150894" y="3047331"/>
            <a:ext cx="1153319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q-&gt;last</a:t>
            </a:r>
          </a:p>
        </p:txBody>
      </p:sp>
      <p:sp>
        <p:nvSpPr>
          <p:cNvPr id="29716" name="Line 27"/>
          <p:cNvSpPr>
            <a:spLocks noChangeShapeType="1"/>
          </p:cNvSpPr>
          <p:nvPr/>
        </p:nvSpPr>
        <p:spPr bwMode="auto">
          <a:xfrm flipH="1" flipV="1">
            <a:off x="7854950" y="2642518"/>
            <a:ext cx="0" cy="404813"/>
          </a:xfrm>
          <a:prstGeom prst="line">
            <a:avLst/>
          </a:prstGeom>
          <a:noFill/>
          <a:ln w="38100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9717" name="Group 28"/>
          <p:cNvGrpSpPr>
            <a:grpSpLocks/>
          </p:cNvGrpSpPr>
          <p:nvPr/>
        </p:nvGrpSpPr>
        <p:grpSpPr bwMode="auto">
          <a:xfrm>
            <a:off x="3071813" y="1340768"/>
            <a:ext cx="300037" cy="731838"/>
            <a:chOff x="1935" y="1108"/>
            <a:chExt cx="189" cy="461"/>
          </a:xfrm>
        </p:grpSpPr>
        <p:sp>
          <p:nvSpPr>
            <p:cNvPr id="29751" name="Line 29"/>
            <p:cNvSpPr>
              <a:spLocks noChangeShapeType="1"/>
            </p:cNvSpPr>
            <p:nvPr/>
          </p:nvSpPr>
          <p:spPr bwMode="auto">
            <a:xfrm flipH="1">
              <a:off x="2096" y="1314"/>
              <a:ext cx="0" cy="255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2" name="Text Box 30"/>
            <p:cNvSpPr txBox="1">
              <a:spLocks noChangeArrowheads="1"/>
            </p:cNvSpPr>
            <p:nvPr/>
          </p:nvSpPr>
          <p:spPr bwMode="auto">
            <a:xfrm>
              <a:off x="1935" y="1108"/>
              <a:ext cx="18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p</a:t>
              </a:r>
            </a:p>
          </p:txBody>
        </p:sp>
      </p:grpSp>
      <p:grpSp>
        <p:nvGrpSpPr>
          <p:cNvPr id="29718" name="Group 31"/>
          <p:cNvGrpSpPr>
            <a:grpSpLocks/>
          </p:cNvGrpSpPr>
          <p:nvPr/>
        </p:nvGrpSpPr>
        <p:grpSpPr bwMode="auto">
          <a:xfrm>
            <a:off x="2301875" y="2248818"/>
            <a:ext cx="2559050" cy="733425"/>
            <a:chOff x="1450" y="1680"/>
            <a:chExt cx="1612" cy="462"/>
          </a:xfrm>
        </p:grpSpPr>
        <p:sp>
          <p:nvSpPr>
            <p:cNvPr id="29747" name="Line 32"/>
            <p:cNvSpPr>
              <a:spLocks noChangeShapeType="1"/>
            </p:cNvSpPr>
            <p:nvPr/>
          </p:nvSpPr>
          <p:spPr bwMode="auto">
            <a:xfrm>
              <a:off x="1459" y="1824"/>
              <a:ext cx="0" cy="28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48" name="Line 33"/>
            <p:cNvSpPr>
              <a:spLocks noChangeShapeType="1"/>
            </p:cNvSpPr>
            <p:nvPr/>
          </p:nvSpPr>
          <p:spPr bwMode="auto">
            <a:xfrm>
              <a:off x="1450" y="2142"/>
              <a:ext cx="161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49" name="Line 34"/>
            <p:cNvSpPr>
              <a:spLocks noChangeShapeType="1"/>
            </p:cNvSpPr>
            <p:nvPr/>
          </p:nvSpPr>
          <p:spPr bwMode="auto">
            <a:xfrm flipV="1">
              <a:off x="3053" y="1910"/>
              <a:ext cx="0" cy="22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50" name="Line 35"/>
            <p:cNvSpPr>
              <a:spLocks noChangeShapeType="1"/>
            </p:cNvSpPr>
            <p:nvPr/>
          </p:nvSpPr>
          <p:spPr bwMode="auto">
            <a:xfrm>
              <a:off x="1659" y="1680"/>
              <a:ext cx="86" cy="17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9719" name="Group 37"/>
          <p:cNvGrpSpPr>
            <a:grpSpLocks/>
          </p:cNvGrpSpPr>
          <p:nvPr/>
        </p:nvGrpSpPr>
        <p:grpSpPr bwMode="auto">
          <a:xfrm>
            <a:off x="276225" y="3177506"/>
            <a:ext cx="6994525" cy="533400"/>
            <a:chOff x="184" y="2418"/>
            <a:chExt cx="4406" cy="336"/>
          </a:xfrm>
        </p:grpSpPr>
        <p:graphicFrame>
          <p:nvGraphicFramePr>
            <p:cNvPr id="29699" name="Object 38"/>
            <p:cNvGraphicFramePr>
              <a:graphicFrameLocks noChangeAspect="1"/>
            </p:cNvGraphicFramePr>
            <p:nvPr/>
          </p:nvGraphicFramePr>
          <p:xfrm>
            <a:off x="184" y="2418"/>
            <a:ext cx="33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6" name="Clip" r:id="rId3" imgW="861120" imgH="844560" progId="MS_ClipArt_Gallery.5">
                    <p:embed/>
                  </p:oleObj>
                </mc:Choice>
                <mc:Fallback>
                  <p:oleObj name="Clip" r:id="rId3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" y="2418"/>
                          <a:ext cx="33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46" name="Text Box 39"/>
            <p:cNvSpPr txBox="1">
              <a:spLocks noChangeArrowheads="1"/>
            </p:cNvSpPr>
            <p:nvPr/>
          </p:nvSpPr>
          <p:spPr bwMode="auto">
            <a:xfrm>
              <a:off x="575" y="2421"/>
              <a:ext cx="40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C00000"/>
                  </a:solidFill>
                  <a:latin typeface="Times New Roman" pitchFamily="18" charset="0"/>
                  <a:ea typeface="宋体" pitchFamily="2" charset="-122"/>
                </a:rPr>
                <a:t>考虑边界情况：队列中只有一个元素？</a:t>
              </a:r>
            </a:p>
          </p:txBody>
        </p:sp>
      </p:grpSp>
      <p:sp>
        <p:nvSpPr>
          <p:cNvPr id="29720" name="Line 40"/>
          <p:cNvSpPr>
            <a:spLocks noChangeShapeType="1"/>
          </p:cNvSpPr>
          <p:nvPr/>
        </p:nvSpPr>
        <p:spPr bwMode="auto">
          <a:xfrm flipV="1">
            <a:off x="868363" y="5099968"/>
            <a:ext cx="684212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29721" name="Text Box 41"/>
          <p:cNvSpPr txBox="1">
            <a:spLocks noChangeArrowheads="1"/>
          </p:cNvSpPr>
          <p:nvPr/>
        </p:nvSpPr>
        <p:spPr bwMode="auto">
          <a:xfrm>
            <a:off x="203994" y="4642768"/>
            <a:ext cx="1305719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36000"/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q-&gt;first</a:t>
            </a:r>
          </a:p>
        </p:txBody>
      </p:sp>
      <p:grpSp>
        <p:nvGrpSpPr>
          <p:cNvPr id="29722" name="Group 42"/>
          <p:cNvGrpSpPr>
            <a:grpSpLocks/>
          </p:cNvGrpSpPr>
          <p:nvPr/>
        </p:nvGrpSpPr>
        <p:grpSpPr bwMode="auto">
          <a:xfrm>
            <a:off x="3157538" y="4822156"/>
            <a:ext cx="1117600" cy="484187"/>
            <a:chOff x="759" y="3237"/>
            <a:chExt cx="704" cy="305"/>
          </a:xfrm>
        </p:grpSpPr>
        <p:sp>
          <p:nvSpPr>
            <p:cNvPr id="29744" name="Text Box 43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rIns="0" bIns="72000"/>
            <a:lstStyle>
              <a:lvl1pPr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9pPr>
            </a:lstStyle>
            <a:p>
              <a:pPr algn="l" eaLnBrk="1" hangingPunct="1">
                <a:lnSpc>
                  <a:spcPct val="90000"/>
                </a:lnSpc>
              </a:pPr>
              <a:r>
                <a:rPr lang="en-US" altLang="zh-CN" sz="2800" b="1" i="1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9745" name="Line 44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</p:grpSp>
      <p:sp>
        <p:nvSpPr>
          <p:cNvPr id="29723" name="Text Box 45"/>
          <p:cNvSpPr txBox="1">
            <a:spLocks noChangeArrowheads="1"/>
          </p:cNvSpPr>
          <p:nvPr/>
        </p:nvSpPr>
        <p:spPr bwMode="auto">
          <a:xfrm>
            <a:off x="1560513" y="4822156"/>
            <a:ext cx="1117600" cy="485775"/>
          </a:xfrm>
          <a:prstGeom prst="rect">
            <a:avLst/>
          </a:prstGeom>
          <a:solidFill>
            <a:schemeClr val="hlink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tIns="0" rIns="0" bIns="72000"/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endParaRPr lang="en-US" altLang="zh-CN" sz="2800" b="1" baseline="-25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9724" name="Line 46"/>
          <p:cNvSpPr>
            <a:spLocks noChangeShapeType="1"/>
          </p:cNvSpPr>
          <p:nvPr/>
        </p:nvSpPr>
        <p:spPr bwMode="auto">
          <a:xfrm>
            <a:off x="2125663" y="4822156"/>
            <a:ext cx="0" cy="48577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bIns="72000" anchor="ctr"/>
          <a:lstStyle/>
          <a:p>
            <a:endParaRPr lang="zh-CN" altLang="en-US"/>
          </a:p>
        </p:txBody>
      </p:sp>
      <p:sp>
        <p:nvSpPr>
          <p:cNvPr id="29725" name="Line 47"/>
          <p:cNvSpPr>
            <a:spLocks noChangeShapeType="1"/>
          </p:cNvSpPr>
          <p:nvPr/>
        </p:nvSpPr>
        <p:spPr bwMode="auto">
          <a:xfrm>
            <a:off x="2559050" y="5114256"/>
            <a:ext cx="576263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29726" name="Text Box 48" descr="宽上对角线"/>
          <p:cNvSpPr txBox="1">
            <a:spLocks noChangeArrowheads="1"/>
          </p:cNvSpPr>
          <p:nvPr/>
        </p:nvSpPr>
        <p:spPr bwMode="auto">
          <a:xfrm>
            <a:off x="1589088" y="4834856"/>
            <a:ext cx="508000" cy="457200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hlink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400"/>
          </a:p>
        </p:txBody>
      </p: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3209925" y="4053806"/>
            <a:ext cx="300038" cy="731837"/>
            <a:chOff x="1935" y="1108"/>
            <a:chExt cx="189" cy="461"/>
          </a:xfrm>
        </p:grpSpPr>
        <p:sp>
          <p:nvSpPr>
            <p:cNvPr id="29742" name="Line 50"/>
            <p:cNvSpPr>
              <a:spLocks noChangeShapeType="1"/>
            </p:cNvSpPr>
            <p:nvPr/>
          </p:nvSpPr>
          <p:spPr bwMode="auto">
            <a:xfrm flipH="1">
              <a:off x="2096" y="1314"/>
              <a:ext cx="0" cy="255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3" name="Text Box 51"/>
            <p:cNvSpPr txBox="1">
              <a:spLocks noChangeArrowheads="1"/>
            </p:cNvSpPr>
            <p:nvPr/>
          </p:nvSpPr>
          <p:spPr bwMode="auto">
            <a:xfrm>
              <a:off x="1935" y="1108"/>
              <a:ext cx="18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p</a:t>
              </a:r>
            </a:p>
          </p:txBody>
        </p:sp>
      </p:grpSp>
      <p:sp>
        <p:nvSpPr>
          <p:cNvPr id="29728" name="Text Box 52"/>
          <p:cNvSpPr txBox="1">
            <a:spLocks noChangeArrowheads="1"/>
          </p:cNvSpPr>
          <p:nvPr/>
        </p:nvSpPr>
        <p:spPr bwMode="auto">
          <a:xfrm>
            <a:off x="3759200" y="4833268"/>
            <a:ext cx="52228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36000"/>
          <a:lstStyle>
            <a:lvl1pPr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itchFamily="34" charset="0"/>
                <a:ea typeface="华文行楷" pitchFamily="2" charset="-122"/>
              </a:defRPr>
            </a:lvl9pPr>
          </a:lstStyle>
          <a:p>
            <a:pPr algn="l" eaLnBrk="1" hangingPunct="1"/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∧</a:t>
            </a:r>
          </a:p>
        </p:txBody>
      </p:sp>
      <p:grpSp>
        <p:nvGrpSpPr>
          <p:cNvPr id="29729" name="Group 58"/>
          <p:cNvGrpSpPr>
            <a:grpSpLocks/>
          </p:cNvGrpSpPr>
          <p:nvPr/>
        </p:nvGrpSpPr>
        <p:grpSpPr bwMode="auto">
          <a:xfrm>
            <a:off x="2847975" y="5309518"/>
            <a:ext cx="1114426" cy="723900"/>
            <a:chOff x="1794" y="3608"/>
            <a:chExt cx="702" cy="456"/>
          </a:xfrm>
        </p:grpSpPr>
        <p:sp>
          <p:nvSpPr>
            <p:cNvPr id="29740" name="Text Box 53"/>
            <p:cNvSpPr txBox="1">
              <a:spLocks noChangeArrowheads="1"/>
            </p:cNvSpPr>
            <p:nvPr/>
          </p:nvSpPr>
          <p:spPr bwMode="auto">
            <a:xfrm>
              <a:off x="1794" y="3863"/>
              <a:ext cx="702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q-&gt;last</a:t>
              </a:r>
            </a:p>
          </p:txBody>
        </p:sp>
        <p:sp>
          <p:nvSpPr>
            <p:cNvPr id="29741" name="Line 54"/>
            <p:cNvSpPr>
              <a:spLocks noChangeShapeType="1"/>
            </p:cNvSpPr>
            <p:nvPr/>
          </p:nvSpPr>
          <p:spPr bwMode="auto">
            <a:xfrm flipH="1" flipV="1">
              <a:off x="2212" y="3608"/>
              <a:ext cx="0" cy="255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57"/>
          <p:cNvGrpSpPr>
            <a:grpSpLocks/>
          </p:cNvGrpSpPr>
          <p:nvPr/>
        </p:nvGrpSpPr>
        <p:grpSpPr bwMode="auto">
          <a:xfrm>
            <a:off x="2159000" y="4833268"/>
            <a:ext cx="752475" cy="447675"/>
            <a:chOff x="1360" y="3308"/>
            <a:chExt cx="474" cy="282"/>
          </a:xfrm>
        </p:grpSpPr>
        <p:sp>
          <p:nvSpPr>
            <p:cNvPr id="29738" name="Text Box 55"/>
            <p:cNvSpPr txBox="1">
              <a:spLocks noChangeArrowheads="1"/>
            </p:cNvSpPr>
            <p:nvPr/>
          </p:nvSpPr>
          <p:spPr bwMode="auto">
            <a:xfrm>
              <a:off x="1360" y="3308"/>
              <a:ext cx="329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36000"/>
            <a:lstStyle>
              <a:lvl1pPr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29739" name="Line 56"/>
            <p:cNvSpPr>
              <a:spLocks noChangeShapeType="1"/>
            </p:cNvSpPr>
            <p:nvPr/>
          </p:nvSpPr>
          <p:spPr bwMode="auto">
            <a:xfrm>
              <a:off x="1757" y="3408"/>
              <a:ext cx="77" cy="16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" name="Group 59"/>
          <p:cNvGrpSpPr>
            <a:grpSpLocks/>
          </p:cNvGrpSpPr>
          <p:nvPr/>
        </p:nvGrpSpPr>
        <p:grpSpPr bwMode="auto">
          <a:xfrm>
            <a:off x="1331911" y="5309518"/>
            <a:ext cx="1090611" cy="723900"/>
            <a:chOff x="1808" y="3608"/>
            <a:chExt cx="687" cy="456"/>
          </a:xfrm>
        </p:grpSpPr>
        <p:sp>
          <p:nvSpPr>
            <p:cNvPr id="29736" name="Text Box 60"/>
            <p:cNvSpPr txBox="1">
              <a:spLocks noChangeArrowheads="1"/>
            </p:cNvSpPr>
            <p:nvPr/>
          </p:nvSpPr>
          <p:spPr bwMode="auto">
            <a:xfrm>
              <a:off x="1808" y="3863"/>
              <a:ext cx="687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9pPr>
            </a:lstStyle>
            <a:p>
              <a:pPr algn="just">
                <a:lnSpc>
                  <a:spcPct val="80000"/>
                </a:lnSpc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q-&gt;last</a:t>
              </a:r>
            </a:p>
          </p:txBody>
        </p:sp>
        <p:sp>
          <p:nvSpPr>
            <p:cNvPr id="29737" name="Line 61"/>
            <p:cNvSpPr>
              <a:spLocks noChangeShapeType="1"/>
            </p:cNvSpPr>
            <p:nvPr/>
          </p:nvSpPr>
          <p:spPr bwMode="auto">
            <a:xfrm flipH="1" flipV="1">
              <a:off x="2212" y="3608"/>
              <a:ext cx="0" cy="255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5406" name="Rectangle 62"/>
          <p:cNvSpPr>
            <a:spLocks noChangeArrowheads="1"/>
          </p:cNvSpPr>
          <p:nvPr/>
        </p:nvSpPr>
        <p:spPr bwMode="auto">
          <a:xfrm>
            <a:off x="5211763" y="4609431"/>
            <a:ext cx="3703637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算法描述：</a:t>
            </a:r>
          </a:p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if (p-&gt;next == NULL) </a:t>
            </a:r>
          </a:p>
          <a:p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    q-&gt;last = q-&gt;first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;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</a:endParaRPr>
          </a:p>
        </p:txBody>
      </p:sp>
      <p:grpSp>
        <p:nvGrpSpPr>
          <p:cNvPr id="13" name="Group 67"/>
          <p:cNvGrpSpPr>
            <a:grpSpLocks/>
          </p:cNvGrpSpPr>
          <p:nvPr/>
        </p:nvGrpSpPr>
        <p:grpSpPr bwMode="auto">
          <a:xfrm>
            <a:off x="4587875" y="3839493"/>
            <a:ext cx="4179888" cy="533400"/>
            <a:chOff x="2890" y="2726"/>
            <a:chExt cx="2633" cy="336"/>
          </a:xfrm>
        </p:grpSpPr>
        <p:graphicFrame>
          <p:nvGraphicFramePr>
            <p:cNvPr id="29698" name="Object 65"/>
            <p:cNvGraphicFramePr>
              <a:graphicFrameLocks noChangeAspect="1"/>
            </p:cNvGraphicFramePr>
            <p:nvPr/>
          </p:nvGraphicFramePr>
          <p:xfrm>
            <a:off x="2890" y="2726"/>
            <a:ext cx="33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7" name="Clip" r:id="rId5" imgW="861120" imgH="844560" progId="MS_ClipArt_Gallery.5">
                    <p:embed/>
                  </p:oleObj>
                </mc:Choice>
                <mc:Fallback>
                  <p:oleObj name="Clip" r:id="rId5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0" y="2726"/>
                          <a:ext cx="33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5" name="Text Box 66"/>
            <p:cNvSpPr txBox="1">
              <a:spLocks noChangeArrowheads="1"/>
            </p:cNvSpPr>
            <p:nvPr/>
          </p:nvSpPr>
          <p:spPr bwMode="auto">
            <a:xfrm>
              <a:off x="3281" y="2729"/>
              <a:ext cx="22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itchFamily="34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C00000"/>
                  </a:solidFill>
                  <a:latin typeface="Times New Roman" pitchFamily="18" charset="0"/>
                  <a:ea typeface="宋体" pitchFamily="2" charset="-122"/>
                </a:rPr>
                <a:t>如何判断边界情况？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92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40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60363" y="956196"/>
            <a:ext cx="8855075" cy="5890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CC99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err="1">
                <a:solidFill>
                  <a:srgbClr val="5B5249"/>
                </a:solidFill>
              </a:rPr>
              <a:t>int</a:t>
            </a:r>
            <a:r>
              <a:rPr lang="en-US" altLang="zh-CN" sz="2800" b="1" dirty="0">
                <a:solidFill>
                  <a:srgbClr val="5B5249"/>
                </a:solidFill>
              </a:rPr>
              <a:t> </a:t>
            </a:r>
            <a:r>
              <a:rPr lang="en-US" altLang="zh-CN" sz="2800" b="1" dirty="0" err="1">
                <a:solidFill>
                  <a:srgbClr val="5B5249"/>
                </a:solidFill>
              </a:rPr>
              <a:t>deletequeue</a:t>
            </a:r>
            <a:r>
              <a:rPr lang="en-US" altLang="zh-CN" sz="2800" b="1" dirty="0">
                <a:solidFill>
                  <a:srgbClr val="5B5249"/>
                </a:solidFill>
              </a:rPr>
              <a:t>  (</a:t>
            </a:r>
            <a:r>
              <a:rPr lang="en-US" altLang="zh-CN" sz="2800" b="1" dirty="0" err="1">
                <a:solidFill>
                  <a:srgbClr val="5B5249"/>
                </a:solidFill>
              </a:rPr>
              <a:t>LinkQueue</a:t>
            </a:r>
            <a:r>
              <a:rPr lang="en-US" altLang="zh-CN" sz="2800" b="1" dirty="0">
                <a:solidFill>
                  <a:srgbClr val="5B5249"/>
                </a:solidFill>
              </a:rPr>
              <a:t>* q, </a:t>
            </a:r>
            <a:r>
              <a:rPr lang="en-US" altLang="zh-CN" sz="2800" b="1" dirty="0" err="1">
                <a:solidFill>
                  <a:srgbClr val="5B5249"/>
                </a:solidFill>
              </a:rPr>
              <a:t>ElemType</a:t>
            </a:r>
            <a:r>
              <a:rPr lang="en-US" altLang="zh-CN" sz="2800" b="1" dirty="0">
                <a:solidFill>
                  <a:srgbClr val="5B5249"/>
                </a:solidFill>
              </a:rPr>
              <a:t> * x)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5B5249"/>
                </a:solidFill>
              </a:rPr>
              <a:t>{ </a:t>
            </a:r>
            <a:r>
              <a:rPr lang="en-US" altLang="zh-CN" sz="2800" b="1" dirty="0" err="1">
                <a:solidFill>
                  <a:srgbClr val="5B5249"/>
                </a:solidFill>
              </a:rPr>
              <a:t>LinkQueueNode</a:t>
            </a:r>
            <a:r>
              <a:rPr lang="en-US" altLang="zh-CN" sz="2800" b="1" dirty="0">
                <a:solidFill>
                  <a:srgbClr val="5B5249"/>
                </a:solidFill>
              </a:rPr>
              <a:t> * p;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5B5249"/>
                </a:solidFill>
              </a:rPr>
              <a:t>   if (q-&gt;first==q-&gt;last</a:t>
            </a:r>
            <a:r>
              <a:rPr lang="en-US" altLang="zh-CN" sz="2800" b="1" dirty="0" smtClean="0">
                <a:solidFill>
                  <a:srgbClr val="5B5249"/>
                </a:solidFill>
              </a:rPr>
              <a:t>) 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/*</a:t>
            </a:r>
            <a:r>
              <a:rPr lang="zh-CN" altLang="en-US" sz="2800" b="1" dirty="0">
                <a:solidFill>
                  <a:srgbClr val="00B050"/>
                </a:solidFill>
              </a:rPr>
              <a:t>空队列*</a:t>
            </a:r>
            <a:r>
              <a:rPr lang="en-US" altLang="zh-CN" sz="2800" b="1" dirty="0">
                <a:solidFill>
                  <a:srgbClr val="00B050"/>
                </a:solidFill>
              </a:rPr>
              <a:t>/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5B5249"/>
                </a:solidFill>
              </a:rPr>
              <a:t>     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5B5249"/>
                </a:solidFill>
              </a:rPr>
              <a:t>   </a:t>
            </a:r>
            <a:r>
              <a:rPr lang="en-US" altLang="zh-CN" sz="2800" b="1" dirty="0">
                <a:solidFill>
                  <a:srgbClr val="F200E1"/>
                </a:solidFill>
              </a:rPr>
              <a:t>p=q-&gt;first-&gt;next</a:t>
            </a:r>
            <a:r>
              <a:rPr lang="en-US" altLang="zh-CN" sz="2800" b="1" dirty="0" smtClean="0">
                <a:solidFill>
                  <a:srgbClr val="F200E1"/>
                </a:solidFill>
              </a:rPr>
              <a:t>;  </a:t>
            </a:r>
            <a:r>
              <a:rPr lang="en-US" altLang="zh-CN" sz="2800" b="1" dirty="0">
                <a:solidFill>
                  <a:srgbClr val="00B050"/>
                </a:solidFill>
              </a:rPr>
              <a:t>/*</a:t>
            </a:r>
            <a:r>
              <a:rPr lang="zh-CN" altLang="en-US" sz="2800" b="1" dirty="0">
                <a:solidFill>
                  <a:srgbClr val="00B050"/>
                </a:solidFill>
              </a:rPr>
              <a:t>找到要删除的元素*</a:t>
            </a:r>
            <a:r>
              <a:rPr lang="en-US" altLang="zh-CN" sz="2800" b="1" dirty="0">
                <a:solidFill>
                  <a:srgbClr val="00B050"/>
                </a:solidFill>
              </a:rPr>
              <a:t>/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5B5249"/>
                </a:solidFill>
              </a:rPr>
              <a:t>   </a:t>
            </a:r>
            <a:r>
              <a:rPr lang="en-US" altLang="zh-CN" sz="2800" b="1" dirty="0">
                <a:solidFill>
                  <a:srgbClr val="F200E1"/>
                </a:solidFill>
              </a:rPr>
              <a:t>q-&gt;first-&gt;next=p-&gt;next; </a:t>
            </a:r>
            <a:r>
              <a:rPr lang="en-US" altLang="zh-CN" sz="2800" b="1" dirty="0" smtClean="0">
                <a:solidFill>
                  <a:srgbClr val="F200E1"/>
                </a:solidFill>
              </a:rPr>
              <a:t> 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/*</a:t>
            </a:r>
            <a:r>
              <a:rPr lang="zh-CN" altLang="en-US" sz="2800" b="1" dirty="0">
                <a:solidFill>
                  <a:srgbClr val="00B050"/>
                </a:solidFill>
              </a:rPr>
              <a:t>重新链接</a:t>
            </a:r>
            <a:r>
              <a:rPr lang="en-US" altLang="zh-CN" sz="2800" b="1" dirty="0">
                <a:solidFill>
                  <a:srgbClr val="00B050"/>
                </a:solidFill>
              </a:rPr>
              <a:t>q</a:t>
            </a:r>
            <a:r>
              <a:rPr lang="zh-CN" altLang="en-US" sz="2800" b="1" dirty="0">
                <a:solidFill>
                  <a:srgbClr val="00B050"/>
                </a:solidFill>
              </a:rPr>
              <a:t>的队头元素*</a:t>
            </a:r>
            <a:r>
              <a:rPr lang="en-US" altLang="zh-CN" sz="2800" b="1" dirty="0">
                <a:solidFill>
                  <a:srgbClr val="00B050"/>
                </a:solidFill>
              </a:rPr>
              <a:t>/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5B5249"/>
                </a:solidFill>
              </a:rPr>
              <a:t>   if  (p-&gt;next == NULL)    </a:t>
            </a:r>
            <a:r>
              <a:rPr lang="en-US" altLang="zh-CN" sz="2800" b="1" dirty="0">
                <a:solidFill>
                  <a:srgbClr val="FF69F4"/>
                </a:solidFill>
              </a:rPr>
              <a:t>q-&gt;last=q-&gt;first;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B050"/>
                </a:solidFill>
              </a:rPr>
              <a:t>/*</a:t>
            </a:r>
            <a:r>
              <a:rPr lang="zh-CN" altLang="en-US" sz="2800" b="1" dirty="0">
                <a:solidFill>
                  <a:srgbClr val="00B050"/>
                </a:solidFill>
              </a:rPr>
              <a:t>若要删除的为队尾元素</a:t>
            </a:r>
            <a:r>
              <a:rPr lang="en-US" altLang="zh-CN" sz="2800" b="1" dirty="0">
                <a:solidFill>
                  <a:srgbClr val="00B050"/>
                </a:solidFill>
              </a:rPr>
              <a:t>,</a:t>
            </a:r>
            <a:r>
              <a:rPr lang="zh-CN" altLang="en-US" sz="2800" b="1" dirty="0">
                <a:solidFill>
                  <a:srgbClr val="00B050"/>
                </a:solidFill>
              </a:rPr>
              <a:t>即删除后队列为空</a:t>
            </a:r>
            <a:r>
              <a:rPr lang="en-US" altLang="zh-CN" sz="2800" b="1" dirty="0">
                <a:solidFill>
                  <a:srgbClr val="00B050"/>
                </a:solidFill>
              </a:rPr>
              <a:t>,</a:t>
            </a:r>
            <a:r>
              <a:rPr lang="zh-CN" altLang="en-US" sz="2800" b="1" dirty="0">
                <a:solidFill>
                  <a:srgbClr val="00B050"/>
                </a:solidFill>
              </a:rPr>
              <a:t>则修改尾指针</a:t>
            </a:r>
            <a:r>
              <a:rPr lang="en-US" altLang="zh-CN" sz="2800" b="1" dirty="0">
                <a:solidFill>
                  <a:srgbClr val="00B050"/>
                </a:solidFill>
              </a:rPr>
              <a:t>last*/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5B5249"/>
                </a:solidFill>
              </a:rPr>
              <a:t>   	*x=p-&gt;data;	</a:t>
            </a:r>
            <a:r>
              <a:rPr lang="en-US" altLang="zh-CN" sz="2800" b="1" dirty="0">
                <a:solidFill>
                  <a:srgbClr val="00B050"/>
                </a:solidFill>
              </a:rPr>
              <a:t>/*</a:t>
            </a:r>
            <a:r>
              <a:rPr lang="zh-CN" altLang="en-US" sz="2800" b="1" dirty="0">
                <a:solidFill>
                  <a:srgbClr val="00B050"/>
                </a:solidFill>
              </a:rPr>
              <a:t>带回被删除元素的值*</a:t>
            </a:r>
            <a:r>
              <a:rPr lang="en-US" altLang="zh-CN" sz="2800" b="1" dirty="0">
                <a:solidFill>
                  <a:srgbClr val="00B050"/>
                </a:solidFill>
              </a:rPr>
              <a:t>/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5B5249"/>
                </a:solidFill>
              </a:rPr>
              <a:t>	 free(p); </a:t>
            </a:r>
            <a:r>
              <a:rPr lang="en-US" altLang="zh-CN" sz="2800" b="1" dirty="0">
                <a:solidFill>
                  <a:srgbClr val="00B050"/>
                </a:solidFill>
              </a:rPr>
              <a:t>/*</a:t>
            </a:r>
            <a:r>
              <a:rPr lang="zh-CN" altLang="en-US" sz="2800" b="1" dirty="0">
                <a:solidFill>
                  <a:srgbClr val="00B050"/>
                </a:solidFill>
              </a:rPr>
              <a:t>删除该元素*</a:t>
            </a:r>
            <a:r>
              <a:rPr lang="en-US" altLang="zh-CN" sz="2800" b="1" dirty="0">
                <a:solidFill>
                  <a:srgbClr val="00B050"/>
                </a:solidFill>
              </a:rPr>
              <a:t>/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5B5249"/>
                </a:solidFill>
              </a:rPr>
              <a:t>   	return 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5B5249"/>
                </a:solidFill>
              </a:rPr>
              <a:t>  } </a:t>
            </a:r>
            <a:endParaRPr lang="en-US" altLang="zh-CN" sz="3200" b="1" dirty="0">
              <a:solidFill>
                <a:srgbClr val="5B5249"/>
              </a:solidFill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188640"/>
            <a:ext cx="7772400" cy="719137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782C33"/>
                </a:solidFill>
                <a:latin typeface="楷体_GB2312" pitchFamily="49" charset="-122"/>
              </a:rPr>
              <a:t>3</a:t>
            </a:r>
            <a:r>
              <a:rPr lang="zh-CN" altLang="en-US" smtClean="0">
                <a:solidFill>
                  <a:srgbClr val="782C33"/>
                </a:solidFill>
                <a:latin typeface="楷体_GB2312" pitchFamily="49" charset="-122"/>
              </a:rPr>
              <a:t>）出队</a:t>
            </a:r>
          </a:p>
        </p:txBody>
      </p:sp>
    </p:spTree>
    <p:extLst>
      <p:ext uri="{BB962C8B-B14F-4D97-AF65-F5344CB8AC3E}">
        <p14:creationId xmlns:p14="http://schemas.microsoft.com/office/powerpoint/2010/main" val="3541235429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852488" y="2921000"/>
            <a:ext cx="3375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例：</a:t>
            </a:r>
            <a:r>
              <a:rPr kumimoji="1" lang="en-US" altLang="zh-CN" sz="2800" b="1" i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2800" b="1" baseline="-2500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kumimoji="1" lang="en-US" altLang="zh-CN" sz="2800" b="1" i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2800" b="1" baseline="-2500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kumimoji="1" lang="zh-CN" altLang="en-US" sz="2800" b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依次出队</a:t>
            </a:r>
          </a:p>
        </p:txBody>
      </p:sp>
      <p:grpSp>
        <p:nvGrpSpPr>
          <p:cNvPr id="12294" name="Group 24"/>
          <p:cNvGrpSpPr>
            <a:grpSpLocks/>
          </p:cNvGrpSpPr>
          <p:nvPr/>
        </p:nvGrpSpPr>
        <p:grpSpPr bwMode="auto">
          <a:xfrm>
            <a:off x="1238250" y="3776663"/>
            <a:ext cx="6407150" cy="1220787"/>
            <a:chOff x="780" y="2529"/>
            <a:chExt cx="4036" cy="769"/>
          </a:xfrm>
        </p:grpSpPr>
        <p:grpSp>
          <p:nvGrpSpPr>
            <p:cNvPr id="12303" name="Group 25"/>
            <p:cNvGrpSpPr>
              <a:grpSpLocks/>
            </p:cNvGrpSpPr>
            <p:nvPr/>
          </p:nvGrpSpPr>
          <p:grpSpPr bwMode="auto">
            <a:xfrm>
              <a:off x="1293" y="2869"/>
              <a:ext cx="2880" cy="429"/>
              <a:chOff x="720" y="2400"/>
              <a:chExt cx="2880" cy="333"/>
            </a:xfrm>
          </p:grpSpPr>
          <p:sp>
            <p:nvSpPr>
              <p:cNvPr id="12309" name="Text Box 26"/>
              <p:cNvSpPr txBox="1">
                <a:spLocks noChangeArrowheads="1"/>
              </p:cNvSpPr>
              <p:nvPr/>
            </p:nvSpPr>
            <p:spPr bwMode="auto">
              <a:xfrm>
                <a:off x="720" y="2400"/>
                <a:ext cx="576" cy="333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2310" name="Text Box 27"/>
              <p:cNvSpPr txBox="1">
                <a:spLocks noChangeArrowheads="1"/>
              </p:cNvSpPr>
              <p:nvPr/>
            </p:nvSpPr>
            <p:spPr bwMode="auto">
              <a:xfrm>
                <a:off x="1296" y="2400"/>
                <a:ext cx="576" cy="332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2311" name="Text Box 28"/>
              <p:cNvSpPr txBox="1">
                <a:spLocks noChangeArrowheads="1"/>
              </p:cNvSpPr>
              <p:nvPr/>
            </p:nvSpPr>
            <p:spPr bwMode="auto">
              <a:xfrm>
                <a:off x="2448" y="2400"/>
                <a:ext cx="576" cy="332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2312" name="Text Box 29"/>
              <p:cNvSpPr txBox="1">
                <a:spLocks noChangeArrowheads="1"/>
              </p:cNvSpPr>
              <p:nvPr/>
            </p:nvSpPr>
            <p:spPr bwMode="auto">
              <a:xfrm>
                <a:off x="3024" y="2400"/>
                <a:ext cx="576" cy="332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2313" name="Text Box 30"/>
              <p:cNvSpPr txBox="1">
                <a:spLocks noChangeArrowheads="1"/>
              </p:cNvSpPr>
              <p:nvPr/>
            </p:nvSpPr>
            <p:spPr bwMode="auto">
              <a:xfrm>
                <a:off x="1872" y="2400"/>
                <a:ext cx="576" cy="332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12304" name="Text Box 31"/>
            <p:cNvSpPr txBox="1">
              <a:spLocks noChangeArrowheads="1"/>
            </p:cNvSpPr>
            <p:nvPr/>
          </p:nvSpPr>
          <p:spPr bwMode="auto">
            <a:xfrm>
              <a:off x="1463" y="2529"/>
              <a:ext cx="26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0        1        2         3        4  </a:t>
              </a:r>
            </a:p>
          </p:txBody>
        </p:sp>
        <p:sp>
          <p:nvSpPr>
            <p:cNvPr id="12305" name="Line 32"/>
            <p:cNvSpPr>
              <a:spLocks noChangeShapeType="1"/>
            </p:cNvSpPr>
            <p:nvPr/>
          </p:nvSpPr>
          <p:spPr bwMode="auto">
            <a:xfrm flipH="1">
              <a:off x="4184" y="2983"/>
              <a:ext cx="45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12306" name="Text Box 33"/>
            <p:cNvSpPr txBox="1">
              <a:spLocks noChangeArrowheads="1"/>
            </p:cNvSpPr>
            <p:nvPr/>
          </p:nvSpPr>
          <p:spPr bwMode="auto">
            <a:xfrm>
              <a:off x="4192" y="2642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入队</a:t>
              </a:r>
            </a:p>
          </p:txBody>
        </p:sp>
        <p:sp>
          <p:nvSpPr>
            <p:cNvPr id="12307" name="Line 34"/>
            <p:cNvSpPr>
              <a:spLocks noChangeShapeType="1"/>
            </p:cNvSpPr>
            <p:nvPr/>
          </p:nvSpPr>
          <p:spPr bwMode="auto">
            <a:xfrm flipH="1">
              <a:off x="792" y="2990"/>
              <a:ext cx="45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12308" name="Text Box 35"/>
            <p:cNvSpPr txBox="1">
              <a:spLocks noChangeArrowheads="1"/>
            </p:cNvSpPr>
            <p:nvPr/>
          </p:nvSpPr>
          <p:spPr bwMode="auto">
            <a:xfrm>
              <a:off x="780" y="2652"/>
              <a:ext cx="5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出队</a:t>
              </a:r>
            </a:p>
          </p:txBody>
        </p:sp>
      </p:grpSp>
      <p:sp>
        <p:nvSpPr>
          <p:cNvPr id="107556" name="Text Box 36"/>
          <p:cNvSpPr txBox="1">
            <a:spLocks noChangeArrowheads="1"/>
          </p:cNvSpPr>
          <p:nvPr/>
        </p:nvSpPr>
        <p:spPr bwMode="auto">
          <a:xfrm>
            <a:off x="2279650" y="4329113"/>
            <a:ext cx="585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i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600" b="1" baseline="-2500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1</a:t>
            </a:r>
            <a:endParaRPr kumimoji="1" lang="zh-CN" altLang="en-US" sz="3600" b="1" baseline="-25000">
              <a:solidFill>
                <a:srgbClr val="5B5249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2296" name="Text Box 37"/>
          <p:cNvSpPr txBox="1">
            <a:spLocks noChangeArrowheads="1"/>
          </p:cNvSpPr>
          <p:nvPr/>
        </p:nvSpPr>
        <p:spPr bwMode="auto">
          <a:xfrm>
            <a:off x="3182938" y="4332288"/>
            <a:ext cx="5857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i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600" b="1" baseline="-2500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2</a:t>
            </a:r>
            <a:endParaRPr kumimoji="1" lang="zh-CN" altLang="en-US" sz="3600" b="1" baseline="-25000">
              <a:solidFill>
                <a:srgbClr val="5B5249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2297" name="Text Box 38"/>
          <p:cNvSpPr txBox="1">
            <a:spLocks noChangeArrowheads="1"/>
          </p:cNvSpPr>
          <p:nvPr/>
        </p:nvSpPr>
        <p:spPr bwMode="auto">
          <a:xfrm>
            <a:off x="4035425" y="4332288"/>
            <a:ext cx="585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i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600" b="1" baseline="-2500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3</a:t>
            </a:r>
            <a:endParaRPr kumimoji="1" lang="zh-CN" altLang="en-US" sz="3600" b="1" baseline="-25000">
              <a:solidFill>
                <a:srgbClr val="5B5249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2298" name="Text Box 39"/>
          <p:cNvSpPr txBox="1">
            <a:spLocks noChangeArrowheads="1"/>
          </p:cNvSpPr>
          <p:nvPr/>
        </p:nvSpPr>
        <p:spPr bwMode="auto">
          <a:xfrm>
            <a:off x="4979988" y="4332288"/>
            <a:ext cx="5857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i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600" b="1" baseline="-2500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4</a:t>
            </a:r>
            <a:endParaRPr kumimoji="1" lang="zh-CN" altLang="en-US" sz="3600" b="1" baseline="-25000">
              <a:solidFill>
                <a:srgbClr val="5B5249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12299" name="Group 40"/>
          <p:cNvGrpSpPr>
            <a:grpSpLocks/>
          </p:cNvGrpSpPr>
          <p:nvPr/>
        </p:nvGrpSpPr>
        <p:grpSpPr bwMode="auto">
          <a:xfrm>
            <a:off x="5769198" y="5035550"/>
            <a:ext cx="1035050" cy="903288"/>
            <a:chOff x="2567" y="2939"/>
            <a:chExt cx="652" cy="569"/>
          </a:xfrm>
        </p:grpSpPr>
        <p:sp>
          <p:nvSpPr>
            <p:cNvPr id="12301" name="Line 41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12302" name="Text Box 42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last</a:t>
              </a:r>
              <a:endParaRPr kumimoji="1" lang="en-US" altLang="zh-CN" sz="2800" b="1" dirty="0">
                <a:solidFill>
                  <a:srgbClr val="5B5249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566738" y="766813"/>
            <a:ext cx="5867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E1EBF7">
                    <a:lumMod val="25000"/>
                  </a:srgbClr>
                </a:solidFill>
                <a:latin typeface="黑体" pitchFamily="49" charset="-122"/>
                <a:ea typeface="黑体" pitchFamily="49" charset="-122"/>
              </a:rPr>
              <a:t>顺序队列的表示和实现</a:t>
            </a:r>
            <a:endParaRPr kumimoji="1" lang="zh-CN" altLang="en-US" sz="3200" b="1" dirty="0">
              <a:solidFill>
                <a:srgbClr val="E1EBF7">
                  <a:lumMod val="25000"/>
                </a:srgb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699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7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7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8" grpId="0"/>
      <p:bldP spid="1075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7"/>
          <p:cNvSpPr txBox="1">
            <a:spLocks noChangeArrowheads="1"/>
          </p:cNvSpPr>
          <p:nvPr/>
        </p:nvSpPr>
        <p:spPr bwMode="auto">
          <a:xfrm>
            <a:off x="852488" y="2921000"/>
            <a:ext cx="3375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例：</a:t>
            </a:r>
            <a:r>
              <a:rPr kumimoji="1" lang="en-US" altLang="zh-CN" sz="2800" b="1" i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2800" b="1" baseline="-2500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kumimoji="1" lang="en-US" altLang="zh-CN" sz="2800" b="1" i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2800" b="1" baseline="-2500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kumimoji="1" lang="zh-CN" altLang="en-US" sz="2800" b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依次出队</a:t>
            </a:r>
          </a:p>
        </p:txBody>
      </p:sp>
      <p:grpSp>
        <p:nvGrpSpPr>
          <p:cNvPr id="13318" name="Group 9"/>
          <p:cNvGrpSpPr>
            <a:grpSpLocks/>
          </p:cNvGrpSpPr>
          <p:nvPr/>
        </p:nvGrpSpPr>
        <p:grpSpPr bwMode="auto">
          <a:xfrm>
            <a:off x="1238250" y="3776663"/>
            <a:ext cx="6407150" cy="1220787"/>
            <a:chOff x="780" y="2529"/>
            <a:chExt cx="4036" cy="769"/>
          </a:xfrm>
        </p:grpSpPr>
        <p:grpSp>
          <p:nvGrpSpPr>
            <p:cNvPr id="13326" name="Group 10"/>
            <p:cNvGrpSpPr>
              <a:grpSpLocks/>
            </p:cNvGrpSpPr>
            <p:nvPr/>
          </p:nvGrpSpPr>
          <p:grpSpPr bwMode="auto">
            <a:xfrm>
              <a:off x="1293" y="2869"/>
              <a:ext cx="2880" cy="429"/>
              <a:chOff x="720" y="2400"/>
              <a:chExt cx="2880" cy="333"/>
            </a:xfrm>
          </p:grpSpPr>
          <p:sp>
            <p:nvSpPr>
              <p:cNvPr id="13332" name="Text Box 11"/>
              <p:cNvSpPr txBox="1">
                <a:spLocks noChangeArrowheads="1"/>
              </p:cNvSpPr>
              <p:nvPr/>
            </p:nvSpPr>
            <p:spPr bwMode="auto">
              <a:xfrm>
                <a:off x="720" y="2400"/>
                <a:ext cx="576" cy="333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3333" name="Text Box 12"/>
              <p:cNvSpPr txBox="1">
                <a:spLocks noChangeArrowheads="1"/>
              </p:cNvSpPr>
              <p:nvPr/>
            </p:nvSpPr>
            <p:spPr bwMode="auto">
              <a:xfrm>
                <a:off x="1296" y="2400"/>
                <a:ext cx="576" cy="332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3334" name="Text Box 13"/>
              <p:cNvSpPr txBox="1">
                <a:spLocks noChangeArrowheads="1"/>
              </p:cNvSpPr>
              <p:nvPr/>
            </p:nvSpPr>
            <p:spPr bwMode="auto">
              <a:xfrm>
                <a:off x="2448" y="2400"/>
                <a:ext cx="576" cy="332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3335" name="Text Box 14"/>
              <p:cNvSpPr txBox="1">
                <a:spLocks noChangeArrowheads="1"/>
              </p:cNvSpPr>
              <p:nvPr/>
            </p:nvSpPr>
            <p:spPr bwMode="auto">
              <a:xfrm>
                <a:off x="3024" y="2400"/>
                <a:ext cx="576" cy="332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3336" name="Text Box 15"/>
              <p:cNvSpPr txBox="1">
                <a:spLocks noChangeArrowheads="1"/>
              </p:cNvSpPr>
              <p:nvPr/>
            </p:nvSpPr>
            <p:spPr bwMode="auto">
              <a:xfrm>
                <a:off x="1872" y="2400"/>
                <a:ext cx="576" cy="332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13327" name="Text Box 16"/>
            <p:cNvSpPr txBox="1">
              <a:spLocks noChangeArrowheads="1"/>
            </p:cNvSpPr>
            <p:nvPr/>
          </p:nvSpPr>
          <p:spPr bwMode="auto">
            <a:xfrm>
              <a:off x="1463" y="2529"/>
              <a:ext cx="26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0        1        2         3        4  </a:t>
              </a:r>
            </a:p>
          </p:txBody>
        </p:sp>
        <p:sp>
          <p:nvSpPr>
            <p:cNvPr id="13328" name="Line 17"/>
            <p:cNvSpPr>
              <a:spLocks noChangeShapeType="1"/>
            </p:cNvSpPr>
            <p:nvPr/>
          </p:nvSpPr>
          <p:spPr bwMode="auto">
            <a:xfrm flipH="1">
              <a:off x="4184" y="2983"/>
              <a:ext cx="45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13329" name="Text Box 18"/>
            <p:cNvSpPr txBox="1">
              <a:spLocks noChangeArrowheads="1"/>
            </p:cNvSpPr>
            <p:nvPr/>
          </p:nvSpPr>
          <p:spPr bwMode="auto">
            <a:xfrm>
              <a:off x="4192" y="2642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入队</a:t>
              </a:r>
            </a:p>
          </p:txBody>
        </p:sp>
        <p:sp>
          <p:nvSpPr>
            <p:cNvPr id="13330" name="Line 19"/>
            <p:cNvSpPr>
              <a:spLocks noChangeShapeType="1"/>
            </p:cNvSpPr>
            <p:nvPr/>
          </p:nvSpPr>
          <p:spPr bwMode="auto">
            <a:xfrm flipH="1">
              <a:off x="792" y="2990"/>
              <a:ext cx="45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13331" name="Text Box 20"/>
            <p:cNvSpPr txBox="1">
              <a:spLocks noChangeArrowheads="1"/>
            </p:cNvSpPr>
            <p:nvPr/>
          </p:nvSpPr>
          <p:spPr bwMode="auto">
            <a:xfrm>
              <a:off x="780" y="2652"/>
              <a:ext cx="5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出队</a:t>
              </a:r>
            </a:p>
          </p:txBody>
        </p:sp>
      </p:grpSp>
      <p:sp>
        <p:nvSpPr>
          <p:cNvPr id="171030" name="Text Box 22"/>
          <p:cNvSpPr txBox="1">
            <a:spLocks noChangeArrowheads="1"/>
          </p:cNvSpPr>
          <p:nvPr/>
        </p:nvSpPr>
        <p:spPr bwMode="auto">
          <a:xfrm>
            <a:off x="2214563" y="4332288"/>
            <a:ext cx="5857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i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600" b="1" baseline="-2500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2</a:t>
            </a:r>
            <a:endParaRPr kumimoji="1" lang="zh-CN" altLang="en-US" sz="3600" b="1" baseline="-25000">
              <a:solidFill>
                <a:srgbClr val="5B5249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3320" name="Text Box 23"/>
          <p:cNvSpPr txBox="1">
            <a:spLocks noChangeArrowheads="1"/>
          </p:cNvSpPr>
          <p:nvPr/>
        </p:nvSpPr>
        <p:spPr bwMode="auto">
          <a:xfrm>
            <a:off x="3067050" y="4332288"/>
            <a:ext cx="585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i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600" b="1" baseline="-2500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3</a:t>
            </a:r>
            <a:endParaRPr kumimoji="1" lang="zh-CN" altLang="en-US" sz="3600" b="1" baseline="-25000">
              <a:solidFill>
                <a:srgbClr val="5B5249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3321" name="Text Box 24"/>
          <p:cNvSpPr txBox="1">
            <a:spLocks noChangeArrowheads="1"/>
          </p:cNvSpPr>
          <p:nvPr/>
        </p:nvSpPr>
        <p:spPr bwMode="auto">
          <a:xfrm>
            <a:off x="4011613" y="4332288"/>
            <a:ext cx="5857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i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600" b="1" baseline="-2500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4</a:t>
            </a:r>
            <a:endParaRPr kumimoji="1" lang="zh-CN" altLang="en-US" sz="3600" b="1" baseline="-25000">
              <a:solidFill>
                <a:srgbClr val="5B5249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13322" name="Group 25"/>
          <p:cNvGrpSpPr>
            <a:grpSpLocks/>
          </p:cNvGrpSpPr>
          <p:nvPr/>
        </p:nvGrpSpPr>
        <p:grpSpPr bwMode="auto">
          <a:xfrm>
            <a:off x="4761086" y="5035550"/>
            <a:ext cx="1035050" cy="903288"/>
            <a:chOff x="2567" y="2939"/>
            <a:chExt cx="652" cy="569"/>
          </a:xfrm>
        </p:grpSpPr>
        <p:sp>
          <p:nvSpPr>
            <p:cNvPr id="13324" name="Line 26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13325" name="Text Box 27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last</a:t>
              </a:r>
              <a:endParaRPr kumimoji="1" lang="en-US" altLang="zh-CN" sz="2800" b="1" dirty="0">
                <a:solidFill>
                  <a:srgbClr val="5B5249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566738" y="766813"/>
            <a:ext cx="5867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E1EBF7">
                    <a:lumMod val="25000"/>
                  </a:srgbClr>
                </a:solidFill>
                <a:latin typeface="黑体" pitchFamily="49" charset="-122"/>
                <a:ea typeface="黑体" pitchFamily="49" charset="-122"/>
              </a:rPr>
              <a:t>顺序队列的表示和实现</a:t>
            </a:r>
            <a:endParaRPr kumimoji="1" lang="zh-CN" altLang="en-US" sz="3200" b="1" dirty="0">
              <a:solidFill>
                <a:srgbClr val="E1EBF7">
                  <a:lumMod val="25000"/>
                </a:srgb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525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7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7"/>
          <p:cNvSpPr txBox="1">
            <a:spLocks noChangeArrowheads="1"/>
          </p:cNvSpPr>
          <p:nvPr/>
        </p:nvSpPr>
        <p:spPr bwMode="auto">
          <a:xfrm>
            <a:off x="852488" y="2921000"/>
            <a:ext cx="3375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例：</a:t>
            </a:r>
            <a:r>
              <a:rPr kumimoji="1" lang="en-US" altLang="zh-CN" sz="2800" b="1" i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2800" b="1" baseline="-2500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kumimoji="1" lang="en-US" altLang="zh-CN" sz="2800" b="1" i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2800" b="1" baseline="-2500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kumimoji="1" lang="zh-CN" altLang="en-US" sz="2800" b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依次出队</a:t>
            </a:r>
          </a:p>
        </p:txBody>
      </p:sp>
      <p:grpSp>
        <p:nvGrpSpPr>
          <p:cNvPr id="14342" name="Group 9"/>
          <p:cNvGrpSpPr>
            <a:grpSpLocks/>
          </p:cNvGrpSpPr>
          <p:nvPr/>
        </p:nvGrpSpPr>
        <p:grpSpPr bwMode="auto">
          <a:xfrm>
            <a:off x="1238250" y="3776663"/>
            <a:ext cx="6407150" cy="1220787"/>
            <a:chOff x="780" y="2529"/>
            <a:chExt cx="4036" cy="769"/>
          </a:xfrm>
        </p:grpSpPr>
        <p:grpSp>
          <p:nvGrpSpPr>
            <p:cNvPr id="14350" name="Group 10"/>
            <p:cNvGrpSpPr>
              <a:grpSpLocks/>
            </p:cNvGrpSpPr>
            <p:nvPr/>
          </p:nvGrpSpPr>
          <p:grpSpPr bwMode="auto">
            <a:xfrm>
              <a:off x="1293" y="2869"/>
              <a:ext cx="2880" cy="429"/>
              <a:chOff x="720" y="2400"/>
              <a:chExt cx="2880" cy="333"/>
            </a:xfrm>
          </p:grpSpPr>
          <p:sp>
            <p:nvSpPr>
              <p:cNvPr id="14356" name="Text Box 11"/>
              <p:cNvSpPr txBox="1">
                <a:spLocks noChangeArrowheads="1"/>
              </p:cNvSpPr>
              <p:nvPr/>
            </p:nvSpPr>
            <p:spPr bwMode="auto">
              <a:xfrm>
                <a:off x="720" y="2400"/>
                <a:ext cx="576" cy="333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4357" name="Text Box 12"/>
              <p:cNvSpPr txBox="1">
                <a:spLocks noChangeArrowheads="1"/>
              </p:cNvSpPr>
              <p:nvPr/>
            </p:nvSpPr>
            <p:spPr bwMode="auto">
              <a:xfrm>
                <a:off x="1296" y="2400"/>
                <a:ext cx="576" cy="332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4358" name="Text Box 13"/>
              <p:cNvSpPr txBox="1">
                <a:spLocks noChangeArrowheads="1"/>
              </p:cNvSpPr>
              <p:nvPr/>
            </p:nvSpPr>
            <p:spPr bwMode="auto">
              <a:xfrm>
                <a:off x="2448" y="2400"/>
                <a:ext cx="576" cy="332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4359" name="Text Box 14"/>
              <p:cNvSpPr txBox="1">
                <a:spLocks noChangeArrowheads="1"/>
              </p:cNvSpPr>
              <p:nvPr/>
            </p:nvSpPr>
            <p:spPr bwMode="auto">
              <a:xfrm>
                <a:off x="3024" y="2400"/>
                <a:ext cx="576" cy="332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4360" name="Text Box 15"/>
              <p:cNvSpPr txBox="1">
                <a:spLocks noChangeArrowheads="1"/>
              </p:cNvSpPr>
              <p:nvPr/>
            </p:nvSpPr>
            <p:spPr bwMode="auto">
              <a:xfrm>
                <a:off x="1872" y="2400"/>
                <a:ext cx="576" cy="332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14351" name="Text Box 16"/>
            <p:cNvSpPr txBox="1">
              <a:spLocks noChangeArrowheads="1"/>
            </p:cNvSpPr>
            <p:nvPr/>
          </p:nvSpPr>
          <p:spPr bwMode="auto">
            <a:xfrm>
              <a:off x="1463" y="2529"/>
              <a:ext cx="26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0        1        2         3        4  </a:t>
              </a:r>
            </a:p>
          </p:txBody>
        </p:sp>
        <p:sp>
          <p:nvSpPr>
            <p:cNvPr id="14352" name="Line 17"/>
            <p:cNvSpPr>
              <a:spLocks noChangeShapeType="1"/>
            </p:cNvSpPr>
            <p:nvPr/>
          </p:nvSpPr>
          <p:spPr bwMode="auto">
            <a:xfrm flipH="1">
              <a:off x="4184" y="2983"/>
              <a:ext cx="45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14353" name="Text Box 18"/>
            <p:cNvSpPr txBox="1">
              <a:spLocks noChangeArrowheads="1"/>
            </p:cNvSpPr>
            <p:nvPr/>
          </p:nvSpPr>
          <p:spPr bwMode="auto">
            <a:xfrm>
              <a:off x="4192" y="2642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入队</a:t>
              </a:r>
            </a:p>
          </p:txBody>
        </p:sp>
        <p:sp>
          <p:nvSpPr>
            <p:cNvPr id="14354" name="Line 19"/>
            <p:cNvSpPr>
              <a:spLocks noChangeShapeType="1"/>
            </p:cNvSpPr>
            <p:nvPr/>
          </p:nvSpPr>
          <p:spPr bwMode="auto">
            <a:xfrm flipH="1">
              <a:off x="792" y="2990"/>
              <a:ext cx="45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14355" name="Text Box 20"/>
            <p:cNvSpPr txBox="1">
              <a:spLocks noChangeArrowheads="1"/>
            </p:cNvSpPr>
            <p:nvPr/>
          </p:nvSpPr>
          <p:spPr bwMode="auto">
            <a:xfrm>
              <a:off x="780" y="2652"/>
              <a:ext cx="5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出队</a:t>
              </a:r>
            </a:p>
          </p:txBody>
        </p:sp>
      </p:grpSp>
      <p:sp>
        <p:nvSpPr>
          <p:cNvPr id="14343" name="Text Box 22"/>
          <p:cNvSpPr txBox="1">
            <a:spLocks noChangeArrowheads="1"/>
          </p:cNvSpPr>
          <p:nvPr/>
        </p:nvSpPr>
        <p:spPr bwMode="auto">
          <a:xfrm>
            <a:off x="2225675" y="4332288"/>
            <a:ext cx="585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i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600" b="1" baseline="-2500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3</a:t>
            </a:r>
            <a:endParaRPr kumimoji="1" lang="zh-CN" altLang="en-US" sz="3600" b="1" baseline="-25000">
              <a:solidFill>
                <a:srgbClr val="5B5249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4344" name="Text Box 23"/>
          <p:cNvSpPr txBox="1">
            <a:spLocks noChangeArrowheads="1"/>
          </p:cNvSpPr>
          <p:nvPr/>
        </p:nvSpPr>
        <p:spPr bwMode="auto">
          <a:xfrm>
            <a:off x="3170238" y="4332288"/>
            <a:ext cx="5857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i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600" b="1" baseline="-2500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4</a:t>
            </a:r>
            <a:endParaRPr kumimoji="1" lang="zh-CN" altLang="en-US" sz="3600" b="1" baseline="-25000">
              <a:solidFill>
                <a:srgbClr val="5B5249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14345" name="Group 24"/>
          <p:cNvGrpSpPr>
            <a:grpSpLocks/>
          </p:cNvGrpSpPr>
          <p:nvPr/>
        </p:nvGrpSpPr>
        <p:grpSpPr bwMode="auto">
          <a:xfrm>
            <a:off x="3824982" y="5035550"/>
            <a:ext cx="1035050" cy="903288"/>
            <a:chOff x="2567" y="2939"/>
            <a:chExt cx="652" cy="569"/>
          </a:xfrm>
        </p:grpSpPr>
        <p:sp>
          <p:nvSpPr>
            <p:cNvPr id="14348" name="Line 25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14349" name="Text Box 26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last</a:t>
              </a:r>
              <a:endParaRPr kumimoji="1" lang="en-US" altLang="zh-CN" sz="2800" b="1" dirty="0">
                <a:solidFill>
                  <a:srgbClr val="5B5249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172059" name="Rectangle 27"/>
          <p:cNvSpPr>
            <a:spLocks noChangeArrowheads="1"/>
          </p:cNvSpPr>
          <p:nvPr/>
        </p:nvSpPr>
        <p:spPr bwMode="auto">
          <a:xfrm>
            <a:off x="4860032" y="5391151"/>
            <a:ext cx="4140200" cy="5476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5B5249"/>
                </a:solidFill>
              </a:rPr>
              <a:t>出队操作时间性能为</a:t>
            </a:r>
            <a:r>
              <a:rPr kumimoji="1" lang="en-US" altLang="zh-CN" sz="2800" b="1">
                <a:solidFill>
                  <a:srgbClr val="5B5249"/>
                </a:solidFill>
              </a:rPr>
              <a:t>O(</a:t>
            </a:r>
            <a:r>
              <a:rPr kumimoji="1" lang="en-US" altLang="zh-CN" sz="2800" b="1" i="1">
                <a:solidFill>
                  <a:srgbClr val="5B5249"/>
                </a:solidFill>
              </a:rPr>
              <a:t>n</a:t>
            </a:r>
            <a:r>
              <a:rPr kumimoji="1" lang="en-US" altLang="zh-CN" sz="2800" b="1">
                <a:solidFill>
                  <a:srgbClr val="5B5249"/>
                </a:solidFill>
              </a:rPr>
              <a:t>)</a:t>
            </a:r>
            <a:endParaRPr kumimoji="1" lang="zh-CN" altLang="en-US" sz="2800" b="1">
              <a:solidFill>
                <a:srgbClr val="5B5249"/>
              </a:solidFill>
            </a:endParaRP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566738" y="766813"/>
            <a:ext cx="5867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E1EBF7">
                    <a:lumMod val="25000"/>
                  </a:srgbClr>
                </a:solidFill>
                <a:latin typeface="黑体" pitchFamily="49" charset="-122"/>
                <a:ea typeface="黑体" pitchFamily="49" charset="-122"/>
              </a:rPr>
              <a:t>顺序队列的表示和实现</a:t>
            </a:r>
            <a:endParaRPr kumimoji="1" lang="zh-CN" altLang="en-US" sz="3200" b="1" dirty="0">
              <a:solidFill>
                <a:srgbClr val="E1EBF7">
                  <a:lumMod val="25000"/>
                </a:srgb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59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4" name="Group 42"/>
          <p:cNvGrpSpPr>
            <a:grpSpLocks/>
          </p:cNvGrpSpPr>
          <p:nvPr/>
        </p:nvGrpSpPr>
        <p:grpSpPr bwMode="auto">
          <a:xfrm>
            <a:off x="611188" y="1854200"/>
            <a:ext cx="6975475" cy="573088"/>
            <a:chOff x="385" y="1168"/>
            <a:chExt cx="4394" cy="361"/>
          </a:xfrm>
        </p:grpSpPr>
        <p:graphicFrame>
          <p:nvGraphicFramePr>
            <p:cNvPr id="15362" name="Object 38"/>
            <p:cNvGraphicFramePr>
              <a:graphicFrameLocks noChangeAspect="1"/>
            </p:cNvGraphicFramePr>
            <p:nvPr/>
          </p:nvGraphicFramePr>
          <p:xfrm>
            <a:off x="385" y="1168"/>
            <a:ext cx="368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3" name="Clip" r:id="rId3" imgW="861120" imgH="844560" progId="MS_ClipArt_Gallery.5">
                    <p:embed/>
                  </p:oleObj>
                </mc:Choice>
                <mc:Fallback>
                  <p:oleObj name="Clip" r:id="rId3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1168"/>
                          <a:ext cx="368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0" name="Text Box 39"/>
            <p:cNvSpPr txBox="1">
              <a:spLocks noChangeArrowheads="1"/>
            </p:cNvSpPr>
            <p:nvPr/>
          </p:nvSpPr>
          <p:spPr bwMode="auto">
            <a:xfrm>
              <a:off x="810" y="1168"/>
              <a:ext cx="396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5B5249">
                      <a:lumMod val="50000"/>
                    </a:srgbClr>
                  </a:solidFill>
                  <a:latin typeface="Times New Roman" pitchFamily="18" charset="0"/>
                  <a:ea typeface="宋体" charset="-122"/>
                </a:rPr>
                <a:t>如何改进出队的时间性能？</a:t>
              </a:r>
            </a:p>
          </p:txBody>
        </p:sp>
      </p:grp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298450" y="2843214"/>
            <a:ext cx="8686800" cy="156966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2A3D7A"/>
                </a:solidFill>
                <a:latin typeface="Times New Roman" pitchFamily="18" charset="0"/>
                <a:ea typeface="宋体" charset="-122"/>
              </a:rPr>
              <a:t>不必要求队列</a:t>
            </a:r>
            <a:r>
              <a:rPr kumimoji="1" lang="zh-CN" altLang="en-US" sz="3200" b="1" dirty="0">
                <a:solidFill>
                  <a:srgbClr val="2A3D7A"/>
                </a:solidFill>
                <a:latin typeface="Times New Roman" pitchFamily="18" charset="0"/>
                <a:ea typeface="宋体" charset="-122"/>
              </a:rPr>
              <a:t>的所有元素必须存储在数组的前</a:t>
            </a:r>
            <a:r>
              <a:rPr kumimoji="1" lang="en-US" altLang="zh-CN" sz="3200" b="1" i="1" dirty="0">
                <a:solidFill>
                  <a:srgbClr val="2A3D7A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kumimoji="1" lang="zh-CN" altLang="en-US" sz="3200" b="1" dirty="0">
                <a:solidFill>
                  <a:srgbClr val="2A3D7A"/>
                </a:solidFill>
                <a:latin typeface="Times New Roman" pitchFamily="18" charset="0"/>
                <a:ea typeface="宋体" charset="-122"/>
              </a:rPr>
              <a:t>个</a:t>
            </a:r>
            <a:r>
              <a:rPr kumimoji="1" lang="zh-CN" altLang="en-US" sz="3200" b="1" dirty="0" smtClean="0">
                <a:solidFill>
                  <a:srgbClr val="2A3D7A"/>
                </a:solidFill>
                <a:latin typeface="Times New Roman" pitchFamily="18" charset="0"/>
                <a:ea typeface="宋体" charset="-122"/>
              </a:rPr>
              <a:t>单元，</a:t>
            </a:r>
            <a:r>
              <a:rPr kumimoji="1" lang="zh-CN" altLang="en-US" sz="32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只要求顺序队列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的</a:t>
            </a:r>
            <a:r>
              <a:rPr kumimoji="1" lang="zh-CN" altLang="en-US" sz="32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元素在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数组中</a:t>
            </a:r>
            <a:r>
              <a:rPr kumimoji="1" lang="zh-CN" altLang="en-US" sz="32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连续存储即可</a:t>
            </a:r>
            <a:r>
              <a:rPr kumimoji="1" lang="zh-CN" altLang="en-US" sz="3200" b="1" dirty="0" smtClean="0">
                <a:solidFill>
                  <a:srgbClr val="2A3D7A"/>
                </a:solidFill>
                <a:latin typeface="Times New Roman" pitchFamily="18" charset="0"/>
                <a:ea typeface="宋体" charset="-122"/>
              </a:rPr>
              <a:t>。</a:t>
            </a:r>
            <a:endParaRPr kumimoji="1" lang="zh-CN" altLang="en-US" sz="3200" b="1" dirty="0">
              <a:solidFill>
                <a:srgbClr val="2A3D7A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5368" name="Text Box 6"/>
          <p:cNvSpPr txBox="1">
            <a:spLocks noChangeArrowheads="1"/>
          </p:cNvSpPr>
          <p:nvPr/>
        </p:nvSpPr>
        <p:spPr bwMode="auto">
          <a:xfrm>
            <a:off x="1963738" y="5016078"/>
            <a:ext cx="5487988" cy="107721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同时设置两个变量，分别记录队头元素、</a:t>
            </a:r>
            <a:r>
              <a:rPr kumimoji="1" lang="zh-CN" altLang="en-US" sz="32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队</a:t>
            </a:r>
            <a:r>
              <a:rPr kumimoji="1" lang="zh-CN" altLang="en-US" sz="32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尾元素的位置</a:t>
            </a:r>
            <a:endParaRPr kumimoji="1" lang="zh-CN" altLang="en-US" sz="3200" b="1" dirty="0">
              <a:solidFill>
                <a:srgbClr val="5B5249">
                  <a:lumMod val="50000"/>
                </a:srgbClr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5369" name="AutoShape 40"/>
          <p:cNvSpPr>
            <a:spLocks noChangeArrowheads="1"/>
          </p:cNvSpPr>
          <p:nvPr/>
        </p:nvSpPr>
        <p:spPr bwMode="auto">
          <a:xfrm>
            <a:off x="3898900" y="4352166"/>
            <a:ext cx="366960" cy="589002"/>
          </a:xfrm>
          <a:prstGeom prst="downArrow">
            <a:avLst>
              <a:gd name="adj1" fmla="val 50000"/>
              <a:gd name="adj2" fmla="val 36035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>
              <a:solidFill>
                <a:srgbClr val="5B5249"/>
              </a:solidFill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66738" y="766813"/>
            <a:ext cx="5867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E1EBF7">
                    <a:lumMod val="25000"/>
                  </a:srgbClr>
                </a:solidFill>
                <a:latin typeface="黑体" pitchFamily="49" charset="-122"/>
                <a:ea typeface="黑体" pitchFamily="49" charset="-122"/>
              </a:rPr>
              <a:t>顺序队列的表示和实现</a:t>
            </a:r>
            <a:endParaRPr kumimoji="1" lang="zh-CN" altLang="en-US" sz="3200" b="1" dirty="0">
              <a:solidFill>
                <a:srgbClr val="E1EBF7">
                  <a:lumMod val="25000"/>
                </a:srgb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430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nimBg="1"/>
      <p:bldP spid="15368" grpId="0" animBg="1"/>
      <p:bldP spid="1536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9" name="Group 6"/>
          <p:cNvGrpSpPr>
            <a:grpSpLocks/>
          </p:cNvGrpSpPr>
          <p:nvPr/>
        </p:nvGrpSpPr>
        <p:grpSpPr bwMode="auto">
          <a:xfrm>
            <a:off x="530349" y="1148631"/>
            <a:ext cx="6407150" cy="1220788"/>
            <a:chOff x="780" y="2529"/>
            <a:chExt cx="4036" cy="769"/>
          </a:xfrm>
        </p:grpSpPr>
        <p:grpSp>
          <p:nvGrpSpPr>
            <p:cNvPr id="60444" name="Group 7"/>
            <p:cNvGrpSpPr>
              <a:grpSpLocks/>
            </p:cNvGrpSpPr>
            <p:nvPr/>
          </p:nvGrpSpPr>
          <p:grpSpPr bwMode="auto">
            <a:xfrm>
              <a:off x="1293" y="2869"/>
              <a:ext cx="2880" cy="429"/>
              <a:chOff x="720" y="2400"/>
              <a:chExt cx="2880" cy="333"/>
            </a:xfrm>
          </p:grpSpPr>
          <p:sp>
            <p:nvSpPr>
              <p:cNvPr id="60450" name="Text Box 8"/>
              <p:cNvSpPr txBox="1">
                <a:spLocks noChangeArrowheads="1"/>
              </p:cNvSpPr>
              <p:nvPr/>
            </p:nvSpPr>
            <p:spPr bwMode="auto">
              <a:xfrm>
                <a:off x="720" y="2400"/>
                <a:ext cx="576" cy="333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60451" name="Text Box 9"/>
              <p:cNvSpPr txBox="1">
                <a:spLocks noChangeArrowheads="1"/>
              </p:cNvSpPr>
              <p:nvPr/>
            </p:nvSpPr>
            <p:spPr bwMode="auto">
              <a:xfrm>
                <a:off x="1296" y="2400"/>
                <a:ext cx="576" cy="332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60452" name="Text Box 10"/>
              <p:cNvSpPr txBox="1">
                <a:spLocks noChangeArrowheads="1"/>
              </p:cNvSpPr>
              <p:nvPr/>
            </p:nvSpPr>
            <p:spPr bwMode="auto">
              <a:xfrm>
                <a:off x="2448" y="2400"/>
                <a:ext cx="576" cy="332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60453" name="Text Box 11"/>
              <p:cNvSpPr txBox="1">
                <a:spLocks noChangeArrowheads="1"/>
              </p:cNvSpPr>
              <p:nvPr/>
            </p:nvSpPr>
            <p:spPr bwMode="auto">
              <a:xfrm>
                <a:off x="3024" y="2400"/>
                <a:ext cx="576" cy="332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60454" name="Text Box 12"/>
              <p:cNvSpPr txBox="1">
                <a:spLocks noChangeArrowheads="1"/>
              </p:cNvSpPr>
              <p:nvPr/>
            </p:nvSpPr>
            <p:spPr bwMode="auto">
              <a:xfrm>
                <a:off x="1872" y="2400"/>
                <a:ext cx="576" cy="332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36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60445" name="Text Box 13"/>
            <p:cNvSpPr txBox="1">
              <a:spLocks noChangeArrowheads="1"/>
            </p:cNvSpPr>
            <p:nvPr/>
          </p:nvSpPr>
          <p:spPr bwMode="auto">
            <a:xfrm>
              <a:off x="1463" y="2529"/>
              <a:ext cx="26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0        1        2         3        4  </a:t>
              </a:r>
            </a:p>
          </p:txBody>
        </p:sp>
        <p:sp>
          <p:nvSpPr>
            <p:cNvPr id="60446" name="Line 14"/>
            <p:cNvSpPr>
              <a:spLocks noChangeShapeType="1"/>
            </p:cNvSpPr>
            <p:nvPr/>
          </p:nvSpPr>
          <p:spPr bwMode="auto">
            <a:xfrm flipH="1">
              <a:off x="4184" y="2983"/>
              <a:ext cx="45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60447" name="Text Box 15"/>
            <p:cNvSpPr txBox="1">
              <a:spLocks noChangeArrowheads="1"/>
            </p:cNvSpPr>
            <p:nvPr/>
          </p:nvSpPr>
          <p:spPr bwMode="auto">
            <a:xfrm>
              <a:off x="4192" y="2642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入队</a:t>
              </a:r>
            </a:p>
          </p:txBody>
        </p:sp>
        <p:sp>
          <p:nvSpPr>
            <p:cNvPr id="60448" name="Line 16"/>
            <p:cNvSpPr>
              <a:spLocks noChangeShapeType="1"/>
            </p:cNvSpPr>
            <p:nvPr/>
          </p:nvSpPr>
          <p:spPr bwMode="auto">
            <a:xfrm flipH="1">
              <a:off x="792" y="2990"/>
              <a:ext cx="45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60449" name="Text Box 17"/>
            <p:cNvSpPr txBox="1">
              <a:spLocks noChangeArrowheads="1"/>
            </p:cNvSpPr>
            <p:nvPr/>
          </p:nvSpPr>
          <p:spPr bwMode="auto">
            <a:xfrm>
              <a:off x="780" y="2652"/>
              <a:ext cx="5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出队</a:t>
              </a:r>
            </a:p>
          </p:txBody>
        </p:sp>
      </p:grpSp>
      <p:sp>
        <p:nvSpPr>
          <p:cNvPr id="60420" name="Text Box 18"/>
          <p:cNvSpPr txBox="1">
            <a:spLocks noChangeArrowheads="1"/>
          </p:cNvSpPr>
          <p:nvPr/>
        </p:nvSpPr>
        <p:spPr bwMode="auto">
          <a:xfrm>
            <a:off x="301749" y="592212"/>
            <a:ext cx="391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例：</a:t>
            </a:r>
            <a:r>
              <a:rPr kumimoji="1" lang="en-US" altLang="zh-CN" sz="2800" b="1" i="1" dirty="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2800" b="1" baseline="-25000" dirty="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kumimoji="1" lang="en-US" altLang="zh-CN" sz="2800" b="1" i="1" dirty="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2800" b="1" baseline="-25000" dirty="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kumimoji="1" lang="en-US" altLang="zh-CN" sz="2800" b="1" i="1" dirty="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2800" b="1" baseline="-25000" dirty="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3</a:t>
            </a:r>
            <a:r>
              <a:rPr kumimoji="1" lang="en-US" altLang="zh-CN" sz="2800" b="1" i="1" dirty="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2800" b="1" baseline="-25000" dirty="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4</a:t>
            </a:r>
            <a:r>
              <a:rPr kumimoji="1" lang="zh-CN" altLang="en-US" sz="2800" b="1" dirty="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依次入队</a:t>
            </a:r>
          </a:p>
        </p:txBody>
      </p:sp>
      <p:sp>
        <p:nvSpPr>
          <p:cNvPr id="173075" name="Text Box 19"/>
          <p:cNvSpPr txBox="1">
            <a:spLocks noChangeArrowheads="1"/>
          </p:cNvSpPr>
          <p:nvPr/>
        </p:nvSpPr>
        <p:spPr bwMode="auto">
          <a:xfrm>
            <a:off x="1571749" y="1701081"/>
            <a:ext cx="585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i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600" b="1" baseline="-2500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1</a:t>
            </a:r>
            <a:endParaRPr kumimoji="1" lang="zh-CN" altLang="en-US" sz="3600" b="1" baseline="-25000">
              <a:solidFill>
                <a:srgbClr val="5B5249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73076" name="Text Box 20"/>
          <p:cNvSpPr txBox="1">
            <a:spLocks noChangeArrowheads="1"/>
          </p:cNvSpPr>
          <p:nvPr/>
        </p:nvSpPr>
        <p:spPr bwMode="auto">
          <a:xfrm>
            <a:off x="2475037" y="1704256"/>
            <a:ext cx="5857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i="1" dirty="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600" b="1" baseline="-25000" dirty="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2</a:t>
            </a:r>
            <a:endParaRPr kumimoji="1" lang="zh-CN" altLang="en-US" sz="3600" b="1" baseline="-25000" dirty="0">
              <a:solidFill>
                <a:srgbClr val="5B5249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73077" name="Text Box 21"/>
          <p:cNvSpPr txBox="1">
            <a:spLocks noChangeArrowheads="1"/>
          </p:cNvSpPr>
          <p:nvPr/>
        </p:nvSpPr>
        <p:spPr bwMode="auto">
          <a:xfrm>
            <a:off x="3327524" y="1704256"/>
            <a:ext cx="585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i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600" b="1" baseline="-2500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3</a:t>
            </a:r>
            <a:endParaRPr kumimoji="1" lang="zh-CN" altLang="en-US" sz="3600" b="1" baseline="-25000">
              <a:solidFill>
                <a:srgbClr val="5B5249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73078" name="Text Box 22"/>
          <p:cNvSpPr txBox="1">
            <a:spLocks noChangeArrowheads="1"/>
          </p:cNvSpPr>
          <p:nvPr/>
        </p:nvSpPr>
        <p:spPr bwMode="auto">
          <a:xfrm>
            <a:off x="4272087" y="1704256"/>
            <a:ext cx="5857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600" b="1" i="1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kumimoji="1" lang="en-US" altLang="zh-CN" sz="3600" b="1" baseline="-2500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4</a:t>
            </a:r>
            <a:endParaRPr kumimoji="1" lang="zh-CN" altLang="en-US" sz="3600" b="1" baseline="-25000">
              <a:solidFill>
                <a:srgbClr val="5B5249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012531" y="2407519"/>
            <a:ext cx="1035050" cy="903287"/>
            <a:chOff x="2567" y="2939"/>
            <a:chExt cx="652" cy="569"/>
          </a:xfrm>
        </p:grpSpPr>
        <p:sp>
          <p:nvSpPr>
            <p:cNvPr id="60442" name="Line 24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60443" name="Text Box 25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last</a:t>
              </a: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2294731" y="2391644"/>
            <a:ext cx="1035050" cy="903287"/>
            <a:chOff x="2567" y="2939"/>
            <a:chExt cx="652" cy="569"/>
          </a:xfrm>
        </p:grpSpPr>
        <p:sp>
          <p:nvSpPr>
            <p:cNvPr id="60440" name="Line 27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60441" name="Text Box 28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last</a:t>
              </a: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3210718" y="2404344"/>
            <a:ext cx="1035050" cy="903287"/>
            <a:chOff x="2567" y="2939"/>
            <a:chExt cx="652" cy="569"/>
          </a:xfrm>
        </p:grpSpPr>
        <p:sp>
          <p:nvSpPr>
            <p:cNvPr id="60438" name="Line 30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60439" name="Text Box 31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last</a:t>
              </a:r>
            </a:p>
          </p:txBody>
        </p: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4098131" y="2404344"/>
            <a:ext cx="1035050" cy="903287"/>
            <a:chOff x="2567" y="2939"/>
            <a:chExt cx="652" cy="569"/>
          </a:xfrm>
        </p:grpSpPr>
        <p:sp>
          <p:nvSpPr>
            <p:cNvPr id="60436" name="Line 33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60437" name="Text Box 34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last</a:t>
              </a:r>
            </a:p>
          </p:txBody>
        </p:sp>
      </p:grpSp>
      <p:sp>
        <p:nvSpPr>
          <p:cNvPr id="173091" name="Text Box 35"/>
          <p:cNvSpPr txBox="1">
            <a:spLocks noChangeArrowheads="1"/>
          </p:cNvSpPr>
          <p:nvPr/>
        </p:nvSpPr>
        <p:spPr bwMode="auto">
          <a:xfrm>
            <a:off x="3616450" y="6038455"/>
            <a:ext cx="4546600" cy="52322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入队操作时间性能仍为</a:t>
            </a:r>
            <a:r>
              <a:rPr kumimoji="1" lang="en-US" altLang="zh-CN" sz="2800" b="1" i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O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(1)</a:t>
            </a:r>
            <a:endParaRPr kumimoji="1" lang="zh-CN" altLang="en-US" sz="2800" b="1" dirty="0">
              <a:solidFill>
                <a:srgbClr val="5B5249">
                  <a:lumMod val="50000"/>
                </a:srgbClr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60434" name="Line 37"/>
          <p:cNvSpPr>
            <a:spLocks noChangeShapeType="1"/>
          </p:cNvSpPr>
          <p:nvPr/>
        </p:nvSpPr>
        <p:spPr bwMode="auto">
          <a:xfrm flipV="1">
            <a:off x="1772443" y="2386883"/>
            <a:ext cx="0" cy="495300"/>
          </a:xfrm>
          <a:prstGeom prst="line">
            <a:avLst/>
          </a:prstGeom>
          <a:noFill/>
          <a:ln w="38100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60435" name="Text Box 38"/>
          <p:cNvSpPr txBox="1">
            <a:spLocks noChangeArrowheads="1"/>
          </p:cNvSpPr>
          <p:nvPr/>
        </p:nvSpPr>
        <p:spPr bwMode="auto">
          <a:xfrm>
            <a:off x="1366043" y="2771058"/>
            <a:ext cx="1035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first</a:t>
            </a:r>
            <a:endParaRPr kumimoji="1" lang="en-US" altLang="zh-CN" sz="2800" b="1" dirty="0">
              <a:solidFill>
                <a:srgbClr val="5B5249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47625" y="3717032"/>
            <a:ext cx="5364311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设置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变量</a:t>
            </a:r>
            <a:r>
              <a:rPr kumimoji="1"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last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记录队尾元素在顺序队列中的位置。设置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变量</a:t>
            </a:r>
            <a:r>
              <a:rPr kumimoji="1"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first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记录队头元素在顺序队列中的位置。初始时，</a:t>
            </a:r>
            <a:r>
              <a:rPr kumimoji="1"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first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kumimoji="1"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last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值为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0</a:t>
            </a:r>
            <a:endParaRPr kumimoji="1" lang="zh-CN" altLang="en-US" sz="2800" b="1" dirty="0">
              <a:solidFill>
                <a:srgbClr val="5B5249">
                  <a:lumMod val="50000"/>
                </a:srgb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118341" y="2882183"/>
            <a:ext cx="2888108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每当有新元素入队时，将新元素放在</a:t>
            </a:r>
            <a:r>
              <a:rPr kumimoji="1"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last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所指位置，这时新元素成为新队尾，然后将</a:t>
            </a:r>
            <a:r>
              <a:rPr kumimoji="1"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last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增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1</a:t>
            </a:r>
            <a:endParaRPr kumimoji="1" lang="zh-CN" altLang="en-US" sz="2800" b="1" dirty="0">
              <a:solidFill>
                <a:srgbClr val="5B5249">
                  <a:lumMod val="50000"/>
                </a:srgb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10805" y="3196714"/>
            <a:ext cx="723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5B5249"/>
                </a:solidFill>
              </a:rPr>
              <a:t>last</a:t>
            </a:r>
          </a:p>
        </p:txBody>
      </p:sp>
    </p:spTree>
    <p:extLst>
      <p:ext uri="{BB962C8B-B14F-4D97-AF65-F5344CB8AC3E}">
        <p14:creationId xmlns:p14="http://schemas.microsoft.com/office/powerpoint/2010/main" val="78801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7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75" grpId="0"/>
      <p:bldP spid="173076" grpId="0"/>
      <p:bldP spid="173077" grpId="0"/>
      <p:bldP spid="173078" grpId="0"/>
      <p:bldP spid="173091" grpId="0" animBg="1"/>
      <p:bldP spid="40" grpId="0" animBg="1"/>
      <p:bldP spid="41" grpId="0" animBg="1"/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Natur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Natur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Natur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Nature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0" i="0" u="none" strike="noStrike" cap="none" normalizeH="0" baseline="0" smtClean="0">
            <a:ln>
              <a:noFill/>
            </a:ln>
            <a:solidFill>
              <a:srgbClr val="FFCC99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0" i="0" u="none" strike="noStrike" cap="none" normalizeH="0" baseline="0" smtClean="0">
            <a:ln>
              <a:noFill/>
            </a:ln>
            <a:solidFill>
              <a:srgbClr val="FFCC99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Natur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Nature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0" i="0" u="none" strike="noStrike" cap="none" normalizeH="0" baseline="0" smtClean="0">
            <a:ln>
              <a:noFill/>
            </a:ln>
            <a:solidFill>
              <a:srgbClr val="FFCC99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0" i="0" u="none" strike="noStrike" cap="none" normalizeH="0" baseline="0" smtClean="0">
            <a:ln>
              <a:noFill/>
            </a:ln>
            <a:solidFill>
              <a:srgbClr val="FFCC99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Natur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Nature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0" i="0" u="none" strike="noStrike" cap="none" normalizeH="0" baseline="0" smtClean="0">
            <a:ln>
              <a:noFill/>
            </a:ln>
            <a:solidFill>
              <a:srgbClr val="FFCC99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0" i="0" u="none" strike="noStrike" cap="none" normalizeH="0" baseline="0" smtClean="0">
            <a:ln>
              <a:noFill/>
            </a:ln>
            <a:solidFill>
              <a:srgbClr val="FFCC99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2025</Words>
  <Application>Microsoft Office PowerPoint</Application>
  <PresentationFormat>全屏显示(4:3)</PresentationFormat>
  <Paragraphs>464</Paragraphs>
  <Slides>43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9" baseType="lpstr">
      <vt:lpstr>Office 主题​​</vt:lpstr>
      <vt:lpstr>1_Nature</vt:lpstr>
      <vt:lpstr>Nature</vt:lpstr>
      <vt:lpstr>2_Nature</vt:lpstr>
      <vt:lpstr>3_Nature</vt:lpstr>
      <vt:lpstr>Clip</vt:lpstr>
      <vt:lpstr>队列的定义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循环队列判空条件仍旧是last==first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链队列</vt:lpstr>
      <vt:lpstr>PowerPoint 演示文稿</vt:lpstr>
      <vt:lpstr>链队列</vt:lpstr>
      <vt:lpstr>链队列</vt:lpstr>
      <vt:lpstr>链队列</vt:lpstr>
      <vt:lpstr>PowerPoint 演示文稿</vt:lpstr>
      <vt:lpstr>3、链队列基本操作的实现</vt:lpstr>
      <vt:lpstr>PowerPoint 演示文稿</vt:lpstr>
      <vt:lpstr>2)  入队</vt:lpstr>
      <vt:lpstr>PowerPoint 演示文稿</vt:lpstr>
      <vt:lpstr>PowerPoint 演示文稿</vt:lpstr>
      <vt:lpstr>3）出队</vt:lpstr>
    </vt:vector>
  </TitlesOfParts>
  <Company>JT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队列的定义</dc:title>
  <dc:creator>Administrator</dc:creator>
  <cp:lastModifiedBy>Administrator</cp:lastModifiedBy>
  <cp:revision>19</cp:revision>
  <dcterms:created xsi:type="dcterms:W3CDTF">2017-10-06T09:23:55Z</dcterms:created>
  <dcterms:modified xsi:type="dcterms:W3CDTF">2017-10-11T15:08:38Z</dcterms:modified>
</cp:coreProperties>
</file>