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58"/>
  </p:notesMasterIdLst>
  <p:handoutMasterIdLst>
    <p:handoutMasterId r:id="rId59"/>
  </p:handoutMasterIdLst>
  <p:sldIdLst>
    <p:sldId id="834" r:id="rId2"/>
    <p:sldId id="1041" r:id="rId3"/>
    <p:sldId id="1042" r:id="rId4"/>
    <p:sldId id="1043" r:id="rId5"/>
    <p:sldId id="1046" r:id="rId6"/>
    <p:sldId id="1049" r:id="rId7"/>
    <p:sldId id="1044" r:id="rId8"/>
    <p:sldId id="1052" r:id="rId9"/>
    <p:sldId id="1045" r:id="rId10"/>
    <p:sldId id="1047" r:id="rId11"/>
    <p:sldId id="1051" r:id="rId12"/>
    <p:sldId id="1050" r:id="rId13"/>
    <p:sldId id="1095" r:id="rId14"/>
    <p:sldId id="1094" r:id="rId15"/>
    <p:sldId id="1096" r:id="rId16"/>
    <p:sldId id="1057" r:id="rId17"/>
    <p:sldId id="1097" r:id="rId18"/>
    <p:sldId id="1058" r:id="rId19"/>
    <p:sldId id="1098" r:id="rId20"/>
    <p:sldId id="1059" r:id="rId21"/>
    <p:sldId id="1099" r:id="rId22"/>
    <p:sldId id="1062" r:id="rId23"/>
    <p:sldId id="1066" r:id="rId24"/>
    <p:sldId id="1067" r:id="rId25"/>
    <p:sldId id="1064" r:id="rId26"/>
    <p:sldId id="1061" r:id="rId27"/>
    <p:sldId id="1063" r:id="rId28"/>
    <p:sldId id="1060" r:id="rId29"/>
    <p:sldId id="1053" r:id="rId30"/>
    <p:sldId id="1054" r:id="rId31"/>
    <p:sldId id="1068" r:id="rId32"/>
    <p:sldId id="1069" r:id="rId33"/>
    <p:sldId id="1070" r:id="rId34"/>
    <p:sldId id="1065" r:id="rId35"/>
    <p:sldId id="1071" r:id="rId36"/>
    <p:sldId id="1072" r:id="rId37"/>
    <p:sldId id="1074" r:id="rId38"/>
    <p:sldId id="1075" r:id="rId39"/>
    <p:sldId id="1077" r:id="rId40"/>
    <p:sldId id="1078" r:id="rId41"/>
    <p:sldId id="1079" r:id="rId42"/>
    <p:sldId id="1080" r:id="rId43"/>
    <p:sldId id="1073" r:id="rId44"/>
    <p:sldId id="1084" r:id="rId45"/>
    <p:sldId id="1081" r:id="rId46"/>
    <p:sldId id="1082" r:id="rId47"/>
    <p:sldId id="1083" r:id="rId48"/>
    <p:sldId id="1085" r:id="rId49"/>
    <p:sldId id="1093" r:id="rId50"/>
    <p:sldId id="1086" r:id="rId51"/>
    <p:sldId id="1087" r:id="rId52"/>
    <p:sldId id="1088" r:id="rId53"/>
    <p:sldId id="1089" r:id="rId54"/>
    <p:sldId id="1090" r:id="rId55"/>
    <p:sldId id="1091" r:id="rId56"/>
    <p:sldId id="1092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00"/>
    <a:srgbClr val="0000FF"/>
    <a:srgbClr val="FFFF00"/>
    <a:srgbClr val="008000"/>
    <a:srgbClr val="9966FF"/>
    <a:srgbClr val="003399"/>
    <a:srgbClr val="CC3300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7173" autoAdjust="0"/>
  </p:normalViewPr>
  <p:slideViewPr>
    <p:cSldViewPr>
      <p:cViewPr varScale="1">
        <p:scale>
          <a:sx n="89" d="100"/>
          <a:sy n="89" d="100"/>
        </p:scale>
        <p:origin x="-184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66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数据结构课件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7FA127A-43E2-4EC9-961E-48DA008526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420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6AEB3D-7E70-4ACE-9EB5-15E0E5E3EC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5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DC7DF02-351A-46B2-BB1E-FB42B7590F30}" type="slidenum">
              <a:rPr lang="en-US" altLang="zh-CN" sz="1200" smtClean="0">
                <a:solidFill>
                  <a:prstClr val="black"/>
                </a:solidFill>
              </a:rPr>
              <a:pPr eaLnBrk="1" hangingPunct="1"/>
              <a:t>1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01010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7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5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040423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0B35B-E41D-43C2-BA5A-4F96B12CD8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2085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668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2922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07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9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3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09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377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006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1" name="Picture 9" descr="C:\Wendy\anabnr2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8540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2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5"/>
          <p:cNvSpPr>
            <a:spLocks noChangeArrowheads="1" noChangeShapeType="1" noTextEdit="1"/>
          </p:cNvSpPr>
          <p:nvPr/>
        </p:nvSpPr>
        <p:spPr bwMode="auto">
          <a:xfrm>
            <a:off x="1885098" y="2132856"/>
            <a:ext cx="5638800" cy="1057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000" b="1" kern="10" dirty="0">
                <a:ln w="19050">
                  <a:solidFill>
                    <a:srgbClr val="99CCFF"/>
                  </a:solidFill>
                  <a:miter lim="800000"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彩云"/>
                <a:ea typeface="华文彩云"/>
              </a:rPr>
              <a:t>数据结构与算法</a:t>
            </a:r>
          </a:p>
        </p:txBody>
      </p:sp>
    </p:spTree>
    <p:extLst>
      <p:ext uri="{BB962C8B-B14F-4D97-AF65-F5344CB8AC3E}">
        <p14:creationId xmlns:p14="http://schemas.microsoft.com/office/powerpoint/2010/main" val="2246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57250" y="979488"/>
            <a:ext cx="760253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）新结点插在平衡因子值为</a:t>
            </a:r>
            <a:r>
              <a:rPr kumimoji="0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的结点左或右都不会造成不平衡。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411538" y="1425575"/>
            <a:ext cx="1685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</a:rPr>
              <a:t>平衡结点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3924300" y="220503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50</a:t>
            </a: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2844800" y="3932238"/>
            <a:ext cx="172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</a:rPr>
              <a:t>左重结点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5627688" y="3932238"/>
            <a:ext cx="16557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</a:rPr>
              <a:t>右重结点</a:t>
            </a:r>
          </a:p>
        </p:txBody>
      </p:sp>
      <p:sp>
        <p:nvSpPr>
          <p:cNvPr id="8" name="Line 29"/>
          <p:cNvSpPr>
            <a:spLocks noChangeShapeType="1"/>
          </p:cNvSpPr>
          <p:nvPr/>
        </p:nvSpPr>
        <p:spPr bwMode="auto">
          <a:xfrm flipH="1">
            <a:off x="3214688" y="5210175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>
            <a:off x="3683000" y="5195888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408363" y="484822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50</a:t>
            </a:r>
          </a:p>
        </p:txBody>
      </p:sp>
      <p:sp>
        <p:nvSpPr>
          <p:cNvPr id="11" name="Oval 32"/>
          <p:cNvSpPr>
            <a:spLocks noChangeArrowheads="1"/>
          </p:cNvSpPr>
          <p:nvPr/>
        </p:nvSpPr>
        <p:spPr bwMode="auto">
          <a:xfrm>
            <a:off x="2998788" y="557053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40</a:t>
            </a:r>
          </a:p>
        </p:txBody>
      </p:sp>
      <p:sp>
        <p:nvSpPr>
          <p:cNvPr id="12" name="Oval 33"/>
          <p:cNvSpPr>
            <a:spLocks noChangeArrowheads="1"/>
          </p:cNvSpPr>
          <p:nvPr/>
        </p:nvSpPr>
        <p:spPr bwMode="auto">
          <a:xfrm>
            <a:off x="3832225" y="5561013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55</a:t>
            </a:r>
          </a:p>
        </p:txBody>
      </p:sp>
      <p:sp>
        <p:nvSpPr>
          <p:cNvPr id="13" name="Line 35"/>
          <p:cNvSpPr>
            <a:spLocks noChangeShapeType="1"/>
          </p:cNvSpPr>
          <p:nvPr/>
        </p:nvSpPr>
        <p:spPr bwMode="auto">
          <a:xfrm flipH="1">
            <a:off x="5795963" y="5210175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ine 36"/>
          <p:cNvSpPr>
            <a:spLocks noChangeShapeType="1"/>
          </p:cNvSpPr>
          <p:nvPr/>
        </p:nvSpPr>
        <p:spPr bwMode="auto">
          <a:xfrm>
            <a:off x="6264275" y="5195888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37"/>
          <p:cNvSpPr>
            <a:spLocks noChangeArrowheads="1"/>
          </p:cNvSpPr>
          <p:nvPr/>
        </p:nvSpPr>
        <p:spPr bwMode="auto">
          <a:xfrm>
            <a:off x="5989638" y="484822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50</a:t>
            </a:r>
          </a:p>
        </p:txBody>
      </p:sp>
      <p:sp>
        <p:nvSpPr>
          <p:cNvPr id="16" name="Oval 38"/>
          <p:cNvSpPr>
            <a:spLocks noChangeArrowheads="1"/>
          </p:cNvSpPr>
          <p:nvPr/>
        </p:nvSpPr>
        <p:spPr bwMode="auto">
          <a:xfrm>
            <a:off x="5580063" y="557053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35</a:t>
            </a:r>
          </a:p>
        </p:txBody>
      </p:sp>
      <p:sp>
        <p:nvSpPr>
          <p:cNvPr id="17" name="Oval 39"/>
          <p:cNvSpPr>
            <a:spLocks noChangeArrowheads="1"/>
          </p:cNvSpPr>
          <p:nvPr/>
        </p:nvSpPr>
        <p:spPr bwMode="auto">
          <a:xfrm>
            <a:off x="6470650" y="555148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60</a:t>
            </a:r>
          </a:p>
        </p:txBody>
      </p:sp>
      <p:sp>
        <p:nvSpPr>
          <p:cNvPr id="18" name="Text Box 40"/>
          <p:cNvSpPr txBox="1">
            <a:spLocks noChangeArrowheads="1"/>
          </p:cNvSpPr>
          <p:nvPr/>
        </p:nvSpPr>
        <p:spPr bwMode="auto">
          <a:xfrm>
            <a:off x="852488" y="2995613"/>
            <a:ext cx="7891462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）新结点插在平衡因子值为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-1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的结点的右分支，或者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1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的结点的左分支，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该结点也不会造成不平衡。</a:t>
            </a:r>
          </a:p>
        </p:txBody>
      </p:sp>
      <p:sp>
        <p:nvSpPr>
          <p:cNvPr id="19" name="Text Box 41"/>
          <p:cNvSpPr txBox="1">
            <a:spLocks noChangeArrowheads="1"/>
          </p:cNvSpPr>
          <p:nvPr/>
        </p:nvSpPr>
        <p:spPr bwMode="auto">
          <a:xfrm>
            <a:off x="3397250" y="44196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dirty="0" smtClean="0">
                <a:solidFill>
                  <a:srgbClr val="993300"/>
                </a:solidFill>
                <a:latin typeface="Tahoma" pitchFamily="34" charset="0"/>
              </a:rPr>
              <a:t>-1</a:t>
            </a:r>
            <a:endParaRPr kumimoji="0" lang="en-US" altLang="zh-CN" sz="1800" dirty="0">
              <a:solidFill>
                <a:srgbClr val="993300"/>
              </a:solidFill>
              <a:latin typeface="Tahoma" pitchFamily="34" charset="0"/>
            </a:endParaRPr>
          </a:p>
        </p:txBody>
      </p:sp>
      <p:sp>
        <p:nvSpPr>
          <p:cNvPr id="20" name="Text Box 42"/>
          <p:cNvSpPr txBox="1">
            <a:spLocks noChangeArrowheads="1"/>
          </p:cNvSpPr>
          <p:nvPr/>
        </p:nvSpPr>
        <p:spPr bwMode="auto">
          <a:xfrm>
            <a:off x="5916613" y="4367213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dirty="0" smtClean="0">
                <a:solidFill>
                  <a:srgbClr val="993300"/>
                </a:solidFill>
                <a:latin typeface="Tahoma" pitchFamily="34" charset="0"/>
              </a:rPr>
              <a:t>1</a:t>
            </a:r>
            <a:endParaRPr kumimoji="0" lang="en-US" altLang="zh-CN" sz="1800" dirty="0">
              <a:solidFill>
                <a:srgbClr val="993300"/>
              </a:solidFill>
              <a:latin typeface="Tahoma" pitchFamily="34" charset="0"/>
            </a:endParaRPr>
          </a:p>
        </p:txBody>
      </p:sp>
      <p:sp>
        <p:nvSpPr>
          <p:cNvPr id="21" name="Text Box 45"/>
          <p:cNvSpPr txBox="1">
            <a:spLocks noChangeArrowheads="1"/>
          </p:cNvSpPr>
          <p:nvPr/>
        </p:nvSpPr>
        <p:spPr bwMode="auto">
          <a:xfrm>
            <a:off x="3944938" y="18510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>
                <a:solidFill>
                  <a:srgbClr val="993300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3357563" y="44196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dirty="0">
                <a:solidFill>
                  <a:srgbClr val="993300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23" name="Text Box 47"/>
          <p:cNvSpPr txBox="1">
            <a:spLocks noChangeArrowheads="1"/>
          </p:cNvSpPr>
          <p:nvPr/>
        </p:nvSpPr>
        <p:spPr bwMode="auto">
          <a:xfrm>
            <a:off x="5884863" y="43672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dirty="0">
                <a:solidFill>
                  <a:srgbClr val="993300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24" name="Oval 59"/>
          <p:cNvSpPr>
            <a:spLocks noChangeArrowheads="1"/>
          </p:cNvSpPr>
          <p:nvPr/>
        </p:nvSpPr>
        <p:spPr bwMode="auto">
          <a:xfrm>
            <a:off x="5651500" y="206057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50</a:t>
            </a:r>
          </a:p>
        </p:txBody>
      </p:sp>
      <p:sp>
        <p:nvSpPr>
          <p:cNvPr id="25" name="Text Box 60"/>
          <p:cNvSpPr txBox="1">
            <a:spLocks noChangeArrowheads="1"/>
          </p:cNvSpPr>
          <p:nvPr/>
        </p:nvSpPr>
        <p:spPr bwMode="auto">
          <a:xfrm>
            <a:off x="5672138" y="1706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dirty="0" smtClean="0">
                <a:solidFill>
                  <a:srgbClr val="993300"/>
                </a:solidFill>
                <a:latin typeface="Tahoma" pitchFamily="34" charset="0"/>
              </a:rPr>
              <a:t>-1</a:t>
            </a:r>
            <a:endParaRPr kumimoji="0" lang="en-US" altLang="zh-CN" sz="1800" dirty="0">
              <a:solidFill>
                <a:srgbClr val="993300"/>
              </a:solidFill>
              <a:latin typeface="Tahoma" pitchFamily="34" charset="0"/>
            </a:endParaRPr>
          </a:p>
        </p:txBody>
      </p:sp>
      <p:sp>
        <p:nvSpPr>
          <p:cNvPr id="26" name="Oval 61"/>
          <p:cNvSpPr>
            <a:spLocks noChangeArrowheads="1"/>
          </p:cNvSpPr>
          <p:nvPr/>
        </p:nvSpPr>
        <p:spPr bwMode="auto">
          <a:xfrm>
            <a:off x="5219700" y="263683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40</a:t>
            </a:r>
          </a:p>
        </p:txBody>
      </p:sp>
      <p:sp>
        <p:nvSpPr>
          <p:cNvPr id="27" name="Line 62"/>
          <p:cNvSpPr>
            <a:spLocks noChangeShapeType="1"/>
          </p:cNvSpPr>
          <p:nvPr/>
        </p:nvSpPr>
        <p:spPr bwMode="auto">
          <a:xfrm flipH="1">
            <a:off x="5508625" y="2420938"/>
            <a:ext cx="215900" cy="2381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Oval 63"/>
          <p:cNvSpPr>
            <a:spLocks noChangeArrowheads="1"/>
          </p:cNvSpPr>
          <p:nvPr/>
        </p:nvSpPr>
        <p:spPr bwMode="auto">
          <a:xfrm>
            <a:off x="6804025" y="206057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50</a:t>
            </a:r>
          </a:p>
        </p:txBody>
      </p:sp>
      <p:sp>
        <p:nvSpPr>
          <p:cNvPr id="29" name="Text Box 64"/>
          <p:cNvSpPr txBox="1">
            <a:spLocks noChangeArrowheads="1"/>
          </p:cNvSpPr>
          <p:nvPr/>
        </p:nvSpPr>
        <p:spPr bwMode="auto">
          <a:xfrm>
            <a:off x="6824663" y="17065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dirty="0" smtClean="0">
                <a:solidFill>
                  <a:srgbClr val="993300"/>
                </a:solidFill>
                <a:latin typeface="Tahoma" pitchFamily="34" charset="0"/>
              </a:rPr>
              <a:t>1</a:t>
            </a:r>
            <a:endParaRPr kumimoji="0" lang="en-US" altLang="zh-CN" sz="1800" dirty="0">
              <a:solidFill>
                <a:srgbClr val="993300"/>
              </a:solidFill>
              <a:latin typeface="Tahoma" pitchFamily="34" charset="0"/>
            </a:endParaRPr>
          </a:p>
        </p:txBody>
      </p:sp>
      <p:sp>
        <p:nvSpPr>
          <p:cNvPr id="30" name="Oval 65"/>
          <p:cNvSpPr>
            <a:spLocks noChangeArrowheads="1"/>
          </p:cNvSpPr>
          <p:nvPr/>
        </p:nvSpPr>
        <p:spPr bwMode="auto">
          <a:xfrm>
            <a:off x="7235825" y="263683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60</a:t>
            </a:r>
          </a:p>
        </p:txBody>
      </p:sp>
      <p:sp>
        <p:nvSpPr>
          <p:cNvPr id="31" name="Line 66"/>
          <p:cNvSpPr>
            <a:spLocks noChangeShapeType="1"/>
          </p:cNvSpPr>
          <p:nvPr/>
        </p:nvSpPr>
        <p:spPr bwMode="auto">
          <a:xfrm>
            <a:off x="7092950" y="2420938"/>
            <a:ext cx="287338" cy="2873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7501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19" grpId="1"/>
      <p:bldP spid="20" grpId="0"/>
      <p:bldP spid="21" grpId="0"/>
      <p:bldP spid="22" grpId="0"/>
      <p:bldP spid="23" grpId="0"/>
      <p:bldP spid="24" grpId="0" animBg="1"/>
      <p:bldP spid="25" grpId="0"/>
      <p:bldP spid="26" grpId="0" animBg="1"/>
      <p:bldP spid="27" grpId="0" animBg="1"/>
      <p:bldP spid="28" grpId="0" animBg="1"/>
      <p:bldP spid="29" grpId="0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7"/>
          <p:cNvSpPr txBox="1">
            <a:spLocks noChangeArrowheads="1"/>
          </p:cNvSpPr>
          <p:nvPr/>
        </p:nvSpPr>
        <p:spPr bwMode="auto">
          <a:xfrm>
            <a:off x="755650" y="908050"/>
            <a:ext cx="81724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600" b="1" dirty="0">
                <a:solidFill>
                  <a:srgbClr val="000000"/>
                </a:solidFill>
                <a:latin typeface="Tahoma" pitchFamily="34" charset="0"/>
              </a:rPr>
              <a:t>3</a:t>
            </a:r>
            <a:r>
              <a:rPr kumimoji="0" lang="zh-CN" altLang="en-US" sz="2600" b="1" dirty="0">
                <a:solidFill>
                  <a:srgbClr val="000000"/>
                </a:solidFill>
                <a:latin typeface="Tahoma" pitchFamily="34" charset="0"/>
              </a:rPr>
              <a:t>）新结点插在平衡因子值</a:t>
            </a:r>
            <a:r>
              <a:rPr kumimoji="0" lang="zh-CN" altLang="en-US" sz="2600" b="1" dirty="0" smtClean="0">
                <a:solidFill>
                  <a:srgbClr val="000000"/>
                </a:solidFill>
                <a:latin typeface="Tahoma" pitchFamily="34" charset="0"/>
              </a:rPr>
              <a:t>为</a:t>
            </a:r>
            <a:r>
              <a:rPr kumimoji="0" lang="en-US" altLang="zh-CN" sz="2600" b="1" dirty="0" smtClean="0">
                <a:solidFill>
                  <a:srgbClr val="000000"/>
                </a:solidFill>
                <a:latin typeface="Tahoma" pitchFamily="34" charset="0"/>
              </a:rPr>
              <a:t>-1</a:t>
            </a:r>
            <a:r>
              <a:rPr kumimoji="0" lang="zh-CN" altLang="en-US" sz="2600" b="1" dirty="0">
                <a:solidFill>
                  <a:srgbClr val="000000"/>
                </a:solidFill>
                <a:latin typeface="Tahoma" pitchFamily="34" charset="0"/>
              </a:rPr>
              <a:t>的结点的左分支上，或者</a:t>
            </a:r>
            <a:r>
              <a:rPr kumimoji="0" lang="zh-CN" altLang="en-US" sz="2600" b="1" dirty="0" smtClean="0">
                <a:solidFill>
                  <a:srgbClr val="000000"/>
                </a:solidFill>
                <a:latin typeface="Tahoma" pitchFamily="34" charset="0"/>
              </a:rPr>
              <a:t>为</a:t>
            </a:r>
            <a:r>
              <a:rPr kumimoji="0" lang="en-US" altLang="zh-CN" sz="2600" b="1" dirty="0">
                <a:solidFill>
                  <a:srgbClr val="000000"/>
                </a:solidFill>
                <a:latin typeface="Tahoma" pitchFamily="34" charset="0"/>
              </a:rPr>
              <a:t>1</a:t>
            </a:r>
            <a:r>
              <a:rPr kumimoji="0" lang="zh-CN" altLang="en-US" sz="2600" b="1" dirty="0" smtClean="0">
                <a:solidFill>
                  <a:srgbClr val="000000"/>
                </a:solidFill>
                <a:latin typeface="Tahoma" pitchFamily="34" charset="0"/>
              </a:rPr>
              <a:t>的</a:t>
            </a:r>
            <a:r>
              <a:rPr kumimoji="0" lang="zh-CN" altLang="en-US" sz="2600" b="1" dirty="0">
                <a:solidFill>
                  <a:srgbClr val="000000"/>
                </a:solidFill>
                <a:latin typeface="Tahoma" pitchFamily="34" charset="0"/>
              </a:rPr>
              <a:t>结点的右分支上，此时，该结点的平衡因子的绝对值大于</a:t>
            </a:r>
            <a:r>
              <a:rPr kumimoji="0" lang="en-US" altLang="zh-CN" sz="2600" b="1" dirty="0">
                <a:solidFill>
                  <a:srgbClr val="000000"/>
                </a:solidFill>
                <a:latin typeface="Tahoma" pitchFamily="34" charset="0"/>
              </a:rPr>
              <a:t>1</a:t>
            </a:r>
            <a:r>
              <a:rPr kumimoji="0" lang="zh-CN" altLang="en-US" sz="2600" b="1" dirty="0">
                <a:solidFill>
                  <a:srgbClr val="000000"/>
                </a:solidFill>
                <a:latin typeface="Tahoma" pitchFamily="34" charset="0"/>
              </a:rPr>
              <a:t>，造成</a:t>
            </a:r>
            <a:r>
              <a:rPr kumimoji="0" lang="zh-CN" altLang="en-US" sz="2600" b="1" dirty="0" smtClean="0">
                <a:solidFill>
                  <a:srgbClr val="000000"/>
                </a:solidFill>
                <a:latin typeface="Tahoma" pitchFamily="34" charset="0"/>
              </a:rPr>
              <a:t>二叉排序树</a:t>
            </a:r>
            <a:r>
              <a:rPr kumimoji="0" lang="zh-CN" altLang="en-US" sz="2600" b="1" dirty="0">
                <a:solidFill>
                  <a:srgbClr val="000000"/>
                </a:solidFill>
                <a:latin typeface="Tahoma" pitchFamily="34" charset="0"/>
              </a:rPr>
              <a:t>不平衡。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3419475" y="2563813"/>
            <a:ext cx="1544638" cy="1808162"/>
            <a:chOff x="1166" y="2735"/>
            <a:chExt cx="973" cy="1139"/>
          </a:xfrm>
        </p:grpSpPr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1474" y="2963"/>
              <a:ext cx="192" cy="24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Line 44"/>
            <p:cNvSpPr>
              <a:spLocks noChangeShapeType="1"/>
            </p:cNvSpPr>
            <p:nvPr/>
          </p:nvSpPr>
          <p:spPr bwMode="auto">
            <a:xfrm>
              <a:off x="1769" y="2954"/>
              <a:ext cx="258" cy="24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val 45"/>
            <p:cNvSpPr>
              <a:spLocks noChangeArrowheads="1"/>
            </p:cNvSpPr>
            <p:nvPr/>
          </p:nvSpPr>
          <p:spPr bwMode="auto">
            <a:xfrm>
              <a:off x="1596" y="2735"/>
              <a:ext cx="240" cy="240"/>
            </a:xfrm>
            <a:prstGeom prst="ellipse">
              <a:avLst/>
            </a:prstGeom>
            <a:solidFill>
              <a:srgbClr val="993300"/>
            </a:solidFill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EE8F7"/>
                  </a:solidFill>
                  <a:effectLst/>
                  <a:uLnTx/>
                  <a:uFillTx/>
                </a:rPr>
                <a:t>50</a:t>
              </a:r>
            </a:p>
          </p:txBody>
        </p:sp>
        <p:sp>
          <p:nvSpPr>
            <p:cNvPr id="8" name="Oval 46"/>
            <p:cNvSpPr>
              <a:spLocks noChangeArrowheads="1"/>
            </p:cNvSpPr>
            <p:nvPr/>
          </p:nvSpPr>
          <p:spPr bwMode="auto">
            <a:xfrm>
              <a:off x="1899" y="3178"/>
              <a:ext cx="240" cy="240"/>
            </a:xfrm>
            <a:prstGeom prst="ellipse">
              <a:avLst/>
            </a:prstGeom>
            <a:solidFill>
              <a:srgbClr val="993300"/>
            </a:solidFill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EE8F7"/>
                  </a:solidFill>
                  <a:effectLst/>
                  <a:uLnTx/>
                  <a:uFillTx/>
                </a:rPr>
                <a:t>60</a:t>
              </a:r>
            </a:p>
          </p:txBody>
        </p:sp>
        <p:sp>
          <p:nvSpPr>
            <p:cNvPr id="9" name="Oval 47"/>
            <p:cNvSpPr>
              <a:spLocks noChangeArrowheads="1"/>
            </p:cNvSpPr>
            <p:nvPr/>
          </p:nvSpPr>
          <p:spPr bwMode="auto">
            <a:xfrm>
              <a:off x="1386" y="3182"/>
              <a:ext cx="240" cy="240"/>
            </a:xfrm>
            <a:prstGeom prst="ellipse">
              <a:avLst/>
            </a:prstGeom>
            <a:solidFill>
              <a:srgbClr val="993300"/>
            </a:solidFill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EE8F7"/>
                  </a:solidFill>
                  <a:effectLst/>
                  <a:uLnTx/>
                  <a:uFillTx/>
                </a:rPr>
                <a:t>40</a:t>
              </a:r>
            </a:p>
          </p:txBody>
        </p:sp>
        <p:sp>
          <p:nvSpPr>
            <p:cNvPr id="10" name="Line 48"/>
            <p:cNvSpPr>
              <a:spLocks noChangeShapeType="1"/>
            </p:cNvSpPr>
            <p:nvPr/>
          </p:nvSpPr>
          <p:spPr bwMode="auto">
            <a:xfrm flipH="1">
              <a:off x="1254" y="3415"/>
              <a:ext cx="192" cy="24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49"/>
            <p:cNvSpPr>
              <a:spLocks noChangeShapeType="1"/>
            </p:cNvSpPr>
            <p:nvPr/>
          </p:nvSpPr>
          <p:spPr bwMode="auto">
            <a:xfrm>
              <a:off x="1549" y="3406"/>
              <a:ext cx="258" cy="24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1679" y="3630"/>
              <a:ext cx="240" cy="240"/>
            </a:xfrm>
            <a:prstGeom prst="ellipse">
              <a:avLst/>
            </a:prstGeom>
            <a:solidFill>
              <a:srgbClr val="993300"/>
            </a:solidFill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EE8F7"/>
                  </a:solidFill>
                  <a:effectLst/>
                  <a:uLnTx/>
                  <a:uFillTx/>
                </a:rPr>
                <a:t>45</a:t>
              </a:r>
            </a:p>
          </p:txBody>
        </p:sp>
        <p:sp>
          <p:nvSpPr>
            <p:cNvPr id="13" name="Oval 51"/>
            <p:cNvSpPr>
              <a:spLocks noChangeArrowheads="1"/>
            </p:cNvSpPr>
            <p:nvPr/>
          </p:nvSpPr>
          <p:spPr bwMode="auto">
            <a:xfrm>
              <a:off x="1166" y="3634"/>
              <a:ext cx="240" cy="240"/>
            </a:xfrm>
            <a:prstGeom prst="ellipse">
              <a:avLst/>
            </a:prstGeom>
            <a:solidFill>
              <a:srgbClr val="993300"/>
            </a:solidFill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EE8F7"/>
                  </a:solidFill>
                  <a:effectLst/>
                  <a:uLnTx/>
                  <a:uFillTx/>
                </a:rPr>
                <a:t>35</a:t>
              </a:r>
            </a:p>
          </p:txBody>
        </p:sp>
      </p:grpSp>
      <p:sp>
        <p:nvSpPr>
          <p:cNvPr id="14" name="Line 52"/>
          <p:cNvSpPr>
            <a:spLocks noChangeShapeType="1"/>
          </p:cNvSpPr>
          <p:nvPr/>
        </p:nvSpPr>
        <p:spPr bwMode="auto">
          <a:xfrm flipH="1">
            <a:off x="3198813" y="4351338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53"/>
          <p:cNvSpPr>
            <a:spLocks noChangeArrowheads="1"/>
          </p:cNvSpPr>
          <p:nvPr/>
        </p:nvSpPr>
        <p:spPr bwMode="auto">
          <a:xfrm>
            <a:off x="3059113" y="469900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20</a:t>
            </a:r>
          </a:p>
        </p:txBody>
      </p:sp>
      <p:sp>
        <p:nvSpPr>
          <p:cNvPr id="16" name="Text Box 54"/>
          <p:cNvSpPr txBox="1">
            <a:spLocks noChangeArrowheads="1"/>
          </p:cNvSpPr>
          <p:nvPr/>
        </p:nvSpPr>
        <p:spPr bwMode="auto">
          <a:xfrm>
            <a:off x="1619250" y="5156200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b="1" dirty="0">
                <a:latin typeface="Tahoma" pitchFamily="34" charset="0"/>
              </a:rPr>
              <a:t>插入结点</a:t>
            </a:r>
            <a:r>
              <a:rPr kumimoji="0" lang="en-US" altLang="zh-CN" b="1" dirty="0">
                <a:latin typeface="Tahoma" pitchFamily="34" charset="0"/>
              </a:rPr>
              <a:t>20</a:t>
            </a:r>
            <a:r>
              <a:rPr kumimoji="0" lang="zh-CN" altLang="en-US" b="1" dirty="0">
                <a:latin typeface="Tahoma" pitchFamily="34" charset="0"/>
              </a:rPr>
              <a:t>后，根结点的平衡因子</a:t>
            </a:r>
            <a:r>
              <a:rPr kumimoji="0" lang="zh-CN" altLang="en-US" b="1" dirty="0" smtClean="0">
                <a:latin typeface="Tahoma" pitchFamily="34" charset="0"/>
              </a:rPr>
              <a:t>由</a:t>
            </a:r>
            <a:r>
              <a:rPr kumimoji="0" lang="en-US" altLang="zh-CN" b="1" dirty="0" smtClean="0">
                <a:latin typeface="Tahoma" pitchFamily="34" charset="0"/>
              </a:rPr>
              <a:t>-1</a:t>
            </a:r>
            <a:r>
              <a:rPr kumimoji="0" lang="zh-CN" altLang="en-US" b="1" dirty="0" smtClean="0">
                <a:latin typeface="Tahoma" pitchFamily="34" charset="0"/>
              </a:rPr>
              <a:t>变为</a:t>
            </a:r>
            <a:r>
              <a:rPr kumimoji="0" lang="en-US" altLang="zh-CN" b="1" dirty="0" smtClean="0">
                <a:latin typeface="Tahoma" pitchFamily="34" charset="0"/>
              </a:rPr>
              <a:t>-2 </a:t>
            </a:r>
            <a:endParaRPr kumimoji="0" lang="en-US" altLang="zh-CN" b="1" dirty="0">
              <a:latin typeface="Tahoma" pitchFamily="34" charset="0"/>
            </a:endParaRPr>
          </a:p>
        </p:txBody>
      </p: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3348038" y="2132013"/>
            <a:ext cx="1728787" cy="1878012"/>
            <a:chOff x="2154" y="1480"/>
            <a:chExt cx="1089" cy="1183"/>
          </a:xfrm>
        </p:grpSpPr>
        <p:sp>
          <p:nvSpPr>
            <p:cNvPr id="18" name="Text Box 41"/>
            <p:cNvSpPr txBox="1">
              <a:spLocks noChangeArrowheads="1"/>
            </p:cNvSpPr>
            <p:nvPr/>
          </p:nvSpPr>
          <p:spPr bwMode="auto">
            <a:xfrm>
              <a:off x="2608" y="1480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dirty="0" smtClean="0">
                  <a:solidFill>
                    <a:srgbClr val="993300"/>
                  </a:solidFill>
                  <a:latin typeface="Tahoma" pitchFamily="34" charset="0"/>
                </a:rPr>
                <a:t>-1</a:t>
              </a:r>
              <a:endParaRPr kumimoji="0" lang="en-US" altLang="zh-CN" sz="1800" dirty="0">
                <a:solidFill>
                  <a:srgbClr val="993300"/>
                </a:solidFill>
                <a:latin typeface="Tahoma" pitchFamily="34" charset="0"/>
              </a:endParaRPr>
            </a:p>
          </p:txBody>
        </p:sp>
        <p:sp>
          <p:nvSpPr>
            <p:cNvPr id="19" name="Text Box 56"/>
            <p:cNvSpPr txBox="1">
              <a:spLocks noChangeArrowheads="1"/>
            </p:cNvSpPr>
            <p:nvPr/>
          </p:nvSpPr>
          <p:spPr bwMode="auto">
            <a:xfrm>
              <a:off x="2154" y="2432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20" name="Text Box 57"/>
            <p:cNvSpPr txBox="1">
              <a:spLocks noChangeArrowheads="1"/>
            </p:cNvSpPr>
            <p:nvPr/>
          </p:nvSpPr>
          <p:spPr bwMode="auto">
            <a:xfrm>
              <a:off x="2744" y="2432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21" name="Text Box 58"/>
            <p:cNvSpPr txBox="1">
              <a:spLocks noChangeArrowheads="1"/>
            </p:cNvSpPr>
            <p:nvPr/>
          </p:nvSpPr>
          <p:spPr bwMode="auto">
            <a:xfrm>
              <a:off x="2381" y="1979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22" name="Text Box 59"/>
            <p:cNvSpPr txBox="1">
              <a:spLocks noChangeArrowheads="1"/>
            </p:cNvSpPr>
            <p:nvPr/>
          </p:nvSpPr>
          <p:spPr bwMode="auto">
            <a:xfrm>
              <a:off x="2925" y="1979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23" name="Group 67"/>
          <p:cNvGrpSpPr>
            <a:grpSpLocks/>
          </p:cNvGrpSpPr>
          <p:nvPr/>
        </p:nvGrpSpPr>
        <p:grpSpPr bwMode="auto">
          <a:xfrm>
            <a:off x="2987675" y="2244725"/>
            <a:ext cx="2089150" cy="2486025"/>
            <a:chOff x="1927" y="1551"/>
            <a:chExt cx="1316" cy="1566"/>
          </a:xfrm>
        </p:grpSpPr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1927" y="2886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25" name="Text Box 62"/>
            <p:cNvSpPr txBox="1">
              <a:spLocks noChangeArrowheads="1"/>
            </p:cNvSpPr>
            <p:nvPr/>
          </p:nvSpPr>
          <p:spPr bwMode="auto">
            <a:xfrm>
              <a:off x="2789" y="2478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2925" y="1979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auto">
            <a:xfrm>
              <a:off x="2222" y="2432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dirty="0" smtClean="0">
                  <a:solidFill>
                    <a:srgbClr val="993300"/>
                  </a:solidFill>
                  <a:latin typeface="Tahoma" pitchFamily="34" charset="0"/>
                </a:rPr>
                <a:t>-1</a:t>
              </a:r>
              <a:endParaRPr kumimoji="0" lang="en-US" altLang="zh-CN" sz="1800" dirty="0">
                <a:solidFill>
                  <a:srgbClr val="993300"/>
                </a:solidFill>
                <a:latin typeface="Tahoma" pitchFamily="34" charset="0"/>
              </a:endParaRPr>
            </a:p>
          </p:txBody>
        </p:sp>
        <p:sp>
          <p:nvSpPr>
            <p:cNvPr id="28" name="Text Box 65"/>
            <p:cNvSpPr txBox="1">
              <a:spLocks noChangeArrowheads="1"/>
            </p:cNvSpPr>
            <p:nvPr/>
          </p:nvSpPr>
          <p:spPr bwMode="auto">
            <a:xfrm>
              <a:off x="2303" y="1963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dirty="0" smtClean="0">
                  <a:solidFill>
                    <a:srgbClr val="993300"/>
                  </a:solidFill>
                  <a:latin typeface="Tahoma" pitchFamily="34" charset="0"/>
                </a:rPr>
                <a:t>-1</a:t>
              </a:r>
              <a:endParaRPr kumimoji="0" lang="en-US" altLang="zh-CN" sz="1800" dirty="0">
                <a:solidFill>
                  <a:srgbClr val="993300"/>
                </a:solidFill>
                <a:latin typeface="Tahoma" pitchFamily="34" charset="0"/>
              </a:endParaRPr>
            </a:p>
          </p:txBody>
        </p:sp>
        <p:sp>
          <p:nvSpPr>
            <p:cNvPr id="29" name="Text Box 66"/>
            <p:cNvSpPr txBox="1">
              <a:spLocks noChangeArrowheads="1"/>
            </p:cNvSpPr>
            <p:nvPr/>
          </p:nvSpPr>
          <p:spPr bwMode="auto">
            <a:xfrm>
              <a:off x="2749" y="1551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dirty="0" smtClean="0">
                  <a:solidFill>
                    <a:srgbClr val="993300"/>
                  </a:solidFill>
                  <a:latin typeface="Tahoma" pitchFamily="34" charset="0"/>
                </a:rPr>
                <a:t>-2</a:t>
              </a:r>
              <a:endParaRPr kumimoji="0" lang="en-US" altLang="zh-CN" sz="1800" dirty="0">
                <a:solidFill>
                  <a:srgbClr val="993300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5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8"/>
          <p:cNvSpPr txBox="1">
            <a:spLocks noChangeArrowheads="1"/>
          </p:cNvSpPr>
          <p:nvPr/>
        </p:nvSpPr>
        <p:spPr bwMode="auto">
          <a:xfrm>
            <a:off x="1116013" y="4364038"/>
            <a:ext cx="705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b="1" dirty="0">
                <a:latin typeface="Tahoma" pitchFamily="34" charset="0"/>
              </a:rPr>
              <a:t>插入结点</a:t>
            </a:r>
            <a:r>
              <a:rPr kumimoji="0" lang="en-US" altLang="zh-CN" b="1" dirty="0">
                <a:latin typeface="Tahoma" pitchFamily="34" charset="0"/>
              </a:rPr>
              <a:t>70</a:t>
            </a:r>
            <a:r>
              <a:rPr kumimoji="0" lang="zh-CN" altLang="en-US" b="1" dirty="0">
                <a:latin typeface="Tahoma" pitchFamily="34" charset="0"/>
              </a:rPr>
              <a:t>后，根结点的平衡因子</a:t>
            </a:r>
            <a:r>
              <a:rPr kumimoji="0" lang="zh-CN" altLang="en-US" b="1" dirty="0" smtClean="0">
                <a:latin typeface="Tahoma" pitchFamily="34" charset="0"/>
              </a:rPr>
              <a:t>由</a:t>
            </a:r>
            <a:r>
              <a:rPr kumimoji="0" lang="en-US" altLang="zh-CN" b="1" dirty="0" smtClean="0">
                <a:latin typeface="Tahoma" pitchFamily="34" charset="0"/>
              </a:rPr>
              <a:t>1</a:t>
            </a:r>
            <a:r>
              <a:rPr kumimoji="0" lang="zh-CN" altLang="en-US" b="1" dirty="0" smtClean="0">
                <a:latin typeface="Tahoma" pitchFamily="34" charset="0"/>
              </a:rPr>
              <a:t>变为</a:t>
            </a:r>
            <a:r>
              <a:rPr kumimoji="0" lang="en-US" altLang="zh-CN" b="1" dirty="0" smtClean="0">
                <a:latin typeface="Tahoma" pitchFamily="34" charset="0"/>
              </a:rPr>
              <a:t>1 </a:t>
            </a:r>
            <a:endParaRPr kumimoji="0" lang="en-US" altLang="zh-CN" b="1" dirty="0">
              <a:latin typeface="Tahoma" pitchFamily="34" charset="0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2916238" y="1547813"/>
            <a:ext cx="1682750" cy="1808162"/>
            <a:chOff x="2719" y="890"/>
            <a:chExt cx="1060" cy="1139"/>
          </a:xfrm>
        </p:grpSpPr>
        <p:sp>
          <p:nvSpPr>
            <p:cNvPr id="4" name="Line 42"/>
            <p:cNvSpPr>
              <a:spLocks noChangeShapeType="1"/>
            </p:cNvSpPr>
            <p:nvPr/>
          </p:nvSpPr>
          <p:spPr bwMode="auto">
            <a:xfrm flipH="1">
              <a:off x="2807" y="1118"/>
              <a:ext cx="192" cy="24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>
              <a:off x="3102" y="1109"/>
              <a:ext cx="258" cy="24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val 44"/>
            <p:cNvSpPr>
              <a:spLocks noChangeArrowheads="1"/>
            </p:cNvSpPr>
            <p:nvPr/>
          </p:nvSpPr>
          <p:spPr bwMode="auto">
            <a:xfrm>
              <a:off x="2929" y="890"/>
              <a:ext cx="240" cy="240"/>
            </a:xfrm>
            <a:prstGeom prst="ellipse">
              <a:avLst/>
            </a:prstGeom>
            <a:solidFill>
              <a:srgbClr val="993300"/>
            </a:solidFill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EE8F7"/>
                  </a:solidFill>
                  <a:effectLst/>
                  <a:uLnTx/>
                  <a:uFillTx/>
                </a:rPr>
                <a:t>50</a:t>
              </a:r>
            </a:p>
          </p:txBody>
        </p:sp>
        <p:sp>
          <p:nvSpPr>
            <p:cNvPr id="7" name="Oval 45"/>
            <p:cNvSpPr>
              <a:spLocks noChangeArrowheads="1"/>
            </p:cNvSpPr>
            <p:nvPr/>
          </p:nvSpPr>
          <p:spPr bwMode="auto">
            <a:xfrm>
              <a:off x="3232" y="1333"/>
              <a:ext cx="240" cy="240"/>
            </a:xfrm>
            <a:prstGeom prst="ellipse">
              <a:avLst/>
            </a:prstGeom>
            <a:solidFill>
              <a:srgbClr val="993300"/>
            </a:solidFill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EE8F7"/>
                  </a:solidFill>
                  <a:effectLst/>
                  <a:uLnTx/>
                  <a:uFillTx/>
                </a:rPr>
                <a:t>60</a:t>
              </a:r>
            </a:p>
          </p:txBody>
        </p:sp>
        <p:sp>
          <p:nvSpPr>
            <p:cNvPr id="8" name="Oval 47"/>
            <p:cNvSpPr>
              <a:spLocks noChangeArrowheads="1"/>
            </p:cNvSpPr>
            <p:nvPr/>
          </p:nvSpPr>
          <p:spPr bwMode="auto">
            <a:xfrm>
              <a:off x="2719" y="1337"/>
              <a:ext cx="240" cy="240"/>
            </a:xfrm>
            <a:prstGeom prst="ellipse">
              <a:avLst/>
            </a:prstGeom>
            <a:solidFill>
              <a:srgbClr val="993300"/>
            </a:solidFill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EE8F7"/>
                  </a:solidFill>
                  <a:effectLst/>
                  <a:uLnTx/>
                  <a:uFillTx/>
                </a:rPr>
                <a:t>40</a:t>
              </a:r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 flipH="1">
              <a:off x="3114" y="1570"/>
              <a:ext cx="192" cy="24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3409" y="1561"/>
              <a:ext cx="258" cy="24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val 50"/>
            <p:cNvSpPr>
              <a:spLocks noChangeArrowheads="1"/>
            </p:cNvSpPr>
            <p:nvPr/>
          </p:nvSpPr>
          <p:spPr bwMode="auto">
            <a:xfrm>
              <a:off x="3539" y="1785"/>
              <a:ext cx="240" cy="240"/>
            </a:xfrm>
            <a:prstGeom prst="ellipse">
              <a:avLst/>
            </a:prstGeom>
            <a:solidFill>
              <a:srgbClr val="993300"/>
            </a:solidFill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EE8F7"/>
                  </a:solidFill>
                  <a:effectLst/>
                  <a:uLnTx/>
                  <a:uFillTx/>
                </a:rPr>
                <a:t>65</a:t>
              </a:r>
            </a:p>
          </p:txBody>
        </p:sp>
        <p:sp>
          <p:nvSpPr>
            <p:cNvPr id="12" name="Oval 51"/>
            <p:cNvSpPr>
              <a:spLocks noChangeArrowheads="1"/>
            </p:cNvSpPr>
            <p:nvPr/>
          </p:nvSpPr>
          <p:spPr bwMode="auto">
            <a:xfrm>
              <a:off x="3026" y="1789"/>
              <a:ext cx="240" cy="240"/>
            </a:xfrm>
            <a:prstGeom prst="ellipse">
              <a:avLst/>
            </a:prstGeom>
            <a:solidFill>
              <a:srgbClr val="993300"/>
            </a:solidFill>
            <a:ln w="285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EE8F7"/>
                  </a:solidFill>
                  <a:effectLst/>
                  <a:uLnTx/>
                  <a:uFillTx/>
                </a:rPr>
                <a:t>55</a:t>
              </a:r>
            </a:p>
          </p:txBody>
        </p:sp>
      </p:grpSp>
      <p:sp>
        <p:nvSpPr>
          <p:cNvPr id="13" name="Line 52"/>
          <p:cNvSpPr>
            <a:spLocks noChangeShapeType="1"/>
          </p:cNvSpPr>
          <p:nvPr/>
        </p:nvSpPr>
        <p:spPr bwMode="auto">
          <a:xfrm>
            <a:off x="4572000" y="3267075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Oval 53"/>
          <p:cNvSpPr>
            <a:spLocks noChangeArrowheads="1"/>
          </p:cNvSpPr>
          <p:nvPr/>
        </p:nvSpPr>
        <p:spPr bwMode="auto">
          <a:xfrm>
            <a:off x="4778375" y="362267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70</a:t>
            </a:r>
          </a:p>
        </p:txBody>
      </p:sp>
      <p:grpSp>
        <p:nvGrpSpPr>
          <p:cNvPr id="16" name="Group 61"/>
          <p:cNvGrpSpPr>
            <a:grpSpLocks/>
          </p:cNvGrpSpPr>
          <p:nvPr/>
        </p:nvGrpSpPr>
        <p:grpSpPr bwMode="auto">
          <a:xfrm>
            <a:off x="2882900" y="1123950"/>
            <a:ext cx="1833563" cy="1871663"/>
            <a:chOff x="1781" y="890"/>
            <a:chExt cx="1155" cy="1179"/>
          </a:xfrm>
        </p:grpSpPr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1927" y="890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dirty="0" smtClean="0">
                  <a:solidFill>
                    <a:srgbClr val="993300"/>
                  </a:solidFill>
                  <a:latin typeface="Tahoma" pitchFamily="34" charset="0"/>
                </a:rPr>
                <a:t>1</a:t>
              </a:r>
              <a:endParaRPr kumimoji="0" lang="en-US" altLang="zh-CN" sz="1800" dirty="0">
                <a:solidFill>
                  <a:srgbClr val="993300"/>
                </a:solidFill>
                <a:latin typeface="Tahoma" pitchFamily="34" charset="0"/>
              </a:endParaRPr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2744" y="1797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19" name="Text Box 58"/>
            <p:cNvSpPr txBox="1">
              <a:spLocks noChangeArrowheads="1"/>
            </p:cNvSpPr>
            <p:nvPr/>
          </p:nvSpPr>
          <p:spPr bwMode="auto">
            <a:xfrm>
              <a:off x="2426" y="134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20" name="Text Box 59"/>
            <p:cNvSpPr txBox="1">
              <a:spLocks noChangeArrowheads="1"/>
            </p:cNvSpPr>
            <p:nvPr/>
          </p:nvSpPr>
          <p:spPr bwMode="auto">
            <a:xfrm>
              <a:off x="1781" y="1389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21" name="Text Box 60"/>
            <p:cNvSpPr txBox="1">
              <a:spLocks noChangeArrowheads="1"/>
            </p:cNvSpPr>
            <p:nvPr/>
          </p:nvSpPr>
          <p:spPr bwMode="auto">
            <a:xfrm>
              <a:off x="2098" y="1838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22" name="Group 68"/>
          <p:cNvGrpSpPr>
            <a:grpSpLocks/>
          </p:cNvGrpSpPr>
          <p:nvPr/>
        </p:nvGrpSpPr>
        <p:grpSpPr bwMode="auto">
          <a:xfrm>
            <a:off x="2843213" y="1208088"/>
            <a:ext cx="2393950" cy="2436812"/>
            <a:chOff x="1791" y="943"/>
            <a:chExt cx="1508" cy="1535"/>
          </a:xfrm>
        </p:grpSpPr>
        <p:sp>
          <p:nvSpPr>
            <p:cNvPr id="23" name="Text Box 62"/>
            <p:cNvSpPr txBox="1">
              <a:spLocks noChangeArrowheads="1"/>
            </p:cNvSpPr>
            <p:nvPr/>
          </p:nvSpPr>
          <p:spPr bwMode="auto">
            <a:xfrm>
              <a:off x="3107" y="2247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24" name="Text Box 63"/>
            <p:cNvSpPr txBox="1">
              <a:spLocks noChangeArrowheads="1"/>
            </p:cNvSpPr>
            <p:nvPr/>
          </p:nvSpPr>
          <p:spPr bwMode="auto">
            <a:xfrm>
              <a:off x="2064" y="184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25" name="Text Box 64"/>
            <p:cNvSpPr txBox="1">
              <a:spLocks noChangeArrowheads="1"/>
            </p:cNvSpPr>
            <p:nvPr/>
          </p:nvSpPr>
          <p:spPr bwMode="auto">
            <a:xfrm>
              <a:off x="1791" y="1389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>
                  <a:solidFill>
                    <a:srgbClr val="9933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26" name="Text Box 65"/>
            <p:cNvSpPr txBox="1">
              <a:spLocks noChangeArrowheads="1"/>
            </p:cNvSpPr>
            <p:nvPr/>
          </p:nvSpPr>
          <p:spPr bwMode="auto">
            <a:xfrm>
              <a:off x="2777" y="1913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dirty="0" smtClean="0">
                  <a:solidFill>
                    <a:srgbClr val="993300"/>
                  </a:solidFill>
                  <a:latin typeface="Tahoma" pitchFamily="34" charset="0"/>
                </a:rPr>
                <a:t>1</a:t>
              </a:r>
              <a:endParaRPr kumimoji="0" lang="en-US" altLang="zh-CN" sz="1800" dirty="0">
                <a:solidFill>
                  <a:srgbClr val="993300"/>
                </a:solidFill>
                <a:latin typeface="Tahoma" pitchFamily="34" charset="0"/>
              </a:endParaRPr>
            </a:p>
          </p:txBody>
        </p:sp>
        <p:sp>
          <p:nvSpPr>
            <p:cNvPr id="27" name="Text Box 66"/>
            <p:cNvSpPr txBox="1">
              <a:spLocks noChangeArrowheads="1"/>
            </p:cNvSpPr>
            <p:nvPr/>
          </p:nvSpPr>
          <p:spPr bwMode="auto">
            <a:xfrm>
              <a:off x="2518" y="1435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dirty="0" smtClean="0">
                  <a:solidFill>
                    <a:srgbClr val="993300"/>
                  </a:solidFill>
                  <a:latin typeface="Tahoma" pitchFamily="34" charset="0"/>
                </a:rPr>
                <a:t>1</a:t>
              </a:r>
              <a:endParaRPr kumimoji="0" lang="en-US" altLang="zh-CN" sz="1800" dirty="0">
                <a:solidFill>
                  <a:srgbClr val="993300"/>
                </a:solidFill>
                <a:latin typeface="Tahoma" pitchFamily="34" charset="0"/>
              </a:endParaRPr>
            </a:p>
          </p:txBody>
        </p:sp>
        <p:sp>
          <p:nvSpPr>
            <p:cNvPr id="28" name="Text Box 67"/>
            <p:cNvSpPr txBox="1">
              <a:spLocks noChangeArrowheads="1"/>
            </p:cNvSpPr>
            <p:nvPr/>
          </p:nvSpPr>
          <p:spPr bwMode="auto">
            <a:xfrm>
              <a:off x="2149" y="943"/>
              <a:ext cx="3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dirty="0" smtClean="0">
                  <a:solidFill>
                    <a:srgbClr val="993300"/>
                  </a:solidFill>
                  <a:latin typeface="Tahoma" pitchFamily="34" charset="0"/>
                </a:rPr>
                <a:t>2</a:t>
              </a:r>
              <a:endParaRPr kumimoji="0" lang="en-US" altLang="zh-CN" sz="1800" dirty="0">
                <a:solidFill>
                  <a:srgbClr val="993300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909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385763" y="1673225"/>
            <a:ext cx="8281987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最小不平衡子树：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在平衡</a:t>
            </a:r>
            <a:r>
              <a:rPr kumimoji="0" lang="zh-CN" altLang="en-US" sz="28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二叉排序树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的构造过程中，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以距离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插入结点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最近的、且平衡因子的绝对值大于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的结点为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根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的子树。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grpSp>
        <p:nvGrpSpPr>
          <p:cNvPr id="3" name="Group 1106"/>
          <p:cNvGrpSpPr>
            <a:grpSpLocks/>
          </p:cNvGrpSpPr>
          <p:nvPr/>
        </p:nvGrpSpPr>
        <p:grpSpPr bwMode="auto">
          <a:xfrm>
            <a:off x="3402013" y="3249613"/>
            <a:ext cx="3105150" cy="2339975"/>
            <a:chOff x="2200" y="1848"/>
            <a:chExt cx="1956" cy="1474"/>
          </a:xfrm>
        </p:grpSpPr>
        <p:sp>
          <p:nvSpPr>
            <p:cNvPr id="4" name="Oval 1092"/>
            <p:cNvSpPr>
              <a:spLocks noChangeArrowheads="1"/>
            </p:cNvSpPr>
            <p:nvPr/>
          </p:nvSpPr>
          <p:spPr bwMode="auto">
            <a:xfrm>
              <a:off x="3249" y="1848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66"/>
                </a:gs>
                <a:gs pos="100000">
                  <a:srgbClr val="005E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66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5" name="Line 1097"/>
            <p:cNvSpPr>
              <a:spLocks noChangeShapeType="1"/>
            </p:cNvSpPr>
            <p:nvPr/>
          </p:nvSpPr>
          <p:spPr bwMode="auto">
            <a:xfrm flipH="1">
              <a:off x="2965" y="2132"/>
              <a:ext cx="328" cy="31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Line 1098"/>
            <p:cNvSpPr>
              <a:spLocks noChangeShapeType="1"/>
            </p:cNvSpPr>
            <p:nvPr/>
          </p:nvSpPr>
          <p:spPr bwMode="auto">
            <a:xfrm flipH="1">
              <a:off x="2436" y="2660"/>
              <a:ext cx="300" cy="3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1100"/>
            <p:cNvSpPr>
              <a:spLocks noChangeShapeType="1"/>
            </p:cNvSpPr>
            <p:nvPr/>
          </p:nvSpPr>
          <p:spPr bwMode="auto">
            <a:xfrm>
              <a:off x="3560" y="2103"/>
              <a:ext cx="341" cy="28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val 1102"/>
            <p:cNvSpPr>
              <a:spLocks noChangeArrowheads="1"/>
            </p:cNvSpPr>
            <p:nvPr/>
          </p:nvSpPr>
          <p:spPr bwMode="auto">
            <a:xfrm>
              <a:off x="2682" y="2358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66"/>
                </a:gs>
                <a:gs pos="100000">
                  <a:srgbClr val="005E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66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9" name="Oval 1103"/>
            <p:cNvSpPr>
              <a:spLocks noChangeArrowheads="1"/>
            </p:cNvSpPr>
            <p:nvPr/>
          </p:nvSpPr>
          <p:spPr bwMode="auto">
            <a:xfrm>
              <a:off x="2200" y="2982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66"/>
                </a:gs>
                <a:gs pos="100000">
                  <a:srgbClr val="005E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66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0" name="Oval 1104"/>
            <p:cNvSpPr>
              <a:spLocks noChangeArrowheads="1"/>
            </p:cNvSpPr>
            <p:nvPr/>
          </p:nvSpPr>
          <p:spPr bwMode="auto">
            <a:xfrm>
              <a:off x="3816" y="2358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66"/>
                </a:gs>
                <a:gs pos="100000">
                  <a:srgbClr val="005E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66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</p:grpSp>
      <p:grpSp>
        <p:nvGrpSpPr>
          <p:cNvPr id="11" name="Group 1107"/>
          <p:cNvGrpSpPr>
            <a:grpSpLocks/>
          </p:cNvGrpSpPr>
          <p:nvPr/>
        </p:nvGrpSpPr>
        <p:grpSpPr bwMode="auto">
          <a:xfrm>
            <a:off x="2636838" y="5500688"/>
            <a:ext cx="836612" cy="1079500"/>
            <a:chOff x="1661" y="3465"/>
            <a:chExt cx="527" cy="680"/>
          </a:xfrm>
        </p:grpSpPr>
        <p:sp>
          <p:nvSpPr>
            <p:cNvPr id="12" name="Line 1099"/>
            <p:cNvSpPr>
              <a:spLocks noChangeShapeType="1"/>
            </p:cNvSpPr>
            <p:nvPr/>
          </p:nvSpPr>
          <p:spPr bwMode="auto">
            <a:xfrm flipH="1">
              <a:off x="1887" y="3465"/>
              <a:ext cx="301" cy="36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val 1105"/>
            <p:cNvSpPr>
              <a:spLocks noChangeArrowheads="1"/>
            </p:cNvSpPr>
            <p:nvPr/>
          </p:nvSpPr>
          <p:spPr bwMode="auto">
            <a:xfrm>
              <a:off x="1661" y="3805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66"/>
                </a:gs>
                <a:gs pos="100000">
                  <a:srgbClr val="005E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66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4" name="Oval 1101"/>
          <p:cNvSpPr>
            <a:spLocks noChangeArrowheads="1"/>
          </p:cNvSpPr>
          <p:nvPr/>
        </p:nvSpPr>
        <p:spPr bwMode="auto">
          <a:xfrm>
            <a:off x="4151313" y="4059238"/>
            <a:ext cx="576262" cy="576262"/>
          </a:xfrm>
          <a:prstGeom prst="ellipse">
            <a:avLst/>
          </a:prstGeom>
          <a:gradFill rotWithShape="1">
            <a:gsLst>
              <a:gs pos="0">
                <a:srgbClr val="FF5050"/>
              </a:gs>
              <a:gs pos="100000">
                <a:srgbClr val="762525"/>
              </a:gs>
            </a:gsLst>
            <a:path path="rect">
              <a:fillToRect l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4</a:t>
            </a: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1720" y="5704867"/>
            <a:ext cx="688787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0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13226" y="4808538"/>
            <a:ext cx="688787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-1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62526" y="3892085"/>
            <a:ext cx="688787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-2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26756" y="3011278"/>
            <a:ext cx="688787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-2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493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67544" y="980728"/>
            <a:ext cx="83820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kumimoji="0" lang="zh-CN" altLang="en-US" sz="2800" kern="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构造</a:t>
            </a:r>
            <a:r>
              <a:rPr kumimoji="0" lang="zh-CN" altLang="en-US" sz="2800" kern="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平衡二叉排序树</a:t>
            </a:r>
            <a:r>
              <a:rPr kumimoji="0" lang="zh-CN" altLang="en-US" sz="2800" kern="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的基本思想</a:t>
            </a:r>
            <a:r>
              <a:rPr kumimoji="0" lang="zh-CN" altLang="en-US" sz="2800" kern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：每插入一个结点，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kumimoji="0" lang="zh-CN" altLang="en-US" sz="2800" kern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0" lang="en-US" altLang="zh-CN" sz="2800" kern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0" lang="zh-CN" altLang="en-US" sz="2800" kern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）从插入结点开始向上计算各结点的平衡因子，如果某结点平衡因子的绝对值超过</a:t>
            </a:r>
            <a:r>
              <a:rPr kumimoji="0" lang="en-US" altLang="zh-CN" sz="2800" kern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0" lang="zh-CN" altLang="en-US" sz="2800" kern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，则说明插入操作破坏了平衡性，需要进行平衡</a:t>
            </a:r>
            <a:r>
              <a:rPr kumimoji="0" lang="zh-CN" altLang="en-US" sz="28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调整</a:t>
            </a:r>
            <a:r>
              <a:rPr kumimoji="0" lang="zh-CN" altLang="en-US" sz="2800" kern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；如果插入操作没有破坏平衡性，则继续执行插入操作。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sz="2800" kern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0" lang="en-US" altLang="zh-CN" sz="2800" kern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0" lang="zh-CN" altLang="en-US" sz="2800" kern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）如果二叉排序树不平衡，则找出最小不平衡子树的根结点，根据新插入结点与最小不平衡子树根结点之间的关系</a:t>
            </a:r>
            <a:r>
              <a:rPr kumimoji="0" lang="zh-CN" altLang="en-US" sz="2800" kern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判断调整类型</a:t>
            </a:r>
            <a:r>
              <a:rPr kumimoji="0" lang="zh-CN" altLang="en-US" sz="2800" kern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sz="2800" kern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0" lang="en-US" altLang="zh-CN" sz="2800" kern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kumimoji="0" lang="zh-CN" altLang="en-US" sz="2800" kern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kumimoji="0" lang="zh-CN" altLang="en-US" sz="2800" kern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根据调整类型</a:t>
            </a:r>
            <a:r>
              <a:rPr kumimoji="0" lang="zh-CN" altLang="en-US" sz="2800" kern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进行相应的调整，使之成为新的平衡子树。</a:t>
            </a:r>
          </a:p>
        </p:txBody>
      </p:sp>
    </p:spTree>
    <p:extLst>
      <p:ext uri="{BB962C8B-B14F-4D97-AF65-F5344CB8AC3E}">
        <p14:creationId xmlns:p14="http://schemas.microsoft.com/office/powerpoint/2010/main" val="265809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916832"/>
            <a:ext cx="8280920" cy="1649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</a:rPr>
              <a:t>举例：比如输入序列为：</a:t>
            </a:r>
            <a:r>
              <a:rPr lang="en-US" altLang="zh-CN" sz="3600" b="1" dirty="0" smtClean="0">
                <a:solidFill>
                  <a:schemeClr val="tx1">
                    <a:lumMod val="50000"/>
                  </a:schemeClr>
                </a:solidFill>
              </a:rPr>
              <a:t>6 </a:t>
            </a:r>
            <a:r>
              <a:rPr lang="en-US" altLang="zh-CN" sz="3600" b="1" dirty="0">
                <a:solidFill>
                  <a:schemeClr val="tx1">
                    <a:lumMod val="50000"/>
                  </a:schemeClr>
                </a:solidFill>
              </a:rPr>
              <a:t>5 4 3 2 1 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</a:rPr>
              <a:t>如何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</a:rPr>
              <a:t>构造平衡树？</a:t>
            </a:r>
            <a:endParaRPr lang="zh-CN" altLang="en-US" sz="36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547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50082" y="188640"/>
            <a:ext cx="8458200" cy="25545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已知一棵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平衡二叉排序树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如图（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）所示。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在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的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左子树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的左子树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上插入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15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后，导致失衡，如图（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）所示。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为恢复平衡并保持二叉排序树的特性，可将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改为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的右子，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原来的右子改为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的左子，如图（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）所示。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这相当于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以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为轴，对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做一次顺时针旋转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。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843808" y="6163811"/>
            <a:ext cx="227658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不平衡二叉树的调整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46" y="2924944"/>
            <a:ext cx="856983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1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916832"/>
            <a:ext cx="8280920" cy="1649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</a:rPr>
              <a:t>举例：比如输入序列为：</a:t>
            </a:r>
            <a:r>
              <a:rPr lang="en-US" altLang="zh-CN" sz="3600" b="1" dirty="0">
                <a:solidFill>
                  <a:schemeClr val="tx1">
                    <a:lumMod val="50000"/>
                  </a:schemeClr>
                </a:solidFill>
              </a:rPr>
              <a:t> 1 2 3 4 5 </a:t>
            </a:r>
            <a:r>
              <a:rPr lang="en-US" altLang="zh-CN" sz="3600" b="1" dirty="0" smtClean="0">
                <a:solidFill>
                  <a:schemeClr val="tx1">
                    <a:lumMod val="50000"/>
                  </a:schemeClr>
                </a:solidFill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</a:rPr>
              <a:t>如何构造平衡树？</a:t>
            </a:r>
            <a:endParaRPr lang="zh-CN" altLang="en-US" sz="36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264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52400" y="358205"/>
            <a:ext cx="8884096" cy="25545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已知一棵平衡二叉排序树如图（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）所示。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在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右子树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的右子树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上插入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70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后，导致失衡，如图（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）所示。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为恢复平衡并保持二叉排序树的特性， 可将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改为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的左子，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原来的左子改为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的右子，如图（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）所示。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这相当于以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为轴， 对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做了一次逆时针旋转。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995568" y="6291743"/>
            <a:ext cx="227658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不平衡二叉树的调整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63135"/>
            <a:ext cx="94011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1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412776"/>
            <a:ext cx="81369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</a:rPr>
              <a:t>举例，比如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输入 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</a:rPr>
              <a:t>90 20  50  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构造平衡树</a:t>
            </a:r>
          </a:p>
          <a:p>
            <a:endParaRPr lang="zh-CN" altLang="en-US" sz="32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</a:rPr>
              <a:t>举例，</a:t>
            </a:r>
            <a:endParaRPr lang="en-US" altLang="zh-CN" sz="32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</a:rPr>
              <a:t>比如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输入 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</a:rPr>
              <a:t>80 40 90 20 60 85 95 10 30 50 70 45  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构造平衡树</a:t>
            </a:r>
          </a:p>
        </p:txBody>
      </p:sp>
    </p:spTree>
    <p:extLst>
      <p:ext uri="{BB962C8B-B14F-4D97-AF65-F5344CB8AC3E}">
        <p14:creationId xmlns:p14="http://schemas.microsoft.com/office/powerpoint/2010/main" val="121683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53122" y="790257"/>
            <a:ext cx="806926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假设二叉检索树按如下输入次序构造：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3, 1, 2, 5, 4</a:t>
            </a:r>
          </a:p>
        </p:txBody>
      </p:sp>
      <p:sp>
        <p:nvSpPr>
          <p:cNvPr id="4" name="Text Box 1027"/>
          <p:cNvSpPr txBox="1">
            <a:spLocks noChangeArrowheads="1"/>
          </p:cNvSpPr>
          <p:nvPr/>
        </p:nvSpPr>
        <p:spPr bwMode="auto">
          <a:xfrm>
            <a:off x="611560" y="1682478"/>
            <a:ext cx="6345238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lvl="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由序列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{3, 1, 2, 5, 4}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得到</a:t>
            </a:r>
            <a:r>
              <a:rPr lang="zh-CN" altLang="en-US" sz="2800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二叉检索树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：</a:t>
            </a: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flipH="1">
            <a:off x="6685035" y="1554966"/>
            <a:ext cx="6858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7751835" y="1554966"/>
            <a:ext cx="6096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6685035" y="2359828"/>
            <a:ext cx="3810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 flipH="1">
            <a:off x="8056635" y="2359828"/>
            <a:ext cx="3048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Oval 23"/>
          <p:cNvSpPr>
            <a:spLocks noChangeArrowheads="1"/>
          </p:cNvSpPr>
          <p:nvPr/>
        </p:nvSpPr>
        <p:spPr bwMode="auto">
          <a:xfrm>
            <a:off x="7370835" y="1326366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3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Oval 24"/>
          <p:cNvSpPr>
            <a:spLocks noChangeArrowheads="1"/>
          </p:cNvSpPr>
          <p:nvPr/>
        </p:nvSpPr>
        <p:spPr bwMode="auto">
          <a:xfrm>
            <a:off x="8285235" y="2012166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5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Oval 25"/>
          <p:cNvSpPr>
            <a:spLocks noChangeArrowheads="1"/>
          </p:cNvSpPr>
          <p:nvPr/>
        </p:nvSpPr>
        <p:spPr bwMode="auto">
          <a:xfrm>
            <a:off x="7762947" y="2783691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4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6456435" y="2012166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1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Oval 27"/>
          <p:cNvSpPr>
            <a:spLocks noChangeArrowheads="1"/>
          </p:cNvSpPr>
          <p:nvPr/>
        </p:nvSpPr>
        <p:spPr bwMode="auto">
          <a:xfrm>
            <a:off x="7000947" y="2783691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2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705522" y="3289184"/>
            <a:ext cx="806926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假设二叉检索树按如下输入次序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构造</a:t>
            </a: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5</a:t>
            </a:r>
          </a:p>
        </p:txBody>
      </p:sp>
      <p:sp>
        <p:nvSpPr>
          <p:cNvPr id="46" name="Text Box 1027"/>
          <p:cNvSpPr txBox="1">
            <a:spLocks noChangeArrowheads="1"/>
          </p:cNvSpPr>
          <p:nvPr/>
        </p:nvSpPr>
        <p:spPr bwMode="auto">
          <a:xfrm>
            <a:off x="763960" y="4181405"/>
            <a:ext cx="6345238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lvl="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由序列</a:t>
            </a:r>
            <a:r>
              <a:rPr lang="en-US" altLang="zh-CN" sz="28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{1, 2, 3, 4, 5}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得到</a:t>
            </a:r>
            <a:r>
              <a:rPr lang="zh-CN" altLang="en-US" sz="2800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二叉检索树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：</a:t>
            </a:r>
          </a:p>
        </p:txBody>
      </p:sp>
      <p:sp>
        <p:nvSpPr>
          <p:cNvPr id="47" name="Line 5"/>
          <p:cNvSpPr>
            <a:spLocks noChangeShapeType="1"/>
          </p:cNvSpPr>
          <p:nvPr/>
        </p:nvSpPr>
        <p:spPr bwMode="auto">
          <a:xfrm>
            <a:off x="6875535" y="4249738"/>
            <a:ext cx="304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>
            <a:off x="7408935" y="4706938"/>
            <a:ext cx="304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>
            <a:off x="7942335" y="5164138"/>
            <a:ext cx="304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>
            <a:off x="8399535" y="5621338"/>
            <a:ext cx="304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7104135" y="440213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2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6570735" y="394493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1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561335" y="485933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3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8094735" y="531653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4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8605910" y="5827713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5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705522" y="5033485"/>
            <a:ext cx="6292922" cy="10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平均查找长度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ASL =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1+2+3+4+5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）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/ 5 = 3</a:t>
            </a:r>
          </a:p>
        </p:txBody>
      </p:sp>
      <p:sp>
        <p:nvSpPr>
          <p:cNvPr id="58" name="Rectangle 14"/>
          <p:cNvSpPr>
            <a:spLocks noChangeArrowheads="1"/>
          </p:cNvSpPr>
          <p:nvPr/>
        </p:nvSpPr>
        <p:spPr bwMode="auto">
          <a:xfrm>
            <a:off x="667104" y="2489764"/>
            <a:ext cx="5323756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ASL =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1+2+2+3+3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）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/ 5  = 2.2</a:t>
            </a:r>
          </a:p>
        </p:txBody>
      </p:sp>
    </p:spTree>
    <p:extLst>
      <p:ext uri="{BB962C8B-B14F-4D97-AF65-F5344CB8AC3E}">
        <p14:creationId xmlns:p14="http://schemas.microsoft.com/office/powerpoint/2010/main" val="425400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5" grpId="0" animBg="1"/>
      <p:bldP spid="36" grpId="0" animBg="1"/>
      <p:bldP spid="37" grpId="0" animBg="1"/>
      <p:bldP spid="38" grpId="0" animBg="1"/>
      <p:bldP spid="40" grpId="0" animBg="1" autoUpdateAnimBg="0"/>
      <p:bldP spid="41" grpId="0" animBg="1" autoUpdateAnimBg="0"/>
      <p:bldP spid="42" grpId="0" animBg="1" autoUpdateAnimBg="0"/>
      <p:bldP spid="43" grpId="0" animBg="1" autoUpdateAnimBg="0"/>
      <p:bldP spid="44" grpId="0" animBg="1" autoUpdateAnimBg="0"/>
      <p:bldP spid="45" grpId="0"/>
      <p:bldP spid="46" grpId="0"/>
      <p:bldP spid="47" grpId="0" animBg="1"/>
      <p:bldP spid="48" grpId="0" animBg="1"/>
      <p:bldP spid="49" grpId="0" animBg="1"/>
      <p:bldP spid="50" grpId="0" animBg="1"/>
      <p:bldP spid="52" grpId="0" animBg="1" autoUpdateAnimBg="0"/>
      <p:bldP spid="53" grpId="0" animBg="1" autoUpdateAnimBg="0"/>
      <p:bldP spid="54" grpId="0" animBg="1" autoUpdateAnimBg="0"/>
      <p:bldP spid="55" grpId="0" animBg="1" autoUpdateAnimBg="0"/>
      <p:bldP spid="56" grpId="0" animBg="1" autoUpdateAnimBg="0"/>
      <p:bldP spid="57" grpId="0" autoUpdateAnimBg="0"/>
      <p:bldP spid="5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-27384"/>
            <a:ext cx="9144000" cy="2054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已知一棵平衡二叉排序树如图（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）所示。在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左子树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的右子树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上插入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45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后，导致失衡，如图（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）所示。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为恢复平衡并保持二叉排序树的特性，可首先将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改为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的左子，而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原来的左子改为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的右子；然后将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改为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的右子，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原来的右子改为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的左子， 如图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8.11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）所示。这相当于以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为轴，对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做了一次逆时针旋转， 对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做了一次顺时针旋转。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997468"/>
            <a:ext cx="5976665" cy="483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97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664" y="1916832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</a:rPr>
              <a:t>举例，比如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</a:rPr>
              <a:t>输入 </a:t>
            </a:r>
            <a:r>
              <a:rPr lang="en-US" altLang="zh-CN" sz="3600" b="1" dirty="0">
                <a:solidFill>
                  <a:schemeClr val="tx1">
                    <a:lumMod val="50000"/>
                  </a:schemeClr>
                </a:solidFill>
              </a:rPr>
              <a:t>20 90  50  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</a:rPr>
              <a:t>构造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</a:rPr>
              <a:t>平衡树</a:t>
            </a:r>
          </a:p>
        </p:txBody>
      </p:sp>
    </p:spTree>
    <p:extLst>
      <p:ext uri="{BB962C8B-B14F-4D97-AF65-F5344CB8AC3E}">
        <p14:creationId xmlns:p14="http://schemas.microsoft.com/office/powerpoint/2010/main" val="39757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16158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已知一棵平衡二叉排序树如图（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）所示。 在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右子树的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左子树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上插入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55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后，导致失衡，如图（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）所示。 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为恢复平衡并保持二叉排序树的特性，可首先将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改为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的右子， 而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原来的右子改为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的左子；然后将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改为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的左子，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原来的左子改为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的右子，如图（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）所示。</a:t>
            </a:r>
            <a:r>
              <a:rPr kumimoji="0" lang="zh-CN" altLang="en-US" sz="1800" b="1" kern="0" dirty="0" smtClean="0">
                <a:solidFill>
                  <a:sysClr val="windowText" lastClr="000000"/>
                </a:solidFill>
              </a:rPr>
              <a:t>这相当于</a:t>
            </a:r>
            <a:r>
              <a:rPr kumimoji="0" lang="zh-CN" altLang="en-US" sz="1800" b="1" kern="0" dirty="0">
                <a:solidFill>
                  <a:sysClr val="windowText" lastClr="000000"/>
                </a:solidFill>
              </a:rPr>
              <a:t>以</a:t>
            </a:r>
            <a:r>
              <a:rPr kumimoji="0" lang="en-US" altLang="zh-CN" sz="1800" b="1" kern="0" dirty="0">
                <a:solidFill>
                  <a:sysClr val="windowText" lastClr="000000"/>
                </a:solidFill>
              </a:rPr>
              <a:t>C</a:t>
            </a:r>
            <a:r>
              <a:rPr kumimoji="0" lang="zh-CN" altLang="en-US" sz="1800" b="1" kern="0" dirty="0">
                <a:solidFill>
                  <a:sysClr val="windowText" lastClr="000000"/>
                </a:solidFill>
              </a:rPr>
              <a:t>为轴于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对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做了一次顺时针旋转， 对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做了一次逆时针旋转。 </a:t>
            </a: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556793"/>
            <a:ext cx="6735673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1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217488" y="1403350"/>
            <a:ext cx="8847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kumimoji="0" lang="zh-CN" altLang="en-US" sz="2800" kern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例：设序列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{20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35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40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30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25} ，构造平衡树。</a:t>
            </a:r>
          </a:p>
        </p:txBody>
      </p:sp>
      <p:sp>
        <p:nvSpPr>
          <p:cNvPr id="3" name="Oval 8"/>
          <p:cNvSpPr>
            <a:spLocks noChangeArrowheads="1"/>
          </p:cNvSpPr>
          <p:nvPr/>
        </p:nvSpPr>
        <p:spPr bwMode="auto">
          <a:xfrm>
            <a:off x="762000" y="2425700"/>
            <a:ext cx="539750" cy="539750"/>
          </a:xfrm>
          <a:prstGeom prst="ellipse">
            <a:avLst/>
          </a:prstGeom>
          <a:gradFill rotWithShape="0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tIns="10800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kern="0">
                <a:solidFill>
                  <a:srgbClr val="FFFFFF"/>
                </a:solidFill>
              </a:rPr>
              <a:t>20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219200" y="2882900"/>
            <a:ext cx="663575" cy="1012825"/>
            <a:chOff x="768" y="2016"/>
            <a:chExt cx="418" cy="638"/>
          </a:xfrm>
        </p:grpSpPr>
        <p:sp>
          <p:nvSpPr>
            <p:cNvPr id="5" name="Oval 9"/>
            <p:cNvSpPr>
              <a:spLocks noChangeArrowheads="1"/>
            </p:cNvSpPr>
            <p:nvPr/>
          </p:nvSpPr>
          <p:spPr bwMode="auto">
            <a:xfrm>
              <a:off x="846" y="2314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>
                  <a:solidFill>
                    <a:srgbClr val="FFFFFF"/>
                  </a:solidFill>
                </a:rPr>
                <a:t>35</a:t>
              </a:r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768" y="2016"/>
              <a:ext cx="184" cy="314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781175" y="3832225"/>
            <a:ext cx="720725" cy="1079500"/>
            <a:chOff x="1122" y="2614"/>
            <a:chExt cx="454" cy="680"/>
          </a:xfrm>
        </p:grpSpPr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1236" y="2954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>
                  <a:solidFill>
                    <a:srgbClr val="FFFFFF"/>
                  </a:solidFill>
                </a:rPr>
                <a:t>40</a:t>
              </a: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22" y="2614"/>
              <a:ext cx="199" cy="368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2997200" y="3563938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915988" y="2976563"/>
            <a:ext cx="134937" cy="223837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501775" y="3921125"/>
            <a:ext cx="134938" cy="223838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800" kern="0" smtClean="0">
              <a:solidFill>
                <a:sysClr val="windowText" lastClr="000000"/>
              </a:solidFill>
            </a:endParaRP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5207000" y="2351088"/>
            <a:ext cx="1955800" cy="1439862"/>
            <a:chOff x="2200" y="1791"/>
            <a:chExt cx="1232" cy="907"/>
          </a:xfrm>
        </p:grpSpPr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2955" y="2045"/>
              <a:ext cx="237" cy="342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H="1">
              <a:off x="2426" y="2047"/>
              <a:ext cx="249" cy="340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auto">
            <a:xfrm>
              <a:off x="2653" y="1791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>
                  <a:solidFill>
                    <a:srgbClr val="FFFFFF"/>
                  </a:solidFill>
                </a:rPr>
                <a:t>35</a:t>
              </a: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2200" y="2358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1080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>
                  <a:solidFill>
                    <a:srgbClr val="FFFFFF"/>
                  </a:solidFill>
                </a:rPr>
                <a:t>20</a:t>
              </a: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3092" y="2358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>
                  <a:solidFill>
                    <a:srgbClr val="FFFFFF"/>
                  </a:solidFill>
                </a:rPr>
                <a:t>40</a:t>
              </a:r>
            </a:p>
          </p:txBody>
        </p:sp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589463" y="3702050"/>
            <a:ext cx="706437" cy="1114425"/>
            <a:chOff x="1811" y="2592"/>
            <a:chExt cx="445" cy="702"/>
          </a:xfrm>
        </p:grpSpPr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1811" y="2954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kern="0">
                  <a:solidFill>
                    <a:srgbClr val="FFFFFF"/>
                  </a:solidFill>
                </a:rPr>
                <a:t>15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2030" y="2592"/>
              <a:ext cx="226" cy="362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Group 29"/>
          <p:cNvGrpSpPr>
            <a:grpSpLocks/>
          </p:cNvGrpSpPr>
          <p:nvPr/>
        </p:nvGrpSpPr>
        <p:grpSpPr bwMode="auto">
          <a:xfrm>
            <a:off x="5640388" y="3721100"/>
            <a:ext cx="720725" cy="1139825"/>
            <a:chOff x="2473" y="2604"/>
            <a:chExt cx="454" cy="718"/>
          </a:xfrm>
        </p:grpSpPr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2587" y="2982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kern="0">
                  <a:solidFill>
                    <a:srgbClr val="FFFFFF"/>
                  </a:solidFill>
                </a:rPr>
                <a:t>30</a:t>
              </a: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2473" y="2604"/>
              <a:ext cx="237" cy="406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5267325" y="4829175"/>
            <a:ext cx="706438" cy="1114425"/>
            <a:chOff x="1811" y="2592"/>
            <a:chExt cx="445" cy="702"/>
          </a:xfrm>
        </p:grpSpPr>
        <p:sp>
          <p:nvSpPr>
            <p:cNvPr id="26" name="Oval 31"/>
            <p:cNvSpPr>
              <a:spLocks noChangeArrowheads="1"/>
            </p:cNvSpPr>
            <p:nvPr/>
          </p:nvSpPr>
          <p:spPr bwMode="auto">
            <a:xfrm>
              <a:off x="1811" y="2954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kern="0">
                  <a:solidFill>
                    <a:srgbClr val="FFFFFF"/>
                  </a:solidFill>
                </a:rPr>
                <a:t>25</a:t>
              </a:r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 flipH="1">
              <a:off x="2030" y="2592"/>
              <a:ext cx="226" cy="362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6107113" y="2881313"/>
            <a:ext cx="134937" cy="223837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800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1" grpId="1" animBg="1"/>
      <p:bldP spid="12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217488" y="1403350"/>
            <a:ext cx="8847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kumimoji="0" lang="zh-CN" altLang="en-US" sz="2800" kern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例：设序列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{20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35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40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30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zh-CN" altLang="en-US" sz="2800" kern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25} ，构造平衡树。</a:t>
            </a:r>
          </a:p>
        </p:txBody>
      </p:sp>
      <p:grpSp>
        <p:nvGrpSpPr>
          <p:cNvPr id="58" name="Group 16"/>
          <p:cNvGrpSpPr>
            <a:grpSpLocks/>
          </p:cNvGrpSpPr>
          <p:nvPr/>
        </p:nvGrpSpPr>
        <p:grpSpPr bwMode="auto">
          <a:xfrm>
            <a:off x="666750" y="2351088"/>
            <a:ext cx="1955800" cy="1439862"/>
            <a:chOff x="2200" y="1791"/>
            <a:chExt cx="1232" cy="907"/>
          </a:xfrm>
        </p:grpSpPr>
        <p:sp>
          <p:nvSpPr>
            <p:cNvPr id="59" name="Line 17"/>
            <p:cNvSpPr>
              <a:spLocks noChangeShapeType="1"/>
            </p:cNvSpPr>
            <p:nvPr/>
          </p:nvSpPr>
          <p:spPr bwMode="auto">
            <a:xfrm>
              <a:off x="2955" y="2045"/>
              <a:ext cx="237" cy="342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Line 18"/>
            <p:cNvSpPr>
              <a:spLocks noChangeShapeType="1"/>
            </p:cNvSpPr>
            <p:nvPr/>
          </p:nvSpPr>
          <p:spPr bwMode="auto">
            <a:xfrm flipH="1">
              <a:off x="2426" y="2047"/>
              <a:ext cx="249" cy="340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2653" y="1791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>
                  <a:solidFill>
                    <a:srgbClr val="FFFFFF"/>
                  </a:solidFill>
                </a:rPr>
                <a:t>35</a:t>
              </a:r>
            </a:p>
          </p:txBody>
        </p:sp>
        <p:sp>
          <p:nvSpPr>
            <p:cNvPr id="62" name="Oval 20"/>
            <p:cNvSpPr>
              <a:spLocks noChangeArrowheads="1"/>
            </p:cNvSpPr>
            <p:nvPr/>
          </p:nvSpPr>
          <p:spPr bwMode="auto">
            <a:xfrm>
              <a:off x="2200" y="2358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1080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>
                  <a:solidFill>
                    <a:srgbClr val="FFFFFF"/>
                  </a:solidFill>
                </a:rPr>
                <a:t>20</a:t>
              </a:r>
            </a:p>
          </p:txBody>
        </p:sp>
        <p:sp>
          <p:nvSpPr>
            <p:cNvPr id="63" name="Oval 21"/>
            <p:cNvSpPr>
              <a:spLocks noChangeArrowheads="1"/>
            </p:cNvSpPr>
            <p:nvPr/>
          </p:nvSpPr>
          <p:spPr bwMode="auto">
            <a:xfrm>
              <a:off x="3092" y="2358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>
                  <a:solidFill>
                    <a:srgbClr val="FFFFFF"/>
                  </a:solidFill>
                </a:rPr>
                <a:t>40</a:t>
              </a:r>
            </a:p>
          </p:txBody>
        </p:sp>
      </p:grpSp>
      <p:grpSp>
        <p:nvGrpSpPr>
          <p:cNvPr id="64" name="Group 22"/>
          <p:cNvGrpSpPr>
            <a:grpSpLocks/>
          </p:cNvGrpSpPr>
          <p:nvPr/>
        </p:nvGrpSpPr>
        <p:grpSpPr bwMode="auto">
          <a:xfrm>
            <a:off x="49213" y="3702050"/>
            <a:ext cx="706437" cy="1114425"/>
            <a:chOff x="1811" y="2592"/>
            <a:chExt cx="445" cy="702"/>
          </a:xfrm>
        </p:grpSpPr>
        <p:sp>
          <p:nvSpPr>
            <p:cNvPr id="65" name="Oval 23"/>
            <p:cNvSpPr>
              <a:spLocks noChangeArrowheads="1"/>
            </p:cNvSpPr>
            <p:nvPr/>
          </p:nvSpPr>
          <p:spPr bwMode="auto">
            <a:xfrm>
              <a:off x="1811" y="2954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kern="0">
                  <a:solidFill>
                    <a:srgbClr val="FFFFFF"/>
                  </a:solidFill>
                </a:rPr>
                <a:t>15</a:t>
              </a:r>
            </a:p>
          </p:txBody>
        </p:sp>
        <p:sp>
          <p:nvSpPr>
            <p:cNvPr id="66" name="Line 24"/>
            <p:cNvSpPr>
              <a:spLocks noChangeShapeType="1"/>
            </p:cNvSpPr>
            <p:nvPr/>
          </p:nvSpPr>
          <p:spPr bwMode="auto">
            <a:xfrm flipH="1">
              <a:off x="2030" y="2592"/>
              <a:ext cx="226" cy="362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" name="Group 25"/>
          <p:cNvGrpSpPr>
            <a:grpSpLocks/>
          </p:cNvGrpSpPr>
          <p:nvPr/>
        </p:nvGrpSpPr>
        <p:grpSpPr bwMode="auto">
          <a:xfrm>
            <a:off x="1100138" y="3721100"/>
            <a:ext cx="720725" cy="1139825"/>
            <a:chOff x="2473" y="2604"/>
            <a:chExt cx="454" cy="718"/>
          </a:xfrm>
        </p:grpSpPr>
        <p:sp>
          <p:nvSpPr>
            <p:cNvPr id="68" name="Oval 26"/>
            <p:cNvSpPr>
              <a:spLocks noChangeArrowheads="1"/>
            </p:cNvSpPr>
            <p:nvPr/>
          </p:nvSpPr>
          <p:spPr bwMode="auto">
            <a:xfrm>
              <a:off x="2587" y="2982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kern="0">
                  <a:solidFill>
                    <a:srgbClr val="FFFFFF"/>
                  </a:solidFill>
                </a:rPr>
                <a:t>30</a:t>
              </a:r>
            </a:p>
          </p:txBody>
        </p:sp>
        <p:sp>
          <p:nvSpPr>
            <p:cNvPr id="69" name="Line 27"/>
            <p:cNvSpPr>
              <a:spLocks noChangeShapeType="1"/>
            </p:cNvSpPr>
            <p:nvPr/>
          </p:nvSpPr>
          <p:spPr bwMode="auto">
            <a:xfrm>
              <a:off x="2473" y="2604"/>
              <a:ext cx="237" cy="406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0" name="Group 28"/>
          <p:cNvGrpSpPr>
            <a:grpSpLocks/>
          </p:cNvGrpSpPr>
          <p:nvPr/>
        </p:nvGrpSpPr>
        <p:grpSpPr bwMode="auto">
          <a:xfrm>
            <a:off x="727075" y="4829175"/>
            <a:ext cx="706438" cy="1114425"/>
            <a:chOff x="1811" y="2592"/>
            <a:chExt cx="445" cy="702"/>
          </a:xfrm>
        </p:grpSpPr>
        <p:sp>
          <p:nvSpPr>
            <p:cNvPr id="71" name="Oval 29"/>
            <p:cNvSpPr>
              <a:spLocks noChangeArrowheads="1"/>
            </p:cNvSpPr>
            <p:nvPr/>
          </p:nvSpPr>
          <p:spPr bwMode="auto">
            <a:xfrm>
              <a:off x="1811" y="2954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kern="0">
                  <a:solidFill>
                    <a:srgbClr val="FFFFFF"/>
                  </a:solidFill>
                </a:rPr>
                <a:t>25</a:t>
              </a:r>
            </a:p>
          </p:txBody>
        </p:sp>
        <p:sp>
          <p:nvSpPr>
            <p:cNvPr id="72" name="Line 30"/>
            <p:cNvSpPr>
              <a:spLocks noChangeShapeType="1"/>
            </p:cNvSpPr>
            <p:nvPr/>
          </p:nvSpPr>
          <p:spPr bwMode="auto">
            <a:xfrm flipH="1">
              <a:off x="2030" y="2592"/>
              <a:ext cx="226" cy="362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3" name="AutoShape 31"/>
          <p:cNvSpPr>
            <a:spLocks noChangeArrowheads="1"/>
          </p:cNvSpPr>
          <p:nvPr/>
        </p:nvSpPr>
        <p:spPr bwMode="auto">
          <a:xfrm>
            <a:off x="1566863" y="2881313"/>
            <a:ext cx="134937" cy="223837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74" name="AutoShape 32"/>
          <p:cNvSpPr>
            <a:spLocks noChangeArrowheads="1"/>
          </p:cNvSpPr>
          <p:nvPr/>
        </p:nvSpPr>
        <p:spPr bwMode="auto">
          <a:xfrm>
            <a:off x="2751138" y="3878263"/>
            <a:ext cx="719137" cy="228600"/>
          </a:xfrm>
          <a:prstGeom prst="rightArrow">
            <a:avLst>
              <a:gd name="adj1" fmla="val 50000"/>
              <a:gd name="adj2" fmla="val 78646"/>
            </a:avLst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800" kern="0" smtClean="0">
              <a:solidFill>
                <a:sysClr val="windowText" lastClr="000000"/>
              </a:solidFill>
            </a:endParaRPr>
          </a:p>
        </p:txBody>
      </p:sp>
      <p:grpSp>
        <p:nvGrpSpPr>
          <p:cNvPr id="75" name="Group 39"/>
          <p:cNvGrpSpPr>
            <a:grpSpLocks/>
          </p:cNvGrpSpPr>
          <p:nvPr/>
        </p:nvGrpSpPr>
        <p:grpSpPr bwMode="auto">
          <a:xfrm>
            <a:off x="3394075" y="3711575"/>
            <a:ext cx="706438" cy="1114425"/>
            <a:chOff x="1811" y="2592"/>
            <a:chExt cx="445" cy="702"/>
          </a:xfrm>
        </p:grpSpPr>
        <p:sp>
          <p:nvSpPr>
            <p:cNvPr id="76" name="Oval 40"/>
            <p:cNvSpPr>
              <a:spLocks noChangeArrowheads="1"/>
            </p:cNvSpPr>
            <p:nvPr/>
          </p:nvSpPr>
          <p:spPr bwMode="auto">
            <a:xfrm>
              <a:off x="1811" y="2954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kern="0">
                  <a:solidFill>
                    <a:srgbClr val="FFFFFF"/>
                  </a:solidFill>
                </a:rPr>
                <a:t>20</a:t>
              </a:r>
            </a:p>
          </p:txBody>
        </p:sp>
        <p:sp>
          <p:nvSpPr>
            <p:cNvPr id="77" name="Line 41"/>
            <p:cNvSpPr>
              <a:spLocks noChangeShapeType="1"/>
            </p:cNvSpPr>
            <p:nvPr/>
          </p:nvSpPr>
          <p:spPr bwMode="auto">
            <a:xfrm flipH="1">
              <a:off x="2030" y="2592"/>
              <a:ext cx="226" cy="362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8" name="Group 42"/>
          <p:cNvGrpSpPr>
            <a:grpSpLocks/>
          </p:cNvGrpSpPr>
          <p:nvPr/>
        </p:nvGrpSpPr>
        <p:grpSpPr bwMode="auto">
          <a:xfrm>
            <a:off x="3825875" y="4778375"/>
            <a:ext cx="720725" cy="1139825"/>
            <a:chOff x="2473" y="2604"/>
            <a:chExt cx="454" cy="718"/>
          </a:xfrm>
        </p:grpSpPr>
        <p:sp>
          <p:nvSpPr>
            <p:cNvPr id="79" name="Oval 43"/>
            <p:cNvSpPr>
              <a:spLocks noChangeArrowheads="1"/>
            </p:cNvSpPr>
            <p:nvPr/>
          </p:nvSpPr>
          <p:spPr bwMode="auto">
            <a:xfrm>
              <a:off x="2587" y="2982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kern="0">
                  <a:solidFill>
                    <a:srgbClr val="FFFFFF"/>
                  </a:solidFill>
                </a:rPr>
                <a:t>25</a:t>
              </a:r>
            </a:p>
          </p:txBody>
        </p:sp>
        <p:sp>
          <p:nvSpPr>
            <p:cNvPr id="80" name="Line 44"/>
            <p:cNvSpPr>
              <a:spLocks noChangeShapeType="1"/>
            </p:cNvSpPr>
            <p:nvPr/>
          </p:nvSpPr>
          <p:spPr bwMode="auto">
            <a:xfrm>
              <a:off x="2473" y="2604"/>
              <a:ext cx="237" cy="406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1" name="Group 45"/>
          <p:cNvGrpSpPr>
            <a:grpSpLocks/>
          </p:cNvGrpSpPr>
          <p:nvPr/>
        </p:nvGrpSpPr>
        <p:grpSpPr bwMode="auto">
          <a:xfrm>
            <a:off x="2808288" y="4792663"/>
            <a:ext cx="706437" cy="1114425"/>
            <a:chOff x="1811" y="2592"/>
            <a:chExt cx="445" cy="702"/>
          </a:xfrm>
        </p:grpSpPr>
        <p:sp>
          <p:nvSpPr>
            <p:cNvPr id="82" name="Oval 46"/>
            <p:cNvSpPr>
              <a:spLocks noChangeArrowheads="1"/>
            </p:cNvSpPr>
            <p:nvPr/>
          </p:nvSpPr>
          <p:spPr bwMode="auto">
            <a:xfrm>
              <a:off x="1811" y="2954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kern="0">
                  <a:solidFill>
                    <a:srgbClr val="FFFFFF"/>
                  </a:solidFill>
                </a:rPr>
                <a:t>15</a:t>
              </a:r>
            </a:p>
          </p:txBody>
        </p:sp>
        <p:sp>
          <p:nvSpPr>
            <p:cNvPr id="83" name="Line 47"/>
            <p:cNvSpPr>
              <a:spLocks noChangeShapeType="1"/>
            </p:cNvSpPr>
            <p:nvPr/>
          </p:nvSpPr>
          <p:spPr bwMode="auto">
            <a:xfrm flipH="1">
              <a:off x="2030" y="2592"/>
              <a:ext cx="226" cy="362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4" name="AutoShape 48"/>
          <p:cNvSpPr>
            <a:spLocks noChangeArrowheads="1"/>
          </p:cNvSpPr>
          <p:nvPr/>
        </p:nvSpPr>
        <p:spPr bwMode="auto">
          <a:xfrm>
            <a:off x="4860925" y="2889250"/>
            <a:ext cx="134938" cy="223838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85" name="AutoShape 49"/>
          <p:cNvSpPr>
            <a:spLocks noChangeArrowheads="1"/>
          </p:cNvSpPr>
          <p:nvPr/>
        </p:nvSpPr>
        <p:spPr bwMode="auto">
          <a:xfrm>
            <a:off x="831850" y="3789363"/>
            <a:ext cx="134938" cy="223837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800" kern="0" smtClean="0">
              <a:solidFill>
                <a:sysClr val="windowText" lastClr="000000"/>
              </a:solidFill>
            </a:endParaRPr>
          </a:p>
        </p:txBody>
      </p:sp>
      <p:grpSp>
        <p:nvGrpSpPr>
          <p:cNvPr id="86" name="Group 75"/>
          <p:cNvGrpSpPr>
            <a:grpSpLocks/>
          </p:cNvGrpSpPr>
          <p:nvPr/>
        </p:nvGrpSpPr>
        <p:grpSpPr bwMode="auto">
          <a:xfrm>
            <a:off x="4319588" y="2349500"/>
            <a:ext cx="1597025" cy="1439863"/>
            <a:chOff x="2721" y="1480"/>
            <a:chExt cx="1006" cy="907"/>
          </a:xfrm>
        </p:grpSpPr>
        <p:sp>
          <p:nvSpPr>
            <p:cNvPr id="87" name="Line 34"/>
            <p:cNvSpPr>
              <a:spLocks noChangeShapeType="1"/>
            </p:cNvSpPr>
            <p:nvPr/>
          </p:nvSpPr>
          <p:spPr bwMode="auto">
            <a:xfrm>
              <a:off x="3250" y="1734"/>
              <a:ext cx="237" cy="342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Oval 36"/>
            <p:cNvSpPr>
              <a:spLocks noChangeArrowheads="1"/>
            </p:cNvSpPr>
            <p:nvPr/>
          </p:nvSpPr>
          <p:spPr bwMode="auto">
            <a:xfrm>
              <a:off x="2948" y="1480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>
                  <a:solidFill>
                    <a:srgbClr val="FFFFFF"/>
                  </a:solidFill>
                </a:rPr>
                <a:t>35</a:t>
              </a:r>
            </a:p>
          </p:txBody>
        </p:sp>
        <p:sp>
          <p:nvSpPr>
            <p:cNvPr id="89" name="Oval 38"/>
            <p:cNvSpPr>
              <a:spLocks noChangeArrowheads="1"/>
            </p:cNvSpPr>
            <p:nvPr/>
          </p:nvSpPr>
          <p:spPr bwMode="auto">
            <a:xfrm>
              <a:off x="3387" y="2047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>
                  <a:solidFill>
                    <a:srgbClr val="FFFFFF"/>
                  </a:solidFill>
                </a:rPr>
                <a:t>40</a:t>
              </a:r>
            </a:p>
          </p:txBody>
        </p:sp>
        <p:sp>
          <p:nvSpPr>
            <p:cNvPr id="90" name="Line 35"/>
            <p:cNvSpPr>
              <a:spLocks noChangeShapeType="1"/>
            </p:cNvSpPr>
            <p:nvPr/>
          </p:nvSpPr>
          <p:spPr bwMode="auto">
            <a:xfrm flipH="1">
              <a:off x="2721" y="1736"/>
              <a:ext cx="249" cy="340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1" name="Oval 37"/>
          <p:cNvSpPr>
            <a:spLocks noChangeArrowheads="1"/>
          </p:cNvSpPr>
          <p:nvPr/>
        </p:nvSpPr>
        <p:spPr bwMode="auto">
          <a:xfrm>
            <a:off x="3960813" y="3249613"/>
            <a:ext cx="539750" cy="539750"/>
          </a:xfrm>
          <a:prstGeom prst="ellipse">
            <a:avLst/>
          </a:prstGeom>
          <a:gradFill rotWithShape="0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tIns="10800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kern="0">
                <a:solidFill>
                  <a:srgbClr val="FFFFFF"/>
                </a:solidFill>
              </a:rPr>
              <a:t>30</a:t>
            </a:r>
          </a:p>
        </p:txBody>
      </p:sp>
      <p:sp>
        <p:nvSpPr>
          <p:cNvPr id="92" name="AutoShape 50"/>
          <p:cNvSpPr>
            <a:spLocks noChangeArrowheads="1"/>
          </p:cNvSpPr>
          <p:nvPr/>
        </p:nvSpPr>
        <p:spPr bwMode="auto">
          <a:xfrm>
            <a:off x="4186238" y="3789363"/>
            <a:ext cx="134937" cy="223837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93" name="AutoShape 51"/>
          <p:cNvSpPr>
            <a:spLocks noChangeArrowheads="1"/>
          </p:cNvSpPr>
          <p:nvPr/>
        </p:nvSpPr>
        <p:spPr bwMode="auto">
          <a:xfrm>
            <a:off x="5756275" y="4078288"/>
            <a:ext cx="719138" cy="228600"/>
          </a:xfrm>
          <a:prstGeom prst="rightArrow">
            <a:avLst>
              <a:gd name="adj1" fmla="val 50000"/>
              <a:gd name="adj2" fmla="val 78646"/>
            </a:avLst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sz="1800" kern="0" smtClean="0">
              <a:solidFill>
                <a:sysClr val="windowText" lastClr="000000"/>
              </a:solidFill>
            </a:endParaRPr>
          </a:p>
        </p:txBody>
      </p:sp>
      <p:grpSp>
        <p:nvGrpSpPr>
          <p:cNvPr id="94" name="Group 70"/>
          <p:cNvGrpSpPr>
            <a:grpSpLocks/>
          </p:cNvGrpSpPr>
          <p:nvPr/>
        </p:nvGrpSpPr>
        <p:grpSpPr bwMode="auto">
          <a:xfrm>
            <a:off x="7704138" y="3752850"/>
            <a:ext cx="750887" cy="1109663"/>
            <a:chOff x="4788" y="2453"/>
            <a:chExt cx="473" cy="699"/>
          </a:xfrm>
        </p:grpSpPr>
        <p:sp>
          <p:nvSpPr>
            <p:cNvPr id="95" name="Line 53"/>
            <p:cNvSpPr>
              <a:spLocks noChangeShapeType="1"/>
            </p:cNvSpPr>
            <p:nvPr/>
          </p:nvSpPr>
          <p:spPr bwMode="auto">
            <a:xfrm flipH="1" flipV="1">
              <a:off x="4788" y="2453"/>
              <a:ext cx="218" cy="387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Oval 54"/>
            <p:cNvSpPr>
              <a:spLocks noChangeArrowheads="1"/>
            </p:cNvSpPr>
            <p:nvPr/>
          </p:nvSpPr>
          <p:spPr bwMode="auto">
            <a:xfrm>
              <a:off x="4921" y="2812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>
                  <a:solidFill>
                    <a:srgbClr val="FFFFFF"/>
                  </a:solidFill>
                </a:rPr>
                <a:t>35</a:t>
              </a:r>
            </a:p>
          </p:txBody>
        </p:sp>
      </p:grpSp>
      <p:grpSp>
        <p:nvGrpSpPr>
          <p:cNvPr id="97" name="Group 71"/>
          <p:cNvGrpSpPr>
            <a:grpSpLocks/>
          </p:cNvGrpSpPr>
          <p:nvPr/>
        </p:nvGrpSpPr>
        <p:grpSpPr bwMode="auto">
          <a:xfrm>
            <a:off x="8328025" y="4816475"/>
            <a:ext cx="665163" cy="1125538"/>
            <a:chOff x="5181" y="3123"/>
            <a:chExt cx="419" cy="709"/>
          </a:xfrm>
        </p:grpSpPr>
        <p:sp>
          <p:nvSpPr>
            <p:cNvPr id="98" name="Line 52"/>
            <p:cNvSpPr>
              <a:spLocks noChangeShapeType="1"/>
            </p:cNvSpPr>
            <p:nvPr/>
          </p:nvSpPr>
          <p:spPr bwMode="auto">
            <a:xfrm>
              <a:off x="5181" y="3123"/>
              <a:ext cx="222" cy="398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Oval 56"/>
            <p:cNvSpPr>
              <a:spLocks noChangeArrowheads="1"/>
            </p:cNvSpPr>
            <p:nvPr/>
          </p:nvSpPr>
          <p:spPr bwMode="auto">
            <a:xfrm>
              <a:off x="5260" y="3492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kern="0">
                  <a:solidFill>
                    <a:srgbClr val="FFFFFF"/>
                  </a:solidFill>
                </a:rPr>
                <a:t>40</a:t>
              </a:r>
            </a:p>
          </p:txBody>
        </p:sp>
      </p:grpSp>
      <p:grpSp>
        <p:nvGrpSpPr>
          <p:cNvPr id="100" name="Group 69"/>
          <p:cNvGrpSpPr>
            <a:grpSpLocks/>
          </p:cNvGrpSpPr>
          <p:nvPr/>
        </p:nvGrpSpPr>
        <p:grpSpPr bwMode="auto">
          <a:xfrm>
            <a:off x="6138863" y="3287713"/>
            <a:ext cx="1738312" cy="2668587"/>
            <a:chOff x="3802" y="2160"/>
            <a:chExt cx="1095" cy="1681"/>
          </a:xfrm>
        </p:grpSpPr>
        <p:sp>
          <p:nvSpPr>
            <p:cNvPr id="101" name="Oval 55"/>
            <p:cNvSpPr>
              <a:spLocks noChangeArrowheads="1"/>
            </p:cNvSpPr>
            <p:nvPr/>
          </p:nvSpPr>
          <p:spPr bwMode="auto">
            <a:xfrm>
              <a:off x="4528" y="2160"/>
              <a:ext cx="340" cy="34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10800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800" kern="0">
                  <a:solidFill>
                    <a:srgbClr val="FFFFFF"/>
                  </a:solidFill>
                </a:rPr>
                <a:t>30</a:t>
              </a:r>
            </a:p>
          </p:txBody>
        </p:sp>
        <p:grpSp>
          <p:nvGrpSpPr>
            <p:cNvPr id="102" name="Group 57"/>
            <p:cNvGrpSpPr>
              <a:grpSpLocks/>
            </p:cNvGrpSpPr>
            <p:nvPr/>
          </p:nvGrpSpPr>
          <p:grpSpPr bwMode="auto">
            <a:xfrm>
              <a:off x="4171" y="2451"/>
              <a:ext cx="445" cy="702"/>
              <a:chOff x="1811" y="2592"/>
              <a:chExt cx="445" cy="702"/>
            </a:xfrm>
          </p:grpSpPr>
          <p:sp>
            <p:nvSpPr>
              <p:cNvPr id="110" name="Oval 58"/>
              <p:cNvSpPr>
                <a:spLocks noChangeArrowheads="1"/>
              </p:cNvSpPr>
              <p:nvPr/>
            </p:nvSpPr>
            <p:spPr bwMode="auto">
              <a:xfrm>
                <a:off x="1811" y="2954"/>
                <a:ext cx="340" cy="340"/>
              </a:xfrm>
              <a:prstGeom prst="ellipse">
                <a:avLst/>
              </a:prstGeom>
              <a:gradFill rotWithShape="0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t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2800" kern="0">
                    <a:solidFill>
                      <a:srgbClr val="FFFFFF"/>
                    </a:solidFill>
                  </a:rPr>
                  <a:t>20</a:t>
                </a:r>
              </a:p>
            </p:txBody>
          </p:sp>
          <p:sp>
            <p:nvSpPr>
              <p:cNvPr id="111" name="Line 59"/>
              <p:cNvSpPr>
                <a:spLocks noChangeShapeType="1"/>
              </p:cNvSpPr>
              <p:nvPr/>
            </p:nvSpPr>
            <p:spPr bwMode="auto">
              <a:xfrm flipH="1">
                <a:off x="2030" y="2592"/>
                <a:ext cx="226" cy="362"/>
              </a:xfrm>
              <a:prstGeom prst="line">
                <a:avLst/>
              </a:prstGeom>
              <a:noFill/>
              <a:ln w="38100">
                <a:solidFill>
                  <a:srgbClr val="00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3" name="Group 60"/>
            <p:cNvGrpSpPr>
              <a:grpSpLocks/>
            </p:cNvGrpSpPr>
            <p:nvPr/>
          </p:nvGrpSpPr>
          <p:grpSpPr bwMode="auto">
            <a:xfrm>
              <a:off x="4443" y="3123"/>
              <a:ext cx="454" cy="718"/>
              <a:chOff x="2473" y="2604"/>
              <a:chExt cx="454" cy="718"/>
            </a:xfrm>
          </p:grpSpPr>
          <p:sp>
            <p:nvSpPr>
              <p:cNvPr id="108" name="Oval 61"/>
              <p:cNvSpPr>
                <a:spLocks noChangeArrowheads="1"/>
              </p:cNvSpPr>
              <p:nvPr/>
            </p:nvSpPr>
            <p:spPr bwMode="auto">
              <a:xfrm>
                <a:off x="2587" y="2982"/>
                <a:ext cx="340" cy="340"/>
              </a:xfrm>
              <a:prstGeom prst="ellipse">
                <a:avLst/>
              </a:prstGeom>
              <a:gradFill rotWithShape="0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t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2800" kern="0">
                    <a:solidFill>
                      <a:srgbClr val="FFFFFF"/>
                    </a:solidFill>
                  </a:rPr>
                  <a:t>25</a:t>
                </a:r>
              </a:p>
            </p:txBody>
          </p:sp>
          <p:sp>
            <p:nvSpPr>
              <p:cNvPr id="109" name="Line 62"/>
              <p:cNvSpPr>
                <a:spLocks noChangeShapeType="1"/>
              </p:cNvSpPr>
              <p:nvPr/>
            </p:nvSpPr>
            <p:spPr bwMode="auto">
              <a:xfrm>
                <a:off x="2473" y="2604"/>
                <a:ext cx="237" cy="406"/>
              </a:xfrm>
              <a:prstGeom prst="line">
                <a:avLst/>
              </a:prstGeom>
              <a:noFill/>
              <a:ln w="38100">
                <a:solidFill>
                  <a:srgbClr val="00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4" name="Group 63"/>
            <p:cNvGrpSpPr>
              <a:grpSpLocks/>
            </p:cNvGrpSpPr>
            <p:nvPr/>
          </p:nvGrpSpPr>
          <p:grpSpPr bwMode="auto">
            <a:xfrm>
              <a:off x="3802" y="3132"/>
              <a:ext cx="445" cy="702"/>
              <a:chOff x="1811" y="2592"/>
              <a:chExt cx="445" cy="702"/>
            </a:xfrm>
          </p:grpSpPr>
          <p:sp>
            <p:nvSpPr>
              <p:cNvPr id="106" name="Oval 64"/>
              <p:cNvSpPr>
                <a:spLocks noChangeArrowheads="1"/>
              </p:cNvSpPr>
              <p:nvPr/>
            </p:nvSpPr>
            <p:spPr bwMode="auto">
              <a:xfrm>
                <a:off x="1811" y="2954"/>
                <a:ext cx="340" cy="340"/>
              </a:xfrm>
              <a:prstGeom prst="ellipse">
                <a:avLst/>
              </a:prstGeom>
              <a:gradFill rotWithShape="0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tIns="0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2800" kern="0">
                    <a:solidFill>
                      <a:srgbClr val="FFFFFF"/>
                    </a:solidFill>
                  </a:rPr>
                  <a:t>15</a:t>
                </a:r>
              </a:p>
            </p:txBody>
          </p:sp>
          <p:sp>
            <p:nvSpPr>
              <p:cNvPr id="107" name="Line 65"/>
              <p:cNvSpPr>
                <a:spLocks noChangeShapeType="1"/>
              </p:cNvSpPr>
              <p:nvPr/>
            </p:nvSpPr>
            <p:spPr bwMode="auto">
              <a:xfrm flipH="1">
                <a:off x="2030" y="2592"/>
                <a:ext cx="226" cy="362"/>
              </a:xfrm>
              <a:prstGeom prst="line">
                <a:avLst/>
              </a:prstGeom>
              <a:noFill/>
              <a:ln w="38100">
                <a:solidFill>
                  <a:srgbClr val="00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05" name="AutoShape 67"/>
            <p:cNvSpPr>
              <a:spLocks noChangeArrowheads="1"/>
            </p:cNvSpPr>
            <p:nvPr/>
          </p:nvSpPr>
          <p:spPr bwMode="auto">
            <a:xfrm>
              <a:off x="4670" y="2500"/>
              <a:ext cx="85" cy="141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9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4" grpId="0" animBg="1"/>
      <p:bldP spid="85" grpId="0" animBg="1"/>
      <p:bldP spid="91" grpId="0" animBg="1"/>
      <p:bldP spid="92" grpId="0" animBg="1"/>
      <p:bldP spid="9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38852" y="620688"/>
            <a:ext cx="8281619" cy="16312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1、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型</a:t>
            </a:r>
          </a:p>
          <a:p>
            <a:pPr lvl="0" fontAlgn="auto">
              <a:spcAft>
                <a:spcPts val="0"/>
              </a:spcAft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</a:rPr>
              <a:t>新结点插在左重结点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</a:rPr>
              <a:t>A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</a:rPr>
              <a:t>（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</a:rPr>
              <a:t>A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</a:rPr>
              <a:t>是离新结点插入位置最近的左重结点地址）的</a:t>
            </a:r>
            <a:r>
              <a:rPr kumimoji="0" lang="zh-CN" altLang="en-US" b="1" kern="0" dirty="0">
                <a:solidFill>
                  <a:srgbClr val="333399"/>
                </a:solidFill>
                <a:latin typeface="宋体" pitchFamily="2" charset="-122"/>
              </a:rPr>
              <a:t>左子树</a:t>
            </a:r>
            <a:r>
              <a:rPr kumimoji="0" lang="en-US" altLang="zh-CN" b="1" kern="0" dirty="0">
                <a:solidFill>
                  <a:srgbClr val="333399"/>
                </a:solidFill>
                <a:latin typeface="宋体" pitchFamily="2" charset="-122"/>
              </a:rPr>
              <a:t>B</a:t>
            </a:r>
            <a:r>
              <a:rPr kumimoji="0" lang="zh-CN" altLang="en-US" b="1" kern="0" dirty="0">
                <a:solidFill>
                  <a:srgbClr val="333399"/>
                </a:solidFill>
                <a:latin typeface="宋体" pitchFamily="2" charset="-122"/>
              </a:rPr>
              <a:t>的左子树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</a:rPr>
              <a:t>上。如下图棕色代表新结点，称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pitchFamily="2" charset="-122"/>
              </a:rPr>
              <a:t>LL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</a:rPr>
              <a:t>型。</a:t>
            </a:r>
          </a:p>
        </p:txBody>
      </p:sp>
      <p:sp>
        <p:nvSpPr>
          <p:cNvPr id="3" name="Line 7"/>
          <p:cNvSpPr>
            <a:spLocks noChangeShapeType="1"/>
          </p:cNvSpPr>
          <p:nvPr/>
        </p:nvSpPr>
        <p:spPr bwMode="auto">
          <a:xfrm flipH="1">
            <a:off x="1949450" y="3070225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417763" y="3055938"/>
            <a:ext cx="700087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2143125" y="270827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1809750" y="341788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1600200" y="3787775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2068513" y="3773488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379538" y="4171950"/>
            <a:ext cx="441325" cy="935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243138" y="4171950"/>
            <a:ext cx="455612" cy="935038"/>
          </a:xfrm>
          <a:prstGeom prst="rect">
            <a:avLst/>
          </a:prstGeom>
          <a:solidFill>
            <a:srgbClr val="FEE8F7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873375" y="3363913"/>
            <a:ext cx="460375" cy="792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AR</a:t>
            </a: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1958975" y="3070225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2427288" y="3055938"/>
            <a:ext cx="700087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2152650" y="270827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1819275" y="341788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H="1">
            <a:off x="1609725" y="3787775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2078038" y="3773488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1389063" y="4171950"/>
            <a:ext cx="441325" cy="935038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882900" y="3363913"/>
            <a:ext cx="460375" cy="792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AR</a:t>
            </a:r>
          </a:p>
        </p:txBody>
      </p: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827088" y="4184650"/>
            <a:ext cx="657225" cy="922338"/>
            <a:chOff x="204" y="2818"/>
            <a:chExt cx="414" cy="581"/>
          </a:xfrm>
        </p:grpSpPr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204" y="2818"/>
              <a:ext cx="408" cy="581"/>
              <a:chOff x="485" y="2818"/>
              <a:chExt cx="408" cy="581"/>
            </a:xfrm>
          </p:grpSpPr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567" y="2818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567" y="3399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>
                <a:off x="485" y="3015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ahoma" pitchFamily="34" charset="0"/>
                  </a:rPr>
                  <a:t>h-1</a:t>
                </a:r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 flipV="1">
                <a:off x="624" y="2822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>
                <a:off x="630" y="3209"/>
                <a:ext cx="0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" name="Group 31"/>
            <p:cNvGrpSpPr>
              <a:grpSpLocks/>
            </p:cNvGrpSpPr>
            <p:nvPr/>
          </p:nvGrpSpPr>
          <p:grpSpPr bwMode="auto">
            <a:xfrm>
              <a:off x="210" y="2818"/>
              <a:ext cx="408" cy="581"/>
              <a:chOff x="485" y="2818"/>
              <a:chExt cx="408" cy="581"/>
            </a:xfrm>
          </p:grpSpPr>
          <p:sp>
            <p:nvSpPr>
              <p:cNvPr id="23" name="Line 32"/>
              <p:cNvSpPr>
                <a:spLocks noChangeShapeType="1"/>
              </p:cNvSpPr>
              <p:nvPr/>
            </p:nvSpPr>
            <p:spPr bwMode="auto">
              <a:xfrm>
                <a:off x="567" y="2818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Line 33"/>
              <p:cNvSpPr>
                <a:spLocks noChangeShapeType="1"/>
              </p:cNvSpPr>
              <p:nvPr/>
            </p:nvSpPr>
            <p:spPr bwMode="auto">
              <a:xfrm>
                <a:off x="567" y="3399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Text Box 34"/>
              <p:cNvSpPr txBox="1">
                <a:spLocks noChangeArrowheads="1"/>
              </p:cNvSpPr>
              <p:nvPr/>
            </p:nvSpPr>
            <p:spPr bwMode="auto">
              <a:xfrm>
                <a:off x="485" y="3015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ahoma" pitchFamily="34" charset="0"/>
                  </a:rPr>
                  <a:t>h-1</a:t>
                </a:r>
              </a:p>
            </p:txBody>
          </p:sp>
          <p:sp>
            <p:nvSpPr>
              <p:cNvPr id="26" name="Line 35"/>
              <p:cNvSpPr>
                <a:spLocks noChangeShapeType="1"/>
              </p:cNvSpPr>
              <p:nvPr/>
            </p:nvSpPr>
            <p:spPr bwMode="auto">
              <a:xfrm flipV="1">
                <a:off x="624" y="2822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Line 36"/>
              <p:cNvSpPr>
                <a:spLocks noChangeShapeType="1"/>
              </p:cNvSpPr>
              <p:nvPr/>
            </p:nvSpPr>
            <p:spPr bwMode="auto">
              <a:xfrm>
                <a:off x="630" y="3209"/>
                <a:ext cx="0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3" name="Group 37"/>
          <p:cNvGrpSpPr>
            <a:grpSpLocks/>
          </p:cNvGrpSpPr>
          <p:nvPr/>
        </p:nvGrpSpPr>
        <p:grpSpPr bwMode="auto">
          <a:xfrm>
            <a:off x="3260725" y="3373438"/>
            <a:ext cx="657225" cy="803275"/>
            <a:chOff x="1737" y="2307"/>
            <a:chExt cx="414" cy="506"/>
          </a:xfrm>
        </p:grpSpPr>
        <p:grpSp>
          <p:nvGrpSpPr>
            <p:cNvPr id="34" name="Group 38"/>
            <p:cNvGrpSpPr>
              <a:grpSpLocks/>
            </p:cNvGrpSpPr>
            <p:nvPr/>
          </p:nvGrpSpPr>
          <p:grpSpPr bwMode="auto">
            <a:xfrm>
              <a:off x="1737" y="2307"/>
              <a:ext cx="408" cy="506"/>
              <a:chOff x="2018" y="2307"/>
              <a:chExt cx="408" cy="506"/>
            </a:xfrm>
          </p:grpSpPr>
          <p:sp>
            <p:nvSpPr>
              <p:cNvPr id="41" name="Line 39"/>
              <p:cNvSpPr>
                <a:spLocks noChangeShapeType="1"/>
              </p:cNvSpPr>
              <p:nvPr/>
            </p:nvSpPr>
            <p:spPr bwMode="auto">
              <a:xfrm>
                <a:off x="2064" y="2307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Line 40"/>
              <p:cNvSpPr>
                <a:spLocks noChangeShapeType="1"/>
              </p:cNvSpPr>
              <p:nvPr/>
            </p:nvSpPr>
            <p:spPr bwMode="auto">
              <a:xfrm>
                <a:off x="2064" y="2809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Text Box 41"/>
              <p:cNvSpPr txBox="1">
                <a:spLocks noChangeArrowheads="1"/>
              </p:cNvSpPr>
              <p:nvPr/>
            </p:nvSpPr>
            <p:spPr bwMode="auto">
              <a:xfrm>
                <a:off x="2018" y="243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ahoma" pitchFamily="34" charset="0"/>
                  </a:rPr>
                  <a:t>h-1</a:t>
                </a: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 flipV="1">
                <a:off x="2168" y="2323"/>
                <a:ext cx="0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>
                <a:off x="2174" y="2632"/>
                <a:ext cx="0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1743" y="2307"/>
              <a:ext cx="408" cy="506"/>
              <a:chOff x="2018" y="2307"/>
              <a:chExt cx="408" cy="506"/>
            </a:xfrm>
          </p:grpSpPr>
          <p:sp>
            <p:nvSpPr>
              <p:cNvPr id="36" name="Line 45"/>
              <p:cNvSpPr>
                <a:spLocks noChangeShapeType="1"/>
              </p:cNvSpPr>
              <p:nvPr/>
            </p:nvSpPr>
            <p:spPr bwMode="auto">
              <a:xfrm>
                <a:off x="2064" y="2307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Line 46"/>
              <p:cNvSpPr>
                <a:spLocks noChangeShapeType="1"/>
              </p:cNvSpPr>
              <p:nvPr/>
            </p:nvSpPr>
            <p:spPr bwMode="auto">
              <a:xfrm>
                <a:off x="2064" y="2809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Text Box 47"/>
              <p:cNvSpPr txBox="1">
                <a:spLocks noChangeArrowheads="1"/>
              </p:cNvSpPr>
              <p:nvPr/>
            </p:nvSpPr>
            <p:spPr bwMode="auto">
              <a:xfrm>
                <a:off x="2018" y="2438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ahoma" pitchFamily="34" charset="0"/>
                  </a:rPr>
                  <a:t>h-1</a:t>
                </a:r>
              </a:p>
            </p:txBody>
          </p:sp>
          <p:sp>
            <p:nvSpPr>
              <p:cNvPr id="39" name="Line 48"/>
              <p:cNvSpPr>
                <a:spLocks noChangeShapeType="1"/>
              </p:cNvSpPr>
              <p:nvPr/>
            </p:nvSpPr>
            <p:spPr bwMode="auto">
              <a:xfrm flipV="1">
                <a:off x="2168" y="2323"/>
                <a:ext cx="0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Line 49"/>
              <p:cNvSpPr>
                <a:spLocks noChangeShapeType="1"/>
              </p:cNvSpPr>
              <p:nvPr/>
            </p:nvSpPr>
            <p:spPr bwMode="auto">
              <a:xfrm>
                <a:off x="2174" y="2632"/>
                <a:ext cx="0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6" name="Line 99"/>
          <p:cNvSpPr>
            <a:spLocks noChangeShapeType="1"/>
          </p:cNvSpPr>
          <p:nvPr/>
        </p:nvSpPr>
        <p:spPr bwMode="auto">
          <a:xfrm>
            <a:off x="4494213" y="2305050"/>
            <a:ext cx="0" cy="44370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 Box 101"/>
          <p:cNvSpPr txBox="1">
            <a:spLocks noChangeArrowheads="1"/>
          </p:cNvSpPr>
          <p:nvPr/>
        </p:nvSpPr>
        <p:spPr bwMode="auto">
          <a:xfrm>
            <a:off x="828675" y="5372100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b="1" dirty="0">
                <a:solidFill>
                  <a:srgbClr val="000000"/>
                </a:solidFill>
                <a:latin typeface="Tahoma" pitchFamily="34" charset="0"/>
              </a:rPr>
              <a:t>平衡二叉查找树</a:t>
            </a:r>
          </a:p>
        </p:txBody>
      </p:sp>
      <p:sp>
        <p:nvSpPr>
          <p:cNvPr id="48" name="Text Box 102"/>
          <p:cNvSpPr txBox="1">
            <a:spLocks noChangeArrowheads="1"/>
          </p:cNvSpPr>
          <p:nvPr/>
        </p:nvSpPr>
        <p:spPr bwMode="auto">
          <a:xfrm>
            <a:off x="5148263" y="5507038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b="1" dirty="0">
                <a:solidFill>
                  <a:srgbClr val="000000"/>
                </a:solidFill>
                <a:latin typeface="Tahoma" pitchFamily="34" charset="0"/>
              </a:rPr>
              <a:t>插入</a:t>
            </a:r>
            <a:r>
              <a:rPr kumimoji="0" lang="en-US" altLang="zh-CN" b="1" dirty="0">
                <a:solidFill>
                  <a:srgbClr val="000000"/>
                </a:solidFill>
                <a:latin typeface="Tahoma" pitchFamily="34" charset="0"/>
              </a:rPr>
              <a:t>x</a:t>
            </a:r>
            <a:r>
              <a:rPr kumimoji="0" lang="zh-CN" altLang="en-US" b="1" dirty="0">
                <a:solidFill>
                  <a:srgbClr val="000000"/>
                </a:solidFill>
                <a:latin typeface="Tahoma" pitchFamily="34" charset="0"/>
              </a:rPr>
              <a:t>后不再平衡</a:t>
            </a:r>
          </a:p>
        </p:txBody>
      </p:sp>
      <p:sp>
        <p:nvSpPr>
          <p:cNvPr id="49" name="Text Box 103"/>
          <p:cNvSpPr txBox="1">
            <a:spLocks noChangeArrowheads="1"/>
          </p:cNvSpPr>
          <p:nvPr/>
        </p:nvSpPr>
        <p:spPr bwMode="auto">
          <a:xfrm>
            <a:off x="1765300" y="2635250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000" dirty="0" smtClean="0">
                <a:latin typeface="Tahoma" pitchFamily="34" charset="0"/>
              </a:rPr>
              <a:t>-1</a:t>
            </a:r>
            <a:endParaRPr kumimoji="0" lang="en-US" altLang="zh-CN" sz="2000" dirty="0">
              <a:latin typeface="Tahoma" pitchFamily="34" charset="0"/>
            </a:endParaRPr>
          </a:p>
        </p:txBody>
      </p:sp>
      <p:sp>
        <p:nvSpPr>
          <p:cNvPr id="50" name="Line 51"/>
          <p:cNvSpPr>
            <a:spLocks noChangeShapeType="1"/>
          </p:cNvSpPr>
          <p:nvPr/>
        </p:nvSpPr>
        <p:spPr bwMode="auto">
          <a:xfrm flipH="1">
            <a:off x="5781675" y="2963863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Line 52"/>
          <p:cNvSpPr>
            <a:spLocks noChangeShapeType="1"/>
          </p:cNvSpPr>
          <p:nvPr/>
        </p:nvSpPr>
        <p:spPr bwMode="auto">
          <a:xfrm>
            <a:off x="6249988" y="2949575"/>
            <a:ext cx="700087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Oval 53"/>
          <p:cNvSpPr>
            <a:spLocks noChangeArrowheads="1"/>
          </p:cNvSpPr>
          <p:nvPr/>
        </p:nvSpPr>
        <p:spPr bwMode="auto">
          <a:xfrm>
            <a:off x="5975350" y="2601913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53" name="Oval 54"/>
          <p:cNvSpPr>
            <a:spLocks noChangeArrowheads="1"/>
          </p:cNvSpPr>
          <p:nvPr/>
        </p:nvSpPr>
        <p:spPr bwMode="auto">
          <a:xfrm>
            <a:off x="5641975" y="331152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 flipH="1">
            <a:off x="5432425" y="3681413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>
            <a:off x="5900738" y="3667125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5211763" y="4065588"/>
            <a:ext cx="441325" cy="93503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6075363" y="4065588"/>
            <a:ext cx="441325" cy="935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6705600" y="3257550"/>
            <a:ext cx="460375" cy="7921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AR</a:t>
            </a:r>
          </a:p>
        </p:txBody>
      </p:sp>
      <p:grpSp>
        <p:nvGrpSpPr>
          <p:cNvPr id="59" name="Group 60"/>
          <p:cNvGrpSpPr>
            <a:grpSpLocks/>
          </p:cNvGrpSpPr>
          <p:nvPr/>
        </p:nvGrpSpPr>
        <p:grpSpPr bwMode="auto">
          <a:xfrm>
            <a:off x="4716463" y="4078288"/>
            <a:ext cx="504825" cy="1260475"/>
            <a:chOff x="1973" y="2727"/>
            <a:chExt cx="318" cy="794"/>
          </a:xfrm>
        </p:grpSpPr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2019" y="2727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2019" y="3521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1973" y="3018"/>
              <a:ext cx="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</a:t>
              </a: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 flipV="1">
              <a:off x="2076" y="2731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2082" y="3331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" name="Group 66"/>
          <p:cNvGrpSpPr>
            <a:grpSpLocks/>
          </p:cNvGrpSpPr>
          <p:nvPr/>
        </p:nvGrpSpPr>
        <p:grpSpPr bwMode="auto">
          <a:xfrm>
            <a:off x="7092950" y="3267075"/>
            <a:ext cx="647700" cy="803275"/>
            <a:chOff x="2018" y="2307"/>
            <a:chExt cx="408" cy="506"/>
          </a:xfrm>
        </p:grpSpPr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2064" y="2307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2064" y="2809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Text Box 69"/>
            <p:cNvSpPr txBox="1">
              <a:spLocks noChangeArrowheads="1"/>
            </p:cNvSpPr>
            <p:nvPr/>
          </p:nvSpPr>
          <p:spPr bwMode="auto">
            <a:xfrm>
              <a:off x="2018" y="2438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69" name="Line 70"/>
            <p:cNvSpPr>
              <a:spLocks noChangeShapeType="1"/>
            </p:cNvSpPr>
            <p:nvPr/>
          </p:nvSpPr>
          <p:spPr bwMode="auto">
            <a:xfrm flipV="1">
              <a:off x="2168" y="2323"/>
              <a:ext cx="0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71"/>
            <p:cNvSpPr>
              <a:spLocks noChangeShapeType="1"/>
            </p:cNvSpPr>
            <p:nvPr/>
          </p:nvSpPr>
          <p:spPr bwMode="auto">
            <a:xfrm>
              <a:off x="2174" y="2632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1" name="Rectangle 72"/>
          <p:cNvSpPr>
            <a:spLocks noChangeArrowheads="1"/>
          </p:cNvSpPr>
          <p:nvPr/>
        </p:nvSpPr>
        <p:spPr bwMode="auto">
          <a:xfrm>
            <a:off x="5213350" y="5003800"/>
            <a:ext cx="441325" cy="360363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  <a:latin typeface="Tahoma" pitchFamily="34" charset="0"/>
              </a:rPr>
              <a:t>X</a:t>
            </a:r>
          </a:p>
        </p:txBody>
      </p:sp>
      <p:sp>
        <p:nvSpPr>
          <p:cNvPr id="72" name="Text Box 104"/>
          <p:cNvSpPr txBox="1">
            <a:spLocks noChangeArrowheads="1"/>
          </p:cNvSpPr>
          <p:nvPr/>
        </p:nvSpPr>
        <p:spPr bwMode="auto">
          <a:xfrm>
            <a:off x="5567363" y="2592388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000" dirty="0" smtClean="0">
                <a:latin typeface="Tahoma" pitchFamily="34" charset="0"/>
              </a:rPr>
              <a:t>-2</a:t>
            </a:r>
            <a:endParaRPr kumimoji="0" lang="en-US" altLang="zh-CN" sz="2000" dirty="0">
              <a:latin typeface="Tahoma" pitchFamily="34" charset="0"/>
            </a:endParaRPr>
          </a:p>
        </p:txBody>
      </p:sp>
      <p:sp>
        <p:nvSpPr>
          <p:cNvPr id="73" name="Text Box 103"/>
          <p:cNvSpPr txBox="1">
            <a:spLocks noChangeArrowheads="1"/>
          </p:cNvSpPr>
          <p:nvPr/>
        </p:nvSpPr>
        <p:spPr bwMode="auto">
          <a:xfrm>
            <a:off x="1482069" y="3221037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000" dirty="0">
                <a:latin typeface="Tahoma" pitchFamily="34" charset="0"/>
              </a:rPr>
              <a:t>0</a:t>
            </a:r>
          </a:p>
        </p:txBody>
      </p:sp>
      <p:sp>
        <p:nvSpPr>
          <p:cNvPr id="74" name="Text Box 104"/>
          <p:cNvSpPr txBox="1">
            <a:spLocks noChangeArrowheads="1"/>
          </p:cNvSpPr>
          <p:nvPr/>
        </p:nvSpPr>
        <p:spPr bwMode="auto">
          <a:xfrm>
            <a:off x="5216365" y="3162942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000" dirty="0" smtClean="0">
                <a:latin typeface="Tahoma" pitchFamily="34" charset="0"/>
              </a:rPr>
              <a:t>-1</a:t>
            </a:r>
            <a:endParaRPr kumimoji="0" lang="en-US" altLang="zh-CN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6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8"/>
          <p:cNvSpPr txBox="1">
            <a:spLocks noChangeArrowheads="1"/>
          </p:cNvSpPr>
          <p:nvPr/>
        </p:nvSpPr>
        <p:spPr bwMode="auto">
          <a:xfrm>
            <a:off x="414338" y="355600"/>
            <a:ext cx="8172450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b="1" dirty="0" smtClean="0">
                <a:solidFill>
                  <a:srgbClr val="993300"/>
                </a:solidFill>
                <a:latin typeface="宋体" pitchFamily="2" charset="-122"/>
              </a:rPr>
              <a:t>LL</a:t>
            </a:r>
            <a:r>
              <a:rPr kumimoji="0" lang="zh-CN" altLang="en-US" b="1" dirty="0">
                <a:solidFill>
                  <a:srgbClr val="993300"/>
                </a:solidFill>
                <a:latin typeface="宋体" pitchFamily="2" charset="-122"/>
              </a:rPr>
              <a:t>型调整过程：</a:t>
            </a:r>
          </a:p>
          <a:p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）将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改为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B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的右子，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B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原来的右子改为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的左子</a:t>
            </a:r>
            <a:endParaRPr kumimoji="0"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相当于以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B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为轴，对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做了一次顺时针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旋转</a:t>
            </a:r>
            <a:endParaRPr kumimoji="0"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B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代替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的位置。</a:t>
            </a:r>
          </a:p>
        </p:txBody>
      </p:sp>
      <p:sp>
        <p:nvSpPr>
          <p:cNvPr id="3" name="Line 130"/>
          <p:cNvSpPr>
            <a:spLocks noChangeShapeType="1"/>
          </p:cNvSpPr>
          <p:nvPr/>
        </p:nvSpPr>
        <p:spPr bwMode="auto">
          <a:xfrm>
            <a:off x="4500563" y="2203450"/>
            <a:ext cx="0" cy="44370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Line 74"/>
          <p:cNvSpPr>
            <a:spLocks noChangeShapeType="1"/>
          </p:cNvSpPr>
          <p:nvPr/>
        </p:nvSpPr>
        <p:spPr bwMode="auto">
          <a:xfrm flipH="1">
            <a:off x="2108200" y="2898775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75"/>
          <p:cNvSpPr>
            <a:spLocks noChangeShapeType="1"/>
          </p:cNvSpPr>
          <p:nvPr/>
        </p:nvSpPr>
        <p:spPr bwMode="auto">
          <a:xfrm>
            <a:off x="2576513" y="2884488"/>
            <a:ext cx="700087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Oval 76"/>
          <p:cNvSpPr>
            <a:spLocks noChangeArrowheads="1"/>
          </p:cNvSpPr>
          <p:nvPr/>
        </p:nvSpPr>
        <p:spPr bwMode="auto">
          <a:xfrm>
            <a:off x="2301875" y="253682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7" name="Oval 77"/>
          <p:cNvSpPr>
            <a:spLocks noChangeArrowheads="1"/>
          </p:cNvSpPr>
          <p:nvPr/>
        </p:nvSpPr>
        <p:spPr bwMode="auto">
          <a:xfrm>
            <a:off x="1968500" y="324643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8" name="Line 78"/>
          <p:cNvSpPr>
            <a:spLocks noChangeShapeType="1"/>
          </p:cNvSpPr>
          <p:nvPr/>
        </p:nvSpPr>
        <p:spPr bwMode="auto">
          <a:xfrm flipH="1">
            <a:off x="1758950" y="3616325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79"/>
          <p:cNvSpPr>
            <a:spLocks noChangeShapeType="1"/>
          </p:cNvSpPr>
          <p:nvPr/>
        </p:nvSpPr>
        <p:spPr bwMode="auto">
          <a:xfrm>
            <a:off x="2227263" y="3602038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80"/>
          <p:cNvSpPr>
            <a:spLocks noChangeArrowheads="1"/>
          </p:cNvSpPr>
          <p:nvPr/>
        </p:nvSpPr>
        <p:spPr bwMode="auto">
          <a:xfrm>
            <a:off x="1538288" y="4000500"/>
            <a:ext cx="441325" cy="935038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11" name="Rectangle 81"/>
          <p:cNvSpPr>
            <a:spLocks noChangeArrowheads="1"/>
          </p:cNvSpPr>
          <p:nvPr/>
        </p:nvSpPr>
        <p:spPr bwMode="auto">
          <a:xfrm>
            <a:off x="2401888" y="4000500"/>
            <a:ext cx="441325" cy="935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12" name="Rectangle 82"/>
          <p:cNvSpPr>
            <a:spLocks noChangeArrowheads="1"/>
          </p:cNvSpPr>
          <p:nvPr/>
        </p:nvSpPr>
        <p:spPr bwMode="auto">
          <a:xfrm>
            <a:off x="3032125" y="3192463"/>
            <a:ext cx="460375" cy="792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AR</a:t>
            </a:r>
          </a:p>
        </p:txBody>
      </p:sp>
      <p:grpSp>
        <p:nvGrpSpPr>
          <p:cNvPr id="13" name="Group 124"/>
          <p:cNvGrpSpPr>
            <a:grpSpLocks/>
          </p:cNvGrpSpPr>
          <p:nvPr/>
        </p:nvGrpSpPr>
        <p:grpSpPr bwMode="auto">
          <a:xfrm>
            <a:off x="1042988" y="4013200"/>
            <a:ext cx="504825" cy="1260475"/>
            <a:chOff x="1973" y="2727"/>
            <a:chExt cx="318" cy="794"/>
          </a:xfrm>
        </p:grpSpPr>
        <p:sp>
          <p:nvSpPr>
            <p:cNvPr id="14" name="Line 84"/>
            <p:cNvSpPr>
              <a:spLocks noChangeShapeType="1"/>
            </p:cNvSpPr>
            <p:nvPr/>
          </p:nvSpPr>
          <p:spPr bwMode="auto">
            <a:xfrm>
              <a:off x="2019" y="2727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85"/>
            <p:cNvSpPr>
              <a:spLocks noChangeShapeType="1"/>
            </p:cNvSpPr>
            <p:nvPr/>
          </p:nvSpPr>
          <p:spPr bwMode="auto">
            <a:xfrm>
              <a:off x="2019" y="3521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86"/>
            <p:cNvSpPr txBox="1">
              <a:spLocks noChangeArrowheads="1"/>
            </p:cNvSpPr>
            <p:nvPr/>
          </p:nvSpPr>
          <p:spPr bwMode="auto">
            <a:xfrm>
              <a:off x="1973" y="3018"/>
              <a:ext cx="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</a:t>
              </a:r>
            </a:p>
          </p:txBody>
        </p:sp>
        <p:sp>
          <p:nvSpPr>
            <p:cNvPr id="17" name="Line 87"/>
            <p:cNvSpPr>
              <a:spLocks noChangeShapeType="1"/>
            </p:cNvSpPr>
            <p:nvPr/>
          </p:nvSpPr>
          <p:spPr bwMode="auto">
            <a:xfrm flipV="1">
              <a:off x="2076" y="2731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88"/>
            <p:cNvSpPr>
              <a:spLocks noChangeShapeType="1"/>
            </p:cNvSpPr>
            <p:nvPr/>
          </p:nvSpPr>
          <p:spPr bwMode="auto">
            <a:xfrm>
              <a:off x="2082" y="3331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" name="Group 89"/>
          <p:cNvGrpSpPr>
            <a:grpSpLocks/>
          </p:cNvGrpSpPr>
          <p:nvPr/>
        </p:nvGrpSpPr>
        <p:grpSpPr bwMode="auto">
          <a:xfrm>
            <a:off x="3535363" y="3167063"/>
            <a:ext cx="647700" cy="803275"/>
            <a:chOff x="2018" y="2307"/>
            <a:chExt cx="408" cy="506"/>
          </a:xfrm>
        </p:grpSpPr>
        <p:sp>
          <p:nvSpPr>
            <p:cNvPr id="20" name="Line 90"/>
            <p:cNvSpPr>
              <a:spLocks noChangeShapeType="1"/>
            </p:cNvSpPr>
            <p:nvPr/>
          </p:nvSpPr>
          <p:spPr bwMode="auto">
            <a:xfrm>
              <a:off x="2064" y="2307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91"/>
            <p:cNvSpPr>
              <a:spLocks noChangeShapeType="1"/>
            </p:cNvSpPr>
            <p:nvPr/>
          </p:nvSpPr>
          <p:spPr bwMode="auto">
            <a:xfrm>
              <a:off x="2064" y="2809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 Box 92"/>
            <p:cNvSpPr txBox="1">
              <a:spLocks noChangeArrowheads="1"/>
            </p:cNvSpPr>
            <p:nvPr/>
          </p:nvSpPr>
          <p:spPr bwMode="auto">
            <a:xfrm>
              <a:off x="2018" y="2438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23" name="Line 93"/>
            <p:cNvSpPr>
              <a:spLocks noChangeShapeType="1"/>
            </p:cNvSpPr>
            <p:nvPr/>
          </p:nvSpPr>
          <p:spPr bwMode="auto">
            <a:xfrm flipV="1">
              <a:off x="2168" y="2323"/>
              <a:ext cx="0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94"/>
            <p:cNvSpPr>
              <a:spLocks noChangeShapeType="1"/>
            </p:cNvSpPr>
            <p:nvPr/>
          </p:nvSpPr>
          <p:spPr bwMode="auto">
            <a:xfrm>
              <a:off x="2174" y="2632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ectangle 95"/>
          <p:cNvSpPr>
            <a:spLocks noChangeArrowheads="1"/>
          </p:cNvSpPr>
          <p:nvPr/>
        </p:nvSpPr>
        <p:spPr bwMode="auto">
          <a:xfrm>
            <a:off x="1539875" y="4938713"/>
            <a:ext cx="441325" cy="360362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  <a:latin typeface="Tahoma" pitchFamily="34" charset="0"/>
              </a:rPr>
              <a:t>X</a:t>
            </a:r>
          </a:p>
        </p:txBody>
      </p:sp>
      <p:sp>
        <p:nvSpPr>
          <p:cNvPr id="26" name="Text Box 143"/>
          <p:cNvSpPr txBox="1">
            <a:spLocks noChangeArrowheads="1"/>
          </p:cNvSpPr>
          <p:nvPr/>
        </p:nvSpPr>
        <p:spPr bwMode="auto">
          <a:xfrm>
            <a:off x="1966913" y="2516188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000" dirty="0" smtClean="0">
                <a:latin typeface="Tahoma" pitchFamily="34" charset="0"/>
              </a:rPr>
              <a:t>-2</a:t>
            </a:r>
            <a:endParaRPr kumimoji="0" lang="en-US" altLang="zh-CN" sz="2000" dirty="0">
              <a:latin typeface="Tahoma" pitchFamily="34" charset="0"/>
            </a:endParaRPr>
          </a:p>
        </p:txBody>
      </p:sp>
      <p:sp>
        <p:nvSpPr>
          <p:cNvPr id="28" name="Line 148"/>
          <p:cNvSpPr>
            <a:spLocks noChangeShapeType="1"/>
          </p:cNvSpPr>
          <p:nvPr/>
        </p:nvSpPr>
        <p:spPr bwMode="auto">
          <a:xfrm flipH="1">
            <a:off x="6525617" y="3501330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Line 149"/>
          <p:cNvSpPr>
            <a:spLocks noChangeShapeType="1"/>
          </p:cNvSpPr>
          <p:nvPr/>
        </p:nvSpPr>
        <p:spPr bwMode="auto">
          <a:xfrm>
            <a:off x="7173317" y="3501330"/>
            <a:ext cx="360363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Oval 150"/>
          <p:cNvSpPr>
            <a:spLocks noChangeArrowheads="1"/>
          </p:cNvSpPr>
          <p:nvPr/>
        </p:nvSpPr>
        <p:spPr bwMode="auto">
          <a:xfrm>
            <a:off x="6814542" y="314096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31" name="Oval 151"/>
          <p:cNvSpPr>
            <a:spLocks noChangeArrowheads="1"/>
          </p:cNvSpPr>
          <p:nvPr/>
        </p:nvSpPr>
        <p:spPr bwMode="auto">
          <a:xfrm>
            <a:off x="6300788" y="249237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32" name="Line 152"/>
          <p:cNvSpPr>
            <a:spLocks noChangeShapeType="1"/>
          </p:cNvSpPr>
          <p:nvPr/>
        </p:nvSpPr>
        <p:spPr bwMode="auto">
          <a:xfrm flipH="1">
            <a:off x="5719763" y="2781300"/>
            <a:ext cx="652462" cy="6413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Line 153"/>
          <p:cNvSpPr>
            <a:spLocks noChangeShapeType="1"/>
          </p:cNvSpPr>
          <p:nvPr/>
        </p:nvSpPr>
        <p:spPr bwMode="auto">
          <a:xfrm>
            <a:off x="6588125" y="2781300"/>
            <a:ext cx="304800" cy="3857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154"/>
          <p:cNvSpPr>
            <a:spLocks noChangeArrowheads="1"/>
          </p:cNvSpPr>
          <p:nvPr/>
        </p:nvSpPr>
        <p:spPr bwMode="auto">
          <a:xfrm>
            <a:off x="5499100" y="3425825"/>
            <a:ext cx="441325" cy="935038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35" name="Rectangle 155"/>
          <p:cNvSpPr>
            <a:spLocks noChangeArrowheads="1"/>
          </p:cNvSpPr>
          <p:nvPr/>
        </p:nvSpPr>
        <p:spPr bwMode="auto">
          <a:xfrm>
            <a:off x="6300192" y="3906143"/>
            <a:ext cx="441325" cy="935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36" name="Rectangle 156"/>
          <p:cNvSpPr>
            <a:spLocks noChangeArrowheads="1"/>
          </p:cNvSpPr>
          <p:nvPr/>
        </p:nvSpPr>
        <p:spPr bwMode="auto">
          <a:xfrm>
            <a:off x="7317780" y="3933130"/>
            <a:ext cx="460375" cy="93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AR</a:t>
            </a:r>
          </a:p>
        </p:txBody>
      </p:sp>
      <p:grpSp>
        <p:nvGrpSpPr>
          <p:cNvPr id="37" name="Group 157"/>
          <p:cNvGrpSpPr>
            <a:grpSpLocks/>
          </p:cNvGrpSpPr>
          <p:nvPr/>
        </p:nvGrpSpPr>
        <p:grpSpPr bwMode="auto">
          <a:xfrm>
            <a:off x="5003800" y="3438525"/>
            <a:ext cx="504825" cy="1260475"/>
            <a:chOff x="1973" y="2727"/>
            <a:chExt cx="318" cy="794"/>
          </a:xfrm>
        </p:grpSpPr>
        <p:sp>
          <p:nvSpPr>
            <p:cNvPr id="38" name="Line 158"/>
            <p:cNvSpPr>
              <a:spLocks noChangeShapeType="1"/>
            </p:cNvSpPr>
            <p:nvPr/>
          </p:nvSpPr>
          <p:spPr bwMode="auto">
            <a:xfrm>
              <a:off x="2019" y="2727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Line 159"/>
            <p:cNvSpPr>
              <a:spLocks noChangeShapeType="1"/>
            </p:cNvSpPr>
            <p:nvPr/>
          </p:nvSpPr>
          <p:spPr bwMode="auto">
            <a:xfrm>
              <a:off x="2019" y="3521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160"/>
            <p:cNvSpPr txBox="1">
              <a:spLocks noChangeArrowheads="1"/>
            </p:cNvSpPr>
            <p:nvPr/>
          </p:nvSpPr>
          <p:spPr bwMode="auto">
            <a:xfrm>
              <a:off x="1973" y="3018"/>
              <a:ext cx="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</a:t>
              </a:r>
            </a:p>
          </p:txBody>
        </p:sp>
        <p:sp>
          <p:nvSpPr>
            <p:cNvPr id="41" name="Line 161"/>
            <p:cNvSpPr>
              <a:spLocks noChangeShapeType="1"/>
            </p:cNvSpPr>
            <p:nvPr/>
          </p:nvSpPr>
          <p:spPr bwMode="auto">
            <a:xfrm flipV="1">
              <a:off x="2076" y="2731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162"/>
            <p:cNvSpPr>
              <a:spLocks noChangeShapeType="1"/>
            </p:cNvSpPr>
            <p:nvPr/>
          </p:nvSpPr>
          <p:spPr bwMode="auto">
            <a:xfrm>
              <a:off x="2082" y="3331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3" name="Line 164"/>
          <p:cNvSpPr>
            <a:spLocks noChangeShapeType="1"/>
          </p:cNvSpPr>
          <p:nvPr/>
        </p:nvSpPr>
        <p:spPr bwMode="auto">
          <a:xfrm>
            <a:off x="7822605" y="393313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Line 165"/>
          <p:cNvSpPr>
            <a:spLocks noChangeShapeType="1"/>
          </p:cNvSpPr>
          <p:nvPr/>
        </p:nvSpPr>
        <p:spPr bwMode="auto">
          <a:xfrm>
            <a:off x="7822605" y="4869755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 Box 166"/>
          <p:cNvSpPr txBox="1">
            <a:spLocks noChangeArrowheads="1"/>
          </p:cNvSpPr>
          <p:nvPr/>
        </p:nvSpPr>
        <p:spPr bwMode="auto">
          <a:xfrm>
            <a:off x="7749580" y="4141093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46" name="Line 167"/>
          <p:cNvSpPr>
            <a:spLocks noChangeShapeType="1"/>
          </p:cNvSpPr>
          <p:nvPr/>
        </p:nvSpPr>
        <p:spPr bwMode="auto">
          <a:xfrm flipV="1">
            <a:off x="7987705" y="3958530"/>
            <a:ext cx="0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169"/>
          <p:cNvSpPr>
            <a:spLocks noChangeArrowheads="1"/>
          </p:cNvSpPr>
          <p:nvPr/>
        </p:nvSpPr>
        <p:spPr bwMode="auto">
          <a:xfrm>
            <a:off x="5500688" y="4364038"/>
            <a:ext cx="441325" cy="360362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  <a:latin typeface="Tahoma" pitchFamily="34" charset="0"/>
              </a:rPr>
              <a:t>X</a:t>
            </a:r>
          </a:p>
        </p:txBody>
      </p:sp>
      <p:sp>
        <p:nvSpPr>
          <p:cNvPr id="48" name="Text Box 170"/>
          <p:cNvSpPr txBox="1">
            <a:spLocks noChangeArrowheads="1"/>
          </p:cNvSpPr>
          <p:nvPr/>
        </p:nvSpPr>
        <p:spPr bwMode="auto">
          <a:xfrm>
            <a:off x="5979902" y="2203450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000">
                <a:latin typeface="Tahoma" pitchFamily="34" charset="0"/>
              </a:rPr>
              <a:t>0</a:t>
            </a:r>
          </a:p>
        </p:txBody>
      </p:sp>
      <p:sp>
        <p:nvSpPr>
          <p:cNvPr id="49" name="Line 171"/>
          <p:cNvSpPr>
            <a:spLocks noChangeShapeType="1"/>
          </p:cNvSpPr>
          <p:nvPr/>
        </p:nvSpPr>
        <p:spPr bwMode="auto">
          <a:xfrm>
            <a:off x="7965480" y="4437955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 Box 170"/>
          <p:cNvSpPr txBox="1">
            <a:spLocks noChangeArrowheads="1"/>
          </p:cNvSpPr>
          <p:nvPr/>
        </p:nvSpPr>
        <p:spPr bwMode="auto">
          <a:xfrm>
            <a:off x="7101879" y="2803612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000">
                <a:latin typeface="Tahoma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314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07504" y="188640"/>
            <a:ext cx="8928992" cy="332398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在二叉排序树的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结点结构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中增加一个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存放结点平衡因子的域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bf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在下面的讨论中，我们约定： 用结点的字母，来表示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指向该结点的指针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因此，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型失衡的特点是：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A-&gt;bf=-2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B-&gt;bf=-1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。 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just" defTabSz="91440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相应调整操作可用如下语句完成：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29861" y="3934659"/>
            <a:ext cx="410445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B=A-&gt;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en-US" altLang="zh-CN" sz="2800" b="1" kern="0" dirty="0">
                <a:solidFill>
                  <a:srgbClr val="000000"/>
                </a:solidFill>
              </a:rPr>
              <a:t>;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A-&gt;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=B-&gt;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  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B-&gt;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=A</a:t>
            </a:r>
            <a:r>
              <a:rPr kumimoji="0" lang="en-US" altLang="zh-CN" sz="2800" b="1" kern="0" dirty="0">
                <a:solidFill>
                  <a:srgbClr val="000000"/>
                </a:solidFill>
              </a:rPr>
              <a:t>;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A-&gt;bf=0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B-&gt;bf=0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</a:t>
            </a:r>
          </a:p>
        </p:txBody>
      </p:sp>
      <p:sp>
        <p:nvSpPr>
          <p:cNvPr id="4" name="右大括号 3"/>
          <p:cNvSpPr/>
          <p:nvPr/>
        </p:nvSpPr>
        <p:spPr bwMode="auto">
          <a:xfrm>
            <a:off x="5148064" y="4869160"/>
            <a:ext cx="288032" cy="1008112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5134881"/>
            <a:ext cx="2040943" cy="476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顺序不能颠倒</a:t>
            </a:r>
          </a:p>
        </p:txBody>
      </p:sp>
    </p:spTree>
    <p:extLst>
      <p:ext uri="{BB962C8B-B14F-4D97-AF65-F5344CB8AC3E}">
        <p14:creationId xmlns:p14="http://schemas.microsoft.com/office/powerpoint/2010/main" val="413737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54289" y="836712"/>
            <a:ext cx="8077200" cy="593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最后，将调整后结点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”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接到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</a:rPr>
              <a:t>”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原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处。 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kern="0" noProof="0" dirty="0" smtClean="0">
                <a:solidFill>
                  <a:srgbClr val="000000"/>
                </a:solidFill>
              </a:rPr>
              <a:t>即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800" b="1" kern="0" dirty="0">
                <a:solidFill>
                  <a:srgbClr val="FF0000"/>
                </a:solidFill>
              </a:rPr>
              <a:t>A</a:t>
            </a:r>
            <a:r>
              <a:rPr kumimoji="0" lang="zh-CN" altLang="en-US" sz="2800" b="1" kern="0" dirty="0" smtClean="0">
                <a:solidFill>
                  <a:srgbClr val="FF0000"/>
                </a:solidFill>
              </a:rPr>
              <a:t>原来的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父指针为</a:t>
            </a:r>
            <a:r>
              <a:rPr kumimoji="0" lang="en-US" altLang="zh-CN" sz="2800" b="1" kern="0" dirty="0">
                <a:solidFill>
                  <a:srgbClr val="FF0000"/>
                </a:solidFill>
              </a:rPr>
              <a:t>FA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，如果</a:t>
            </a:r>
            <a:r>
              <a:rPr kumimoji="0" lang="en-US" altLang="zh-CN" sz="2800" b="1" kern="0" dirty="0">
                <a:solidFill>
                  <a:srgbClr val="FF0000"/>
                </a:solidFill>
              </a:rPr>
              <a:t>FA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非空，则用</a:t>
            </a:r>
            <a:r>
              <a:rPr kumimoji="0" lang="en-US" altLang="zh-CN" sz="2800" b="1" kern="0" dirty="0">
                <a:solidFill>
                  <a:srgbClr val="FF0000"/>
                </a:solidFill>
              </a:rPr>
              <a:t>B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代替</a:t>
            </a:r>
            <a:r>
              <a:rPr kumimoji="0" lang="en-US" altLang="zh-CN" sz="2800" b="1" kern="0" dirty="0">
                <a:solidFill>
                  <a:srgbClr val="FF0000"/>
                </a:solidFill>
              </a:rPr>
              <a:t>A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做</a:t>
            </a:r>
            <a:r>
              <a:rPr kumimoji="0" lang="en-US" altLang="zh-CN" sz="2800" b="1" kern="0" dirty="0">
                <a:solidFill>
                  <a:srgbClr val="FF0000"/>
                </a:solidFill>
              </a:rPr>
              <a:t>FA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的左子或右子</a:t>
            </a:r>
            <a:r>
              <a:rPr kumimoji="0" lang="zh-CN" altLang="en-US" sz="2800" b="1" kern="0" dirty="0" smtClean="0">
                <a:solidFill>
                  <a:srgbClr val="FF0000"/>
                </a:solidFill>
              </a:rPr>
              <a:t>；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如果</a:t>
            </a:r>
            <a:r>
              <a:rPr kumimoji="0" lang="en-US" altLang="zh-CN" sz="2800" b="1" kern="0" dirty="0" smtClean="0">
                <a:solidFill>
                  <a:srgbClr val="FF0000"/>
                </a:solidFill>
              </a:rPr>
              <a:t>FA</a:t>
            </a:r>
            <a:r>
              <a:rPr kumimoji="0" lang="zh-CN" altLang="en-US" sz="2800" b="1" kern="0" dirty="0" smtClean="0">
                <a:solidFill>
                  <a:srgbClr val="FF0000"/>
                </a:solidFill>
              </a:rPr>
              <a:t>为空，说明原来的</a:t>
            </a:r>
            <a:r>
              <a:rPr kumimoji="0" lang="en-US" altLang="zh-CN" sz="2800" b="1" kern="0" dirty="0" smtClean="0">
                <a:solidFill>
                  <a:srgbClr val="FF0000"/>
                </a:solidFill>
              </a:rPr>
              <a:t>A</a:t>
            </a:r>
            <a:r>
              <a:rPr kumimoji="0" lang="zh-CN" altLang="en-US" sz="2800" b="1" kern="0" dirty="0" smtClean="0">
                <a:solidFill>
                  <a:srgbClr val="FF0000"/>
                </a:solidFill>
              </a:rPr>
              <a:t>是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根结点，此时应令根指针</a:t>
            </a:r>
            <a:r>
              <a:rPr kumimoji="0" lang="en-US" altLang="zh-CN" sz="2800" b="1" kern="0" dirty="0">
                <a:solidFill>
                  <a:srgbClr val="FF0000"/>
                </a:solidFill>
              </a:rPr>
              <a:t>t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指向</a:t>
            </a:r>
            <a:r>
              <a:rPr kumimoji="0" lang="en-US" altLang="zh-CN" sz="2800" b="1" kern="0" dirty="0">
                <a:solidFill>
                  <a:srgbClr val="FF0000"/>
                </a:solidFill>
              </a:rPr>
              <a:t>B</a:t>
            </a:r>
            <a:r>
              <a:rPr kumimoji="0" lang="zh-CN" altLang="en-US" sz="2800" b="1" kern="0" dirty="0">
                <a:solidFill>
                  <a:srgbClr val="FF0000"/>
                </a:solidFill>
              </a:rPr>
              <a:t>： </a:t>
            </a:r>
          </a:p>
          <a:p>
            <a:pPr marL="0" marR="0" lvl="0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  <a:r>
              <a:rPr kumimoji="0" lang="en-US" altLang="zh-CN" sz="2800" b="1" kern="0" dirty="0">
                <a:solidFill>
                  <a:srgbClr val="000000"/>
                </a:solidFill>
              </a:rPr>
              <a:t> if  (FA==NULL)    t=B; </a:t>
            </a:r>
          </a:p>
          <a:p>
            <a:pPr marL="0" marR="0" lvl="0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kern="0" dirty="0">
                <a:solidFill>
                  <a:srgbClr val="000000"/>
                </a:solidFill>
              </a:rPr>
              <a:t>         else  if  (A==FA-&gt;</a:t>
            </a:r>
            <a:r>
              <a:rPr kumimoji="0" lang="en-US" altLang="zh-CN" sz="2800" b="1" kern="0" dirty="0" err="1">
                <a:solidFill>
                  <a:srgbClr val="000000"/>
                </a:solidFill>
              </a:rPr>
              <a:t>lchild</a:t>
            </a:r>
            <a:r>
              <a:rPr kumimoji="0" lang="en-US" altLang="zh-CN" sz="2800" b="1" kern="0" dirty="0">
                <a:solidFill>
                  <a:srgbClr val="000000"/>
                </a:solidFill>
              </a:rPr>
              <a:t>)    FA-&gt;</a:t>
            </a:r>
            <a:r>
              <a:rPr kumimoji="0" lang="en-US" altLang="zh-CN" sz="2800" b="1" kern="0" dirty="0" err="1">
                <a:solidFill>
                  <a:srgbClr val="000000"/>
                </a:solidFill>
              </a:rPr>
              <a:t>lchild</a:t>
            </a:r>
            <a:r>
              <a:rPr kumimoji="0" lang="en-US" altLang="zh-CN" sz="2800" b="1" kern="0" dirty="0">
                <a:solidFill>
                  <a:srgbClr val="000000"/>
                </a:solidFill>
              </a:rPr>
              <a:t>=B</a:t>
            </a:r>
            <a:r>
              <a:rPr kumimoji="0" lang="en-US" altLang="zh-CN" sz="2800" b="1" kern="0" dirty="0" smtClean="0">
                <a:solidFill>
                  <a:srgbClr val="000000"/>
                </a:solidFill>
              </a:rPr>
              <a:t>;</a:t>
            </a:r>
            <a:endParaRPr kumimoji="0" lang="en-US" altLang="zh-CN" sz="2800" b="1" kern="0" dirty="0">
              <a:solidFill>
                <a:srgbClr val="000000"/>
              </a:solidFill>
            </a:endParaRPr>
          </a:p>
          <a:p>
            <a:pPr marL="0" marR="0" lvl="0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kern="0" dirty="0">
                <a:solidFill>
                  <a:srgbClr val="000000"/>
                </a:solidFill>
              </a:rPr>
              <a:t>         else  FA-&gt;</a:t>
            </a:r>
            <a:r>
              <a:rPr kumimoji="0" lang="en-US" altLang="zh-CN" sz="2800" b="1" kern="0" dirty="0" err="1">
                <a:solidFill>
                  <a:srgbClr val="000000"/>
                </a:solidFill>
              </a:rPr>
              <a:t>rchild</a:t>
            </a:r>
            <a:r>
              <a:rPr kumimoji="0" lang="en-US" altLang="zh-CN" sz="2800" b="1" kern="0" dirty="0">
                <a:solidFill>
                  <a:srgbClr val="000000"/>
                </a:solidFill>
              </a:rPr>
              <a:t>=B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；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8970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7"/>
          <p:cNvSpPr txBox="1">
            <a:spLocks noChangeArrowheads="1"/>
          </p:cNvSpPr>
          <p:nvPr/>
        </p:nvSpPr>
        <p:spPr bwMode="auto">
          <a:xfrm>
            <a:off x="267208" y="404664"/>
            <a:ext cx="8769288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2、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</a:rPr>
              <a:t>LR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型</a:t>
            </a:r>
            <a:b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</a:b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新结点插在左重结点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A</a:t>
            </a:r>
            <a:r>
              <a:rPr kumimoji="0" lang="zh-CN" altLang="en-US" b="1" kern="0" dirty="0">
                <a:solidFill>
                  <a:sysClr val="windowText" lastClr="000000"/>
                </a:solidFill>
                <a:latin typeface="Tahoma" pitchFamily="34" charset="0"/>
              </a:rPr>
              <a:t>的左子树</a:t>
            </a:r>
            <a:r>
              <a:rPr kumimoji="0" lang="en-US" altLang="zh-CN" b="1" kern="0" dirty="0">
                <a:solidFill>
                  <a:sysClr val="windowText" lastClr="000000"/>
                </a:solidFill>
                <a:latin typeface="Tahoma" pitchFamily="34" charset="0"/>
              </a:rPr>
              <a:t>B</a:t>
            </a:r>
            <a:r>
              <a:rPr kumimoji="0" lang="zh-CN" altLang="en-US" b="1" kern="0" dirty="0">
                <a:solidFill>
                  <a:sysClr val="windowText" lastClr="000000"/>
                </a:solidFill>
                <a:latin typeface="Tahoma" pitchFamily="34" charset="0"/>
              </a:rPr>
              <a:t>的右子树</a:t>
            </a:r>
            <a:r>
              <a:rPr kumimoji="0" lang="en-US" altLang="zh-CN" b="1" kern="0" dirty="0" smtClean="0">
                <a:solidFill>
                  <a:sysClr val="windowText" lastClr="000000"/>
                </a:solidFill>
                <a:latin typeface="Tahoma" pitchFamily="34" charset="0"/>
              </a:rPr>
              <a:t>C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上。如下图棕色代表新结点，称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LR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型。</a:t>
            </a:r>
          </a:p>
        </p:txBody>
      </p:sp>
      <p:sp>
        <p:nvSpPr>
          <p:cNvPr id="3" name="Line 204"/>
          <p:cNvSpPr>
            <a:spLocks noChangeShapeType="1"/>
          </p:cNvSpPr>
          <p:nvPr/>
        </p:nvSpPr>
        <p:spPr bwMode="auto">
          <a:xfrm>
            <a:off x="4786188" y="2276039"/>
            <a:ext cx="0" cy="40782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 Box 205"/>
          <p:cNvSpPr txBox="1">
            <a:spLocks noChangeArrowheads="1"/>
          </p:cNvSpPr>
          <p:nvPr/>
        </p:nvSpPr>
        <p:spPr bwMode="auto">
          <a:xfrm>
            <a:off x="2266825" y="2239526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-1</a:t>
            </a:r>
          </a:p>
        </p:txBody>
      </p:sp>
      <p:sp>
        <p:nvSpPr>
          <p:cNvPr id="5" name="Oval 167"/>
          <p:cNvSpPr>
            <a:spLocks noChangeArrowheads="1"/>
          </p:cNvSpPr>
          <p:nvPr/>
        </p:nvSpPr>
        <p:spPr bwMode="auto">
          <a:xfrm>
            <a:off x="1904875" y="2985651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6" name="Line 168"/>
          <p:cNvSpPr>
            <a:spLocks noChangeShapeType="1"/>
          </p:cNvSpPr>
          <p:nvPr/>
        </p:nvSpPr>
        <p:spPr bwMode="auto">
          <a:xfrm>
            <a:off x="2163638" y="3341251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169"/>
          <p:cNvSpPr>
            <a:spLocks noChangeArrowheads="1"/>
          </p:cNvSpPr>
          <p:nvPr/>
        </p:nvSpPr>
        <p:spPr bwMode="auto">
          <a:xfrm>
            <a:off x="2985963" y="4398526"/>
            <a:ext cx="455612" cy="1223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CR</a:t>
            </a:r>
          </a:p>
        </p:txBody>
      </p:sp>
      <p:sp>
        <p:nvSpPr>
          <p:cNvPr id="8" name="Line 170"/>
          <p:cNvSpPr>
            <a:spLocks noChangeShapeType="1"/>
          </p:cNvSpPr>
          <p:nvPr/>
        </p:nvSpPr>
        <p:spPr bwMode="auto">
          <a:xfrm flipH="1">
            <a:off x="2054100" y="2564964"/>
            <a:ext cx="715963" cy="4540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171"/>
          <p:cNvSpPr>
            <a:spLocks noChangeShapeType="1"/>
          </p:cNvSpPr>
          <p:nvPr/>
        </p:nvSpPr>
        <p:spPr bwMode="auto">
          <a:xfrm>
            <a:off x="3057400" y="2564964"/>
            <a:ext cx="917575" cy="525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172"/>
          <p:cNvSpPr>
            <a:spLocks noChangeArrowheads="1"/>
          </p:cNvSpPr>
          <p:nvPr/>
        </p:nvSpPr>
        <p:spPr bwMode="auto">
          <a:xfrm>
            <a:off x="2698625" y="2276039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11" name="Oval 173"/>
          <p:cNvSpPr>
            <a:spLocks noChangeArrowheads="1"/>
          </p:cNvSpPr>
          <p:nvPr/>
        </p:nvSpPr>
        <p:spPr bwMode="auto">
          <a:xfrm>
            <a:off x="1914400" y="2985651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12" name="Line 174"/>
          <p:cNvSpPr>
            <a:spLocks noChangeShapeType="1"/>
          </p:cNvSpPr>
          <p:nvPr/>
        </p:nvSpPr>
        <p:spPr bwMode="auto">
          <a:xfrm flipH="1">
            <a:off x="1373162" y="3355539"/>
            <a:ext cx="636488" cy="6572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175"/>
          <p:cNvSpPr>
            <a:spLocks noChangeShapeType="1"/>
          </p:cNvSpPr>
          <p:nvPr/>
        </p:nvSpPr>
        <p:spPr bwMode="auto">
          <a:xfrm>
            <a:off x="2173163" y="3341251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76"/>
          <p:cNvSpPr>
            <a:spLocks noChangeArrowheads="1"/>
          </p:cNvSpPr>
          <p:nvPr/>
        </p:nvSpPr>
        <p:spPr bwMode="auto">
          <a:xfrm>
            <a:off x="1152500" y="4012764"/>
            <a:ext cx="441325" cy="16052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15" name="Rectangle 177"/>
          <p:cNvSpPr>
            <a:spLocks noChangeArrowheads="1"/>
          </p:cNvSpPr>
          <p:nvPr/>
        </p:nvSpPr>
        <p:spPr bwMode="auto">
          <a:xfrm>
            <a:off x="3724150" y="3017401"/>
            <a:ext cx="419100" cy="1381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AR</a:t>
            </a:r>
          </a:p>
        </p:txBody>
      </p:sp>
      <p:grpSp>
        <p:nvGrpSpPr>
          <p:cNvPr id="16" name="Group 180"/>
          <p:cNvGrpSpPr>
            <a:grpSpLocks/>
          </p:cNvGrpSpPr>
          <p:nvPr/>
        </p:nvGrpSpPr>
        <p:grpSpPr bwMode="auto">
          <a:xfrm>
            <a:off x="4190875" y="3015814"/>
            <a:ext cx="668338" cy="1400175"/>
            <a:chOff x="3776" y="2332"/>
            <a:chExt cx="462" cy="1069"/>
          </a:xfrm>
        </p:grpSpPr>
        <p:sp>
          <p:nvSpPr>
            <p:cNvPr id="17" name="Text Box 181"/>
            <p:cNvSpPr txBox="1">
              <a:spLocks noChangeArrowheads="1"/>
            </p:cNvSpPr>
            <p:nvPr/>
          </p:nvSpPr>
          <p:spPr bwMode="auto">
            <a:xfrm>
              <a:off x="3830" y="2734"/>
              <a:ext cx="40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18" name="Line 182"/>
            <p:cNvSpPr>
              <a:spLocks noChangeShapeType="1"/>
            </p:cNvSpPr>
            <p:nvPr/>
          </p:nvSpPr>
          <p:spPr bwMode="auto">
            <a:xfrm>
              <a:off x="3776" y="2332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183"/>
            <p:cNvSpPr>
              <a:spLocks noChangeShapeType="1"/>
            </p:cNvSpPr>
            <p:nvPr/>
          </p:nvSpPr>
          <p:spPr bwMode="auto">
            <a:xfrm>
              <a:off x="3776" y="3393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184"/>
            <p:cNvSpPr>
              <a:spLocks noChangeShapeType="1"/>
            </p:cNvSpPr>
            <p:nvPr/>
          </p:nvSpPr>
          <p:spPr bwMode="auto">
            <a:xfrm flipV="1">
              <a:off x="3880" y="2366"/>
              <a:ext cx="0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185"/>
            <p:cNvSpPr>
              <a:spLocks noChangeShapeType="1"/>
            </p:cNvSpPr>
            <p:nvPr/>
          </p:nvSpPr>
          <p:spPr bwMode="auto">
            <a:xfrm>
              <a:off x="3886" y="3019"/>
              <a:ext cx="0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Oval 186"/>
          <p:cNvSpPr>
            <a:spLocks noChangeArrowheads="1"/>
          </p:cNvSpPr>
          <p:nvPr/>
        </p:nvSpPr>
        <p:spPr bwMode="auto">
          <a:xfrm>
            <a:off x="2422400" y="3657164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23" name="Line 187"/>
          <p:cNvSpPr>
            <a:spLocks noChangeShapeType="1"/>
          </p:cNvSpPr>
          <p:nvPr/>
        </p:nvSpPr>
        <p:spPr bwMode="auto">
          <a:xfrm flipH="1">
            <a:off x="2273175" y="4014351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Line 188"/>
          <p:cNvSpPr>
            <a:spLocks noChangeShapeType="1"/>
          </p:cNvSpPr>
          <p:nvPr/>
        </p:nvSpPr>
        <p:spPr bwMode="auto">
          <a:xfrm>
            <a:off x="2716088" y="4012764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Line 190"/>
          <p:cNvSpPr>
            <a:spLocks noChangeShapeType="1"/>
          </p:cNvSpPr>
          <p:nvPr/>
        </p:nvSpPr>
        <p:spPr bwMode="auto">
          <a:xfrm flipH="1">
            <a:off x="2282700" y="4014351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191"/>
          <p:cNvSpPr>
            <a:spLocks noChangeShapeType="1"/>
          </p:cNvSpPr>
          <p:nvPr/>
        </p:nvSpPr>
        <p:spPr bwMode="auto">
          <a:xfrm>
            <a:off x="2725613" y="4012764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192"/>
          <p:cNvSpPr>
            <a:spLocks noChangeArrowheads="1"/>
          </p:cNvSpPr>
          <p:nvPr/>
        </p:nvSpPr>
        <p:spPr bwMode="auto">
          <a:xfrm>
            <a:off x="2071563" y="4398526"/>
            <a:ext cx="425450" cy="122396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CL</a:t>
            </a:r>
          </a:p>
        </p:txBody>
      </p:sp>
      <p:sp>
        <p:nvSpPr>
          <p:cNvPr id="28" name="Text Box 199"/>
          <p:cNvSpPr txBox="1">
            <a:spLocks noChangeArrowheads="1"/>
          </p:cNvSpPr>
          <p:nvPr/>
        </p:nvSpPr>
        <p:spPr bwMode="auto">
          <a:xfrm>
            <a:off x="1622300" y="4838264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h-2</a:t>
            </a:r>
          </a:p>
        </p:txBody>
      </p:sp>
      <p:sp>
        <p:nvSpPr>
          <p:cNvPr id="29" name="Line 200"/>
          <p:cNvSpPr>
            <a:spLocks noChangeShapeType="1"/>
          </p:cNvSpPr>
          <p:nvPr/>
        </p:nvSpPr>
        <p:spPr bwMode="auto">
          <a:xfrm flipV="1">
            <a:off x="1842963" y="4419164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Line 201"/>
          <p:cNvSpPr>
            <a:spLocks noChangeShapeType="1"/>
          </p:cNvSpPr>
          <p:nvPr/>
        </p:nvSpPr>
        <p:spPr bwMode="auto">
          <a:xfrm>
            <a:off x="1852488" y="5222439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Line 202"/>
          <p:cNvSpPr>
            <a:spLocks noChangeShapeType="1"/>
          </p:cNvSpPr>
          <p:nvPr/>
        </p:nvSpPr>
        <p:spPr bwMode="auto">
          <a:xfrm flipH="1">
            <a:off x="1695325" y="5622489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Line 203"/>
          <p:cNvSpPr>
            <a:spLocks noChangeShapeType="1"/>
          </p:cNvSpPr>
          <p:nvPr/>
        </p:nvSpPr>
        <p:spPr bwMode="auto">
          <a:xfrm flipH="1">
            <a:off x="1695325" y="4408051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3" name="Group 253"/>
          <p:cNvGrpSpPr>
            <a:grpSpLocks/>
          </p:cNvGrpSpPr>
          <p:nvPr/>
        </p:nvGrpSpPr>
        <p:grpSpPr bwMode="auto">
          <a:xfrm>
            <a:off x="5689475" y="4163576"/>
            <a:ext cx="647700" cy="1595438"/>
            <a:chOff x="3494" y="2895"/>
            <a:chExt cx="408" cy="1005"/>
          </a:xfrm>
        </p:grpSpPr>
        <p:sp>
          <p:nvSpPr>
            <p:cNvPr id="34" name="Text Box 242"/>
            <p:cNvSpPr txBox="1">
              <a:spLocks noChangeArrowheads="1"/>
            </p:cNvSpPr>
            <p:nvPr/>
          </p:nvSpPr>
          <p:spPr bwMode="auto">
            <a:xfrm>
              <a:off x="3494" y="3310"/>
              <a:ext cx="40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35" name="Line 243"/>
            <p:cNvSpPr>
              <a:spLocks noChangeShapeType="1"/>
            </p:cNvSpPr>
            <p:nvPr/>
          </p:nvSpPr>
          <p:spPr bwMode="auto">
            <a:xfrm flipV="1">
              <a:off x="3657" y="2902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244"/>
            <p:cNvSpPr>
              <a:spLocks noChangeShapeType="1"/>
            </p:cNvSpPr>
            <p:nvPr/>
          </p:nvSpPr>
          <p:spPr bwMode="auto">
            <a:xfrm>
              <a:off x="3663" y="3521"/>
              <a:ext cx="0" cy="3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245"/>
            <p:cNvSpPr>
              <a:spLocks noChangeShapeType="1"/>
            </p:cNvSpPr>
            <p:nvPr/>
          </p:nvSpPr>
          <p:spPr bwMode="auto">
            <a:xfrm flipH="1">
              <a:off x="3572" y="3900"/>
              <a:ext cx="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246"/>
            <p:cNvSpPr>
              <a:spLocks noChangeShapeType="1"/>
            </p:cNvSpPr>
            <p:nvPr/>
          </p:nvSpPr>
          <p:spPr bwMode="auto">
            <a:xfrm flipH="1">
              <a:off x="3564" y="2895"/>
              <a:ext cx="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" name="Oval 211"/>
          <p:cNvSpPr>
            <a:spLocks noChangeArrowheads="1"/>
          </p:cNvSpPr>
          <p:nvPr/>
        </p:nvSpPr>
        <p:spPr bwMode="auto">
          <a:xfrm>
            <a:off x="6010150" y="2731651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40" name="Line 212"/>
          <p:cNvSpPr>
            <a:spLocks noChangeShapeType="1"/>
          </p:cNvSpPr>
          <p:nvPr/>
        </p:nvSpPr>
        <p:spPr bwMode="auto">
          <a:xfrm>
            <a:off x="6268913" y="3087251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213"/>
          <p:cNvSpPr>
            <a:spLocks noChangeArrowheads="1"/>
          </p:cNvSpPr>
          <p:nvPr/>
        </p:nvSpPr>
        <p:spPr bwMode="auto">
          <a:xfrm>
            <a:off x="7091238" y="4144526"/>
            <a:ext cx="455612" cy="1223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CR</a:t>
            </a:r>
          </a:p>
        </p:txBody>
      </p:sp>
      <p:sp>
        <p:nvSpPr>
          <p:cNvPr id="42" name="Line 214"/>
          <p:cNvSpPr>
            <a:spLocks noChangeShapeType="1"/>
          </p:cNvSpPr>
          <p:nvPr/>
        </p:nvSpPr>
        <p:spPr bwMode="auto">
          <a:xfrm flipH="1">
            <a:off x="6159375" y="2310964"/>
            <a:ext cx="715963" cy="4540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Line 215"/>
          <p:cNvSpPr>
            <a:spLocks noChangeShapeType="1"/>
          </p:cNvSpPr>
          <p:nvPr/>
        </p:nvSpPr>
        <p:spPr bwMode="auto">
          <a:xfrm>
            <a:off x="7162675" y="2310964"/>
            <a:ext cx="917575" cy="525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Oval 216"/>
          <p:cNvSpPr>
            <a:spLocks noChangeArrowheads="1"/>
          </p:cNvSpPr>
          <p:nvPr/>
        </p:nvSpPr>
        <p:spPr bwMode="auto">
          <a:xfrm>
            <a:off x="6803900" y="2022039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45" name="Oval 217"/>
          <p:cNvSpPr>
            <a:spLocks noChangeArrowheads="1"/>
          </p:cNvSpPr>
          <p:nvPr/>
        </p:nvSpPr>
        <p:spPr bwMode="auto">
          <a:xfrm>
            <a:off x="6019675" y="2731651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46" name="Line 218"/>
          <p:cNvSpPr>
            <a:spLocks noChangeShapeType="1"/>
          </p:cNvSpPr>
          <p:nvPr/>
        </p:nvSpPr>
        <p:spPr bwMode="auto">
          <a:xfrm flipH="1">
            <a:off x="5491422" y="3101539"/>
            <a:ext cx="623503" cy="80755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Line 219"/>
          <p:cNvSpPr>
            <a:spLocks noChangeShapeType="1"/>
          </p:cNvSpPr>
          <p:nvPr/>
        </p:nvSpPr>
        <p:spPr bwMode="auto">
          <a:xfrm>
            <a:off x="6278438" y="3087251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Rectangle 220"/>
          <p:cNvSpPr>
            <a:spLocks noChangeArrowheads="1"/>
          </p:cNvSpPr>
          <p:nvPr/>
        </p:nvSpPr>
        <p:spPr bwMode="auto">
          <a:xfrm>
            <a:off x="5270760" y="3909097"/>
            <a:ext cx="441325" cy="14881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49" name="Rectangle 221"/>
          <p:cNvSpPr>
            <a:spLocks noChangeArrowheads="1"/>
          </p:cNvSpPr>
          <p:nvPr/>
        </p:nvSpPr>
        <p:spPr bwMode="auto">
          <a:xfrm>
            <a:off x="7829425" y="2763401"/>
            <a:ext cx="419100" cy="1381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AR</a:t>
            </a:r>
          </a:p>
        </p:txBody>
      </p:sp>
      <p:grpSp>
        <p:nvGrpSpPr>
          <p:cNvPr id="50" name="Group 224"/>
          <p:cNvGrpSpPr>
            <a:grpSpLocks/>
          </p:cNvGrpSpPr>
          <p:nvPr/>
        </p:nvGrpSpPr>
        <p:grpSpPr bwMode="auto">
          <a:xfrm>
            <a:off x="8296150" y="2761814"/>
            <a:ext cx="668338" cy="1400175"/>
            <a:chOff x="3776" y="2332"/>
            <a:chExt cx="462" cy="1069"/>
          </a:xfrm>
        </p:grpSpPr>
        <p:sp>
          <p:nvSpPr>
            <p:cNvPr id="51" name="Text Box 225"/>
            <p:cNvSpPr txBox="1">
              <a:spLocks noChangeArrowheads="1"/>
            </p:cNvSpPr>
            <p:nvPr/>
          </p:nvSpPr>
          <p:spPr bwMode="auto">
            <a:xfrm>
              <a:off x="3830" y="2734"/>
              <a:ext cx="40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52" name="Line 226"/>
            <p:cNvSpPr>
              <a:spLocks noChangeShapeType="1"/>
            </p:cNvSpPr>
            <p:nvPr/>
          </p:nvSpPr>
          <p:spPr bwMode="auto">
            <a:xfrm>
              <a:off x="3776" y="2332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Line 227"/>
            <p:cNvSpPr>
              <a:spLocks noChangeShapeType="1"/>
            </p:cNvSpPr>
            <p:nvPr/>
          </p:nvSpPr>
          <p:spPr bwMode="auto">
            <a:xfrm>
              <a:off x="3776" y="3393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228"/>
            <p:cNvSpPr>
              <a:spLocks noChangeShapeType="1"/>
            </p:cNvSpPr>
            <p:nvPr/>
          </p:nvSpPr>
          <p:spPr bwMode="auto">
            <a:xfrm flipV="1">
              <a:off x="3880" y="2366"/>
              <a:ext cx="0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229"/>
            <p:cNvSpPr>
              <a:spLocks noChangeShapeType="1"/>
            </p:cNvSpPr>
            <p:nvPr/>
          </p:nvSpPr>
          <p:spPr bwMode="auto">
            <a:xfrm>
              <a:off x="3886" y="3019"/>
              <a:ext cx="0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6" name="Oval 230"/>
          <p:cNvSpPr>
            <a:spLocks noChangeArrowheads="1"/>
          </p:cNvSpPr>
          <p:nvPr/>
        </p:nvSpPr>
        <p:spPr bwMode="auto">
          <a:xfrm>
            <a:off x="6527675" y="3403164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57" name="Line 231"/>
          <p:cNvSpPr>
            <a:spLocks noChangeShapeType="1"/>
          </p:cNvSpPr>
          <p:nvPr/>
        </p:nvSpPr>
        <p:spPr bwMode="auto">
          <a:xfrm flipH="1">
            <a:off x="6378450" y="3760351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Line 232"/>
          <p:cNvSpPr>
            <a:spLocks noChangeShapeType="1"/>
          </p:cNvSpPr>
          <p:nvPr/>
        </p:nvSpPr>
        <p:spPr bwMode="auto">
          <a:xfrm>
            <a:off x="6821363" y="3758764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Line 233"/>
          <p:cNvSpPr>
            <a:spLocks noChangeShapeType="1"/>
          </p:cNvSpPr>
          <p:nvPr/>
        </p:nvSpPr>
        <p:spPr bwMode="auto">
          <a:xfrm flipH="1">
            <a:off x="6387975" y="3760351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Line 234"/>
          <p:cNvSpPr>
            <a:spLocks noChangeShapeType="1"/>
          </p:cNvSpPr>
          <p:nvPr/>
        </p:nvSpPr>
        <p:spPr bwMode="auto">
          <a:xfrm>
            <a:off x="6830888" y="3758764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Rectangle 235"/>
          <p:cNvSpPr>
            <a:spLocks noChangeArrowheads="1"/>
          </p:cNvSpPr>
          <p:nvPr/>
        </p:nvSpPr>
        <p:spPr bwMode="auto">
          <a:xfrm>
            <a:off x="6176838" y="4144526"/>
            <a:ext cx="425450" cy="122396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CL</a:t>
            </a:r>
          </a:p>
        </p:txBody>
      </p:sp>
      <p:sp>
        <p:nvSpPr>
          <p:cNvPr id="62" name="Rectangle 250"/>
          <p:cNvSpPr>
            <a:spLocks noChangeArrowheads="1"/>
          </p:cNvSpPr>
          <p:nvPr/>
        </p:nvSpPr>
        <p:spPr bwMode="auto">
          <a:xfrm>
            <a:off x="6183188" y="5355789"/>
            <a:ext cx="4286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63" name="Text Box 254"/>
          <p:cNvSpPr txBox="1">
            <a:spLocks noChangeArrowheads="1"/>
          </p:cNvSpPr>
          <p:nvPr/>
        </p:nvSpPr>
        <p:spPr bwMode="auto">
          <a:xfrm>
            <a:off x="6443538" y="1988701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-2</a:t>
            </a:r>
          </a:p>
        </p:txBody>
      </p:sp>
      <p:sp>
        <p:nvSpPr>
          <p:cNvPr id="64" name="Text Box 254"/>
          <p:cNvSpPr txBox="1">
            <a:spLocks noChangeArrowheads="1"/>
          </p:cNvSpPr>
          <p:nvPr/>
        </p:nvSpPr>
        <p:spPr bwMode="auto">
          <a:xfrm>
            <a:off x="5611688" y="2533213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1</a:t>
            </a:r>
          </a:p>
        </p:txBody>
      </p:sp>
      <p:grpSp>
        <p:nvGrpSpPr>
          <p:cNvPr id="65" name="Group 180"/>
          <p:cNvGrpSpPr>
            <a:grpSpLocks/>
          </p:cNvGrpSpPr>
          <p:nvPr/>
        </p:nvGrpSpPr>
        <p:grpSpPr bwMode="auto">
          <a:xfrm>
            <a:off x="559755" y="4077800"/>
            <a:ext cx="668338" cy="1400175"/>
            <a:chOff x="3776" y="2332"/>
            <a:chExt cx="462" cy="1069"/>
          </a:xfrm>
        </p:grpSpPr>
        <p:sp>
          <p:nvSpPr>
            <p:cNvPr id="66" name="Text Box 181"/>
            <p:cNvSpPr txBox="1">
              <a:spLocks noChangeArrowheads="1"/>
            </p:cNvSpPr>
            <p:nvPr/>
          </p:nvSpPr>
          <p:spPr bwMode="auto">
            <a:xfrm>
              <a:off x="3830" y="2734"/>
              <a:ext cx="40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67" name="Line 182"/>
            <p:cNvSpPr>
              <a:spLocks noChangeShapeType="1"/>
            </p:cNvSpPr>
            <p:nvPr/>
          </p:nvSpPr>
          <p:spPr bwMode="auto">
            <a:xfrm>
              <a:off x="3776" y="2332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183"/>
            <p:cNvSpPr>
              <a:spLocks noChangeShapeType="1"/>
            </p:cNvSpPr>
            <p:nvPr/>
          </p:nvSpPr>
          <p:spPr bwMode="auto">
            <a:xfrm>
              <a:off x="3776" y="3393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Line 184"/>
            <p:cNvSpPr>
              <a:spLocks noChangeShapeType="1"/>
            </p:cNvSpPr>
            <p:nvPr/>
          </p:nvSpPr>
          <p:spPr bwMode="auto">
            <a:xfrm flipV="1">
              <a:off x="3880" y="2366"/>
              <a:ext cx="0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185"/>
            <p:cNvSpPr>
              <a:spLocks noChangeShapeType="1"/>
            </p:cNvSpPr>
            <p:nvPr/>
          </p:nvSpPr>
          <p:spPr bwMode="auto">
            <a:xfrm>
              <a:off x="3886" y="3019"/>
              <a:ext cx="0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1" name="Text Box 205"/>
          <p:cNvSpPr txBox="1">
            <a:spLocks noChangeArrowheads="1"/>
          </p:cNvSpPr>
          <p:nvPr/>
        </p:nvSpPr>
        <p:spPr bwMode="auto">
          <a:xfrm>
            <a:off x="1622300" y="2663472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0</a:t>
            </a:r>
          </a:p>
        </p:txBody>
      </p:sp>
      <p:grpSp>
        <p:nvGrpSpPr>
          <p:cNvPr id="72" name="Group 253"/>
          <p:cNvGrpSpPr>
            <a:grpSpLocks/>
          </p:cNvGrpSpPr>
          <p:nvPr/>
        </p:nvGrpSpPr>
        <p:grpSpPr bwMode="auto">
          <a:xfrm>
            <a:off x="4788024" y="3872059"/>
            <a:ext cx="647700" cy="1595438"/>
            <a:chOff x="3494" y="2895"/>
            <a:chExt cx="408" cy="1005"/>
          </a:xfrm>
        </p:grpSpPr>
        <p:sp>
          <p:nvSpPr>
            <p:cNvPr id="73" name="Text Box 242"/>
            <p:cNvSpPr txBox="1">
              <a:spLocks noChangeArrowheads="1"/>
            </p:cNvSpPr>
            <p:nvPr/>
          </p:nvSpPr>
          <p:spPr bwMode="auto">
            <a:xfrm>
              <a:off x="3494" y="3310"/>
              <a:ext cx="40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74" name="Line 243"/>
            <p:cNvSpPr>
              <a:spLocks noChangeShapeType="1"/>
            </p:cNvSpPr>
            <p:nvPr/>
          </p:nvSpPr>
          <p:spPr bwMode="auto">
            <a:xfrm flipV="1">
              <a:off x="3657" y="2902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244"/>
            <p:cNvSpPr>
              <a:spLocks noChangeShapeType="1"/>
            </p:cNvSpPr>
            <p:nvPr/>
          </p:nvSpPr>
          <p:spPr bwMode="auto">
            <a:xfrm>
              <a:off x="3663" y="3521"/>
              <a:ext cx="0" cy="3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Line 245"/>
            <p:cNvSpPr>
              <a:spLocks noChangeShapeType="1"/>
            </p:cNvSpPr>
            <p:nvPr/>
          </p:nvSpPr>
          <p:spPr bwMode="auto">
            <a:xfrm flipH="1">
              <a:off x="3572" y="3900"/>
              <a:ext cx="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246"/>
            <p:cNvSpPr>
              <a:spLocks noChangeShapeType="1"/>
            </p:cNvSpPr>
            <p:nvPr/>
          </p:nvSpPr>
          <p:spPr bwMode="auto">
            <a:xfrm flipH="1">
              <a:off x="3564" y="2895"/>
              <a:ext cx="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15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51"/>
          <p:cNvSpPr txBox="1">
            <a:spLocks noChangeArrowheads="1"/>
          </p:cNvSpPr>
          <p:nvPr/>
        </p:nvSpPr>
        <p:spPr bwMode="auto">
          <a:xfrm>
            <a:off x="503548" y="909508"/>
            <a:ext cx="8568952" cy="22268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1080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二叉</a:t>
            </a:r>
            <a:r>
              <a:rPr kumimoji="0" lang="zh-CN" altLang="en-US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检索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树的查找性能取决于二叉排序树的形状，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kern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若具有</a:t>
            </a:r>
            <a:r>
              <a:rPr kumimoji="0" lang="en-US" altLang="zh-CN" kern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kumimoji="0" lang="zh-CN" altLang="en-US" kern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个结点的二叉</a:t>
            </a:r>
            <a:r>
              <a:rPr kumimoji="0" lang="zh-CN" altLang="en-US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检索</a:t>
            </a:r>
            <a:r>
              <a:rPr kumimoji="0" lang="zh-CN" altLang="en-US" kern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树是一个</a:t>
            </a:r>
            <a:r>
              <a:rPr kumimoji="0" lang="zh-CN" altLang="en-US" kern="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理想的树，</a:t>
            </a:r>
            <a:r>
              <a:rPr kumimoji="0" lang="zh-CN" altLang="en-US" kern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则进行查找的时间复杂度为</a:t>
            </a:r>
            <a:r>
              <a:rPr kumimoji="0" lang="en-US" altLang="zh-CN" i="1" kern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O</a:t>
            </a:r>
            <a:r>
              <a:rPr kumimoji="0" lang="en-US" altLang="zh-CN" kern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0" lang="en-US" altLang="zh-CN" kern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log</a:t>
            </a:r>
            <a:r>
              <a:rPr kumimoji="0" lang="en-US" altLang="zh-CN" kern="0" baseline="-30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0" lang="en-US" altLang="zh-CN" i="1" kern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0" lang="en-US" altLang="zh-CN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</a:t>
            </a:r>
            <a:endParaRPr kumimoji="0" lang="en-US" altLang="zh-CN" kern="0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最坏的情况是，二叉</a:t>
            </a:r>
            <a:r>
              <a:rPr kumimoji="0" lang="zh-CN" altLang="en-US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检索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树是一颗单支树时</a:t>
            </a:r>
            <a:r>
              <a:rPr kumimoji="0" lang="zh-CN" altLang="en-US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，平均查找时间为</a:t>
            </a:r>
            <a:r>
              <a:rPr kumimoji="0" lang="zh-CN" altLang="en-US" kern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kern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n+1</a:t>
            </a:r>
            <a:r>
              <a:rPr kumimoji="0" lang="zh-CN" altLang="en-US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kumimoji="0" lang="en-US" altLang="zh-CN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/2 </a:t>
            </a:r>
            <a:r>
              <a:rPr kumimoji="0" lang="zh-CN" altLang="en-US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与顺序查找</a:t>
            </a:r>
            <a:r>
              <a:rPr kumimoji="0" lang="zh-CN" altLang="en-US" kern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相同，则进行查找</a:t>
            </a:r>
            <a:r>
              <a:rPr kumimoji="0" lang="zh-CN" altLang="en-US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的时间复杂度</a:t>
            </a:r>
            <a:r>
              <a:rPr kumimoji="0" lang="zh-CN" altLang="en-US" kern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为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O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n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9" name="Text Box 1051"/>
          <p:cNvSpPr txBox="1">
            <a:spLocks noChangeArrowheads="1"/>
          </p:cNvSpPr>
          <p:nvPr/>
        </p:nvSpPr>
        <p:spPr bwMode="auto">
          <a:xfrm>
            <a:off x="611560" y="3510076"/>
            <a:ext cx="8352928" cy="20791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1080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由此可知，虽然二叉检索树是一种查找效率比较高的组织形式，但是二叉检索树的平均查找长度受到树的形态影响很大，当树的形态比较均衡时，查找效率好；当树为斜树时，查找效率降低。</a:t>
            </a:r>
          </a:p>
        </p:txBody>
      </p:sp>
    </p:spTree>
    <p:extLst>
      <p:ext uri="{BB962C8B-B14F-4D97-AF65-F5344CB8AC3E}">
        <p14:creationId xmlns:p14="http://schemas.microsoft.com/office/powerpoint/2010/main" val="352810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1"/>
          <p:cNvSpPr txBox="1">
            <a:spLocks noChangeArrowheads="1"/>
          </p:cNvSpPr>
          <p:nvPr/>
        </p:nvSpPr>
        <p:spPr bwMode="auto">
          <a:xfrm>
            <a:off x="322602" y="383778"/>
            <a:ext cx="817245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0" lang="en-US" altLang="zh-CN" b="1" dirty="0" smtClean="0">
                <a:latin typeface="+mn-ea"/>
              </a:rPr>
              <a:t>2、</a:t>
            </a:r>
            <a:r>
              <a:rPr kumimoji="0" lang="en-US" altLang="zh-CN" b="1" dirty="0" smtClean="0">
                <a:solidFill>
                  <a:srgbClr val="993300"/>
                </a:solidFill>
                <a:latin typeface="+mn-ea"/>
              </a:rPr>
              <a:t>LR</a:t>
            </a:r>
            <a:r>
              <a:rPr kumimoji="0" lang="zh-CN" altLang="en-US" b="1" dirty="0">
                <a:solidFill>
                  <a:srgbClr val="993300"/>
                </a:solidFill>
                <a:latin typeface="+mn-ea"/>
              </a:rPr>
              <a:t>型调整过程</a:t>
            </a:r>
            <a:r>
              <a:rPr kumimoji="0" lang="en-US" altLang="zh-CN" b="1" dirty="0">
                <a:solidFill>
                  <a:srgbClr val="993300"/>
                </a:solidFill>
                <a:latin typeface="+mn-ea"/>
              </a:rPr>
              <a:t>----①</a:t>
            </a:r>
            <a:r>
              <a:rPr kumimoji="0" lang="zh-CN" altLang="en-US" b="1" dirty="0">
                <a:solidFill>
                  <a:srgbClr val="993300"/>
                </a:solidFill>
                <a:latin typeface="+mn-ea"/>
              </a:rPr>
              <a:t>：</a:t>
            </a:r>
            <a:br>
              <a:rPr kumimoji="0" lang="zh-CN" altLang="en-US" b="1" dirty="0">
                <a:solidFill>
                  <a:srgbClr val="993300"/>
                </a:solidFill>
                <a:latin typeface="+mn-ea"/>
              </a:rPr>
            </a:br>
            <a:r>
              <a:rPr kumimoji="0" lang="en-US" altLang="zh-CN" b="1" dirty="0" smtClean="0">
                <a:solidFill>
                  <a:srgbClr val="000000"/>
                </a:solidFill>
                <a:latin typeface="+mn-ea"/>
              </a:rPr>
              <a:t>1）</a:t>
            </a:r>
            <a:r>
              <a:rPr kumimoji="0" lang="zh-CN" altLang="en-US" b="1" dirty="0" smtClean="0">
                <a:solidFill>
                  <a:srgbClr val="000000"/>
                </a:solidFill>
                <a:latin typeface="+mn-ea"/>
              </a:rPr>
              <a:t>以</a:t>
            </a:r>
            <a:r>
              <a:rPr kumimoji="0" lang="en-US" altLang="zh-CN" b="1" dirty="0" smtClean="0">
                <a:solidFill>
                  <a:srgbClr val="000000"/>
                </a:solidFill>
                <a:latin typeface="+mn-ea"/>
              </a:rPr>
              <a:t>C</a:t>
            </a:r>
            <a:r>
              <a:rPr kumimoji="0" lang="zh-CN" altLang="en-US" b="1" dirty="0" smtClean="0">
                <a:solidFill>
                  <a:srgbClr val="000000"/>
                </a:solidFill>
                <a:latin typeface="+mn-ea"/>
              </a:rPr>
              <a:t>为轴对</a:t>
            </a:r>
            <a:r>
              <a:rPr kumimoji="0" lang="en-US" altLang="zh-CN" b="1" dirty="0">
                <a:solidFill>
                  <a:srgbClr val="000000"/>
                </a:solidFill>
                <a:latin typeface="+mn-ea"/>
              </a:rPr>
              <a:t>B</a:t>
            </a:r>
            <a:r>
              <a:rPr kumimoji="0" lang="zh-CN" altLang="en-US" b="1" dirty="0" smtClean="0">
                <a:solidFill>
                  <a:srgbClr val="000000"/>
                </a:solidFill>
                <a:latin typeface="+mn-ea"/>
              </a:rPr>
              <a:t>做一</a:t>
            </a:r>
            <a:r>
              <a:rPr kumimoji="0" lang="zh-CN" altLang="en-US" b="1" dirty="0">
                <a:solidFill>
                  <a:srgbClr val="000000"/>
                </a:solidFill>
                <a:latin typeface="+mn-ea"/>
              </a:rPr>
              <a:t>次逆时针旋转，将</a:t>
            </a:r>
            <a:r>
              <a:rPr kumimoji="0" lang="en-US" altLang="zh-CN" b="1" dirty="0">
                <a:solidFill>
                  <a:srgbClr val="000000"/>
                </a:solidFill>
                <a:latin typeface="+mn-ea"/>
              </a:rPr>
              <a:t>B</a:t>
            </a:r>
            <a:r>
              <a:rPr kumimoji="0" lang="zh-CN" altLang="en-US" b="1" dirty="0">
                <a:solidFill>
                  <a:srgbClr val="000000"/>
                </a:solidFill>
                <a:latin typeface="+mn-ea"/>
              </a:rPr>
              <a:t>改为</a:t>
            </a:r>
            <a:r>
              <a:rPr kumimoji="0" lang="en-US" altLang="zh-CN" b="1" dirty="0">
                <a:solidFill>
                  <a:srgbClr val="000000"/>
                </a:solidFill>
                <a:latin typeface="+mn-ea"/>
              </a:rPr>
              <a:t>C</a:t>
            </a:r>
            <a:r>
              <a:rPr kumimoji="0" lang="zh-CN" altLang="en-US" b="1" dirty="0">
                <a:solidFill>
                  <a:srgbClr val="000000"/>
                </a:solidFill>
                <a:latin typeface="+mn-ea"/>
              </a:rPr>
              <a:t>的左子，而</a:t>
            </a:r>
            <a:r>
              <a:rPr kumimoji="0" lang="en-US" altLang="zh-CN" b="1" dirty="0">
                <a:solidFill>
                  <a:srgbClr val="000000"/>
                </a:solidFill>
                <a:latin typeface="+mn-ea"/>
              </a:rPr>
              <a:t>C</a:t>
            </a:r>
            <a:r>
              <a:rPr kumimoji="0" lang="zh-CN" altLang="en-US" b="1" dirty="0">
                <a:solidFill>
                  <a:srgbClr val="000000"/>
                </a:solidFill>
                <a:latin typeface="+mn-ea"/>
              </a:rPr>
              <a:t>原来的左子改为</a:t>
            </a:r>
            <a:r>
              <a:rPr kumimoji="0" lang="en-US" altLang="zh-CN" b="1" dirty="0">
                <a:solidFill>
                  <a:srgbClr val="000000"/>
                </a:solidFill>
                <a:latin typeface="+mn-ea"/>
              </a:rPr>
              <a:t>B</a:t>
            </a:r>
            <a:r>
              <a:rPr kumimoji="0" lang="zh-CN" altLang="en-US" b="1" dirty="0">
                <a:solidFill>
                  <a:srgbClr val="000000"/>
                </a:solidFill>
                <a:latin typeface="+mn-ea"/>
              </a:rPr>
              <a:t>的右子</a:t>
            </a:r>
            <a:r>
              <a:rPr kumimoji="0" lang="zh-CN" altLang="en-US" b="1" dirty="0" smtClean="0">
                <a:solidFill>
                  <a:srgbClr val="000000"/>
                </a:solidFill>
                <a:latin typeface="+mn-ea"/>
              </a:rPr>
              <a:t>；</a:t>
            </a:r>
            <a:endParaRPr kumimoji="0" lang="zh-CN" altLang="en-US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Line 298"/>
          <p:cNvSpPr>
            <a:spLocks noChangeShapeType="1"/>
          </p:cNvSpPr>
          <p:nvPr/>
        </p:nvSpPr>
        <p:spPr bwMode="auto">
          <a:xfrm>
            <a:off x="4500438" y="1584107"/>
            <a:ext cx="0" cy="48688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Group 300"/>
          <p:cNvGrpSpPr>
            <a:grpSpLocks/>
          </p:cNvGrpSpPr>
          <p:nvPr/>
        </p:nvGrpSpPr>
        <p:grpSpPr bwMode="auto">
          <a:xfrm>
            <a:off x="1009526" y="4189194"/>
            <a:ext cx="647700" cy="1595438"/>
            <a:chOff x="3494" y="2895"/>
            <a:chExt cx="408" cy="1005"/>
          </a:xfrm>
        </p:grpSpPr>
        <p:sp>
          <p:nvSpPr>
            <p:cNvPr id="5" name="Text Box 301"/>
            <p:cNvSpPr txBox="1">
              <a:spLocks noChangeArrowheads="1"/>
            </p:cNvSpPr>
            <p:nvPr/>
          </p:nvSpPr>
          <p:spPr bwMode="auto">
            <a:xfrm>
              <a:off x="3494" y="3310"/>
              <a:ext cx="40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6" name="Line 302"/>
            <p:cNvSpPr>
              <a:spLocks noChangeShapeType="1"/>
            </p:cNvSpPr>
            <p:nvPr/>
          </p:nvSpPr>
          <p:spPr bwMode="auto">
            <a:xfrm flipV="1">
              <a:off x="3657" y="2902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303"/>
            <p:cNvSpPr>
              <a:spLocks noChangeShapeType="1"/>
            </p:cNvSpPr>
            <p:nvPr/>
          </p:nvSpPr>
          <p:spPr bwMode="auto">
            <a:xfrm>
              <a:off x="3663" y="3521"/>
              <a:ext cx="0" cy="3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304"/>
            <p:cNvSpPr>
              <a:spLocks noChangeShapeType="1"/>
            </p:cNvSpPr>
            <p:nvPr/>
          </p:nvSpPr>
          <p:spPr bwMode="auto">
            <a:xfrm flipH="1">
              <a:off x="3572" y="3900"/>
              <a:ext cx="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305"/>
            <p:cNvSpPr>
              <a:spLocks noChangeShapeType="1"/>
            </p:cNvSpPr>
            <p:nvPr/>
          </p:nvSpPr>
          <p:spPr bwMode="auto">
            <a:xfrm flipH="1">
              <a:off x="3564" y="2895"/>
              <a:ext cx="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Oval 306"/>
          <p:cNvSpPr>
            <a:spLocks noChangeArrowheads="1"/>
          </p:cNvSpPr>
          <p:nvPr/>
        </p:nvSpPr>
        <p:spPr bwMode="auto">
          <a:xfrm>
            <a:off x="1330201" y="2757269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11" name="Line 307"/>
          <p:cNvSpPr>
            <a:spLocks noChangeShapeType="1"/>
          </p:cNvSpPr>
          <p:nvPr/>
        </p:nvSpPr>
        <p:spPr bwMode="auto">
          <a:xfrm>
            <a:off x="1588963" y="3112869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08"/>
          <p:cNvSpPr>
            <a:spLocks noChangeArrowheads="1"/>
          </p:cNvSpPr>
          <p:nvPr/>
        </p:nvSpPr>
        <p:spPr bwMode="auto">
          <a:xfrm>
            <a:off x="2411288" y="4170144"/>
            <a:ext cx="455613" cy="1223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CR</a:t>
            </a:r>
          </a:p>
        </p:txBody>
      </p:sp>
      <p:sp>
        <p:nvSpPr>
          <p:cNvPr id="13" name="Line 309"/>
          <p:cNvSpPr>
            <a:spLocks noChangeShapeType="1"/>
          </p:cNvSpPr>
          <p:nvPr/>
        </p:nvSpPr>
        <p:spPr bwMode="auto">
          <a:xfrm flipH="1">
            <a:off x="1479426" y="2336582"/>
            <a:ext cx="715962" cy="4540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ine 310"/>
          <p:cNvSpPr>
            <a:spLocks noChangeShapeType="1"/>
          </p:cNvSpPr>
          <p:nvPr/>
        </p:nvSpPr>
        <p:spPr bwMode="auto">
          <a:xfrm>
            <a:off x="2482726" y="2336582"/>
            <a:ext cx="917575" cy="525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311"/>
          <p:cNvSpPr>
            <a:spLocks noChangeArrowheads="1"/>
          </p:cNvSpPr>
          <p:nvPr/>
        </p:nvSpPr>
        <p:spPr bwMode="auto">
          <a:xfrm>
            <a:off x="2123951" y="2047657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16" name="Oval 312"/>
          <p:cNvSpPr>
            <a:spLocks noChangeArrowheads="1"/>
          </p:cNvSpPr>
          <p:nvPr/>
        </p:nvSpPr>
        <p:spPr bwMode="auto">
          <a:xfrm>
            <a:off x="1339726" y="2757269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17" name="Line 313"/>
          <p:cNvSpPr>
            <a:spLocks noChangeShapeType="1"/>
          </p:cNvSpPr>
          <p:nvPr/>
        </p:nvSpPr>
        <p:spPr bwMode="auto">
          <a:xfrm flipH="1">
            <a:off x="840456" y="3127157"/>
            <a:ext cx="594520" cy="74042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314"/>
          <p:cNvSpPr>
            <a:spLocks noChangeShapeType="1"/>
          </p:cNvSpPr>
          <p:nvPr/>
        </p:nvSpPr>
        <p:spPr bwMode="auto">
          <a:xfrm>
            <a:off x="1598488" y="3112869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Rectangle 315"/>
          <p:cNvSpPr>
            <a:spLocks noChangeArrowheads="1"/>
          </p:cNvSpPr>
          <p:nvPr/>
        </p:nvSpPr>
        <p:spPr bwMode="auto">
          <a:xfrm>
            <a:off x="619794" y="3863758"/>
            <a:ext cx="441325" cy="1530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20" name="Rectangle 316"/>
          <p:cNvSpPr>
            <a:spLocks noChangeArrowheads="1"/>
          </p:cNvSpPr>
          <p:nvPr/>
        </p:nvSpPr>
        <p:spPr bwMode="auto">
          <a:xfrm>
            <a:off x="3149476" y="2789019"/>
            <a:ext cx="419100" cy="1381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AR</a:t>
            </a:r>
          </a:p>
        </p:txBody>
      </p:sp>
      <p:grpSp>
        <p:nvGrpSpPr>
          <p:cNvPr id="21" name="Group 317"/>
          <p:cNvGrpSpPr>
            <a:grpSpLocks/>
          </p:cNvGrpSpPr>
          <p:nvPr/>
        </p:nvGrpSpPr>
        <p:grpSpPr bwMode="auto">
          <a:xfrm>
            <a:off x="3616201" y="2787432"/>
            <a:ext cx="668337" cy="1400175"/>
            <a:chOff x="3776" y="2332"/>
            <a:chExt cx="462" cy="1069"/>
          </a:xfrm>
        </p:grpSpPr>
        <p:sp>
          <p:nvSpPr>
            <p:cNvPr id="22" name="Text Box 318"/>
            <p:cNvSpPr txBox="1">
              <a:spLocks noChangeArrowheads="1"/>
            </p:cNvSpPr>
            <p:nvPr/>
          </p:nvSpPr>
          <p:spPr bwMode="auto">
            <a:xfrm>
              <a:off x="3830" y="2734"/>
              <a:ext cx="40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23" name="Line 319"/>
            <p:cNvSpPr>
              <a:spLocks noChangeShapeType="1"/>
            </p:cNvSpPr>
            <p:nvPr/>
          </p:nvSpPr>
          <p:spPr bwMode="auto">
            <a:xfrm>
              <a:off x="3776" y="2332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320"/>
            <p:cNvSpPr>
              <a:spLocks noChangeShapeType="1"/>
            </p:cNvSpPr>
            <p:nvPr/>
          </p:nvSpPr>
          <p:spPr bwMode="auto">
            <a:xfrm>
              <a:off x="3776" y="3393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321"/>
            <p:cNvSpPr>
              <a:spLocks noChangeShapeType="1"/>
            </p:cNvSpPr>
            <p:nvPr/>
          </p:nvSpPr>
          <p:spPr bwMode="auto">
            <a:xfrm flipV="1">
              <a:off x="3880" y="2366"/>
              <a:ext cx="0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322"/>
            <p:cNvSpPr>
              <a:spLocks noChangeShapeType="1"/>
            </p:cNvSpPr>
            <p:nvPr/>
          </p:nvSpPr>
          <p:spPr bwMode="auto">
            <a:xfrm>
              <a:off x="3886" y="3019"/>
              <a:ext cx="0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Oval 323"/>
          <p:cNvSpPr>
            <a:spLocks noChangeArrowheads="1"/>
          </p:cNvSpPr>
          <p:nvPr/>
        </p:nvSpPr>
        <p:spPr bwMode="auto">
          <a:xfrm>
            <a:off x="1847726" y="3428782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28" name="Line 324"/>
          <p:cNvSpPr>
            <a:spLocks noChangeShapeType="1"/>
          </p:cNvSpPr>
          <p:nvPr/>
        </p:nvSpPr>
        <p:spPr bwMode="auto">
          <a:xfrm flipH="1">
            <a:off x="1698501" y="3785969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Line 325"/>
          <p:cNvSpPr>
            <a:spLocks noChangeShapeType="1"/>
          </p:cNvSpPr>
          <p:nvPr/>
        </p:nvSpPr>
        <p:spPr bwMode="auto">
          <a:xfrm>
            <a:off x="2141413" y="3784382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Line 326"/>
          <p:cNvSpPr>
            <a:spLocks noChangeShapeType="1"/>
          </p:cNvSpPr>
          <p:nvPr/>
        </p:nvSpPr>
        <p:spPr bwMode="auto">
          <a:xfrm flipH="1">
            <a:off x="1708026" y="3785969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Line 327"/>
          <p:cNvSpPr>
            <a:spLocks noChangeShapeType="1"/>
          </p:cNvSpPr>
          <p:nvPr/>
        </p:nvSpPr>
        <p:spPr bwMode="auto">
          <a:xfrm>
            <a:off x="2150938" y="3784382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28"/>
          <p:cNvSpPr>
            <a:spLocks noChangeArrowheads="1"/>
          </p:cNvSpPr>
          <p:nvPr/>
        </p:nvSpPr>
        <p:spPr bwMode="auto">
          <a:xfrm>
            <a:off x="1496888" y="4170144"/>
            <a:ext cx="425450" cy="122396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CL</a:t>
            </a:r>
          </a:p>
        </p:txBody>
      </p:sp>
      <p:sp>
        <p:nvSpPr>
          <p:cNvPr id="33" name="Text Box 330"/>
          <p:cNvSpPr txBox="1">
            <a:spLocks noChangeArrowheads="1"/>
          </p:cNvSpPr>
          <p:nvPr/>
        </p:nvSpPr>
        <p:spPr bwMode="auto">
          <a:xfrm>
            <a:off x="1763588" y="2014319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-2</a:t>
            </a:r>
          </a:p>
        </p:txBody>
      </p:sp>
      <p:grpSp>
        <p:nvGrpSpPr>
          <p:cNvPr id="34" name="Group 334"/>
          <p:cNvGrpSpPr>
            <a:grpSpLocks/>
          </p:cNvGrpSpPr>
          <p:nvPr/>
        </p:nvGrpSpPr>
        <p:grpSpPr bwMode="auto">
          <a:xfrm>
            <a:off x="5435476" y="4263807"/>
            <a:ext cx="647700" cy="1595437"/>
            <a:chOff x="3494" y="2895"/>
            <a:chExt cx="408" cy="1005"/>
          </a:xfrm>
        </p:grpSpPr>
        <p:sp>
          <p:nvSpPr>
            <p:cNvPr id="35" name="Text Box 335"/>
            <p:cNvSpPr txBox="1">
              <a:spLocks noChangeArrowheads="1"/>
            </p:cNvSpPr>
            <p:nvPr/>
          </p:nvSpPr>
          <p:spPr bwMode="auto">
            <a:xfrm>
              <a:off x="3494" y="3310"/>
              <a:ext cx="40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36" name="Line 336"/>
            <p:cNvSpPr>
              <a:spLocks noChangeShapeType="1"/>
            </p:cNvSpPr>
            <p:nvPr/>
          </p:nvSpPr>
          <p:spPr bwMode="auto">
            <a:xfrm flipV="1">
              <a:off x="3657" y="2902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337"/>
            <p:cNvSpPr>
              <a:spLocks noChangeShapeType="1"/>
            </p:cNvSpPr>
            <p:nvPr/>
          </p:nvSpPr>
          <p:spPr bwMode="auto">
            <a:xfrm>
              <a:off x="3663" y="3521"/>
              <a:ext cx="0" cy="3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338"/>
            <p:cNvSpPr>
              <a:spLocks noChangeShapeType="1"/>
            </p:cNvSpPr>
            <p:nvPr/>
          </p:nvSpPr>
          <p:spPr bwMode="auto">
            <a:xfrm flipH="1">
              <a:off x="3572" y="3900"/>
              <a:ext cx="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Line 339"/>
            <p:cNvSpPr>
              <a:spLocks noChangeShapeType="1"/>
            </p:cNvSpPr>
            <p:nvPr/>
          </p:nvSpPr>
          <p:spPr bwMode="auto">
            <a:xfrm flipH="1">
              <a:off x="3564" y="2895"/>
              <a:ext cx="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0" name="Line 341"/>
          <p:cNvSpPr>
            <a:spLocks noChangeShapeType="1"/>
          </p:cNvSpPr>
          <p:nvPr/>
        </p:nvSpPr>
        <p:spPr bwMode="auto">
          <a:xfrm>
            <a:off x="6268913" y="3043019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342"/>
          <p:cNvSpPr>
            <a:spLocks noChangeArrowheads="1"/>
          </p:cNvSpPr>
          <p:nvPr/>
        </p:nvSpPr>
        <p:spPr bwMode="auto">
          <a:xfrm>
            <a:off x="6516563" y="3482757"/>
            <a:ext cx="455613" cy="1223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CR</a:t>
            </a:r>
          </a:p>
        </p:txBody>
      </p:sp>
      <p:sp>
        <p:nvSpPr>
          <p:cNvPr id="42" name="Line 343"/>
          <p:cNvSpPr>
            <a:spLocks noChangeShapeType="1"/>
          </p:cNvSpPr>
          <p:nvPr/>
        </p:nvSpPr>
        <p:spPr bwMode="auto">
          <a:xfrm flipH="1">
            <a:off x="6159376" y="2266732"/>
            <a:ext cx="715962" cy="4540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Line 344"/>
          <p:cNvSpPr>
            <a:spLocks noChangeShapeType="1"/>
          </p:cNvSpPr>
          <p:nvPr/>
        </p:nvSpPr>
        <p:spPr bwMode="auto">
          <a:xfrm>
            <a:off x="7162676" y="2266732"/>
            <a:ext cx="917575" cy="525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Oval 345"/>
          <p:cNvSpPr>
            <a:spLocks noChangeArrowheads="1"/>
          </p:cNvSpPr>
          <p:nvPr/>
        </p:nvSpPr>
        <p:spPr bwMode="auto">
          <a:xfrm>
            <a:off x="6803901" y="1977807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45" name="Oval 346"/>
          <p:cNvSpPr>
            <a:spLocks noChangeArrowheads="1"/>
          </p:cNvSpPr>
          <p:nvPr/>
        </p:nvSpPr>
        <p:spPr bwMode="auto">
          <a:xfrm>
            <a:off x="5364038" y="3482757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46" name="Line 347"/>
          <p:cNvSpPr>
            <a:spLocks noChangeShapeType="1"/>
          </p:cNvSpPr>
          <p:nvPr/>
        </p:nvSpPr>
        <p:spPr bwMode="auto">
          <a:xfrm flipH="1">
            <a:off x="5148138" y="3843119"/>
            <a:ext cx="360363" cy="466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Line 348"/>
          <p:cNvSpPr>
            <a:spLocks noChangeShapeType="1"/>
          </p:cNvSpPr>
          <p:nvPr/>
        </p:nvSpPr>
        <p:spPr bwMode="auto">
          <a:xfrm>
            <a:off x="5724401" y="3771682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Rectangle 349"/>
          <p:cNvSpPr>
            <a:spLocks noChangeArrowheads="1"/>
          </p:cNvSpPr>
          <p:nvPr/>
        </p:nvSpPr>
        <p:spPr bwMode="auto">
          <a:xfrm>
            <a:off x="5003676" y="4274918"/>
            <a:ext cx="441325" cy="158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49" name="Rectangle 350"/>
          <p:cNvSpPr>
            <a:spLocks noChangeArrowheads="1"/>
          </p:cNvSpPr>
          <p:nvPr/>
        </p:nvSpPr>
        <p:spPr bwMode="auto">
          <a:xfrm>
            <a:off x="7829426" y="2719169"/>
            <a:ext cx="419100" cy="1381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AR</a:t>
            </a:r>
          </a:p>
        </p:txBody>
      </p:sp>
      <p:grpSp>
        <p:nvGrpSpPr>
          <p:cNvPr id="50" name="Group 351"/>
          <p:cNvGrpSpPr>
            <a:grpSpLocks/>
          </p:cNvGrpSpPr>
          <p:nvPr/>
        </p:nvGrpSpPr>
        <p:grpSpPr bwMode="auto">
          <a:xfrm>
            <a:off x="8296151" y="2717582"/>
            <a:ext cx="668337" cy="1400175"/>
            <a:chOff x="3776" y="2332"/>
            <a:chExt cx="462" cy="1069"/>
          </a:xfrm>
        </p:grpSpPr>
        <p:sp>
          <p:nvSpPr>
            <p:cNvPr id="51" name="Text Box 352"/>
            <p:cNvSpPr txBox="1">
              <a:spLocks noChangeArrowheads="1"/>
            </p:cNvSpPr>
            <p:nvPr/>
          </p:nvSpPr>
          <p:spPr bwMode="auto">
            <a:xfrm>
              <a:off x="3830" y="2734"/>
              <a:ext cx="40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52" name="Line 353"/>
            <p:cNvSpPr>
              <a:spLocks noChangeShapeType="1"/>
            </p:cNvSpPr>
            <p:nvPr/>
          </p:nvSpPr>
          <p:spPr bwMode="auto">
            <a:xfrm>
              <a:off x="3776" y="2332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Line 354"/>
            <p:cNvSpPr>
              <a:spLocks noChangeShapeType="1"/>
            </p:cNvSpPr>
            <p:nvPr/>
          </p:nvSpPr>
          <p:spPr bwMode="auto">
            <a:xfrm>
              <a:off x="3776" y="3393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355"/>
            <p:cNvSpPr>
              <a:spLocks noChangeShapeType="1"/>
            </p:cNvSpPr>
            <p:nvPr/>
          </p:nvSpPr>
          <p:spPr bwMode="auto">
            <a:xfrm flipV="1">
              <a:off x="3880" y="2366"/>
              <a:ext cx="0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356"/>
            <p:cNvSpPr>
              <a:spLocks noChangeShapeType="1"/>
            </p:cNvSpPr>
            <p:nvPr/>
          </p:nvSpPr>
          <p:spPr bwMode="auto">
            <a:xfrm>
              <a:off x="3886" y="3019"/>
              <a:ext cx="0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6" name="Oval 357"/>
          <p:cNvSpPr>
            <a:spLocks noChangeArrowheads="1"/>
          </p:cNvSpPr>
          <p:nvPr/>
        </p:nvSpPr>
        <p:spPr bwMode="auto">
          <a:xfrm>
            <a:off x="5868863" y="2690594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57" name="Line 360"/>
          <p:cNvSpPr>
            <a:spLocks noChangeShapeType="1"/>
          </p:cNvSpPr>
          <p:nvPr/>
        </p:nvSpPr>
        <p:spPr bwMode="auto">
          <a:xfrm flipH="1">
            <a:off x="5652963" y="3122394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Rectangle 362"/>
          <p:cNvSpPr>
            <a:spLocks noChangeArrowheads="1"/>
          </p:cNvSpPr>
          <p:nvPr/>
        </p:nvSpPr>
        <p:spPr bwMode="auto">
          <a:xfrm>
            <a:off x="5922838" y="4266982"/>
            <a:ext cx="425450" cy="12239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CL</a:t>
            </a:r>
          </a:p>
        </p:txBody>
      </p:sp>
      <p:sp>
        <p:nvSpPr>
          <p:cNvPr id="59" name="Rectangle 363"/>
          <p:cNvSpPr>
            <a:spLocks noChangeArrowheads="1"/>
          </p:cNvSpPr>
          <p:nvPr/>
        </p:nvSpPr>
        <p:spPr bwMode="auto">
          <a:xfrm>
            <a:off x="5929188" y="5478244"/>
            <a:ext cx="4286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60" name="Text Box 364"/>
          <p:cNvSpPr txBox="1">
            <a:spLocks noChangeArrowheads="1"/>
          </p:cNvSpPr>
          <p:nvPr/>
        </p:nvSpPr>
        <p:spPr bwMode="auto">
          <a:xfrm>
            <a:off x="6443538" y="1944469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-2</a:t>
            </a:r>
          </a:p>
        </p:txBody>
      </p:sp>
      <p:sp>
        <p:nvSpPr>
          <p:cNvPr id="61" name="Rectangle 369"/>
          <p:cNvSpPr>
            <a:spLocks noChangeArrowheads="1"/>
          </p:cNvSpPr>
          <p:nvPr/>
        </p:nvSpPr>
        <p:spPr bwMode="auto">
          <a:xfrm>
            <a:off x="1476251" y="5400457"/>
            <a:ext cx="4286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62" name="Text Box 330"/>
          <p:cNvSpPr txBox="1">
            <a:spLocks noChangeArrowheads="1"/>
          </p:cNvSpPr>
          <p:nvPr/>
        </p:nvSpPr>
        <p:spPr bwMode="auto">
          <a:xfrm>
            <a:off x="1061119" y="2465169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426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88490" y="692696"/>
            <a:ext cx="81724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b="1" dirty="0" smtClean="0">
                <a:latin typeface="宋体" pitchFamily="2" charset="-122"/>
              </a:rPr>
              <a:t>2、</a:t>
            </a:r>
            <a:r>
              <a:rPr kumimoji="0" lang="en-US" altLang="zh-CN" b="1" dirty="0" smtClean="0">
                <a:solidFill>
                  <a:srgbClr val="993300"/>
                </a:solidFill>
                <a:latin typeface="宋体" pitchFamily="2" charset="-122"/>
              </a:rPr>
              <a:t>LR</a:t>
            </a:r>
            <a:r>
              <a:rPr kumimoji="0" lang="zh-CN" altLang="en-US" b="1" dirty="0">
                <a:solidFill>
                  <a:srgbClr val="993300"/>
                </a:solidFill>
                <a:latin typeface="宋体" pitchFamily="2" charset="-122"/>
              </a:rPr>
              <a:t>型调整过程</a:t>
            </a:r>
            <a:r>
              <a:rPr kumimoji="0" lang="en-US" altLang="zh-CN" b="1" dirty="0">
                <a:solidFill>
                  <a:srgbClr val="993300"/>
                </a:solidFill>
                <a:latin typeface="宋体" pitchFamily="2" charset="-122"/>
              </a:rPr>
              <a:t>----②</a:t>
            </a:r>
            <a:r>
              <a:rPr kumimoji="0" lang="zh-CN" altLang="en-US" b="1" dirty="0">
                <a:solidFill>
                  <a:srgbClr val="993300"/>
                </a:solidFill>
                <a:latin typeface="宋体" pitchFamily="2" charset="-122"/>
              </a:rPr>
              <a:t>：</a:t>
            </a:r>
            <a:br>
              <a:rPr kumimoji="0" lang="zh-CN" altLang="en-US" b="1" dirty="0">
                <a:solidFill>
                  <a:srgbClr val="993300"/>
                </a:solidFill>
                <a:latin typeface="宋体" pitchFamily="2" charset="-122"/>
              </a:rPr>
            </a:b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)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以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C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为轴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对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做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一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次顺时针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旋转，将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改为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C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的右子， 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C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原来的右子改为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的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左子；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3）C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带替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的位置。</a:t>
            </a:r>
          </a:p>
        </p:txBody>
      </p:sp>
      <p:sp>
        <p:nvSpPr>
          <p:cNvPr id="3" name="Line 63"/>
          <p:cNvSpPr>
            <a:spLocks noChangeShapeType="1"/>
          </p:cNvSpPr>
          <p:nvPr/>
        </p:nvSpPr>
        <p:spPr bwMode="auto">
          <a:xfrm>
            <a:off x="4587626" y="1981201"/>
            <a:ext cx="0" cy="44370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" name="Group 136"/>
          <p:cNvGrpSpPr>
            <a:grpSpLocks/>
          </p:cNvGrpSpPr>
          <p:nvPr/>
        </p:nvGrpSpPr>
        <p:grpSpPr bwMode="auto">
          <a:xfrm>
            <a:off x="914151" y="4375151"/>
            <a:ext cx="647700" cy="1595437"/>
            <a:chOff x="3494" y="2895"/>
            <a:chExt cx="408" cy="1005"/>
          </a:xfrm>
        </p:grpSpPr>
        <p:sp>
          <p:nvSpPr>
            <p:cNvPr id="6" name="Text Box 137"/>
            <p:cNvSpPr txBox="1">
              <a:spLocks noChangeArrowheads="1"/>
            </p:cNvSpPr>
            <p:nvPr/>
          </p:nvSpPr>
          <p:spPr bwMode="auto">
            <a:xfrm>
              <a:off x="3494" y="3310"/>
              <a:ext cx="40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7" name="Line 138"/>
            <p:cNvSpPr>
              <a:spLocks noChangeShapeType="1"/>
            </p:cNvSpPr>
            <p:nvPr/>
          </p:nvSpPr>
          <p:spPr bwMode="auto">
            <a:xfrm flipV="1">
              <a:off x="3657" y="2902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139"/>
            <p:cNvSpPr>
              <a:spLocks noChangeShapeType="1"/>
            </p:cNvSpPr>
            <p:nvPr/>
          </p:nvSpPr>
          <p:spPr bwMode="auto">
            <a:xfrm>
              <a:off x="3663" y="3521"/>
              <a:ext cx="0" cy="3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140"/>
            <p:cNvSpPr>
              <a:spLocks noChangeShapeType="1"/>
            </p:cNvSpPr>
            <p:nvPr/>
          </p:nvSpPr>
          <p:spPr bwMode="auto">
            <a:xfrm flipH="1">
              <a:off x="3572" y="3900"/>
              <a:ext cx="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141"/>
            <p:cNvSpPr>
              <a:spLocks noChangeShapeType="1"/>
            </p:cNvSpPr>
            <p:nvPr/>
          </p:nvSpPr>
          <p:spPr bwMode="auto">
            <a:xfrm flipH="1">
              <a:off x="3564" y="2895"/>
              <a:ext cx="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" name="Line 142"/>
          <p:cNvSpPr>
            <a:spLocks noChangeShapeType="1"/>
          </p:cNvSpPr>
          <p:nvPr/>
        </p:nvSpPr>
        <p:spPr bwMode="auto">
          <a:xfrm>
            <a:off x="1747589" y="3154363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143"/>
          <p:cNvSpPr>
            <a:spLocks noChangeArrowheads="1"/>
          </p:cNvSpPr>
          <p:nvPr/>
        </p:nvSpPr>
        <p:spPr bwMode="auto">
          <a:xfrm>
            <a:off x="1995239" y="3594101"/>
            <a:ext cx="455612" cy="1223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CR</a:t>
            </a:r>
          </a:p>
        </p:txBody>
      </p:sp>
      <p:sp>
        <p:nvSpPr>
          <p:cNvPr id="13" name="Line 144"/>
          <p:cNvSpPr>
            <a:spLocks noChangeShapeType="1"/>
          </p:cNvSpPr>
          <p:nvPr/>
        </p:nvSpPr>
        <p:spPr bwMode="auto">
          <a:xfrm flipH="1">
            <a:off x="1638051" y="2378076"/>
            <a:ext cx="715963" cy="4540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ine 145"/>
          <p:cNvSpPr>
            <a:spLocks noChangeShapeType="1"/>
          </p:cNvSpPr>
          <p:nvPr/>
        </p:nvSpPr>
        <p:spPr bwMode="auto">
          <a:xfrm>
            <a:off x="2641351" y="2378076"/>
            <a:ext cx="917575" cy="5254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6"/>
          <p:cNvSpPr>
            <a:spLocks noChangeArrowheads="1"/>
          </p:cNvSpPr>
          <p:nvPr/>
        </p:nvSpPr>
        <p:spPr bwMode="auto">
          <a:xfrm>
            <a:off x="2282576" y="2089151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16" name="Oval 147"/>
          <p:cNvSpPr>
            <a:spLocks noChangeArrowheads="1"/>
          </p:cNvSpPr>
          <p:nvPr/>
        </p:nvSpPr>
        <p:spPr bwMode="auto">
          <a:xfrm>
            <a:off x="842714" y="3594101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17" name="Line 148"/>
          <p:cNvSpPr>
            <a:spLocks noChangeShapeType="1"/>
          </p:cNvSpPr>
          <p:nvPr/>
        </p:nvSpPr>
        <p:spPr bwMode="auto">
          <a:xfrm flipH="1">
            <a:off x="626814" y="3954463"/>
            <a:ext cx="360362" cy="466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149"/>
          <p:cNvSpPr>
            <a:spLocks noChangeShapeType="1"/>
          </p:cNvSpPr>
          <p:nvPr/>
        </p:nvSpPr>
        <p:spPr bwMode="auto">
          <a:xfrm>
            <a:off x="1203076" y="3883026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Rectangle 150"/>
          <p:cNvSpPr>
            <a:spLocks noChangeArrowheads="1"/>
          </p:cNvSpPr>
          <p:nvPr/>
        </p:nvSpPr>
        <p:spPr bwMode="auto">
          <a:xfrm>
            <a:off x="482351" y="4386262"/>
            <a:ext cx="441325" cy="158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20" name="Rectangle 151"/>
          <p:cNvSpPr>
            <a:spLocks noChangeArrowheads="1"/>
          </p:cNvSpPr>
          <p:nvPr/>
        </p:nvSpPr>
        <p:spPr bwMode="auto">
          <a:xfrm>
            <a:off x="3308101" y="2830513"/>
            <a:ext cx="419100" cy="1381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AR</a:t>
            </a:r>
          </a:p>
        </p:txBody>
      </p:sp>
      <p:grpSp>
        <p:nvGrpSpPr>
          <p:cNvPr id="21" name="Group 152"/>
          <p:cNvGrpSpPr>
            <a:grpSpLocks/>
          </p:cNvGrpSpPr>
          <p:nvPr/>
        </p:nvGrpSpPr>
        <p:grpSpPr bwMode="auto">
          <a:xfrm>
            <a:off x="3774826" y="2828926"/>
            <a:ext cx="668338" cy="1400175"/>
            <a:chOff x="3776" y="2332"/>
            <a:chExt cx="462" cy="1069"/>
          </a:xfrm>
        </p:grpSpPr>
        <p:sp>
          <p:nvSpPr>
            <p:cNvPr id="22" name="Text Box 153"/>
            <p:cNvSpPr txBox="1">
              <a:spLocks noChangeArrowheads="1"/>
            </p:cNvSpPr>
            <p:nvPr/>
          </p:nvSpPr>
          <p:spPr bwMode="auto">
            <a:xfrm>
              <a:off x="3830" y="2734"/>
              <a:ext cx="40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23" name="Line 154"/>
            <p:cNvSpPr>
              <a:spLocks noChangeShapeType="1"/>
            </p:cNvSpPr>
            <p:nvPr/>
          </p:nvSpPr>
          <p:spPr bwMode="auto">
            <a:xfrm>
              <a:off x="3776" y="2332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155"/>
            <p:cNvSpPr>
              <a:spLocks noChangeShapeType="1"/>
            </p:cNvSpPr>
            <p:nvPr/>
          </p:nvSpPr>
          <p:spPr bwMode="auto">
            <a:xfrm>
              <a:off x="3776" y="3393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156"/>
            <p:cNvSpPr>
              <a:spLocks noChangeShapeType="1"/>
            </p:cNvSpPr>
            <p:nvPr/>
          </p:nvSpPr>
          <p:spPr bwMode="auto">
            <a:xfrm flipV="1">
              <a:off x="3880" y="2366"/>
              <a:ext cx="0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157"/>
            <p:cNvSpPr>
              <a:spLocks noChangeShapeType="1"/>
            </p:cNvSpPr>
            <p:nvPr/>
          </p:nvSpPr>
          <p:spPr bwMode="auto">
            <a:xfrm>
              <a:off x="3886" y="3019"/>
              <a:ext cx="0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Oval 158"/>
          <p:cNvSpPr>
            <a:spLocks noChangeArrowheads="1"/>
          </p:cNvSpPr>
          <p:nvPr/>
        </p:nvSpPr>
        <p:spPr bwMode="auto">
          <a:xfrm>
            <a:off x="1347539" y="280193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28" name="Line 159"/>
          <p:cNvSpPr>
            <a:spLocks noChangeShapeType="1"/>
          </p:cNvSpPr>
          <p:nvPr/>
        </p:nvSpPr>
        <p:spPr bwMode="auto">
          <a:xfrm flipH="1">
            <a:off x="1131639" y="3233738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Rectangle 160"/>
          <p:cNvSpPr>
            <a:spLocks noChangeArrowheads="1"/>
          </p:cNvSpPr>
          <p:nvPr/>
        </p:nvSpPr>
        <p:spPr bwMode="auto">
          <a:xfrm>
            <a:off x="1401514" y="4378326"/>
            <a:ext cx="425450" cy="12239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CL</a:t>
            </a:r>
          </a:p>
        </p:txBody>
      </p:sp>
      <p:sp>
        <p:nvSpPr>
          <p:cNvPr id="30" name="Rectangle 161"/>
          <p:cNvSpPr>
            <a:spLocks noChangeArrowheads="1"/>
          </p:cNvSpPr>
          <p:nvPr/>
        </p:nvSpPr>
        <p:spPr bwMode="auto">
          <a:xfrm>
            <a:off x="1407864" y="5589588"/>
            <a:ext cx="4286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31" name="Text Box 162"/>
          <p:cNvSpPr txBox="1">
            <a:spLocks noChangeArrowheads="1"/>
          </p:cNvSpPr>
          <p:nvPr/>
        </p:nvSpPr>
        <p:spPr bwMode="auto">
          <a:xfrm>
            <a:off x="1922214" y="2055813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-2</a:t>
            </a:r>
          </a:p>
        </p:txBody>
      </p:sp>
      <p:grpSp>
        <p:nvGrpSpPr>
          <p:cNvPr id="32" name="Group 164"/>
          <p:cNvGrpSpPr>
            <a:grpSpLocks/>
          </p:cNvGrpSpPr>
          <p:nvPr/>
        </p:nvGrpSpPr>
        <p:grpSpPr bwMode="auto">
          <a:xfrm>
            <a:off x="5379789" y="4013201"/>
            <a:ext cx="647700" cy="1595437"/>
            <a:chOff x="3494" y="2895"/>
            <a:chExt cx="408" cy="1005"/>
          </a:xfrm>
        </p:grpSpPr>
        <p:sp>
          <p:nvSpPr>
            <p:cNvPr id="33" name="Text Box 165"/>
            <p:cNvSpPr txBox="1">
              <a:spLocks noChangeArrowheads="1"/>
            </p:cNvSpPr>
            <p:nvPr/>
          </p:nvSpPr>
          <p:spPr bwMode="auto">
            <a:xfrm>
              <a:off x="3494" y="3310"/>
              <a:ext cx="40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34" name="Line 166"/>
            <p:cNvSpPr>
              <a:spLocks noChangeShapeType="1"/>
            </p:cNvSpPr>
            <p:nvPr/>
          </p:nvSpPr>
          <p:spPr bwMode="auto">
            <a:xfrm flipV="1">
              <a:off x="3657" y="2902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167"/>
            <p:cNvSpPr>
              <a:spLocks noChangeShapeType="1"/>
            </p:cNvSpPr>
            <p:nvPr/>
          </p:nvSpPr>
          <p:spPr bwMode="auto">
            <a:xfrm>
              <a:off x="3663" y="3521"/>
              <a:ext cx="0" cy="3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168"/>
            <p:cNvSpPr>
              <a:spLocks noChangeShapeType="1"/>
            </p:cNvSpPr>
            <p:nvPr/>
          </p:nvSpPr>
          <p:spPr bwMode="auto">
            <a:xfrm flipH="1">
              <a:off x="3572" y="3900"/>
              <a:ext cx="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169"/>
            <p:cNvSpPr>
              <a:spLocks noChangeShapeType="1"/>
            </p:cNvSpPr>
            <p:nvPr/>
          </p:nvSpPr>
          <p:spPr bwMode="auto">
            <a:xfrm flipH="1">
              <a:off x="3564" y="2895"/>
              <a:ext cx="2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Line 170"/>
          <p:cNvSpPr>
            <a:spLocks noChangeShapeType="1"/>
          </p:cNvSpPr>
          <p:nvPr/>
        </p:nvSpPr>
        <p:spPr bwMode="auto">
          <a:xfrm>
            <a:off x="6605339" y="2630488"/>
            <a:ext cx="647700" cy="647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Rectangle 171"/>
          <p:cNvSpPr>
            <a:spLocks noChangeArrowheads="1"/>
          </p:cNvSpPr>
          <p:nvPr/>
        </p:nvSpPr>
        <p:spPr bwMode="auto">
          <a:xfrm>
            <a:off x="6676776" y="4070351"/>
            <a:ext cx="455613" cy="1223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CR</a:t>
            </a:r>
          </a:p>
        </p:txBody>
      </p:sp>
      <p:sp>
        <p:nvSpPr>
          <p:cNvPr id="40" name="Oval 174"/>
          <p:cNvSpPr>
            <a:spLocks noChangeArrowheads="1"/>
          </p:cNvSpPr>
          <p:nvPr/>
        </p:nvSpPr>
        <p:spPr bwMode="auto">
          <a:xfrm>
            <a:off x="7108576" y="327818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41" name="Oval 175"/>
          <p:cNvSpPr>
            <a:spLocks noChangeArrowheads="1"/>
          </p:cNvSpPr>
          <p:nvPr/>
        </p:nvSpPr>
        <p:spPr bwMode="auto">
          <a:xfrm>
            <a:off x="5308351" y="3232151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42" name="Line 176"/>
          <p:cNvSpPr>
            <a:spLocks noChangeShapeType="1"/>
          </p:cNvSpPr>
          <p:nvPr/>
        </p:nvSpPr>
        <p:spPr bwMode="auto">
          <a:xfrm flipH="1">
            <a:off x="5092451" y="3592513"/>
            <a:ext cx="360363" cy="466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Line 177"/>
          <p:cNvSpPr>
            <a:spLocks noChangeShapeType="1"/>
          </p:cNvSpPr>
          <p:nvPr/>
        </p:nvSpPr>
        <p:spPr bwMode="auto">
          <a:xfrm>
            <a:off x="5597276" y="3567113"/>
            <a:ext cx="503238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Rectangle 178"/>
          <p:cNvSpPr>
            <a:spLocks noChangeArrowheads="1"/>
          </p:cNvSpPr>
          <p:nvPr/>
        </p:nvSpPr>
        <p:spPr bwMode="auto">
          <a:xfrm>
            <a:off x="4947989" y="4024312"/>
            <a:ext cx="441325" cy="156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45" name="Rectangle 179"/>
          <p:cNvSpPr>
            <a:spLocks noChangeArrowheads="1"/>
          </p:cNvSpPr>
          <p:nvPr/>
        </p:nvSpPr>
        <p:spPr bwMode="auto">
          <a:xfrm>
            <a:off x="7613401" y="4113213"/>
            <a:ext cx="419100" cy="1381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AR</a:t>
            </a:r>
          </a:p>
        </p:txBody>
      </p:sp>
      <p:grpSp>
        <p:nvGrpSpPr>
          <p:cNvPr id="46" name="Group 180"/>
          <p:cNvGrpSpPr>
            <a:grpSpLocks/>
          </p:cNvGrpSpPr>
          <p:nvPr/>
        </p:nvGrpSpPr>
        <p:grpSpPr bwMode="auto">
          <a:xfrm>
            <a:off x="8080126" y="4111626"/>
            <a:ext cx="668338" cy="1400175"/>
            <a:chOff x="3776" y="2332"/>
            <a:chExt cx="462" cy="1069"/>
          </a:xfrm>
        </p:grpSpPr>
        <p:sp>
          <p:nvSpPr>
            <p:cNvPr id="47" name="Text Box 181"/>
            <p:cNvSpPr txBox="1">
              <a:spLocks noChangeArrowheads="1"/>
            </p:cNvSpPr>
            <p:nvPr/>
          </p:nvSpPr>
          <p:spPr bwMode="auto">
            <a:xfrm>
              <a:off x="3830" y="2734"/>
              <a:ext cx="40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48" name="Line 182"/>
            <p:cNvSpPr>
              <a:spLocks noChangeShapeType="1"/>
            </p:cNvSpPr>
            <p:nvPr/>
          </p:nvSpPr>
          <p:spPr bwMode="auto">
            <a:xfrm>
              <a:off x="3776" y="2332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183"/>
            <p:cNvSpPr>
              <a:spLocks noChangeShapeType="1"/>
            </p:cNvSpPr>
            <p:nvPr/>
          </p:nvSpPr>
          <p:spPr bwMode="auto">
            <a:xfrm>
              <a:off x="3776" y="3393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184"/>
            <p:cNvSpPr>
              <a:spLocks noChangeShapeType="1"/>
            </p:cNvSpPr>
            <p:nvPr/>
          </p:nvSpPr>
          <p:spPr bwMode="auto">
            <a:xfrm flipV="1">
              <a:off x="3880" y="2366"/>
              <a:ext cx="0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Line 185"/>
            <p:cNvSpPr>
              <a:spLocks noChangeShapeType="1"/>
            </p:cNvSpPr>
            <p:nvPr/>
          </p:nvSpPr>
          <p:spPr bwMode="auto">
            <a:xfrm>
              <a:off x="3886" y="3019"/>
              <a:ext cx="0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2" name="Oval 186"/>
          <p:cNvSpPr>
            <a:spLocks noChangeArrowheads="1"/>
          </p:cNvSpPr>
          <p:nvPr/>
        </p:nvSpPr>
        <p:spPr bwMode="auto">
          <a:xfrm>
            <a:off x="6244976" y="2270126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53" name="Line 187"/>
          <p:cNvSpPr>
            <a:spLocks noChangeShapeType="1"/>
          </p:cNvSpPr>
          <p:nvPr/>
        </p:nvSpPr>
        <p:spPr bwMode="auto">
          <a:xfrm flipH="1">
            <a:off x="5597276" y="2630488"/>
            <a:ext cx="647700" cy="622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Rectangle 188"/>
          <p:cNvSpPr>
            <a:spLocks noChangeArrowheads="1"/>
          </p:cNvSpPr>
          <p:nvPr/>
        </p:nvSpPr>
        <p:spPr bwMode="auto">
          <a:xfrm>
            <a:off x="5867151" y="4016376"/>
            <a:ext cx="425450" cy="1223962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CL</a:t>
            </a:r>
          </a:p>
        </p:txBody>
      </p:sp>
      <p:sp>
        <p:nvSpPr>
          <p:cNvPr id="55" name="Rectangle 189"/>
          <p:cNvSpPr>
            <a:spLocks noChangeArrowheads="1"/>
          </p:cNvSpPr>
          <p:nvPr/>
        </p:nvSpPr>
        <p:spPr bwMode="auto">
          <a:xfrm>
            <a:off x="5873501" y="5227638"/>
            <a:ext cx="4286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56" name="Text Box 190"/>
          <p:cNvSpPr txBox="1">
            <a:spLocks noChangeArrowheads="1"/>
          </p:cNvSpPr>
          <p:nvPr/>
        </p:nvSpPr>
        <p:spPr bwMode="auto">
          <a:xfrm>
            <a:off x="6605339" y="1982788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0</a:t>
            </a:r>
          </a:p>
        </p:txBody>
      </p:sp>
      <p:sp>
        <p:nvSpPr>
          <p:cNvPr id="57" name="Line 192"/>
          <p:cNvSpPr>
            <a:spLocks noChangeShapeType="1"/>
          </p:cNvSpPr>
          <p:nvPr/>
        </p:nvSpPr>
        <p:spPr bwMode="auto">
          <a:xfrm flipH="1">
            <a:off x="6892676" y="3638551"/>
            <a:ext cx="288925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Line 193"/>
          <p:cNvSpPr>
            <a:spLocks noChangeShapeType="1"/>
          </p:cNvSpPr>
          <p:nvPr/>
        </p:nvSpPr>
        <p:spPr bwMode="auto">
          <a:xfrm>
            <a:off x="7397501" y="3638551"/>
            <a:ext cx="503238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Text Box 190"/>
          <p:cNvSpPr txBox="1">
            <a:spLocks noChangeArrowheads="1"/>
          </p:cNvSpPr>
          <p:nvPr/>
        </p:nvSpPr>
        <p:spPr bwMode="auto">
          <a:xfrm>
            <a:off x="5056732" y="2705100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0</a:t>
            </a:r>
          </a:p>
        </p:txBody>
      </p:sp>
      <p:sp>
        <p:nvSpPr>
          <p:cNvPr id="60" name="Text Box 190"/>
          <p:cNvSpPr txBox="1">
            <a:spLocks noChangeArrowheads="1"/>
          </p:cNvSpPr>
          <p:nvPr/>
        </p:nvSpPr>
        <p:spPr bwMode="auto">
          <a:xfrm>
            <a:off x="7583644" y="2812024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140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1143000"/>
            <a:ext cx="8229600" cy="477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LR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型失衡的特点是：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A-&gt;bf=-2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，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B-&gt;bf=1</a:t>
            </a:r>
          </a:p>
          <a:p>
            <a:pPr marL="0" marR="0" lvl="0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相应调整操作可用如下语句完成： </a:t>
            </a:r>
          </a:p>
          <a:p>
            <a:pPr marL="0" marR="0" lvl="1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B=A-&gt;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C=B-&gt;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；</a:t>
            </a:r>
          </a:p>
          <a:p>
            <a:pPr marL="0" marR="0" lvl="1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=C-&gt;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；</a:t>
            </a:r>
          </a:p>
          <a:p>
            <a:pPr marL="0" marR="0" lvl="1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=C-&gt;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；</a:t>
            </a:r>
          </a:p>
          <a:p>
            <a:pPr marL="0" marR="0" lvl="1" indent="0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=B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=A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404742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153400" cy="548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4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然后针对上述三种不同情况，修改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A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、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B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、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C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的平衡因子：</a:t>
            </a:r>
          </a:p>
          <a:p>
            <a:pPr marL="0" marR="0" lvl="0" indent="0" algn="just" defTabSz="914400" eaLnBrk="1" fontAlgn="auto" latinLnBrk="0" hangingPunct="1">
              <a:lnSpc>
                <a:spcPct val="14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if (S-&gt;data &lt;C-&gt;data)     /*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在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CL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下插入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S  */</a:t>
            </a:r>
          </a:p>
          <a:p>
            <a:pPr marL="0" marR="0" lvl="0" indent="0" algn="just" defTabSz="914400" eaLnBrk="1" fontAlgn="auto" latinLnBrk="0" hangingPunct="1">
              <a:lnSpc>
                <a:spcPct val="14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  { A-&gt;bf=1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B-&gt;bf=0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C-&gt;bf=0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；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}</a:t>
            </a:r>
          </a:p>
          <a:p>
            <a:pPr marL="0" marR="0" lvl="0" indent="0" algn="just" defTabSz="914400" eaLnBrk="1" fontAlgn="auto" latinLnBrk="0" hangingPunct="1">
              <a:lnSpc>
                <a:spcPct val="14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if (S-&gt;</a:t>
            </a:r>
            <a:r>
              <a:rPr kumimoji="0" lang="en-US" altLang="zh-CN" b="1" kern="0" dirty="0">
                <a:solidFill>
                  <a:srgbClr val="000000"/>
                </a:solidFill>
                <a:latin typeface="+mn-ea"/>
              </a:rPr>
              <a:t> data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&gt;C-&gt;</a:t>
            </a:r>
            <a:r>
              <a:rPr kumimoji="0" lang="en-US" altLang="zh-CN" b="1" kern="0" dirty="0">
                <a:solidFill>
                  <a:srgbClr val="000000"/>
                </a:solidFill>
                <a:latin typeface="+mn-ea"/>
              </a:rPr>
              <a:t> data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)     /*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在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CR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下插入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S  */</a:t>
            </a:r>
          </a:p>
          <a:p>
            <a:pPr marL="0" marR="0" lvl="0" indent="0" algn="just" defTabSz="914400" eaLnBrk="1" fontAlgn="auto" latinLnBrk="0" hangingPunct="1">
              <a:lnSpc>
                <a:spcPct val="14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   { A-&gt;bf=0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B-&gt;bf=-1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C-&gt;bf=0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；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}</a:t>
            </a:r>
          </a:p>
          <a:p>
            <a:pPr marL="0" marR="0" lvl="0" indent="0" algn="just" defTabSz="914400" eaLnBrk="1" fontAlgn="auto" latinLnBrk="0" hangingPunct="1">
              <a:lnSpc>
                <a:spcPct val="14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if (S-&gt;</a:t>
            </a:r>
            <a:r>
              <a:rPr kumimoji="0" lang="en-US" altLang="zh-CN" b="1" kern="0" dirty="0">
                <a:solidFill>
                  <a:srgbClr val="000000"/>
                </a:solidFill>
                <a:latin typeface="+mn-ea"/>
              </a:rPr>
              <a:t> data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== C-&gt;</a:t>
            </a:r>
            <a:r>
              <a:rPr kumimoji="0" lang="en-US" altLang="zh-CN" b="1" kern="0" dirty="0">
                <a:solidFill>
                  <a:srgbClr val="000000"/>
                </a:solidFill>
                <a:latin typeface="+mn-ea"/>
              </a:rPr>
              <a:t> data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) /* C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本身就是插入的新结点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S */</a:t>
            </a:r>
          </a:p>
          <a:p>
            <a:pPr marL="0" marR="0" lvl="0" indent="0" defTabSz="914400" eaLnBrk="1" fontAlgn="auto" latinLnBrk="0" hangingPunct="1">
              <a:lnSpc>
                <a:spcPct val="14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  { A-&gt;bf=0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B-&gt;bf=0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；</a:t>
            </a:r>
            <a:r>
              <a:rPr kumimoji="0" lang="en-US" altLang="zh-CN" b="1" kern="0" dirty="0">
                <a:solidFill>
                  <a:srgbClr val="000000"/>
                </a:solidFill>
                <a:latin typeface="+mn-ea"/>
                <a:ea typeface="+mn-ea"/>
              </a:rPr>
              <a:t>C-&gt;bf=0</a:t>
            </a:r>
            <a:r>
              <a:rPr kumimoji="0" lang="zh-CN" altLang="en-US" b="1" kern="0" dirty="0">
                <a:solidFill>
                  <a:srgbClr val="000000"/>
                </a:solidFill>
                <a:latin typeface="+mn-ea"/>
                <a:ea typeface="+mn-ea"/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875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507288" cy="459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最后，将调整后的二叉树的根结点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“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接到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“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原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处。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A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原来的父指针为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FA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，如果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FA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非空，则用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C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代替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A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做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FA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的左子或右子；否则，原来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A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就是根结点， 此时应令</a:t>
            </a:r>
            <a:r>
              <a:rPr kumimoji="0" lang="zh-CN" altLang="en-US" b="1" kern="0" dirty="0">
                <a:solidFill>
                  <a:srgbClr val="FF0000"/>
                </a:solidFill>
              </a:rPr>
              <a:t>根指针</a:t>
            </a:r>
            <a:r>
              <a:rPr kumimoji="0" lang="en-US" altLang="zh-CN" b="1" kern="0" dirty="0">
                <a:solidFill>
                  <a:srgbClr val="FF0000"/>
                </a:solidFill>
              </a:rPr>
              <a:t>t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指向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C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： </a:t>
            </a:r>
          </a:p>
          <a:p>
            <a:pPr marL="0" marR="0" lvl="1" indent="0" algn="just" defTabSz="914400" eaLnBrk="1" fontAlgn="auto" latinLnBrk="0" hangingPunct="1">
              <a:lnSpc>
                <a:spcPct val="1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kern="0" dirty="0">
                <a:solidFill>
                  <a:srgbClr val="000000"/>
                </a:solidFill>
              </a:rPr>
              <a:t> if  (FA==NULL)  t=C; </a:t>
            </a:r>
          </a:p>
          <a:p>
            <a:pPr marL="0" marR="0" lvl="1" indent="0" algn="just" defTabSz="914400" eaLnBrk="1" fontAlgn="auto" latinLnBrk="0" hangingPunct="1">
              <a:lnSpc>
                <a:spcPct val="1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kern="0" dirty="0">
                <a:solidFill>
                  <a:srgbClr val="000000"/>
                </a:solidFill>
              </a:rPr>
              <a:t>   else  if (A==FA-&gt;</a:t>
            </a:r>
            <a:r>
              <a:rPr kumimoji="0" lang="en-US" altLang="zh-CN" b="1" kern="0" dirty="0" err="1">
                <a:solidFill>
                  <a:srgbClr val="000000"/>
                </a:solidFill>
              </a:rPr>
              <a:t>lchild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)   FA-&gt;</a:t>
            </a:r>
            <a:r>
              <a:rPr kumimoji="0" lang="en-US" altLang="zh-CN" b="1" kern="0" dirty="0" err="1">
                <a:solidFill>
                  <a:srgbClr val="000000"/>
                </a:solidFill>
              </a:rPr>
              <a:t>lchild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=C; </a:t>
            </a:r>
          </a:p>
          <a:p>
            <a:pPr marL="0" marR="0" lvl="1" indent="0" algn="just" defTabSz="914400" eaLnBrk="1" fontAlgn="auto" latinLnBrk="0" hangingPunct="1">
              <a:lnSpc>
                <a:spcPct val="1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kern="0" dirty="0">
                <a:solidFill>
                  <a:srgbClr val="000000"/>
                </a:solidFill>
              </a:rPr>
              <a:t>   else  FA-&gt;</a:t>
            </a:r>
            <a:r>
              <a:rPr kumimoji="0" lang="en-US" altLang="zh-CN" b="1" kern="0" dirty="0" err="1">
                <a:solidFill>
                  <a:srgbClr val="000000"/>
                </a:solidFill>
              </a:rPr>
              <a:t>rchild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=C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； 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208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74675" y="836712"/>
            <a:ext cx="81375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、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</a:rPr>
              <a:t>RR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型</a:t>
            </a:r>
            <a:b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</a:b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新结点插在右重结点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A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的</a:t>
            </a:r>
            <a:r>
              <a:rPr kumimoji="0" lang="zh-CN" altLang="en-US" b="1" kern="0" dirty="0">
                <a:solidFill>
                  <a:srgbClr val="333399"/>
                </a:solidFill>
                <a:latin typeface="Tahoma" pitchFamily="34" charset="0"/>
              </a:rPr>
              <a:t>右子树</a:t>
            </a:r>
            <a:r>
              <a:rPr kumimoji="0" lang="en-US" altLang="zh-CN" b="1" kern="0" dirty="0">
                <a:solidFill>
                  <a:srgbClr val="333399"/>
                </a:solidFill>
                <a:latin typeface="Tahoma" pitchFamily="34" charset="0"/>
              </a:rPr>
              <a:t>B</a:t>
            </a:r>
            <a:r>
              <a:rPr kumimoji="0" lang="zh-CN" altLang="en-US" b="1" kern="0" dirty="0">
                <a:solidFill>
                  <a:srgbClr val="333399"/>
                </a:solidFill>
                <a:latin typeface="Tahoma" pitchFamily="34" charset="0"/>
              </a:rPr>
              <a:t>的右子树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上。如下图棕色代表新结点，称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pitchFamily="2" charset="-122"/>
              </a:rPr>
              <a:t>RR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型。</a:t>
            </a:r>
          </a:p>
        </p:txBody>
      </p:sp>
      <p:sp>
        <p:nvSpPr>
          <p:cNvPr id="3" name="Text Box 100"/>
          <p:cNvSpPr txBox="1">
            <a:spLocks noChangeArrowheads="1"/>
          </p:cNvSpPr>
          <p:nvPr/>
        </p:nvSpPr>
        <p:spPr bwMode="auto">
          <a:xfrm>
            <a:off x="1620093" y="2516287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1</a:t>
            </a:r>
          </a:p>
        </p:txBody>
      </p:sp>
      <p:sp>
        <p:nvSpPr>
          <p:cNvPr id="4" name="Line 91"/>
          <p:cNvSpPr>
            <a:spLocks noChangeShapeType="1"/>
          </p:cNvSpPr>
          <p:nvPr/>
        </p:nvSpPr>
        <p:spPr bwMode="auto">
          <a:xfrm flipH="1">
            <a:off x="1475630" y="2849662"/>
            <a:ext cx="719138" cy="495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92"/>
          <p:cNvSpPr>
            <a:spLocks noChangeShapeType="1"/>
          </p:cNvSpPr>
          <p:nvPr/>
        </p:nvSpPr>
        <p:spPr bwMode="auto">
          <a:xfrm>
            <a:off x="2482105" y="2849662"/>
            <a:ext cx="577850" cy="422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Oval 93"/>
          <p:cNvSpPr>
            <a:spLocks noChangeArrowheads="1"/>
          </p:cNvSpPr>
          <p:nvPr/>
        </p:nvSpPr>
        <p:spPr bwMode="auto">
          <a:xfrm>
            <a:off x="2123330" y="2560737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7" name="Rectangle 94"/>
          <p:cNvSpPr>
            <a:spLocks noChangeArrowheads="1"/>
          </p:cNvSpPr>
          <p:nvPr/>
        </p:nvSpPr>
        <p:spPr bwMode="auto">
          <a:xfrm>
            <a:off x="1194643" y="3317975"/>
            <a:ext cx="441325" cy="1163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AL</a:t>
            </a:r>
          </a:p>
        </p:txBody>
      </p:sp>
      <p:sp>
        <p:nvSpPr>
          <p:cNvPr id="8" name="Line 95"/>
          <p:cNvSpPr>
            <a:spLocks noChangeShapeType="1"/>
          </p:cNvSpPr>
          <p:nvPr/>
        </p:nvSpPr>
        <p:spPr bwMode="auto">
          <a:xfrm flipV="1">
            <a:off x="980330" y="3324325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96"/>
          <p:cNvSpPr>
            <a:spLocks noChangeShapeType="1"/>
          </p:cNvSpPr>
          <p:nvPr/>
        </p:nvSpPr>
        <p:spPr bwMode="auto">
          <a:xfrm>
            <a:off x="977155" y="4140300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 Box 97"/>
          <p:cNvSpPr txBox="1">
            <a:spLocks noChangeArrowheads="1"/>
          </p:cNvSpPr>
          <p:nvPr/>
        </p:nvSpPr>
        <p:spPr bwMode="auto">
          <a:xfrm>
            <a:off x="759668" y="3721200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 dirty="0">
                <a:latin typeface="Tahoma" pitchFamily="34" charset="0"/>
              </a:rPr>
              <a:t>h-1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>
            <a:off x="785068" y="334020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99"/>
          <p:cNvSpPr>
            <a:spLocks noChangeShapeType="1"/>
          </p:cNvSpPr>
          <p:nvPr/>
        </p:nvSpPr>
        <p:spPr bwMode="auto">
          <a:xfrm>
            <a:off x="785068" y="4487962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01"/>
          <p:cNvSpPr>
            <a:spLocks noChangeArrowheads="1"/>
          </p:cNvSpPr>
          <p:nvPr/>
        </p:nvSpPr>
        <p:spPr bwMode="auto">
          <a:xfrm>
            <a:off x="3539380" y="3938687"/>
            <a:ext cx="455613" cy="113347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14" name="Oval 102"/>
          <p:cNvSpPr>
            <a:spLocks noChangeArrowheads="1"/>
          </p:cNvSpPr>
          <p:nvPr/>
        </p:nvSpPr>
        <p:spPr bwMode="auto">
          <a:xfrm>
            <a:off x="2123330" y="2560737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15" name="Oval 103"/>
          <p:cNvSpPr>
            <a:spLocks noChangeArrowheads="1"/>
          </p:cNvSpPr>
          <p:nvPr/>
        </p:nvSpPr>
        <p:spPr bwMode="auto">
          <a:xfrm>
            <a:off x="2913905" y="327035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16" name="Rectangle 104"/>
          <p:cNvSpPr>
            <a:spLocks noChangeArrowheads="1"/>
          </p:cNvSpPr>
          <p:nvPr/>
        </p:nvSpPr>
        <p:spPr bwMode="auto">
          <a:xfrm>
            <a:off x="2358280" y="3916462"/>
            <a:ext cx="441325" cy="116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17" name="Line 107"/>
          <p:cNvSpPr>
            <a:spLocks noChangeShapeType="1"/>
          </p:cNvSpPr>
          <p:nvPr/>
        </p:nvSpPr>
        <p:spPr bwMode="auto">
          <a:xfrm>
            <a:off x="3269505" y="3552925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108"/>
          <p:cNvSpPr>
            <a:spLocks noChangeShapeType="1"/>
          </p:cNvSpPr>
          <p:nvPr/>
        </p:nvSpPr>
        <p:spPr bwMode="auto">
          <a:xfrm>
            <a:off x="3279030" y="3552925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9" name="Group 109"/>
          <p:cNvGrpSpPr>
            <a:grpSpLocks/>
          </p:cNvGrpSpPr>
          <p:nvPr/>
        </p:nvGrpSpPr>
        <p:grpSpPr bwMode="auto">
          <a:xfrm>
            <a:off x="3079005" y="3951387"/>
            <a:ext cx="647700" cy="1120775"/>
            <a:chOff x="485" y="2818"/>
            <a:chExt cx="408" cy="581"/>
          </a:xfrm>
        </p:grpSpPr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567" y="2818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111"/>
            <p:cNvSpPr>
              <a:spLocks noChangeShapeType="1"/>
            </p:cNvSpPr>
            <p:nvPr/>
          </p:nvSpPr>
          <p:spPr bwMode="auto">
            <a:xfrm>
              <a:off x="567" y="3399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 Box 112"/>
            <p:cNvSpPr txBox="1">
              <a:spLocks noChangeArrowheads="1"/>
            </p:cNvSpPr>
            <p:nvPr/>
          </p:nvSpPr>
          <p:spPr bwMode="auto">
            <a:xfrm>
              <a:off x="485" y="3015"/>
              <a:ext cx="40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23" name="Line 113"/>
            <p:cNvSpPr>
              <a:spLocks noChangeShapeType="1"/>
            </p:cNvSpPr>
            <p:nvPr/>
          </p:nvSpPr>
          <p:spPr bwMode="auto">
            <a:xfrm flipV="1">
              <a:off x="624" y="2822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114"/>
            <p:cNvSpPr>
              <a:spLocks noChangeShapeType="1"/>
            </p:cNvSpPr>
            <p:nvPr/>
          </p:nvSpPr>
          <p:spPr bwMode="auto">
            <a:xfrm>
              <a:off x="630" y="3209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Line 118"/>
          <p:cNvSpPr>
            <a:spLocks noChangeShapeType="1"/>
          </p:cNvSpPr>
          <p:nvPr/>
        </p:nvSpPr>
        <p:spPr bwMode="auto">
          <a:xfrm flipH="1">
            <a:off x="2639268" y="3543400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4"/>
          <p:cNvSpPr>
            <a:spLocks noChangeShapeType="1"/>
          </p:cNvSpPr>
          <p:nvPr/>
        </p:nvSpPr>
        <p:spPr bwMode="auto">
          <a:xfrm>
            <a:off x="4427984" y="2028925"/>
            <a:ext cx="0" cy="40782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Line 119"/>
          <p:cNvSpPr>
            <a:spLocks noChangeShapeType="1"/>
          </p:cNvSpPr>
          <p:nvPr/>
        </p:nvSpPr>
        <p:spPr bwMode="auto">
          <a:xfrm flipH="1">
            <a:off x="5365005" y="2730600"/>
            <a:ext cx="719138" cy="495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Line 120"/>
          <p:cNvSpPr>
            <a:spLocks noChangeShapeType="1"/>
          </p:cNvSpPr>
          <p:nvPr/>
        </p:nvSpPr>
        <p:spPr bwMode="auto">
          <a:xfrm>
            <a:off x="6371480" y="2730600"/>
            <a:ext cx="577850" cy="422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Oval 121"/>
          <p:cNvSpPr>
            <a:spLocks noChangeArrowheads="1"/>
          </p:cNvSpPr>
          <p:nvPr/>
        </p:nvSpPr>
        <p:spPr bwMode="auto">
          <a:xfrm>
            <a:off x="6012705" y="244167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30" name="Rectangle 122"/>
          <p:cNvSpPr>
            <a:spLocks noChangeArrowheads="1"/>
          </p:cNvSpPr>
          <p:nvPr/>
        </p:nvSpPr>
        <p:spPr bwMode="auto">
          <a:xfrm>
            <a:off x="5084018" y="3198912"/>
            <a:ext cx="441325" cy="1163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AL</a:t>
            </a:r>
          </a:p>
        </p:txBody>
      </p:sp>
      <p:sp>
        <p:nvSpPr>
          <p:cNvPr id="31" name="Line 123"/>
          <p:cNvSpPr>
            <a:spLocks noChangeShapeType="1"/>
          </p:cNvSpPr>
          <p:nvPr/>
        </p:nvSpPr>
        <p:spPr bwMode="auto">
          <a:xfrm flipV="1">
            <a:off x="4869705" y="3205262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Line 124"/>
          <p:cNvSpPr>
            <a:spLocks noChangeShapeType="1"/>
          </p:cNvSpPr>
          <p:nvPr/>
        </p:nvSpPr>
        <p:spPr bwMode="auto">
          <a:xfrm>
            <a:off x="4866530" y="4021237"/>
            <a:ext cx="0" cy="357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Text Box 125"/>
          <p:cNvSpPr txBox="1">
            <a:spLocks noChangeArrowheads="1"/>
          </p:cNvSpPr>
          <p:nvPr/>
        </p:nvSpPr>
        <p:spPr bwMode="auto">
          <a:xfrm>
            <a:off x="4649043" y="3602137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34" name="Line 126"/>
          <p:cNvSpPr>
            <a:spLocks noChangeShapeType="1"/>
          </p:cNvSpPr>
          <p:nvPr/>
        </p:nvSpPr>
        <p:spPr bwMode="auto">
          <a:xfrm>
            <a:off x="4674443" y="3221137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Line 127"/>
          <p:cNvSpPr>
            <a:spLocks noChangeShapeType="1"/>
          </p:cNvSpPr>
          <p:nvPr/>
        </p:nvSpPr>
        <p:spPr bwMode="auto">
          <a:xfrm>
            <a:off x="4674443" y="436890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Text Box 128"/>
          <p:cNvSpPr txBox="1">
            <a:spLocks noChangeArrowheads="1"/>
          </p:cNvSpPr>
          <p:nvPr/>
        </p:nvSpPr>
        <p:spPr bwMode="auto">
          <a:xfrm>
            <a:off x="5509468" y="2397225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2</a:t>
            </a:r>
          </a:p>
        </p:txBody>
      </p:sp>
      <p:sp>
        <p:nvSpPr>
          <p:cNvPr id="37" name="Rectangle 129"/>
          <p:cNvSpPr>
            <a:spLocks noChangeArrowheads="1"/>
          </p:cNvSpPr>
          <p:nvPr/>
        </p:nvSpPr>
        <p:spPr bwMode="auto">
          <a:xfrm>
            <a:off x="7428755" y="3819625"/>
            <a:ext cx="455613" cy="113347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38" name="Oval 130"/>
          <p:cNvSpPr>
            <a:spLocks noChangeArrowheads="1"/>
          </p:cNvSpPr>
          <p:nvPr/>
        </p:nvSpPr>
        <p:spPr bwMode="auto">
          <a:xfrm>
            <a:off x="6012705" y="244167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39" name="Oval 131"/>
          <p:cNvSpPr>
            <a:spLocks noChangeArrowheads="1"/>
          </p:cNvSpPr>
          <p:nvPr/>
        </p:nvSpPr>
        <p:spPr bwMode="auto">
          <a:xfrm>
            <a:off x="6803280" y="3151287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40" name="Rectangle 132"/>
          <p:cNvSpPr>
            <a:spLocks noChangeArrowheads="1"/>
          </p:cNvSpPr>
          <p:nvPr/>
        </p:nvSpPr>
        <p:spPr bwMode="auto">
          <a:xfrm>
            <a:off x="6247655" y="3797400"/>
            <a:ext cx="441325" cy="116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41" name="Line 135"/>
          <p:cNvSpPr>
            <a:spLocks noChangeShapeType="1"/>
          </p:cNvSpPr>
          <p:nvPr/>
        </p:nvSpPr>
        <p:spPr bwMode="auto">
          <a:xfrm>
            <a:off x="7158880" y="3433862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Line 136"/>
          <p:cNvSpPr>
            <a:spLocks noChangeShapeType="1"/>
          </p:cNvSpPr>
          <p:nvPr/>
        </p:nvSpPr>
        <p:spPr bwMode="auto">
          <a:xfrm>
            <a:off x="7168405" y="3433862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Line 138"/>
          <p:cNvSpPr>
            <a:spLocks noChangeShapeType="1"/>
          </p:cNvSpPr>
          <p:nvPr/>
        </p:nvSpPr>
        <p:spPr bwMode="auto">
          <a:xfrm>
            <a:off x="7098555" y="3832325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Line 139"/>
          <p:cNvSpPr>
            <a:spLocks noChangeShapeType="1"/>
          </p:cNvSpPr>
          <p:nvPr/>
        </p:nvSpPr>
        <p:spPr bwMode="auto">
          <a:xfrm>
            <a:off x="7098555" y="5332512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 Box 140"/>
          <p:cNvSpPr txBox="1">
            <a:spLocks noChangeArrowheads="1"/>
          </p:cNvSpPr>
          <p:nvPr/>
        </p:nvSpPr>
        <p:spPr bwMode="auto">
          <a:xfrm>
            <a:off x="7044580" y="4440337"/>
            <a:ext cx="423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</a:t>
            </a:r>
          </a:p>
        </p:txBody>
      </p:sp>
      <p:sp>
        <p:nvSpPr>
          <p:cNvPr id="46" name="Line 141"/>
          <p:cNvSpPr>
            <a:spLocks noChangeShapeType="1"/>
          </p:cNvSpPr>
          <p:nvPr/>
        </p:nvSpPr>
        <p:spPr bwMode="auto">
          <a:xfrm flipV="1">
            <a:off x="7189043" y="3840262"/>
            <a:ext cx="0" cy="608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Line 142"/>
          <p:cNvSpPr>
            <a:spLocks noChangeShapeType="1"/>
          </p:cNvSpPr>
          <p:nvPr/>
        </p:nvSpPr>
        <p:spPr bwMode="auto">
          <a:xfrm>
            <a:off x="7198568" y="4786412"/>
            <a:ext cx="0" cy="555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Line 146"/>
          <p:cNvSpPr>
            <a:spLocks noChangeShapeType="1"/>
          </p:cNvSpPr>
          <p:nvPr/>
        </p:nvSpPr>
        <p:spPr bwMode="auto">
          <a:xfrm flipH="1">
            <a:off x="6528643" y="3424337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Rectangle 147"/>
          <p:cNvSpPr>
            <a:spLocks noChangeArrowheads="1"/>
          </p:cNvSpPr>
          <p:nvPr/>
        </p:nvSpPr>
        <p:spPr bwMode="auto">
          <a:xfrm>
            <a:off x="7430343" y="4951512"/>
            <a:ext cx="4540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50" name="Text Box 100"/>
          <p:cNvSpPr txBox="1">
            <a:spLocks noChangeArrowheads="1"/>
          </p:cNvSpPr>
          <p:nvPr/>
        </p:nvSpPr>
        <p:spPr bwMode="auto">
          <a:xfrm>
            <a:off x="3263949" y="2862361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0</a:t>
            </a:r>
          </a:p>
        </p:txBody>
      </p:sp>
      <p:sp>
        <p:nvSpPr>
          <p:cNvPr id="51" name="Text Box 100"/>
          <p:cNvSpPr txBox="1">
            <a:spLocks noChangeArrowheads="1"/>
          </p:cNvSpPr>
          <p:nvPr/>
        </p:nvSpPr>
        <p:spPr bwMode="auto">
          <a:xfrm>
            <a:off x="7506264" y="2831645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1</a:t>
            </a:r>
          </a:p>
        </p:txBody>
      </p:sp>
      <p:grpSp>
        <p:nvGrpSpPr>
          <p:cNvPr id="59" name="Group 109"/>
          <p:cNvGrpSpPr>
            <a:grpSpLocks/>
          </p:cNvGrpSpPr>
          <p:nvPr/>
        </p:nvGrpSpPr>
        <p:grpSpPr bwMode="auto">
          <a:xfrm>
            <a:off x="5820617" y="3786287"/>
            <a:ext cx="647700" cy="1120775"/>
            <a:chOff x="485" y="2818"/>
            <a:chExt cx="408" cy="581"/>
          </a:xfrm>
        </p:grpSpPr>
        <p:sp>
          <p:nvSpPr>
            <p:cNvPr id="60" name="Line 110"/>
            <p:cNvSpPr>
              <a:spLocks noChangeShapeType="1"/>
            </p:cNvSpPr>
            <p:nvPr/>
          </p:nvSpPr>
          <p:spPr bwMode="auto">
            <a:xfrm>
              <a:off x="567" y="2818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111"/>
            <p:cNvSpPr>
              <a:spLocks noChangeShapeType="1"/>
            </p:cNvSpPr>
            <p:nvPr/>
          </p:nvSpPr>
          <p:spPr bwMode="auto">
            <a:xfrm>
              <a:off x="567" y="3399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Text Box 112"/>
            <p:cNvSpPr txBox="1">
              <a:spLocks noChangeArrowheads="1"/>
            </p:cNvSpPr>
            <p:nvPr/>
          </p:nvSpPr>
          <p:spPr bwMode="auto">
            <a:xfrm>
              <a:off x="485" y="3015"/>
              <a:ext cx="40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h-1</a:t>
              </a:r>
            </a:p>
          </p:txBody>
        </p:sp>
        <p:sp>
          <p:nvSpPr>
            <p:cNvPr id="63" name="Line 113"/>
            <p:cNvSpPr>
              <a:spLocks noChangeShapeType="1"/>
            </p:cNvSpPr>
            <p:nvPr/>
          </p:nvSpPr>
          <p:spPr bwMode="auto">
            <a:xfrm flipV="1">
              <a:off x="624" y="2822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114"/>
            <p:cNvSpPr>
              <a:spLocks noChangeShapeType="1"/>
            </p:cNvSpPr>
            <p:nvPr/>
          </p:nvSpPr>
          <p:spPr bwMode="auto">
            <a:xfrm>
              <a:off x="630" y="3209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9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39552" y="764704"/>
            <a:ext cx="81724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b="1" dirty="0" smtClean="0">
                <a:latin typeface="宋体" pitchFamily="2" charset="-122"/>
              </a:rPr>
              <a:t>3、</a:t>
            </a:r>
            <a:r>
              <a:rPr kumimoji="0" lang="en-US" altLang="zh-CN" b="1" dirty="0" smtClean="0">
                <a:solidFill>
                  <a:srgbClr val="993300"/>
                </a:solidFill>
                <a:latin typeface="宋体" pitchFamily="2" charset="-122"/>
              </a:rPr>
              <a:t>RR</a:t>
            </a:r>
            <a:r>
              <a:rPr kumimoji="0" lang="zh-CN" altLang="en-US" b="1" dirty="0">
                <a:solidFill>
                  <a:srgbClr val="993300"/>
                </a:solidFill>
                <a:latin typeface="宋体" pitchFamily="2" charset="-122"/>
              </a:rPr>
              <a:t>型调整过程：</a:t>
            </a:r>
            <a:br>
              <a:rPr kumimoji="0" lang="zh-CN" altLang="en-US" b="1" dirty="0">
                <a:solidFill>
                  <a:srgbClr val="993300"/>
                </a:solidFill>
                <a:latin typeface="宋体" pitchFamily="2" charset="-122"/>
              </a:rPr>
            </a:br>
            <a:r>
              <a:rPr kumimoji="0" lang="zh-CN" altLang="en-US" b="1" dirty="0">
                <a:solidFill>
                  <a:srgbClr val="000000"/>
                </a:solidFill>
                <a:latin typeface="Tahoma" pitchFamily="34" charset="0"/>
              </a:rPr>
              <a:t>相当于以</a:t>
            </a:r>
            <a:r>
              <a:rPr kumimoji="0" lang="en-US" altLang="zh-CN" b="1" dirty="0">
                <a:solidFill>
                  <a:srgbClr val="000000"/>
                </a:solidFill>
                <a:latin typeface="Tahoma" pitchFamily="34" charset="0"/>
              </a:rPr>
              <a:t>B</a:t>
            </a:r>
            <a:r>
              <a:rPr kumimoji="0" lang="zh-CN" altLang="en-US" b="1" dirty="0">
                <a:solidFill>
                  <a:srgbClr val="000000"/>
                </a:solidFill>
                <a:latin typeface="Tahoma" pitchFamily="34" charset="0"/>
              </a:rPr>
              <a:t>为轴， 对</a:t>
            </a:r>
            <a:r>
              <a:rPr kumimoji="0" lang="en-US" altLang="zh-CN" b="1" dirty="0">
                <a:solidFill>
                  <a:srgbClr val="000000"/>
                </a:solidFill>
                <a:latin typeface="Tahoma" pitchFamily="34" charset="0"/>
              </a:rPr>
              <a:t>A</a:t>
            </a:r>
            <a:r>
              <a:rPr kumimoji="0" lang="zh-CN" altLang="en-US" b="1" dirty="0">
                <a:solidFill>
                  <a:srgbClr val="000000"/>
                </a:solidFill>
                <a:latin typeface="Tahoma" pitchFamily="34" charset="0"/>
              </a:rPr>
              <a:t>做了一次逆时针旋转，将</a:t>
            </a:r>
            <a:r>
              <a:rPr kumimoji="0" lang="en-US" altLang="zh-CN" b="1" dirty="0">
                <a:solidFill>
                  <a:srgbClr val="000000"/>
                </a:solidFill>
                <a:latin typeface="Tahoma" pitchFamily="34" charset="0"/>
              </a:rPr>
              <a:t>A</a:t>
            </a:r>
            <a:r>
              <a:rPr kumimoji="0" lang="zh-CN" altLang="en-US" b="1" dirty="0">
                <a:solidFill>
                  <a:srgbClr val="000000"/>
                </a:solidFill>
                <a:latin typeface="Tahoma" pitchFamily="34" charset="0"/>
              </a:rPr>
              <a:t>改为</a:t>
            </a:r>
            <a:r>
              <a:rPr kumimoji="0" lang="en-US" altLang="zh-CN" b="1" dirty="0">
                <a:solidFill>
                  <a:srgbClr val="000000"/>
                </a:solidFill>
                <a:latin typeface="Tahoma" pitchFamily="34" charset="0"/>
              </a:rPr>
              <a:t>B</a:t>
            </a:r>
            <a:r>
              <a:rPr kumimoji="0" lang="zh-CN" altLang="en-US" b="1" dirty="0">
                <a:solidFill>
                  <a:srgbClr val="000000"/>
                </a:solidFill>
                <a:latin typeface="Tahoma" pitchFamily="34" charset="0"/>
              </a:rPr>
              <a:t>的左子，</a:t>
            </a:r>
            <a:r>
              <a:rPr kumimoji="0" lang="en-US" altLang="zh-CN" b="1" dirty="0">
                <a:solidFill>
                  <a:srgbClr val="000000"/>
                </a:solidFill>
                <a:latin typeface="Tahoma" pitchFamily="34" charset="0"/>
              </a:rPr>
              <a:t>B</a:t>
            </a:r>
            <a:r>
              <a:rPr kumimoji="0" lang="zh-CN" altLang="en-US" b="1" dirty="0">
                <a:solidFill>
                  <a:srgbClr val="000000"/>
                </a:solidFill>
                <a:latin typeface="Tahoma" pitchFamily="34" charset="0"/>
              </a:rPr>
              <a:t>原来的左子改为</a:t>
            </a:r>
            <a:r>
              <a:rPr kumimoji="0" lang="en-US" altLang="zh-CN" b="1" dirty="0">
                <a:solidFill>
                  <a:srgbClr val="000000"/>
                </a:solidFill>
                <a:latin typeface="Tahoma" pitchFamily="34" charset="0"/>
              </a:rPr>
              <a:t>A</a:t>
            </a:r>
            <a:r>
              <a:rPr kumimoji="0" lang="zh-CN" altLang="en-US" b="1" dirty="0">
                <a:solidFill>
                  <a:srgbClr val="000000"/>
                </a:solidFill>
                <a:latin typeface="Tahoma" pitchFamily="34" charset="0"/>
              </a:rPr>
              <a:t>的右子，</a:t>
            </a:r>
            <a:r>
              <a:rPr kumimoji="0" lang="en-US" altLang="zh-CN" b="1" dirty="0">
                <a:solidFill>
                  <a:srgbClr val="000000"/>
                </a:solidFill>
                <a:latin typeface="Tahoma" pitchFamily="34" charset="0"/>
              </a:rPr>
              <a:t>B</a:t>
            </a:r>
            <a:r>
              <a:rPr kumimoji="0" lang="zh-CN" altLang="en-US" b="1" dirty="0">
                <a:solidFill>
                  <a:srgbClr val="000000"/>
                </a:solidFill>
                <a:latin typeface="Tahoma" pitchFamily="34" charset="0"/>
              </a:rPr>
              <a:t>带替</a:t>
            </a:r>
            <a:r>
              <a:rPr kumimoji="0" lang="en-US" altLang="zh-CN" b="1" dirty="0">
                <a:solidFill>
                  <a:srgbClr val="000000"/>
                </a:solidFill>
                <a:latin typeface="Tahoma" pitchFamily="34" charset="0"/>
              </a:rPr>
              <a:t>A</a:t>
            </a:r>
            <a:r>
              <a:rPr kumimoji="0" lang="zh-CN" altLang="en-US" b="1" dirty="0">
                <a:solidFill>
                  <a:srgbClr val="000000"/>
                </a:solidFill>
                <a:latin typeface="Tahoma" pitchFamily="34" charset="0"/>
              </a:rPr>
              <a:t>的位置。</a:t>
            </a:r>
          </a:p>
        </p:txBody>
      </p:sp>
      <p:sp>
        <p:nvSpPr>
          <p:cNvPr id="3" name="Line 155"/>
          <p:cNvSpPr>
            <a:spLocks noChangeShapeType="1"/>
          </p:cNvSpPr>
          <p:nvPr/>
        </p:nvSpPr>
        <p:spPr bwMode="auto">
          <a:xfrm>
            <a:off x="4499918" y="2058988"/>
            <a:ext cx="0" cy="42481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236"/>
          <p:cNvSpPr>
            <a:spLocks noChangeShapeType="1"/>
          </p:cNvSpPr>
          <p:nvPr/>
        </p:nvSpPr>
        <p:spPr bwMode="auto">
          <a:xfrm flipH="1">
            <a:off x="1399530" y="2682875"/>
            <a:ext cx="719138" cy="495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237"/>
          <p:cNvSpPr>
            <a:spLocks noChangeShapeType="1"/>
          </p:cNvSpPr>
          <p:nvPr/>
        </p:nvSpPr>
        <p:spPr bwMode="auto">
          <a:xfrm>
            <a:off x="2406005" y="2682875"/>
            <a:ext cx="577850" cy="422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Oval 238"/>
          <p:cNvSpPr>
            <a:spLocks noChangeArrowheads="1"/>
          </p:cNvSpPr>
          <p:nvPr/>
        </p:nvSpPr>
        <p:spPr bwMode="auto">
          <a:xfrm>
            <a:off x="2047230" y="239395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8" name="Rectangle 239"/>
          <p:cNvSpPr>
            <a:spLocks noChangeArrowheads="1"/>
          </p:cNvSpPr>
          <p:nvPr/>
        </p:nvSpPr>
        <p:spPr bwMode="auto">
          <a:xfrm>
            <a:off x="1118543" y="3151188"/>
            <a:ext cx="441325" cy="1163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AL</a:t>
            </a:r>
          </a:p>
        </p:txBody>
      </p:sp>
      <p:sp>
        <p:nvSpPr>
          <p:cNvPr id="9" name="Line 240"/>
          <p:cNvSpPr>
            <a:spLocks noChangeShapeType="1"/>
          </p:cNvSpPr>
          <p:nvPr/>
        </p:nvSpPr>
        <p:spPr bwMode="auto">
          <a:xfrm flipV="1">
            <a:off x="904230" y="3157538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Line 241"/>
          <p:cNvSpPr>
            <a:spLocks noChangeShapeType="1"/>
          </p:cNvSpPr>
          <p:nvPr/>
        </p:nvSpPr>
        <p:spPr bwMode="auto">
          <a:xfrm>
            <a:off x="901055" y="3973513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 Box 242"/>
          <p:cNvSpPr txBox="1">
            <a:spLocks noChangeArrowheads="1"/>
          </p:cNvSpPr>
          <p:nvPr/>
        </p:nvSpPr>
        <p:spPr bwMode="auto">
          <a:xfrm>
            <a:off x="683568" y="3554413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12" name="Line 243"/>
          <p:cNvSpPr>
            <a:spLocks noChangeShapeType="1"/>
          </p:cNvSpPr>
          <p:nvPr/>
        </p:nvSpPr>
        <p:spPr bwMode="auto">
          <a:xfrm>
            <a:off x="708968" y="317341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244"/>
          <p:cNvSpPr>
            <a:spLocks noChangeShapeType="1"/>
          </p:cNvSpPr>
          <p:nvPr/>
        </p:nvSpPr>
        <p:spPr bwMode="auto">
          <a:xfrm>
            <a:off x="708968" y="4321175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Box 245"/>
          <p:cNvSpPr txBox="1">
            <a:spLocks noChangeArrowheads="1"/>
          </p:cNvSpPr>
          <p:nvPr/>
        </p:nvSpPr>
        <p:spPr bwMode="auto">
          <a:xfrm>
            <a:off x="2364731" y="2052608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2</a:t>
            </a:r>
          </a:p>
        </p:txBody>
      </p:sp>
      <p:sp>
        <p:nvSpPr>
          <p:cNvPr id="15" name="Rectangle 246"/>
          <p:cNvSpPr>
            <a:spLocks noChangeArrowheads="1"/>
          </p:cNvSpPr>
          <p:nvPr/>
        </p:nvSpPr>
        <p:spPr bwMode="auto">
          <a:xfrm>
            <a:off x="3463280" y="3771900"/>
            <a:ext cx="455613" cy="113347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16" name="Oval 247"/>
          <p:cNvSpPr>
            <a:spLocks noChangeArrowheads="1"/>
          </p:cNvSpPr>
          <p:nvPr/>
        </p:nvSpPr>
        <p:spPr bwMode="auto">
          <a:xfrm>
            <a:off x="2047230" y="239395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17" name="Oval 248"/>
          <p:cNvSpPr>
            <a:spLocks noChangeArrowheads="1"/>
          </p:cNvSpPr>
          <p:nvPr/>
        </p:nvSpPr>
        <p:spPr bwMode="auto">
          <a:xfrm>
            <a:off x="2837805" y="3103563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18" name="Rectangle 249"/>
          <p:cNvSpPr>
            <a:spLocks noChangeArrowheads="1"/>
          </p:cNvSpPr>
          <p:nvPr/>
        </p:nvSpPr>
        <p:spPr bwMode="auto">
          <a:xfrm>
            <a:off x="2282180" y="3749675"/>
            <a:ext cx="441325" cy="116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19" name="Line 250"/>
          <p:cNvSpPr>
            <a:spLocks noChangeShapeType="1"/>
          </p:cNvSpPr>
          <p:nvPr/>
        </p:nvSpPr>
        <p:spPr bwMode="auto">
          <a:xfrm>
            <a:off x="3193405" y="3386138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Line 251"/>
          <p:cNvSpPr>
            <a:spLocks noChangeShapeType="1"/>
          </p:cNvSpPr>
          <p:nvPr/>
        </p:nvSpPr>
        <p:spPr bwMode="auto">
          <a:xfrm>
            <a:off x="3202930" y="3386138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Line 252"/>
          <p:cNvSpPr>
            <a:spLocks noChangeShapeType="1"/>
          </p:cNvSpPr>
          <p:nvPr/>
        </p:nvSpPr>
        <p:spPr bwMode="auto">
          <a:xfrm>
            <a:off x="3133080" y="378460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Line 253"/>
          <p:cNvSpPr>
            <a:spLocks noChangeShapeType="1"/>
          </p:cNvSpPr>
          <p:nvPr/>
        </p:nvSpPr>
        <p:spPr bwMode="auto">
          <a:xfrm>
            <a:off x="3133080" y="5284788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Text Box 254"/>
          <p:cNvSpPr txBox="1">
            <a:spLocks noChangeArrowheads="1"/>
          </p:cNvSpPr>
          <p:nvPr/>
        </p:nvSpPr>
        <p:spPr bwMode="auto">
          <a:xfrm>
            <a:off x="3079105" y="4392613"/>
            <a:ext cx="423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</a:t>
            </a:r>
          </a:p>
        </p:txBody>
      </p:sp>
      <p:sp>
        <p:nvSpPr>
          <p:cNvPr id="24" name="Line 255"/>
          <p:cNvSpPr>
            <a:spLocks noChangeShapeType="1"/>
          </p:cNvSpPr>
          <p:nvPr/>
        </p:nvSpPr>
        <p:spPr bwMode="auto">
          <a:xfrm flipV="1">
            <a:off x="3223568" y="3792538"/>
            <a:ext cx="0" cy="6080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Line 256"/>
          <p:cNvSpPr>
            <a:spLocks noChangeShapeType="1"/>
          </p:cNvSpPr>
          <p:nvPr/>
        </p:nvSpPr>
        <p:spPr bwMode="auto">
          <a:xfrm>
            <a:off x="3233093" y="4738688"/>
            <a:ext cx="0" cy="555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257"/>
          <p:cNvSpPr>
            <a:spLocks noChangeShapeType="1"/>
          </p:cNvSpPr>
          <p:nvPr/>
        </p:nvSpPr>
        <p:spPr bwMode="auto">
          <a:xfrm flipH="1">
            <a:off x="2563168" y="3376613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258"/>
          <p:cNvSpPr>
            <a:spLocks noChangeArrowheads="1"/>
          </p:cNvSpPr>
          <p:nvPr/>
        </p:nvSpPr>
        <p:spPr bwMode="auto">
          <a:xfrm>
            <a:off x="3464868" y="4903788"/>
            <a:ext cx="4540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28" name="Line 261"/>
          <p:cNvSpPr>
            <a:spLocks noChangeShapeType="1"/>
          </p:cNvSpPr>
          <p:nvPr/>
        </p:nvSpPr>
        <p:spPr bwMode="auto">
          <a:xfrm flipH="1">
            <a:off x="5796905" y="3402013"/>
            <a:ext cx="431800" cy="5762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Line 262"/>
          <p:cNvSpPr>
            <a:spLocks noChangeShapeType="1"/>
          </p:cNvSpPr>
          <p:nvPr/>
        </p:nvSpPr>
        <p:spPr bwMode="auto">
          <a:xfrm>
            <a:off x="7165330" y="2754313"/>
            <a:ext cx="647700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264"/>
          <p:cNvSpPr>
            <a:spLocks noChangeArrowheads="1"/>
          </p:cNvSpPr>
          <p:nvPr/>
        </p:nvSpPr>
        <p:spPr bwMode="auto">
          <a:xfrm>
            <a:off x="5511155" y="3978275"/>
            <a:ext cx="441325" cy="1163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AL</a:t>
            </a:r>
          </a:p>
        </p:txBody>
      </p:sp>
      <p:sp>
        <p:nvSpPr>
          <p:cNvPr id="31" name="Line 265"/>
          <p:cNvSpPr>
            <a:spLocks noChangeShapeType="1"/>
          </p:cNvSpPr>
          <p:nvPr/>
        </p:nvSpPr>
        <p:spPr bwMode="auto">
          <a:xfrm flipV="1">
            <a:off x="5296843" y="3984625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Line 266"/>
          <p:cNvSpPr>
            <a:spLocks noChangeShapeType="1"/>
          </p:cNvSpPr>
          <p:nvPr/>
        </p:nvSpPr>
        <p:spPr bwMode="auto">
          <a:xfrm>
            <a:off x="5293668" y="4800600"/>
            <a:ext cx="0" cy="357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Text Box 267"/>
          <p:cNvSpPr txBox="1">
            <a:spLocks noChangeArrowheads="1"/>
          </p:cNvSpPr>
          <p:nvPr/>
        </p:nvSpPr>
        <p:spPr bwMode="auto">
          <a:xfrm>
            <a:off x="5076180" y="4381500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34" name="Line 268"/>
          <p:cNvSpPr>
            <a:spLocks noChangeShapeType="1"/>
          </p:cNvSpPr>
          <p:nvPr/>
        </p:nvSpPr>
        <p:spPr bwMode="auto">
          <a:xfrm>
            <a:off x="5101580" y="400050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Line 269"/>
          <p:cNvSpPr>
            <a:spLocks noChangeShapeType="1"/>
          </p:cNvSpPr>
          <p:nvPr/>
        </p:nvSpPr>
        <p:spPr bwMode="auto">
          <a:xfrm>
            <a:off x="5101580" y="514826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Text Box 270"/>
          <p:cNvSpPr txBox="1">
            <a:spLocks noChangeArrowheads="1"/>
          </p:cNvSpPr>
          <p:nvPr/>
        </p:nvSpPr>
        <p:spPr bwMode="auto">
          <a:xfrm>
            <a:off x="7165330" y="2105025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0</a:t>
            </a:r>
          </a:p>
        </p:txBody>
      </p:sp>
      <p:sp>
        <p:nvSpPr>
          <p:cNvPr id="37" name="Rectangle 271"/>
          <p:cNvSpPr>
            <a:spLocks noChangeArrowheads="1"/>
          </p:cNvSpPr>
          <p:nvPr/>
        </p:nvSpPr>
        <p:spPr bwMode="auto">
          <a:xfrm>
            <a:off x="7644755" y="3248024"/>
            <a:ext cx="455613" cy="146526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38" name="Oval 272"/>
          <p:cNvSpPr>
            <a:spLocks noChangeArrowheads="1"/>
          </p:cNvSpPr>
          <p:nvPr/>
        </p:nvSpPr>
        <p:spPr bwMode="auto">
          <a:xfrm>
            <a:off x="6155680" y="311308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39" name="Oval 273"/>
          <p:cNvSpPr>
            <a:spLocks noChangeArrowheads="1"/>
          </p:cNvSpPr>
          <p:nvPr/>
        </p:nvSpPr>
        <p:spPr bwMode="auto">
          <a:xfrm>
            <a:off x="6804968" y="239395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40" name="Rectangle 274"/>
          <p:cNvSpPr>
            <a:spLocks noChangeArrowheads="1"/>
          </p:cNvSpPr>
          <p:nvPr/>
        </p:nvSpPr>
        <p:spPr bwMode="auto">
          <a:xfrm>
            <a:off x="6674793" y="3938588"/>
            <a:ext cx="441325" cy="116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BL</a:t>
            </a:r>
          </a:p>
        </p:txBody>
      </p:sp>
      <p:sp>
        <p:nvSpPr>
          <p:cNvPr id="41" name="Line 276"/>
          <p:cNvSpPr>
            <a:spLocks noChangeShapeType="1"/>
          </p:cNvSpPr>
          <p:nvPr/>
        </p:nvSpPr>
        <p:spPr bwMode="auto">
          <a:xfrm>
            <a:off x="6516043" y="3473450"/>
            <a:ext cx="360362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Line 277"/>
          <p:cNvSpPr>
            <a:spLocks noChangeShapeType="1"/>
          </p:cNvSpPr>
          <p:nvPr/>
        </p:nvSpPr>
        <p:spPr bwMode="auto">
          <a:xfrm>
            <a:off x="7333605" y="3260725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Line 278"/>
          <p:cNvSpPr>
            <a:spLocks noChangeShapeType="1"/>
          </p:cNvSpPr>
          <p:nvPr/>
        </p:nvSpPr>
        <p:spPr bwMode="auto">
          <a:xfrm>
            <a:off x="7252091" y="5094288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Text Box 279"/>
          <p:cNvSpPr txBox="1">
            <a:spLocks noChangeArrowheads="1"/>
          </p:cNvSpPr>
          <p:nvPr/>
        </p:nvSpPr>
        <p:spPr bwMode="auto">
          <a:xfrm>
            <a:off x="7279630" y="3868738"/>
            <a:ext cx="423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</a:t>
            </a:r>
          </a:p>
        </p:txBody>
      </p:sp>
      <p:sp>
        <p:nvSpPr>
          <p:cNvPr id="45" name="Line 280"/>
          <p:cNvSpPr>
            <a:spLocks noChangeShapeType="1"/>
          </p:cNvSpPr>
          <p:nvPr/>
        </p:nvSpPr>
        <p:spPr bwMode="auto">
          <a:xfrm flipV="1">
            <a:off x="7424093" y="3268663"/>
            <a:ext cx="0" cy="6080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Line 281"/>
          <p:cNvSpPr>
            <a:spLocks noChangeShapeType="1"/>
          </p:cNvSpPr>
          <p:nvPr/>
        </p:nvSpPr>
        <p:spPr bwMode="auto">
          <a:xfrm>
            <a:off x="7414568" y="4214813"/>
            <a:ext cx="0" cy="879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Line 282"/>
          <p:cNvSpPr>
            <a:spLocks noChangeShapeType="1"/>
          </p:cNvSpPr>
          <p:nvPr/>
        </p:nvSpPr>
        <p:spPr bwMode="auto">
          <a:xfrm flipH="1">
            <a:off x="6516043" y="2754313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Rectangle 283"/>
          <p:cNvSpPr>
            <a:spLocks noChangeArrowheads="1"/>
          </p:cNvSpPr>
          <p:nvPr/>
        </p:nvSpPr>
        <p:spPr bwMode="auto">
          <a:xfrm>
            <a:off x="7668568" y="4713288"/>
            <a:ext cx="4540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49" name="Text Box 245"/>
          <p:cNvSpPr txBox="1">
            <a:spLocks noChangeArrowheads="1"/>
          </p:cNvSpPr>
          <p:nvPr/>
        </p:nvSpPr>
        <p:spPr bwMode="auto">
          <a:xfrm>
            <a:off x="3079105" y="2706440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1</a:t>
            </a:r>
          </a:p>
        </p:txBody>
      </p:sp>
      <p:sp>
        <p:nvSpPr>
          <p:cNvPr id="50" name="Text Box 270"/>
          <p:cNvSpPr txBox="1">
            <a:spLocks noChangeArrowheads="1"/>
          </p:cNvSpPr>
          <p:nvPr/>
        </p:nvSpPr>
        <p:spPr bwMode="auto">
          <a:xfrm>
            <a:off x="5700861" y="2789238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482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09600" y="990600"/>
            <a:ext cx="8077200" cy="458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RR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型失衡的特点是：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A-&gt;bf=2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，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B-&gt;bf=1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。 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相应调整操作可用如下语句完成： </a:t>
            </a:r>
          </a:p>
          <a:p>
            <a:pPr marL="0" marR="0" lvl="2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B=A-&gt;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</a:t>
            </a:r>
          </a:p>
          <a:p>
            <a:pPr marL="0" marR="0" lvl="2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=B-&gt;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    </a:t>
            </a:r>
          </a:p>
          <a:p>
            <a:pPr marL="0" marR="0" lvl="2" indent="0" algn="just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=A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</a:t>
            </a:r>
          </a:p>
          <a:p>
            <a:pPr marL="0" marR="0" lvl="2" indent="0" defTabSz="914400" eaLnBrk="1" fontAlgn="auto" latinLnBrk="0" hangingPunct="1">
              <a:lnSpc>
                <a:spcPct val="16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A-&gt;bf=0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B-&gt;bf=0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</a:t>
            </a:r>
          </a:p>
        </p:txBody>
      </p:sp>
    </p:spTree>
    <p:extLst>
      <p:ext uri="{BB962C8B-B14F-4D97-AF65-F5344CB8AC3E}">
        <p14:creationId xmlns:p14="http://schemas.microsoft.com/office/powerpoint/2010/main" val="5265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813886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最后，将调整后二叉树的根结点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“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接到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”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原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处。 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A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原来的父指针为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FA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，如果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FA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非空，则用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B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代替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A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做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FA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的左子或右子；如果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FA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为空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， 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原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A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就是根结点，此时应令根指针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t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指向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B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：      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kern="0" dirty="0">
                <a:solidFill>
                  <a:srgbClr val="000000"/>
                </a:solidFill>
              </a:rPr>
              <a:t> if  (FA==NULL)   t=B; </a:t>
            </a: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kern="0" dirty="0">
                <a:solidFill>
                  <a:srgbClr val="000000"/>
                </a:solidFill>
              </a:rPr>
              <a:t>         else  if  (A==FA-&gt;</a:t>
            </a:r>
            <a:r>
              <a:rPr kumimoji="0" lang="en-US" altLang="zh-CN" b="1" kern="0" dirty="0" err="1">
                <a:solidFill>
                  <a:srgbClr val="000000"/>
                </a:solidFill>
              </a:rPr>
              <a:t>lchild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)   FA-&gt;</a:t>
            </a:r>
            <a:r>
              <a:rPr kumimoji="0" lang="en-US" altLang="zh-CN" b="1" kern="0" dirty="0" err="1">
                <a:solidFill>
                  <a:srgbClr val="000000"/>
                </a:solidFill>
              </a:rPr>
              <a:t>lchild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=B; </a:t>
            </a: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kern="0" dirty="0">
                <a:solidFill>
                  <a:srgbClr val="000000"/>
                </a:solidFill>
              </a:rPr>
              <a:t>         else  FA-&gt;</a:t>
            </a:r>
            <a:r>
              <a:rPr kumimoji="0" lang="en-US" altLang="zh-CN" b="1" kern="0" dirty="0" err="1">
                <a:solidFill>
                  <a:srgbClr val="000000"/>
                </a:solidFill>
              </a:rPr>
              <a:t>rchild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=B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； 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0476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88046" y="777875"/>
            <a:ext cx="81375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4、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</a:rPr>
              <a:t>RL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型</a:t>
            </a:r>
            <a:b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</a:b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新结点插在右重结点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0" lang="zh-CN" altLang="en-US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的右子树的</a:t>
            </a:r>
            <a:r>
              <a:rPr kumimoji="0" lang="en-US" altLang="zh-CN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kumimoji="0" lang="zh-CN" altLang="en-US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左子树</a:t>
            </a:r>
            <a:r>
              <a:rPr kumimoji="0" lang="en-US" altLang="zh-CN" b="1" kern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kumimoji="0"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如下图棕色代表新结点，称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RL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</a:rPr>
              <a:t>型。</a:t>
            </a:r>
          </a:p>
        </p:txBody>
      </p:sp>
      <p:sp>
        <p:nvSpPr>
          <p:cNvPr id="3" name="Text Box 72"/>
          <p:cNvSpPr txBox="1">
            <a:spLocks noChangeArrowheads="1"/>
          </p:cNvSpPr>
          <p:nvPr/>
        </p:nvSpPr>
        <p:spPr bwMode="auto">
          <a:xfrm>
            <a:off x="1543051" y="2299560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1</a:t>
            </a:r>
          </a:p>
        </p:txBody>
      </p:sp>
      <p:sp>
        <p:nvSpPr>
          <p:cNvPr id="4" name="Line 63"/>
          <p:cNvSpPr>
            <a:spLocks noChangeShapeType="1"/>
          </p:cNvSpPr>
          <p:nvPr/>
        </p:nvSpPr>
        <p:spPr bwMode="auto">
          <a:xfrm flipH="1">
            <a:off x="1327150" y="2897188"/>
            <a:ext cx="719138" cy="495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64"/>
          <p:cNvSpPr>
            <a:spLocks noChangeShapeType="1"/>
          </p:cNvSpPr>
          <p:nvPr/>
        </p:nvSpPr>
        <p:spPr bwMode="auto">
          <a:xfrm>
            <a:off x="2333625" y="2897188"/>
            <a:ext cx="577850" cy="422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Oval 65"/>
          <p:cNvSpPr>
            <a:spLocks noChangeArrowheads="1"/>
          </p:cNvSpPr>
          <p:nvPr/>
        </p:nvSpPr>
        <p:spPr bwMode="auto">
          <a:xfrm>
            <a:off x="1974850" y="2608263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7" name="Rectangle 66"/>
          <p:cNvSpPr>
            <a:spLocks noChangeArrowheads="1"/>
          </p:cNvSpPr>
          <p:nvPr/>
        </p:nvSpPr>
        <p:spPr bwMode="auto">
          <a:xfrm>
            <a:off x="1046163" y="3365500"/>
            <a:ext cx="441325" cy="1163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AL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611188" y="3371850"/>
            <a:ext cx="647700" cy="1173163"/>
            <a:chOff x="611188" y="3371850"/>
            <a:chExt cx="647700" cy="1173163"/>
          </a:xfrm>
        </p:grpSpPr>
        <p:sp>
          <p:nvSpPr>
            <p:cNvPr id="8" name="Line 67"/>
            <p:cNvSpPr>
              <a:spLocks noChangeShapeType="1"/>
            </p:cNvSpPr>
            <p:nvPr/>
          </p:nvSpPr>
          <p:spPr bwMode="auto">
            <a:xfrm flipV="1">
              <a:off x="831850" y="3371850"/>
              <a:ext cx="0" cy="447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68"/>
            <p:cNvSpPr>
              <a:spLocks noChangeShapeType="1"/>
            </p:cNvSpPr>
            <p:nvPr/>
          </p:nvSpPr>
          <p:spPr bwMode="auto">
            <a:xfrm>
              <a:off x="828675" y="4187825"/>
              <a:ext cx="0" cy="357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69"/>
            <p:cNvSpPr txBox="1">
              <a:spLocks noChangeArrowheads="1"/>
            </p:cNvSpPr>
            <p:nvPr/>
          </p:nvSpPr>
          <p:spPr bwMode="auto">
            <a:xfrm>
              <a:off x="611188" y="3768725"/>
              <a:ext cx="6477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b="0">
                  <a:latin typeface="Tahoma" pitchFamily="34" charset="0"/>
                </a:rPr>
                <a:t>h-1</a:t>
              </a:r>
            </a:p>
          </p:txBody>
        </p:sp>
        <p:sp>
          <p:nvSpPr>
            <p:cNvPr id="11" name="Line 70"/>
            <p:cNvSpPr>
              <a:spLocks noChangeShapeType="1"/>
            </p:cNvSpPr>
            <p:nvPr/>
          </p:nvSpPr>
          <p:spPr bwMode="auto">
            <a:xfrm>
              <a:off x="636588" y="3387725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71"/>
            <p:cNvSpPr>
              <a:spLocks noChangeShapeType="1"/>
            </p:cNvSpPr>
            <p:nvPr/>
          </p:nvSpPr>
          <p:spPr bwMode="auto">
            <a:xfrm>
              <a:off x="636588" y="4535488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3390900" y="3986213"/>
            <a:ext cx="455613" cy="1449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14" name="Oval 74"/>
          <p:cNvSpPr>
            <a:spLocks noChangeArrowheads="1"/>
          </p:cNvSpPr>
          <p:nvPr/>
        </p:nvSpPr>
        <p:spPr bwMode="auto">
          <a:xfrm>
            <a:off x="1974850" y="2608263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15" name="Oval 75"/>
          <p:cNvSpPr>
            <a:spLocks noChangeArrowheads="1"/>
          </p:cNvSpPr>
          <p:nvPr/>
        </p:nvSpPr>
        <p:spPr bwMode="auto">
          <a:xfrm>
            <a:off x="2765425" y="331787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16" name="Rectangle 76"/>
          <p:cNvSpPr>
            <a:spLocks noChangeArrowheads="1"/>
          </p:cNvSpPr>
          <p:nvPr/>
        </p:nvSpPr>
        <p:spPr bwMode="auto">
          <a:xfrm>
            <a:off x="1763713" y="4572000"/>
            <a:ext cx="441325" cy="865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CL</a:t>
            </a:r>
          </a:p>
        </p:txBody>
      </p:sp>
      <p:sp>
        <p:nvSpPr>
          <p:cNvPr id="17" name="Line 79"/>
          <p:cNvSpPr>
            <a:spLocks noChangeShapeType="1"/>
          </p:cNvSpPr>
          <p:nvPr/>
        </p:nvSpPr>
        <p:spPr bwMode="auto">
          <a:xfrm>
            <a:off x="3121025" y="3600450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80"/>
          <p:cNvSpPr>
            <a:spLocks noChangeShapeType="1"/>
          </p:cNvSpPr>
          <p:nvPr/>
        </p:nvSpPr>
        <p:spPr bwMode="auto">
          <a:xfrm>
            <a:off x="3130550" y="3600450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Line 84"/>
          <p:cNvSpPr>
            <a:spLocks noChangeShapeType="1"/>
          </p:cNvSpPr>
          <p:nvPr/>
        </p:nvSpPr>
        <p:spPr bwMode="auto">
          <a:xfrm flipH="1">
            <a:off x="2490788" y="3590925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Line 86"/>
          <p:cNvSpPr>
            <a:spLocks noChangeShapeType="1"/>
          </p:cNvSpPr>
          <p:nvPr/>
        </p:nvSpPr>
        <p:spPr bwMode="auto">
          <a:xfrm>
            <a:off x="3103563" y="4810125"/>
            <a:ext cx="0" cy="357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87"/>
          <p:cNvSpPr>
            <a:spLocks noChangeArrowheads="1"/>
          </p:cNvSpPr>
          <p:nvPr/>
        </p:nvSpPr>
        <p:spPr bwMode="auto">
          <a:xfrm>
            <a:off x="2747963" y="4608513"/>
            <a:ext cx="455612" cy="82867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CR</a:t>
            </a:r>
          </a:p>
        </p:txBody>
      </p:sp>
      <p:sp>
        <p:nvSpPr>
          <p:cNvPr id="22" name="Oval 88"/>
          <p:cNvSpPr>
            <a:spLocks noChangeArrowheads="1"/>
          </p:cNvSpPr>
          <p:nvPr/>
        </p:nvSpPr>
        <p:spPr bwMode="auto">
          <a:xfrm>
            <a:off x="2168525" y="391795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23" name="Line 89"/>
          <p:cNvSpPr>
            <a:spLocks noChangeShapeType="1"/>
          </p:cNvSpPr>
          <p:nvPr/>
        </p:nvSpPr>
        <p:spPr bwMode="auto">
          <a:xfrm>
            <a:off x="2478088" y="4222750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Line 90"/>
          <p:cNvSpPr>
            <a:spLocks noChangeShapeType="1"/>
          </p:cNvSpPr>
          <p:nvPr/>
        </p:nvSpPr>
        <p:spPr bwMode="auto">
          <a:xfrm>
            <a:off x="2487613" y="4222750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Line 91"/>
          <p:cNvSpPr>
            <a:spLocks noChangeShapeType="1"/>
          </p:cNvSpPr>
          <p:nvPr/>
        </p:nvSpPr>
        <p:spPr bwMode="auto">
          <a:xfrm flipH="1">
            <a:off x="1898650" y="4200525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92"/>
          <p:cNvSpPr>
            <a:spLocks noChangeShapeType="1"/>
          </p:cNvSpPr>
          <p:nvPr/>
        </p:nvSpPr>
        <p:spPr bwMode="auto">
          <a:xfrm flipV="1">
            <a:off x="2509838" y="4594225"/>
            <a:ext cx="0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Line 93"/>
          <p:cNvSpPr>
            <a:spLocks noChangeShapeType="1"/>
          </p:cNvSpPr>
          <p:nvPr/>
        </p:nvSpPr>
        <p:spPr bwMode="auto">
          <a:xfrm>
            <a:off x="2519363" y="5157788"/>
            <a:ext cx="0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Text Box 94"/>
          <p:cNvSpPr txBox="1">
            <a:spLocks noChangeArrowheads="1"/>
          </p:cNvSpPr>
          <p:nvPr/>
        </p:nvSpPr>
        <p:spPr bwMode="auto">
          <a:xfrm>
            <a:off x="2268538" y="4852988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h-2</a:t>
            </a:r>
          </a:p>
        </p:txBody>
      </p:sp>
      <p:sp>
        <p:nvSpPr>
          <p:cNvPr id="29" name="Line 95"/>
          <p:cNvSpPr>
            <a:spLocks noChangeShapeType="1"/>
          </p:cNvSpPr>
          <p:nvPr/>
        </p:nvSpPr>
        <p:spPr bwMode="auto">
          <a:xfrm>
            <a:off x="2314575" y="461010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Line 96"/>
          <p:cNvSpPr>
            <a:spLocks noChangeShapeType="1"/>
          </p:cNvSpPr>
          <p:nvPr/>
        </p:nvSpPr>
        <p:spPr bwMode="auto">
          <a:xfrm>
            <a:off x="2327275" y="543560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Line 4"/>
          <p:cNvSpPr>
            <a:spLocks noChangeShapeType="1"/>
          </p:cNvSpPr>
          <p:nvPr/>
        </p:nvSpPr>
        <p:spPr bwMode="auto">
          <a:xfrm>
            <a:off x="4500563" y="2132013"/>
            <a:ext cx="0" cy="40782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Line 181"/>
          <p:cNvSpPr>
            <a:spLocks noChangeShapeType="1"/>
          </p:cNvSpPr>
          <p:nvPr/>
        </p:nvSpPr>
        <p:spPr bwMode="auto">
          <a:xfrm flipH="1">
            <a:off x="5432425" y="2781300"/>
            <a:ext cx="719138" cy="495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Line 182"/>
          <p:cNvSpPr>
            <a:spLocks noChangeShapeType="1"/>
          </p:cNvSpPr>
          <p:nvPr/>
        </p:nvSpPr>
        <p:spPr bwMode="auto">
          <a:xfrm>
            <a:off x="6438900" y="2781300"/>
            <a:ext cx="577850" cy="422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val 183"/>
          <p:cNvSpPr>
            <a:spLocks noChangeArrowheads="1"/>
          </p:cNvSpPr>
          <p:nvPr/>
        </p:nvSpPr>
        <p:spPr bwMode="auto">
          <a:xfrm>
            <a:off x="6080125" y="249237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35" name="Rectangle 184"/>
          <p:cNvSpPr>
            <a:spLocks noChangeArrowheads="1"/>
          </p:cNvSpPr>
          <p:nvPr/>
        </p:nvSpPr>
        <p:spPr bwMode="auto">
          <a:xfrm>
            <a:off x="5151438" y="3249613"/>
            <a:ext cx="441325" cy="1163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AL</a:t>
            </a:r>
          </a:p>
        </p:txBody>
      </p:sp>
      <p:sp>
        <p:nvSpPr>
          <p:cNvPr id="36" name="Line 185"/>
          <p:cNvSpPr>
            <a:spLocks noChangeShapeType="1"/>
          </p:cNvSpPr>
          <p:nvPr/>
        </p:nvSpPr>
        <p:spPr bwMode="auto">
          <a:xfrm flipV="1">
            <a:off x="4937125" y="3255963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Line 186"/>
          <p:cNvSpPr>
            <a:spLocks noChangeShapeType="1"/>
          </p:cNvSpPr>
          <p:nvPr/>
        </p:nvSpPr>
        <p:spPr bwMode="auto">
          <a:xfrm>
            <a:off x="4933950" y="4071938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Text Box 187"/>
          <p:cNvSpPr txBox="1">
            <a:spLocks noChangeArrowheads="1"/>
          </p:cNvSpPr>
          <p:nvPr/>
        </p:nvSpPr>
        <p:spPr bwMode="auto">
          <a:xfrm>
            <a:off x="4716463" y="3652838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39" name="Line 188"/>
          <p:cNvSpPr>
            <a:spLocks noChangeShapeType="1"/>
          </p:cNvSpPr>
          <p:nvPr/>
        </p:nvSpPr>
        <p:spPr bwMode="auto">
          <a:xfrm>
            <a:off x="4741863" y="3271838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Line 189"/>
          <p:cNvSpPr>
            <a:spLocks noChangeShapeType="1"/>
          </p:cNvSpPr>
          <p:nvPr/>
        </p:nvSpPr>
        <p:spPr bwMode="auto">
          <a:xfrm>
            <a:off x="4741863" y="441960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190"/>
          <p:cNvSpPr>
            <a:spLocks noChangeArrowheads="1"/>
          </p:cNvSpPr>
          <p:nvPr/>
        </p:nvSpPr>
        <p:spPr bwMode="auto">
          <a:xfrm>
            <a:off x="7496175" y="3870325"/>
            <a:ext cx="455613" cy="145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42" name="Oval 191"/>
          <p:cNvSpPr>
            <a:spLocks noChangeArrowheads="1"/>
          </p:cNvSpPr>
          <p:nvPr/>
        </p:nvSpPr>
        <p:spPr bwMode="auto">
          <a:xfrm>
            <a:off x="6080125" y="249237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43" name="Oval 192"/>
          <p:cNvSpPr>
            <a:spLocks noChangeArrowheads="1"/>
          </p:cNvSpPr>
          <p:nvPr/>
        </p:nvSpPr>
        <p:spPr bwMode="auto">
          <a:xfrm>
            <a:off x="6870700" y="320198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44" name="Rectangle 193"/>
          <p:cNvSpPr>
            <a:spLocks noChangeArrowheads="1"/>
          </p:cNvSpPr>
          <p:nvPr/>
        </p:nvSpPr>
        <p:spPr bwMode="auto">
          <a:xfrm>
            <a:off x="5868988" y="4456113"/>
            <a:ext cx="441325" cy="86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CL</a:t>
            </a:r>
          </a:p>
        </p:txBody>
      </p:sp>
      <p:sp>
        <p:nvSpPr>
          <p:cNvPr id="45" name="Line 196"/>
          <p:cNvSpPr>
            <a:spLocks noChangeShapeType="1"/>
          </p:cNvSpPr>
          <p:nvPr/>
        </p:nvSpPr>
        <p:spPr bwMode="auto">
          <a:xfrm>
            <a:off x="7226300" y="3484563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Line 197"/>
          <p:cNvSpPr>
            <a:spLocks noChangeShapeType="1"/>
          </p:cNvSpPr>
          <p:nvPr/>
        </p:nvSpPr>
        <p:spPr bwMode="auto">
          <a:xfrm>
            <a:off x="7235825" y="3484563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Line 201"/>
          <p:cNvSpPr>
            <a:spLocks noChangeShapeType="1"/>
          </p:cNvSpPr>
          <p:nvPr/>
        </p:nvSpPr>
        <p:spPr bwMode="auto">
          <a:xfrm flipH="1">
            <a:off x="6596063" y="3475038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Line 202"/>
          <p:cNvSpPr>
            <a:spLocks noChangeShapeType="1"/>
          </p:cNvSpPr>
          <p:nvPr/>
        </p:nvSpPr>
        <p:spPr bwMode="auto">
          <a:xfrm>
            <a:off x="7208838" y="4694238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Rectangle 203"/>
          <p:cNvSpPr>
            <a:spLocks noChangeArrowheads="1"/>
          </p:cNvSpPr>
          <p:nvPr/>
        </p:nvSpPr>
        <p:spPr bwMode="auto">
          <a:xfrm>
            <a:off x="6853238" y="4492625"/>
            <a:ext cx="455612" cy="82867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CR</a:t>
            </a:r>
          </a:p>
        </p:txBody>
      </p:sp>
      <p:sp>
        <p:nvSpPr>
          <p:cNvPr id="50" name="Oval 204"/>
          <p:cNvSpPr>
            <a:spLocks noChangeArrowheads="1"/>
          </p:cNvSpPr>
          <p:nvPr/>
        </p:nvSpPr>
        <p:spPr bwMode="auto">
          <a:xfrm>
            <a:off x="6273800" y="3802063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51" name="Line 205"/>
          <p:cNvSpPr>
            <a:spLocks noChangeShapeType="1"/>
          </p:cNvSpPr>
          <p:nvPr/>
        </p:nvSpPr>
        <p:spPr bwMode="auto">
          <a:xfrm>
            <a:off x="6583363" y="4106863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Line 206"/>
          <p:cNvSpPr>
            <a:spLocks noChangeShapeType="1"/>
          </p:cNvSpPr>
          <p:nvPr/>
        </p:nvSpPr>
        <p:spPr bwMode="auto">
          <a:xfrm>
            <a:off x="6592888" y="4106863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Line 207"/>
          <p:cNvSpPr>
            <a:spLocks noChangeShapeType="1"/>
          </p:cNvSpPr>
          <p:nvPr/>
        </p:nvSpPr>
        <p:spPr bwMode="auto">
          <a:xfrm flipH="1">
            <a:off x="6003925" y="4084638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Rectangle 219"/>
          <p:cNvSpPr>
            <a:spLocks noChangeArrowheads="1"/>
          </p:cNvSpPr>
          <p:nvPr/>
        </p:nvSpPr>
        <p:spPr bwMode="auto">
          <a:xfrm>
            <a:off x="6854825" y="5321300"/>
            <a:ext cx="4540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55" name="Line 220"/>
          <p:cNvSpPr>
            <a:spLocks noChangeShapeType="1"/>
          </p:cNvSpPr>
          <p:nvPr/>
        </p:nvSpPr>
        <p:spPr bwMode="auto">
          <a:xfrm flipV="1">
            <a:off x="6600825" y="4486275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221"/>
          <p:cNvSpPr>
            <a:spLocks noChangeShapeType="1"/>
          </p:cNvSpPr>
          <p:nvPr/>
        </p:nvSpPr>
        <p:spPr bwMode="auto">
          <a:xfrm>
            <a:off x="6597650" y="5340350"/>
            <a:ext cx="0" cy="357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Text Box 222"/>
          <p:cNvSpPr txBox="1">
            <a:spLocks noChangeArrowheads="1"/>
          </p:cNvSpPr>
          <p:nvPr/>
        </p:nvSpPr>
        <p:spPr bwMode="auto">
          <a:xfrm>
            <a:off x="6300788" y="4895850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58" name="Line 223"/>
          <p:cNvSpPr>
            <a:spLocks noChangeShapeType="1"/>
          </p:cNvSpPr>
          <p:nvPr/>
        </p:nvSpPr>
        <p:spPr bwMode="auto">
          <a:xfrm>
            <a:off x="6405563" y="450215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Line 224"/>
          <p:cNvSpPr>
            <a:spLocks noChangeShapeType="1"/>
          </p:cNvSpPr>
          <p:nvPr/>
        </p:nvSpPr>
        <p:spPr bwMode="auto">
          <a:xfrm>
            <a:off x="6405563" y="569436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Box 226"/>
          <p:cNvSpPr txBox="1">
            <a:spLocks noChangeArrowheads="1"/>
          </p:cNvSpPr>
          <p:nvPr/>
        </p:nvSpPr>
        <p:spPr bwMode="auto">
          <a:xfrm>
            <a:off x="5934905" y="2132013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2</a:t>
            </a:r>
          </a:p>
        </p:txBody>
      </p:sp>
      <p:sp>
        <p:nvSpPr>
          <p:cNvPr id="61" name="Text Box 72"/>
          <p:cNvSpPr txBox="1">
            <a:spLocks noChangeArrowheads="1"/>
          </p:cNvSpPr>
          <p:nvPr/>
        </p:nvSpPr>
        <p:spPr bwMode="auto">
          <a:xfrm>
            <a:off x="2978507" y="2909887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0</a:t>
            </a:r>
          </a:p>
        </p:txBody>
      </p:sp>
      <p:sp>
        <p:nvSpPr>
          <p:cNvPr id="62" name="Text Box 226"/>
          <p:cNvSpPr txBox="1">
            <a:spLocks noChangeArrowheads="1"/>
          </p:cNvSpPr>
          <p:nvPr/>
        </p:nvSpPr>
        <p:spPr bwMode="auto">
          <a:xfrm>
            <a:off x="7051646" y="2747963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-1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3846513" y="4037387"/>
            <a:ext cx="647700" cy="1358526"/>
            <a:chOff x="611188" y="3186487"/>
            <a:chExt cx="647700" cy="1358526"/>
          </a:xfrm>
        </p:grpSpPr>
        <p:sp>
          <p:nvSpPr>
            <p:cNvPr id="65" name="Line 67"/>
            <p:cNvSpPr>
              <a:spLocks noChangeShapeType="1"/>
            </p:cNvSpPr>
            <p:nvPr/>
          </p:nvSpPr>
          <p:spPr bwMode="auto">
            <a:xfrm flipV="1">
              <a:off x="832619" y="3226172"/>
              <a:ext cx="0" cy="447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68"/>
            <p:cNvSpPr>
              <a:spLocks noChangeShapeType="1"/>
            </p:cNvSpPr>
            <p:nvPr/>
          </p:nvSpPr>
          <p:spPr bwMode="auto">
            <a:xfrm>
              <a:off x="828675" y="4187825"/>
              <a:ext cx="0" cy="357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69"/>
            <p:cNvSpPr txBox="1">
              <a:spLocks noChangeArrowheads="1"/>
            </p:cNvSpPr>
            <p:nvPr/>
          </p:nvSpPr>
          <p:spPr bwMode="auto">
            <a:xfrm>
              <a:off x="611188" y="3768725"/>
              <a:ext cx="6477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b="0">
                  <a:latin typeface="Tahoma" pitchFamily="34" charset="0"/>
                </a:rPr>
                <a:t>h-1</a:t>
              </a:r>
            </a:p>
          </p:txBody>
        </p:sp>
        <p:sp>
          <p:nvSpPr>
            <p:cNvPr id="68" name="Line 70"/>
            <p:cNvSpPr>
              <a:spLocks noChangeShapeType="1"/>
            </p:cNvSpPr>
            <p:nvPr/>
          </p:nvSpPr>
          <p:spPr bwMode="auto">
            <a:xfrm>
              <a:off x="636588" y="3186487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>
              <a:off x="636588" y="4535488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7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11560" y="764704"/>
            <a:ext cx="2736647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平衡二叉排序树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39789" y="1412776"/>
            <a:ext cx="8534400" cy="238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一棵平衡二叉排序树或者是空树，或者是具有下列性质的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二叉排序树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：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① 左子树与右子树的高度之差的绝对值小于等于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② 左子树和右子树也是平衡二叉排序树。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1560" y="4077072"/>
            <a:ext cx="7515225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即：平衡二叉树，每个结点都满足：</a:t>
            </a:r>
            <a:endParaRPr lang="en-US" altLang="zh-CN" sz="28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其中</a:t>
            </a:r>
            <a:r>
              <a:rPr kumimoji="0" lang="en-US" altLang="zh-CN" sz="2800" b="1" kern="0" dirty="0" err="1" smtClean="0">
                <a:solidFill>
                  <a:srgbClr val="000000"/>
                </a:solidFill>
              </a:rPr>
              <a:t>h</a:t>
            </a:r>
            <a:r>
              <a:rPr kumimoji="0" lang="en-US" altLang="zh-CN" sz="2800" b="1" kern="0" baseline="-25000" dirty="0" err="1" smtClean="0">
                <a:solidFill>
                  <a:srgbClr val="000000"/>
                </a:solidFill>
              </a:rPr>
              <a:t>L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为左子树的高度，</a:t>
            </a:r>
            <a:r>
              <a:rPr kumimoji="0" lang="en-US" altLang="zh-CN" sz="2800" b="1" kern="0" dirty="0" err="1" smtClean="0">
                <a:solidFill>
                  <a:srgbClr val="000000"/>
                </a:solidFill>
              </a:rPr>
              <a:t>h</a:t>
            </a:r>
            <a:r>
              <a:rPr kumimoji="0" lang="en-US" altLang="zh-CN" sz="2800" b="1" kern="0" baseline="-25000" dirty="0" err="1" smtClean="0">
                <a:solidFill>
                  <a:srgbClr val="000000"/>
                </a:solidFill>
              </a:rPr>
              <a:t>R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为右子</a:t>
            </a:r>
            <a:r>
              <a:rPr kumimoji="0" lang="zh-CN" altLang="en-US" sz="2800" b="1" kern="0" dirty="0">
                <a:solidFill>
                  <a:srgbClr val="000000"/>
                </a:solidFill>
              </a:rPr>
              <a:t>树的</a:t>
            </a:r>
            <a:r>
              <a:rPr kumimoji="0" lang="zh-CN" altLang="en-US" sz="2800" b="1" kern="0" dirty="0" smtClean="0">
                <a:solidFill>
                  <a:srgbClr val="000000"/>
                </a:solidFill>
              </a:rPr>
              <a:t>高度。</a:t>
            </a:r>
            <a:endParaRPr lang="zh-CN" altLang="en-US" sz="28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300192" y="4077072"/>
            <a:ext cx="1749425" cy="649288"/>
            <a:chOff x="2101" y="2008"/>
            <a:chExt cx="1102" cy="409"/>
          </a:xfrm>
        </p:grpSpPr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2114" y="2008"/>
              <a:ext cx="10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</a:rPr>
                <a:t>h</a:t>
              </a:r>
              <a:r>
                <a:rPr kumimoji="0" lang="en-US" altLang="zh-CN" sz="28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</a:rPr>
                <a:t>L</a:t>
              </a: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</a:rPr>
                <a:t>-h</a:t>
              </a:r>
              <a:r>
                <a:rPr kumimoji="0" lang="en-US" altLang="zh-CN" sz="28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</a:rPr>
                <a:t>R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</a:rPr>
                <a:t>&lt;=1</a:t>
              </a:r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2728" y="2008"/>
              <a:ext cx="0" cy="4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101" y="2008"/>
              <a:ext cx="0" cy="4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67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39750" y="798732"/>
            <a:ext cx="81724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b="1" dirty="0" smtClean="0">
                <a:latin typeface="宋体" pitchFamily="2" charset="-122"/>
              </a:rPr>
              <a:t>4、</a:t>
            </a:r>
            <a:r>
              <a:rPr kumimoji="0" lang="en-US" altLang="zh-CN" b="1" dirty="0" smtClean="0">
                <a:solidFill>
                  <a:srgbClr val="993300"/>
                </a:solidFill>
                <a:latin typeface="宋体" pitchFamily="2" charset="-122"/>
              </a:rPr>
              <a:t>RL</a:t>
            </a:r>
            <a:r>
              <a:rPr kumimoji="0" lang="zh-CN" altLang="en-US" b="1" dirty="0">
                <a:solidFill>
                  <a:srgbClr val="993300"/>
                </a:solidFill>
                <a:latin typeface="宋体" pitchFamily="2" charset="-122"/>
              </a:rPr>
              <a:t>型调整过程</a:t>
            </a:r>
            <a:r>
              <a:rPr kumimoji="0" lang="en-US" altLang="zh-CN" b="1" dirty="0">
                <a:solidFill>
                  <a:srgbClr val="993300"/>
                </a:solidFill>
                <a:latin typeface="宋体" pitchFamily="2" charset="-122"/>
              </a:rPr>
              <a:t>-----①</a:t>
            </a:r>
            <a:r>
              <a:rPr kumimoji="0" lang="zh-CN" altLang="en-US" b="1" dirty="0">
                <a:solidFill>
                  <a:srgbClr val="993300"/>
                </a:solidFill>
                <a:latin typeface="宋体" pitchFamily="2" charset="-122"/>
              </a:rPr>
              <a:t>：</a:t>
            </a:r>
            <a:br>
              <a:rPr kumimoji="0" lang="zh-CN" altLang="en-US" b="1" dirty="0">
                <a:solidFill>
                  <a:srgbClr val="993300"/>
                </a:solidFill>
                <a:latin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1</a:t>
            </a:r>
            <a:r>
              <a:rPr lang="en-US" altLang="zh-CN" b="1" dirty="0" smtClean="0">
                <a:solidFill>
                  <a:srgbClr val="000000"/>
                </a:solidFill>
                <a:latin typeface="Tahoma" pitchFamily="34" charset="0"/>
              </a:rPr>
              <a:t>)</a:t>
            </a:r>
            <a:r>
              <a:rPr lang="zh-CN" altLang="en-US" b="1" dirty="0" smtClean="0">
                <a:solidFill>
                  <a:srgbClr val="000000"/>
                </a:solidFill>
                <a:latin typeface="Tahoma" pitchFamily="34" charset="0"/>
              </a:rPr>
              <a:t>以</a:t>
            </a:r>
            <a:r>
              <a:rPr lang="en-US" altLang="zh-CN" b="1" dirty="0" smtClean="0">
                <a:solidFill>
                  <a:srgbClr val="000000"/>
                </a:solidFill>
                <a:latin typeface="Tahoma" pitchFamily="34" charset="0"/>
              </a:rPr>
              <a:t>C</a:t>
            </a:r>
            <a:r>
              <a:rPr lang="zh-CN" altLang="en-US" b="1" dirty="0" smtClean="0">
                <a:solidFill>
                  <a:srgbClr val="000000"/>
                </a:solidFill>
                <a:latin typeface="Tahoma" pitchFamily="34" charset="0"/>
              </a:rPr>
              <a:t>为轴对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做了一次顺时针旋转</a:t>
            </a:r>
            <a:r>
              <a:rPr lang="zh-CN" altLang="en-US" b="1" dirty="0" smtClean="0">
                <a:solidFill>
                  <a:srgbClr val="000000"/>
                </a:solidFill>
                <a:latin typeface="Tahoma" pitchFamily="34" charset="0"/>
              </a:rPr>
              <a:t>，将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改为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C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的右子， 而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C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原来的右子改为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的左子</a:t>
            </a:r>
            <a:endParaRPr kumimoji="0" lang="zh-CN" altLang="en-US" b="1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4211638" y="1700213"/>
            <a:ext cx="0" cy="45815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Line 185"/>
          <p:cNvSpPr>
            <a:spLocks noChangeShapeType="1"/>
          </p:cNvSpPr>
          <p:nvPr/>
        </p:nvSpPr>
        <p:spPr bwMode="auto">
          <a:xfrm flipH="1">
            <a:off x="1255713" y="2854325"/>
            <a:ext cx="719137" cy="495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186"/>
          <p:cNvSpPr>
            <a:spLocks noChangeShapeType="1"/>
          </p:cNvSpPr>
          <p:nvPr/>
        </p:nvSpPr>
        <p:spPr bwMode="auto">
          <a:xfrm>
            <a:off x="2262188" y="2854325"/>
            <a:ext cx="577850" cy="422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Oval 187"/>
          <p:cNvSpPr>
            <a:spLocks noChangeArrowheads="1"/>
          </p:cNvSpPr>
          <p:nvPr/>
        </p:nvSpPr>
        <p:spPr bwMode="auto">
          <a:xfrm>
            <a:off x="1903413" y="256540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7" name="Rectangle 188"/>
          <p:cNvSpPr>
            <a:spLocks noChangeArrowheads="1"/>
          </p:cNvSpPr>
          <p:nvPr/>
        </p:nvSpPr>
        <p:spPr bwMode="auto">
          <a:xfrm>
            <a:off x="974725" y="3322638"/>
            <a:ext cx="441325" cy="1163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AL</a:t>
            </a:r>
          </a:p>
        </p:txBody>
      </p:sp>
      <p:sp>
        <p:nvSpPr>
          <p:cNvPr id="8" name="Line 189"/>
          <p:cNvSpPr>
            <a:spLocks noChangeShapeType="1"/>
          </p:cNvSpPr>
          <p:nvPr/>
        </p:nvSpPr>
        <p:spPr bwMode="auto">
          <a:xfrm flipV="1">
            <a:off x="760413" y="3328988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190"/>
          <p:cNvSpPr>
            <a:spLocks noChangeShapeType="1"/>
          </p:cNvSpPr>
          <p:nvPr/>
        </p:nvSpPr>
        <p:spPr bwMode="auto">
          <a:xfrm>
            <a:off x="757238" y="4144963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 Box 191"/>
          <p:cNvSpPr txBox="1">
            <a:spLocks noChangeArrowheads="1"/>
          </p:cNvSpPr>
          <p:nvPr/>
        </p:nvSpPr>
        <p:spPr bwMode="auto">
          <a:xfrm>
            <a:off x="539750" y="3725863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11" name="Line 192"/>
          <p:cNvSpPr>
            <a:spLocks noChangeShapeType="1"/>
          </p:cNvSpPr>
          <p:nvPr/>
        </p:nvSpPr>
        <p:spPr bwMode="auto">
          <a:xfrm>
            <a:off x="565150" y="334486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193"/>
          <p:cNvSpPr>
            <a:spLocks noChangeShapeType="1"/>
          </p:cNvSpPr>
          <p:nvPr/>
        </p:nvSpPr>
        <p:spPr bwMode="auto">
          <a:xfrm>
            <a:off x="565150" y="4492625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94"/>
          <p:cNvSpPr>
            <a:spLocks noChangeArrowheads="1"/>
          </p:cNvSpPr>
          <p:nvPr/>
        </p:nvSpPr>
        <p:spPr bwMode="auto">
          <a:xfrm>
            <a:off x="3319463" y="3943350"/>
            <a:ext cx="455612" cy="1470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14" name="Oval 195"/>
          <p:cNvSpPr>
            <a:spLocks noChangeArrowheads="1"/>
          </p:cNvSpPr>
          <p:nvPr/>
        </p:nvSpPr>
        <p:spPr bwMode="auto">
          <a:xfrm>
            <a:off x="1903413" y="256540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15" name="Oval 196"/>
          <p:cNvSpPr>
            <a:spLocks noChangeArrowheads="1"/>
          </p:cNvSpPr>
          <p:nvPr/>
        </p:nvSpPr>
        <p:spPr bwMode="auto">
          <a:xfrm>
            <a:off x="2693988" y="3275013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16" name="Rectangle 197"/>
          <p:cNvSpPr>
            <a:spLocks noChangeArrowheads="1"/>
          </p:cNvSpPr>
          <p:nvPr/>
        </p:nvSpPr>
        <p:spPr bwMode="auto">
          <a:xfrm>
            <a:off x="1692275" y="4529138"/>
            <a:ext cx="441325" cy="86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CL</a:t>
            </a:r>
          </a:p>
        </p:txBody>
      </p:sp>
      <p:sp>
        <p:nvSpPr>
          <p:cNvPr id="17" name="Line 198"/>
          <p:cNvSpPr>
            <a:spLocks noChangeShapeType="1"/>
          </p:cNvSpPr>
          <p:nvPr/>
        </p:nvSpPr>
        <p:spPr bwMode="auto">
          <a:xfrm>
            <a:off x="3049588" y="3557588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199"/>
          <p:cNvSpPr>
            <a:spLocks noChangeShapeType="1"/>
          </p:cNvSpPr>
          <p:nvPr/>
        </p:nvSpPr>
        <p:spPr bwMode="auto">
          <a:xfrm>
            <a:off x="3059113" y="3557588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Line 200"/>
          <p:cNvSpPr>
            <a:spLocks noChangeShapeType="1"/>
          </p:cNvSpPr>
          <p:nvPr/>
        </p:nvSpPr>
        <p:spPr bwMode="auto">
          <a:xfrm flipH="1">
            <a:off x="2419350" y="3548063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Line 201"/>
          <p:cNvSpPr>
            <a:spLocks noChangeShapeType="1"/>
          </p:cNvSpPr>
          <p:nvPr/>
        </p:nvSpPr>
        <p:spPr bwMode="auto">
          <a:xfrm>
            <a:off x="3032125" y="4767263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202"/>
          <p:cNvSpPr>
            <a:spLocks noChangeArrowheads="1"/>
          </p:cNvSpPr>
          <p:nvPr/>
        </p:nvSpPr>
        <p:spPr bwMode="auto">
          <a:xfrm>
            <a:off x="2676525" y="4565650"/>
            <a:ext cx="455613" cy="82867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CR</a:t>
            </a:r>
          </a:p>
        </p:txBody>
      </p:sp>
      <p:sp>
        <p:nvSpPr>
          <p:cNvPr id="22" name="Oval 203"/>
          <p:cNvSpPr>
            <a:spLocks noChangeArrowheads="1"/>
          </p:cNvSpPr>
          <p:nvPr/>
        </p:nvSpPr>
        <p:spPr bwMode="auto">
          <a:xfrm>
            <a:off x="2097088" y="387508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23" name="Line 204"/>
          <p:cNvSpPr>
            <a:spLocks noChangeShapeType="1"/>
          </p:cNvSpPr>
          <p:nvPr/>
        </p:nvSpPr>
        <p:spPr bwMode="auto">
          <a:xfrm>
            <a:off x="2406650" y="4179888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Line 205"/>
          <p:cNvSpPr>
            <a:spLocks noChangeShapeType="1"/>
          </p:cNvSpPr>
          <p:nvPr/>
        </p:nvSpPr>
        <p:spPr bwMode="auto">
          <a:xfrm>
            <a:off x="2416175" y="4179888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Line 206"/>
          <p:cNvSpPr>
            <a:spLocks noChangeShapeType="1"/>
          </p:cNvSpPr>
          <p:nvPr/>
        </p:nvSpPr>
        <p:spPr bwMode="auto">
          <a:xfrm flipH="1">
            <a:off x="1827213" y="4157663"/>
            <a:ext cx="304800" cy="381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207"/>
          <p:cNvSpPr>
            <a:spLocks noChangeArrowheads="1"/>
          </p:cNvSpPr>
          <p:nvPr/>
        </p:nvSpPr>
        <p:spPr bwMode="auto">
          <a:xfrm>
            <a:off x="2678113" y="5394325"/>
            <a:ext cx="4540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27" name="Line 208"/>
          <p:cNvSpPr>
            <a:spLocks noChangeShapeType="1"/>
          </p:cNvSpPr>
          <p:nvPr/>
        </p:nvSpPr>
        <p:spPr bwMode="auto">
          <a:xfrm flipV="1">
            <a:off x="2424113" y="4559300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Line 209"/>
          <p:cNvSpPr>
            <a:spLocks noChangeShapeType="1"/>
          </p:cNvSpPr>
          <p:nvPr/>
        </p:nvSpPr>
        <p:spPr bwMode="auto">
          <a:xfrm>
            <a:off x="2420938" y="5413375"/>
            <a:ext cx="0" cy="357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 Box 210"/>
          <p:cNvSpPr txBox="1">
            <a:spLocks noChangeArrowheads="1"/>
          </p:cNvSpPr>
          <p:nvPr/>
        </p:nvSpPr>
        <p:spPr bwMode="auto">
          <a:xfrm>
            <a:off x="2124075" y="4968875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30" name="Line 211"/>
          <p:cNvSpPr>
            <a:spLocks noChangeShapeType="1"/>
          </p:cNvSpPr>
          <p:nvPr/>
        </p:nvSpPr>
        <p:spPr bwMode="auto">
          <a:xfrm>
            <a:off x="2228850" y="4575175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Line 212"/>
          <p:cNvSpPr>
            <a:spLocks noChangeShapeType="1"/>
          </p:cNvSpPr>
          <p:nvPr/>
        </p:nvSpPr>
        <p:spPr bwMode="auto">
          <a:xfrm>
            <a:off x="2228850" y="5767388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Text Box 213"/>
          <p:cNvSpPr txBox="1">
            <a:spLocks noChangeArrowheads="1"/>
          </p:cNvSpPr>
          <p:nvPr/>
        </p:nvSpPr>
        <p:spPr bwMode="auto">
          <a:xfrm>
            <a:off x="1547813" y="2205038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2</a:t>
            </a:r>
          </a:p>
        </p:txBody>
      </p:sp>
      <p:sp>
        <p:nvSpPr>
          <p:cNvPr id="33" name="Line 216"/>
          <p:cNvSpPr>
            <a:spLocks noChangeShapeType="1"/>
          </p:cNvSpPr>
          <p:nvPr/>
        </p:nvSpPr>
        <p:spPr bwMode="auto">
          <a:xfrm flipH="1">
            <a:off x="5359400" y="2638425"/>
            <a:ext cx="719138" cy="495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Line 217"/>
          <p:cNvSpPr>
            <a:spLocks noChangeShapeType="1"/>
          </p:cNvSpPr>
          <p:nvPr/>
        </p:nvSpPr>
        <p:spPr bwMode="auto">
          <a:xfrm>
            <a:off x="6365875" y="2638425"/>
            <a:ext cx="577850" cy="422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Oval 218"/>
          <p:cNvSpPr>
            <a:spLocks noChangeArrowheads="1"/>
          </p:cNvSpPr>
          <p:nvPr/>
        </p:nvSpPr>
        <p:spPr bwMode="auto">
          <a:xfrm>
            <a:off x="6007100" y="234950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36" name="Rectangle 219"/>
          <p:cNvSpPr>
            <a:spLocks noChangeArrowheads="1"/>
          </p:cNvSpPr>
          <p:nvPr/>
        </p:nvSpPr>
        <p:spPr bwMode="auto">
          <a:xfrm>
            <a:off x="5078413" y="3106738"/>
            <a:ext cx="441325" cy="1163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AL</a:t>
            </a:r>
          </a:p>
        </p:txBody>
      </p:sp>
      <p:sp>
        <p:nvSpPr>
          <p:cNvPr id="37" name="Line 220"/>
          <p:cNvSpPr>
            <a:spLocks noChangeShapeType="1"/>
          </p:cNvSpPr>
          <p:nvPr/>
        </p:nvSpPr>
        <p:spPr bwMode="auto">
          <a:xfrm flipV="1">
            <a:off x="4864100" y="3113088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Line 221"/>
          <p:cNvSpPr>
            <a:spLocks noChangeShapeType="1"/>
          </p:cNvSpPr>
          <p:nvPr/>
        </p:nvSpPr>
        <p:spPr bwMode="auto">
          <a:xfrm>
            <a:off x="4860925" y="3929063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Text Box 222"/>
          <p:cNvSpPr txBox="1">
            <a:spLocks noChangeArrowheads="1"/>
          </p:cNvSpPr>
          <p:nvPr/>
        </p:nvSpPr>
        <p:spPr bwMode="auto">
          <a:xfrm>
            <a:off x="4643438" y="3509963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40" name="Line 223"/>
          <p:cNvSpPr>
            <a:spLocks noChangeShapeType="1"/>
          </p:cNvSpPr>
          <p:nvPr/>
        </p:nvSpPr>
        <p:spPr bwMode="auto">
          <a:xfrm>
            <a:off x="4668838" y="312896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Line 224"/>
          <p:cNvSpPr>
            <a:spLocks noChangeShapeType="1"/>
          </p:cNvSpPr>
          <p:nvPr/>
        </p:nvSpPr>
        <p:spPr bwMode="auto">
          <a:xfrm>
            <a:off x="4668838" y="4276725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Rectangle 225"/>
          <p:cNvSpPr>
            <a:spLocks noChangeArrowheads="1"/>
          </p:cNvSpPr>
          <p:nvPr/>
        </p:nvSpPr>
        <p:spPr bwMode="auto">
          <a:xfrm>
            <a:off x="8027988" y="4365625"/>
            <a:ext cx="455612" cy="119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43" name="Oval 226"/>
          <p:cNvSpPr>
            <a:spLocks noChangeArrowheads="1"/>
          </p:cNvSpPr>
          <p:nvPr/>
        </p:nvSpPr>
        <p:spPr bwMode="auto">
          <a:xfrm>
            <a:off x="6007100" y="234950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44" name="Oval 227"/>
          <p:cNvSpPr>
            <a:spLocks noChangeArrowheads="1"/>
          </p:cNvSpPr>
          <p:nvPr/>
        </p:nvSpPr>
        <p:spPr bwMode="auto">
          <a:xfrm>
            <a:off x="7524750" y="3573463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45" name="Rectangle 228"/>
          <p:cNvSpPr>
            <a:spLocks noChangeArrowheads="1"/>
          </p:cNvSpPr>
          <p:nvPr/>
        </p:nvSpPr>
        <p:spPr bwMode="auto">
          <a:xfrm>
            <a:off x="6011863" y="3716338"/>
            <a:ext cx="441325" cy="86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CL</a:t>
            </a:r>
          </a:p>
        </p:txBody>
      </p:sp>
      <p:sp>
        <p:nvSpPr>
          <p:cNvPr id="46" name="Line 229"/>
          <p:cNvSpPr>
            <a:spLocks noChangeShapeType="1"/>
          </p:cNvSpPr>
          <p:nvPr/>
        </p:nvSpPr>
        <p:spPr bwMode="auto">
          <a:xfrm>
            <a:off x="7164388" y="3284538"/>
            <a:ext cx="431800" cy="3603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Line 230"/>
          <p:cNvSpPr>
            <a:spLocks noChangeShapeType="1"/>
          </p:cNvSpPr>
          <p:nvPr/>
        </p:nvSpPr>
        <p:spPr bwMode="auto">
          <a:xfrm>
            <a:off x="7885113" y="3933825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Line 231"/>
          <p:cNvSpPr>
            <a:spLocks noChangeShapeType="1"/>
          </p:cNvSpPr>
          <p:nvPr/>
        </p:nvSpPr>
        <p:spPr bwMode="auto">
          <a:xfrm flipH="1">
            <a:off x="7235825" y="3933825"/>
            <a:ext cx="360363" cy="4524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Line 232"/>
          <p:cNvSpPr>
            <a:spLocks noChangeShapeType="1"/>
          </p:cNvSpPr>
          <p:nvPr/>
        </p:nvSpPr>
        <p:spPr bwMode="auto">
          <a:xfrm>
            <a:off x="7424738" y="4551363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Rectangle 233"/>
          <p:cNvSpPr>
            <a:spLocks noChangeArrowheads="1"/>
          </p:cNvSpPr>
          <p:nvPr/>
        </p:nvSpPr>
        <p:spPr bwMode="auto">
          <a:xfrm>
            <a:off x="7069138" y="4349750"/>
            <a:ext cx="455612" cy="82867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CR</a:t>
            </a:r>
          </a:p>
        </p:txBody>
      </p:sp>
      <p:sp>
        <p:nvSpPr>
          <p:cNvPr id="51" name="Oval 234"/>
          <p:cNvSpPr>
            <a:spLocks noChangeArrowheads="1"/>
          </p:cNvSpPr>
          <p:nvPr/>
        </p:nvSpPr>
        <p:spPr bwMode="auto">
          <a:xfrm>
            <a:off x="6877050" y="299720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52" name="Line 237"/>
          <p:cNvSpPr>
            <a:spLocks noChangeShapeType="1"/>
          </p:cNvSpPr>
          <p:nvPr/>
        </p:nvSpPr>
        <p:spPr bwMode="auto">
          <a:xfrm flipH="1">
            <a:off x="6300788" y="3284538"/>
            <a:ext cx="576262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Rectangle 238"/>
          <p:cNvSpPr>
            <a:spLocks noChangeArrowheads="1"/>
          </p:cNvSpPr>
          <p:nvPr/>
        </p:nvSpPr>
        <p:spPr bwMode="auto">
          <a:xfrm>
            <a:off x="7070725" y="5178425"/>
            <a:ext cx="4540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54" name="Line 239"/>
          <p:cNvSpPr>
            <a:spLocks noChangeShapeType="1"/>
          </p:cNvSpPr>
          <p:nvPr/>
        </p:nvSpPr>
        <p:spPr bwMode="auto">
          <a:xfrm flipV="1">
            <a:off x="6816725" y="4343400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Line 240"/>
          <p:cNvSpPr>
            <a:spLocks noChangeShapeType="1"/>
          </p:cNvSpPr>
          <p:nvPr/>
        </p:nvSpPr>
        <p:spPr bwMode="auto">
          <a:xfrm>
            <a:off x="6813550" y="5197475"/>
            <a:ext cx="0" cy="357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Text Box 241"/>
          <p:cNvSpPr txBox="1">
            <a:spLocks noChangeArrowheads="1"/>
          </p:cNvSpPr>
          <p:nvPr/>
        </p:nvSpPr>
        <p:spPr bwMode="auto">
          <a:xfrm>
            <a:off x="6516688" y="4752975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57" name="Line 242"/>
          <p:cNvSpPr>
            <a:spLocks noChangeShapeType="1"/>
          </p:cNvSpPr>
          <p:nvPr/>
        </p:nvSpPr>
        <p:spPr bwMode="auto">
          <a:xfrm>
            <a:off x="6621463" y="4359275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Line 243"/>
          <p:cNvSpPr>
            <a:spLocks noChangeShapeType="1"/>
          </p:cNvSpPr>
          <p:nvPr/>
        </p:nvSpPr>
        <p:spPr bwMode="auto">
          <a:xfrm>
            <a:off x="6621463" y="5551488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Text Box 244"/>
          <p:cNvSpPr txBox="1">
            <a:spLocks noChangeArrowheads="1"/>
          </p:cNvSpPr>
          <p:nvPr/>
        </p:nvSpPr>
        <p:spPr bwMode="auto">
          <a:xfrm>
            <a:off x="5651500" y="1989138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2</a:t>
            </a:r>
          </a:p>
        </p:txBody>
      </p:sp>
      <p:sp>
        <p:nvSpPr>
          <p:cNvPr id="60" name="Text Box 226"/>
          <p:cNvSpPr txBox="1">
            <a:spLocks noChangeArrowheads="1"/>
          </p:cNvSpPr>
          <p:nvPr/>
        </p:nvSpPr>
        <p:spPr bwMode="auto">
          <a:xfrm>
            <a:off x="2483768" y="2744093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-1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779912" y="4037387"/>
            <a:ext cx="647700" cy="1358526"/>
            <a:chOff x="611188" y="3186487"/>
            <a:chExt cx="647700" cy="1358526"/>
          </a:xfrm>
        </p:grpSpPr>
        <p:sp>
          <p:nvSpPr>
            <p:cNvPr id="62" name="Line 67"/>
            <p:cNvSpPr>
              <a:spLocks noChangeShapeType="1"/>
            </p:cNvSpPr>
            <p:nvPr/>
          </p:nvSpPr>
          <p:spPr bwMode="auto">
            <a:xfrm flipV="1">
              <a:off x="832619" y="3226172"/>
              <a:ext cx="0" cy="447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Line 68"/>
            <p:cNvSpPr>
              <a:spLocks noChangeShapeType="1"/>
            </p:cNvSpPr>
            <p:nvPr/>
          </p:nvSpPr>
          <p:spPr bwMode="auto">
            <a:xfrm>
              <a:off x="828675" y="4187825"/>
              <a:ext cx="0" cy="357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 Box 69"/>
            <p:cNvSpPr txBox="1">
              <a:spLocks noChangeArrowheads="1"/>
            </p:cNvSpPr>
            <p:nvPr/>
          </p:nvSpPr>
          <p:spPr bwMode="auto">
            <a:xfrm>
              <a:off x="611188" y="3768725"/>
              <a:ext cx="6477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b="0">
                  <a:latin typeface="Tahoma" pitchFamily="34" charset="0"/>
                </a:rPr>
                <a:t>h-1</a:t>
              </a:r>
            </a:p>
          </p:txBody>
        </p:sp>
        <p:sp>
          <p:nvSpPr>
            <p:cNvPr id="65" name="Line 70"/>
            <p:cNvSpPr>
              <a:spLocks noChangeShapeType="1"/>
            </p:cNvSpPr>
            <p:nvPr/>
          </p:nvSpPr>
          <p:spPr bwMode="auto">
            <a:xfrm>
              <a:off x="636588" y="3186487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71"/>
            <p:cNvSpPr>
              <a:spLocks noChangeShapeType="1"/>
            </p:cNvSpPr>
            <p:nvPr/>
          </p:nvSpPr>
          <p:spPr bwMode="auto">
            <a:xfrm>
              <a:off x="636588" y="4535488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187996" y="4509120"/>
            <a:ext cx="647700" cy="850900"/>
            <a:chOff x="1187996" y="4509120"/>
            <a:chExt cx="647700" cy="850900"/>
          </a:xfrm>
        </p:grpSpPr>
        <p:sp>
          <p:nvSpPr>
            <p:cNvPr id="67" name="Line 92"/>
            <p:cNvSpPr>
              <a:spLocks noChangeShapeType="1"/>
            </p:cNvSpPr>
            <p:nvPr/>
          </p:nvSpPr>
          <p:spPr bwMode="auto">
            <a:xfrm flipV="1">
              <a:off x="1429296" y="4509120"/>
              <a:ext cx="0" cy="338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93"/>
            <p:cNvSpPr>
              <a:spLocks noChangeShapeType="1"/>
            </p:cNvSpPr>
            <p:nvPr/>
          </p:nvSpPr>
          <p:spPr bwMode="auto">
            <a:xfrm>
              <a:off x="1438821" y="5072683"/>
              <a:ext cx="0" cy="287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94"/>
            <p:cNvSpPr txBox="1">
              <a:spLocks noChangeArrowheads="1"/>
            </p:cNvSpPr>
            <p:nvPr/>
          </p:nvSpPr>
          <p:spPr bwMode="auto">
            <a:xfrm>
              <a:off x="1187996" y="4767883"/>
              <a:ext cx="6477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b="0">
                  <a:latin typeface="Tahoma" pitchFamily="34" charset="0"/>
                </a:rPr>
                <a:t>h-2</a:t>
              </a:r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>
              <a:off x="1234033" y="4524995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96"/>
            <p:cNvSpPr>
              <a:spLocks noChangeShapeType="1"/>
            </p:cNvSpPr>
            <p:nvPr/>
          </p:nvSpPr>
          <p:spPr bwMode="auto">
            <a:xfrm>
              <a:off x="1246733" y="5350495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63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85328" y="764704"/>
            <a:ext cx="81724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b="1" dirty="0" smtClean="0">
                <a:latin typeface="宋体" pitchFamily="2" charset="-122"/>
              </a:rPr>
              <a:t>4、</a:t>
            </a:r>
            <a:r>
              <a:rPr kumimoji="0" lang="en-US" altLang="zh-CN" b="1" dirty="0" smtClean="0">
                <a:solidFill>
                  <a:srgbClr val="993300"/>
                </a:solidFill>
                <a:latin typeface="宋体" pitchFamily="2" charset="-122"/>
              </a:rPr>
              <a:t>RL</a:t>
            </a:r>
            <a:r>
              <a:rPr kumimoji="0" lang="zh-CN" altLang="en-US" b="1" dirty="0">
                <a:solidFill>
                  <a:srgbClr val="993300"/>
                </a:solidFill>
                <a:latin typeface="宋体" pitchFamily="2" charset="-122"/>
              </a:rPr>
              <a:t>型调整过程</a:t>
            </a:r>
            <a:r>
              <a:rPr kumimoji="0" lang="en-US" altLang="zh-CN" b="1" dirty="0">
                <a:solidFill>
                  <a:srgbClr val="993300"/>
                </a:solidFill>
                <a:latin typeface="宋体" pitchFamily="2" charset="-122"/>
              </a:rPr>
              <a:t>-----②</a:t>
            </a:r>
            <a:r>
              <a:rPr kumimoji="0" lang="zh-CN" altLang="en-US" b="1" dirty="0">
                <a:solidFill>
                  <a:srgbClr val="993300"/>
                </a:solidFill>
                <a:latin typeface="宋体" pitchFamily="2" charset="-122"/>
              </a:rPr>
              <a:t>：</a:t>
            </a:r>
            <a:br>
              <a:rPr kumimoji="0" lang="zh-CN" altLang="en-US" b="1" dirty="0">
                <a:solidFill>
                  <a:srgbClr val="993300"/>
                </a:solidFill>
                <a:latin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2</a:t>
            </a:r>
            <a:r>
              <a:rPr lang="en-US" altLang="zh-CN" b="1" dirty="0" smtClean="0">
                <a:solidFill>
                  <a:srgbClr val="000000"/>
                </a:solidFill>
                <a:latin typeface="Tahoma" pitchFamily="34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以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C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为</a:t>
            </a:r>
            <a:r>
              <a:rPr lang="zh-CN" altLang="en-US" b="1" dirty="0" smtClean="0">
                <a:solidFill>
                  <a:srgbClr val="000000"/>
                </a:solidFill>
                <a:latin typeface="Tahoma" pitchFamily="34" charset="0"/>
              </a:rPr>
              <a:t>轴对</a:t>
            </a:r>
            <a:r>
              <a:rPr lang="en-US" altLang="zh-CN" b="1" dirty="0" smtClean="0">
                <a:solidFill>
                  <a:srgbClr val="000000"/>
                </a:solidFill>
                <a:latin typeface="Tahoma" pitchFamily="34" charset="0"/>
              </a:rPr>
              <a:t>A</a:t>
            </a:r>
            <a:r>
              <a:rPr lang="zh-CN" altLang="en-US" b="1" dirty="0" smtClean="0">
                <a:solidFill>
                  <a:srgbClr val="000000"/>
                </a:solidFill>
                <a:latin typeface="Tahoma" pitchFamily="34" charset="0"/>
              </a:rPr>
              <a:t>做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了一</a:t>
            </a:r>
            <a:r>
              <a:rPr lang="zh-CN" altLang="en-US" b="1" dirty="0" smtClean="0">
                <a:solidFill>
                  <a:srgbClr val="000000"/>
                </a:solidFill>
                <a:latin typeface="Tahoma" pitchFamily="34" charset="0"/>
              </a:rPr>
              <a:t>次逆时针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旋转，把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C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的左孩子变为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A 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的右孩子，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变为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C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的左孩子；最后，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C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带替</a:t>
            </a:r>
            <a:r>
              <a:rPr lang="en-US" altLang="zh-CN" b="1" dirty="0">
                <a:solidFill>
                  <a:srgbClr val="000000"/>
                </a:solidFill>
                <a:latin typeface="Tahoma" pitchFamily="34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Tahoma" pitchFamily="34" charset="0"/>
              </a:rPr>
              <a:t>的位置。</a:t>
            </a:r>
            <a:endParaRPr kumimoji="0" lang="zh-CN" altLang="en-US" b="1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4571553" y="2058988"/>
            <a:ext cx="0" cy="42481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113"/>
          <p:cNvSpPr>
            <a:spLocks noChangeShapeType="1"/>
          </p:cNvSpPr>
          <p:nvPr/>
        </p:nvSpPr>
        <p:spPr bwMode="auto">
          <a:xfrm flipH="1">
            <a:off x="1326703" y="2854325"/>
            <a:ext cx="719137" cy="495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114"/>
          <p:cNvSpPr>
            <a:spLocks noChangeShapeType="1"/>
          </p:cNvSpPr>
          <p:nvPr/>
        </p:nvSpPr>
        <p:spPr bwMode="auto">
          <a:xfrm>
            <a:off x="2333178" y="2854325"/>
            <a:ext cx="577850" cy="4222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Oval 115"/>
          <p:cNvSpPr>
            <a:spLocks noChangeArrowheads="1"/>
          </p:cNvSpPr>
          <p:nvPr/>
        </p:nvSpPr>
        <p:spPr bwMode="auto">
          <a:xfrm>
            <a:off x="1974403" y="256540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8" name="Rectangle 116"/>
          <p:cNvSpPr>
            <a:spLocks noChangeArrowheads="1"/>
          </p:cNvSpPr>
          <p:nvPr/>
        </p:nvSpPr>
        <p:spPr bwMode="auto">
          <a:xfrm>
            <a:off x="1045715" y="3322638"/>
            <a:ext cx="441325" cy="1163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AL</a:t>
            </a:r>
          </a:p>
        </p:txBody>
      </p:sp>
      <p:sp>
        <p:nvSpPr>
          <p:cNvPr id="9" name="Line 117"/>
          <p:cNvSpPr>
            <a:spLocks noChangeShapeType="1"/>
          </p:cNvSpPr>
          <p:nvPr/>
        </p:nvSpPr>
        <p:spPr bwMode="auto">
          <a:xfrm flipV="1">
            <a:off x="831403" y="3328988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Line 118"/>
          <p:cNvSpPr>
            <a:spLocks noChangeShapeType="1"/>
          </p:cNvSpPr>
          <p:nvPr/>
        </p:nvSpPr>
        <p:spPr bwMode="auto">
          <a:xfrm>
            <a:off x="828228" y="4144963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 Box 119"/>
          <p:cNvSpPr txBox="1">
            <a:spLocks noChangeArrowheads="1"/>
          </p:cNvSpPr>
          <p:nvPr/>
        </p:nvSpPr>
        <p:spPr bwMode="auto">
          <a:xfrm>
            <a:off x="610740" y="3725863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12" name="Line 120"/>
          <p:cNvSpPr>
            <a:spLocks noChangeShapeType="1"/>
          </p:cNvSpPr>
          <p:nvPr/>
        </p:nvSpPr>
        <p:spPr bwMode="auto">
          <a:xfrm>
            <a:off x="636140" y="334486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121"/>
          <p:cNvSpPr>
            <a:spLocks noChangeShapeType="1"/>
          </p:cNvSpPr>
          <p:nvPr/>
        </p:nvSpPr>
        <p:spPr bwMode="auto">
          <a:xfrm>
            <a:off x="636140" y="4492625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22"/>
          <p:cNvSpPr>
            <a:spLocks noChangeArrowheads="1"/>
          </p:cNvSpPr>
          <p:nvPr/>
        </p:nvSpPr>
        <p:spPr bwMode="auto">
          <a:xfrm>
            <a:off x="3995290" y="4581525"/>
            <a:ext cx="455613" cy="113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15" name="Oval 123"/>
          <p:cNvSpPr>
            <a:spLocks noChangeArrowheads="1"/>
          </p:cNvSpPr>
          <p:nvPr/>
        </p:nvSpPr>
        <p:spPr bwMode="auto">
          <a:xfrm>
            <a:off x="1974403" y="256540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16" name="Oval 124"/>
          <p:cNvSpPr>
            <a:spLocks noChangeArrowheads="1"/>
          </p:cNvSpPr>
          <p:nvPr/>
        </p:nvSpPr>
        <p:spPr bwMode="auto">
          <a:xfrm>
            <a:off x="3492053" y="3789363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17" name="Rectangle 125"/>
          <p:cNvSpPr>
            <a:spLocks noChangeArrowheads="1"/>
          </p:cNvSpPr>
          <p:nvPr/>
        </p:nvSpPr>
        <p:spPr bwMode="auto">
          <a:xfrm>
            <a:off x="1979165" y="3932238"/>
            <a:ext cx="441325" cy="86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CL</a:t>
            </a:r>
          </a:p>
        </p:txBody>
      </p:sp>
      <p:sp>
        <p:nvSpPr>
          <p:cNvPr id="18" name="Line 126"/>
          <p:cNvSpPr>
            <a:spLocks noChangeShapeType="1"/>
          </p:cNvSpPr>
          <p:nvPr/>
        </p:nvSpPr>
        <p:spPr bwMode="auto">
          <a:xfrm>
            <a:off x="3131690" y="3500438"/>
            <a:ext cx="431800" cy="3603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Line 127"/>
          <p:cNvSpPr>
            <a:spLocks noChangeShapeType="1"/>
          </p:cNvSpPr>
          <p:nvPr/>
        </p:nvSpPr>
        <p:spPr bwMode="auto">
          <a:xfrm>
            <a:off x="3852415" y="4149725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Line 128"/>
          <p:cNvSpPr>
            <a:spLocks noChangeShapeType="1"/>
          </p:cNvSpPr>
          <p:nvPr/>
        </p:nvSpPr>
        <p:spPr bwMode="auto">
          <a:xfrm flipH="1">
            <a:off x="3203128" y="4149725"/>
            <a:ext cx="360362" cy="4524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Line 129"/>
          <p:cNvSpPr>
            <a:spLocks noChangeShapeType="1"/>
          </p:cNvSpPr>
          <p:nvPr/>
        </p:nvSpPr>
        <p:spPr bwMode="auto">
          <a:xfrm>
            <a:off x="3392040" y="4767263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Rectangle 130"/>
          <p:cNvSpPr>
            <a:spLocks noChangeArrowheads="1"/>
          </p:cNvSpPr>
          <p:nvPr/>
        </p:nvSpPr>
        <p:spPr bwMode="auto">
          <a:xfrm>
            <a:off x="3036440" y="4565650"/>
            <a:ext cx="455613" cy="82867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CR</a:t>
            </a:r>
          </a:p>
        </p:txBody>
      </p:sp>
      <p:sp>
        <p:nvSpPr>
          <p:cNvPr id="23" name="Oval 131"/>
          <p:cNvSpPr>
            <a:spLocks noChangeArrowheads="1"/>
          </p:cNvSpPr>
          <p:nvPr/>
        </p:nvSpPr>
        <p:spPr bwMode="auto">
          <a:xfrm>
            <a:off x="2844353" y="3213100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24" name="Line 132"/>
          <p:cNvSpPr>
            <a:spLocks noChangeShapeType="1"/>
          </p:cNvSpPr>
          <p:nvPr/>
        </p:nvSpPr>
        <p:spPr bwMode="auto">
          <a:xfrm flipH="1">
            <a:off x="2268090" y="3500438"/>
            <a:ext cx="576263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Rectangle 133"/>
          <p:cNvSpPr>
            <a:spLocks noChangeArrowheads="1"/>
          </p:cNvSpPr>
          <p:nvPr/>
        </p:nvSpPr>
        <p:spPr bwMode="auto">
          <a:xfrm>
            <a:off x="3038028" y="5394325"/>
            <a:ext cx="4540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26" name="Line 134"/>
          <p:cNvSpPr>
            <a:spLocks noChangeShapeType="1"/>
          </p:cNvSpPr>
          <p:nvPr/>
        </p:nvSpPr>
        <p:spPr bwMode="auto">
          <a:xfrm flipV="1">
            <a:off x="2784028" y="4559300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Line 135"/>
          <p:cNvSpPr>
            <a:spLocks noChangeShapeType="1"/>
          </p:cNvSpPr>
          <p:nvPr/>
        </p:nvSpPr>
        <p:spPr bwMode="auto">
          <a:xfrm>
            <a:off x="2780853" y="5413375"/>
            <a:ext cx="0" cy="357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Text Box 136"/>
          <p:cNvSpPr txBox="1">
            <a:spLocks noChangeArrowheads="1"/>
          </p:cNvSpPr>
          <p:nvPr/>
        </p:nvSpPr>
        <p:spPr bwMode="auto">
          <a:xfrm>
            <a:off x="2483990" y="4968875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29" name="Line 137"/>
          <p:cNvSpPr>
            <a:spLocks noChangeShapeType="1"/>
          </p:cNvSpPr>
          <p:nvPr/>
        </p:nvSpPr>
        <p:spPr bwMode="auto">
          <a:xfrm>
            <a:off x="2588765" y="4575175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Line 138"/>
          <p:cNvSpPr>
            <a:spLocks noChangeShapeType="1"/>
          </p:cNvSpPr>
          <p:nvPr/>
        </p:nvSpPr>
        <p:spPr bwMode="auto">
          <a:xfrm>
            <a:off x="2588765" y="5767388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Text Box 139"/>
          <p:cNvSpPr txBox="1">
            <a:spLocks noChangeArrowheads="1"/>
          </p:cNvSpPr>
          <p:nvPr/>
        </p:nvSpPr>
        <p:spPr bwMode="auto">
          <a:xfrm>
            <a:off x="1618803" y="2205038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2</a:t>
            </a:r>
          </a:p>
        </p:txBody>
      </p:sp>
      <p:sp>
        <p:nvSpPr>
          <p:cNvPr id="32" name="Line 141"/>
          <p:cNvSpPr>
            <a:spLocks noChangeShapeType="1"/>
          </p:cNvSpPr>
          <p:nvPr/>
        </p:nvSpPr>
        <p:spPr bwMode="auto">
          <a:xfrm flipH="1">
            <a:off x="5436740" y="3789363"/>
            <a:ext cx="430213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Line 142"/>
          <p:cNvSpPr>
            <a:spLocks noChangeShapeType="1"/>
          </p:cNvSpPr>
          <p:nvPr/>
        </p:nvSpPr>
        <p:spPr bwMode="auto">
          <a:xfrm>
            <a:off x="6011415" y="3860800"/>
            <a:ext cx="360363" cy="431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144"/>
          <p:cNvSpPr>
            <a:spLocks noChangeArrowheads="1"/>
          </p:cNvSpPr>
          <p:nvPr/>
        </p:nvSpPr>
        <p:spPr bwMode="auto">
          <a:xfrm>
            <a:off x="5222428" y="4265613"/>
            <a:ext cx="441325" cy="1163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AL</a:t>
            </a:r>
          </a:p>
        </p:txBody>
      </p:sp>
      <p:sp>
        <p:nvSpPr>
          <p:cNvPr id="35" name="Line 145"/>
          <p:cNvSpPr>
            <a:spLocks noChangeShapeType="1"/>
          </p:cNvSpPr>
          <p:nvPr/>
        </p:nvSpPr>
        <p:spPr bwMode="auto">
          <a:xfrm flipV="1">
            <a:off x="5008115" y="4271963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Line 146"/>
          <p:cNvSpPr>
            <a:spLocks noChangeShapeType="1"/>
          </p:cNvSpPr>
          <p:nvPr/>
        </p:nvSpPr>
        <p:spPr bwMode="auto">
          <a:xfrm>
            <a:off x="5004940" y="5087938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Text Box 147"/>
          <p:cNvSpPr txBox="1">
            <a:spLocks noChangeArrowheads="1"/>
          </p:cNvSpPr>
          <p:nvPr/>
        </p:nvSpPr>
        <p:spPr bwMode="auto">
          <a:xfrm>
            <a:off x="4787453" y="4668838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38" name="Line 148"/>
          <p:cNvSpPr>
            <a:spLocks noChangeShapeType="1"/>
          </p:cNvSpPr>
          <p:nvPr/>
        </p:nvSpPr>
        <p:spPr bwMode="auto">
          <a:xfrm>
            <a:off x="4812853" y="4287838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Line 149"/>
          <p:cNvSpPr>
            <a:spLocks noChangeShapeType="1"/>
          </p:cNvSpPr>
          <p:nvPr/>
        </p:nvSpPr>
        <p:spPr bwMode="auto">
          <a:xfrm>
            <a:off x="4812853" y="543560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Rectangle 150"/>
          <p:cNvSpPr>
            <a:spLocks noChangeArrowheads="1"/>
          </p:cNvSpPr>
          <p:nvPr/>
        </p:nvSpPr>
        <p:spPr bwMode="auto">
          <a:xfrm>
            <a:off x="8148190" y="4292600"/>
            <a:ext cx="455613" cy="113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BR</a:t>
            </a:r>
          </a:p>
        </p:txBody>
      </p:sp>
      <p:sp>
        <p:nvSpPr>
          <p:cNvPr id="41" name="Oval 151"/>
          <p:cNvSpPr>
            <a:spLocks noChangeArrowheads="1"/>
          </p:cNvSpPr>
          <p:nvPr/>
        </p:nvSpPr>
        <p:spPr bwMode="auto">
          <a:xfrm>
            <a:off x="5724078" y="350043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42" name="Oval 152"/>
          <p:cNvSpPr>
            <a:spLocks noChangeArrowheads="1"/>
          </p:cNvSpPr>
          <p:nvPr/>
        </p:nvSpPr>
        <p:spPr bwMode="auto">
          <a:xfrm>
            <a:off x="7644953" y="3500438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43" name="Rectangle 153"/>
          <p:cNvSpPr>
            <a:spLocks noChangeArrowheads="1"/>
          </p:cNvSpPr>
          <p:nvPr/>
        </p:nvSpPr>
        <p:spPr bwMode="auto">
          <a:xfrm>
            <a:off x="6155878" y="4292600"/>
            <a:ext cx="441325" cy="865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CL</a:t>
            </a:r>
          </a:p>
        </p:txBody>
      </p:sp>
      <p:sp>
        <p:nvSpPr>
          <p:cNvPr id="44" name="Line 154"/>
          <p:cNvSpPr>
            <a:spLocks noChangeShapeType="1"/>
          </p:cNvSpPr>
          <p:nvPr/>
        </p:nvSpPr>
        <p:spPr bwMode="auto">
          <a:xfrm>
            <a:off x="7019478" y="2997200"/>
            <a:ext cx="649287" cy="5762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Line 155"/>
          <p:cNvSpPr>
            <a:spLocks noChangeShapeType="1"/>
          </p:cNvSpPr>
          <p:nvPr/>
        </p:nvSpPr>
        <p:spPr bwMode="auto">
          <a:xfrm>
            <a:off x="8005315" y="3860800"/>
            <a:ext cx="409575" cy="393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Line 156"/>
          <p:cNvSpPr>
            <a:spLocks noChangeShapeType="1"/>
          </p:cNvSpPr>
          <p:nvPr/>
        </p:nvSpPr>
        <p:spPr bwMode="auto">
          <a:xfrm flipH="1">
            <a:off x="7356028" y="3860800"/>
            <a:ext cx="360362" cy="4524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Line 157"/>
          <p:cNvSpPr>
            <a:spLocks noChangeShapeType="1"/>
          </p:cNvSpPr>
          <p:nvPr/>
        </p:nvSpPr>
        <p:spPr bwMode="auto">
          <a:xfrm>
            <a:off x="7544940" y="4478338"/>
            <a:ext cx="0" cy="357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Rectangle 158"/>
          <p:cNvSpPr>
            <a:spLocks noChangeArrowheads="1"/>
          </p:cNvSpPr>
          <p:nvPr/>
        </p:nvSpPr>
        <p:spPr bwMode="auto">
          <a:xfrm>
            <a:off x="7189340" y="4276725"/>
            <a:ext cx="455613" cy="82867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ahoma" pitchFamily="34" charset="0"/>
              </a:rPr>
              <a:t>CR</a:t>
            </a:r>
          </a:p>
        </p:txBody>
      </p:sp>
      <p:sp>
        <p:nvSpPr>
          <p:cNvPr id="49" name="Oval 159"/>
          <p:cNvSpPr>
            <a:spLocks noChangeArrowheads="1"/>
          </p:cNvSpPr>
          <p:nvPr/>
        </p:nvSpPr>
        <p:spPr bwMode="auto">
          <a:xfrm>
            <a:off x="6660703" y="2708275"/>
            <a:ext cx="381000" cy="381000"/>
          </a:xfrm>
          <a:prstGeom prst="ellipse">
            <a:avLst/>
          </a:prstGeom>
          <a:solidFill>
            <a:srgbClr val="993300"/>
          </a:solidFill>
          <a:ln w="285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50" name="Line 160"/>
          <p:cNvSpPr>
            <a:spLocks noChangeShapeType="1"/>
          </p:cNvSpPr>
          <p:nvPr/>
        </p:nvSpPr>
        <p:spPr bwMode="auto">
          <a:xfrm flipH="1">
            <a:off x="6084440" y="2997200"/>
            <a:ext cx="576263" cy="5762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Rectangle 161"/>
          <p:cNvSpPr>
            <a:spLocks noChangeArrowheads="1"/>
          </p:cNvSpPr>
          <p:nvPr/>
        </p:nvSpPr>
        <p:spPr bwMode="auto">
          <a:xfrm>
            <a:off x="7190928" y="5105400"/>
            <a:ext cx="454025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EE8F7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52" name="Line 162"/>
          <p:cNvSpPr>
            <a:spLocks noChangeShapeType="1"/>
          </p:cNvSpPr>
          <p:nvPr/>
        </p:nvSpPr>
        <p:spPr bwMode="auto">
          <a:xfrm flipV="1">
            <a:off x="6936928" y="4270375"/>
            <a:ext cx="0" cy="44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Line 163"/>
          <p:cNvSpPr>
            <a:spLocks noChangeShapeType="1"/>
          </p:cNvSpPr>
          <p:nvPr/>
        </p:nvSpPr>
        <p:spPr bwMode="auto">
          <a:xfrm>
            <a:off x="6933753" y="5124450"/>
            <a:ext cx="0" cy="357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Text Box 164"/>
          <p:cNvSpPr txBox="1">
            <a:spLocks noChangeArrowheads="1"/>
          </p:cNvSpPr>
          <p:nvPr/>
        </p:nvSpPr>
        <p:spPr bwMode="auto">
          <a:xfrm>
            <a:off x="6636890" y="4679950"/>
            <a:ext cx="647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h-1</a:t>
            </a:r>
          </a:p>
        </p:txBody>
      </p:sp>
      <p:sp>
        <p:nvSpPr>
          <p:cNvPr id="55" name="Line 165"/>
          <p:cNvSpPr>
            <a:spLocks noChangeShapeType="1"/>
          </p:cNvSpPr>
          <p:nvPr/>
        </p:nvSpPr>
        <p:spPr bwMode="auto">
          <a:xfrm>
            <a:off x="6741665" y="428625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166"/>
          <p:cNvSpPr>
            <a:spLocks noChangeShapeType="1"/>
          </p:cNvSpPr>
          <p:nvPr/>
        </p:nvSpPr>
        <p:spPr bwMode="auto">
          <a:xfrm>
            <a:off x="6741665" y="547846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Text Box 167"/>
          <p:cNvSpPr txBox="1">
            <a:spLocks noChangeArrowheads="1"/>
          </p:cNvSpPr>
          <p:nvPr/>
        </p:nvSpPr>
        <p:spPr bwMode="auto">
          <a:xfrm>
            <a:off x="6587678" y="2276475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0</a:t>
            </a:r>
          </a:p>
        </p:txBody>
      </p:sp>
      <p:sp>
        <p:nvSpPr>
          <p:cNvPr id="58" name="Text Box 167"/>
          <p:cNvSpPr txBox="1">
            <a:spLocks noChangeArrowheads="1"/>
          </p:cNvSpPr>
          <p:nvPr/>
        </p:nvSpPr>
        <p:spPr bwMode="auto">
          <a:xfrm>
            <a:off x="5472459" y="3086893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-1</a:t>
            </a:r>
          </a:p>
        </p:txBody>
      </p:sp>
      <p:sp>
        <p:nvSpPr>
          <p:cNvPr id="59" name="Text Box 167"/>
          <p:cNvSpPr txBox="1">
            <a:spLocks noChangeArrowheads="1"/>
          </p:cNvSpPr>
          <p:nvPr/>
        </p:nvSpPr>
        <p:spPr bwMode="auto">
          <a:xfrm>
            <a:off x="7716390" y="3078162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itchFamily="34" charset="0"/>
              </a:rPr>
              <a:t>0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1475656" y="3933056"/>
            <a:ext cx="647700" cy="850900"/>
            <a:chOff x="1187996" y="4509120"/>
            <a:chExt cx="647700" cy="850900"/>
          </a:xfrm>
        </p:grpSpPr>
        <p:sp>
          <p:nvSpPr>
            <p:cNvPr id="61" name="Line 92"/>
            <p:cNvSpPr>
              <a:spLocks noChangeShapeType="1"/>
            </p:cNvSpPr>
            <p:nvPr/>
          </p:nvSpPr>
          <p:spPr bwMode="auto">
            <a:xfrm flipV="1">
              <a:off x="1429296" y="4509120"/>
              <a:ext cx="0" cy="338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93"/>
            <p:cNvSpPr>
              <a:spLocks noChangeShapeType="1"/>
            </p:cNvSpPr>
            <p:nvPr/>
          </p:nvSpPr>
          <p:spPr bwMode="auto">
            <a:xfrm>
              <a:off x="1438821" y="5072683"/>
              <a:ext cx="0" cy="287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Text Box 94"/>
            <p:cNvSpPr txBox="1">
              <a:spLocks noChangeArrowheads="1"/>
            </p:cNvSpPr>
            <p:nvPr/>
          </p:nvSpPr>
          <p:spPr bwMode="auto">
            <a:xfrm>
              <a:off x="1187996" y="4767883"/>
              <a:ext cx="6477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b="0">
                  <a:latin typeface="Tahoma" pitchFamily="34" charset="0"/>
                </a:rPr>
                <a:t>h-2</a:t>
              </a:r>
            </a:p>
          </p:txBody>
        </p:sp>
        <p:sp>
          <p:nvSpPr>
            <p:cNvPr id="64" name="Line 95"/>
            <p:cNvSpPr>
              <a:spLocks noChangeShapeType="1"/>
            </p:cNvSpPr>
            <p:nvPr/>
          </p:nvSpPr>
          <p:spPr bwMode="auto">
            <a:xfrm>
              <a:off x="1234033" y="4524995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Line 96"/>
            <p:cNvSpPr>
              <a:spLocks noChangeShapeType="1"/>
            </p:cNvSpPr>
            <p:nvPr/>
          </p:nvSpPr>
          <p:spPr bwMode="auto">
            <a:xfrm>
              <a:off x="1246733" y="5350495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689779" y="4307355"/>
            <a:ext cx="647700" cy="850900"/>
            <a:chOff x="1187996" y="4509120"/>
            <a:chExt cx="647700" cy="850900"/>
          </a:xfrm>
        </p:grpSpPr>
        <p:sp>
          <p:nvSpPr>
            <p:cNvPr id="67" name="Line 92"/>
            <p:cNvSpPr>
              <a:spLocks noChangeShapeType="1"/>
            </p:cNvSpPr>
            <p:nvPr/>
          </p:nvSpPr>
          <p:spPr bwMode="auto">
            <a:xfrm flipV="1">
              <a:off x="1429296" y="4509120"/>
              <a:ext cx="0" cy="338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93"/>
            <p:cNvSpPr>
              <a:spLocks noChangeShapeType="1"/>
            </p:cNvSpPr>
            <p:nvPr/>
          </p:nvSpPr>
          <p:spPr bwMode="auto">
            <a:xfrm>
              <a:off x="1438821" y="5072683"/>
              <a:ext cx="0" cy="287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94"/>
            <p:cNvSpPr txBox="1">
              <a:spLocks noChangeArrowheads="1"/>
            </p:cNvSpPr>
            <p:nvPr/>
          </p:nvSpPr>
          <p:spPr bwMode="auto">
            <a:xfrm>
              <a:off x="1187996" y="4767883"/>
              <a:ext cx="6477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1800" b="0">
                  <a:latin typeface="Tahoma" pitchFamily="34" charset="0"/>
                </a:rPr>
                <a:t>h-2</a:t>
              </a:r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>
              <a:off x="1234033" y="4524995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96"/>
            <p:cNvSpPr>
              <a:spLocks noChangeShapeType="1"/>
            </p:cNvSpPr>
            <p:nvPr/>
          </p:nvSpPr>
          <p:spPr bwMode="auto">
            <a:xfrm>
              <a:off x="1246733" y="5350495"/>
              <a:ext cx="43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9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807720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RL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型失衡的特点是：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A-&gt;bf=2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B-&gt;bf=-1</a:t>
            </a: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相应调整操作可用如下语句完成： </a:t>
            </a:r>
          </a:p>
          <a:p>
            <a:pPr marL="0" marR="0" lvl="1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B=A-&gt;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C=B-&gt;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；</a:t>
            </a:r>
          </a:p>
          <a:p>
            <a:pPr marL="0" marR="0" lvl="1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=C-&gt;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</a:t>
            </a:r>
          </a:p>
          <a:p>
            <a:pPr marL="0" marR="0" lvl="1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=C-&gt;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；</a:t>
            </a:r>
          </a:p>
          <a:p>
            <a:pPr marL="0" marR="0" lvl="1" indent="0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=A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C-&gt;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=B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 </a:t>
            </a:r>
          </a:p>
        </p:txBody>
      </p:sp>
    </p:spTree>
    <p:extLst>
      <p:ext uri="{BB962C8B-B14F-4D97-AF65-F5344CB8AC3E}">
        <p14:creationId xmlns:p14="http://schemas.microsoft.com/office/powerpoint/2010/main" val="33935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85800" y="914400"/>
            <a:ext cx="8001000" cy="533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4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然后针对上述三种不同情况，修改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A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、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B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、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C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的平衡因子：</a:t>
            </a:r>
          </a:p>
          <a:p>
            <a:pPr marL="0" marR="0" lvl="0" indent="0" algn="just" defTabSz="914400" eaLnBrk="1" fontAlgn="auto" latinLnBrk="0" hangingPunct="1">
              <a:lnSpc>
                <a:spcPct val="14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if (S-&gt;data &lt;</a:t>
            </a:r>
            <a:r>
              <a:rPr kumimoji="0" lang="en-US" altLang="zh-CN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C-&gt; data)   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/*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在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C</a:t>
            </a:r>
            <a:r>
              <a:rPr kumimoji="0" lang="en-US" altLang="zh-CN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L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下插入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S  */</a:t>
            </a:r>
          </a:p>
          <a:p>
            <a:pPr marL="0" marR="0" lvl="0" indent="0" algn="just" defTabSz="914400" eaLnBrk="1" fontAlgn="auto" latinLnBrk="0" hangingPunct="1">
              <a:lnSpc>
                <a:spcPct val="14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   { A-&gt;bf=0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B-&gt;bf=1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C-&gt;bf=0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；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}</a:t>
            </a:r>
          </a:p>
          <a:p>
            <a:pPr marL="0" marR="0" lvl="0" indent="0" algn="just" defTabSz="914400" eaLnBrk="1" fontAlgn="auto" latinLnBrk="0" hangingPunct="1">
              <a:lnSpc>
                <a:spcPct val="14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if (</a:t>
            </a:r>
            <a:r>
              <a:rPr kumimoji="0" lang="en-US" altLang="zh-CN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S-&gt; data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&gt;</a:t>
            </a:r>
            <a:r>
              <a:rPr kumimoji="0" lang="en-US" altLang="zh-CN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C-&gt; data)   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/*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在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C</a:t>
            </a:r>
            <a:r>
              <a:rPr kumimoji="0" lang="en-US" altLang="zh-CN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R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下插入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S  */</a:t>
            </a:r>
          </a:p>
          <a:p>
            <a:pPr marL="0" marR="0" lvl="0" indent="0" algn="just" defTabSz="914400" eaLnBrk="1" fontAlgn="auto" latinLnBrk="0" hangingPunct="1">
              <a:lnSpc>
                <a:spcPct val="14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   { A-&gt;bf=-1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B-&gt;bf=0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C-&gt;bf=0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；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}</a:t>
            </a:r>
          </a:p>
          <a:p>
            <a:pPr marL="0" marR="0" lvl="0" indent="0" algn="just" defTabSz="914400" eaLnBrk="1" fontAlgn="auto" latinLnBrk="0" hangingPunct="1">
              <a:lnSpc>
                <a:spcPct val="14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if (</a:t>
            </a:r>
            <a:r>
              <a:rPr kumimoji="0" lang="en-US" altLang="zh-CN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S-&gt; data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==</a:t>
            </a:r>
            <a:r>
              <a:rPr kumimoji="0" lang="en-US" altLang="zh-CN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C-&gt; data)  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/* C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本身就是插入的新结点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S */</a:t>
            </a:r>
          </a:p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   { A-&gt;bf=0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；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B-&gt;bf=0 </a:t>
            </a:r>
            <a:r>
              <a:rPr kumimoji="0" lang="zh-CN" altLang="en-US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； </a:t>
            </a:r>
            <a:r>
              <a:rPr kumimoji="0" lang="en-US" altLang="zh-CN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C-</a:t>
            </a:r>
            <a:r>
              <a:rPr kumimoji="0" lang="en-US" altLang="zh-CN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&gt;bf=0</a:t>
            </a:r>
            <a:r>
              <a:rPr kumimoji="0" lang="zh-CN" altLang="en-US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；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05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077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最后，将调整后的二叉树的根结点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C“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接到”原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处。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原来的父指针为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FA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，如果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FA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非空，则用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C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代替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做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FA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的左子或右子；否则，原来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就是根结点，此时应令根指针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t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指向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C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：                 </a:t>
            </a: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if  (FA==NULL)   t=C; </a:t>
            </a: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else  if  (A==FA-&gt;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lchild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)   FA-&gt;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lchild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=C; 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else  FA-&gt;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rchild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=C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； </a:t>
            </a:r>
          </a:p>
        </p:txBody>
      </p:sp>
    </p:spTree>
    <p:extLst>
      <p:ext uri="{BB962C8B-B14F-4D97-AF65-F5344CB8AC3E}">
        <p14:creationId xmlns:p14="http://schemas.microsoft.com/office/powerpoint/2010/main" val="30805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3"/>
          <p:cNvSpPr txBox="1">
            <a:spLocks noChangeArrowheads="1"/>
          </p:cNvSpPr>
          <p:nvPr/>
        </p:nvSpPr>
        <p:spPr bwMode="auto">
          <a:xfrm>
            <a:off x="403225" y="1219200"/>
            <a:ext cx="8740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/>
            <a:r>
              <a: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课堂练习：</a:t>
            </a:r>
            <a:r>
              <a:rPr kumimoji="1" lang="zh-CN" altLang="en-US" sz="2800" dirty="0" smtClean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设有序列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5, 4, 2, 8, 6, 9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，构造平衡树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154113" y="2959100"/>
            <a:ext cx="1825625" cy="1733550"/>
            <a:chOff x="465" y="1848"/>
            <a:chExt cx="1150" cy="1092"/>
          </a:xfrm>
        </p:grpSpPr>
        <p:sp>
          <p:nvSpPr>
            <p:cNvPr id="59411" name="Oval 24"/>
            <p:cNvSpPr>
              <a:spLocks noChangeArrowheads="1"/>
            </p:cNvSpPr>
            <p:nvPr/>
          </p:nvSpPr>
          <p:spPr bwMode="auto">
            <a:xfrm>
              <a:off x="1349" y="1848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412" name="Oval 25"/>
            <p:cNvSpPr>
              <a:spLocks noChangeArrowheads="1"/>
            </p:cNvSpPr>
            <p:nvPr/>
          </p:nvSpPr>
          <p:spPr bwMode="auto">
            <a:xfrm>
              <a:off x="907" y="2268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413" name="Oval 26"/>
            <p:cNvSpPr>
              <a:spLocks noChangeArrowheads="1"/>
            </p:cNvSpPr>
            <p:nvPr/>
          </p:nvSpPr>
          <p:spPr bwMode="auto">
            <a:xfrm>
              <a:off x="465" y="2688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414" name="Line 27"/>
            <p:cNvSpPr>
              <a:spLocks noChangeShapeType="1"/>
            </p:cNvSpPr>
            <p:nvPr/>
          </p:nvSpPr>
          <p:spPr bwMode="auto">
            <a:xfrm flipH="1">
              <a:off x="1128" y="2058"/>
              <a:ext cx="266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5" name="Line 28"/>
            <p:cNvSpPr>
              <a:spLocks noChangeShapeType="1"/>
            </p:cNvSpPr>
            <p:nvPr/>
          </p:nvSpPr>
          <p:spPr bwMode="auto">
            <a:xfrm flipH="1">
              <a:off x="686" y="2478"/>
              <a:ext cx="266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3170238" y="3409950"/>
            <a:ext cx="979487" cy="844550"/>
            <a:chOff x="1997" y="2148"/>
            <a:chExt cx="617" cy="532"/>
          </a:xfrm>
        </p:grpSpPr>
        <p:sp>
          <p:nvSpPr>
            <p:cNvPr id="59409" name="AutoShape 29"/>
            <p:cNvSpPr>
              <a:spLocks noChangeArrowheads="1"/>
            </p:cNvSpPr>
            <p:nvPr/>
          </p:nvSpPr>
          <p:spPr bwMode="auto">
            <a:xfrm>
              <a:off x="2047" y="2431"/>
              <a:ext cx="567" cy="249"/>
            </a:xfrm>
            <a:prstGeom prst="rightArrow">
              <a:avLst>
                <a:gd name="adj1" fmla="val 50000"/>
                <a:gd name="adj2" fmla="val 5692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410" name="Text Box 68"/>
            <p:cNvSpPr txBox="1">
              <a:spLocks noChangeArrowheads="1"/>
            </p:cNvSpPr>
            <p:nvPr/>
          </p:nvSpPr>
          <p:spPr bwMode="auto">
            <a:xfrm>
              <a:off x="1997" y="2148"/>
              <a:ext cx="5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LL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型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4926013" y="3184525"/>
            <a:ext cx="1825625" cy="1066800"/>
            <a:chOff x="3260" y="1366"/>
            <a:chExt cx="1150" cy="672"/>
          </a:xfrm>
        </p:grpSpPr>
        <p:sp>
          <p:nvSpPr>
            <p:cNvPr id="59404" name="Oval 30"/>
            <p:cNvSpPr>
              <a:spLocks noChangeArrowheads="1"/>
            </p:cNvSpPr>
            <p:nvPr/>
          </p:nvSpPr>
          <p:spPr bwMode="auto">
            <a:xfrm>
              <a:off x="3702" y="1366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405" name="Oval 31"/>
            <p:cNvSpPr>
              <a:spLocks noChangeArrowheads="1"/>
            </p:cNvSpPr>
            <p:nvPr/>
          </p:nvSpPr>
          <p:spPr bwMode="auto">
            <a:xfrm>
              <a:off x="3260" y="1786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406" name="Line 32"/>
            <p:cNvSpPr>
              <a:spLocks noChangeShapeType="1"/>
            </p:cNvSpPr>
            <p:nvPr/>
          </p:nvSpPr>
          <p:spPr bwMode="auto">
            <a:xfrm flipH="1">
              <a:off x="3481" y="1576"/>
              <a:ext cx="266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7" name="Oval 33"/>
            <p:cNvSpPr>
              <a:spLocks noChangeArrowheads="1"/>
            </p:cNvSpPr>
            <p:nvPr/>
          </p:nvSpPr>
          <p:spPr bwMode="auto">
            <a:xfrm>
              <a:off x="4145" y="1786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408" name="Line 69"/>
            <p:cNvSpPr>
              <a:spLocks noChangeShapeType="1"/>
            </p:cNvSpPr>
            <p:nvPr/>
          </p:nvSpPr>
          <p:spPr bwMode="auto">
            <a:xfrm>
              <a:off x="3926" y="1565"/>
              <a:ext cx="265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5"/>
          <p:cNvGrpSpPr>
            <a:grpSpLocks/>
          </p:cNvGrpSpPr>
          <p:nvPr/>
        </p:nvGrpSpPr>
        <p:grpSpPr bwMode="auto">
          <a:xfrm>
            <a:off x="6415088" y="4219575"/>
            <a:ext cx="949325" cy="1587500"/>
            <a:chOff x="4041" y="2658"/>
            <a:chExt cx="598" cy="1000"/>
          </a:xfrm>
        </p:grpSpPr>
        <p:sp>
          <p:nvSpPr>
            <p:cNvPr id="59400" name="Oval 103"/>
            <p:cNvSpPr>
              <a:spLocks noChangeArrowheads="1"/>
            </p:cNvSpPr>
            <p:nvPr/>
          </p:nvSpPr>
          <p:spPr bwMode="auto">
            <a:xfrm>
              <a:off x="4373" y="2895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401" name="Line 104"/>
            <p:cNvSpPr>
              <a:spLocks noChangeShapeType="1"/>
            </p:cNvSpPr>
            <p:nvPr/>
          </p:nvSpPr>
          <p:spPr bwMode="auto">
            <a:xfrm>
              <a:off x="4196" y="2658"/>
              <a:ext cx="265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2" name="Oval 105"/>
            <p:cNvSpPr>
              <a:spLocks noChangeArrowheads="1"/>
            </p:cNvSpPr>
            <p:nvPr/>
          </p:nvSpPr>
          <p:spPr bwMode="auto">
            <a:xfrm>
              <a:off x="4041" y="3406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403" name="Line 106"/>
            <p:cNvSpPr>
              <a:spLocks noChangeShapeType="1"/>
            </p:cNvSpPr>
            <p:nvPr/>
          </p:nvSpPr>
          <p:spPr bwMode="auto">
            <a:xfrm flipH="1">
              <a:off x="4212" y="3124"/>
              <a:ext cx="227" cy="30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33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4"/>
          <p:cNvGrpSpPr>
            <a:grpSpLocks/>
          </p:cNvGrpSpPr>
          <p:nvPr/>
        </p:nvGrpSpPr>
        <p:grpSpPr bwMode="auto">
          <a:xfrm>
            <a:off x="836613" y="2033588"/>
            <a:ext cx="2447925" cy="2605087"/>
            <a:chOff x="119" y="2544"/>
            <a:chExt cx="1542" cy="1641"/>
          </a:xfrm>
        </p:grpSpPr>
        <p:sp>
          <p:nvSpPr>
            <p:cNvPr id="60451" name="Oval 5"/>
            <p:cNvSpPr>
              <a:spLocks noChangeArrowheads="1"/>
            </p:cNvSpPr>
            <p:nvPr/>
          </p:nvSpPr>
          <p:spPr bwMode="auto">
            <a:xfrm>
              <a:off x="1395" y="3422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 dirty="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  <a:endParaRPr kumimoji="1" lang="zh-CN" altLang="en-US" sz="2400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52" name="Line 6"/>
            <p:cNvSpPr>
              <a:spLocks noChangeShapeType="1"/>
            </p:cNvSpPr>
            <p:nvPr/>
          </p:nvSpPr>
          <p:spPr bwMode="auto">
            <a:xfrm>
              <a:off x="1218" y="3185"/>
              <a:ext cx="265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3" name="Oval 7"/>
            <p:cNvSpPr>
              <a:spLocks noChangeArrowheads="1"/>
            </p:cNvSpPr>
            <p:nvPr/>
          </p:nvSpPr>
          <p:spPr bwMode="auto">
            <a:xfrm>
              <a:off x="1063" y="3933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54" name="Line 8"/>
            <p:cNvSpPr>
              <a:spLocks noChangeShapeType="1"/>
            </p:cNvSpPr>
            <p:nvPr/>
          </p:nvSpPr>
          <p:spPr bwMode="auto">
            <a:xfrm flipH="1">
              <a:off x="1234" y="3651"/>
              <a:ext cx="227" cy="30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455" name="Group 9"/>
            <p:cNvGrpSpPr>
              <a:grpSpLocks/>
            </p:cNvGrpSpPr>
            <p:nvPr/>
          </p:nvGrpSpPr>
          <p:grpSpPr bwMode="auto">
            <a:xfrm>
              <a:off x="119" y="2544"/>
              <a:ext cx="1150" cy="672"/>
              <a:chOff x="3260" y="1366"/>
              <a:chExt cx="1150" cy="672"/>
            </a:xfrm>
          </p:grpSpPr>
          <p:sp>
            <p:nvSpPr>
              <p:cNvPr id="60456" name="Oval 10"/>
              <p:cNvSpPr>
                <a:spLocks noChangeArrowheads="1"/>
              </p:cNvSpPr>
              <p:nvPr/>
            </p:nvSpPr>
            <p:spPr bwMode="auto">
              <a:xfrm>
                <a:off x="3702" y="1366"/>
                <a:ext cx="266" cy="252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zh-CN" altLang="en-US" sz="3200">
                    <a:solidFill>
                      <a:srgbClr val="006600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  <a:endParaRPr kumimoji="1" lang="zh-CN" altLang="en-US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0457" name="Oval 11"/>
              <p:cNvSpPr>
                <a:spLocks noChangeArrowheads="1"/>
              </p:cNvSpPr>
              <p:nvPr/>
            </p:nvSpPr>
            <p:spPr bwMode="auto">
              <a:xfrm>
                <a:off x="3260" y="1786"/>
                <a:ext cx="266" cy="252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zh-CN" altLang="en-US" sz="3200">
                    <a:solidFill>
                      <a:srgbClr val="006600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  <a:endParaRPr kumimoji="1" lang="zh-CN" altLang="en-US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0458" name="Line 12"/>
              <p:cNvSpPr>
                <a:spLocks noChangeShapeType="1"/>
              </p:cNvSpPr>
              <p:nvPr/>
            </p:nvSpPr>
            <p:spPr bwMode="auto">
              <a:xfrm flipH="1">
                <a:off x="3481" y="1576"/>
                <a:ext cx="266" cy="25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59" name="Oval 13"/>
              <p:cNvSpPr>
                <a:spLocks noChangeArrowheads="1"/>
              </p:cNvSpPr>
              <p:nvPr/>
            </p:nvSpPr>
            <p:spPr bwMode="auto">
              <a:xfrm>
                <a:off x="4145" y="1786"/>
                <a:ext cx="265" cy="252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zh-CN" altLang="en-US" sz="3200" dirty="0">
                    <a:solidFill>
                      <a:srgbClr val="006600"/>
                    </a:solidFill>
                    <a:latin typeface="Times New Roman" pitchFamily="18" charset="0"/>
                    <a:ea typeface="宋体" pitchFamily="2" charset="-122"/>
                  </a:rPr>
                  <a:t>5</a:t>
                </a:r>
                <a:endParaRPr kumimoji="1" lang="zh-CN" altLang="en-US" sz="2400" b="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0460" name="Line 14"/>
              <p:cNvSpPr>
                <a:spLocks noChangeShapeType="1"/>
              </p:cNvSpPr>
              <p:nvPr/>
            </p:nvSpPr>
            <p:spPr bwMode="auto">
              <a:xfrm>
                <a:off x="3926" y="1565"/>
                <a:ext cx="265" cy="25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999288" y="3184525"/>
            <a:ext cx="1258887" cy="1616075"/>
            <a:chOff x="4409" y="2006"/>
            <a:chExt cx="793" cy="1018"/>
          </a:xfrm>
        </p:grpSpPr>
        <p:sp>
          <p:nvSpPr>
            <p:cNvPr id="60447" name="Oval 17"/>
            <p:cNvSpPr>
              <a:spLocks noChangeArrowheads="1"/>
            </p:cNvSpPr>
            <p:nvPr/>
          </p:nvSpPr>
          <p:spPr bwMode="auto">
            <a:xfrm>
              <a:off x="4576" y="2263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48" name="Line 18"/>
            <p:cNvSpPr>
              <a:spLocks noChangeShapeType="1"/>
            </p:cNvSpPr>
            <p:nvPr/>
          </p:nvSpPr>
          <p:spPr bwMode="auto">
            <a:xfrm>
              <a:off x="4409" y="2006"/>
              <a:ext cx="257" cy="26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9" name="Oval 19"/>
            <p:cNvSpPr>
              <a:spLocks noChangeArrowheads="1"/>
            </p:cNvSpPr>
            <p:nvPr/>
          </p:nvSpPr>
          <p:spPr bwMode="auto">
            <a:xfrm>
              <a:off x="4937" y="2772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50" name="Line 20"/>
            <p:cNvSpPr>
              <a:spLocks noChangeShapeType="1"/>
            </p:cNvSpPr>
            <p:nvPr/>
          </p:nvSpPr>
          <p:spPr bwMode="auto">
            <a:xfrm>
              <a:off x="4813" y="2480"/>
              <a:ext cx="227" cy="283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256213" y="2165350"/>
            <a:ext cx="1825625" cy="1066800"/>
            <a:chOff x="3260" y="1366"/>
            <a:chExt cx="1150" cy="672"/>
          </a:xfrm>
        </p:grpSpPr>
        <p:sp>
          <p:nvSpPr>
            <p:cNvPr id="60442" name="Oval 22"/>
            <p:cNvSpPr>
              <a:spLocks noChangeArrowheads="1"/>
            </p:cNvSpPr>
            <p:nvPr/>
          </p:nvSpPr>
          <p:spPr bwMode="auto">
            <a:xfrm>
              <a:off x="3702" y="1366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43" name="Oval 23"/>
            <p:cNvSpPr>
              <a:spLocks noChangeArrowheads="1"/>
            </p:cNvSpPr>
            <p:nvPr/>
          </p:nvSpPr>
          <p:spPr bwMode="auto">
            <a:xfrm>
              <a:off x="3260" y="1786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44" name="Line 24"/>
            <p:cNvSpPr>
              <a:spLocks noChangeShapeType="1"/>
            </p:cNvSpPr>
            <p:nvPr/>
          </p:nvSpPr>
          <p:spPr bwMode="auto">
            <a:xfrm flipH="1">
              <a:off x="3481" y="1576"/>
              <a:ext cx="266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5" name="Oval 25"/>
            <p:cNvSpPr>
              <a:spLocks noChangeArrowheads="1"/>
            </p:cNvSpPr>
            <p:nvPr/>
          </p:nvSpPr>
          <p:spPr bwMode="auto">
            <a:xfrm>
              <a:off x="4145" y="1786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46" name="Line 26"/>
            <p:cNvSpPr>
              <a:spLocks noChangeShapeType="1"/>
            </p:cNvSpPr>
            <p:nvPr/>
          </p:nvSpPr>
          <p:spPr bwMode="auto">
            <a:xfrm>
              <a:off x="3926" y="1565"/>
              <a:ext cx="265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5922963" y="5040313"/>
            <a:ext cx="1541462" cy="1204912"/>
            <a:chOff x="3731" y="3175"/>
            <a:chExt cx="971" cy="759"/>
          </a:xfrm>
        </p:grpSpPr>
        <p:sp>
          <p:nvSpPr>
            <p:cNvPr id="60437" name="Oval 27"/>
            <p:cNvSpPr>
              <a:spLocks noChangeArrowheads="1"/>
            </p:cNvSpPr>
            <p:nvPr/>
          </p:nvSpPr>
          <p:spPr bwMode="auto">
            <a:xfrm>
              <a:off x="4436" y="3682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38" name="Line 28"/>
            <p:cNvSpPr>
              <a:spLocks noChangeShapeType="1"/>
            </p:cNvSpPr>
            <p:nvPr/>
          </p:nvSpPr>
          <p:spPr bwMode="auto">
            <a:xfrm>
              <a:off x="4322" y="3388"/>
              <a:ext cx="242" cy="29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9" name="Oval 29"/>
            <p:cNvSpPr>
              <a:spLocks noChangeArrowheads="1"/>
            </p:cNvSpPr>
            <p:nvPr/>
          </p:nvSpPr>
          <p:spPr bwMode="auto">
            <a:xfrm>
              <a:off x="3731" y="3681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40" name="Line 30"/>
            <p:cNvSpPr>
              <a:spLocks noChangeShapeType="1"/>
            </p:cNvSpPr>
            <p:nvPr/>
          </p:nvSpPr>
          <p:spPr bwMode="auto">
            <a:xfrm flipH="1">
              <a:off x="3902" y="3390"/>
              <a:ext cx="227" cy="30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1" name="Oval 34"/>
            <p:cNvSpPr>
              <a:spLocks noChangeArrowheads="1"/>
            </p:cNvSpPr>
            <p:nvPr/>
          </p:nvSpPr>
          <p:spPr bwMode="auto">
            <a:xfrm>
              <a:off x="4088" y="3175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5084763" y="4373563"/>
            <a:ext cx="1477962" cy="1066800"/>
            <a:chOff x="3203" y="2755"/>
            <a:chExt cx="931" cy="672"/>
          </a:xfrm>
        </p:grpSpPr>
        <p:sp>
          <p:nvSpPr>
            <p:cNvPr id="60433" name="Oval 31"/>
            <p:cNvSpPr>
              <a:spLocks noChangeArrowheads="1"/>
            </p:cNvSpPr>
            <p:nvPr/>
          </p:nvSpPr>
          <p:spPr bwMode="auto">
            <a:xfrm>
              <a:off x="3645" y="2755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34" name="Oval 32"/>
            <p:cNvSpPr>
              <a:spLocks noChangeArrowheads="1"/>
            </p:cNvSpPr>
            <p:nvPr/>
          </p:nvSpPr>
          <p:spPr bwMode="auto">
            <a:xfrm>
              <a:off x="3203" y="3175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435" name="Line 33"/>
            <p:cNvSpPr>
              <a:spLocks noChangeShapeType="1"/>
            </p:cNvSpPr>
            <p:nvPr/>
          </p:nvSpPr>
          <p:spPr bwMode="auto">
            <a:xfrm flipH="1">
              <a:off x="3424" y="2965"/>
              <a:ext cx="266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6" name="Line 35"/>
            <p:cNvSpPr>
              <a:spLocks noChangeShapeType="1"/>
            </p:cNvSpPr>
            <p:nvPr/>
          </p:nvSpPr>
          <p:spPr bwMode="auto">
            <a:xfrm>
              <a:off x="3869" y="2954"/>
              <a:ext cx="265" cy="2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423" name="Text Box 38"/>
          <p:cNvSpPr txBox="1">
            <a:spLocks noChangeArrowheads="1"/>
          </p:cNvSpPr>
          <p:nvPr/>
        </p:nvSpPr>
        <p:spPr bwMode="auto">
          <a:xfrm>
            <a:off x="403225" y="1219200"/>
            <a:ext cx="8740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/>
            <a:r>
              <a: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课堂练习：</a:t>
            </a:r>
            <a:r>
              <a:rPr kumimoji="1" lang="zh-CN" altLang="en-US" sz="2800" dirty="0" smtClean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设有序列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5, 4, 2, 8, 6, 9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，构造平衡树</a:t>
            </a:r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3581400" y="2438400"/>
            <a:ext cx="1125538" cy="1595438"/>
            <a:chOff x="2256" y="1536"/>
            <a:chExt cx="709" cy="1005"/>
          </a:xfrm>
        </p:grpSpPr>
        <p:sp>
          <p:nvSpPr>
            <p:cNvPr id="60430" name="AutoShape 15"/>
            <p:cNvSpPr>
              <a:spLocks noChangeArrowheads="1"/>
            </p:cNvSpPr>
            <p:nvPr/>
          </p:nvSpPr>
          <p:spPr bwMode="auto">
            <a:xfrm>
              <a:off x="2327" y="1791"/>
              <a:ext cx="567" cy="249"/>
            </a:xfrm>
            <a:prstGeom prst="rightArrow">
              <a:avLst>
                <a:gd name="adj1" fmla="val 50000"/>
                <a:gd name="adj2" fmla="val 5692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431" name="Text Box 16"/>
            <p:cNvSpPr txBox="1">
              <a:spLocks noChangeArrowheads="1"/>
            </p:cNvSpPr>
            <p:nvPr/>
          </p:nvSpPr>
          <p:spPr bwMode="auto">
            <a:xfrm>
              <a:off x="2313" y="1536"/>
              <a:ext cx="5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</a:rPr>
                <a:t>RL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型</a:t>
              </a:r>
            </a:p>
          </p:txBody>
        </p:sp>
        <p:sp>
          <p:nvSpPr>
            <p:cNvPr id="60432" name="Text Box 40"/>
            <p:cNvSpPr txBox="1">
              <a:spLocks noChangeArrowheads="1"/>
            </p:cNvSpPr>
            <p:nvPr/>
          </p:nvSpPr>
          <p:spPr bwMode="auto">
            <a:xfrm>
              <a:off x="2256" y="2018"/>
              <a:ext cx="70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旋转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次</a:t>
              </a:r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3576638" y="4908549"/>
            <a:ext cx="1125537" cy="1690688"/>
            <a:chOff x="2253" y="3092"/>
            <a:chExt cx="709" cy="1065"/>
          </a:xfrm>
        </p:grpSpPr>
        <p:sp>
          <p:nvSpPr>
            <p:cNvPr id="60427" name="AutoShape 36"/>
            <p:cNvSpPr>
              <a:spLocks noChangeArrowheads="1"/>
            </p:cNvSpPr>
            <p:nvPr/>
          </p:nvSpPr>
          <p:spPr bwMode="auto">
            <a:xfrm>
              <a:off x="2318" y="3347"/>
              <a:ext cx="567" cy="249"/>
            </a:xfrm>
            <a:prstGeom prst="rightArrow">
              <a:avLst>
                <a:gd name="adj1" fmla="val 50000"/>
                <a:gd name="adj2" fmla="val 5692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428" name="Text Box 37"/>
            <p:cNvSpPr txBox="1">
              <a:spLocks noChangeArrowheads="1"/>
            </p:cNvSpPr>
            <p:nvPr/>
          </p:nvSpPr>
          <p:spPr bwMode="auto">
            <a:xfrm>
              <a:off x="2304" y="3092"/>
              <a:ext cx="5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RL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型</a:t>
              </a:r>
            </a:p>
          </p:txBody>
        </p:sp>
        <p:sp>
          <p:nvSpPr>
            <p:cNvPr id="60429" name="Text Box 41"/>
            <p:cNvSpPr txBox="1">
              <a:spLocks noChangeArrowheads="1"/>
            </p:cNvSpPr>
            <p:nvPr/>
          </p:nvSpPr>
          <p:spPr bwMode="auto">
            <a:xfrm>
              <a:off x="2253" y="3634"/>
              <a:ext cx="70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旋转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335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37"/>
          <p:cNvGrpSpPr>
            <a:grpSpLocks/>
          </p:cNvGrpSpPr>
          <p:nvPr/>
        </p:nvGrpSpPr>
        <p:grpSpPr bwMode="auto">
          <a:xfrm>
            <a:off x="836613" y="2259013"/>
            <a:ext cx="2395537" cy="1871662"/>
            <a:chOff x="527" y="1423"/>
            <a:chExt cx="1509" cy="1179"/>
          </a:xfrm>
        </p:grpSpPr>
        <p:sp>
          <p:nvSpPr>
            <p:cNvPr id="61463" name="Oval 5"/>
            <p:cNvSpPr>
              <a:spLocks noChangeArrowheads="1"/>
            </p:cNvSpPr>
            <p:nvPr/>
          </p:nvSpPr>
          <p:spPr bwMode="auto">
            <a:xfrm>
              <a:off x="1770" y="2350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464" name="Line 6"/>
            <p:cNvSpPr>
              <a:spLocks noChangeShapeType="1"/>
            </p:cNvSpPr>
            <p:nvPr/>
          </p:nvSpPr>
          <p:spPr bwMode="auto">
            <a:xfrm>
              <a:off x="1646" y="2056"/>
              <a:ext cx="242" cy="29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5" name="Oval 7"/>
            <p:cNvSpPr>
              <a:spLocks noChangeArrowheads="1"/>
            </p:cNvSpPr>
            <p:nvPr/>
          </p:nvSpPr>
          <p:spPr bwMode="auto">
            <a:xfrm>
              <a:off x="1055" y="2349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466" name="Line 8"/>
            <p:cNvSpPr>
              <a:spLocks noChangeShapeType="1"/>
            </p:cNvSpPr>
            <p:nvPr/>
          </p:nvSpPr>
          <p:spPr bwMode="auto">
            <a:xfrm flipH="1">
              <a:off x="1226" y="2058"/>
              <a:ext cx="227" cy="30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7" name="Oval 9"/>
            <p:cNvSpPr>
              <a:spLocks noChangeArrowheads="1"/>
            </p:cNvSpPr>
            <p:nvPr/>
          </p:nvSpPr>
          <p:spPr bwMode="auto">
            <a:xfrm>
              <a:off x="1412" y="1843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1468" name="Group 10"/>
            <p:cNvGrpSpPr>
              <a:grpSpLocks/>
            </p:cNvGrpSpPr>
            <p:nvPr/>
          </p:nvGrpSpPr>
          <p:grpSpPr bwMode="auto">
            <a:xfrm>
              <a:off x="527" y="1423"/>
              <a:ext cx="931" cy="672"/>
              <a:chOff x="3203" y="2755"/>
              <a:chExt cx="931" cy="672"/>
            </a:xfrm>
          </p:grpSpPr>
          <p:sp>
            <p:nvSpPr>
              <p:cNvPr id="61469" name="Oval 11"/>
              <p:cNvSpPr>
                <a:spLocks noChangeArrowheads="1"/>
              </p:cNvSpPr>
              <p:nvPr/>
            </p:nvSpPr>
            <p:spPr bwMode="auto">
              <a:xfrm>
                <a:off x="3645" y="2755"/>
                <a:ext cx="266" cy="252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zh-CN" altLang="en-US" sz="3200" dirty="0">
                    <a:solidFill>
                      <a:srgbClr val="006600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  <a:endParaRPr kumimoji="1" lang="zh-CN" altLang="en-US" sz="2400" b="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1470" name="Oval 12"/>
              <p:cNvSpPr>
                <a:spLocks noChangeArrowheads="1"/>
              </p:cNvSpPr>
              <p:nvPr/>
            </p:nvSpPr>
            <p:spPr bwMode="auto">
              <a:xfrm>
                <a:off x="3203" y="3175"/>
                <a:ext cx="266" cy="252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zh-CN" altLang="en-US" sz="3200">
                    <a:solidFill>
                      <a:srgbClr val="006600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  <a:endParaRPr kumimoji="1" lang="zh-CN" altLang="en-US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1471" name="Line 13"/>
              <p:cNvSpPr>
                <a:spLocks noChangeShapeType="1"/>
              </p:cNvSpPr>
              <p:nvPr/>
            </p:nvSpPr>
            <p:spPr bwMode="auto">
              <a:xfrm flipH="1">
                <a:off x="3424" y="2965"/>
                <a:ext cx="266" cy="25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72" name="Line 14"/>
              <p:cNvSpPr>
                <a:spLocks noChangeShapeType="1"/>
              </p:cNvSpPr>
              <p:nvPr/>
            </p:nvSpPr>
            <p:spPr bwMode="auto">
              <a:xfrm>
                <a:off x="3869" y="2954"/>
                <a:ext cx="265" cy="25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132138" y="4090988"/>
            <a:ext cx="617537" cy="895350"/>
            <a:chOff x="1973" y="2557"/>
            <a:chExt cx="389" cy="564"/>
          </a:xfrm>
        </p:grpSpPr>
        <p:sp>
          <p:nvSpPr>
            <p:cNvPr id="61461" name="Oval 17"/>
            <p:cNvSpPr>
              <a:spLocks noChangeArrowheads="1"/>
            </p:cNvSpPr>
            <p:nvPr/>
          </p:nvSpPr>
          <p:spPr bwMode="auto">
            <a:xfrm>
              <a:off x="2096" y="2869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9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462" name="Line 18"/>
            <p:cNvSpPr>
              <a:spLocks noChangeShapeType="1"/>
            </p:cNvSpPr>
            <p:nvPr/>
          </p:nvSpPr>
          <p:spPr bwMode="auto">
            <a:xfrm>
              <a:off x="1973" y="2557"/>
              <a:ext cx="241" cy="31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000500" y="2806700"/>
            <a:ext cx="979488" cy="844550"/>
            <a:chOff x="1997" y="2148"/>
            <a:chExt cx="617" cy="532"/>
          </a:xfrm>
        </p:grpSpPr>
        <p:sp>
          <p:nvSpPr>
            <p:cNvPr id="61459" name="AutoShape 20"/>
            <p:cNvSpPr>
              <a:spLocks noChangeArrowheads="1"/>
            </p:cNvSpPr>
            <p:nvPr/>
          </p:nvSpPr>
          <p:spPr bwMode="auto">
            <a:xfrm>
              <a:off x="2047" y="2431"/>
              <a:ext cx="567" cy="249"/>
            </a:xfrm>
            <a:prstGeom prst="rightArrow">
              <a:avLst>
                <a:gd name="adj1" fmla="val 50000"/>
                <a:gd name="adj2" fmla="val 5692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460" name="Text Box 21"/>
            <p:cNvSpPr txBox="1">
              <a:spLocks noChangeArrowheads="1"/>
            </p:cNvSpPr>
            <p:nvPr/>
          </p:nvSpPr>
          <p:spPr bwMode="auto">
            <a:xfrm>
              <a:off x="1997" y="2148"/>
              <a:ext cx="5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RR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型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472113" y="2278063"/>
            <a:ext cx="2593975" cy="2073275"/>
            <a:chOff x="3725" y="1990"/>
            <a:chExt cx="1634" cy="1306"/>
          </a:xfrm>
        </p:grpSpPr>
        <p:sp>
          <p:nvSpPr>
            <p:cNvPr id="61448" name="Oval 22"/>
            <p:cNvSpPr>
              <a:spLocks noChangeArrowheads="1"/>
            </p:cNvSpPr>
            <p:nvPr/>
          </p:nvSpPr>
          <p:spPr bwMode="auto">
            <a:xfrm>
              <a:off x="4807" y="2497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449" name="Line 23"/>
            <p:cNvSpPr>
              <a:spLocks noChangeShapeType="1"/>
            </p:cNvSpPr>
            <p:nvPr/>
          </p:nvSpPr>
          <p:spPr bwMode="auto">
            <a:xfrm>
              <a:off x="4673" y="2203"/>
              <a:ext cx="220" cy="29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0" name="Oval 24"/>
            <p:cNvSpPr>
              <a:spLocks noChangeArrowheads="1"/>
            </p:cNvSpPr>
            <p:nvPr/>
          </p:nvSpPr>
          <p:spPr bwMode="auto">
            <a:xfrm>
              <a:off x="4082" y="2496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451" name="Line 25"/>
            <p:cNvSpPr>
              <a:spLocks noChangeShapeType="1"/>
            </p:cNvSpPr>
            <p:nvPr/>
          </p:nvSpPr>
          <p:spPr bwMode="auto">
            <a:xfrm flipH="1">
              <a:off x="4253" y="2205"/>
              <a:ext cx="227" cy="30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2" name="Oval 26"/>
            <p:cNvSpPr>
              <a:spLocks noChangeArrowheads="1"/>
            </p:cNvSpPr>
            <p:nvPr/>
          </p:nvSpPr>
          <p:spPr bwMode="auto">
            <a:xfrm>
              <a:off x="4439" y="1990"/>
              <a:ext cx="265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453" name="Oval 28"/>
            <p:cNvSpPr>
              <a:spLocks noChangeArrowheads="1"/>
            </p:cNvSpPr>
            <p:nvPr/>
          </p:nvSpPr>
          <p:spPr bwMode="auto">
            <a:xfrm>
              <a:off x="4411" y="3039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454" name="Oval 29"/>
            <p:cNvSpPr>
              <a:spLocks noChangeArrowheads="1"/>
            </p:cNvSpPr>
            <p:nvPr/>
          </p:nvSpPr>
          <p:spPr bwMode="auto">
            <a:xfrm>
              <a:off x="3725" y="3044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455" name="Line 30"/>
            <p:cNvSpPr>
              <a:spLocks noChangeShapeType="1"/>
            </p:cNvSpPr>
            <p:nvPr/>
          </p:nvSpPr>
          <p:spPr bwMode="auto">
            <a:xfrm flipH="1">
              <a:off x="3872" y="2709"/>
              <a:ext cx="255" cy="33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6" name="Line 31"/>
            <p:cNvSpPr>
              <a:spLocks noChangeShapeType="1"/>
            </p:cNvSpPr>
            <p:nvPr/>
          </p:nvSpPr>
          <p:spPr bwMode="auto">
            <a:xfrm>
              <a:off x="4299" y="2717"/>
              <a:ext cx="225" cy="32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7" name="Oval 32"/>
            <p:cNvSpPr>
              <a:spLocks noChangeArrowheads="1"/>
            </p:cNvSpPr>
            <p:nvPr/>
          </p:nvSpPr>
          <p:spPr bwMode="auto">
            <a:xfrm>
              <a:off x="5093" y="3036"/>
              <a:ext cx="266" cy="25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>
                  <a:solidFill>
                    <a:srgbClr val="006600"/>
                  </a:solidFill>
                  <a:latin typeface="Times New Roman" pitchFamily="18" charset="0"/>
                  <a:ea typeface="宋体" pitchFamily="2" charset="-122"/>
                </a:rPr>
                <a:t>9</a:t>
              </a:r>
              <a:endParaRPr kumimoji="1"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458" name="Line 33"/>
            <p:cNvSpPr>
              <a:spLocks noChangeShapeType="1"/>
            </p:cNvSpPr>
            <p:nvPr/>
          </p:nvSpPr>
          <p:spPr bwMode="auto">
            <a:xfrm>
              <a:off x="5006" y="2727"/>
              <a:ext cx="227" cy="31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47" name="Text Box 40"/>
          <p:cNvSpPr txBox="1">
            <a:spLocks noChangeArrowheads="1"/>
          </p:cNvSpPr>
          <p:nvPr/>
        </p:nvSpPr>
        <p:spPr bwMode="auto">
          <a:xfrm>
            <a:off x="152400" y="1219200"/>
            <a:ext cx="8740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/>
            <a:r>
              <a: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课堂练习：</a:t>
            </a:r>
            <a:r>
              <a:rPr kumimoji="1" lang="zh-CN" altLang="en-US" sz="2800" dirty="0" smtClean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设有序列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5, 4, 2, 8, 6, 9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楷体_GB2312" pitchFamily="49" charset="-122"/>
              </a:rPr>
              <a:t>，构造平衡树</a:t>
            </a:r>
          </a:p>
        </p:txBody>
      </p:sp>
    </p:spTree>
    <p:extLst>
      <p:ext uri="{BB962C8B-B14F-4D97-AF65-F5344CB8AC3E}">
        <p14:creationId xmlns:p14="http://schemas.microsoft.com/office/powerpoint/2010/main" val="2181298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539552" y="836712"/>
            <a:ext cx="799484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00"/>
                </a:solidFill>
              </a:rPr>
              <a:t>综上所述</a:t>
            </a:r>
            <a:r>
              <a:rPr lang="zh-CN" altLang="en-US" b="1" dirty="0">
                <a:solidFill>
                  <a:srgbClr val="000000"/>
                </a:solidFill>
              </a:rPr>
              <a:t>， 在一个平衡二叉排序树上插入一个新结点</a:t>
            </a:r>
            <a:r>
              <a:rPr lang="en-US" altLang="zh-CN" b="1" dirty="0">
                <a:solidFill>
                  <a:srgbClr val="000000"/>
                </a:solidFill>
              </a:rPr>
              <a:t>S</a:t>
            </a:r>
            <a:r>
              <a:rPr lang="zh-CN" altLang="en-US" b="1" dirty="0">
                <a:solidFill>
                  <a:srgbClr val="000000"/>
                </a:solidFill>
              </a:rPr>
              <a:t>时，主要包括以下三步： 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     （</a:t>
            </a:r>
            <a:r>
              <a:rPr lang="en-US" altLang="zh-CN" b="1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） 查找应插位置， 同时记录离插入位置最近的可能失衡结点</a:t>
            </a:r>
            <a:r>
              <a:rPr lang="en-US" altLang="zh-CN" b="1" dirty="0">
                <a:solidFill>
                  <a:srgbClr val="000000"/>
                </a:solidFill>
              </a:rPr>
              <a:t>A</a:t>
            </a:r>
            <a:r>
              <a:rPr lang="zh-CN" altLang="en-US" b="1" dirty="0">
                <a:solidFill>
                  <a:srgbClr val="000000"/>
                </a:solidFill>
              </a:rPr>
              <a:t>（</a:t>
            </a:r>
            <a:r>
              <a:rPr lang="en-US" altLang="zh-CN" b="1" dirty="0">
                <a:solidFill>
                  <a:srgbClr val="000000"/>
                </a:solidFill>
              </a:rPr>
              <a:t>A</a:t>
            </a:r>
            <a:r>
              <a:rPr lang="zh-CN" altLang="en-US" b="1" dirty="0">
                <a:solidFill>
                  <a:srgbClr val="000000"/>
                </a:solidFill>
              </a:rPr>
              <a:t>的平衡因子不等于</a:t>
            </a:r>
            <a:r>
              <a:rPr lang="en-US" altLang="zh-CN" b="1" dirty="0">
                <a:solidFill>
                  <a:srgbClr val="000000"/>
                </a:solidFill>
              </a:rPr>
              <a:t>0</a:t>
            </a:r>
            <a:r>
              <a:rPr lang="zh-CN" altLang="en-US" b="1" dirty="0">
                <a:solidFill>
                  <a:srgbClr val="000000"/>
                </a:solidFill>
              </a:rPr>
              <a:t>）。 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      （</a:t>
            </a:r>
            <a:r>
              <a:rPr lang="en-US" altLang="zh-CN" b="1" dirty="0">
                <a:solidFill>
                  <a:srgbClr val="000000"/>
                </a:solidFill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） 插入新结点</a:t>
            </a:r>
            <a:r>
              <a:rPr lang="en-US" altLang="zh-CN" b="1" dirty="0">
                <a:solidFill>
                  <a:srgbClr val="000000"/>
                </a:solidFill>
              </a:rPr>
              <a:t>S</a:t>
            </a:r>
            <a:r>
              <a:rPr lang="zh-CN" altLang="en-US" b="1" dirty="0">
                <a:solidFill>
                  <a:srgbClr val="000000"/>
                </a:solidFill>
              </a:rPr>
              <a:t>， 并修改从</a:t>
            </a:r>
            <a:r>
              <a:rPr lang="en-US" altLang="zh-CN" b="1" dirty="0">
                <a:solidFill>
                  <a:srgbClr val="000000"/>
                </a:solidFill>
              </a:rPr>
              <a:t>A</a:t>
            </a:r>
            <a:r>
              <a:rPr lang="zh-CN" altLang="en-US" b="1" dirty="0">
                <a:solidFill>
                  <a:srgbClr val="000000"/>
                </a:solidFill>
              </a:rPr>
              <a:t>到</a:t>
            </a:r>
            <a:r>
              <a:rPr lang="en-US" altLang="zh-CN" b="1" dirty="0">
                <a:solidFill>
                  <a:srgbClr val="000000"/>
                </a:solidFill>
              </a:rPr>
              <a:t>S</a:t>
            </a:r>
            <a:r>
              <a:rPr lang="zh-CN" altLang="en-US" b="1" dirty="0">
                <a:solidFill>
                  <a:srgbClr val="000000"/>
                </a:solidFill>
              </a:rPr>
              <a:t>路径上各结点的平衡因子。 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      （</a:t>
            </a:r>
            <a:r>
              <a:rPr lang="en-US" altLang="zh-CN" b="1" dirty="0">
                <a:solidFill>
                  <a:srgbClr val="000000"/>
                </a:solidFill>
              </a:rPr>
              <a:t>3</a:t>
            </a:r>
            <a:r>
              <a:rPr lang="zh-CN" altLang="en-US" b="1" dirty="0">
                <a:solidFill>
                  <a:srgbClr val="000000"/>
                </a:solidFill>
              </a:rPr>
              <a:t>） 根据</a:t>
            </a:r>
            <a:r>
              <a:rPr lang="en-US" altLang="zh-CN" b="1" dirty="0">
                <a:solidFill>
                  <a:srgbClr val="000000"/>
                </a:solidFill>
              </a:rPr>
              <a:t>A</a:t>
            </a:r>
            <a:r>
              <a:rPr lang="zh-CN" altLang="en-US" b="1" dirty="0">
                <a:solidFill>
                  <a:srgbClr val="000000"/>
                </a:solidFill>
              </a:rPr>
              <a:t>、 </a:t>
            </a:r>
            <a:r>
              <a:rPr lang="en-US" altLang="zh-CN" b="1" dirty="0">
                <a:solidFill>
                  <a:srgbClr val="000000"/>
                </a:solidFill>
              </a:rPr>
              <a:t>B</a:t>
            </a:r>
            <a:r>
              <a:rPr lang="zh-CN" altLang="en-US" b="1" dirty="0">
                <a:solidFill>
                  <a:srgbClr val="000000"/>
                </a:solidFill>
              </a:rPr>
              <a:t>的平衡因子， 判断是否失衡以及失衡类型， 并做相应处理。 </a:t>
            </a:r>
          </a:p>
        </p:txBody>
      </p:sp>
    </p:spTree>
    <p:extLst>
      <p:ext uri="{BB962C8B-B14F-4D97-AF65-F5344CB8AC3E}">
        <p14:creationId xmlns:p14="http://schemas.microsoft.com/office/powerpoint/2010/main" val="18499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592709" y="1844824"/>
            <a:ext cx="8299771" cy="3440942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typedef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struct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Node	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{</a:t>
            </a: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  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ElemType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data;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数据域，存放该结点的数据信息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lvl="0" algn="just" eaLnBrk="0" fontAlgn="auto" hangingPunct="0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b="1" kern="0" dirty="0" smtClean="0">
                <a:solidFill>
                  <a:srgbClr val="000000"/>
                </a:solidFill>
                <a:ea typeface="宋体" charset="-122"/>
              </a:rPr>
              <a:t>    </a:t>
            </a:r>
            <a:r>
              <a:rPr kumimoji="0" lang="en-US" altLang="zh-CN" b="1" kern="0" dirty="0" err="1" smtClean="0">
                <a:solidFill>
                  <a:srgbClr val="000000"/>
                </a:solidFill>
                <a:ea typeface="宋体" charset="-122"/>
              </a:rPr>
              <a:t>struct</a:t>
            </a:r>
            <a:r>
              <a:rPr kumimoji="0" lang="en-US" altLang="zh-CN" b="1" kern="0" dirty="0" smtClean="0">
                <a:solidFill>
                  <a:srgbClr val="000000"/>
                </a:solidFill>
                <a:ea typeface="宋体" charset="-122"/>
              </a:rPr>
              <a:t> Node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*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lchild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;</a:t>
            </a:r>
            <a:r>
              <a:rPr kumimoji="0" lang="en-US" altLang="zh-CN" b="1" kern="0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kumimoji="0" lang="en-US" altLang="zh-CN" sz="1600" b="1" kern="0" dirty="0" smtClean="0">
                <a:solidFill>
                  <a:srgbClr val="FF0000"/>
                </a:solidFill>
                <a:ea typeface="宋体" charset="-122"/>
              </a:rPr>
              <a:t>//</a:t>
            </a:r>
            <a:r>
              <a:rPr kumimoji="0" lang="zh-CN" altLang="en-US" sz="1600" b="1" kern="0" dirty="0" smtClean="0">
                <a:solidFill>
                  <a:srgbClr val="FF0000"/>
                </a:solidFill>
                <a:ea typeface="宋体" charset="-122"/>
              </a:rPr>
              <a:t>左指针域，存放指向左孩子结点的指针，当左孩子结点不存在时，为空指针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algn="just" eaLnBrk="0" fontAlgn="auto" hangingPunct="0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b="1" kern="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kumimoji="0" lang="en-US" altLang="zh-CN" b="1" kern="0" dirty="0" smtClean="0">
                <a:solidFill>
                  <a:srgbClr val="000000"/>
                </a:solidFill>
                <a:ea typeface="宋体" charset="-122"/>
              </a:rPr>
              <a:t>   </a:t>
            </a:r>
            <a:r>
              <a:rPr kumimoji="0" lang="en-US" altLang="zh-CN" b="1" kern="0" dirty="0" err="1" smtClean="0">
                <a:solidFill>
                  <a:srgbClr val="000000"/>
                </a:solidFill>
                <a:ea typeface="宋体" charset="-122"/>
              </a:rPr>
              <a:t>struct</a:t>
            </a:r>
            <a:r>
              <a:rPr kumimoji="0" lang="en-US" altLang="zh-CN" b="1" kern="0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kumimoji="0" lang="en-US" altLang="zh-CN" b="1" kern="0" dirty="0">
                <a:solidFill>
                  <a:srgbClr val="000000"/>
                </a:solidFill>
                <a:ea typeface="宋体" charset="-122"/>
              </a:rPr>
              <a:t>Node </a:t>
            </a:r>
            <a:r>
              <a:rPr kumimoji="0" lang="en-US" altLang="zh-CN" b="1" kern="0" dirty="0" smtClean="0">
                <a:solidFill>
                  <a:srgbClr val="0000FF"/>
                </a:solidFill>
                <a:ea typeface="宋体" charset="-122"/>
              </a:rPr>
              <a:t>*</a:t>
            </a:r>
            <a:r>
              <a:rPr kumimoji="0" lang="en-US" altLang="zh-CN" b="1" kern="0" dirty="0" err="1" smtClean="0">
                <a:solidFill>
                  <a:srgbClr val="0000FF"/>
                </a:solidFill>
                <a:ea typeface="宋体" charset="-122"/>
              </a:rPr>
              <a:t>rchild</a:t>
            </a:r>
            <a:r>
              <a:rPr kumimoji="0" lang="en-US" altLang="zh-CN" b="1" kern="0" dirty="0" smtClean="0">
                <a:solidFill>
                  <a:srgbClr val="0000FF"/>
                </a:solidFill>
                <a:ea typeface="宋体" charset="-122"/>
              </a:rPr>
              <a:t>;</a:t>
            </a:r>
            <a:r>
              <a:rPr kumimoji="0" lang="en-US" altLang="zh-CN" sz="1600" b="1" kern="0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kumimoji="0" lang="en-US" altLang="zh-CN" sz="1600" b="1" kern="0" dirty="0" smtClean="0">
                <a:solidFill>
                  <a:srgbClr val="FF0000"/>
                </a:solidFill>
                <a:ea typeface="宋体" charset="-122"/>
              </a:rPr>
              <a:t>//</a:t>
            </a:r>
            <a:r>
              <a:rPr kumimoji="0" lang="zh-CN" altLang="en-US" sz="1600" b="1" kern="0" dirty="0" smtClean="0">
                <a:solidFill>
                  <a:srgbClr val="FF0000"/>
                </a:solidFill>
                <a:ea typeface="宋体" charset="-122"/>
              </a:rPr>
              <a:t>右指针域</a:t>
            </a:r>
            <a:endParaRPr kumimoji="0" lang="en-US" altLang="zh-CN" sz="1600" b="1" kern="0" dirty="0" smtClean="0">
              <a:solidFill>
                <a:srgbClr val="FF0000"/>
              </a:solidFill>
              <a:ea typeface="宋体" charset="-122"/>
            </a:endParaRPr>
          </a:p>
          <a:p>
            <a:pPr algn="just" eaLnBrk="0" fontAlgn="auto" hangingPunct="0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600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kumimoji="0" lang="en-US" altLang="zh-CN" sz="1600" b="1" kern="0" dirty="0" smtClean="0">
                <a:solidFill>
                  <a:srgbClr val="FF0000"/>
                </a:solidFill>
                <a:ea typeface="宋体" charset="-122"/>
              </a:rPr>
              <a:t>     </a:t>
            </a:r>
            <a:r>
              <a:rPr kumimoji="0" lang="en-US" altLang="zh-CN" sz="2800" b="1" kern="0" dirty="0" err="1" smtClean="0">
                <a:solidFill>
                  <a:srgbClr val="000000"/>
                </a:solidFill>
                <a:ea typeface="宋体" charset="-122"/>
              </a:rPr>
              <a:t>int</a:t>
            </a:r>
            <a:r>
              <a:rPr kumimoji="0" lang="en-US" altLang="zh-CN" sz="2800" b="1" kern="0" dirty="0" smtClean="0">
                <a:solidFill>
                  <a:srgbClr val="000000"/>
                </a:solidFill>
                <a:ea typeface="宋体" charset="-122"/>
              </a:rPr>
              <a:t> bf;</a:t>
            </a:r>
            <a:endParaRPr kumimoji="0" lang="en-US" altLang="zh-CN" sz="4000" b="1" kern="0" dirty="0">
              <a:solidFill>
                <a:srgbClr val="000000"/>
              </a:solidFill>
              <a:ea typeface="宋体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  <a:ea typeface="宋体" charset="-122"/>
              </a:rPr>
              <a:t>} </a:t>
            </a:r>
            <a:r>
              <a:rPr kumimoji="0" lang="en-US" altLang="zh-CN" b="1" kern="0" dirty="0" err="1" smtClean="0">
                <a:solidFill>
                  <a:srgbClr val="000000"/>
                </a:solidFill>
                <a:ea typeface="宋体" charset="-122"/>
              </a:rPr>
              <a:t>BNode</a:t>
            </a:r>
            <a:r>
              <a:rPr kumimoji="0" lang="en-US" altLang="zh-CN" b="1" kern="0" dirty="0" smtClean="0">
                <a:solidFill>
                  <a:schemeClr val="tx1">
                    <a:lumMod val="50000"/>
                  </a:schemeClr>
                </a:solidFill>
                <a:ea typeface="宋体" charset="-122"/>
              </a:rPr>
              <a:t>,</a:t>
            </a:r>
            <a:r>
              <a:rPr kumimoji="0" lang="en-US" altLang="zh-CN" b="1" kern="0" dirty="0" smtClean="0">
                <a:solidFill>
                  <a:srgbClr val="0000FF"/>
                </a:solidFill>
                <a:ea typeface="宋体" charset="-122"/>
              </a:rPr>
              <a:t>*</a:t>
            </a:r>
            <a:r>
              <a:rPr kumimoji="0" lang="en-US" altLang="zh-CN" b="1" kern="0" dirty="0" err="1" smtClean="0">
                <a:solidFill>
                  <a:srgbClr val="0000FF"/>
                </a:solidFill>
                <a:ea typeface="宋体" charset="-122"/>
              </a:rPr>
              <a:t>BiTree</a:t>
            </a:r>
            <a:r>
              <a:rPr kumimoji="0" lang="en-US" altLang="zh-CN" b="1" kern="0" dirty="0" smtClean="0">
                <a:solidFill>
                  <a:srgbClr val="0000FF"/>
                </a:solidFill>
                <a:ea typeface="宋体" charset="-122"/>
              </a:rPr>
              <a:t>;</a:t>
            </a:r>
            <a:r>
              <a:rPr kumimoji="0" lang="en-US" altLang="zh-CN" b="1" kern="0" dirty="0" smtClean="0">
                <a:solidFill>
                  <a:srgbClr val="000000"/>
                </a:solidFill>
                <a:ea typeface="宋体" charset="-122"/>
              </a:rPr>
              <a:t>	</a:t>
            </a:r>
            <a:r>
              <a:rPr kumimoji="0" lang="en-US" altLang="zh-CN" b="1" kern="0" dirty="0" smtClean="0">
                <a:solidFill>
                  <a:srgbClr val="FF0000"/>
                </a:solidFill>
                <a:ea typeface="宋体" charset="-122"/>
              </a:rPr>
              <a:t>      //</a:t>
            </a:r>
            <a:r>
              <a:rPr kumimoji="0" lang="zh-CN" altLang="en-US" b="1" kern="0" dirty="0" smtClean="0">
                <a:solidFill>
                  <a:srgbClr val="FF0000"/>
                </a:solidFill>
                <a:ea typeface="宋体" charset="-122"/>
              </a:rPr>
              <a:t>结点类型别名和指针类型别名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62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99592" y="1196752"/>
            <a:ext cx="75152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结点的平衡因子：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该结点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的右子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树的深度减去它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的左子树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的深度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11561" y="2347689"/>
            <a:ext cx="828092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显然：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对于平衡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二叉树所有结点的平衡因子只可能为：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02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434280" y="692696"/>
            <a:ext cx="84582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00"/>
                </a:solidFill>
              </a:rPr>
              <a:t>下面</a:t>
            </a:r>
            <a:r>
              <a:rPr lang="zh-CN" altLang="en-US" b="1" dirty="0">
                <a:solidFill>
                  <a:srgbClr val="000000"/>
                </a:solidFill>
              </a:rPr>
              <a:t>给出完整</a:t>
            </a:r>
            <a:r>
              <a:rPr lang="zh-CN" altLang="en-US" b="1" dirty="0" smtClean="0">
                <a:solidFill>
                  <a:srgbClr val="000000"/>
                </a:solidFill>
              </a:rPr>
              <a:t>算法。 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423495" y="1484784"/>
            <a:ext cx="872050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</a:rPr>
              <a:t>void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InsAVLtree</a:t>
            </a:r>
            <a:r>
              <a:rPr lang="zh-CN" altLang="en-US" b="1" dirty="0" smtClean="0">
                <a:solidFill>
                  <a:srgbClr val="000000"/>
                </a:solidFill>
              </a:rPr>
              <a:t>（</a:t>
            </a:r>
            <a:r>
              <a:rPr lang="en-US" altLang="zh-CN" b="1" dirty="0" err="1">
                <a:solidFill>
                  <a:srgbClr val="000000"/>
                </a:solidFill>
              </a:rPr>
              <a:t>ElemType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k, </a:t>
            </a:r>
            <a:r>
              <a:rPr lang="en-US" altLang="zh-CN" b="1" dirty="0" err="1">
                <a:solidFill>
                  <a:srgbClr val="000000"/>
                </a:solidFill>
              </a:rPr>
              <a:t>BiTree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&amp;</a:t>
            </a:r>
            <a:r>
              <a:rPr lang="en-US" altLang="zh-CN" b="1" dirty="0" err="1" smtClean="0">
                <a:solidFill>
                  <a:srgbClr val="000000"/>
                </a:solidFill>
              </a:rPr>
              <a:t>avlt</a:t>
            </a:r>
            <a:r>
              <a:rPr lang="zh-CN" altLang="en-US" b="1" dirty="0" smtClean="0">
                <a:solidFill>
                  <a:srgbClr val="000000"/>
                </a:solidFill>
              </a:rPr>
              <a:t>）</a:t>
            </a:r>
            <a:r>
              <a:rPr lang="zh-CN" altLang="en-US" b="1" dirty="0">
                <a:solidFill>
                  <a:srgbClr val="000000"/>
                </a:solidFill>
              </a:rPr>
              <a:t>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</a:rPr>
              <a:t>/*</a:t>
            </a:r>
            <a:r>
              <a:rPr lang="zh-CN" altLang="en-US" b="1" dirty="0">
                <a:solidFill>
                  <a:srgbClr val="000000"/>
                </a:solidFill>
              </a:rPr>
              <a:t>在平衡二叉排序树中插入元素</a:t>
            </a:r>
            <a:r>
              <a:rPr lang="en-US" altLang="zh-CN" b="1" dirty="0">
                <a:solidFill>
                  <a:srgbClr val="000000"/>
                </a:solidFill>
              </a:rPr>
              <a:t>k</a:t>
            </a:r>
            <a:r>
              <a:rPr lang="zh-CN" altLang="en-US" b="1" dirty="0">
                <a:solidFill>
                  <a:srgbClr val="000000"/>
                </a:solidFill>
              </a:rPr>
              <a:t>， 使之成为一棵新的平衡二叉排序树*</a:t>
            </a:r>
            <a:r>
              <a:rPr lang="en-US" altLang="zh-CN" b="1" dirty="0">
                <a:solidFill>
                  <a:srgbClr val="000000"/>
                </a:solidFill>
              </a:rPr>
              <a:t>/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</a:rPr>
              <a:t>{ 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</a:rPr>
              <a:t>   S=new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Bnode</a:t>
            </a:r>
            <a:r>
              <a:rPr lang="en-US" altLang="zh-CN" b="1" dirty="0" smtClean="0">
                <a:solidFill>
                  <a:srgbClr val="000000"/>
                </a:solidFill>
              </a:rPr>
              <a:t>; </a:t>
            </a:r>
            <a:endParaRPr lang="en-US" altLang="zh-CN" b="1" dirty="0">
              <a:solidFill>
                <a:srgbClr val="00000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</a:rPr>
              <a:t>   S-</a:t>
            </a:r>
            <a:r>
              <a:rPr lang="en-US" altLang="zh-CN" b="1" dirty="0" smtClean="0">
                <a:solidFill>
                  <a:srgbClr val="000000"/>
                </a:solidFill>
              </a:rPr>
              <a:t>&gt;data=k</a:t>
            </a:r>
            <a:r>
              <a:rPr lang="en-US" altLang="zh-CN" b="1" dirty="0">
                <a:solidFill>
                  <a:srgbClr val="000000"/>
                </a:solidFill>
              </a:rPr>
              <a:t>;   S-&gt;</a:t>
            </a:r>
            <a:r>
              <a:rPr lang="en-US" altLang="zh-CN" b="1" dirty="0" err="1">
                <a:solidFill>
                  <a:srgbClr val="000000"/>
                </a:solidFill>
              </a:rPr>
              <a:t>lchild</a:t>
            </a:r>
            <a:r>
              <a:rPr lang="en-US" altLang="zh-CN" b="1" dirty="0">
                <a:solidFill>
                  <a:srgbClr val="000000"/>
                </a:solidFill>
              </a:rPr>
              <a:t>=S-&gt;</a:t>
            </a:r>
            <a:r>
              <a:rPr lang="en-US" altLang="zh-CN" b="1" dirty="0" err="1">
                <a:solidFill>
                  <a:srgbClr val="000000"/>
                </a:solidFill>
              </a:rPr>
              <a:t>rchild</a:t>
            </a:r>
            <a:r>
              <a:rPr lang="en-US" altLang="zh-CN" b="1" dirty="0">
                <a:solidFill>
                  <a:srgbClr val="000000"/>
                </a:solidFill>
              </a:rPr>
              <a:t>=NULL;  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</a:rPr>
              <a:t>   S-&gt;bf=0;  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</a:rPr>
              <a:t>   if  </a:t>
            </a:r>
            <a:r>
              <a:rPr lang="en-US" altLang="zh-CN" b="1" dirty="0" smtClean="0">
                <a:solidFill>
                  <a:srgbClr val="000000"/>
                </a:solidFill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</a:rPr>
              <a:t>avlt</a:t>
            </a:r>
            <a:r>
              <a:rPr lang="en-US" altLang="zh-CN" b="1" dirty="0">
                <a:solidFill>
                  <a:srgbClr val="000000"/>
                </a:solidFill>
              </a:rPr>
              <a:t>==NULL)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avlt</a:t>
            </a:r>
            <a:r>
              <a:rPr lang="en-US" altLang="zh-CN" b="1" dirty="0" smtClean="0">
                <a:solidFill>
                  <a:srgbClr val="000000"/>
                </a:solidFill>
              </a:rPr>
              <a:t>=S</a:t>
            </a:r>
            <a:r>
              <a:rPr lang="en-US" altLang="zh-CN" b="1" dirty="0">
                <a:solidFill>
                  <a:srgbClr val="000000"/>
                </a:solidFill>
              </a:rPr>
              <a:t>;  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</a:rPr>
              <a:t>   else          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</a:rPr>
              <a:t>      {  </a:t>
            </a:r>
          </a:p>
        </p:txBody>
      </p:sp>
    </p:spTree>
    <p:extLst>
      <p:ext uri="{BB962C8B-B14F-4D97-AF65-F5344CB8AC3E}">
        <p14:creationId xmlns:p14="http://schemas.microsoft.com/office/powerpoint/2010/main" val="370086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" y="0"/>
            <a:ext cx="9036496" cy="6814173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/* </a:t>
            </a:r>
            <a:r>
              <a:rPr lang="zh-CN" altLang="en-US" b="1" dirty="0">
                <a:solidFill>
                  <a:srgbClr val="FF0000"/>
                </a:solidFill>
              </a:rPr>
              <a:t>首先查找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zh-CN" altLang="en-US" b="1" dirty="0">
                <a:solidFill>
                  <a:srgbClr val="FF0000"/>
                </a:solidFill>
              </a:rPr>
              <a:t>的插入位置</a:t>
            </a:r>
            <a:r>
              <a:rPr lang="en-US" altLang="zh-CN" b="1" dirty="0" err="1">
                <a:solidFill>
                  <a:srgbClr val="FF0000"/>
                </a:solidFill>
              </a:rPr>
              <a:t>fp</a:t>
            </a:r>
            <a:r>
              <a:rPr lang="zh-CN" altLang="en-US" b="1" dirty="0">
                <a:solidFill>
                  <a:srgbClr val="FF0000"/>
                </a:solidFill>
              </a:rPr>
              <a:t>， 同时记录距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zh-CN" altLang="en-US" b="1" dirty="0">
                <a:solidFill>
                  <a:srgbClr val="FF0000"/>
                </a:solidFill>
              </a:rPr>
              <a:t>的插入位置最近且</a:t>
            </a:r>
          </a:p>
          <a:p>
            <a:pPr>
              <a:lnSpc>
                <a:spcPct val="14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平衡</a:t>
            </a:r>
            <a:r>
              <a:rPr lang="zh-CN" altLang="en-US" b="1" dirty="0">
                <a:solidFill>
                  <a:srgbClr val="FF0000"/>
                </a:solidFill>
              </a:rPr>
              <a:t>因子不等于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（等于</a:t>
            </a:r>
            <a:r>
              <a:rPr lang="en-US" altLang="zh-CN" b="1" dirty="0">
                <a:solidFill>
                  <a:srgbClr val="FF0000"/>
                </a:solidFill>
              </a:rPr>
              <a:t>-1</a:t>
            </a:r>
            <a:r>
              <a:rPr lang="zh-CN" altLang="en-US" b="1" dirty="0">
                <a:solidFill>
                  <a:srgbClr val="FF0000"/>
                </a:solidFill>
              </a:rPr>
              <a:t>或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）的结点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， 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为可能的失衡结点*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smtClean="0">
                <a:solidFill>
                  <a:srgbClr val="000000"/>
                </a:solidFill>
              </a:rPr>
              <a:t>       A=</a:t>
            </a:r>
            <a:r>
              <a:rPr lang="en-US" altLang="zh-CN" b="1" dirty="0" err="1" smtClean="0">
                <a:solidFill>
                  <a:srgbClr val="000000"/>
                </a:solidFill>
              </a:rPr>
              <a:t>avlt</a:t>
            </a:r>
            <a:r>
              <a:rPr lang="zh-CN" altLang="en-US" b="1" dirty="0">
                <a:solidFill>
                  <a:srgbClr val="000000"/>
                </a:solidFill>
              </a:rPr>
              <a:t>；   </a:t>
            </a:r>
            <a:r>
              <a:rPr lang="en-US" altLang="zh-CN" b="1" dirty="0">
                <a:solidFill>
                  <a:srgbClr val="000000"/>
                </a:solidFill>
              </a:rPr>
              <a:t>FA=NULL;  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</a:rPr>
              <a:t>        </a:t>
            </a:r>
            <a:r>
              <a:rPr lang="en-US" altLang="zh-CN" b="1" dirty="0" smtClean="0">
                <a:solidFill>
                  <a:srgbClr val="000000"/>
                </a:solidFill>
              </a:rPr>
              <a:t>p=</a:t>
            </a:r>
            <a:r>
              <a:rPr lang="en-US" altLang="zh-CN" b="1" dirty="0" err="1" smtClean="0">
                <a:solidFill>
                  <a:srgbClr val="000000"/>
                </a:solidFill>
              </a:rPr>
              <a:t>avlt</a:t>
            </a:r>
            <a:r>
              <a:rPr lang="zh-CN" altLang="en-US" b="1" dirty="0">
                <a:solidFill>
                  <a:srgbClr val="000000"/>
                </a:solidFill>
              </a:rPr>
              <a:t>；   </a:t>
            </a:r>
            <a:r>
              <a:rPr lang="en-US" altLang="zh-CN" b="1" dirty="0" err="1">
                <a:solidFill>
                  <a:srgbClr val="000000"/>
                </a:solidFill>
              </a:rPr>
              <a:t>fp</a:t>
            </a:r>
            <a:r>
              <a:rPr lang="en-US" altLang="zh-CN" b="1" dirty="0">
                <a:solidFill>
                  <a:srgbClr val="000000"/>
                </a:solidFill>
              </a:rPr>
              <a:t>=NULL 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</a:rPr>
              <a:t>        while  (p! =NULL)  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</a:rPr>
              <a:t>            { if  (p-&gt;</a:t>
            </a:r>
            <a:r>
              <a:rPr lang="en-US" altLang="zh-CN" b="1" dirty="0" smtClean="0">
                <a:solidFill>
                  <a:srgbClr val="000000"/>
                </a:solidFill>
              </a:rPr>
              <a:t>bf !=</a:t>
            </a:r>
            <a:r>
              <a:rPr lang="en-US" altLang="zh-CN" b="1" dirty="0">
                <a:solidFill>
                  <a:srgbClr val="000000"/>
                </a:solidFill>
              </a:rPr>
              <a:t>0)  {A=p;  FA=</a:t>
            </a:r>
            <a:r>
              <a:rPr lang="en-US" altLang="zh-CN" b="1" dirty="0" err="1">
                <a:solidFill>
                  <a:srgbClr val="000000"/>
                </a:solidFill>
              </a:rPr>
              <a:t>fp</a:t>
            </a:r>
            <a:r>
              <a:rPr lang="en-US" altLang="zh-CN" b="1" dirty="0">
                <a:solidFill>
                  <a:srgbClr val="000000"/>
                </a:solidFill>
              </a:rPr>
              <a:t>};    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</a:rPr>
              <a:t>               </a:t>
            </a:r>
            <a:r>
              <a:rPr lang="en-US" altLang="zh-CN" b="1" dirty="0" err="1">
                <a:solidFill>
                  <a:srgbClr val="000000"/>
                </a:solidFill>
              </a:rPr>
              <a:t>fp</a:t>
            </a:r>
            <a:r>
              <a:rPr lang="en-US" altLang="zh-CN" b="1" dirty="0">
                <a:solidFill>
                  <a:srgbClr val="000000"/>
                </a:solidFill>
              </a:rPr>
              <a:t>=p;    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</a:rPr>
              <a:t>               if  (K &lt; p-&gt;data)   p=p-&gt;</a:t>
            </a:r>
            <a:r>
              <a:rPr lang="en-US" altLang="zh-CN" b="1" dirty="0" err="1">
                <a:solidFill>
                  <a:srgbClr val="000000"/>
                </a:solidFill>
              </a:rPr>
              <a:t>lchild</a:t>
            </a:r>
            <a:r>
              <a:rPr lang="en-US" altLang="zh-CN" b="1" dirty="0">
                <a:solidFill>
                  <a:srgbClr val="000000"/>
                </a:solidFill>
              </a:rPr>
              <a:t>;    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</a:rPr>
              <a:t>               else  p=p-&gt;</a:t>
            </a:r>
            <a:r>
              <a:rPr lang="en-US" altLang="zh-CN" b="1" dirty="0" err="1">
                <a:solidFill>
                  <a:srgbClr val="000000"/>
                </a:solidFill>
              </a:rPr>
              <a:t>rchild</a:t>
            </a:r>
            <a:r>
              <a:rPr lang="en-US" altLang="zh-CN" b="1" dirty="0">
                <a:solidFill>
                  <a:srgbClr val="000000"/>
                </a:solidFill>
              </a:rPr>
              <a:t>;   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</a:rPr>
              <a:t>             } 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      /* </a:t>
            </a:r>
            <a:r>
              <a:rPr lang="zh-CN" altLang="en-US" b="1" dirty="0">
                <a:solidFill>
                  <a:srgbClr val="FF0000"/>
                </a:solidFill>
              </a:rPr>
              <a:t>插入</a:t>
            </a:r>
            <a:r>
              <a:rPr lang="en-US" altLang="zh-CN" b="1" dirty="0">
                <a:solidFill>
                  <a:srgbClr val="FF0000"/>
                </a:solidFill>
              </a:rPr>
              <a:t>S*/ 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</a:rPr>
              <a:t>       if (K &lt; </a:t>
            </a:r>
            <a:r>
              <a:rPr lang="en-US" altLang="zh-CN" b="1" dirty="0" err="1">
                <a:solidFill>
                  <a:srgbClr val="000000"/>
                </a:solidFill>
              </a:rPr>
              <a:t>fp</a:t>
            </a:r>
            <a:r>
              <a:rPr lang="en-US" altLang="zh-CN" b="1" dirty="0">
                <a:solidFill>
                  <a:srgbClr val="000000"/>
                </a:solidFill>
              </a:rPr>
              <a:t>-&gt;data)  </a:t>
            </a:r>
            <a:r>
              <a:rPr lang="en-US" altLang="zh-CN" b="1" dirty="0" err="1">
                <a:solidFill>
                  <a:srgbClr val="000000"/>
                </a:solidFill>
              </a:rPr>
              <a:t>fp</a:t>
            </a:r>
            <a:r>
              <a:rPr lang="en-US" altLang="zh-CN" b="1" dirty="0">
                <a:solidFill>
                  <a:srgbClr val="000000"/>
                </a:solidFill>
              </a:rPr>
              <a:t>-&gt;</a:t>
            </a:r>
            <a:r>
              <a:rPr lang="en-US" altLang="zh-CN" b="1" dirty="0" err="1">
                <a:solidFill>
                  <a:srgbClr val="000000"/>
                </a:solidFill>
              </a:rPr>
              <a:t>lchild</a:t>
            </a:r>
            <a:r>
              <a:rPr lang="en-US" altLang="zh-CN" b="1" dirty="0">
                <a:solidFill>
                  <a:srgbClr val="000000"/>
                </a:solidFill>
              </a:rPr>
              <a:t>=S;  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</a:rPr>
              <a:t>       else  </a:t>
            </a:r>
            <a:r>
              <a:rPr lang="en-US" altLang="zh-CN" b="1" dirty="0" err="1">
                <a:solidFill>
                  <a:srgbClr val="000000"/>
                </a:solidFill>
              </a:rPr>
              <a:t>fp</a:t>
            </a:r>
            <a:r>
              <a:rPr lang="en-US" altLang="zh-CN" b="1" dirty="0">
                <a:solidFill>
                  <a:srgbClr val="000000"/>
                </a:solidFill>
              </a:rPr>
              <a:t>-&gt;</a:t>
            </a:r>
            <a:r>
              <a:rPr lang="en-US" altLang="zh-CN" b="1" dirty="0" err="1">
                <a:solidFill>
                  <a:srgbClr val="000000"/>
                </a:solidFill>
              </a:rPr>
              <a:t>rchild</a:t>
            </a:r>
            <a:r>
              <a:rPr lang="en-US" altLang="zh-CN" b="1" dirty="0">
                <a:solidFill>
                  <a:srgbClr val="000000"/>
                </a:solidFill>
              </a:rPr>
              <a:t>=S; </a:t>
            </a:r>
          </a:p>
        </p:txBody>
      </p:sp>
    </p:spTree>
    <p:extLst>
      <p:ext uri="{BB962C8B-B14F-4D97-AF65-F5344CB8AC3E}">
        <p14:creationId xmlns:p14="http://schemas.microsoft.com/office/powerpoint/2010/main" val="428018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79512" y="188641"/>
            <a:ext cx="8784976" cy="641406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200" b="1" dirty="0">
                <a:solidFill>
                  <a:srgbClr val="FF00FF"/>
                </a:solidFill>
              </a:rPr>
              <a:t>      /* </a:t>
            </a:r>
            <a:r>
              <a:rPr lang="zh-CN" altLang="en-US" sz="2200" b="1" dirty="0">
                <a:solidFill>
                  <a:srgbClr val="FF00FF"/>
                </a:solidFill>
              </a:rPr>
              <a:t>确定结点</a:t>
            </a:r>
            <a:r>
              <a:rPr lang="en-US" altLang="zh-CN" sz="2200" b="1" dirty="0">
                <a:solidFill>
                  <a:srgbClr val="FF00FF"/>
                </a:solidFill>
              </a:rPr>
              <a:t>B</a:t>
            </a:r>
            <a:r>
              <a:rPr lang="zh-CN" altLang="en-US" sz="2200" b="1" dirty="0">
                <a:solidFill>
                  <a:srgbClr val="FF00FF"/>
                </a:solidFill>
              </a:rPr>
              <a:t>， 并修改</a:t>
            </a:r>
            <a:r>
              <a:rPr lang="en-US" altLang="zh-CN" sz="2200" b="1" dirty="0">
                <a:solidFill>
                  <a:srgbClr val="FF00FF"/>
                </a:solidFill>
              </a:rPr>
              <a:t>A</a:t>
            </a:r>
            <a:r>
              <a:rPr lang="zh-CN" altLang="en-US" sz="2200" b="1" dirty="0">
                <a:solidFill>
                  <a:srgbClr val="FF00FF"/>
                </a:solidFill>
              </a:rPr>
              <a:t>的平衡因子 *</a:t>
            </a:r>
            <a:r>
              <a:rPr lang="en-US" altLang="zh-CN" sz="2200" b="1" dirty="0">
                <a:solidFill>
                  <a:srgbClr val="FF00FF"/>
                </a:solidFill>
              </a:rPr>
              <a:t>/ </a:t>
            </a:r>
          </a:p>
          <a:p>
            <a:pPr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</a:rPr>
              <a:t>       if (K &lt; A-&gt;data)  {B=A-&gt;</a:t>
            </a:r>
            <a:r>
              <a:rPr lang="en-US" altLang="zh-CN" sz="2200" b="1" dirty="0" err="1">
                <a:solidFill>
                  <a:srgbClr val="000000"/>
                </a:solidFill>
              </a:rPr>
              <a:t>lchild</a:t>
            </a:r>
            <a:r>
              <a:rPr lang="zh-CN" altLang="en-US" sz="2200" b="1" dirty="0">
                <a:solidFill>
                  <a:srgbClr val="000000"/>
                </a:solidFill>
              </a:rPr>
              <a:t>； </a:t>
            </a:r>
            <a:r>
              <a:rPr lang="en-US" altLang="zh-CN" sz="2200" b="1" dirty="0">
                <a:solidFill>
                  <a:srgbClr val="000000"/>
                </a:solidFill>
              </a:rPr>
              <a:t>A-&gt;bf=A-&gt;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bf-1</a:t>
            </a:r>
            <a:r>
              <a:rPr lang="en-US" altLang="zh-CN" sz="2200" b="1" dirty="0">
                <a:solidFill>
                  <a:srgbClr val="000000"/>
                </a:solidFill>
              </a:rPr>
              <a:t>} </a:t>
            </a:r>
          </a:p>
          <a:p>
            <a:pPr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</a:rPr>
              <a:t>       else {B=A-&gt;</a:t>
            </a:r>
            <a:r>
              <a:rPr lang="en-US" altLang="zh-CN" sz="2200" b="1" dirty="0" err="1">
                <a:solidFill>
                  <a:srgbClr val="000000"/>
                </a:solidFill>
              </a:rPr>
              <a:t>rchild</a:t>
            </a:r>
            <a:r>
              <a:rPr lang="zh-CN" altLang="en-US" sz="2200" b="1" dirty="0">
                <a:solidFill>
                  <a:srgbClr val="000000"/>
                </a:solidFill>
              </a:rPr>
              <a:t>； </a:t>
            </a:r>
            <a:r>
              <a:rPr lang="en-US" altLang="zh-CN" sz="2200" b="1" dirty="0">
                <a:solidFill>
                  <a:srgbClr val="000000"/>
                </a:solidFill>
              </a:rPr>
              <a:t>A-&gt;bf=A-&gt;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bf+1</a:t>
            </a:r>
            <a:r>
              <a:rPr lang="en-US" altLang="zh-CN" sz="2200" b="1" dirty="0">
                <a:solidFill>
                  <a:srgbClr val="000000"/>
                </a:solidFill>
              </a:rPr>
              <a:t>} </a:t>
            </a:r>
          </a:p>
          <a:p>
            <a:pPr>
              <a:lnSpc>
                <a:spcPct val="145000"/>
              </a:lnSpc>
            </a:pPr>
            <a:r>
              <a:rPr lang="en-US" altLang="zh-CN" sz="2200" b="1" dirty="0">
                <a:solidFill>
                  <a:srgbClr val="FF00FF"/>
                </a:solidFill>
              </a:rPr>
              <a:t>       /* </a:t>
            </a:r>
            <a:r>
              <a:rPr lang="zh-CN" altLang="en-US" sz="2200" b="1" dirty="0">
                <a:solidFill>
                  <a:srgbClr val="FF00FF"/>
                </a:solidFill>
              </a:rPr>
              <a:t>修改</a:t>
            </a:r>
            <a:r>
              <a:rPr lang="en-US" altLang="zh-CN" sz="2200" b="1" dirty="0">
                <a:solidFill>
                  <a:srgbClr val="FF00FF"/>
                </a:solidFill>
              </a:rPr>
              <a:t>B</a:t>
            </a:r>
            <a:r>
              <a:rPr lang="zh-CN" altLang="en-US" sz="2200" b="1" dirty="0">
                <a:solidFill>
                  <a:srgbClr val="FF00FF"/>
                </a:solidFill>
              </a:rPr>
              <a:t>到</a:t>
            </a:r>
            <a:r>
              <a:rPr lang="en-US" altLang="zh-CN" sz="2200" b="1" dirty="0">
                <a:solidFill>
                  <a:srgbClr val="FF00FF"/>
                </a:solidFill>
              </a:rPr>
              <a:t>S</a:t>
            </a:r>
            <a:r>
              <a:rPr lang="zh-CN" altLang="en-US" sz="2200" b="1" dirty="0">
                <a:solidFill>
                  <a:srgbClr val="FF00FF"/>
                </a:solidFill>
              </a:rPr>
              <a:t>路径上各结点的平衡因子（原值均为</a:t>
            </a:r>
            <a:r>
              <a:rPr lang="en-US" altLang="zh-CN" sz="2200" b="1" dirty="0">
                <a:solidFill>
                  <a:srgbClr val="FF00FF"/>
                </a:solidFill>
              </a:rPr>
              <a:t>0</a:t>
            </a:r>
            <a:r>
              <a:rPr lang="zh-CN" altLang="en-US" sz="2200" b="1" dirty="0">
                <a:solidFill>
                  <a:srgbClr val="FF00FF"/>
                </a:solidFill>
              </a:rPr>
              <a:t>）*</a:t>
            </a:r>
            <a:r>
              <a:rPr lang="en-US" altLang="zh-CN" sz="2200" b="1" dirty="0">
                <a:solidFill>
                  <a:srgbClr val="FF00FF"/>
                </a:solidFill>
              </a:rPr>
              <a:t>/ </a:t>
            </a:r>
          </a:p>
          <a:p>
            <a:pPr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</a:rPr>
              <a:t>       p=B</a:t>
            </a:r>
            <a:r>
              <a:rPr lang="zh-CN" altLang="en-US" sz="2200" b="1" dirty="0">
                <a:solidFill>
                  <a:srgbClr val="000000"/>
                </a:solidFill>
              </a:rPr>
              <a:t>；  </a:t>
            </a:r>
          </a:p>
          <a:p>
            <a:pPr>
              <a:lnSpc>
                <a:spcPct val="145000"/>
              </a:lnSpc>
            </a:pPr>
            <a:r>
              <a:rPr lang="zh-CN" altLang="en-US" sz="2200" b="1" dirty="0">
                <a:solidFill>
                  <a:srgbClr val="000000"/>
                </a:solidFill>
              </a:rPr>
              <a:t>       </a:t>
            </a:r>
            <a:r>
              <a:rPr lang="en-US" altLang="zh-CN" sz="2200" b="1" dirty="0">
                <a:solidFill>
                  <a:srgbClr val="000000"/>
                </a:solidFill>
              </a:rPr>
              <a:t>while  (p! =S)  </a:t>
            </a:r>
          </a:p>
          <a:p>
            <a:pPr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</a:rPr>
              <a:t>            if  (K &lt; p-&gt;data)   {p-&gt;bf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=-1</a:t>
            </a:r>
            <a:r>
              <a:rPr lang="zh-CN" altLang="en-US" sz="2200" b="1" dirty="0">
                <a:solidFill>
                  <a:srgbClr val="000000"/>
                </a:solidFill>
              </a:rPr>
              <a:t>； </a:t>
            </a:r>
            <a:r>
              <a:rPr lang="en-US" altLang="zh-CN" sz="2200" b="1" dirty="0">
                <a:solidFill>
                  <a:srgbClr val="000000"/>
                </a:solidFill>
              </a:rPr>
              <a:t>p=p-&gt;</a:t>
            </a:r>
            <a:r>
              <a:rPr lang="en-US" altLang="zh-CN" sz="22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200" b="1" dirty="0">
                <a:solidFill>
                  <a:srgbClr val="000000"/>
                </a:solidFill>
              </a:rPr>
              <a:t>}  </a:t>
            </a:r>
          </a:p>
          <a:p>
            <a:pPr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</a:rPr>
              <a:t>            else   {p-&gt;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bf=1</a:t>
            </a:r>
            <a:r>
              <a:rPr lang="zh-CN" altLang="en-US" sz="2200" b="1" dirty="0">
                <a:solidFill>
                  <a:srgbClr val="000000"/>
                </a:solidFill>
              </a:rPr>
              <a:t>； </a:t>
            </a:r>
            <a:r>
              <a:rPr lang="en-US" altLang="zh-CN" sz="2200" b="1" dirty="0">
                <a:solidFill>
                  <a:srgbClr val="000000"/>
                </a:solidFill>
              </a:rPr>
              <a:t>p=p-&gt;</a:t>
            </a:r>
            <a:r>
              <a:rPr lang="en-US" altLang="zh-CN" sz="22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200" b="1" dirty="0">
                <a:solidFill>
                  <a:srgbClr val="000000"/>
                </a:solidFill>
              </a:rPr>
              <a:t>} </a:t>
            </a:r>
          </a:p>
          <a:p>
            <a:pPr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</a:rPr>
              <a:t>       /* </a:t>
            </a:r>
            <a:r>
              <a:rPr lang="zh-CN" altLang="en-US" sz="2200" b="1" dirty="0">
                <a:solidFill>
                  <a:srgbClr val="000000"/>
                </a:solidFill>
              </a:rPr>
              <a:t>判断失衡类型并做相应处理 *</a:t>
            </a:r>
            <a:r>
              <a:rPr lang="en-US" altLang="zh-CN" sz="2200" b="1" dirty="0">
                <a:solidFill>
                  <a:srgbClr val="000000"/>
                </a:solidFill>
              </a:rPr>
              <a:t>/ </a:t>
            </a:r>
          </a:p>
          <a:p>
            <a:pPr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</a:rPr>
              <a:t>        if  (A-&gt;bf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==-2 </a:t>
            </a:r>
            <a:r>
              <a:rPr lang="en-US" altLang="zh-CN" sz="2200" b="1" dirty="0">
                <a:solidFill>
                  <a:srgbClr val="000000"/>
                </a:solidFill>
              </a:rPr>
              <a:t>&amp;&amp; B-&gt;bf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==-1</a:t>
            </a:r>
            <a:r>
              <a:rPr lang="en-US" altLang="zh-CN" sz="2200" b="1" dirty="0">
                <a:solidFill>
                  <a:srgbClr val="000000"/>
                </a:solidFill>
              </a:rPr>
              <a:t>)         /* LL</a:t>
            </a:r>
            <a:r>
              <a:rPr lang="zh-CN" altLang="en-US" sz="2200" b="1" dirty="0">
                <a:solidFill>
                  <a:srgbClr val="000000"/>
                </a:solidFill>
              </a:rPr>
              <a:t>型 *</a:t>
            </a:r>
            <a:r>
              <a:rPr lang="en-US" altLang="zh-CN" sz="2200" b="1" dirty="0">
                <a:solidFill>
                  <a:srgbClr val="000000"/>
                </a:solidFill>
              </a:rPr>
              <a:t>/  </a:t>
            </a:r>
          </a:p>
          <a:p>
            <a:pPr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</a:rPr>
              <a:t>            {   </a:t>
            </a:r>
          </a:p>
          <a:p>
            <a:pPr>
              <a:lnSpc>
                <a:spcPct val="145000"/>
              </a:lnSpc>
            </a:pPr>
            <a:r>
              <a:rPr lang="en-US" altLang="zh-CN" sz="2200" b="1" dirty="0">
                <a:solidFill>
                  <a:srgbClr val="000000"/>
                </a:solidFill>
              </a:rPr>
              <a:t>               B=A-&gt;</a:t>
            </a:r>
            <a:r>
              <a:rPr lang="en-US" altLang="zh-CN" sz="2200" b="1" dirty="0" err="1">
                <a:solidFill>
                  <a:srgbClr val="000000"/>
                </a:solidFill>
              </a:rPr>
              <a:t>lchild</a:t>
            </a:r>
            <a:r>
              <a:rPr lang="zh-CN" altLang="en-US" sz="2200" b="1" dirty="0">
                <a:solidFill>
                  <a:srgbClr val="000000"/>
                </a:solidFill>
              </a:rPr>
              <a:t>；    </a:t>
            </a:r>
          </a:p>
          <a:p>
            <a:pPr>
              <a:lnSpc>
                <a:spcPct val="145000"/>
              </a:lnSpc>
            </a:pPr>
            <a:r>
              <a:rPr lang="zh-CN" altLang="en-US" sz="2200" b="1" dirty="0">
                <a:solidFill>
                  <a:srgbClr val="000000"/>
                </a:solidFill>
              </a:rPr>
              <a:t>               </a:t>
            </a:r>
            <a:r>
              <a:rPr lang="en-US" altLang="zh-CN" sz="2200" b="1" dirty="0">
                <a:solidFill>
                  <a:srgbClr val="000000"/>
                </a:solidFill>
              </a:rPr>
              <a:t>A-&gt;</a:t>
            </a:r>
            <a:r>
              <a:rPr lang="en-US" altLang="zh-CN" sz="22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200" b="1" dirty="0">
                <a:solidFill>
                  <a:srgbClr val="000000"/>
                </a:solidFill>
              </a:rPr>
              <a:t>=B-&gt;</a:t>
            </a:r>
            <a:r>
              <a:rPr lang="en-US" altLang="zh-CN" sz="2200" b="1" dirty="0" err="1">
                <a:solidFill>
                  <a:srgbClr val="000000"/>
                </a:solidFill>
              </a:rPr>
              <a:t>rchild</a:t>
            </a:r>
            <a:r>
              <a:rPr lang="zh-CN" altLang="en-US" sz="2200" b="1" dirty="0">
                <a:solidFill>
                  <a:srgbClr val="000000"/>
                </a:solidFill>
              </a:rPr>
              <a:t>； </a:t>
            </a:r>
          </a:p>
        </p:txBody>
      </p:sp>
    </p:spTree>
    <p:extLst>
      <p:ext uri="{BB962C8B-B14F-4D97-AF65-F5344CB8AC3E}">
        <p14:creationId xmlns:p14="http://schemas.microsoft.com/office/powerpoint/2010/main" val="10778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990600" y="550863"/>
            <a:ext cx="6492483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lnSpc>
                <a:spcPct val="15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B-&gt;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=A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 lvl="1">
              <a:lnSpc>
                <a:spcPct val="15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A-&gt;bf=0</a:t>
            </a:r>
            <a:r>
              <a:rPr lang="zh-CN" altLang="en-US" sz="2000" b="1" dirty="0">
                <a:solidFill>
                  <a:srgbClr val="000000"/>
                </a:solidFill>
              </a:rPr>
              <a:t>；   </a:t>
            </a:r>
            <a:r>
              <a:rPr lang="en-US" altLang="zh-CN" sz="2000" b="1" dirty="0">
                <a:solidFill>
                  <a:srgbClr val="000000"/>
                </a:solidFill>
              </a:rPr>
              <a:t>B-&gt;bf=0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>
              <a:lnSpc>
                <a:spcPct val="15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</a:rPr>
              <a:t>if  FA=NULL    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avlt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=B</a:t>
            </a:r>
            <a:r>
              <a:rPr lang="en-US" altLang="zh-CN" sz="2000" b="1" dirty="0">
                <a:solidFill>
                  <a:srgbClr val="000000"/>
                </a:solidFill>
              </a:rPr>
              <a:t>   </a:t>
            </a:r>
          </a:p>
          <a:p>
            <a:pPr>
              <a:lnSpc>
                <a:spcPct val="15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 else  if  A=FA-&gt;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    FA-&gt;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=B    </a:t>
            </a:r>
          </a:p>
          <a:p>
            <a:pPr>
              <a:lnSpc>
                <a:spcPct val="15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       else  FA-&gt;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=B</a:t>
            </a:r>
            <a:r>
              <a:rPr lang="zh-CN" altLang="en-US" sz="2000" b="1" dirty="0">
                <a:solidFill>
                  <a:srgbClr val="000000"/>
                </a:solidFill>
              </a:rPr>
              <a:t>；   </a:t>
            </a:r>
          </a:p>
          <a:p>
            <a:pPr>
              <a:lnSpc>
                <a:spcPct val="15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</a:rPr>
              <a:t>}  </a:t>
            </a:r>
          </a:p>
          <a:p>
            <a:pPr>
              <a:lnSpc>
                <a:spcPct val="15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else if  (A-&gt;bf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==-2 </a:t>
            </a:r>
            <a:r>
              <a:rPr lang="en-US" altLang="zh-CN" sz="2000" b="1" dirty="0">
                <a:solidFill>
                  <a:srgbClr val="000000"/>
                </a:solidFill>
              </a:rPr>
              <a:t>&amp;&amp; B-&gt;bf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==1</a:t>
            </a:r>
            <a:r>
              <a:rPr lang="en-US" altLang="zh-CN" sz="2000" b="1" dirty="0">
                <a:solidFill>
                  <a:srgbClr val="000000"/>
                </a:solidFill>
              </a:rPr>
              <a:t>)         /* LR</a:t>
            </a:r>
            <a:r>
              <a:rPr lang="zh-CN" altLang="en-US" sz="2000" b="1" dirty="0">
                <a:solidFill>
                  <a:srgbClr val="000000"/>
                </a:solidFill>
              </a:rPr>
              <a:t>型 *</a:t>
            </a:r>
            <a:r>
              <a:rPr lang="en-US" altLang="zh-CN" sz="2000" b="1" dirty="0">
                <a:solidFill>
                  <a:srgbClr val="000000"/>
                </a:solidFill>
              </a:rPr>
              <a:t>/  </a:t>
            </a:r>
          </a:p>
          <a:p>
            <a:pPr>
              <a:lnSpc>
                <a:spcPct val="15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{   </a:t>
            </a:r>
          </a:p>
          <a:p>
            <a:pPr>
              <a:lnSpc>
                <a:spcPct val="15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   B=A-&gt;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zh-CN" altLang="en-US" sz="2000" b="1" dirty="0">
                <a:solidFill>
                  <a:srgbClr val="000000"/>
                </a:solidFill>
              </a:rPr>
              <a:t>；   </a:t>
            </a:r>
            <a:r>
              <a:rPr lang="en-US" altLang="zh-CN" sz="2000" b="1" dirty="0">
                <a:solidFill>
                  <a:srgbClr val="000000"/>
                </a:solidFill>
              </a:rPr>
              <a:t>C=B-&gt;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>
              <a:lnSpc>
                <a:spcPct val="15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        </a:t>
            </a:r>
            <a:r>
              <a:rPr lang="en-US" altLang="zh-CN" sz="2000" b="1" dirty="0">
                <a:solidFill>
                  <a:srgbClr val="000000"/>
                </a:solidFill>
              </a:rPr>
              <a:t>B-&gt;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=C-&gt;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>
              <a:lnSpc>
                <a:spcPct val="15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        </a:t>
            </a:r>
            <a:r>
              <a:rPr lang="en-US" altLang="zh-CN" sz="2000" b="1" dirty="0">
                <a:solidFill>
                  <a:srgbClr val="000000"/>
                </a:solidFill>
              </a:rPr>
              <a:t>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=C-&gt;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>
              <a:lnSpc>
                <a:spcPct val="15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        </a:t>
            </a:r>
            <a:r>
              <a:rPr lang="en-US" altLang="zh-CN" sz="2000" b="1" dirty="0">
                <a:solidFill>
                  <a:srgbClr val="000000"/>
                </a:solidFill>
              </a:rPr>
              <a:t>C-&gt;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=B</a:t>
            </a:r>
            <a:r>
              <a:rPr lang="zh-CN" altLang="en-US" sz="2000" b="1" dirty="0">
                <a:solidFill>
                  <a:srgbClr val="000000"/>
                </a:solidFill>
              </a:rPr>
              <a:t>； </a:t>
            </a:r>
            <a:r>
              <a:rPr lang="en-US" altLang="zh-CN" sz="2000" b="1" dirty="0">
                <a:solidFill>
                  <a:srgbClr val="000000"/>
                </a:solidFill>
              </a:rPr>
              <a:t>C-&gt;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=A</a:t>
            </a:r>
            <a:r>
              <a:rPr lang="zh-CN" altLang="en-US" sz="2000" b="1" dirty="0">
                <a:solidFill>
                  <a:srgbClr val="000000"/>
                </a:solidFill>
              </a:rPr>
              <a:t>； </a:t>
            </a:r>
          </a:p>
        </p:txBody>
      </p:sp>
    </p:spTree>
    <p:extLst>
      <p:ext uri="{BB962C8B-B14F-4D97-AF65-F5344CB8AC3E}">
        <p14:creationId xmlns:p14="http://schemas.microsoft.com/office/powerpoint/2010/main" val="38118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914400" y="725488"/>
            <a:ext cx="6471643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lnSpc>
                <a:spcPct val="17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if (S-&gt;data&lt;C-&gt;data)     </a:t>
            </a:r>
          </a:p>
          <a:p>
            <a:pPr lvl="1">
              <a:lnSpc>
                <a:spcPct val="17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{ A-&gt;bf=-1</a:t>
            </a:r>
            <a:r>
              <a:rPr lang="zh-CN" altLang="en-US" sz="2000" b="1" dirty="0">
                <a:solidFill>
                  <a:srgbClr val="000000"/>
                </a:solidFill>
              </a:rPr>
              <a:t>；  </a:t>
            </a:r>
            <a:r>
              <a:rPr lang="en-US" altLang="zh-CN" sz="2000" b="1" dirty="0">
                <a:solidFill>
                  <a:srgbClr val="000000"/>
                </a:solidFill>
              </a:rPr>
              <a:t>B-&gt;bf=0 </a:t>
            </a:r>
            <a:r>
              <a:rPr lang="zh-CN" altLang="en-US" sz="2000" b="1" dirty="0">
                <a:solidFill>
                  <a:srgbClr val="000000"/>
                </a:solidFill>
              </a:rPr>
              <a:t>；  </a:t>
            </a:r>
            <a:r>
              <a:rPr lang="en-US" altLang="zh-CN" sz="2000" b="1" dirty="0">
                <a:solidFill>
                  <a:srgbClr val="000000"/>
                </a:solidFill>
              </a:rPr>
              <a:t>C-&gt;bf=0</a:t>
            </a:r>
            <a:r>
              <a:rPr lang="zh-CN" altLang="en-US" sz="2000" b="1" dirty="0">
                <a:solidFill>
                  <a:srgbClr val="000000"/>
                </a:solidFill>
              </a:rPr>
              <a:t>； </a:t>
            </a:r>
            <a:r>
              <a:rPr lang="en-US" altLang="zh-CN" sz="2000" b="1" dirty="0">
                <a:solidFill>
                  <a:srgbClr val="000000"/>
                </a:solidFill>
              </a:rPr>
              <a:t>}   </a:t>
            </a:r>
          </a:p>
          <a:p>
            <a:pPr lvl="1">
              <a:lnSpc>
                <a:spcPct val="17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else if (S-&gt;data &gt;C-&gt;data)    </a:t>
            </a:r>
          </a:p>
          <a:p>
            <a:pPr lvl="1">
              <a:lnSpc>
                <a:spcPct val="17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{ A-&gt;bf=0</a:t>
            </a:r>
            <a:r>
              <a:rPr lang="zh-CN" altLang="en-US" sz="2000" b="1" dirty="0">
                <a:solidFill>
                  <a:srgbClr val="000000"/>
                </a:solidFill>
              </a:rPr>
              <a:t>；  </a:t>
            </a:r>
            <a:r>
              <a:rPr lang="en-US" altLang="zh-CN" sz="2000" b="1" dirty="0">
                <a:solidFill>
                  <a:srgbClr val="000000"/>
                </a:solidFill>
              </a:rPr>
              <a:t>B-&gt;bf=1 </a:t>
            </a:r>
            <a:r>
              <a:rPr lang="zh-CN" altLang="en-US" sz="2000" b="1" dirty="0">
                <a:solidFill>
                  <a:srgbClr val="000000"/>
                </a:solidFill>
              </a:rPr>
              <a:t>；  </a:t>
            </a:r>
            <a:r>
              <a:rPr lang="en-US" altLang="zh-CN" sz="2000" b="1" dirty="0">
                <a:solidFill>
                  <a:srgbClr val="000000"/>
                </a:solidFill>
              </a:rPr>
              <a:t>C-&gt;bf=0</a:t>
            </a:r>
            <a:r>
              <a:rPr lang="zh-CN" altLang="en-US" sz="2000" b="1" dirty="0">
                <a:solidFill>
                  <a:srgbClr val="000000"/>
                </a:solidFill>
              </a:rPr>
              <a:t>； </a:t>
            </a:r>
            <a:r>
              <a:rPr lang="en-US" altLang="zh-CN" sz="2000" b="1" dirty="0">
                <a:solidFill>
                  <a:srgbClr val="000000"/>
                </a:solidFill>
              </a:rPr>
              <a:t>}   </a:t>
            </a:r>
          </a:p>
          <a:p>
            <a:pPr lvl="1">
              <a:lnSpc>
                <a:spcPct val="17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else  { A-&gt;bf=0</a:t>
            </a:r>
            <a:r>
              <a:rPr lang="zh-CN" altLang="en-US" sz="2000" b="1" dirty="0">
                <a:solidFill>
                  <a:srgbClr val="000000"/>
                </a:solidFill>
              </a:rPr>
              <a:t>；  </a:t>
            </a:r>
            <a:r>
              <a:rPr lang="en-US" altLang="zh-CN" sz="2000" b="1" dirty="0">
                <a:solidFill>
                  <a:srgbClr val="000000"/>
                </a:solidFill>
              </a:rPr>
              <a:t>B-&gt;bf=0 </a:t>
            </a:r>
            <a:r>
              <a:rPr lang="zh-CN" altLang="en-US" sz="2000" b="1" dirty="0">
                <a:solidFill>
                  <a:srgbClr val="000000"/>
                </a:solidFill>
              </a:rPr>
              <a:t>； </a:t>
            </a:r>
            <a:r>
              <a:rPr lang="en-US" altLang="zh-CN" sz="2000" b="1" dirty="0">
                <a:solidFill>
                  <a:srgbClr val="000000"/>
                </a:solidFill>
              </a:rPr>
              <a:t>}    </a:t>
            </a:r>
          </a:p>
          <a:p>
            <a:pPr lvl="1">
              <a:lnSpc>
                <a:spcPct val="17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if  (FA==NULL)  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avlt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=C</a:t>
            </a:r>
            <a:r>
              <a:rPr lang="en-US" altLang="zh-CN" sz="2000" b="1" dirty="0">
                <a:solidFill>
                  <a:srgbClr val="000000"/>
                </a:solidFill>
              </a:rPr>
              <a:t>;     </a:t>
            </a:r>
          </a:p>
          <a:p>
            <a:pPr lvl="1">
              <a:lnSpc>
                <a:spcPct val="17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else  if (A==FA-&gt;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)  FA-&gt;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=C;     </a:t>
            </a:r>
          </a:p>
          <a:p>
            <a:pPr lvl="1">
              <a:lnSpc>
                <a:spcPct val="17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else  FA-&gt;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=C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>
              <a:lnSpc>
                <a:spcPct val="170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   </a:t>
            </a:r>
            <a:r>
              <a:rPr lang="en-US" altLang="zh-CN" sz="2000" b="1" dirty="0">
                <a:solidFill>
                  <a:srgbClr val="000000"/>
                </a:solidFill>
              </a:rPr>
              <a:t>} </a:t>
            </a:r>
          </a:p>
          <a:p>
            <a:pPr>
              <a:lnSpc>
                <a:spcPct val="17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 else if  (A-&gt;bf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==2 </a:t>
            </a:r>
            <a:r>
              <a:rPr lang="en-US" altLang="zh-CN" sz="2000" b="1" dirty="0">
                <a:solidFill>
                  <a:srgbClr val="000000"/>
                </a:solidFill>
              </a:rPr>
              <a:t>&amp;&amp; B-&gt;bf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==-1</a:t>
            </a:r>
            <a:r>
              <a:rPr lang="en-US" altLang="zh-CN" sz="2000" b="1" dirty="0">
                <a:solidFill>
                  <a:srgbClr val="000000"/>
                </a:solidFill>
              </a:rPr>
              <a:t>)         /* RL</a:t>
            </a:r>
            <a:r>
              <a:rPr lang="zh-CN" altLang="en-US" sz="2000" b="1" dirty="0">
                <a:solidFill>
                  <a:srgbClr val="000000"/>
                </a:solidFill>
              </a:rPr>
              <a:t>型 *</a:t>
            </a:r>
            <a:r>
              <a:rPr lang="en-US" altLang="zh-CN" sz="2000" b="1" dirty="0">
                <a:solidFill>
                  <a:srgbClr val="000000"/>
                </a:solidFill>
              </a:rPr>
              <a:t>/  </a:t>
            </a:r>
          </a:p>
          <a:p>
            <a:pPr>
              <a:lnSpc>
                <a:spcPct val="170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{ </a:t>
            </a:r>
          </a:p>
        </p:txBody>
      </p:sp>
    </p:spTree>
    <p:extLst>
      <p:ext uri="{BB962C8B-B14F-4D97-AF65-F5344CB8AC3E}">
        <p14:creationId xmlns:p14="http://schemas.microsoft.com/office/powerpoint/2010/main" val="5652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51520" y="685800"/>
            <a:ext cx="8496944" cy="583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B=A-&gt;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zh-CN" altLang="en-US" sz="2000" b="1" dirty="0">
                <a:solidFill>
                  <a:srgbClr val="000000"/>
                </a:solidFill>
              </a:rPr>
              <a:t>；   </a:t>
            </a:r>
            <a:r>
              <a:rPr lang="en-US" altLang="zh-CN" sz="2000" b="1" dirty="0">
                <a:solidFill>
                  <a:srgbClr val="000000"/>
                </a:solidFill>
              </a:rPr>
              <a:t>C=B-&gt;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 lvl="1"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</a:rPr>
              <a:t>B-&gt;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=C-&gt;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 lvl="1"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</a:rPr>
              <a:t>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=C-&gt;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 lvl="1"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</a:rPr>
              <a:t>C-&gt;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=A</a:t>
            </a:r>
            <a:r>
              <a:rPr lang="zh-CN" altLang="en-US" sz="2000" b="1" dirty="0">
                <a:solidFill>
                  <a:srgbClr val="000000"/>
                </a:solidFill>
              </a:rPr>
              <a:t>；    </a:t>
            </a:r>
            <a:r>
              <a:rPr lang="en-US" altLang="zh-CN" sz="2000" b="1" dirty="0">
                <a:solidFill>
                  <a:srgbClr val="000000"/>
                </a:solidFill>
              </a:rPr>
              <a:t>C-&gt;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=B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 lvl="1"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if (S-&gt;data &lt;C-&gt;data)     </a:t>
            </a:r>
          </a:p>
          <a:p>
            <a:pPr lvl="1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{ A-&gt;bf=0</a:t>
            </a:r>
            <a:r>
              <a:rPr lang="zh-CN" altLang="en-US" sz="2000" b="1" dirty="0">
                <a:solidFill>
                  <a:srgbClr val="000000"/>
                </a:solidFill>
              </a:rPr>
              <a:t>；  </a:t>
            </a:r>
            <a:r>
              <a:rPr lang="en-US" altLang="zh-CN" sz="2000" b="1" dirty="0">
                <a:solidFill>
                  <a:srgbClr val="000000"/>
                </a:solidFill>
              </a:rPr>
              <a:t>B-&gt;bf=-1 </a:t>
            </a:r>
            <a:r>
              <a:rPr lang="zh-CN" altLang="en-US" sz="2000" b="1" dirty="0">
                <a:solidFill>
                  <a:srgbClr val="000000"/>
                </a:solidFill>
              </a:rPr>
              <a:t>；  </a:t>
            </a:r>
            <a:r>
              <a:rPr lang="en-US" altLang="zh-CN" sz="2000" b="1" dirty="0">
                <a:solidFill>
                  <a:srgbClr val="000000"/>
                </a:solidFill>
              </a:rPr>
              <a:t>C-&gt;bf=0</a:t>
            </a:r>
            <a:r>
              <a:rPr lang="zh-CN" altLang="en-US" sz="2000" b="1" dirty="0">
                <a:solidFill>
                  <a:srgbClr val="000000"/>
                </a:solidFill>
              </a:rPr>
              <a:t>； </a:t>
            </a:r>
            <a:r>
              <a:rPr lang="en-US" altLang="zh-CN" sz="2000" b="1" dirty="0">
                <a:solidFill>
                  <a:srgbClr val="000000"/>
                </a:solidFill>
              </a:rPr>
              <a:t>}   </a:t>
            </a:r>
          </a:p>
          <a:p>
            <a:pPr lvl="1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else if (S-&gt;data &gt;C-&gt;data)    </a:t>
            </a:r>
          </a:p>
          <a:p>
            <a:pPr lvl="1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{ A-&gt;bf=1</a:t>
            </a:r>
            <a:r>
              <a:rPr lang="zh-CN" altLang="en-US" sz="2000" b="1" dirty="0">
                <a:solidFill>
                  <a:srgbClr val="000000"/>
                </a:solidFill>
              </a:rPr>
              <a:t>；  </a:t>
            </a:r>
            <a:r>
              <a:rPr lang="en-US" altLang="zh-CN" sz="2000" b="1" dirty="0">
                <a:solidFill>
                  <a:srgbClr val="000000"/>
                </a:solidFill>
              </a:rPr>
              <a:t>B-&gt;bf=0 </a:t>
            </a:r>
            <a:r>
              <a:rPr lang="zh-CN" altLang="en-US" sz="2000" b="1" dirty="0">
                <a:solidFill>
                  <a:srgbClr val="000000"/>
                </a:solidFill>
              </a:rPr>
              <a:t>；  </a:t>
            </a:r>
            <a:r>
              <a:rPr lang="en-US" altLang="zh-CN" sz="2000" b="1" dirty="0">
                <a:solidFill>
                  <a:srgbClr val="000000"/>
                </a:solidFill>
              </a:rPr>
              <a:t>C-&gt;bf=0</a:t>
            </a:r>
            <a:r>
              <a:rPr lang="zh-CN" altLang="en-US" sz="2000" b="1" dirty="0">
                <a:solidFill>
                  <a:srgbClr val="000000"/>
                </a:solidFill>
              </a:rPr>
              <a:t>； </a:t>
            </a:r>
            <a:r>
              <a:rPr lang="en-US" altLang="zh-CN" sz="2000" b="1" dirty="0">
                <a:solidFill>
                  <a:srgbClr val="000000"/>
                </a:solidFill>
              </a:rPr>
              <a:t>}   </a:t>
            </a:r>
          </a:p>
          <a:p>
            <a:pPr lvl="1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else  { A-&gt;bf=0</a:t>
            </a:r>
            <a:r>
              <a:rPr lang="zh-CN" altLang="en-US" sz="2000" b="1" dirty="0">
                <a:solidFill>
                  <a:srgbClr val="000000"/>
                </a:solidFill>
              </a:rPr>
              <a:t>；  </a:t>
            </a:r>
            <a:r>
              <a:rPr lang="en-US" altLang="zh-CN" sz="2000" b="1" dirty="0">
                <a:solidFill>
                  <a:srgbClr val="000000"/>
                </a:solidFill>
              </a:rPr>
              <a:t>B-&gt;bf=0 </a:t>
            </a:r>
            <a:r>
              <a:rPr lang="zh-CN" altLang="en-US" sz="2000" b="1" dirty="0">
                <a:solidFill>
                  <a:srgbClr val="000000"/>
                </a:solidFill>
              </a:rPr>
              <a:t>； </a:t>
            </a:r>
            <a:r>
              <a:rPr lang="en-US" altLang="zh-CN" sz="2000" b="1" dirty="0">
                <a:solidFill>
                  <a:srgbClr val="000000"/>
                </a:solidFill>
              </a:rPr>
              <a:t>}   </a:t>
            </a:r>
          </a:p>
          <a:p>
            <a:pPr lvl="1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if (FA==NULL)  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avlt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=C</a:t>
            </a:r>
            <a:r>
              <a:rPr lang="en-US" altLang="zh-CN" sz="2000" b="1" dirty="0">
                <a:solidFill>
                  <a:srgbClr val="000000"/>
                </a:solidFill>
              </a:rPr>
              <a:t>;    </a:t>
            </a:r>
          </a:p>
          <a:p>
            <a:pPr lvl="1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else  if (A==FA-&gt;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)  FA-&gt;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=C;    </a:t>
            </a:r>
          </a:p>
          <a:p>
            <a:pPr lvl="1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else  FA-&gt;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=C</a:t>
            </a:r>
            <a:r>
              <a:rPr lang="zh-CN" altLang="en-US" sz="2000" b="1" dirty="0">
                <a:solidFill>
                  <a:srgbClr val="000000"/>
                </a:solidFill>
              </a:rPr>
              <a:t>；   </a:t>
            </a:r>
          </a:p>
          <a:p>
            <a:pPr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     </a:t>
            </a:r>
            <a:r>
              <a:rPr lang="en-US" altLang="zh-CN" sz="2000" b="1" dirty="0">
                <a:solidFill>
                  <a:srgbClr val="000000"/>
                </a:solidFill>
              </a:rPr>
              <a:t>} </a:t>
            </a:r>
          </a:p>
        </p:txBody>
      </p:sp>
    </p:spTree>
    <p:extLst>
      <p:ext uri="{BB962C8B-B14F-4D97-AF65-F5344CB8AC3E}">
        <p14:creationId xmlns:p14="http://schemas.microsoft.com/office/powerpoint/2010/main" val="26027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827584" y="742950"/>
            <a:ext cx="7488831" cy="539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else if  (A-&gt;bf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==2 </a:t>
            </a:r>
            <a:r>
              <a:rPr lang="en-US" altLang="zh-CN" sz="2000" b="1" dirty="0">
                <a:solidFill>
                  <a:srgbClr val="000000"/>
                </a:solidFill>
              </a:rPr>
              <a:t>&amp;&amp; B-&gt;bf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==1</a:t>
            </a:r>
            <a:r>
              <a:rPr lang="en-US" altLang="zh-CN" sz="2000" b="1" dirty="0">
                <a:solidFill>
                  <a:srgbClr val="000000"/>
                </a:solidFill>
              </a:rPr>
              <a:t>)         /* RR</a:t>
            </a:r>
            <a:r>
              <a:rPr lang="zh-CN" altLang="en-US" sz="2000" b="1" dirty="0">
                <a:solidFill>
                  <a:srgbClr val="000000"/>
                </a:solidFill>
              </a:rPr>
              <a:t>型 *</a:t>
            </a:r>
            <a:r>
              <a:rPr lang="en-US" altLang="zh-CN" sz="2000" b="1" dirty="0">
                <a:solidFill>
                  <a:srgbClr val="000000"/>
                </a:solidFill>
              </a:rPr>
              <a:t>/  </a:t>
            </a:r>
          </a:p>
          <a:p>
            <a:pPr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{   </a:t>
            </a:r>
          </a:p>
          <a:p>
            <a:pPr lvl="1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B=A-&gt;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 lvl="1"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=B-&gt;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zh-CN" altLang="en-US" sz="2000" b="1" dirty="0">
                <a:solidFill>
                  <a:srgbClr val="000000"/>
                </a:solidFill>
              </a:rPr>
              <a:t>；        </a:t>
            </a:r>
          </a:p>
          <a:p>
            <a:pPr lvl="1"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B-&gt;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=A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 lvl="1"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</a:rPr>
              <a:t>A-&gt;bf=0</a:t>
            </a:r>
            <a:r>
              <a:rPr lang="zh-CN" altLang="en-US" sz="2000" b="1" dirty="0">
                <a:solidFill>
                  <a:srgbClr val="000000"/>
                </a:solidFill>
              </a:rPr>
              <a:t>；   </a:t>
            </a:r>
            <a:r>
              <a:rPr lang="en-US" altLang="zh-CN" sz="2000" b="1" dirty="0">
                <a:solidFill>
                  <a:srgbClr val="000000"/>
                </a:solidFill>
              </a:rPr>
              <a:t>B-&gt;bf=0</a:t>
            </a:r>
            <a:r>
              <a:rPr lang="zh-CN" altLang="en-US" sz="2000" b="1" dirty="0">
                <a:solidFill>
                  <a:srgbClr val="000000"/>
                </a:solidFill>
              </a:rPr>
              <a:t>；    </a:t>
            </a:r>
          </a:p>
          <a:p>
            <a:pPr lvl="1"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   </a:t>
            </a:r>
            <a:r>
              <a:rPr lang="en-US" altLang="zh-CN" sz="2000" b="1" dirty="0">
                <a:solidFill>
                  <a:srgbClr val="000000"/>
                </a:solidFill>
              </a:rPr>
              <a:t>if (FA==NULL)  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avlt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=B</a:t>
            </a:r>
            <a:r>
              <a:rPr lang="en-US" altLang="zh-CN" sz="2000" b="1" dirty="0">
                <a:solidFill>
                  <a:srgbClr val="000000"/>
                </a:solidFill>
              </a:rPr>
              <a:t>;    </a:t>
            </a:r>
          </a:p>
          <a:p>
            <a:pPr lvl="1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  else  if  (A==FA-&gt;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)  FA-&gt;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lchild</a:t>
            </a:r>
            <a:r>
              <a:rPr lang="en-US" altLang="zh-CN" sz="2000" b="1" dirty="0">
                <a:solidFill>
                  <a:srgbClr val="000000"/>
                </a:solidFill>
              </a:rPr>
              <a:t>=B; 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  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lvl="1"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     else  FA-&gt;</a:t>
            </a:r>
            <a:r>
              <a:rPr lang="en-US" altLang="zh-CN" sz="2000" b="1" dirty="0" err="1">
                <a:solidFill>
                  <a:srgbClr val="000000"/>
                </a:solidFill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</a:rPr>
              <a:t>=B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；  </a:t>
            </a:r>
            <a:endParaRPr lang="zh-CN" altLang="en-US" sz="2000" b="1" dirty="0">
              <a:solidFill>
                <a:srgbClr val="000000"/>
              </a:solidFill>
            </a:endParaRPr>
          </a:p>
          <a:p>
            <a:pPr>
              <a:lnSpc>
                <a:spcPct val="145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       </a:t>
            </a:r>
            <a:r>
              <a:rPr lang="en-US" altLang="zh-CN" sz="2000" b="1" dirty="0">
                <a:solidFill>
                  <a:srgbClr val="000000"/>
                </a:solidFill>
              </a:rPr>
              <a:t>} </a:t>
            </a:r>
          </a:p>
          <a:p>
            <a:pPr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   }</a:t>
            </a:r>
          </a:p>
          <a:p>
            <a:pPr>
              <a:lnSpc>
                <a:spcPct val="145000"/>
              </a:lnSpc>
            </a:pPr>
            <a:r>
              <a:rPr lang="en-US" altLang="zh-CN" sz="2000" b="1" dirty="0">
                <a:solidFill>
                  <a:srgbClr val="000000"/>
                </a:solidFill>
              </a:rPr>
              <a:t> }  </a:t>
            </a:r>
          </a:p>
        </p:txBody>
      </p:sp>
    </p:spTree>
    <p:extLst>
      <p:ext uri="{BB962C8B-B14F-4D97-AF65-F5344CB8AC3E}">
        <p14:creationId xmlns:p14="http://schemas.microsoft.com/office/powerpoint/2010/main" val="29061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45288"/>
              </p:ext>
            </p:extLst>
          </p:nvPr>
        </p:nvGraphicFramePr>
        <p:xfrm>
          <a:off x="1305992" y="1124744"/>
          <a:ext cx="3055938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6" name="图片" r:id="rId3" imgW="1389960" imgH="1106280" progId="Word.Picture.8">
                  <p:embed/>
                </p:oleObj>
              </mc:Choice>
              <mc:Fallback>
                <p:oleObj name="图片" r:id="rId3" imgW="1389960" imgH="11062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378" b="-10611"/>
                      <a:stretch>
                        <a:fillRect/>
                      </a:stretch>
                    </p:blipFill>
                    <p:spPr bwMode="auto">
                      <a:xfrm>
                        <a:off x="1305992" y="1124744"/>
                        <a:ext cx="3055938" cy="286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99592" y="4077494"/>
            <a:ext cx="2959100" cy="641350"/>
          </a:xfrm>
          <a:prstGeom prst="rect">
            <a:avLst/>
          </a:prstGeom>
          <a:solidFill>
            <a:srgbClr val="FF99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</a:rPr>
              <a:t>各点的平衡因子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9992" y="1340768"/>
            <a:ext cx="43620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表示该结点左右子树高度相等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72765" y="2276872"/>
            <a:ext cx="4389319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表示该结点右子树高度比左子树高度多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1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3588129"/>
            <a:ext cx="4389319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-1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表示该结点左子树高度比右子树高度多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1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70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50825" y="1339850"/>
            <a:ext cx="3505200" cy="2743200"/>
            <a:chOff x="2592" y="2400"/>
            <a:chExt cx="2208" cy="1728"/>
          </a:xfrm>
        </p:grpSpPr>
        <p:sp>
          <p:nvSpPr>
            <p:cNvPr id="3" name="Oval 17"/>
            <p:cNvSpPr>
              <a:spLocks noChangeArrowheads="1"/>
            </p:cNvSpPr>
            <p:nvPr/>
          </p:nvSpPr>
          <p:spPr bwMode="auto">
            <a:xfrm>
              <a:off x="4032" y="240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</a:rPr>
                <a:t>5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Oval 18"/>
            <p:cNvSpPr>
              <a:spLocks noChangeArrowheads="1"/>
            </p:cNvSpPr>
            <p:nvPr/>
          </p:nvSpPr>
          <p:spPr bwMode="auto">
            <a:xfrm>
              <a:off x="3552" y="288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</a:rPr>
                <a:t>4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Oval 19"/>
            <p:cNvSpPr>
              <a:spLocks noChangeArrowheads="1"/>
            </p:cNvSpPr>
            <p:nvPr/>
          </p:nvSpPr>
          <p:spPr bwMode="auto">
            <a:xfrm>
              <a:off x="4512" y="288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</a:rPr>
                <a:t>8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val 20"/>
            <p:cNvSpPr>
              <a:spLocks noChangeArrowheads="1"/>
            </p:cNvSpPr>
            <p:nvPr/>
          </p:nvSpPr>
          <p:spPr bwMode="auto">
            <a:xfrm>
              <a:off x="3072" y="336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</a:rPr>
                <a:t>2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val 21"/>
            <p:cNvSpPr>
              <a:spLocks noChangeArrowheads="1"/>
            </p:cNvSpPr>
            <p:nvPr/>
          </p:nvSpPr>
          <p:spPr bwMode="auto">
            <a:xfrm>
              <a:off x="2592" y="384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</a:rPr>
                <a:t>1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22"/>
            <p:cNvSpPr>
              <a:spLocks noChangeShapeType="1"/>
            </p:cNvSpPr>
            <p:nvPr/>
          </p:nvSpPr>
          <p:spPr bwMode="auto">
            <a:xfrm flipH="1">
              <a:off x="3792" y="2640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 flipH="1">
              <a:off x="3312" y="3120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 flipH="1">
              <a:off x="2832" y="3600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4272" y="2640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1116013" y="5011738"/>
            <a:ext cx="2232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rgbClr val="993300"/>
                </a:solidFill>
                <a:ea typeface="隶书" pitchFamily="49" charset="-122"/>
              </a:rPr>
              <a:t>非平衡树</a:t>
            </a:r>
            <a:endParaRPr lang="zh-CN" altLang="en-US" sz="3600" b="0">
              <a:solidFill>
                <a:srgbClr val="993300"/>
              </a:solidFill>
              <a:ea typeface="隶书" pitchFamily="49" charset="-122"/>
            </a:endParaRPr>
          </a:p>
        </p:txBody>
      </p:sp>
      <p:grpSp>
        <p:nvGrpSpPr>
          <p:cNvPr id="13" name="Group 44"/>
          <p:cNvGrpSpPr>
            <a:grpSpLocks/>
          </p:cNvGrpSpPr>
          <p:nvPr/>
        </p:nvGrpSpPr>
        <p:grpSpPr bwMode="auto">
          <a:xfrm>
            <a:off x="828675" y="4219575"/>
            <a:ext cx="3025775" cy="647700"/>
            <a:chOff x="3061" y="2478"/>
            <a:chExt cx="1906" cy="408"/>
          </a:xfrm>
        </p:grpSpPr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3061" y="2478"/>
              <a:ext cx="190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ea typeface="隶书" pitchFamily="49" charset="-122"/>
                </a:rPr>
                <a:t>平衡因子 </a:t>
              </a:r>
              <a:r>
                <a:rPr kumimoji="0" lang="en-US" altLang="zh-CN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ea typeface="隶书" pitchFamily="49" charset="-122"/>
                </a:rPr>
                <a:t>&gt;1</a:t>
              </a: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3107" y="2523"/>
              <a:ext cx="0" cy="36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>
              <a:off x="4328" y="2511"/>
              <a:ext cx="0" cy="36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323850" y="3211513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0</a:t>
            </a:r>
          </a:p>
        </p:txBody>
      </p:sp>
      <p:sp>
        <p:nvSpPr>
          <p:cNvPr id="18" name="Text Box 46"/>
          <p:cNvSpPr txBox="1">
            <a:spLocks noChangeArrowheads="1"/>
          </p:cNvSpPr>
          <p:nvPr/>
        </p:nvSpPr>
        <p:spPr bwMode="auto">
          <a:xfrm>
            <a:off x="1042988" y="2492375"/>
            <a:ext cx="504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sz="1800" b="0" dirty="0" smtClean="0">
                <a:latin typeface="Tahoma" pitchFamily="34" charset="0"/>
              </a:rPr>
              <a:t>-1</a:t>
            </a:r>
            <a:endParaRPr kumimoji="0" lang="en-US" altLang="zh-CN" sz="1800" b="0" dirty="0">
              <a:latin typeface="Tahoma" pitchFamily="34" charset="0"/>
            </a:endParaRPr>
          </a:p>
        </p:txBody>
      </p:sp>
      <p:sp>
        <p:nvSpPr>
          <p:cNvPr id="19" name="Text Box 47"/>
          <p:cNvSpPr txBox="1">
            <a:spLocks noChangeArrowheads="1"/>
          </p:cNvSpPr>
          <p:nvPr/>
        </p:nvSpPr>
        <p:spPr bwMode="auto">
          <a:xfrm>
            <a:off x="1774826" y="177165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sz="1800" b="0" dirty="0" smtClean="0">
                <a:latin typeface="Tahoma" pitchFamily="34" charset="0"/>
              </a:rPr>
              <a:t>-2</a:t>
            </a:r>
            <a:endParaRPr kumimoji="0" lang="en-US" altLang="zh-CN" sz="1800" b="0" dirty="0">
              <a:latin typeface="Tahoma" pitchFamily="34" charset="0"/>
            </a:endParaRPr>
          </a:p>
        </p:txBody>
      </p:sp>
      <p:sp>
        <p:nvSpPr>
          <p:cNvPr id="20" name="Text Box 48"/>
          <p:cNvSpPr txBox="1">
            <a:spLocks noChangeArrowheads="1"/>
          </p:cNvSpPr>
          <p:nvPr/>
        </p:nvSpPr>
        <p:spPr bwMode="auto">
          <a:xfrm>
            <a:off x="2555875" y="908050"/>
            <a:ext cx="438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sz="1800" b="0" dirty="0" smtClean="0">
                <a:latin typeface="Tahoma" pitchFamily="34" charset="0"/>
              </a:rPr>
              <a:t>-2</a:t>
            </a:r>
            <a:endParaRPr kumimoji="0" lang="en-US" altLang="zh-CN" sz="1800" b="0" dirty="0">
              <a:latin typeface="Tahoma" pitchFamily="34" charset="0"/>
            </a:endParaRP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auto">
          <a:xfrm>
            <a:off x="3348038" y="1700213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0</a:t>
            </a:r>
          </a:p>
        </p:txBody>
      </p:sp>
      <p:grpSp>
        <p:nvGrpSpPr>
          <p:cNvPr id="22" name="Group 53"/>
          <p:cNvGrpSpPr>
            <a:grpSpLocks/>
          </p:cNvGrpSpPr>
          <p:nvPr/>
        </p:nvGrpSpPr>
        <p:grpSpPr bwMode="auto">
          <a:xfrm>
            <a:off x="5694363" y="1700214"/>
            <a:ext cx="1981200" cy="2195513"/>
            <a:chOff x="912" y="2400"/>
            <a:chExt cx="1248" cy="1383"/>
          </a:xfrm>
        </p:grpSpPr>
        <p:sp>
          <p:nvSpPr>
            <p:cNvPr id="23" name="Oval 54"/>
            <p:cNvSpPr>
              <a:spLocks noChangeArrowheads="1"/>
            </p:cNvSpPr>
            <p:nvPr/>
          </p:nvSpPr>
          <p:spPr bwMode="auto">
            <a:xfrm>
              <a:off x="1392" y="240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</a:rPr>
                <a:t>5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55"/>
            <p:cNvSpPr>
              <a:spLocks noChangeArrowheads="1"/>
            </p:cNvSpPr>
            <p:nvPr/>
          </p:nvSpPr>
          <p:spPr bwMode="auto">
            <a:xfrm>
              <a:off x="912" y="288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</a:rPr>
                <a:t>4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val 56"/>
            <p:cNvSpPr>
              <a:spLocks noChangeArrowheads="1"/>
            </p:cNvSpPr>
            <p:nvPr/>
          </p:nvSpPr>
          <p:spPr bwMode="auto">
            <a:xfrm>
              <a:off x="1872" y="2880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</a:rPr>
                <a:t>8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val 57"/>
            <p:cNvSpPr>
              <a:spLocks noChangeArrowheads="1"/>
            </p:cNvSpPr>
            <p:nvPr/>
          </p:nvSpPr>
          <p:spPr bwMode="auto">
            <a:xfrm>
              <a:off x="1513" y="3495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</a:rPr>
                <a:t>2</a:t>
              </a:r>
              <a:endPara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58"/>
            <p:cNvSpPr>
              <a:spLocks noChangeShapeType="1"/>
            </p:cNvSpPr>
            <p:nvPr/>
          </p:nvSpPr>
          <p:spPr bwMode="auto">
            <a:xfrm flipH="1">
              <a:off x="1152" y="2640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59"/>
            <p:cNvSpPr>
              <a:spLocks noChangeShapeType="1"/>
            </p:cNvSpPr>
            <p:nvPr/>
          </p:nvSpPr>
          <p:spPr bwMode="auto">
            <a:xfrm>
              <a:off x="1191" y="3120"/>
              <a:ext cx="424" cy="34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60"/>
            <p:cNvSpPr>
              <a:spLocks noChangeShapeType="1"/>
            </p:cNvSpPr>
            <p:nvPr/>
          </p:nvSpPr>
          <p:spPr bwMode="auto">
            <a:xfrm>
              <a:off x="1632" y="2640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" name="Text Box 61"/>
          <p:cNvSpPr txBox="1">
            <a:spLocks noChangeArrowheads="1"/>
          </p:cNvSpPr>
          <p:nvPr/>
        </p:nvSpPr>
        <p:spPr bwMode="auto">
          <a:xfrm>
            <a:off x="6724811" y="3137694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 dirty="0">
                <a:latin typeface="Tahoma" pitchFamily="34" charset="0"/>
              </a:rPr>
              <a:t>0</a:t>
            </a:r>
          </a:p>
        </p:txBody>
      </p:sp>
      <p:sp>
        <p:nvSpPr>
          <p:cNvPr id="31" name="Text Box 62"/>
          <p:cNvSpPr txBox="1">
            <a:spLocks noChangeArrowheads="1"/>
          </p:cNvSpPr>
          <p:nvPr/>
        </p:nvSpPr>
        <p:spPr bwMode="auto">
          <a:xfrm>
            <a:off x="7307263" y="1987550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0">
                <a:latin typeface="Tahoma" pitchFamily="34" charset="0"/>
              </a:rPr>
              <a:t>0</a:t>
            </a:r>
          </a:p>
        </p:txBody>
      </p: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5724525" y="2060575"/>
            <a:ext cx="427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sz="1800" b="0" dirty="0" smtClean="0">
                <a:latin typeface="Tahoma" pitchFamily="34" charset="0"/>
              </a:rPr>
              <a:t>1</a:t>
            </a:r>
            <a:endParaRPr kumimoji="0" lang="en-US" altLang="zh-CN" sz="1800" b="0" dirty="0">
              <a:latin typeface="Tahoma" pitchFamily="34" charset="0"/>
            </a:endParaRPr>
          </a:p>
        </p:txBody>
      </p:sp>
      <p:sp>
        <p:nvSpPr>
          <p:cNvPr id="33" name="Text Box 64"/>
          <p:cNvSpPr txBox="1">
            <a:spLocks noChangeArrowheads="1"/>
          </p:cNvSpPr>
          <p:nvPr/>
        </p:nvSpPr>
        <p:spPr bwMode="auto">
          <a:xfrm>
            <a:off x="6443662" y="133985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sz="1800" b="0" dirty="0" smtClean="0">
                <a:latin typeface="Tahoma" pitchFamily="34" charset="0"/>
              </a:rPr>
              <a:t>-1</a:t>
            </a:r>
            <a:endParaRPr kumimoji="0" lang="en-US" altLang="zh-CN" sz="1800" b="0" dirty="0">
              <a:latin typeface="Tahoma" pitchFamily="34" charset="0"/>
            </a:endParaRPr>
          </a:p>
        </p:txBody>
      </p:sp>
      <p:grpSp>
        <p:nvGrpSpPr>
          <p:cNvPr id="34" name="Group 65"/>
          <p:cNvGrpSpPr>
            <a:grpSpLocks/>
          </p:cNvGrpSpPr>
          <p:nvPr/>
        </p:nvGrpSpPr>
        <p:grpSpPr bwMode="auto">
          <a:xfrm>
            <a:off x="4930775" y="4148138"/>
            <a:ext cx="3025775" cy="647700"/>
            <a:chOff x="3061" y="2478"/>
            <a:chExt cx="1906" cy="408"/>
          </a:xfrm>
        </p:grpSpPr>
        <p:sp>
          <p:nvSpPr>
            <p:cNvPr id="35" name="Text Box 66"/>
            <p:cNvSpPr txBox="1">
              <a:spLocks noChangeArrowheads="1"/>
            </p:cNvSpPr>
            <p:nvPr/>
          </p:nvSpPr>
          <p:spPr bwMode="auto">
            <a:xfrm>
              <a:off x="3061" y="2478"/>
              <a:ext cx="190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ea typeface="隶书" pitchFamily="49" charset="-122"/>
                </a:rPr>
                <a:t>平衡因子 </a:t>
              </a:r>
              <a:r>
                <a:rPr kumimoji="0" lang="en-US" altLang="zh-CN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ea typeface="隶书" pitchFamily="49" charset="-122"/>
                </a:rPr>
                <a:t>&lt;=1</a:t>
              </a:r>
            </a:p>
          </p:txBody>
        </p:sp>
        <p:sp>
          <p:nvSpPr>
            <p:cNvPr id="36" name="Line 67"/>
            <p:cNvSpPr>
              <a:spLocks noChangeShapeType="1"/>
            </p:cNvSpPr>
            <p:nvPr/>
          </p:nvSpPr>
          <p:spPr bwMode="auto">
            <a:xfrm>
              <a:off x="3107" y="2523"/>
              <a:ext cx="0" cy="36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68"/>
            <p:cNvSpPr>
              <a:spLocks noChangeShapeType="1"/>
            </p:cNvSpPr>
            <p:nvPr/>
          </p:nvSpPr>
          <p:spPr bwMode="auto">
            <a:xfrm>
              <a:off x="4328" y="2511"/>
              <a:ext cx="0" cy="36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Text Box 69"/>
          <p:cNvSpPr txBox="1">
            <a:spLocks noChangeArrowheads="1"/>
          </p:cNvSpPr>
          <p:nvPr/>
        </p:nvSpPr>
        <p:spPr bwMode="auto">
          <a:xfrm>
            <a:off x="5508625" y="5011738"/>
            <a:ext cx="2178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rgbClr val="993300"/>
                </a:solidFill>
                <a:ea typeface="隶书" pitchFamily="49" charset="-122"/>
              </a:rPr>
              <a:t>平衡树</a:t>
            </a:r>
            <a:endParaRPr lang="zh-CN" altLang="en-US" sz="3600" b="0">
              <a:solidFill>
                <a:srgbClr val="993300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898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19" grpId="0"/>
      <p:bldP spid="20" grpId="0"/>
      <p:bldP spid="21" grpId="0"/>
      <p:bldP spid="30" grpId="0"/>
      <p:bldP spid="31" grpId="0"/>
      <p:bldP spid="32" grpId="0"/>
      <p:bldP spid="33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385763" y="1673225"/>
            <a:ext cx="8281987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最小不平衡子树：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在平衡</a:t>
            </a:r>
            <a:r>
              <a:rPr kumimoji="0" lang="zh-CN" altLang="en-US" sz="28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二叉排序树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的构造过程中，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以距离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插入结点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最近的、且平衡因子的绝对值大于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的结点为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根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的子树。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grpSp>
        <p:nvGrpSpPr>
          <p:cNvPr id="3" name="Group 1106"/>
          <p:cNvGrpSpPr>
            <a:grpSpLocks/>
          </p:cNvGrpSpPr>
          <p:nvPr/>
        </p:nvGrpSpPr>
        <p:grpSpPr bwMode="auto">
          <a:xfrm>
            <a:off x="3402013" y="3249613"/>
            <a:ext cx="3105150" cy="2339975"/>
            <a:chOff x="2200" y="1848"/>
            <a:chExt cx="1956" cy="1474"/>
          </a:xfrm>
        </p:grpSpPr>
        <p:sp>
          <p:nvSpPr>
            <p:cNvPr id="4" name="Oval 1092"/>
            <p:cNvSpPr>
              <a:spLocks noChangeArrowheads="1"/>
            </p:cNvSpPr>
            <p:nvPr/>
          </p:nvSpPr>
          <p:spPr bwMode="auto">
            <a:xfrm>
              <a:off x="3249" y="1848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66"/>
                </a:gs>
                <a:gs pos="100000">
                  <a:srgbClr val="005E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66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5" name="Line 1097"/>
            <p:cNvSpPr>
              <a:spLocks noChangeShapeType="1"/>
            </p:cNvSpPr>
            <p:nvPr/>
          </p:nvSpPr>
          <p:spPr bwMode="auto">
            <a:xfrm flipH="1">
              <a:off x="2965" y="2132"/>
              <a:ext cx="328" cy="31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Line 1098"/>
            <p:cNvSpPr>
              <a:spLocks noChangeShapeType="1"/>
            </p:cNvSpPr>
            <p:nvPr/>
          </p:nvSpPr>
          <p:spPr bwMode="auto">
            <a:xfrm flipH="1">
              <a:off x="2436" y="2660"/>
              <a:ext cx="300" cy="3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1100"/>
            <p:cNvSpPr>
              <a:spLocks noChangeShapeType="1"/>
            </p:cNvSpPr>
            <p:nvPr/>
          </p:nvSpPr>
          <p:spPr bwMode="auto">
            <a:xfrm>
              <a:off x="3560" y="2103"/>
              <a:ext cx="341" cy="28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val 1102"/>
            <p:cNvSpPr>
              <a:spLocks noChangeArrowheads="1"/>
            </p:cNvSpPr>
            <p:nvPr/>
          </p:nvSpPr>
          <p:spPr bwMode="auto">
            <a:xfrm>
              <a:off x="2682" y="2358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66"/>
                </a:gs>
                <a:gs pos="100000">
                  <a:srgbClr val="005E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66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9" name="Oval 1103"/>
            <p:cNvSpPr>
              <a:spLocks noChangeArrowheads="1"/>
            </p:cNvSpPr>
            <p:nvPr/>
          </p:nvSpPr>
          <p:spPr bwMode="auto">
            <a:xfrm>
              <a:off x="2200" y="2982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66"/>
                </a:gs>
                <a:gs pos="100000">
                  <a:srgbClr val="005E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66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0" name="Oval 1104"/>
            <p:cNvSpPr>
              <a:spLocks noChangeArrowheads="1"/>
            </p:cNvSpPr>
            <p:nvPr/>
          </p:nvSpPr>
          <p:spPr bwMode="auto">
            <a:xfrm>
              <a:off x="3816" y="2358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66"/>
                </a:gs>
                <a:gs pos="100000">
                  <a:srgbClr val="005E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66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</p:grpSp>
      <p:grpSp>
        <p:nvGrpSpPr>
          <p:cNvPr id="11" name="Group 1107"/>
          <p:cNvGrpSpPr>
            <a:grpSpLocks/>
          </p:cNvGrpSpPr>
          <p:nvPr/>
        </p:nvGrpSpPr>
        <p:grpSpPr bwMode="auto">
          <a:xfrm>
            <a:off x="2636838" y="5500688"/>
            <a:ext cx="836612" cy="1079500"/>
            <a:chOff x="1661" y="3465"/>
            <a:chExt cx="527" cy="680"/>
          </a:xfrm>
        </p:grpSpPr>
        <p:sp>
          <p:nvSpPr>
            <p:cNvPr id="12" name="Line 1099"/>
            <p:cNvSpPr>
              <a:spLocks noChangeShapeType="1"/>
            </p:cNvSpPr>
            <p:nvPr/>
          </p:nvSpPr>
          <p:spPr bwMode="auto">
            <a:xfrm flipH="1">
              <a:off x="1887" y="3465"/>
              <a:ext cx="301" cy="36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val 1105"/>
            <p:cNvSpPr>
              <a:spLocks noChangeArrowheads="1"/>
            </p:cNvSpPr>
            <p:nvPr/>
          </p:nvSpPr>
          <p:spPr bwMode="auto">
            <a:xfrm>
              <a:off x="1661" y="3805"/>
              <a:ext cx="340" cy="340"/>
            </a:xfrm>
            <a:prstGeom prst="ellipse">
              <a:avLst/>
            </a:prstGeom>
            <a:gradFill rotWithShape="1">
              <a:gsLst>
                <a:gs pos="0">
                  <a:srgbClr val="00CC66"/>
                </a:gs>
                <a:gs pos="100000">
                  <a:srgbClr val="005E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66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4" name="Oval 1101"/>
          <p:cNvSpPr>
            <a:spLocks noChangeArrowheads="1"/>
          </p:cNvSpPr>
          <p:nvPr/>
        </p:nvSpPr>
        <p:spPr bwMode="auto">
          <a:xfrm>
            <a:off x="4151313" y="4059238"/>
            <a:ext cx="576262" cy="576262"/>
          </a:xfrm>
          <a:prstGeom prst="ellipse">
            <a:avLst/>
          </a:prstGeom>
          <a:gradFill rotWithShape="1">
            <a:gsLst>
              <a:gs pos="0">
                <a:srgbClr val="FF5050"/>
              </a:gs>
              <a:gs pos="100000">
                <a:srgbClr val="762525"/>
              </a:gs>
            </a:gsLst>
            <a:path path="rect">
              <a:fillToRect l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4</a:t>
            </a: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1720" y="5704867"/>
            <a:ext cx="688787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0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13226" y="4808538"/>
            <a:ext cx="688787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-1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62526" y="3892085"/>
            <a:ext cx="688787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-2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26756" y="3011278"/>
            <a:ext cx="688787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-2</a:t>
            </a:r>
            <a:endParaRPr lang="zh-CN" altLang="en-US" b="1" dirty="0" smtClean="0">
              <a:solidFill>
                <a:schemeClr val="tx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135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51"/>
          <p:cNvSpPr txBox="1">
            <a:spLocks noChangeArrowheads="1"/>
          </p:cNvSpPr>
          <p:nvPr/>
        </p:nvSpPr>
        <p:spPr bwMode="auto">
          <a:xfrm>
            <a:off x="503548" y="909508"/>
            <a:ext cx="8568952" cy="15125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1080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为了能使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构造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的二叉排序树是一颗</a:t>
            </a:r>
            <a:r>
              <a:rPr kumimoji="0" lang="zh-CN" altLang="en-US" sz="2800" kern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平衡二叉排序树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，关键是每次向</a:t>
            </a:r>
            <a:r>
              <a:rPr kumimoji="0" lang="zh-CN" altLang="en-US" sz="28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二叉排序树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中插入结点时，要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保持所有结点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的平衡</a:t>
            </a:r>
            <a:r>
              <a:rPr kumimoji="0" lang="zh-CN" altLang="en-US" sz="28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因子满足平衡二叉排序树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的要求。</a:t>
            </a:r>
          </a:p>
        </p:txBody>
      </p:sp>
      <p:sp>
        <p:nvSpPr>
          <p:cNvPr id="3" name="Text Box 1051"/>
          <p:cNvSpPr txBox="1">
            <a:spLocks noChangeArrowheads="1"/>
          </p:cNvSpPr>
          <p:nvPr/>
        </p:nvSpPr>
        <p:spPr bwMode="auto">
          <a:xfrm>
            <a:off x="503548" y="3356992"/>
            <a:ext cx="8568952" cy="1513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1080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如果因为插入新结点导致出现某个结点，其平衡因子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不满足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|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平衡因子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|&lt;=1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则要根据失衡情况，做出相应的调整。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28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b="1" dirty="0" smtClean="0">
            <a:solidFill>
              <a:schemeClr val="tx1">
                <a:lumMod val="50000"/>
              </a:schemeClr>
            </a:solidFill>
            <a:latin typeface="+mn-ea"/>
            <a:ea typeface="+mn-ea"/>
          </a:defRPr>
        </a:defPPr>
      </a:lstStyle>
    </a:tx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16859</TotalTime>
  <Words>3866</Words>
  <Application>Microsoft Office PowerPoint</Application>
  <PresentationFormat>全屏显示(4:3)</PresentationFormat>
  <Paragraphs>656</Paragraphs>
  <Slides>56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8" baseType="lpstr">
      <vt:lpstr>Nature</vt:lpstr>
      <vt:lpstr>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AutoBVT</cp:lastModifiedBy>
  <cp:revision>820</cp:revision>
  <cp:lastPrinted>1601-01-01T00:00:00Z</cp:lastPrinted>
  <dcterms:created xsi:type="dcterms:W3CDTF">1601-01-01T00:00:00Z</dcterms:created>
  <dcterms:modified xsi:type="dcterms:W3CDTF">2017-11-10T04:42:05Z</dcterms:modified>
</cp:coreProperties>
</file>