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6"/>
  </p:notesMasterIdLst>
  <p:sldIdLst>
    <p:sldId id="256" r:id="rId3"/>
    <p:sldId id="260" r:id="rId4"/>
    <p:sldId id="262" r:id="rId5"/>
    <p:sldId id="263" r:id="rId6"/>
    <p:sldId id="265" r:id="rId7"/>
    <p:sldId id="269" r:id="rId8"/>
    <p:sldId id="270" r:id="rId9"/>
    <p:sldId id="335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8" r:id="rId20"/>
    <p:sldId id="289" r:id="rId21"/>
    <p:sldId id="290" r:id="rId22"/>
    <p:sldId id="291" r:id="rId23"/>
    <p:sldId id="292" r:id="rId24"/>
    <p:sldId id="293" r:id="rId25"/>
    <p:sldId id="341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46" r:id="rId45"/>
    <p:sldId id="345" r:id="rId46"/>
    <p:sldId id="312" r:id="rId47"/>
    <p:sldId id="347" r:id="rId48"/>
    <p:sldId id="348" r:id="rId49"/>
    <p:sldId id="353" r:id="rId50"/>
    <p:sldId id="350" r:id="rId51"/>
    <p:sldId id="349" r:id="rId52"/>
    <p:sldId id="355" r:id="rId53"/>
    <p:sldId id="352" r:id="rId54"/>
    <p:sldId id="356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>
      <p:cViewPr varScale="1">
        <p:scale>
          <a:sx n="108" d="100"/>
          <a:sy n="108" d="100"/>
        </p:scale>
        <p:origin x="-19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02209-33E2-4193-A926-2A524641830E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612C-3F65-475E-AA40-E138833BA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10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36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3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5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20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63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835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7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3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28631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94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756341" y="692150"/>
            <a:ext cx="8123113" cy="523875"/>
            <a:chOff x="494" y="436"/>
            <a:chExt cx="3439" cy="330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94" y="436"/>
              <a:ext cx="34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FF0000"/>
                  </a:solidFill>
                </a:rPr>
                <a:t>单链表的运算回顾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524" y="754"/>
              <a:ext cx="3089" cy="0"/>
            </a:xfrm>
            <a:prstGeom prst="line">
              <a:avLst/>
            </a:prstGeom>
            <a:noFill/>
            <a:ln w="5397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551" y="1340768"/>
            <a:ext cx="849694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建立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2" action="ppaction://hlinksldjump"/>
              </a:rPr>
              <a:t>（头插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2" action="ppaction://hlinksldjump"/>
              </a:rPr>
              <a:t>法）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：新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结点始终插入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到当前链表的头结点之后。</a:t>
            </a:r>
          </a:p>
          <a:p>
            <a:pPr marL="0" lvl="1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链表的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建立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（尾插法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）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：新结点插到当前单链表的表尾上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。需要增加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一个尾指针</a:t>
            </a:r>
            <a:r>
              <a:rPr lang="en-US" altLang="zh-CN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p。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长度：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从头结点开始数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5" action="ppaction://hlinksldjump"/>
              </a:rPr>
              <a:t>从第一个结点开始数</a:t>
            </a:r>
            <a:endParaRPr lang="en-US" altLang="zh-CN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6" action="ppaction://hlinksldjump"/>
              </a:rPr>
              <a:t>插入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新结点</a:t>
            </a:r>
          </a:p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中结点的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7" action="ppaction://hlinksldjump"/>
              </a:rPr>
              <a:t>删除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1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850900" y="692696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链表插入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1561" y="1259433"/>
            <a:ext cx="8352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问题：要</a:t>
            </a:r>
            <a:r>
              <a:rPr kumimoji="1" lang="zh-CN" altLang="en-US" sz="2400" dirty="0"/>
              <a:t>在带头结点的单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</a:t>
            </a:r>
            <a:r>
              <a:rPr kumimoji="1" lang="zh-CN" altLang="en-US" sz="2400" dirty="0" smtClean="0"/>
              <a:t>个结点之前</a:t>
            </a:r>
            <a:r>
              <a:rPr kumimoji="1" lang="zh-CN" altLang="en-US" sz="2400" dirty="0"/>
              <a:t>插入一个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数据域为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的结点。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1、</a:t>
            </a:r>
            <a:r>
              <a:rPr kumimoji="1" lang="zh-CN" altLang="en-US" sz="2400" dirty="0" smtClean="0"/>
              <a:t>首先</a:t>
            </a:r>
            <a:r>
              <a:rPr kumimoji="1" lang="zh-CN" altLang="en-US" sz="2400" dirty="0"/>
              <a:t>在单链表中找到第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个结点并由</a:t>
            </a:r>
            <a:r>
              <a:rPr kumimoji="1" lang="zh-CN" altLang="en-US" sz="2400" dirty="0" smtClean="0"/>
              <a:t>指针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 smtClean="0"/>
              <a:t>指示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2、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/>
              <a:t>申请一个新的</a:t>
            </a:r>
            <a:r>
              <a:rPr kumimoji="1" lang="zh-CN" altLang="en-US" sz="2400" dirty="0" smtClean="0"/>
              <a:t>结点（假设由指针</a:t>
            </a:r>
            <a:r>
              <a:rPr kumimoji="1" lang="en-US" altLang="zh-CN" sz="2400" dirty="0"/>
              <a:t>s</a:t>
            </a:r>
            <a:r>
              <a:rPr kumimoji="1" lang="zh-CN" altLang="en-US" sz="2400" dirty="0" smtClean="0"/>
              <a:t>指示），将其数据域赋值为</a:t>
            </a:r>
            <a:r>
              <a:rPr kumimoji="1" lang="en-US" altLang="zh-CN" sz="2400" dirty="0" smtClean="0"/>
              <a:t>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3、</a:t>
            </a:r>
            <a:r>
              <a:rPr kumimoji="1" lang="zh-CN" altLang="en-US" sz="2400" dirty="0">
                <a:solidFill>
                  <a:srgbClr val="FF0000"/>
                </a:solidFill>
              </a:rPr>
              <a:t>使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/>
              <a:t>结点的指针域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指向第</a:t>
            </a:r>
            <a:r>
              <a:rPr kumimoji="1" lang="en-US" altLang="zh-CN" sz="2400" dirty="0">
                <a:solidFill>
                  <a:srgbClr val="FF0000"/>
                </a:solidFill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</a:rPr>
              <a:t>个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修改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个结点的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指针其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787900" y="5523731"/>
            <a:ext cx="1054100" cy="757238"/>
            <a:chOff x="3152" y="3657"/>
            <a:chExt cx="664" cy="477"/>
          </a:xfrm>
        </p:grpSpPr>
        <p:sp>
          <p:nvSpPr>
            <p:cNvPr id="41014" name="Text Box 56"/>
            <p:cNvSpPr txBox="1">
              <a:spLocks noChangeArrowheads="1"/>
            </p:cNvSpPr>
            <p:nvPr/>
          </p:nvSpPr>
          <p:spPr bwMode="auto">
            <a:xfrm>
              <a:off x="3152" y="388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41015" name="Line 57"/>
            <p:cNvSpPr>
              <a:spLocks noChangeShapeType="1"/>
            </p:cNvSpPr>
            <p:nvPr/>
          </p:nvSpPr>
          <p:spPr bwMode="auto">
            <a:xfrm flipV="1">
              <a:off x="3243" y="3929"/>
              <a:ext cx="227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16" name="Group 58"/>
            <p:cNvGrpSpPr>
              <a:grpSpLocks/>
            </p:cNvGrpSpPr>
            <p:nvPr/>
          </p:nvGrpSpPr>
          <p:grpSpPr bwMode="auto">
            <a:xfrm>
              <a:off x="3365" y="3657"/>
              <a:ext cx="451" cy="253"/>
              <a:chOff x="2797" y="2659"/>
              <a:chExt cx="451" cy="253"/>
            </a:xfrm>
          </p:grpSpPr>
          <p:sp>
            <p:nvSpPr>
              <p:cNvPr id="41017" name="Text Box 5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41018" name="Freeform 6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9" name="Text Box 6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219700" y="451566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 useBgFill="1">
        <p:nvSpPr>
          <p:cNvPr id="98371" name="Text Box 67"/>
          <p:cNvSpPr txBox="1">
            <a:spLocks noChangeArrowheads="1"/>
          </p:cNvSpPr>
          <p:nvPr/>
        </p:nvSpPr>
        <p:spPr bwMode="auto">
          <a:xfrm>
            <a:off x="5540375" y="5579294"/>
            <a:ext cx="1841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1400"/>
          </a:p>
        </p:txBody>
      </p:sp>
      <p:sp>
        <p:nvSpPr>
          <p:cNvPr id="98372" name="Line 68"/>
          <p:cNvSpPr>
            <a:spLocks noChangeShapeType="1"/>
          </p:cNvSpPr>
          <p:nvPr/>
        </p:nvSpPr>
        <p:spPr bwMode="auto">
          <a:xfrm flipV="1">
            <a:off x="5651500" y="5739631"/>
            <a:ext cx="649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3" name="Line 69"/>
          <p:cNvSpPr>
            <a:spLocks noChangeShapeType="1"/>
          </p:cNvSpPr>
          <p:nvPr/>
        </p:nvSpPr>
        <p:spPr bwMode="auto">
          <a:xfrm flipH="1" flipV="1">
            <a:off x="5940425" y="5020494"/>
            <a:ext cx="360363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4" name="Text Box 70"/>
          <p:cNvSpPr txBox="1">
            <a:spLocks noChangeArrowheads="1"/>
          </p:cNvSpPr>
          <p:nvPr/>
        </p:nvSpPr>
        <p:spPr bwMode="auto">
          <a:xfrm>
            <a:off x="6084888" y="5236394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①s-&gt;next=pre-&gt;next;</a:t>
            </a:r>
          </a:p>
        </p:txBody>
      </p:sp>
      <p:sp>
        <p:nvSpPr>
          <p:cNvPr id="98375" name="Line 71"/>
          <p:cNvSpPr>
            <a:spLocks noChangeShapeType="1"/>
          </p:cNvSpPr>
          <p:nvPr/>
        </p:nvSpPr>
        <p:spPr bwMode="auto">
          <a:xfrm flipH="1">
            <a:off x="4716463" y="4876031"/>
            <a:ext cx="576262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4716463" y="5739631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7" name="Text Box 73"/>
          <p:cNvSpPr txBox="1">
            <a:spLocks noChangeArrowheads="1"/>
          </p:cNvSpPr>
          <p:nvPr/>
        </p:nvSpPr>
        <p:spPr bwMode="auto">
          <a:xfrm>
            <a:off x="2987675" y="5163369"/>
            <a:ext cx="196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②pre-&gt;next=s;</a:t>
            </a:r>
          </a:p>
        </p:txBody>
      </p:sp>
      <p:sp>
        <p:nvSpPr>
          <p:cNvPr id="98378" name="AutoShape 74"/>
          <p:cNvSpPr>
            <a:spLocks noChangeArrowheads="1"/>
          </p:cNvSpPr>
          <p:nvPr/>
        </p:nvSpPr>
        <p:spPr bwMode="auto">
          <a:xfrm>
            <a:off x="6516688" y="5668194"/>
            <a:ext cx="2232025" cy="1008062"/>
          </a:xfrm>
          <a:prstGeom prst="cloudCallout">
            <a:avLst>
              <a:gd name="adj1" fmla="val -43741"/>
              <a:gd name="adj2" fmla="val -29843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68313" y="3933056"/>
            <a:ext cx="7488237" cy="1087438"/>
            <a:chOff x="295" y="482"/>
            <a:chExt cx="4717" cy="685"/>
          </a:xfrm>
        </p:grpSpPr>
        <p:sp>
          <p:nvSpPr>
            <p:cNvPr id="40981" name="Text Box 15"/>
            <p:cNvSpPr txBox="1">
              <a:spLocks noChangeArrowheads="1"/>
            </p:cNvSpPr>
            <p:nvPr/>
          </p:nvSpPr>
          <p:spPr bwMode="auto">
            <a:xfrm>
              <a:off x="1383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0982" name="Freeform 16"/>
            <p:cNvSpPr>
              <a:spLocks/>
            </p:cNvSpPr>
            <p:nvPr/>
          </p:nvSpPr>
          <p:spPr bwMode="auto">
            <a:xfrm>
              <a:off x="1605" y="897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3" name="Line 18"/>
            <p:cNvSpPr>
              <a:spLocks noChangeShapeType="1"/>
            </p:cNvSpPr>
            <p:nvPr/>
          </p:nvSpPr>
          <p:spPr bwMode="auto">
            <a:xfrm>
              <a:off x="1111" y="1033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4" name="Line 19"/>
            <p:cNvSpPr>
              <a:spLocks noChangeShapeType="1"/>
            </p:cNvSpPr>
            <p:nvPr/>
          </p:nvSpPr>
          <p:spPr bwMode="auto">
            <a:xfrm>
              <a:off x="1700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5" name="Text Box 21"/>
            <p:cNvSpPr txBox="1">
              <a:spLocks noChangeArrowheads="1"/>
            </p:cNvSpPr>
            <p:nvPr/>
          </p:nvSpPr>
          <p:spPr bwMode="auto">
            <a:xfrm>
              <a:off x="1927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0986" name="Freeform 22"/>
            <p:cNvSpPr>
              <a:spLocks/>
            </p:cNvSpPr>
            <p:nvPr/>
          </p:nvSpPr>
          <p:spPr bwMode="auto">
            <a:xfrm>
              <a:off x="2154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7" name="Line 23"/>
            <p:cNvSpPr>
              <a:spLocks noChangeShapeType="1"/>
            </p:cNvSpPr>
            <p:nvPr/>
          </p:nvSpPr>
          <p:spPr bwMode="auto">
            <a:xfrm>
              <a:off x="2245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2744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2971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3238" y="889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3333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2" name="Text Box 33"/>
            <p:cNvSpPr txBox="1">
              <a:spLocks noChangeArrowheads="1"/>
            </p:cNvSpPr>
            <p:nvPr/>
          </p:nvSpPr>
          <p:spPr bwMode="auto">
            <a:xfrm>
              <a:off x="3560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0993" name="Freeform 34"/>
            <p:cNvSpPr>
              <a:spLocks/>
            </p:cNvSpPr>
            <p:nvPr/>
          </p:nvSpPr>
          <p:spPr bwMode="auto">
            <a:xfrm>
              <a:off x="3787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>
              <a:off x="3878" y="1033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4377" y="1033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6" name="Text Box 46"/>
            <p:cNvSpPr txBox="1">
              <a:spLocks noChangeArrowheads="1"/>
            </p:cNvSpPr>
            <p:nvPr/>
          </p:nvSpPr>
          <p:spPr bwMode="auto">
            <a:xfrm>
              <a:off x="4559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0997" name="Freeform 47"/>
            <p:cNvSpPr>
              <a:spLocks/>
            </p:cNvSpPr>
            <p:nvPr/>
          </p:nvSpPr>
          <p:spPr bwMode="auto">
            <a:xfrm>
              <a:off x="4785" y="897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8" name="Rectangle 48"/>
            <p:cNvSpPr>
              <a:spLocks noChangeArrowheads="1"/>
            </p:cNvSpPr>
            <p:nvPr/>
          </p:nvSpPr>
          <p:spPr bwMode="auto">
            <a:xfrm>
              <a:off x="4735" y="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0999" name="Text Box 50"/>
            <p:cNvSpPr txBox="1">
              <a:spLocks noChangeArrowheads="1"/>
            </p:cNvSpPr>
            <p:nvPr/>
          </p:nvSpPr>
          <p:spPr bwMode="auto">
            <a:xfrm>
              <a:off x="2426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/>
                <a:t>…</a:t>
              </a:r>
            </a:p>
          </p:txBody>
        </p:sp>
        <p:sp>
          <p:nvSpPr>
            <p:cNvPr id="41000" name="Text Box 51"/>
            <p:cNvSpPr txBox="1">
              <a:spLocks noChangeArrowheads="1"/>
            </p:cNvSpPr>
            <p:nvPr/>
          </p:nvSpPr>
          <p:spPr bwMode="auto">
            <a:xfrm>
              <a:off x="4059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1001" name="Text Box 64"/>
            <p:cNvSpPr txBox="1">
              <a:spLocks noChangeArrowheads="1"/>
            </p:cNvSpPr>
            <p:nvPr/>
          </p:nvSpPr>
          <p:spPr bwMode="auto">
            <a:xfrm>
              <a:off x="2971" y="48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1002" name="Line 65"/>
            <p:cNvSpPr>
              <a:spLocks noChangeShapeType="1"/>
            </p:cNvSpPr>
            <p:nvPr/>
          </p:nvSpPr>
          <p:spPr bwMode="auto">
            <a:xfrm>
              <a:off x="3107" y="664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1003" name="Text Box 76"/>
            <p:cNvSpPr txBox="1">
              <a:spLocks noChangeArrowheads="1"/>
            </p:cNvSpPr>
            <p:nvPr/>
          </p:nvSpPr>
          <p:spPr bwMode="auto">
            <a:xfrm>
              <a:off x="295" y="89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L</a:t>
              </a:r>
            </a:p>
          </p:txBody>
        </p:sp>
        <p:sp>
          <p:nvSpPr>
            <p:cNvPr id="41004" name="Line 77"/>
            <p:cNvSpPr>
              <a:spLocks noChangeShapeType="1"/>
            </p:cNvSpPr>
            <p:nvPr/>
          </p:nvSpPr>
          <p:spPr bwMode="auto">
            <a:xfrm>
              <a:off x="522" y="101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05" name="Group 79"/>
            <p:cNvGrpSpPr>
              <a:grpSpLocks/>
            </p:cNvGrpSpPr>
            <p:nvPr/>
          </p:nvGrpSpPr>
          <p:grpSpPr bwMode="auto">
            <a:xfrm>
              <a:off x="794" y="890"/>
              <a:ext cx="416" cy="277"/>
              <a:chOff x="2418" y="1339"/>
              <a:chExt cx="416" cy="277"/>
            </a:xfrm>
          </p:grpSpPr>
          <p:grpSp>
            <p:nvGrpSpPr>
              <p:cNvPr id="41006" name="Group 80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1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1013" name="Line 82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1007" name="Freeform 83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8" name="Freeform 84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9" name="Freeform 85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0" name="Freeform 86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1" name="Freeform 87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563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67" grpId="0" autoUpdateAnimBg="0"/>
      <p:bldP spid="98371" grpId="0" animBg="1" autoUpdateAnimBg="0"/>
      <p:bldP spid="98372" grpId="0" animBg="1"/>
      <p:bldP spid="98373" grpId="0" animBg="1"/>
      <p:bldP spid="98374" grpId="0" autoUpdateAnimBg="0"/>
      <p:bldP spid="98375" grpId="0" animBg="1"/>
      <p:bldP spid="98376" grpId="0" animBg="1"/>
      <p:bldP spid="98377" grpId="0" autoUpdateAnimBg="0"/>
      <p:bldP spid="9837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1987" name="Text Box 53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64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④</a:t>
            </a:r>
            <a:r>
              <a:rPr kumimoji="1" lang="zh-CN" altLang="en-US"/>
              <a:t>单链表插入</a:t>
            </a: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79512" y="188640"/>
            <a:ext cx="8784976" cy="618630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InsList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e)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pre,s</a:t>
            </a:r>
            <a:r>
              <a:rPr kumimoji="1" lang="en-US" altLang="zh-CN" sz="2000" dirty="0"/>
              <a:t>;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 j=0;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pre=h;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m=</a:t>
            </a:r>
            <a:r>
              <a:rPr kumimoji="1" lang="en-US" altLang="zh-CN" sz="2000" dirty="0" err="1"/>
              <a:t>ListLength</a:t>
            </a:r>
            <a:r>
              <a:rPr kumimoji="1" lang="en-US" altLang="zh-CN" sz="2000" dirty="0"/>
              <a:t>(h);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if(i&lt;1||</a:t>
            </a:r>
            <a:r>
              <a:rPr kumimoji="1" lang="en-US" altLang="zh-CN" sz="2000" dirty="0"/>
              <a:t>i&gt;m+1)   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</a:t>
            </a:r>
            <a:r>
              <a:rPr kumimoji="1" lang="en-US" altLang="zh-CN" sz="2000" dirty="0" err="1"/>
              <a:t>cout</a:t>
            </a:r>
            <a:r>
              <a:rPr kumimoji="1" lang="en-US" altLang="zh-CN" sz="2000" dirty="0"/>
              <a:t> &lt;&lt;"</a:t>
            </a:r>
            <a:r>
              <a:rPr kumimoji="1" lang="zh-CN" altLang="en-US" sz="2000" dirty="0"/>
              <a:t>插入位置不合理</a:t>
            </a:r>
            <a:r>
              <a:rPr kumimoji="1" lang="en-US" altLang="zh-CN" sz="2000" dirty="0"/>
              <a:t>!"&lt;&lt;</a:t>
            </a:r>
            <a:r>
              <a:rPr kumimoji="1" lang="en-US" altLang="zh-CN" sz="2000" dirty="0" err="1"/>
              <a:t>endl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return  0;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while(j&lt;i-1)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pre=pre-&gt;next;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j=j+1;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s=(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*)</a:t>
            </a:r>
            <a:r>
              <a:rPr kumimoji="1" lang="en-US" altLang="zh-CN" sz="2000" dirty="0" err="1"/>
              <a:t>malloc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sizeof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));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s-&gt;data=e;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s-&gt;next=pre-&gt;next;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pre-&gt;next=s;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return </a:t>
            </a:r>
            <a:r>
              <a:rPr kumimoji="1" lang="en-US" altLang="zh-CN" sz="2000" dirty="0"/>
              <a:t>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 </a:t>
            </a:r>
          </a:p>
        </p:txBody>
      </p:sp>
      <p:sp>
        <p:nvSpPr>
          <p:cNvPr id="6" name="矩形 5"/>
          <p:cNvSpPr/>
          <p:nvPr/>
        </p:nvSpPr>
        <p:spPr>
          <a:xfrm>
            <a:off x="683567" y="1924844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判断插入位置是否合法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3212976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找到第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i-1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个位置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488769"/>
            <a:ext cx="4608512" cy="668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动态生成新的结点并赋值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6798" y="5157192"/>
            <a:ext cx="462528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完成新结点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的插入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274814C-F38B-4D86-BA50-4B5A16B7FF0D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6889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单链表中结点的删除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1116013" y="2386013"/>
            <a:ext cx="78790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个结点，则首先要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通过计数方式找到第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个结点并使</a:t>
            </a:r>
            <a:r>
              <a:rPr kumimoji="1" lang="en-US" altLang="zh-CN" sz="2400" dirty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/>
              <a:t>指向第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而后删除第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个结点并</a:t>
            </a:r>
            <a:r>
              <a:rPr kumimoji="1" lang="zh-CN" altLang="en-US" sz="2400" dirty="0" smtClean="0"/>
              <a:t>释放该结点所占存储空间。</a:t>
            </a:r>
            <a:endParaRPr kumimoji="1" lang="zh-CN" altLang="en-US" sz="2400" dirty="0"/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5340350" y="4318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00409" name="Line 57"/>
          <p:cNvSpPr>
            <a:spLocks noChangeShapeType="1"/>
          </p:cNvSpPr>
          <p:nvPr/>
        </p:nvSpPr>
        <p:spPr bwMode="auto">
          <a:xfrm>
            <a:off x="5435600" y="4627563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0" name="Line 58"/>
          <p:cNvSpPr>
            <a:spLocks noChangeShapeType="1"/>
          </p:cNvSpPr>
          <p:nvPr/>
        </p:nvSpPr>
        <p:spPr bwMode="auto">
          <a:xfrm>
            <a:off x="5435600" y="5059363"/>
            <a:ext cx="14414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 flipV="1">
            <a:off x="6877050" y="4772025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4503738" y="5132388"/>
            <a:ext cx="413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pre-&gt;next=pre-&gt;next-&gt;next;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11188" y="3644900"/>
            <a:ext cx="8497887" cy="1152525"/>
            <a:chOff x="-114" y="3611"/>
            <a:chExt cx="5353" cy="726"/>
          </a:xfrm>
        </p:grpSpPr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975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3027" name="Freeform 15"/>
            <p:cNvSpPr>
              <a:spLocks/>
            </p:cNvSpPr>
            <p:nvPr/>
          </p:nvSpPr>
          <p:spPr bwMode="auto">
            <a:xfrm>
              <a:off x="1197" y="4071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8" name="Line 17"/>
            <p:cNvSpPr>
              <a:spLocks noChangeShapeType="1"/>
            </p:cNvSpPr>
            <p:nvPr/>
          </p:nvSpPr>
          <p:spPr bwMode="auto">
            <a:xfrm>
              <a:off x="703" y="4207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9" name="Line 18"/>
            <p:cNvSpPr>
              <a:spLocks noChangeShapeType="1"/>
            </p:cNvSpPr>
            <p:nvPr/>
          </p:nvSpPr>
          <p:spPr bwMode="auto">
            <a:xfrm>
              <a:off x="1292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0" name="Text Box 19"/>
            <p:cNvSpPr txBox="1">
              <a:spLocks noChangeArrowheads="1"/>
            </p:cNvSpPr>
            <p:nvPr/>
          </p:nvSpPr>
          <p:spPr bwMode="auto">
            <a:xfrm>
              <a:off x="1519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3031" name="Freeform 20"/>
            <p:cNvSpPr>
              <a:spLocks/>
            </p:cNvSpPr>
            <p:nvPr/>
          </p:nvSpPr>
          <p:spPr bwMode="auto">
            <a:xfrm>
              <a:off x="1746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2" name="Line 21"/>
            <p:cNvSpPr>
              <a:spLocks noChangeShapeType="1"/>
            </p:cNvSpPr>
            <p:nvPr/>
          </p:nvSpPr>
          <p:spPr bwMode="auto">
            <a:xfrm>
              <a:off x="1837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3" name="Line 22"/>
            <p:cNvSpPr>
              <a:spLocks noChangeShapeType="1"/>
            </p:cNvSpPr>
            <p:nvPr/>
          </p:nvSpPr>
          <p:spPr bwMode="auto">
            <a:xfrm>
              <a:off x="2336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4" name="Text Box 23"/>
            <p:cNvSpPr txBox="1">
              <a:spLocks noChangeArrowheads="1"/>
            </p:cNvSpPr>
            <p:nvPr/>
          </p:nvSpPr>
          <p:spPr bwMode="auto">
            <a:xfrm>
              <a:off x="2563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3035" name="Freeform 24"/>
            <p:cNvSpPr>
              <a:spLocks/>
            </p:cNvSpPr>
            <p:nvPr/>
          </p:nvSpPr>
          <p:spPr bwMode="auto">
            <a:xfrm>
              <a:off x="2830" y="4063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6" name="Line 25"/>
            <p:cNvSpPr>
              <a:spLocks noChangeShapeType="1"/>
            </p:cNvSpPr>
            <p:nvPr/>
          </p:nvSpPr>
          <p:spPr bwMode="auto">
            <a:xfrm>
              <a:off x="2925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7" name="Text Box 26"/>
            <p:cNvSpPr txBox="1">
              <a:spLocks noChangeArrowheads="1"/>
            </p:cNvSpPr>
            <p:nvPr/>
          </p:nvSpPr>
          <p:spPr bwMode="auto">
            <a:xfrm>
              <a:off x="3152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3038" name="Freeform 27"/>
            <p:cNvSpPr>
              <a:spLocks/>
            </p:cNvSpPr>
            <p:nvPr/>
          </p:nvSpPr>
          <p:spPr bwMode="auto">
            <a:xfrm>
              <a:off x="3379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9" name="Line 28"/>
            <p:cNvSpPr>
              <a:spLocks noChangeShapeType="1"/>
            </p:cNvSpPr>
            <p:nvPr/>
          </p:nvSpPr>
          <p:spPr bwMode="auto">
            <a:xfrm>
              <a:off x="3470" y="4207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0" name="Line 29"/>
            <p:cNvSpPr>
              <a:spLocks noChangeShapeType="1"/>
            </p:cNvSpPr>
            <p:nvPr/>
          </p:nvSpPr>
          <p:spPr bwMode="auto">
            <a:xfrm>
              <a:off x="4604" y="4207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1" name="Text Box 30"/>
            <p:cNvSpPr txBox="1">
              <a:spLocks noChangeArrowheads="1"/>
            </p:cNvSpPr>
            <p:nvPr/>
          </p:nvSpPr>
          <p:spPr bwMode="auto">
            <a:xfrm>
              <a:off x="4786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3042" name="Freeform 31"/>
            <p:cNvSpPr>
              <a:spLocks/>
            </p:cNvSpPr>
            <p:nvPr/>
          </p:nvSpPr>
          <p:spPr bwMode="auto">
            <a:xfrm>
              <a:off x="5012" y="4071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3" name="Rectangle 32"/>
            <p:cNvSpPr>
              <a:spLocks noChangeArrowheads="1"/>
            </p:cNvSpPr>
            <p:nvPr/>
          </p:nvSpPr>
          <p:spPr bwMode="auto">
            <a:xfrm>
              <a:off x="4962" y="407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3044" name="Text Box 33"/>
            <p:cNvSpPr txBox="1">
              <a:spLocks noChangeArrowheads="1"/>
            </p:cNvSpPr>
            <p:nvPr/>
          </p:nvSpPr>
          <p:spPr bwMode="auto">
            <a:xfrm>
              <a:off x="2018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5" name="Text Box 34"/>
            <p:cNvSpPr txBox="1">
              <a:spLocks noChangeArrowheads="1"/>
            </p:cNvSpPr>
            <p:nvPr/>
          </p:nvSpPr>
          <p:spPr bwMode="auto">
            <a:xfrm>
              <a:off x="4286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6" name="Text Box 35"/>
            <p:cNvSpPr txBox="1">
              <a:spLocks noChangeArrowheads="1"/>
            </p:cNvSpPr>
            <p:nvPr/>
          </p:nvSpPr>
          <p:spPr bwMode="auto">
            <a:xfrm>
              <a:off x="2608" y="361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3047" name="Line 36"/>
            <p:cNvSpPr>
              <a:spLocks noChangeShapeType="1"/>
            </p:cNvSpPr>
            <p:nvPr/>
          </p:nvSpPr>
          <p:spPr bwMode="auto">
            <a:xfrm>
              <a:off x="2699" y="3838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8" name="Text Box 39"/>
            <p:cNvSpPr txBox="1">
              <a:spLocks noChangeArrowheads="1"/>
            </p:cNvSpPr>
            <p:nvPr/>
          </p:nvSpPr>
          <p:spPr bwMode="auto">
            <a:xfrm>
              <a:off x="3696" y="4072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i+1</a:t>
              </a:r>
            </a:p>
          </p:txBody>
        </p:sp>
        <p:sp>
          <p:nvSpPr>
            <p:cNvPr id="43049" name="Freeform 40"/>
            <p:cNvSpPr>
              <a:spLocks/>
            </p:cNvSpPr>
            <p:nvPr/>
          </p:nvSpPr>
          <p:spPr bwMode="auto">
            <a:xfrm>
              <a:off x="3963" y="4064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0" name="Line 41"/>
            <p:cNvSpPr>
              <a:spLocks noChangeShapeType="1"/>
            </p:cNvSpPr>
            <p:nvPr/>
          </p:nvSpPr>
          <p:spPr bwMode="auto">
            <a:xfrm>
              <a:off x="4014" y="420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1" name="Line 52"/>
            <p:cNvSpPr>
              <a:spLocks noChangeShapeType="1"/>
            </p:cNvSpPr>
            <p:nvPr/>
          </p:nvSpPr>
          <p:spPr bwMode="auto">
            <a:xfrm>
              <a:off x="3243" y="3838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2" name="Text Box 53"/>
            <p:cNvSpPr txBox="1">
              <a:spLocks noChangeArrowheads="1"/>
            </p:cNvSpPr>
            <p:nvPr/>
          </p:nvSpPr>
          <p:spPr bwMode="auto">
            <a:xfrm>
              <a:off x="3156" y="363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3053" name="Text Box 86"/>
            <p:cNvSpPr txBox="1">
              <a:spLocks noChangeArrowheads="1"/>
            </p:cNvSpPr>
            <p:nvPr/>
          </p:nvSpPr>
          <p:spPr bwMode="auto">
            <a:xfrm>
              <a:off x="-114" y="405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/>
                <a:t>h</a:t>
              </a:r>
              <a:endParaRPr kumimoji="1" lang="en-US" altLang="zh-CN" sz="2000" dirty="0"/>
            </a:p>
          </p:txBody>
        </p:sp>
        <p:sp>
          <p:nvSpPr>
            <p:cNvPr id="43054" name="Line 87"/>
            <p:cNvSpPr>
              <a:spLocks noChangeShapeType="1"/>
            </p:cNvSpPr>
            <p:nvPr/>
          </p:nvSpPr>
          <p:spPr bwMode="auto">
            <a:xfrm>
              <a:off x="113" y="4179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3055" name="Group 88"/>
            <p:cNvGrpSpPr>
              <a:grpSpLocks/>
            </p:cNvGrpSpPr>
            <p:nvPr/>
          </p:nvGrpSpPr>
          <p:grpSpPr bwMode="auto">
            <a:xfrm>
              <a:off x="385" y="4060"/>
              <a:ext cx="416" cy="277"/>
              <a:chOff x="2418" y="1339"/>
              <a:chExt cx="416" cy="277"/>
            </a:xfrm>
          </p:grpSpPr>
          <p:grpSp>
            <p:nvGrpSpPr>
              <p:cNvPr id="43056" name="Group 89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30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3063" name="Line 91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3057" name="Freeform 92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8" name="Freeform 93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9" name="Freeform 94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0" name="Freeform 95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1" name="Freeform 96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  <p:sp useBgFill="1">
        <p:nvSpPr>
          <p:cNvPr id="100450" name="Text Box 98"/>
          <p:cNvSpPr txBox="1">
            <a:spLocks noChangeArrowheads="1"/>
          </p:cNvSpPr>
          <p:nvPr/>
        </p:nvSpPr>
        <p:spPr bwMode="auto">
          <a:xfrm>
            <a:off x="5500688" y="3786188"/>
            <a:ext cx="1150937" cy="11906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/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3600"/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5500688" y="43576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free(r);</a:t>
            </a:r>
          </a:p>
        </p:txBody>
      </p:sp>
      <p:grpSp>
        <p:nvGrpSpPr>
          <p:cNvPr id="43023" name="Group 99"/>
          <p:cNvGrpSpPr>
            <a:grpSpLocks/>
          </p:cNvGrpSpPr>
          <p:nvPr/>
        </p:nvGrpSpPr>
        <p:grpSpPr bwMode="auto">
          <a:xfrm>
            <a:off x="841375" y="836613"/>
            <a:ext cx="5459413" cy="519112"/>
            <a:chOff x="530" y="527"/>
            <a:chExt cx="3439" cy="327"/>
          </a:xfrm>
        </p:grpSpPr>
        <p:sp>
          <p:nvSpPr>
            <p:cNvPr id="43024" name="Text Box 100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0" dirty="0" smtClean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线性表</a:t>
              </a:r>
              <a:r>
                <a:rPr kumimoji="1" lang="zh-CN" altLang="en-US" b="0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的链式存储结构</a:t>
              </a:r>
            </a:p>
          </p:txBody>
        </p:sp>
        <p:sp>
          <p:nvSpPr>
            <p:cNvPr id="43025" name="Line 101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9" grpId="0" autoUpdateAnimBg="0"/>
      <p:bldP spid="100407" grpId="0" autoUpdateAnimBg="0"/>
      <p:bldP spid="100409" grpId="0" animBg="1"/>
      <p:bldP spid="100410" grpId="0" animBg="1"/>
      <p:bldP spid="100411" grpId="0" animBg="1"/>
      <p:bldP spid="100413" grpId="0" autoUpdateAnimBg="0"/>
      <p:bldP spid="100450" grpId="0" animBg="1" autoUpdateAnimBg="0"/>
      <p:bldP spid="1004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F700281-FD31-46A0-9CE9-78DE9C9F9D23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4035" name="Text Box 11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85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⑤</a:t>
            </a:r>
            <a:r>
              <a:rPr kumimoji="1" lang="zh-CN" altLang="en-US"/>
              <a:t>单链表删除</a:t>
            </a:r>
          </a:p>
        </p:txBody>
      </p:sp>
      <p:sp useBgFill="1"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23528" y="44624"/>
            <a:ext cx="8281988" cy="655564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DelList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*e)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pre,r</a:t>
            </a:r>
            <a:r>
              <a:rPr kumimoji="1" lang="en-US" altLang="zh-CN" sz="2000" dirty="0"/>
              <a:t>; </a:t>
            </a:r>
            <a:r>
              <a:rPr kumimoji="1" lang="en-US" altLang="zh-CN" sz="2000" dirty="0" smtClean="0"/>
              <a:t>	pre=h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j </a:t>
            </a:r>
            <a:r>
              <a:rPr kumimoji="1" lang="en-US" altLang="zh-CN" sz="2000" dirty="0"/>
              <a:t>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m=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ListLength</a:t>
            </a:r>
            <a:r>
              <a:rPr kumimoji="1" lang="en-US" altLang="zh-CN" sz="2000" dirty="0">
                <a:solidFill>
                  <a:srgbClr val="0070C0"/>
                </a:solidFill>
              </a:rPr>
              <a:t>(h);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if(i&lt;1||i&gt;m)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cout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&lt;&lt;"</a:t>
            </a:r>
            <a:r>
              <a:rPr kumimoji="1" lang="zh-CN" altLang="en-US" sz="2000" dirty="0">
                <a:solidFill>
                  <a:srgbClr val="0070C0"/>
                </a:solidFill>
              </a:rPr>
              <a:t>删除位置不合法</a:t>
            </a:r>
            <a:r>
              <a:rPr kumimoji="1" lang="en-US" altLang="zh-CN" sz="2000" dirty="0">
                <a:solidFill>
                  <a:srgbClr val="0070C0"/>
                </a:solidFill>
              </a:rPr>
              <a:t>!"&lt;&lt;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endl</a:t>
            </a:r>
            <a:r>
              <a:rPr kumimoji="1" lang="en-US" altLang="zh-CN" sz="2000" dirty="0">
                <a:solidFill>
                  <a:srgbClr val="0070C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return(0</a:t>
            </a:r>
            <a:r>
              <a:rPr kumimoji="1" lang="en-US" altLang="zh-CN" sz="2000" dirty="0">
                <a:solidFill>
                  <a:srgbClr val="0070C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}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while(j&lt;i-1</a:t>
            </a:r>
            <a:r>
              <a:rPr kumimoji="1" lang="en-US" altLang="zh-CN" sz="2000" dirty="0">
                <a:solidFill>
                  <a:srgbClr val="CC3300"/>
                </a:solidFill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pre=pre-&gt;next;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j=j+1</a:t>
            </a:r>
            <a:r>
              <a:rPr kumimoji="1" lang="en-US" altLang="zh-CN" sz="2000" dirty="0">
                <a:solidFill>
                  <a:srgbClr val="CC330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FF"/>
                </a:solidFill>
              </a:rPr>
              <a:t>        r=pre-&gt;next;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00000"/>
                </a:solidFill>
              </a:rPr>
              <a:t>        pre-&gt;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next=r-&gt;</a:t>
            </a:r>
            <a:r>
              <a:rPr kumimoji="1" lang="en-US" altLang="zh-CN" sz="2000" dirty="0">
                <a:solidFill>
                  <a:srgbClr val="C00000"/>
                </a:solidFill>
              </a:rPr>
              <a:t>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*e=r-&gt;data;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C00000"/>
                </a:solidFill>
              </a:rPr>
              <a:t>	free(r</a:t>
            </a:r>
            <a:r>
              <a:rPr kumimoji="1" lang="en-US" altLang="zh-CN" sz="2000" dirty="0">
                <a:solidFill>
                  <a:srgbClr val="C0000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return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767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27419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 smtClean="0">
                <a:latin typeface="楷体_GB2312" pitchFamily="49" charset="-122"/>
              </a:rPr>
              <a:t>顺序逐个往下扫描，输出扫描到的结点的数据域的值，直到终端结点为止。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输出带头结点的单链表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中的所有结点值。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8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101387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043608" y="2213193"/>
            <a:ext cx="7429500" cy="378565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void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ListTra</a:t>
            </a:r>
            <a:r>
              <a:rPr kumimoji="1" lang="en-US" altLang="zh-CN" sz="2400" dirty="0">
                <a:solidFill>
                  <a:srgbClr val="C0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LinkList</a:t>
            </a:r>
            <a:r>
              <a:rPr kumimoji="1" lang="en-US" altLang="zh-CN" sz="2400" dirty="0">
                <a:solidFill>
                  <a:srgbClr val="C00000"/>
                </a:solidFill>
              </a:rPr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p=h-&gt;next;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cout</a:t>
            </a:r>
            <a:r>
              <a:rPr kumimoji="1" lang="en-US" altLang="zh-CN" sz="2400" dirty="0"/>
              <a:t>&lt;&lt;p-&gt;data&lt;&lt;',';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p=p-&gt;next;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7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清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空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71739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从第一个结点开始，顺序逐个往下清除结点，直到</a:t>
            </a:r>
            <a:r>
              <a:rPr kumimoji="1" lang="zh-CN" altLang="en-US" sz="2400" dirty="0">
                <a:latin typeface="楷体_GB2312" pitchFamily="49" charset="-122"/>
              </a:rPr>
              <a:t>最后一个</a:t>
            </a:r>
            <a:r>
              <a:rPr kumimoji="1" lang="zh-CN" altLang="en-US" sz="2400" dirty="0" smtClean="0">
                <a:latin typeface="楷体_GB2312" pitchFamily="49" charset="-122"/>
              </a:rPr>
              <a:t>结点。</a:t>
            </a:r>
            <a:endParaRPr kumimoji="1" lang="zh-CN" altLang="en-US" sz="2400" dirty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endParaRPr kumimoji="1" lang="zh-CN" altLang="en-US" sz="2400" dirty="0">
              <a:latin typeface="楷体_GB2312" pitchFamily="49" charset="-122"/>
            </a:endParaRP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清除带头结点的单链表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763688" y="5111570"/>
            <a:ext cx="5928980" cy="979084"/>
            <a:chOff x="2878" y="2818"/>
            <a:chExt cx="3591" cy="593"/>
          </a:xfrm>
        </p:grpSpPr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提问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：清空单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链表等价于只是</a:t>
              </a:r>
              <a:endParaRPr kumimoji="1" lang="en-US" altLang="zh-CN" sz="2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h-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&gt;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next=NULL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吗？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71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94606" y="1437383"/>
            <a:ext cx="742950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ClearList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p,r</a:t>
            </a:r>
            <a:r>
              <a:rPr kumimoji="1" lang="en-US" altLang="zh-CN" dirty="0"/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r=p=h-</a:t>
            </a:r>
            <a:r>
              <a:rPr kumimoji="1" lang="en-US" altLang="zh-CN" dirty="0"/>
              <a:t>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</a:t>
            </a:r>
            <a:r>
              <a:rPr kumimoji="1" lang="en-US" altLang="zh-CN" dirty="0" smtClean="0"/>
              <a:t>r=r-next;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</a:t>
            </a:r>
            <a:r>
              <a:rPr kumimoji="1" lang="en-US" altLang="zh-CN" dirty="0" smtClean="0"/>
              <a:t>free(p);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p=r;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h-&gt;next=NULL;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的清空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822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r>
              <a:rPr kumimoji="1" lang="en-US" altLang="zh-CN" dirty="0"/>
              <a:t>(Double Linked List) 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19064" y="2996952"/>
            <a:ext cx="75253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在单</a:t>
            </a:r>
            <a:r>
              <a:rPr kumimoji="1" lang="zh-CN" altLang="en-US" dirty="0" smtClean="0"/>
              <a:t>链表的</a:t>
            </a:r>
            <a:r>
              <a:rPr kumimoji="1" lang="zh-CN" altLang="en-US" dirty="0"/>
              <a:t>每个结点里再</a:t>
            </a:r>
            <a:r>
              <a:rPr kumimoji="1" lang="zh-CN" altLang="en-US" dirty="0">
                <a:solidFill>
                  <a:srgbClr val="FF0000"/>
                </a:solidFill>
              </a:rPr>
              <a:t>增加一个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指向其前驱结点的指针域</a:t>
            </a:r>
            <a:r>
              <a:rPr kumimoji="1" lang="en-US" altLang="zh-CN" dirty="0">
                <a:solidFill>
                  <a:srgbClr val="FF0000"/>
                </a:solidFill>
              </a:rPr>
              <a:t>prior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这样</a:t>
            </a:r>
            <a:r>
              <a:rPr kumimoji="1" lang="zh-CN" altLang="en-US" dirty="0"/>
              <a:t>形成的链表中就有两条方向不同的</a:t>
            </a:r>
            <a:r>
              <a:rPr kumimoji="1" lang="zh-CN" altLang="en-US" dirty="0" smtClean="0"/>
              <a:t>链，</a:t>
            </a:r>
            <a:endParaRPr kumimoji="1" lang="en-US" altLang="zh-CN" dirty="0" smtClean="0"/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我们称之为双向链表，简称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双链表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755650" y="1916832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FF0000"/>
                </a:solidFill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31850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autoUpdateAnimBg="0"/>
      <p:bldP spid="1095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822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r>
              <a:rPr kumimoji="1" lang="en-US" altLang="zh-CN" dirty="0"/>
              <a:t>(Double Linked List)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88380" y="1945308"/>
            <a:ext cx="228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结点结构：</a:t>
            </a: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2670175" y="3158951"/>
            <a:ext cx="3911600" cy="561975"/>
            <a:chOff x="1520" y="2352"/>
            <a:chExt cx="2464" cy="354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prior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</a:p>
          </p:txBody>
        </p:sp>
      </p:grp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50888" y="4152726"/>
            <a:ext cx="81534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数据域，存储数据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元素的值；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指针域，存储该结点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的前驱结点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地址；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指针域，存储该结点的后继结点地址。</a:t>
            </a:r>
          </a:p>
        </p:txBody>
      </p:sp>
    </p:spTree>
    <p:extLst>
      <p:ext uri="{BB962C8B-B14F-4D97-AF65-F5344CB8AC3E}">
        <p14:creationId xmlns:p14="http://schemas.microsoft.com/office/powerpoint/2010/main" val="18626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028853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3A2816-21BA-4B72-B543-68192C7A0A2C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5845" name="Text Box 12"/>
          <p:cNvSpPr txBox="1">
            <a:spLocks noChangeArrowheads="1"/>
          </p:cNvSpPr>
          <p:nvPr/>
        </p:nvSpPr>
        <p:spPr bwMode="auto">
          <a:xfrm>
            <a:off x="722313" y="476672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552450" y="980728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头插法建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表（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向前插入法）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886200" y="2579341"/>
            <a:ext cx="1125538" cy="833437"/>
            <a:chOff x="2539" y="2387"/>
            <a:chExt cx="709" cy="525"/>
          </a:xfrm>
        </p:grpSpPr>
        <p:sp>
          <p:nvSpPr>
            <p:cNvPr id="35933" name="Text Box 30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34" name="Line 31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35" name="Group 43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36" name="Text Box 35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37" name="Freeform 36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38" name="Text Box 42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5075238" y="2795241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059113" y="3939828"/>
            <a:ext cx="1519237" cy="439738"/>
            <a:chOff x="3061" y="1888"/>
            <a:chExt cx="957" cy="277"/>
          </a:xfrm>
        </p:grpSpPr>
        <p:sp>
          <p:nvSpPr>
            <p:cNvPr id="35920" name="Text Box 47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5921" name="Line 48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22" name="Group 49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5923" name="Group 50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5925" name="Group 51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593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593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26" name="Freeform 54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7" name="Freeform 55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8" name="Freeform 56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9" name="Freeform 57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30" name="Freeform 58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5924" name="Text Box 59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4587875" y="3514378"/>
            <a:ext cx="1125538" cy="833438"/>
            <a:chOff x="2539" y="2387"/>
            <a:chExt cx="709" cy="525"/>
          </a:xfrm>
        </p:grpSpPr>
        <p:sp>
          <p:nvSpPr>
            <p:cNvPr id="35914" name="Text Box 79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15" name="Line 80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16" name="Group 81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17" name="Text Box 82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18" name="Freeform 83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19" name="Text Box 84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1221" name="Text Box 85"/>
          <p:cNvSpPr txBox="1">
            <a:spLocks noChangeArrowheads="1"/>
          </p:cNvSpPr>
          <p:nvPr/>
        </p:nvSpPr>
        <p:spPr bwMode="auto">
          <a:xfrm>
            <a:off x="4259263" y="3969991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22" name="Line 86"/>
          <p:cNvSpPr>
            <a:spLocks noChangeShapeType="1"/>
          </p:cNvSpPr>
          <p:nvPr/>
        </p:nvSpPr>
        <p:spPr bwMode="auto">
          <a:xfrm>
            <a:off x="4443413" y="4162078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23" name="Text Box 87"/>
          <p:cNvSpPr txBox="1">
            <a:spLocks noChangeArrowheads="1"/>
          </p:cNvSpPr>
          <p:nvPr/>
        </p:nvSpPr>
        <p:spPr bwMode="auto">
          <a:xfrm>
            <a:off x="539750" y="390807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1224" name="Text Box 88"/>
          <p:cNvSpPr txBox="1">
            <a:spLocks noChangeArrowheads="1"/>
          </p:cNvSpPr>
          <p:nvPr/>
        </p:nvSpPr>
        <p:spPr bwMode="auto">
          <a:xfrm>
            <a:off x="539750" y="4871691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3059113" y="4974878"/>
            <a:ext cx="2654300" cy="439738"/>
            <a:chOff x="2290" y="3697"/>
            <a:chExt cx="1672" cy="277"/>
          </a:xfrm>
        </p:grpSpPr>
        <p:grpSp>
          <p:nvGrpSpPr>
            <p:cNvPr id="35894" name="Group 89"/>
            <p:cNvGrpSpPr>
              <a:grpSpLocks/>
            </p:cNvGrpSpPr>
            <p:nvPr/>
          </p:nvGrpSpPr>
          <p:grpSpPr bwMode="auto">
            <a:xfrm>
              <a:off x="2290" y="3697"/>
              <a:ext cx="957" cy="277"/>
              <a:chOff x="3061" y="1888"/>
              <a:chExt cx="957" cy="277"/>
            </a:xfrm>
          </p:grpSpPr>
          <p:sp>
            <p:nvSpPr>
              <p:cNvPr id="35901" name="Text Box 9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902" name="Line 9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903" name="Group 9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904" name="Group 9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906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912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913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907" name="Freeform 9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8" name="Freeform 9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9" name="Freeform 9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0" name="Freeform 10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1" name="Freeform 10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0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grpSp>
          <p:nvGrpSpPr>
            <p:cNvPr id="35895" name="Group 106"/>
            <p:cNvGrpSpPr>
              <a:grpSpLocks/>
            </p:cNvGrpSpPr>
            <p:nvPr/>
          </p:nvGrpSpPr>
          <p:grpSpPr bwMode="auto">
            <a:xfrm>
              <a:off x="3511" y="3701"/>
              <a:ext cx="451" cy="253"/>
              <a:chOff x="2797" y="2659"/>
              <a:chExt cx="451" cy="253"/>
            </a:xfrm>
          </p:grpSpPr>
          <p:sp>
            <p:nvSpPr>
              <p:cNvPr id="35898" name="Text Box 10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899" name="Freeform 10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00" name="Text Box 10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  <p:sp useBgFill="1">
          <p:nvSpPr>
            <p:cNvPr id="35896" name="Text Box 110"/>
            <p:cNvSpPr txBox="1">
              <a:spLocks noChangeArrowheads="1"/>
            </p:cNvSpPr>
            <p:nvPr/>
          </p:nvSpPr>
          <p:spPr bwMode="auto">
            <a:xfrm>
              <a:off x="3046" y="3716"/>
              <a:ext cx="116" cy="2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/>
            </a:p>
          </p:txBody>
        </p:sp>
        <p:sp>
          <p:nvSpPr>
            <p:cNvPr id="35897" name="Line 111"/>
            <p:cNvSpPr>
              <a:spLocks noChangeShapeType="1"/>
            </p:cNvSpPr>
            <p:nvPr/>
          </p:nvSpPr>
          <p:spPr bwMode="auto">
            <a:xfrm>
              <a:off x="3162" y="3837"/>
              <a:ext cx="36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4030663" y="5562253"/>
            <a:ext cx="1162050" cy="617538"/>
            <a:chOff x="2811" y="3948"/>
            <a:chExt cx="732" cy="389"/>
          </a:xfrm>
        </p:grpSpPr>
        <p:sp>
          <p:nvSpPr>
            <p:cNvPr id="35888" name="Text Box 114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889" name="Line 115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890" name="Group 116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5891" name="Text Box 11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5892" name="Freeform 11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893" name="Text Box 11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539750" y="1499840"/>
            <a:ext cx="8064500" cy="1231899"/>
            <a:chOff x="340" y="1389"/>
            <a:chExt cx="5080" cy="776"/>
          </a:xfrm>
        </p:grpSpPr>
        <p:sp>
          <p:nvSpPr>
            <p:cNvPr id="35886" name="Text Box 14"/>
            <p:cNvSpPr txBox="1">
              <a:spLocks noChangeArrowheads="1"/>
            </p:cNvSpPr>
            <p:nvPr/>
          </p:nvSpPr>
          <p:spPr bwMode="auto">
            <a:xfrm>
              <a:off x="390" y="1389"/>
              <a:ext cx="3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/>
                <a:t>从一个空表开始</a:t>
              </a:r>
              <a:r>
                <a:rPr kumimoji="1" lang="zh-CN" altLang="en-US" sz="2400" dirty="0" smtClean="0"/>
                <a:t>，生成</a:t>
              </a:r>
              <a:r>
                <a:rPr kumimoji="1" lang="zh-CN" altLang="en-US" sz="2400" dirty="0"/>
                <a:t>新结点</a:t>
              </a:r>
              <a:r>
                <a:rPr kumimoji="1" lang="zh-CN" altLang="en-US" sz="2400" dirty="0" smtClean="0"/>
                <a:t>，读入</a:t>
              </a:r>
              <a:r>
                <a:rPr kumimoji="1" lang="zh-CN" altLang="en-US" sz="2400" dirty="0"/>
                <a:t>数据</a:t>
              </a:r>
            </a:p>
          </p:txBody>
        </p:sp>
        <p:sp>
          <p:nvSpPr>
            <p:cNvPr id="35887" name="Text Box 120"/>
            <p:cNvSpPr txBox="1">
              <a:spLocks noChangeArrowheads="1"/>
            </p:cNvSpPr>
            <p:nvPr/>
          </p:nvSpPr>
          <p:spPr bwMode="auto">
            <a:xfrm>
              <a:off x="340" y="1642"/>
              <a:ext cx="50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读入数据存放到新结点的数据域中，然后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新结点插入到当前链表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的头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结点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之后。</a:t>
              </a:r>
              <a:endParaRPr kumimoji="1"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260" name="Text Box 124"/>
          <p:cNvSpPr txBox="1">
            <a:spLocks noChangeArrowheads="1"/>
          </p:cNvSpPr>
          <p:nvPr/>
        </p:nvSpPr>
        <p:spPr bwMode="auto">
          <a:xfrm>
            <a:off x="4427538" y="4884391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91261" name="Line 125"/>
          <p:cNvSpPr>
            <a:spLocks noChangeShapeType="1"/>
          </p:cNvSpPr>
          <p:nvPr/>
        </p:nvSpPr>
        <p:spPr bwMode="auto">
          <a:xfrm flipH="1">
            <a:off x="3924300" y="5316191"/>
            <a:ext cx="503238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2" name="Line 126"/>
          <p:cNvSpPr>
            <a:spLocks noChangeShapeType="1"/>
          </p:cNvSpPr>
          <p:nvPr/>
        </p:nvSpPr>
        <p:spPr bwMode="auto">
          <a:xfrm>
            <a:off x="3924300" y="5747991"/>
            <a:ext cx="5032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 useBgFill="1">
        <p:nvSpPr>
          <p:cNvPr id="91263" name="Text Box 127"/>
          <p:cNvSpPr txBox="1">
            <a:spLocks noChangeArrowheads="1"/>
          </p:cNvSpPr>
          <p:nvPr/>
        </p:nvSpPr>
        <p:spPr bwMode="auto">
          <a:xfrm>
            <a:off x="4860925" y="5603528"/>
            <a:ext cx="21590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64" name="Line 128"/>
          <p:cNvSpPr>
            <a:spLocks noChangeShapeType="1"/>
          </p:cNvSpPr>
          <p:nvPr/>
        </p:nvSpPr>
        <p:spPr bwMode="auto">
          <a:xfrm>
            <a:off x="4932363" y="5747991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5" name="Line 129"/>
          <p:cNvSpPr>
            <a:spLocks noChangeShapeType="1"/>
          </p:cNvSpPr>
          <p:nvPr/>
        </p:nvSpPr>
        <p:spPr bwMode="auto">
          <a:xfrm flipH="1" flipV="1">
            <a:off x="5219700" y="5387628"/>
            <a:ext cx="2889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6" name="Text Box 130"/>
          <p:cNvSpPr txBox="1">
            <a:spLocks noChangeArrowheads="1"/>
          </p:cNvSpPr>
          <p:nvPr/>
        </p:nvSpPr>
        <p:spPr bwMode="auto">
          <a:xfrm>
            <a:off x="5580063" y="5387628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</a:t>
            </a:r>
            <a:r>
              <a:rPr kumimoji="1" lang="en-US" altLang="zh-CN" sz="2400">
                <a:solidFill>
                  <a:srgbClr val="FF0000"/>
                </a:solidFill>
              </a:rPr>
              <a:t>s-&gt;next=H-&gt;next;</a:t>
            </a:r>
          </a:p>
        </p:txBody>
      </p:sp>
      <p:sp>
        <p:nvSpPr>
          <p:cNvPr id="91267" name="Text Box 131"/>
          <p:cNvSpPr txBox="1">
            <a:spLocks noChangeArrowheads="1"/>
          </p:cNvSpPr>
          <p:nvPr/>
        </p:nvSpPr>
        <p:spPr bwMode="auto">
          <a:xfrm>
            <a:off x="2090738" y="5362228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  <a:r>
              <a:rPr kumimoji="1" lang="en-US" altLang="zh-CN" sz="2400">
                <a:solidFill>
                  <a:srgbClr val="FF0000"/>
                </a:solidFill>
              </a:rPr>
              <a:t>H-&gt;next=s;</a:t>
            </a:r>
          </a:p>
        </p:txBody>
      </p:sp>
      <p:sp>
        <p:nvSpPr>
          <p:cNvPr id="91268" name="AutoShape 132"/>
          <p:cNvSpPr>
            <a:spLocks noChangeArrowheads="1"/>
          </p:cNvSpPr>
          <p:nvPr/>
        </p:nvSpPr>
        <p:spPr bwMode="auto">
          <a:xfrm>
            <a:off x="6372225" y="3876328"/>
            <a:ext cx="2232025" cy="1008063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1403350" y="3011141"/>
            <a:ext cx="1822450" cy="830262"/>
            <a:chOff x="884" y="2341"/>
            <a:chExt cx="1148" cy="523"/>
          </a:xfrm>
        </p:grpSpPr>
        <p:grpSp>
          <p:nvGrpSpPr>
            <p:cNvPr id="35871" name="Group 15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5873" name="Text Box 16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874" name="Line 17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875" name="Group 18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876" name="Group 19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8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88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88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879" name="Freeform 23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0" name="Freeform 24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1" name="Freeform 2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2" name="Freeform 26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3" name="Freeform 27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8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5872" name="Text Box 134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utoUpdateAnimBg="0"/>
      <p:bldP spid="91181" grpId="0" autoUpdateAnimBg="0"/>
      <p:bldP spid="91221" grpId="0" animBg="1" autoUpdateAnimBg="0"/>
      <p:bldP spid="91222" grpId="0" animBg="1"/>
      <p:bldP spid="91223" grpId="0" autoUpdateAnimBg="0"/>
      <p:bldP spid="91224" grpId="0" autoUpdateAnimBg="0"/>
      <p:bldP spid="91260" grpId="0" autoUpdateAnimBg="0"/>
      <p:bldP spid="91261" grpId="0" animBg="1"/>
      <p:bldP spid="91262" grpId="0" animBg="1"/>
      <p:bldP spid="91263" grpId="0" animBg="1" autoUpdateAnimBg="0"/>
      <p:bldP spid="91264" grpId="0" animBg="1"/>
      <p:bldP spid="91265" grpId="0" animBg="1"/>
      <p:bldP spid="91266" grpId="0" autoUpdateAnimBg="0"/>
      <p:bldP spid="91267" grpId="0" autoUpdateAnimBg="0"/>
      <p:bldP spid="9126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043608" y="692696"/>
            <a:ext cx="4824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类型定义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827584" y="1124744"/>
            <a:ext cx="784314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002060"/>
                </a:solidFill>
              </a:rPr>
              <a:t>typedef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struct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2060"/>
                </a:solidFill>
              </a:rPr>
              <a:t>{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2060"/>
                </a:solidFill>
              </a:rPr>
              <a:t> 	data</a:t>
            </a:r>
            <a:r>
              <a:rPr kumimoji="1" lang="en-US" altLang="zh-CN" dirty="0">
                <a:solidFill>
                  <a:srgbClr val="002060"/>
                </a:solidFill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struct</a:t>
            </a:r>
            <a:r>
              <a:rPr kumimoji="1" lang="en-US" altLang="zh-CN" dirty="0" smtClean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smtClean="0">
                <a:solidFill>
                  <a:srgbClr val="002060"/>
                </a:solidFill>
              </a:rPr>
              <a:t>	*</a:t>
            </a:r>
            <a:r>
              <a:rPr kumimoji="1" lang="en-US" altLang="zh-CN" dirty="0">
                <a:solidFill>
                  <a:srgbClr val="002060"/>
                </a:solidFill>
              </a:rPr>
              <a:t>next;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struct</a:t>
            </a:r>
            <a:r>
              <a:rPr kumimoji="1" lang="en-US" altLang="zh-CN" dirty="0" smtClean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smtClean="0">
                <a:solidFill>
                  <a:srgbClr val="002060"/>
                </a:solidFill>
              </a:rPr>
              <a:t>	*</a:t>
            </a:r>
            <a:r>
              <a:rPr kumimoji="1" lang="en-US" altLang="zh-CN" dirty="0">
                <a:solidFill>
                  <a:srgbClr val="002060"/>
                </a:solidFill>
              </a:rPr>
              <a:t>prior;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2060"/>
                </a:solidFill>
              </a:rPr>
              <a:t>}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,*</a:t>
            </a:r>
            <a:r>
              <a:rPr kumimoji="1" lang="en-US" altLang="zh-CN" dirty="0" err="1">
                <a:solidFill>
                  <a:srgbClr val="002060"/>
                </a:solidFill>
              </a:rPr>
              <a:t>DLinkList</a:t>
            </a:r>
            <a:r>
              <a:rPr kumimoji="1" lang="en-US" altLang="zh-CN" dirty="0">
                <a:solidFill>
                  <a:srgbClr val="002060"/>
                </a:solidFill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3637906" y="4077072"/>
            <a:ext cx="3095625" cy="944562"/>
            <a:chOff x="2245" y="2563"/>
            <a:chExt cx="1950" cy="595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2609" y="2563"/>
              <a:ext cx="1356" cy="272"/>
              <a:chOff x="2715" y="1200"/>
              <a:chExt cx="1356" cy="272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2060"/>
                    </a:solidFill>
                  </a:rPr>
                  <a:t>data</a:t>
                </a:r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3618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2060"/>
                    </a:solidFill>
                  </a:rPr>
                  <a:t>next</a:t>
                </a:r>
              </a:p>
            </p:txBody>
          </p:sp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2715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2060"/>
                    </a:solidFill>
                  </a:rPr>
                  <a:t>prior</a:t>
                </a:r>
              </a:p>
            </p:txBody>
          </p:sp>
        </p:grp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245" y="2948"/>
              <a:ext cx="19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1" lang="en-US" altLang="zh-CN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 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双向链表结点形式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743272" y="4877172"/>
            <a:ext cx="8077200" cy="1350962"/>
            <a:chOff x="384" y="2989"/>
            <a:chExt cx="5088" cy="851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4176" y="3229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2060"/>
                  </a:solidFill>
                  <a:cs typeface="Times New Roman" pitchFamily="18" charset="0"/>
                </a:rPr>
                <a:t>……</a:t>
              </a:r>
              <a:endParaRPr kumimoji="1" lang="en-US" altLang="zh-CN" sz="2400" b="1">
                <a:solidFill>
                  <a:srgbClr val="002060"/>
                </a:solidFill>
              </a:endParaRPr>
            </a:p>
          </p:txBody>
        </p: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84" y="2989"/>
              <a:ext cx="5088" cy="851"/>
              <a:chOff x="384" y="2784"/>
              <a:chExt cx="5088" cy="851"/>
            </a:xfrm>
          </p:grpSpPr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1554" y="2832"/>
                <a:ext cx="3918" cy="803"/>
                <a:chOff x="1680" y="2832"/>
                <a:chExt cx="3918" cy="803"/>
              </a:xfrm>
            </p:grpSpPr>
            <p:sp>
              <p:nvSpPr>
                <p:cNvPr id="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325" y="3408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002060"/>
                      </a:solidFill>
                    </a:rPr>
                    <a:t>非空双向链表</a:t>
                  </a:r>
                </a:p>
              </p:txBody>
            </p:sp>
            <p:grpSp>
              <p:nvGrpSpPr>
                <p:cNvPr id="32" name="Group 16"/>
                <p:cNvGrpSpPr>
                  <a:grpSpLocks/>
                </p:cNvGrpSpPr>
                <p:nvPr/>
              </p:nvGrpSpPr>
              <p:grpSpPr bwMode="auto">
                <a:xfrm>
                  <a:off x="1680" y="2832"/>
                  <a:ext cx="3918" cy="458"/>
                  <a:chOff x="1680" y="2832"/>
                  <a:chExt cx="3918" cy="458"/>
                </a:xfrm>
              </p:grpSpPr>
              <p:grpSp>
                <p:nvGrpSpPr>
                  <p:cNvPr id="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680" y="2832"/>
                    <a:ext cx="708" cy="458"/>
                    <a:chOff x="1680" y="2832"/>
                    <a:chExt cx="708" cy="458"/>
                  </a:xfrm>
                </p:grpSpPr>
                <p:sp>
                  <p:nvSpPr>
                    <p:cNvPr id="5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832"/>
                      <a:ext cx="408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endParaRPr kumimoji="1" lang="en-US" altLang="zh-CN" sz="24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9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 b="1" dirty="0">
                          <a:solidFill>
                            <a:srgbClr val="FF0000"/>
                          </a:solidFill>
                        </a:rPr>
                        <a:t>⋀</a:t>
                      </a:r>
                    </a:p>
                  </p:txBody>
                </p:sp>
                <p:sp>
                  <p:nvSpPr>
                    <p:cNvPr id="5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9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411" y="3063"/>
                    <a:ext cx="708" cy="227"/>
                    <a:chOff x="3411" y="3063"/>
                    <a:chExt cx="708" cy="227"/>
                  </a:xfrm>
                </p:grpSpPr>
                <p:sp>
                  <p:nvSpPr>
                    <p:cNvPr id="5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0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5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5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541" y="3063"/>
                    <a:ext cx="708" cy="227"/>
                    <a:chOff x="2550" y="3063"/>
                    <a:chExt cx="708" cy="227"/>
                  </a:xfrm>
                </p:grpSpPr>
                <p:sp>
                  <p:nvSpPr>
                    <p:cNvPr id="4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9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5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9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99" y="3060"/>
                    <a:ext cx="699" cy="227"/>
                    <a:chOff x="4899" y="3060"/>
                    <a:chExt cx="699" cy="227"/>
                  </a:xfrm>
                </p:grpSpPr>
                <p:sp>
                  <p:nvSpPr>
                    <p:cNvPr id="4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58" y="3060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4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9" y="3060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4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9" y="3060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 b="1" dirty="0">
                          <a:solidFill>
                            <a:srgbClr val="FF0000"/>
                          </a:solidFill>
                        </a:rPr>
                        <a:t>⋀</a:t>
                      </a:r>
                    </a:p>
                  </p:txBody>
                </p:sp>
              </p:grpSp>
              <p:sp>
                <p:nvSpPr>
                  <p:cNvPr id="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41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138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71" y="3114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686" y="3138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1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3225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2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37" y="3243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3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3225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4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61" y="3216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24" name="Group 42"/>
              <p:cNvGrpSpPr>
                <a:grpSpLocks/>
              </p:cNvGrpSpPr>
              <p:nvPr/>
            </p:nvGrpSpPr>
            <p:grpSpPr bwMode="auto">
              <a:xfrm>
                <a:off x="384" y="2784"/>
                <a:ext cx="912" cy="808"/>
                <a:chOff x="379" y="2923"/>
                <a:chExt cx="912" cy="808"/>
              </a:xfrm>
            </p:grpSpPr>
            <p:sp>
              <p:nvSpPr>
                <p:cNvPr id="25" name="Rectangle 43"/>
                <p:cNvSpPr>
                  <a:spLocks noChangeArrowheads="1"/>
                </p:cNvSpPr>
                <p:nvPr/>
              </p:nvSpPr>
              <p:spPr bwMode="auto">
                <a:xfrm>
                  <a:off x="384" y="3504"/>
                  <a:ext cx="90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002060"/>
                      </a:solidFill>
                    </a:rPr>
                    <a:t>空双向链表</a:t>
                  </a:r>
                </a:p>
              </p:txBody>
            </p:sp>
            <p:grpSp>
              <p:nvGrpSpPr>
                <p:cNvPr id="26" name="Group 44"/>
                <p:cNvGrpSpPr>
                  <a:grpSpLocks/>
                </p:cNvGrpSpPr>
                <p:nvPr/>
              </p:nvGrpSpPr>
              <p:grpSpPr bwMode="auto">
                <a:xfrm>
                  <a:off x="379" y="2923"/>
                  <a:ext cx="773" cy="485"/>
                  <a:chOff x="379" y="2923"/>
                  <a:chExt cx="773" cy="485"/>
                </a:xfrm>
              </p:grpSpPr>
              <p:sp>
                <p:nvSpPr>
                  <p:cNvPr id="2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923"/>
                    <a:ext cx="431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 dirty="0" smtClean="0">
                        <a:solidFill>
                          <a:srgbClr val="002060"/>
                        </a:solidFill>
                      </a:rPr>
                      <a:t>h</a:t>
                    </a:r>
                    <a:endParaRPr kumimoji="1" lang="en-US" altLang="zh-CN" sz="2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2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79" y="3181"/>
                    <a:ext cx="22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002060"/>
                        </a:solidFill>
                      </a:rPr>
                      <a:t>⋀</a:t>
                    </a:r>
                  </a:p>
                </p:txBody>
              </p:sp>
              <p:sp>
                <p:nvSpPr>
                  <p:cNvPr id="2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3181"/>
                    <a:ext cx="31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25" y="3180"/>
                    <a:ext cx="22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002060"/>
                        </a:solidFill>
                      </a:rPr>
                      <a:t>⋀</a:t>
                    </a:r>
                  </a:p>
                </p:txBody>
              </p:sp>
            </p:grpSp>
          </p:grpSp>
        </p:grpSp>
      </p:grp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2257747" y="6261472"/>
            <a:ext cx="46545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 b="1" dirty="0" smtClean="0">
                <a:solidFill>
                  <a:srgbClr val="002060"/>
                </a:solidFill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带头结点的双向链表形式</a:t>
            </a:r>
          </a:p>
        </p:txBody>
      </p:sp>
    </p:spTree>
    <p:extLst>
      <p:ext uri="{BB962C8B-B14F-4D97-AF65-F5344CB8AC3E}">
        <p14:creationId xmlns:p14="http://schemas.microsoft.com/office/powerpoint/2010/main" val="41367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0" grpId="0" autoUpdateAnimBg="0"/>
      <p:bldP spid="109581" grpId="0" autoUpdateAnimBg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/>
          </p:nvPr>
        </p:nvSpPr>
        <p:spPr>
          <a:xfrm>
            <a:off x="899592" y="836712"/>
            <a:ext cx="7848872" cy="288032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/>
              <a:t>        双向链表结构</a:t>
            </a:r>
            <a:r>
              <a:rPr lang="zh-CN" altLang="en-US" sz="2400" b="1" dirty="0">
                <a:solidFill>
                  <a:srgbClr val="FF0000"/>
                </a:solidFill>
              </a:rPr>
              <a:t>具有对称性</a:t>
            </a:r>
            <a:r>
              <a:rPr lang="zh-CN" altLang="en-US" sz="2400" b="1" dirty="0"/>
              <a:t>，设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指向双向链表中的某一结点，则其对称性可用下式描述：</a:t>
            </a:r>
          </a:p>
          <a:p>
            <a:pPr marL="723900" lvl="1" indent="0">
              <a:lnSpc>
                <a:spcPct val="110000"/>
              </a:lnSpc>
              <a:buFontTx/>
              <a:buNone/>
            </a:pPr>
            <a:endParaRPr lang="en-US" altLang="zh-CN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723900" lvl="1" indent="0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</a:rPr>
              <a:t>p-&gt;prior)-&gt;next=p=(p-&gt;next)-&gt;prior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dirty="0" smtClean="0"/>
          </a:p>
        </p:txBody>
      </p:sp>
      <p:grpSp>
        <p:nvGrpSpPr>
          <p:cNvPr id="72" name="Group 16"/>
          <p:cNvGrpSpPr>
            <a:grpSpLocks/>
          </p:cNvGrpSpPr>
          <p:nvPr/>
        </p:nvGrpSpPr>
        <p:grpSpPr bwMode="auto">
          <a:xfrm>
            <a:off x="1763575" y="5035249"/>
            <a:ext cx="6135856" cy="481983"/>
            <a:chOff x="2334" y="3060"/>
            <a:chExt cx="2928" cy="230"/>
          </a:xfrm>
        </p:grpSpPr>
        <p:grpSp>
          <p:nvGrpSpPr>
            <p:cNvPr id="74" name="Group 22"/>
            <p:cNvGrpSpPr>
              <a:grpSpLocks/>
            </p:cNvGrpSpPr>
            <p:nvPr/>
          </p:nvGrpSpPr>
          <p:grpSpPr bwMode="auto">
            <a:xfrm>
              <a:off x="3411" y="3063"/>
              <a:ext cx="708" cy="227"/>
              <a:chOff x="3411" y="3063"/>
              <a:chExt cx="708" cy="227"/>
            </a:xfrm>
          </p:grpSpPr>
          <p:sp>
            <p:nvSpPr>
              <p:cNvPr id="91" name="Rectangle 23"/>
              <p:cNvSpPr>
                <a:spLocks noChangeArrowheads="1"/>
              </p:cNvSpPr>
              <p:nvPr/>
            </p:nvSpPr>
            <p:spPr bwMode="auto">
              <a:xfrm>
                <a:off x="3570" y="3063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err="1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err="1" smtClean="0">
                    <a:solidFill>
                      <a:srgbClr val="E1EBF7">
                        <a:lumMod val="25000"/>
                      </a:srgbClr>
                    </a:solidFill>
                  </a:rPr>
                  <a:t>i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3411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3" name="Rectangle 25"/>
              <p:cNvSpPr>
                <a:spLocks noChangeArrowheads="1"/>
              </p:cNvSpPr>
              <p:nvPr/>
            </p:nvSpPr>
            <p:spPr bwMode="auto">
              <a:xfrm>
                <a:off x="3960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grpSp>
          <p:nvGrpSpPr>
            <p:cNvPr id="75" name="Group 26"/>
            <p:cNvGrpSpPr>
              <a:grpSpLocks/>
            </p:cNvGrpSpPr>
            <p:nvPr/>
          </p:nvGrpSpPr>
          <p:grpSpPr bwMode="auto">
            <a:xfrm>
              <a:off x="2541" y="3063"/>
              <a:ext cx="708" cy="227"/>
              <a:chOff x="2550" y="3063"/>
              <a:chExt cx="708" cy="227"/>
            </a:xfrm>
          </p:grpSpPr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2709" y="3063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E1EBF7">
                        <a:lumMod val="25000"/>
                      </a:srgbClr>
                    </a:solidFill>
                  </a:rPr>
                  <a:t>i-1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2550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0" name="Rectangle 29"/>
              <p:cNvSpPr>
                <a:spLocks noChangeArrowheads="1"/>
              </p:cNvSpPr>
              <p:nvPr/>
            </p:nvSpPr>
            <p:spPr bwMode="auto">
              <a:xfrm>
                <a:off x="3099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grpSp>
          <p:nvGrpSpPr>
            <p:cNvPr id="76" name="Group 30"/>
            <p:cNvGrpSpPr>
              <a:grpSpLocks/>
            </p:cNvGrpSpPr>
            <p:nvPr/>
          </p:nvGrpSpPr>
          <p:grpSpPr bwMode="auto">
            <a:xfrm>
              <a:off x="4314" y="3060"/>
              <a:ext cx="699" cy="227"/>
              <a:chOff x="4314" y="3060"/>
              <a:chExt cx="699" cy="227"/>
            </a:xfrm>
          </p:grpSpPr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4473" y="3060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E1EBF7">
                        <a:lumMod val="25000"/>
                      </a:srgbClr>
                    </a:solidFill>
                  </a:rPr>
                  <a:t>i+1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4314" y="3060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4854" y="3060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2334" y="3141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>
              <a:off x="3198" y="313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>
              <a:off x="4071" y="3114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H="1">
              <a:off x="3264" y="3225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flipH="1">
              <a:off x="4137" y="3243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H="1">
              <a:off x="2400" y="3225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4992" y="314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 flipH="1">
              <a:off x="5058" y="3232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>
            <a:off x="4644008" y="4581128"/>
            <a:ext cx="0" cy="454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53711" y="4149080"/>
            <a:ext cx="57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 p</a:t>
            </a:r>
            <a:endParaRPr kumimoji="1" lang="zh-CN" altLang="en-US" sz="2400" b="1" dirty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828675" y="620688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建立双链表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23664" y="126893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尾插法建表（向后插入法）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86200" y="3284538"/>
            <a:ext cx="1125538" cy="833437"/>
            <a:chOff x="2539" y="2387"/>
            <a:chExt cx="709" cy="525"/>
          </a:xfrm>
        </p:grpSpPr>
        <p:sp>
          <p:nvSpPr>
            <p:cNvPr id="33895" name="Text Box 26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96" name="Line 27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97" name="Group 28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98" name="Text Box 2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99" name="Freeform 3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900" name="Text Box 3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075238" y="3500438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700333" y="4645025"/>
            <a:ext cx="1878010" cy="439738"/>
            <a:chOff x="2835" y="1888"/>
            <a:chExt cx="1183" cy="277"/>
          </a:xfrm>
        </p:grpSpPr>
        <p:sp>
          <p:nvSpPr>
            <p:cNvPr id="33882" name="Text Box 34"/>
            <p:cNvSpPr txBox="1">
              <a:spLocks noChangeArrowheads="1"/>
            </p:cNvSpPr>
            <p:nvPr/>
          </p:nvSpPr>
          <p:spPr bwMode="auto">
            <a:xfrm>
              <a:off x="2835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H</a:t>
              </a:r>
            </a:p>
          </p:txBody>
        </p:sp>
        <p:sp>
          <p:nvSpPr>
            <p:cNvPr id="33883" name="Line 35"/>
            <p:cNvSpPr>
              <a:spLocks noChangeShapeType="1"/>
            </p:cNvSpPr>
            <p:nvPr/>
          </p:nvSpPr>
          <p:spPr bwMode="auto">
            <a:xfrm>
              <a:off x="3062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84" name="Group 36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3885" name="Group 37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87" name="Group 3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9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88" name="Freeform 4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89" name="Freeform 4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0" name="Freeform 4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1" name="Freeform 4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2" name="Freeform 4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86" name="Text Box 46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030638" y="4219575"/>
            <a:ext cx="1125538" cy="833438"/>
            <a:chOff x="2539" y="2387"/>
            <a:chExt cx="709" cy="525"/>
          </a:xfrm>
        </p:grpSpPr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7" name="Line 49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8" name="Group 50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79" name="Text Box 51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80" name="Freeform 52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8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4259263" y="4675188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4499794" y="4725144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4264" name="Text Box 56"/>
          <p:cNvSpPr txBox="1">
            <a:spLocks noChangeArrowheads="1"/>
          </p:cNvSpPr>
          <p:nvPr/>
        </p:nvSpPr>
        <p:spPr bwMode="auto">
          <a:xfrm>
            <a:off x="539750" y="46132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39750" y="557688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694152" y="5699134"/>
            <a:ext cx="1011240" cy="933452"/>
            <a:chOff x="2787" y="3972"/>
            <a:chExt cx="637" cy="588"/>
          </a:xfrm>
        </p:grpSpPr>
        <p:sp>
          <p:nvSpPr>
            <p:cNvPr id="33870" name="Text Box 80"/>
            <p:cNvSpPr txBox="1">
              <a:spLocks noChangeArrowheads="1"/>
            </p:cNvSpPr>
            <p:nvPr/>
          </p:nvSpPr>
          <p:spPr bwMode="auto">
            <a:xfrm>
              <a:off x="2787" y="431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s</a:t>
              </a:r>
            </a:p>
          </p:txBody>
        </p:sp>
        <p:sp>
          <p:nvSpPr>
            <p:cNvPr id="33871" name="Line 81"/>
            <p:cNvSpPr>
              <a:spLocks noChangeShapeType="1"/>
            </p:cNvSpPr>
            <p:nvPr/>
          </p:nvSpPr>
          <p:spPr bwMode="auto">
            <a:xfrm flipV="1">
              <a:off x="2983" y="4230"/>
              <a:ext cx="127" cy="22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2" name="Group 82"/>
            <p:cNvGrpSpPr>
              <a:grpSpLocks/>
            </p:cNvGrpSpPr>
            <p:nvPr/>
          </p:nvGrpSpPr>
          <p:grpSpPr bwMode="auto">
            <a:xfrm>
              <a:off x="2992" y="3972"/>
              <a:ext cx="432" cy="257"/>
              <a:chOff x="2697" y="2683"/>
              <a:chExt cx="432" cy="257"/>
            </a:xfrm>
          </p:grpSpPr>
          <p:sp>
            <p:nvSpPr>
              <p:cNvPr id="33873" name="Text Box 83"/>
              <p:cNvSpPr txBox="1">
                <a:spLocks noChangeArrowheads="1"/>
              </p:cNvSpPr>
              <p:nvPr/>
            </p:nvSpPr>
            <p:spPr bwMode="auto">
              <a:xfrm>
                <a:off x="2697" y="268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3874" name="Freeform 84"/>
              <p:cNvSpPr>
                <a:spLocks/>
              </p:cNvSpPr>
              <p:nvPr/>
            </p:nvSpPr>
            <p:spPr bwMode="auto">
              <a:xfrm>
                <a:off x="2873" y="2683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75" name="Text Box 85"/>
              <p:cNvSpPr txBox="1">
                <a:spLocks noChangeArrowheads="1"/>
              </p:cNvSpPr>
              <p:nvPr/>
            </p:nvSpPr>
            <p:spPr bwMode="auto">
              <a:xfrm>
                <a:off x="2852" y="269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/>
                  <a:t>∧</a:t>
                </a:r>
              </a:p>
            </p:txBody>
          </p:sp>
        </p:grpSp>
      </p:grpSp>
      <p:sp>
        <p:nvSpPr>
          <p:cNvPr id="33868" name="Text Box 87"/>
          <p:cNvSpPr txBox="1">
            <a:spLocks noChangeArrowheads="1"/>
          </p:cNvSpPr>
          <p:nvPr/>
        </p:nvSpPr>
        <p:spPr bwMode="auto">
          <a:xfrm>
            <a:off x="826164" y="2369820"/>
            <a:ext cx="7797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思路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/>
              <a:t>增加一个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尾指针</a:t>
            </a: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  <a:r>
              <a:rPr kumimoji="1" lang="zh-CN" altLang="en-US" sz="2400" dirty="0"/>
              <a:t>，使之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当前双链表</a:t>
            </a:r>
            <a:r>
              <a:rPr kumimoji="1" lang="zh-CN" altLang="en-US" sz="2400" dirty="0">
                <a:solidFill>
                  <a:srgbClr val="FF0000"/>
                </a:solidFill>
              </a:rPr>
              <a:t>的表尾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3853" name="Group 99"/>
          <p:cNvGrpSpPr>
            <a:grpSpLocks/>
          </p:cNvGrpSpPr>
          <p:nvPr/>
        </p:nvGrpSpPr>
        <p:grpSpPr bwMode="auto">
          <a:xfrm>
            <a:off x="900116" y="3357567"/>
            <a:ext cx="6119820" cy="2735264"/>
            <a:chOff x="2803" y="1888"/>
            <a:chExt cx="3855" cy="1723"/>
          </a:xfrm>
        </p:grpSpPr>
        <p:sp>
          <p:nvSpPr>
            <p:cNvPr id="33855" name="Text Box 100"/>
            <p:cNvSpPr txBox="1">
              <a:spLocks noChangeArrowheads="1"/>
            </p:cNvSpPr>
            <p:nvPr/>
          </p:nvSpPr>
          <p:spPr bwMode="auto">
            <a:xfrm>
              <a:off x="2803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H</a:t>
              </a:r>
            </a:p>
          </p:txBody>
        </p:sp>
        <p:sp>
          <p:nvSpPr>
            <p:cNvPr id="33856" name="Line 101"/>
            <p:cNvSpPr>
              <a:spLocks noChangeShapeType="1"/>
            </p:cNvSpPr>
            <p:nvPr/>
          </p:nvSpPr>
          <p:spPr bwMode="auto">
            <a:xfrm>
              <a:off x="3030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57" name="Group 102"/>
            <p:cNvGrpSpPr>
              <a:grpSpLocks/>
            </p:cNvGrpSpPr>
            <p:nvPr/>
          </p:nvGrpSpPr>
          <p:grpSpPr bwMode="auto">
            <a:xfrm>
              <a:off x="3357" y="1888"/>
              <a:ext cx="3301" cy="1723"/>
              <a:chOff x="1543" y="1933"/>
              <a:chExt cx="3301" cy="1723"/>
            </a:xfrm>
          </p:grpSpPr>
          <p:grpSp>
            <p:nvGrpSpPr>
              <p:cNvPr id="33858" name="Group 103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60" name="Group 104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66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6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61" name="Freeform 107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2" name="Freeform 108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3" name="Freeform 109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4" name="Freeform 110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5" name="Freeform 111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59" name="Text Box 112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/>
                  <a:t>∧</a:t>
                </a:r>
              </a:p>
            </p:txBody>
          </p:sp>
          <p:sp>
            <p:nvSpPr>
              <p:cNvPr id="106" name="Text Box 112"/>
              <p:cNvSpPr txBox="1">
                <a:spLocks noChangeArrowheads="1"/>
              </p:cNvSpPr>
              <p:nvPr/>
            </p:nvSpPr>
            <p:spPr bwMode="auto">
              <a:xfrm>
                <a:off x="1543" y="1938"/>
                <a:ext cx="217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7" name="Text Box 112"/>
              <p:cNvSpPr txBox="1">
                <a:spLocks noChangeArrowheads="1"/>
              </p:cNvSpPr>
              <p:nvPr/>
            </p:nvSpPr>
            <p:spPr bwMode="auto">
              <a:xfrm>
                <a:off x="2904" y="2159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8" name="Text Box 112"/>
              <p:cNvSpPr txBox="1">
                <a:spLocks noChangeArrowheads="1"/>
              </p:cNvSpPr>
              <p:nvPr/>
            </p:nvSpPr>
            <p:spPr bwMode="auto">
              <a:xfrm>
                <a:off x="2631" y="2759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9" name="Text Box 112"/>
              <p:cNvSpPr txBox="1">
                <a:spLocks noChangeArrowheads="1"/>
              </p:cNvSpPr>
              <p:nvPr/>
            </p:nvSpPr>
            <p:spPr bwMode="auto">
              <a:xfrm>
                <a:off x="3629" y="2748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0" name="Text Box 112"/>
              <p:cNvSpPr txBox="1">
                <a:spLocks noChangeArrowheads="1"/>
              </p:cNvSpPr>
              <p:nvPr/>
            </p:nvSpPr>
            <p:spPr bwMode="auto">
              <a:xfrm>
                <a:off x="3586" y="3396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4627" y="3404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6" name="Text Box 112"/>
              <p:cNvSpPr txBox="1">
                <a:spLocks noChangeArrowheads="1"/>
              </p:cNvSpPr>
              <p:nvPr/>
            </p:nvSpPr>
            <p:spPr bwMode="auto">
              <a:xfrm>
                <a:off x="2547" y="3394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</p:grpSp>
      </p:grpSp>
      <p:sp>
        <p:nvSpPr>
          <p:cNvPr id="33854" name="Text Box 113"/>
          <p:cNvSpPr txBox="1">
            <a:spLocks noChangeArrowheads="1"/>
          </p:cNvSpPr>
          <p:nvPr/>
        </p:nvSpPr>
        <p:spPr bwMode="auto">
          <a:xfrm>
            <a:off x="1707361" y="3986217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</a:rPr>
              <a:t>初始化空表</a:t>
            </a:r>
          </a:p>
        </p:txBody>
      </p: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349375" y="3752854"/>
            <a:ext cx="882650" cy="461963"/>
            <a:chOff x="850" y="2364"/>
            <a:chExt cx="556" cy="291"/>
          </a:xfrm>
        </p:grpSpPr>
        <p:sp>
          <p:nvSpPr>
            <p:cNvPr id="33851" name="Line 114"/>
            <p:cNvSpPr>
              <a:spLocks noChangeShapeType="1"/>
            </p:cNvSpPr>
            <p:nvPr/>
          </p:nvSpPr>
          <p:spPr bwMode="auto">
            <a:xfrm flipV="1">
              <a:off x="1020" y="2426"/>
              <a:ext cx="386" cy="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2" name="Text Box 115"/>
            <p:cNvSpPr txBox="1">
              <a:spLocks noChangeArrowheads="1"/>
            </p:cNvSpPr>
            <p:nvPr/>
          </p:nvSpPr>
          <p:spPr bwMode="auto">
            <a:xfrm>
              <a:off x="850" y="2364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4788396" y="4987929"/>
            <a:ext cx="647700" cy="461963"/>
            <a:chOff x="884" y="2326"/>
            <a:chExt cx="408" cy="291"/>
          </a:xfrm>
        </p:grpSpPr>
        <p:sp>
          <p:nvSpPr>
            <p:cNvPr id="33849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0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555880" y="5669759"/>
            <a:ext cx="3455992" cy="803276"/>
            <a:chOff x="1712" y="3578"/>
            <a:chExt cx="2177" cy="506"/>
          </a:xfrm>
        </p:grpSpPr>
        <p:grpSp>
          <p:nvGrpSpPr>
            <p:cNvPr id="33825" name="Group 58"/>
            <p:cNvGrpSpPr>
              <a:grpSpLocks/>
            </p:cNvGrpSpPr>
            <p:nvPr/>
          </p:nvGrpSpPr>
          <p:grpSpPr bwMode="auto">
            <a:xfrm>
              <a:off x="1712" y="3578"/>
              <a:ext cx="2177" cy="277"/>
              <a:chOff x="2075" y="3697"/>
              <a:chExt cx="2177" cy="277"/>
            </a:xfrm>
          </p:grpSpPr>
          <p:grpSp>
            <p:nvGrpSpPr>
              <p:cNvPr id="33829" name="Group 59"/>
              <p:cNvGrpSpPr>
                <a:grpSpLocks/>
              </p:cNvGrpSpPr>
              <p:nvPr/>
            </p:nvGrpSpPr>
            <p:grpSpPr bwMode="auto">
              <a:xfrm>
                <a:off x="2075" y="3697"/>
                <a:ext cx="1130" cy="277"/>
                <a:chOff x="2846" y="1888"/>
                <a:chExt cx="1130" cy="277"/>
              </a:xfrm>
            </p:grpSpPr>
            <p:sp>
              <p:nvSpPr>
                <p:cNvPr id="33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46" y="188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3837" name="Line 61"/>
                <p:cNvSpPr>
                  <a:spLocks noChangeShapeType="1"/>
                </p:cNvSpPr>
                <p:nvPr/>
              </p:nvSpPr>
              <p:spPr bwMode="auto">
                <a:xfrm>
                  <a:off x="3073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grpSp>
              <p:nvGrpSpPr>
                <p:cNvPr id="33839" name="Group 63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384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3847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38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42" name="Freeform 6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3" name="Freeform 6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4" name="Freeform 6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5" name="Freeform 7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6" name="Freeform 7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</p:grpSp>
          <p:grpSp>
            <p:nvGrpSpPr>
              <p:cNvPr id="33830" name="Group 73"/>
              <p:cNvGrpSpPr>
                <a:grpSpLocks/>
              </p:cNvGrpSpPr>
              <p:nvPr/>
            </p:nvGrpSpPr>
            <p:grpSpPr bwMode="auto">
              <a:xfrm>
                <a:off x="3844" y="3706"/>
                <a:ext cx="408" cy="248"/>
                <a:chOff x="3130" y="2664"/>
                <a:chExt cx="408" cy="248"/>
              </a:xfrm>
            </p:grpSpPr>
            <p:sp>
              <p:nvSpPr>
                <p:cNvPr id="338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30" y="2664"/>
                  <a:ext cx="408" cy="247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/>
                    <a:t>A</a:t>
                  </a:r>
                </a:p>
              </p:txBody>
            </p:sp>
            <p:sp>
              <p:nvSpPr>
                <p:cNvPr id="33834" name="Freeform 75"/>
                <p:cNvSpPr>
                  <a:spLocks/>
                </p:cNvSpPr>
                <p:nvPr/>
              </p:nvSpPr>
              <p:spPr bwMode="auto">
                <a:xfrm>
                  <a:off x="3311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 useBgFill="1">
            <p:nvSpPr>
              <p:cNvPr id="33831" name="Text Box 77"/>
              <p:cNvSpPr txBox="1">
                <a:spLocks noChangeArrowheads="1"/>
              </p:cNvSpPr>
              <p:nvPr/>
            </p:nvSpPr>
            <p:spPr bwMode="auto">
              <a:xfrm>
                <a:off x="3046" y="3716"/>
                <a:ext cx="116" cy="21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600"/>
              </a:p>
            </p:txBody>
          </p:sp>
          <p:sp>
            <p:nvSpPr>
              <p:cNvPr id="33832" name="Line 78"/>
              <p:cNvSpPr>
                <a:spLocks noChangeShapeType="1"/>
              </p:cNvSpPr>
              <p:nvPr/>
            </p:nvSpPr>
            <p:spPr bwMode="auto">
              <a:xfrm>
                <a:off x="3209" y="3782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3826" name="Group 124"/>
            <p:cNvGrpSpPr>
              <a:grpSpLocks/>
            </p:cNvGrpSpPr>
            <p:nvPr/>
          </p:nvGrpSpPr>
          <p:grpSpPr bwMode="auto">
            <a:xfrm>
              <a:off x="3066" y="3793"/>
              <a:ext cx="415" cy="291"/>
              <a:chOff x="1115" y="2326"/>
              <a:chExt cx="415" cy="291"/>
            </a:xfrm>
          </p:grpSpPr>
          <p:sp>
            <p:nvSpPr>
              <p:cNvPr id="33827" name="Line 125"/>
              <p:cNvSpPr>
                <a:spLocks noChangeShapeType="1"/>
              </p:cNvSpPr>
              <p:nvPr/>
            </p:nvSpPr>
            <p:spPr bwMode="auto">
              <a:xfrm flipV="1">
                <a:off x="1258" y="2387"/>
                <a:ext cx="272" cy="9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28" name="Text Box 126"/>
              <p:cNvSpPr txBox="1">
                <a:spLocks noChangeArrowheads="1"/>
              </p:cNvSpPr>
              <p:nvPr/>
            </p:nvSpPr>
            <p:spPr bwMode="auto">
              <a:xfrm>
                <a:off x="1115" y="232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p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4337" name="Line 129"/>
          <p:cNvSpPr>
            <a:spLocks noChangeShapeType="1"/>
          </p:cNvSpPr>
          <p:nvPr/>
        </p:nvSpPr>
        <p:spPr bwMode="auto">
          <a:xfrm>
            <a:off x="6011869" y="5818984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28" name="Group 142"/>
          <p:cNvGrpSpPr>
            <a:grpSpLocks/>
          </p:cNvGrpSpPr>
          <p:nvPr/>
        </p:nvGrpSpPr>
        <p:grpSpPr bwMode="auto">
          <a:xfrm>
            <a:off x="6440475" y="5056986"/>
            <a:ext cx="685800" cy="533400"/>
            <a:chOff x="3600" y="3216"/>
            <a:chExt cx="432" cy="336"/>
          </a:xfrm>
        </p:grpSpPr>
        <p:sp>
          <p:nvSpPr>
            <p:cNvPr id="33823" name="Line 139"/>
            <p:cNvSpPr>
              <a:spLocks noChangeShapeType="1"/>
            </p:cNvSpPr>
            <p:nvPr/>
          </p:nvSpPr>
          <p:spPr bwMode="auto">
            <a:xfrm>
              <a:off x="3744" y="3408"/>
              <a:ext cx="288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24" name="Text Box 140"/>
            <p:cNvSpPr txBox="1">
              <a:spLocks noChangeArrowheads="1"/>
            </p:cNvSpPr>
            <p:nvPr/>
          </p:nvSpPr>
          <p:spPr bwMode="auto">
            <a:xfrm>
              <a:off x="3600" y="321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Line 55"/>
          <p:cNvSpPr>
            <a:spLocks noChangeShapeType="1"/>
          </p:cNvSpPr>
          <p:nvPr/>
        </p:nvSpPr>
        <p:spPr bwMode="auto">
          <a:xfrm flipH="1">
            <a:off x="4520884" y="4959359"/>
            <a:ext cx="6146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4389624" y="6004731"/>
            <a:ext cx="6146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4" name="Line 129"/>
          <p:cNvSpPr>
            <a:spLocks noChangeShapeType="1"/>
          </p:cNvSpPr>
          <p:nvPr/>
        </p:nvSpPr>
        <p:spPr bwMode="auto">
          <a:xfrm flipH="1" flipV="1">
            <a:off x="5980881" y="6002353"/>
            <a:ext cx="71325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0303" y="1844824"/>
            <a:ext cx="595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将新结点插</a:t>
            </a:r>
            <a:r>
              <a:rPr kumimoji="1" lang="en-US" altLang="zh-CN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kumimoji="1" lang="zh-CN" altLang="en-US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到当前双链表的表尾上。</a:t>
            </a:r>
          </a:p>
        </p:txBody>
      </p:sp>
      <p:grpSp>
        <p:nvGrpSpPr>
          <p:cNvPr id="105" name="Group 121"/>
          <p:cNvGrpSpPr>
            <a:grpSpLocks/>
          </p:cNvGrpSpPr>
          <p:nvPr/>
        </p:nvGrpSpPr>
        <p:grpSpPr bwMode="auto">
          <a:xfrm>
            <a:off x="3132143" y="5017913"/>
            <a:ext cx="647700" cy="461963"/>
            <a:chOff x="884" y="2326"/>
            <a:chExt cx="408" cy="291"/>
          </a:xfrm>
        </p:grpSpPr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7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3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 smtClean="0"/>
              <a:t>建立双链表</a:t>
            </a:r>
            <a:endParaRPr kumimoji="1" lang="zh-CN" altLang="en-US" dirty="0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23928" y="2348878"/>
            <a:ext cx="5040706" cy="577874"/>
            <a:chOff x="2878" y="2818"/>
            <a:chExt cx="3053" cy="350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26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5B5249">
                      <a:lumMod val="50000"/>
                    </a:srgbClr>
                  </a:solidFill>
                  <a:latin typeface="宋体" pitchFamily="2" charset="-122"/>
                </a:rPr>
                <a:t>如何修改为双链表的创建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120172" y="1166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创建一个包含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个结点的双链表，返回头指针。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 smtClean="0"/>
              <a:t>建立双链表</a:t>
            </a:r>
            <a:endParaRPr kumimoji="1" lang="zh-CN" altLang="en-US" dirty="0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659257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>
                <a:solidFill>
                  <a:srgbClr val="FF0000"/>
                </a:solidFill>
              </a:rPr>
              <a:t>h-&gt;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next=h-&gt;prior=NULL</a:t>
            </a:r>
            <a:r>
              <a:rPr kumimoji="1"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smtClean="0"/>
              <a:t>{   s</a:t>
            </a:r>
            <a:r>
              <a:rPr kumimoji="1" lang="en-US" altLang="zh-CN" sz="2400" dirty="0"/>
              <a:t>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</a:t>
            </a:r>
            <a:r>
              <a:rPr kumimoji="1" lang="en-US" altLang="zh-CN" sz="2400" dirty="0" smtClean="0"/>
              <a:t>;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        p-&gt;next=s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         s-&gt;prior=p;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0172" y="167067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创建一个包含</a:t>
            </a:r>
            <a:r>
              <a:rPr kumimoji="1" lang="en-US" altLang="zh-CN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个结点的双链表，返回头指针。</a:t>
            </a:r>
            <a:endParaRPr kumimoji="1" lang="zh-CN" altLang="en-US" sz="24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7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741189" y="796131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741189" y="289719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755650" y="980728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endParaRPr kumimoji="1" lang="zh-CN" altLang="en-US" dirty="0"/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1812925" y="98072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的部分运算</a:t>
            </a:r>
            <a:endParaRPr kumimoji="1" lang="zh-CN" altLang="en-US" dirty="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95536" y="1628800"/>
            <a:ext cx="856895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8001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1、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双链表的按</a:t>
            </a:r>
            <a:r>
              <a:rPr kumimoji="1" lang="zh-CN" altLang="en-US" sz="2400" dirty="0">
                <a:solidFill>
                  <a:srgbClr val="C00000"/>
                </a:solidFill>
              </a:rPr>
              <a:t>序号查找（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返回序号</a:t>
            </a:r>
            <a:r>
              <a:rPr kumimoji="1" lang="en-US" altLang="zh-CN" sz="2400" dirty="0">
                <a:solidFill>
                  <a:srgbClr val="C00000"/>
                </a:solidFill>
              </a:rPr>
              <a:t>i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结点的指针）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Get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Elem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(DLinkList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h, int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i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2、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双链表的按值查找（返回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e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值所在结点的序号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）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：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E1EBF7">
                    <a:lumMod val="25000"/>
                  </a:srgbClr>
                </a:solidFill>
              </a:rPr>
              <a:t>int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Locate(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h,ElemType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e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3、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求双链表的表长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Int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ListLength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h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4、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输出双链表</a:t>
            </a:r>
            <a:endParaRPr kumimoji="1" lang="zh-CN" altLang="en-US" sz="2400" dirty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void 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ListTra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h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444208" y="5163426"/>
            <a:ext cx="2232242" cy="855254"/>
            <a:chOff x="2878" y="2818"/>
            <a:chExt cx="1352" cy="518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95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大家回去思考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完成</a:t>
              </a: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43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06C636-0D4F-4B31-8412-9DCE159BE79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603251" y="691109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96492" y="1236772"/>
            <a:ext cx="846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结点插入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操作：要在带头结点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的双链表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中第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个结点之前插入一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个数据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域为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36738" y="2565400"/>
            <a:ext cx="5111750" cy="592138"/>
            <a:chOff x="1157" y="1616"/>
            <a:chExt cx="3220" cy="373"/>
          </a:xfrm>
        </p:grpSpPr>
        <p:grpSp>
          <p:nvGrpSpPr>
            <p:cNvPr id="54311" name="Group 98"/>
            <p:cNvGrpSpPr>
              <a:grpSpLocks/>
            </p:cNvGrpSpPr>
            <p:nvPr/>
          </p:nvGrpSpPr>
          <p:grpSpPr bwMode="auto">
            <a:xfrm>
              <a:off x="1860" y="1717"/>
              <a:ext cx="635" cy="272"/>
              <a:chOff x="2653" y="2614"/>
              <a:chExt cx="635" cy="272"/>
            </a:xfrm>
          </p:grpSpPr>
          <p:sp>
            <p:nvSpPr>
              <p:cNvPr id="54325" name="Rectangle 99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6" name="Line 100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7" name="Line 101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8" name="Text Box 102"/>
              <p:cNvSpPr txBox="1">
                <a:spLocks noChangeArrowheads="1"/>
              </p:cNvSpPr>
              <p:nvPr/>
            </p:nvSpPr>
            <p:spPr bwMode="auto">
              <a:xfrm>
                <a:off x="2811" y="2614"/>
                <a:ext cx="3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a</a:t>
                </a:r>
                <a:r>
                  <a:rPr kumimoji="1" lang="en-US" altLang="zh-CN" sz="2000" baseline="-25000" dirty="0" smtClean="0"/>
                  <a:t>i-1</a:t>
                </a:r>
                <a:endParaRPr kumimoji="1" lang="en-US" altLang="zh-CN" sz="2000" baseline="-25000" dirty="0"/>
              </a:p>
            </p:txBody>
          </p:sp>
        </p:grpSp>
        <p:grpSp>
          <p:nvGrpSpPr>
            <p:cNvPr id="54312" name="Group 103"/>
            <p:cNvGrpSpPr>
              <a:grpSpLocks/>
            </p:cNvGrpSpPr>
            <p:nvPr/>
          </p:nvGrpSpPr>
          <p:grpSpPr bwMode="auto">
            <a:xfrm>
              <a:off x="2858" y="1717"/>
              <a:ext cx="635" cy="272"/>
              <a:chOff x="2653" y="2614"/>
              <a:chExt cx="635" cy="272"/>
            </a:xfrm>
          </p:grpSpPr>
          <p:sp>
            <p:nvSpPr>
              <p:cNvPr id="54321" name="Rectangle 104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2" name="Line 105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3" name="Line 106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4" name="Text Box 107"/>
              <p:cNvSpPr txBox="1">
                <a:spLocks noChangeArrowheads="1"/>
              </p:cNvSpPr>
              <p:nvPr/>
            </p:nvSpPr>
            <p:spPr bwMode="auto">
              <a:xfrm>
                <a:off x="2880" y="2614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err="1" smtClean="0"/>
                  <a:t>a</a:t>
                </a:r>
                <a:r>
                  <a:rPr kumimoji="1" lang="en-US" altLang="zh-CN" sz="2000" baseline="-25000" dirty="0" err="1" smtClean="0"/>
                  <a:t>i</a:t>
                </a:r>
                <a:endParaRPr kumimoji="1" lang="en-US" altLang="zh-CN" sz="2000" dirty="0"/>
              </a:p>
            </p:txBody>
          </p:sp>
        </p:grpSp>
        <p:sp>
          <p:nvSpPr>
            <p:cNvPr id="54313" name="Line 113"/>
            <p:cNvSpPr>
              <a:spLocks noChangeShapeType="1"/>
            </p:cNvSpPr>
            <p:nvPr/>
          </p:nvSpPr>
          <p:spPr bwMode="auto">
            <a:xfrm>
              <a:off x="1542" y="1807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4" name="Line 114"/>
            <p:cNvSpPr>
              <a:spLocks noChangeShapeType="1"/>
            </p:cNvSpPr>
            <p:nvPr/>
          </p:nvSpPr>
          <p:spPr bwMode="auto">
            <a:xfrm>
              <a:off x="2404" y="180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5" name="Line 115"/>
            <p:cNvSpPr>
              <a:spLocks noChangeShapeType="1"/>
            </p:cNvSpPr>
            <p:nvPr/>
          </p:nvSpPr>
          <p:spPr bwMode="auto">
            <a:xfrm>
              <a:off x="3402" y="180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6" name="Line 123"/>
            <p:cNvSpPr>
              <a:spLocks noChangeShapeType="1"/>
            </p:cNvSpPr>
            <p:nvPr/>
          </p:nvSpPr>
          <p:spPr bwMode="auto">
            <a:xfrm flipH="1">
              <a:off x="1634" y="1897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7" name="Line 124"/>
            <p:cNvSpPr>
              <a:spLocks noChangeShapeType="1"/>
            </p:cNvSpPr>
            <p:nvPr/>
          </p:nvSpPr>
          <p:spPr bwMode="auto">
            <a:xfrm flipH="1">
              <a:off x="2495" y="189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8" name="Line 125"/>
            <p:cNvSpPr>
              <a:spLocks noChangeShapeType="1"/>
            </p:cNvSpPr>
            <p:nvPr/>
          </p:nvSpPr>
          <p:spPr bwMode="auto">
            <a:xfrm flipH="1">
              <a:off x="3493" y="189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9" name="Text Box 126"/>
            <p:cNvSpPr txBox="1">
              <a:spLocks noChangeArrowheads="1"/>
            </p:cNvSpPr>
            <p:nvPr/>
          </p:nvSpPr>
          <p:spPr bwMode="auto">
            <a:xfrm>
              <a:off x="1157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4320" name="Text Box 127"/>
            <p:cNvSpPr txBox="1">
              <a:spLocks noChangeArrowheads="1"/>
            </p:cNvSpPr>
            <p:nvPr/>
          </p:nvSpPr>
          <p:spPr bwMode="auto">
            <a:xfrm>
              <a:off x="4037" y="16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3779838" y="3644900"/>
            <a:ext cx="1008062" cy="431800"/>
            <a:chOff x="2653" y="2614"/>
            <a:chExt cx="635" cy="272"/>
          </a:xfrm>
        </p:grpSpPr>
        <p:sp>
          <p:nvSpPr>
            <p:cNvPr id="54307" name="Rectangle 130"/>
            <p:cNvSpPr>
              <a:spLocks noChangeArrowheads="1"/>
            </p:cNvSpPr>
            <p:nvPr/>
          </p:nvSpPr>
          <p:spPr bwMode="auto">
            <a:xfrm>
              <a:off x="2653" y="2614"/>
              <a:ext cx="635" cy="272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54308" name="Line 131"/>
            <p:cNvSpPr>
              <a:spLocks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09" name="Line 132"/>
            <p:cNvSpPr>
              <a:spLocks noChangeShapeType="1"/>
            </p:cNvSpPr>
            <p:nvPr/>
          </p:nvSpPr>
          <p:spPr bwMode="auto">
            <a:xfrm>
              <a:off x="3107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0" name="Text Box 133"/>
            <p:cNvSpPr txBox="1">
              <a:spLocks noChangeArrowheads="1"/>
            </p:cNvSpPr>
            <p:nvPr/>
          </p:nvSpPr>
          <p:spPr bwMode="auto">
            <a:xfrm>
              <a:off x="2880" y="261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3203575" y="41275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11752" name="Line 136"/>
          <p:cNvSpPr>
            <a:spLocks noChangeShapeType="1"/>
          </p:cNvSpPr>
          <p:nvPr/>
        </p:nvSpPr>
        <p:spPr bwMode="auto">
          <a:xfrm flipV="1">
            <a:off x="3421063" y="4076700"/>
            <a:ext cx="358775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5" name="Text Box 139"/>
          <p:cNvSpPr txBox="1">
            <a:spLocks noChangeArrowheads="1"/>
          </p:cNvSpPr>
          <p:nvPr/>
        </p:nvSpPr>
        <p:spPr bwMode="auto">
          <a:xfrm>
            <a:off x="3157538" y="199945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1756" name="Line 140"/>
          <p:cNvSpPr>
            <a:spLocks noChangeShapeType="1"/>
          </p:cNvSpPr>
          <p:nvPr/>
        </p:nvSpPr>
        <p:spPr bwMode="auto">
          <a:xfrm>
            <a:off x="3455195" y="2205037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8" name="Text Box 142"/>
          <p:cNvSpPr txBox="1">
            <a:spLocks noChangeArrowheads="1"/>
          </p:cNvSpPr>
          <p:nvPr/>
        </p:nvSpPr>
        <p:spPr bwMode="auto">
          <a:xfrm>
            <a:off x="3924300" y="25654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60" name="Line 144"/>
          <p:cNvSpPr>
            <a:spLocks noChangeShapeType="1"/>
          </p:cNvSpPr>
          <p:nvPr/>
        </p:nvSpPr>
        <p:spPr bwMode="auto">
          <a:xfrm>
            <a:off x="3851275" y="2997200"/>
            <a:ext cx="4333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1" name="Text Box 145"/>
          <p:cNvSpPr txBox="1">
            <a:spLocks noChangeArrowheads="1"/>
          </p:cNvSpPr>
          <p:nvPr/>
        </p:nvSpPr>
        <p:spPr bwMode="auto">
          <a:xfrm>
            <a:off x="3708400" y="321310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1762" name="Text Box 146"/>
          <p:cNvSpPr txBox="1">
            <a:spLocks noChangeArrowheads="1"/>
          </p:cNvSpPr>
          <p:nvPr/>
        </p:nvSpPr>
        <p:spPr bwMode="auto">
          <a:xfrm>
            <a:off x="1692275" y="4797425"/>
            <a:ext cx="259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①</a:t>
            </a:r>
            <a:r>
              <a:rPr kumimoji="1" lang="en-US" altLang="zh-CN" dirty="0"/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next=p-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4" name="Line 148"/>
          <p:cNvSpPr>
            <a:spLocks noChangeShapeType="1"/>
          </p:cNvSpPr>
          <p:nvPr/>
        </p:nvSpPr>
        <p:spPr bwMode="auto">
          <a:xfrm>
            <a:off x="3492500" y="3860800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5" name="Line 149"/>
          <p:cNvSpPr>
            <a:spLocks noChangeShapeType="1"/>
          </p:cNvSpPr>
          <p:nvPr/>
        </p:nvSpPr>
        <p:spPr bwMode="auto">
          <a:xfrm flipV="1">
            <a:off x="3492500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6" name="Text Box 150"/>
          <p:cNvSpPr txBox="1">
            <a:spLocks noChangeArrowheads="1"/>
          </p:cNvSpPr>
          <p:nvPr/>
        </p:nvSpPr>
        <p:spPr bwMode="auto">
          <a:xfrm>
            <a:off x="3132138" y="335756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1767" name="Text Box 151"/>
          <p:cNvSpPr txBox="1">
            <a:spLocks noChangeArrowheads="1"/>
          </p:cNvSpPr>
          <p:nvPr/>
        </p:nvSpPr>
        <p:spPr bwMode="auto">
          <a:xfrm>
            <a:off x="1692275" y="5387975"/>
            <a:ext cx="1864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 s-&gt;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prior=p;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8" name="AutoShape 152"/>
          <p:cNvSpPr>
            <a:spLocks noChangeArrowheads="1"/>
          </p:cNvSpPr>
          <p:nvPr/>
        </p:nvSpPr>
        <p:spPr bwMode="auto">
          <a:xfrm>
            <a:off x="215901" y="4022725"/>
            <a:ext cx="2232025" cy="1008063"/>
          </a:xfrm>
          <a:prstGeom prst="cloudCallout">
            <a:avLst>
              <a:gd name="adj1" fmla="val 7042"/>
              <a:gd name="adj2" fmla="val 78347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sp>
        <p:nvSpPr>
          <p:cNvPr id="111769" name="Text Box 153"/>
          <p:cNvSpPr txBox="1">
            <a:spLocks noChangeArrowheads="1"/>
          </p:cNvSpPr>
          <p:nvPr/>
        </p:nvSpPr>
        <p:spPr bwMode="auto">
          <a:xfrm>
            <a:off x="4067175" y="27082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70" name="Line 154"/>
          <p:cNvSpPr>
            <a:spLocks noChangeShapeType="1"/>
          </p:cNvSpPr>
          <p:nvPr/>
        </p:nvSpPr>
        <p:spPr bwMode="auto">
          <a:xfrm flipH="1">
            <a:off x="4356100" y="2997200"/>
            <a:ext cx="360363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1" name="Text Box 155"/>
          <p:cNvSpPr txBox="1">
            <a:spLocks noChangeArrowheads="1"/>
          </p:cNvSpPr>
          <p:nvPr/>
        </p:nvSpPr>
        <p:spPr bwMode="auto">
          <a:xfrm>
            <a:off x="4427538" y="321310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1772" name="Text Box 156"/>
          <p:cNvSpPr txBox="1">
            <a:spLocks noChangeArrowheads="1"/>
          </p:cNvSpPr>
          <p:nvPr/>
        </p:nvSpPr>
        <p:spPr bwMode="auto">
          <a:xfrm>
            <a:off x="4956175" y="4868863"/>
            <a:ext cx="271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p-&gt;next-&gt;prior=s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11773" name="Line 157"/>
          <p:cNvSpPr>
            <a:spLocks noChangeShapeType="1"/>
          </p:cNvSpPr>
          <p:nvPr/>
        </p:nvSpPr>
        <p:spPr bwMode="auto">
          <a:xfrm>
            <a:off x="4643438" y="3860800"/>
            <a:ext cx="4333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4" name="Line 158"/>
          <p:cNvSpPr>
            <a:spLocks noChangeShapeType="1"/>
          </p:cNvSpPr>
          <p:nvPr/>
        </p:nvSpPr>
        <p:spPr bwMode="auto">
          <a:xfrm flipV="1">
            <a:off x="5076825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5" name="Text Box 159"/>
          <p:cNvSpPr txBox="1">
            <a:spLocks noChangeArrowheads="1"/>
          </p:cNvSpPr>
          <p:nvPr/>
        </p:nvSpPr>
        <p:spPr bwMode="auto">
          <a:xfrm>
            <a:off x="5003800" y="3357563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①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6" name="Text Box 160"/>
          <p:cNvSpPr txBox="1">
            <a:spLocks noChangeArrowheads="1"/>
          </p:cNvSpPr>
          <p:nvPr/>
        </p:nvSpPr>
        <p:spPr bwMode="auto">
          <a:xfrm>
            <a:off x="4932363" y="5387975"/>
            <a:ext cx="18085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next=</a:t>
            </a:r>
            <a:r>
              <a:rPr kumimoji="1" lang="en-US" altLang="zh-CN" sz="2000" dirty="0">
                <a:solidFill>
                  <a:srgbClr val="FF0000"/>
                </a:solidFill>
              </a:rPr>
              <a:t>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4306" name="Line 15"/>
          <p:cNvSpPr>
            <a:spLocks noChangeShapeType="1"/>
          </p:cNvSpPr>
          <p:nvPr/>
        </p:nvSpPr>
        <p:spPr bwMode="auto">
          <a:xfrm flipV="1">
            <a:off x="912812" y="846"/>
            <a:ext cx="42354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1564" y="1774149"/>
            <a:ext cx="519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首先找到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i-1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个结点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并由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指示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54" name="AutoShape 152"/>
          <p:cNvSpPr>
            <a:spLocks noChangeArrowheads="1"/>
          </p:cNvSpPr>
          <p:nvPr/>
        </p:nvSpPr>
        <p:spPr bwMode="auto">
          <a:xfrm>
            <a:off x="6192840" y="3411537"/>
            <a:ext cx="2843656" cy="1008063"/>
          </a:xfrm>
          <a:prstGeom prst="cloudCallout">
            <a:avLst>
              <a:gd name="adj1" fmla="val -55985"/>
              <a:gd name="adj2" fmla="val 82708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注意相对顺序</a:t>
            </a:r>
            <a:endParaRPr kumimoji="1" lang="zh-CN" altLang="en-US" sz="20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1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1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1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1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1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1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1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utoUpdateAnimBg="0"/>
      <p:bldP spid="111751" grpId="0" autoUpdateAnimBg="0"/>
      <p:bldP spid="111752" grpId="0" animBg="1"/>
      <p:bldP spid="111755" grpId="0" autoUpdateAnimBg="0"/>
      <p:bldP spid="111756" grpId="0" animBg="1"/>
      <p:bldP spid="111758" grpId="0" autoUpdateAnimBg="0"/>
      <p:bldP spid="111760" grpId="0" animBg="1"/>
      <p:bldP spid="111761" grpId="0" autoUpdateAnimBg="0"/>
      <p:bldP spid="111762" grpId="0" autoUpdateAnimBg="0"/>
      <p:bldP spid="111764" grpId="0" animBg="1"/>
      <p:bldP spid="111765" grpId="0" animBg="1"/>
      <p:bldP spid="111766" grpId="0" autoUpdateAnimBg="0"/>
      <p:bldP spid="111767" grpId="0" autoUpdateAnimBg="0"/>
      <p:bldP spid="111768" grpId="0" animBg="1" autoUpdateAnimBg="0"/>
      <p:bldP spid="111769" grpId="0" autoUpdateAnimBg="0"/>
      <p:bldP spid="111770" grpId="0" animBg="1"/>
      <p:bldP spid="111771" grpId="0" autoUpdateAnimBg="0"/>
      <p:bldP spid="111772" grpId="0" autoUpdateAnimBg="0"/>
      <p:bldP spid="111773" grpId="0" animBg="1"/>
      <p:bldP spid="111774" grpId="0" animBg="1"/>
      <p:bldP spid="111775" grpId="0" autoUpdateAnimBg="0"/>
      <p:bldP spid="111776" grpId="0" autoUpdateAnimBg="0"/>
      <p:bldP spid="3" grpId="0"/>
      <p:bldP spid="5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06C636-0D4F-4B31-8412-9DCE159BE79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603251" y="691109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96492" y="1236772"/>
            <a:ext cx="846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结点插入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操作：要在带头结点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的双链表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中第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个结点之前插入一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个数据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域为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36738" y="2565400"/>
            <a:ext cx="5111750" cy="592138"/>
            <a:chOff x="1157" y="1616"/>
            <a:chExt cx="3220" cy="373"/>
          </a:xfrm>
        </p:grpSpPr>
        <p:grpSp>
          <p:nvGrpSpPr>
            <p:cNvPr id="54311" name="Group 98"/>
            <p:cNvGrpSpPr>
              <a:grpSpLocks/>
            </p:cNvGrpSpPr>
            <p:nvPr/>
          </p:nvGrpSpPr>
          <p:grpSpPr bwMode="auto">
            <a:xfrm>
              <a:off x="1860" y="1717"/>
              <a:ext cx="635" cy="272"/>
              <a:chOff x="2653" y="2614"/>
              <a:chExt cx="635" cy="272"/>
            </a:xfrm>
          </p:grpSpPr>
          <p:sp>
            <p:nvSpPr>
              <p:cNvPr id="54325" name="Rectangle 99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6" name="Line 100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7" name="Line 101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8" name="Text Box 102"/>
              <p:cNvSpPr txBox="1">
                <a:spLocks noChangeArrowheads="1"/>
              </p:cNvSpPr>
              <p:nvPr/>
            </p:nvSpPr>
            <p:spPr bwMode="auto">
              <a:xfrm>
                <a:off x="2811" y="2614"/>
                <a:ext cx="3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a</a:t>
                </a:r>
                <a:r>
                  <a:rPr kumimoji="1" lang="en-US" altLang="zh-CN" sz="2000" baseline="-25000" dirty="0" smtClean="0"/>
                  <a:t>i-1</a:t>
                </a:r>
                <a:endParaRPr kumimoji="1" lang="en-US" altLang="zh-CN" sz="2000" baseline="-25000" dirty="0"/>
              </a:p>
            </p:txBody>
          </p:sp>
        </p:grpSp>
        <p:grpSp>
          <p:nvGrpSpPr>
            <p:cNvPr id="54312" name="Group 103"/>
            <p:cNvGrpSpPr>
              <a:grpSpLocks/>
            </p:cNvGrpSpPr>
            <p:nvPr/>
          </p:nvGrpSpPr>
          <p:grpSpPr bwMode="auto">
            <a:xfrm>
              <a:off x="2858" y="1717"/>
              <a:ext cx="635" cy="272"/>
              <a:chOff x="2653" y="2614"/>
              <a:chExt cx="635" cy="272"/>
            </a:xfrm>
          </p:grpSpPr>
          <p:sp>
            <p:nvSpPr>
              <p:cNvPr id="54321" name="Rectangle 104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2" name="Line 105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3" name="Line 106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4" name="Text Box 107"/>
              <p:cNvSpPr txBox="1">
                <a:spLocks noChangeArrowheads="1"/>
              </p:cNvSpPr>
              <p:nvPr/>
            </p:nvSpPr>
            <p:spPr bwMode="auto">
              <a:xfrm>
                <a:off x="2880" y="2614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err="1" smtClean="0"/>
                  <a:t>a</a:t>
                </a:r>
                <a:r>
                  <a:rPr kumimoji="1" lang="en-US" altLang="zh-CN" sz="2000" baseline="-25000" dirty="0" err="1" smtClean="0"/>
                  <a:t>i</a:t>
                </a:r>
                <a:endParaRPr kumimoji="1" lang="en-US" altLang="zh-CN" sz="2000" dirty="0"/>
              </a:p>
            </p:txBody>
          </p:sp>
        </p:grpSp>
        <p:sp>
          <p:nvSpPr>
            <p:cNvPr id="54313" name="Line 113"/>
            <p:cNvSpPr>
              <a:spLocks noChangeShapeType="1"/>
            </p:cNvSpPr>
            <p:nvPr/>
          </p:nvSpPr>
          <p:spPr bwMode="auto">
            <a:xfrm>
              <a:off x="1542" y="1807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4" name="Line 114"/>
            <p:cNvSpPr>
              <a:spLocks noChangeShapeType="1"/>
            </p:cNvSpPr>
            <p:nvPr/>
          </p:nvSpPr>
          <p:spPr bwMode="auto">
            <a:xfrm>
              <a:off x="2404" y="180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5" name="Line 115"/>
            <p:cNvSpPr>
              <a:spLocks noChangeShapeType="1"/>
            </p:cNvSpPr>
            <p:nvPr/>
          </p:nvSpPr>
          <p:spPr bwMode="auto">
            <a:xfrm>
              <a:off x="3402" y="180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6" name="Line 123"/>
            <p:cNvSpPr>
              <a:spLocks noChangeShapeType="1"/>
            </p:cNvSpPr>
            <p:nvPr/>
          </p:nvSpPr>
          <p:spPr bwMode="auto">
            <a:xfrm flipH="1">
              <a:off x="1634" y="1897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7" name="Line 124"/>
            <p:cNvSpPr>
              <a:spLocks noChangeShapeType="1"/>
            </p:cNvSpPr>
            <p:nvPr/>
          </p:nvSpPr>
          <p:spPr bwMode="auto">
            <a:xfrm flipH="1">
              <a:off x="2495" y="189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8" name="Line 125"/>
            <p:cNvSpPr>
              <a:spLocks noChangeShapeType="1"/>
            </p:cNvSpPr>
            <p:nvPr/>
          </p:nvSpPr>
          <p:spPr bwMode="auto">
            <a:xfrm flipH="1">
              <a:off x="3493" y="189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9" name="Text Box 126"/>
            <p:cNvSpPr txBox="1">
              <a:spLocks noChangeArrowheads="1"/>
            </p:cNvSpPr>
            <p:nvPr/>
          </p:nvSpPr>
          <p:spPr bwMode="auto">
            <a:xfrm>
              <a:off x="1157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4320" name="Text Box 127"/>
            <p:cNvSpPr txBox="1">
              <a:spLocks noChangeArrowheads="1"/>
            </p:cNvSpPr>
            <p:nvPr/>
          </p:nvSpPr>
          <p:spPr bwMode="auto">
            <a:xfrm>
              <a:off x="4037" y="16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3779838" y="3644900"/>
            <a:ext cx="1008062" cy="431800"/>
            <a:chOff x="2653" y="2614"/>
            <a:chExt cx="635" cy="272"/>
          </a:xfrm>
        </p:grpSpPr>
        <p:sp>
          <p:nvSpPr>
            <p:cNvPr id="54307" name="Rectangle 130"/>
            <p:cNvSpPr>
              <a:spLocks noChangeArrowheads="1"/>
            </p:cNvSpPr>
            <p:nvPr/>
          </p:nvSpPr>
          <p:spPr bwMode="auto">
            <a:xfrm>
              <a:off x="2653" y="2614"/>
              <a:ext cx="635" cy="272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54308" name="Line 131"/>
            <p:cNvSpPr>
              <a:spLocks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09" name="Line 132"/>
            <p:cNvSpPr>
              <a:spLocks noChangeShapeType="1"/>
            </p:cNvSpPr>
            <p:nvPr/>
          </p:nvSpPr>
          <p:spPr bwMode="auto">
            <a:xfrm>
              <a:off x="3107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0" name="Text Box 133"/>
            <p:cNvSpPr txBox="1">
              <a:spLocks noChangeArrowheads="1"/>
            </p:cNvSpPr>
            <p:nvPr/>
          </p:nvSpPr>
          <p:spPr bwMode="auto">
            <a:xfrm>
              <a:off x="2880" y="261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3203575" y="41275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11752" name="Line 136"/>
          <p:cNvSpPr>
            <a:spLocks noChangeShapeType="1"/>
          </p:cNvSpPr>
          <p:nvPr/>
        </p:nvSpPr>
        <p:spPr bwMode="auto">
          <a:xfrm flipV="1">
            <a:off x="3421063" y="4076700"/>
            <a:ext cx="358775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5" name="Text Box 139"/>
          <p:cNvSpPr txBox="1">
            <a:spLocks noChangeArrowheads="1"/>
          </p:cNvSpPr>
          <p:nvPr/>
        </p:nvSpPr>
        <p:spPr bwMode="auto">
          <a:xfrm>
            <a:off x="4643438" y="19161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1756" name="Line 140"/>
          <p:cNvSpPr>
            <a:spLocks noChangeShapeType="1"/>
          </p:cNvSpPr>
          <p:nvPr/>
        </p:nvSpPr>
        <p:spPr bwMode="auto">
          <a:xfrm>
            <a:off x="4932363" y="220503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8" name="Text Box 142"/>
          <p:cNvSpPr txBox="1">
            <a:spLocks noChangeArrowheads="1"/>
          </p:cNvSpPr>
          <p:nvPr/>
        </p:nvSpPr>
        <p:spPr bwMode="auto">
          <a:xfrm>
            <a:off x="3924300" y="25654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60" name="Line 144"/>
          <p:cNvSpPr>
            <a:spLocks noChangeShapeType="1"/>
          </p:cNvSpPr>
          <p:nvPr/>
        </p:nvSpPr>
        <p:spPr bwMode="auto">
          <a:xfrm>
            <a:off x="3851275" y="2997200"/>
            <a:ext cx="4333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1" name="Text Box 145"/>
          <p:cNvSpPr txBox="1">
            <a:spLocks noChangeArrowheads="1"/>
          </p:cNvSpPr>
          <p:nvPr/>
        </p:nvSpPr>
        <p:spPr bwMode="auto">
          <a:xfrm>
            <a:off x="3708400" y="321310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1762" name="Text Box 146"/>
          <p:cNvSpPr txBox="1">
            <a:spLocks noChangeArrowheads="1"/>
          </p:cNvSpPr>
          <p:nvPr/>
        </p:nvSpPr>
        <p:spPr bwMode="auto">
          <a:xfrm>
            <a:off x="1692275" y="4797425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①s-&gt;next=p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4" name="Line 148"/>
          <p:cNvSpPr>
            <a:spLocks noChangeShapeType="1"/>
          </p:cNvSpPr>
          <p:nvPr/>
        </p:nvSpPr>
        <p:spPr bwMode="auto">
          <a:xfrm>
            <a:off x="3492500" y="3860800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5" name="Line 149"/>
          <p:cNvSpPr>
            <a:spLocks noChangeShapeType="1"/>
          </p:cNvSpPr>
          <p:nvPr/>
        </p:nvSpPr>
        <p:spPr bwMode="auto">
          <a:xfrm flipV="1">
            <a:off x="3492500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6" name="Text Box 150"/>
          <p:cNvSpPr txBox="1">
            <a:spLocks noChangeArrowheads="1"/>
          </p:cNvSpPr>
          <p:nvPr/>
        </p:nvSpPr>
        <p:spPr bwMode="auto">
          <a:xfrm>
            <a:off x="3132138" y="335756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1767" name="Text Box 151"/>
          <p:cNvSpPr txBox="1">
            <a:spLocks noChangeArrowheads="1"/>
          </p:cNvSpPr>
          <p:nvPr/>
        </p:nvSpPr>
        <p:spPr bwMode="auto">
          <a:xfrm>
            <a:off x="1692275" y="5387975"/>
            <a:ext cx="2657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 s-&gt;prior=p-&gt;prior;</a:t>
            </a:r>
          </a:p>
        </p:txBody>
      </p:sp>
      <p:sp>
        <p:nvSpPr>
          <p:cNvPr id="111769" name="Text Box 153"/>
          <p:cNvSpPr txBox="1">
            <a:spLocks noChangeArrowheads="1"/>
          </p:cNvSpPr>
          <p:nvPr/>
        </p:nvSpPr>
        <p:spPr bwMode="auto">
          <a:xfrm>
            <a:off x="4067175" y="27082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70" name="Line 154"/>
          <p:cNvSpPr>
            <a:spLocks noChangeShapeType="1"/>
          </p:cNvSpPr>
          <p:nvPr/>
        </p:nvSpPr>
        <p:spPr bwMode="auto">
          <a:xfrm flipH="1">
            <a:off x="4356100" y="2997200"/>
            <a:ext cx="360363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1" name="Text Box 155"/>
          <p:cNvSpPr txBox="1">
            <a:spLocks noChangeArrowheads="1"/>
          </p:cNvSpPr>
          <p:nvPr/>
        </p:nvSpPr>
        <p:spPr bwMode="auto">
          <a:xfrm>
            <a:off x="4427538" y="3213100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④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2" name="Text Box 156"/>
          <p:cNvSpPr txBox="1">
            <a:spLocks noChangeArrowheads="1"/>
          </p:cNvSpPr>
          <p:nvPr/>
        </p:nvSpPr>
        <p:spPr bwMode="auto">
          <a:xfrm>
            <a:off x="4956175" y="4868863"/>
            <a:ext cx="262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 p-&gt;prior-&gt;next=s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3" name="Line 157"/>
          <p:cNvSpPr>
            <a:spLocks noChangeShapeType="1"/>
          </p:cNvSpPr>
          <p:nvPr/>
        </p:nvSpPr>
        <p:spPr bwMode="auto">
          <a:xfrm>
            <a:off x="4643438" y="3860800"/>
            <a:ext cx="4333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4" name="Line 158"/>
          <p:cNvSpPr>
            <a:spLocks noChangeShapeType="1"/>
          </p:cNvSpPr>
          <p:nvPr/>
        </p:nvSpPr>
        <p:spPr bwMode="auto">
          <a:xfrm flipV="1">
            <a:off x="5076825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5" name="Text Box 159"/>
          <p:cNvSpPr txBox="1">
            <a:spLocks noChangeArrowheads="1"/>
          </p:cNvSpPr>
          <p:nvPr/>
        </p:nvSpPr>
        <p:spPr bwMode="auto">
          <a:xfrm>
            <a:off x="5003800" y="3357563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①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6" name="Text Box 160"/>
          <p:cNvSpPr txBox="1">
            <a:spLocks noChangeArrowheads="1"/>
          </p:cNvSpPr>
          <p:nvPr/>
        </p:nvSpPr>
        <p:spPr bwMode="auto">
          <a:xfrm>
            <a:off x="4932363" y="5387975"/>
            <a:ext cx="17940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④p-&gt;prior=s;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7" name="AutoShape 161"/>
          <p:cNvSpPr>
            <a:spLocks noChangeArrowheads="1"/>
          </p:cNvSpPr>
          <p:nvPr/>
        </p:nvSpPr>
        <p:spPr bwMode="auto">
          <a:xfrm>
            <a:off x="6660232" y="3559176"/>
            <a:ext cx="2232025" cy="1008062"/>
          </a:xfrm>
          <a:prstGeom prst="cloudCallout">
            <a:avLst>
              <a:gd name="adj1" fmla="val -62231"/>
              <a:gd name="adj2" fmla="val 59764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sp>
        <p:nvSpPr>
          <p:cNvPr id="54306" name="Line 15"/>
          <p:cNvSpPr>
            <a:spLocks noChangeShapeType="1"/>
          </p:cNvSpPr>
          <p:nvPr/>
        </p:nvSpPr>
        <p:spPr bwMode="auto">
          <a:xfrm flipV="1">
            <a:off x="912812" y="846"/>
            <a:ext cx="42354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88224" y="1748373"/>
            <a:ext cx="2303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找到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个结点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并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由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指示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1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1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1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1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1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1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1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utoUpdateAnimBg="0"/>
      <p:bldP spid="111751" grpId="0" autoUpdateAnimBg="0"/>
      <p:bldP spid="111752" grpId="0" animBg="1"/>
      <p:bldP spid="111755" grpId="0" autoUpdateAnimBg="0"/>
      <p:bldP spid="111756" grpId="0" animBg="1"/>
      <p:bldP spid="111758" grpId="0" autoUpdateAnimBg="0"/>
      <p:bldP spid="111760" grpId="0" animBg="1"/>
      <p:bldP spid="111761" grpId="0" autoUpdateAnimBg="0"/>
      <p:bldP spid="111762" grpId="0" autoUpdateAnimBg="0"/>
      <p:bldP spid="111764" grpId="0" animBg="1"/>
      <p:bldP spid="111765" grpId="0" animBg="1"/>
      <p:bldP spid="111766" grpId="0" autoUpdateAnimBg="0"/>
      <p:bldP spid="111767" grpId="0" autoUpdateAnimBg="0"/>
      <p:bldP spid="111769" grpId="0" autoUpdateAnimBg="0"/>
      <p:bldP spid="111770" grpId="0" animBg="1"/>
      <p:bldP spid="111771" grpId="0" autoUpdateAnimBg="0"/>
      <p:bldP spid="111772" grpId="0" autoUpdateAnimBg="0"/>
      <p:bldP spid="111773" grpId="0" animBg="1"/>
      <p:bldP spid="111774" grpId="0" animBg="1"/>
      <p:bldP spid="111775" grpId="0" autoUpdateAnimBg="0"/>
      <p:bldP spid="111776" grpId="0" autoUpdateAnimBg="0"/>
      <p:bldP spid="111777" grpId="0" animBg="1" autoUpdateAnimBg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D7D63FE-ED28-4895-8B41-CE034EF371C4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5299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第 </a:t>
            </a:r>
            <a:r>
              <a:rPr kumimoji="1" lang="en-US" altLang="zh-CN"/>
              <a:t>2 </a:t>
            </a:r>
            <a:r>
              <a:rPr kumimoji="1" lang="zh-CN" altLang="en-US"/>
              <a:t>章  线性表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841375" y="836613"/>
            <a:ext cx="3730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2.3</a:t>
            </a:r>
            <a:r>
              <a:rPr kumimoji="1" lang="zh-CN" altLang="en-US"/>
              <a:t>线性表的链式存储</a:t>
            </a:r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912813" y="1341438"/>
            <a:ext cx="34432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684213" y="1563688"/>
            <a:ext cx="6142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双向链表</a:t>
            </a:r>
            <a:r>
              <a:rPr kumimoji="1" lang="en-US" altLang="zh-CN" sz="2400"/>
              <a:t>(</a:t>
            </a:r>
            <a:r>
              <a:rPr kumimoji="1" lang="en-US" altLang="zh-CN"/>
              <a:t>Double</a:t>
            </a:r>
            <a:r>
              <a:rPr kumimoji="1" lang="en-US" altLang="zh-CN" sz="2400"/>
              <a:t> Linked List)</a:t>
            </a:r>
            <a:r>
              <a:rPr kumimoji="1" lang="zh-CN" altLang="en-US"/>
              <a:t>前插操作</a:t>
            </a:r>
            <a:endParaRPr kumimoji="1" lang="zh-CN" altLang="en-US" sz="2400"/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6659563" y="155733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算法实现：</a:t>
            </a:r>
          </a:p>
        </p:txBody>
      </p:sp>
      <p:sp useBgFill="1"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762000" y="152400"/>
            <a:ext cx="7772400" cy="590931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DLinkList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DLinkList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h,int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i,ElemType</a:t>
            </a:r>
            <a:r>
              <a:rPr kumimoji="1" lang="en-US" altLang="zh-CN" dirty="0"/>
              <a:t> e)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DLinkList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s,p</a:t>
            </a:r>
            <a:r>
              <a:rPr kumimoji="1" lang="en-US" altLang="zh-CN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smtClean="0">
                <a:solidFill>
                  <a:srgbClr val="FF33CC"/>
                </a:solidFill>
              </a:rPr>
              <a:t>p=</a:t>
            </a:r>
            <a:r>
              <a:rPr kumimoji="1" lang="en-US" altLang="zh-CN" dirty="0" err="1" smtClean="0">
                <a:solidFill>
                  <a:srgbClr val="FF33CC"/>
                </a:solidFill>
              </a:rPr>
              <a:t>GetElem</a:t>
            </a:r>
            <a:r>
              <a:rPr kumimoji="1" lang="en-US" altLang="zh-CN" dirty="0" smtClean="0">
                <a:solidFill>
                  <a:srgbClr val="FF33CC"/>
                </a:solidFill>
              </a:rPr>
              <a:t>(h</a:t>
            </a:r>
            <a:r>
              <a:rPr kumimoji="1" lang="en-US" altLang="zh-CN" dirty="0">
                <a:solidFill>
                  <a:srgbClr val="FF33CC"/>
                </a:solidFill>
              </a:rPr>
              <a:t>, </a:t>
            </a:r>
            <a:r>
              <a:rPr kumimoji="1" lang="en-US" altLang="zh-CN" dirty="0" smtClean="0">
                <a:solidFill>
                  <a:srgbClr val="FF33CC"/>
                </a:solidFill>
              </a:rPr>
              <a:t>i);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FF33CC"/>
                </a:solidFill>
              </a:rPr>
              <a:t>      if(p==NULL)  return 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solidFill>
                <a:srgbClr val="FF33CC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s=(</a:t>
            </a:r>
            <a:r>
              <a:rPr kumimoji="1" lang="en-US" altLang="zh-CN" dirty="0" err="1"/>
              <a:t>DNode</a:t>
            </a:r>
            <a:r>
              <a:rPr kumimoji="1" lang="en-US" altLang="zh-CN" dirty="0"/>
              <a:t>*)</a:t>
            </a:r>
            <a:r>
              <a:rPr kumimoji="1" lang="en-US" altLang="zh-CN" dirty="0" err="1"/>
              <a:t>malloc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sizeof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DNode</a:t>
            </a:r>
            <a:r>
              <a:rPr kumimoji="1" lang="en-US" altLang="zh-CN" dirty="0"/>
              <a:t>));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s-&gt;data=e;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>
                <a:solidFill>
                  <a:srgbClr val="FF0000"/>
                </a:solidFill>
              </a:rPr>
              <a:t>s-&gt;next=p;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FF0000"/>
                </a:solidFill>
              </a:rPr>
              <a:t>      s-</a:t>
            </a:r>
            <a:r>
              <a:rPr kumimoji="1" lang="en-US" altLang="zh-CN" dirty="0">
                <a:solidFill>
                  <a:srgbClr val="FF0000"/>
                </a:solidFill>
              </a:rPr>
              <a:t>&gt;prior=p-&gt;prior;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p-&gt;prior-&gt;next=s;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dirty="0">
                <a:solidFill>
                  <a:srgbClr val="FF0000"/>
                </a:solidFill>
              </a:rPr>
              <a:t>&gt;prior=s;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</a:t>
            </a:r>
            <a:r>
              <a:rPr kumimoji="1" lang="en-US" altLang="zh-CN" dirty="0" smtClean="0"/>
              <a:t>1;</a:t>
            </a: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}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D7D2937-F7A4-4AB5-B715-3900A9C8B5B6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6323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5219700" y="98072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删除操作：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75593" y="3463701"/>
            <a:ext cx="6516687" cy="649288"/>
            <a:chOff x="884" y="1706"/>
            <a:chExt cx="4105" cy="409"/>
          </a:xfrm>
        </p:grpSpPr>
        <p:grpSp>
          <p:nvGrpSpPr>
            <p:cNvPr id="56347" name="Group 102"/>
            <p:cNvGrpSpPr>
              <a:grpSpLocks/>
            </p:cNvGrpSpPr>
            <p:nvPr/>
          </p:nvGrpSpPr>
          <p:grpSpPr bwMode="auto">
            <a:xfrm>
              <a:off x="1247" y="1843"/>
              <a:ext cx="3402" cy="272"/>
              <a:chOff x="1247" y="1843"/>
              <a:chExt cx="3402" cy="272"/>
            </a:xfrm>
          </p:grpSpPr>
          <p:grpSp>
            <p:nvGrpSpPr>
              <p:cNvPr id="56350" name="Group 72"/>
              <p:cNvGrpSpPr>
                <a:grpSpLocks/>
              </p:cNvGrpSpPr>
              <p:nvPr/>
            </p:nvGrpSpPr>
            <p:grpSpPr bwMode="auto">
              <a:xfrm>
                <a:off x="1565" y="1843"/>
                <a:ext cx="635" cy="272"/>
                <a:chOff x="2653" y="2614"/>
                <a:chExt cx="635" cy="272"/>
              </a:xfrm>
            </p:grpSpPr>
            <p:sp>
              <p:nvSpPr>
                <p:cNvPr id="56369" name="Rectangle 73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70" name="Line 74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71" name="Line 75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7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a</a:t>
                  </a:r>
                </a:p>
              </p:txBody>
            </p:sp>
          </p:grpSp>
          <p:grpSp>
            <p:nvGrpSpPr>
              <p:cNvPr id="56351" name="Group 77"/>
              <p:cNvGrpSpPr>
                <a:grpSpLocks/>
              </p:cNvGrpSpPr>
              <p:nvPr/>
            </p:nvGrpSpPr>
            <p:grpSpPr bwMode="auto">
              <a:xfrm>
                <a:off x="2563" y="1843"/>
                <a:ext cx="635" cy="272"/>
                <a:chOff x="2653" y="2614"/>
                <a:chExt cx="635" cy="272"/>
              </a:xfrm>
            </p:grpSpPr>
            <p:sp>
              <p:nvSpPr>
                <p:cNvPr id="56365" name="Rectangle 78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66" name="Line 79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7" name="Line 80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b</a:t>
                  </a:r>
                </a:p>
              </p:txBody>
            </p:sp>
          </p:grpSp>
          <p:grpSp>
            <p:nvGrpSpPr>
              <p:cNvPr id="56352" name="Group 82"/>
              <p:cNvGrpSpPr>
                <a:grpSpLocks/>
              </p:cNvGrpSpPr>
              <p:nvPr/>
            </p:nvGrpSpPr>
            <p:grpSpPr bwMode="auto">
              <a:xfrm>
                <a:off x="3606" y="1843"/>
                <a:ext cx="635" cy="272"/>
                <a:chOff x="2653" y="2614"/>
                <a:chExt cx="635" cy="272"/>
              </a:xfrm>
            </p:grpSpPr>
            <p:sp>
              <p:nvSpPr>
                <p:cNvPr id="56361" name="Rectangle 83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62" name="Line 84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3" name="Line 85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c</a:t>
                  </a:r>
                </a:p>
              </p:txBody>
            </p:sp>
          </p:grpSp>
          <p:sp>
            <p:nvSpPr>
              <p:cNvPr id="56353" name="Line 87"/>
              <p:cNvSpPr>
                <a:spLocks noChangeShapeType="1"/>
              </p:cNvSpPr>
              <p:nvPr/>
            </p:nvSpPr>
            <p:spPr bwMode="auto">
              <a:xfrm>
                <a:off x="1247" y="1933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4" name="Line 88"/>
              <p:cNvSpPr>
                <a:spLocks noChangeShapeType="1"/>
              </p:cNvSpPr>
              <p:nvPr/>
            </p:nvSpPr>
            <p:spPr bwMode="auto">
              <a:xfrm>
                <a:off x="2109" y="1933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5" name="Line 89"/>
              <p:cNvSpPr>
                <a:spLocks noChangeShapeType="1"/>
              </p:cNvSpPr>
              <p:nvPr/>
            </p:nvSpPr>
            <p:spPr bwMode="auto">
              <a:xfrm>
                <a:off x="3107" y="1933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6" name="Line 97"/>
              <p:cNvSpPr>
                <a:spLocks noChangeShapeType="1"/>
              </p:cNvSpPr>
              <p:nvPr/>
            </p:nvSpPr>
            <p:spPr bwMode="auto">
              <a:xfrm flipH="1">
                <a:off x="1339" y="2023"/>
                <a:ext cx="317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7" name="Line 98"/>
              <p:cNvSpPr>
                <a:spLocks noChangeShapeType="1"/>
              </p:cNvSpPr>
              <p:nvPr/>
            </p:nvSpPr>
            <p:spPr bwMode="auto">
              <a:xfrm flipH="1">
                <a:off x="2200" y="2023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8" name="Line 99"/>
              <p:cNvSpPr>
                <a:spLocks noChangeShapeType="1"/>
              </p:cNvSpPr>
              <p:nvPr/>
            </p:nvSpPr>
            <p:spPr bwMode="auto">
              <a:xfrm flipH="1">
                <a:off x="3198" y="2023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9" name="Line 100"/>
              <p:cNvSpPr>
                <a:spLocks noChangeShapeType="1"/>
              </p:cNvSpPr>
              <p:nvPr/>
            </p:nvSpPr>
            <p:spPr bwMode="auto">
              <a:xfrm>
                <a:off x="4150" y="1933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60" name="Line 101"/>
              <p:cNvSpPr>
                <a:spLocks noChangeShapeType="1"/>
              </p:cNvSpPr>
              <p:nvPr/>
            </p:nvSpPr>
            <p:spPr bwMode="auto">
              <a:xfrm flipH="1">
                <a:off x="4241" y="2024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56348" name="Text Box 103"/>
            <p:cNvSpPr txBox="1">
              <a:spLocks noChangeArrowheads="1"/>
            </p:cNvSpPr>
            <p:nvPr/>
          </p:nvSpPr>
          <p:spPr bwMode="auto">
            <a:xfrm>
              <a:off x="884" y="17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49" name="Text Box 104"/>
            <p:cNvSpPr txBox="1">
              <a:spLocks noChangeArrowheads="1"/>
            </p:cNvSpPr>
            <p:nvPr/>
          </p:nvSpPr>
          <p:spPr bwMode="auto">
            <a:xfrm>
              <a:off x="4649" y="17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sp>
        <p:nvSpPr>
          <p:cNvPr id="113770" name="Text Box 106"/>
          <p:cNvSpPr txBox="1">
            <a:spLocks noChangeArrowheads="1"/>
          </p:cNvSpPr>
          <p:nvPr/>
        </p:nvSpPr>
        <p:spPr bwMode="auto">
          <a:xfrm>
            <a:off x="3528343" y="29953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>
            <a:off x="3815680" y="3247801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2663155" y="353513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3773" name="Line 109"/>
          <p:cNvSpPr>
            <a:spLocks noChangeShapeType="1"/>
          </p:cNvSpPr>
          <p:nvPr/>
        </p:nvSpPr>
        <p:spPr bwMode="auto">
          <a:xfrm flipV="1">
            <a:off x="2520280" y="3103339"/>
            <a:ext cx="0" cy="6477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4" name="Line 110"/>
          <p:cNvSpPr>
            <a:spLocks noChangeShapeType="1"/>
          </p:cNvSpPr>
          <p:nvPr/>
        </p:nvSpPr>
        <p:spPr bwMode="auto">
          <a:xfrm>
            <a:off x="2520280" y="3103339"/>
            <a:ext cx="287972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5" name="Line 111"/>
          <p:cNvSpPr>
            <a:spLocks noChangeShapeType="1"/>
          </p:cNvSpPr>
          <p:nvPr/>
        </p:nvSpPr>
        <p:spPr bwMode="auto">
          <a:xfrm>
            <a:off x="5400005" y="3103339"/>
            <a:ext cx="0" cy="57626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2067843" y="4938489"/>
            <a:ext cx="5024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①  p-&gt;prior-&gt;next=p-&gt;next;</a:t>
            </a:r>
          </a:p>
        </p:txBody>
      </p:sp>
      <p:sp>
        <p:nvSpPr>
          <p:cNvPr id="113777" name="Text Box 113"/>
          <p:cNvSpPr txBox="1">
            <a:spLocks noChangeArrowheads="1"/>
          </p:cNvSpPr>
          <p:nvPr/>
        </p:nvSpPr>
        <p:spPr bwMode="auto">
          <a:xfrm>
            <a:off x="3960143" y="2742976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3778" name="Text Box 114"/>
          <p:cNvSpPr txBox="1">
            <a:spLocks noChangeArrowheads="1"/>
          </p:cNvSpPr>
          <p:nvPr/>
        </p:nvSpPr>
        <p:spPr bwMode="auto">
          <a:xfrm>
            <a:off x="4320505" y="36796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3779" name="Line 115"/>
          <p:cNvSpPr>
            <a:spLocks noChangeShapeType="1"/>
          </p:cNvSpPr>
          <p:nvPr/>
        </p:nvSpPr>
        <p:spPr bwMode="auto">
          <a:xfrm>
            <a:off x="5039643" y="4039964"/>
            <a:ext cx="0" cy="36036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0" name="Line 116"/>
          <p:cNvSpPr>
            <a:spLocks noChangeShapeType="1"/>
          </p:cNvSpPr>
          <p:nvPr/>
        </p:nvSpPr>
        <p:spPr bwMode="auto">
          <a:xfrm>
            <a:off x="2159918" y="4400326"/>
            <a:ext cx="287972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1" name="Line 117"/>
          <p:cNvSpPr>
            <a:spLocks noChangeShapeType="1"/>
          </p:cNvSpPr>
          <p:nvPr/>
        </p:nvSpPr>
        <p:spPr bwMode="auto">
          <a:xfrm flipV="1">
            <a:off x="2159918" y="4111401"/>
            <a:ext cx="0" cy="28892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2" name="Text Box 118"/>
          <p:cNvSpPr txBox="1">
            <a:spLocks noChangeArrowheads="1"/>
          </p:cNvSpPr>
          <p:nvPr/>
        </p:nvSpPr>
        <p:spPr bwMode="auto">
          <a:xfrm>
            <a:off x="3599780" y="4363814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3783" name="Text Box 119"/>
          <p:cNvSpPr txBox="1">
            <a:spLocks noChangeArrowheads="1"/>
          </p:cNvSpPr>
          <p:nvPr/>
        </p:nvSpPr>
        <p:spPr bwMode="auto">
          <a:xfrm flipH="1">
            <a:off x="2088478" y="5408389"/>
            <a:ext cx="5219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②  p-&gt;next-&gt;prior=p-&gt;prior;</a:t>
            </a:r>
          </a:p>
        </p:txBody>
      </p:sp>
      <p:sp useBgFill="1">
        <p:nvSpPr>
          <p:cNvPr id="113784" name="Text Box 120"/>
          <p:cNvSpPr txBox="1">
            <a:spLocks noChangeArrowheads="1"/>
          </p:cNvSpPr>
          <p:nvPr/>
        </p:nvSpPr>
        <p:spPr bwMode="auto">
          <a:xfrm>
            <a:off x="2663155" y="3608164"/>
            <a:ext cx="2232025" cy="5794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3200"/>
          </a:p>
        </p:txBody>
      </p:sp>
      <p:sp>
        <p:nvSpPr>
          <p:cNvPr id="113788" name="Text Box 124"/>
          <p:cNvSpPr txBox="1">
            <a:spLocks noChangeArrowheads="1"/>
          </p:cNvSpPr>
          <p:nvPr/>
        </p:nvSpPr>
        <p:spPr bwMode="auto">
          <a:xfrm>
            <a:off x="3167980" y="3679601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free(p);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649" y="1772816"/>
            <a:ext cx="407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设置指针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指向待删除的结点</a:t>
            </a:r>
            <a:endParaRPr kumimoji="1"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0686" y="15195"/>
            <a:ext cx="4572000" cy="267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1、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这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两个语句的顺序可以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颠倒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2、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上述语句后结点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的两个指针域仍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指向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其前驱结点和后继结点，但在双链表中已经找不到结点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执行完上述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语句之后，还要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将结点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所占的存储空间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释放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68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1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1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1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1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1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6" grpId="0"/>
      <p:bldP spid="113770" grpId="0" autoUpdateAnimBg="0"/>
      <p:bldP spid="113771" grpId="0" animBg="1"/>
      <p:bldP spid="113772" grpId="0" autoUpdateAnimBg="0"/>
      <p:bldP spid="113773" grpId="0" animBg="1"/>
      <p:bldP spid="113774" grpId="0" animBg="1"/>
      <p:bldP spid="113775" grpId="0" animBg="1"/>
      <p:bldP spid="113776" grpId="0" autoUpdateAnimBg="0"/>
      <p:bldP spid="113777" grpId="0" autoUpdateAnimBg="0"/>
      <p:bldP spid="113778" grpId="0" autoUpdateAnimBg="0"/>
      <p:bldP spid="113779" grpId="0" animBg="1"/>
      <p:bldP spid="113780" grpId="0" animBg="1"/>
      <p:bldP spid="113781" grpId="0" animBg="1"/>
      <p:bldP spid="113782" grpId="0" autoUpdateAnimBg="0"/>
      <p:bldP spid="113783" grpId="0" autoUpdateAnimBg="0"/>
      <p:bldP spid="113784" grpId="0" animBg="1" autoUpdateAnimBg="0"/>
      <p:bldP spid="113788" grpId="0" autoUpdateAnimBg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头插</a:t>
            </a:r>
            <a:r>
              <a:rPr kumimoji="1" lang="zh-CN" altLang="en-US" sz="2400" dirty="0"/>
              <a:t>法建表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5" name="Text Box 98"/>
          <p:cNvSpPr txBox="1">
            <a:spLocks noChangeArrowheads="1"/>
          </p:cNvSpPr>
          <p:nvPr/>
        </p:nvSpPr>
        <p:spPr bwMode="auto">
          <a:xfrm>
            <a:off x="251520" y="548680"/>
            <a:ext cx="7416801" cy="588238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</a:t>
            </a:r>
            <a:r>
              <a:rPr kumimoji="1" lang="en-US" altLang="zh-CN" sz="2400" dirty="0" err="1" smtClean="0"/>
              <a:t>CreateListFromHead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 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</a:t>
            </a:r>
            <a:endParaRPr kumimoji="1" lang="en-US" altLang="zh-CN" sz="2400" dirty="0"/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h,s</a:t>
            </a:r>
            <a:r>
              <a:rPr kumimoji="1" lang="en-US" altLang="zh-CN" sz="2400" dirty="0"/>
              <a:t>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s-&gt;next=h-&gt;next;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h-&gt;next=s;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5796136" y="4338179"/>
            <a:ext cx="3143597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6376" y="24845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31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684213" y="83671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</a:t>
            </a:r>
            <a:r>
              <a:rPr kumimoji="1" lang="zh-CN" altLang="en-US" dirty="0" smtClean="0"/>
              <a:t>链表删除</a:t>
            </a:r>
            <a:r>
              <a:rPr kumimoji="1" lang="zh-CN" altLang="en-US" dirty="0"/>
              <a:t>操作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3923928" y="88649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算法实现：</a:t>
            </a:r>
          </a:p>
        </p:txBody>
      </p:sp>
      <p:sp useBgFill="1"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714375" y="1534567"/>
            <a:ext cx="4847802" cy="452431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DlinkDel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DLinkList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 smtClean="0"/>
              <a:t>h,int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i)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</a:t>
            </a:r>
            <a:r>
              <a:rPr kumimoji="1" lang="en-US" altLang="zh-CN" sz="2400" dirty="0" err="1"/>
              <a:t>DLinkList</a:t>
            </a:r>
            <a:r>
              <a:rPr kumimoji="1" lang="en-US" altLang="zh-CN" sz="2400" dirty="0"/>
              <a:t>  </a:t>
            </a:r>
            <a:r>
              <a:rPr kumimoji="1" lang="en-US" altLang="zh-CN" sz="2400" dirty="0" smtClean="0"/>
              <a:t> 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</a:t>
            </a:r>
            <a:r>
              <a:rPr kumimoji="1" lang="en-US" altLang="zh-CN" sz="2400" dirty="0">
                <a:solidFill>
                  <a:srgbClr val="FF33CC"/>
                </a:solidFill>
              </a:rPr>
              <a:t>p=</a:t>
            </a:r>
            <a:r>
              <a:rPr kumimoji="1" lang="en-US" altLang="zh-CN" sz="2400" dirty="0" err="1">
                <a:solidFill>
                  <a:srgbClr val="FF33CC"/>
                </a:solidFill>
              </a:rPr>
              <a:t>GetElem</a:t>
            </a:r>
            <a:r>
              <a:rPr kumimoji="1" lang="en-US" altLang="zh-CN" sz="2400" dirty="0">
                <a:solidFill>
                  <a:srgbClr val="FF33CC"/>
                </a:solidFill>
              </a:rPr>
              <a:t>(h, i); </a:t>
            </a:r>
            <a:endParaRPr kumimoji="1" lang="en-US" altLang="zh-CN" sz="2400" dirty="0" smtClean="0">
              <a:solidFill>
                <a:srgbClr val="FF33CC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33CC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33CC"/>
                </a:solidFill>
              </a:rPr>
              <a:t>        if(p</a:t>
            </a:r>
            <a:r>
              <a:rPr kumimoji="1" lang="en-US" altLang="zh-CN" sz="2400" dirty="0">
                <a:solidFill>
                  <a:srgbClr val="FF33CC"/>
                </a:solidFill>
              </a:rPr>
              <a:t>==NULL)  return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&gt;prior-&gt;next=p-&gt;next;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	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&gt;next-&gt;prior=p-&gt;prior;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	free(p</a:t>
            </a:r>
            <a:r>
              <a:rPr kumimoji="1" lang="en-US" altLang="zh-CN" sz="2400" dirty="0">
                <a:solidFill>
                  <a:srgbClr val="FF000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 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return 1;</a:t>
            </a:r>
            <a:endParaRPr kumimoji="1" lang="en-US" altLang="zh-CN" sz="2400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} </a:t>
            </a:r>
            <a:endParaRPr kumimoji="1" lang="en-US" altLang="zh-CN" sz="2400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2" grpId="0" autoUpdateAnimBg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2782209" y="81855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FF0000"/>
                </a:solidFill>
              </a:rPr>
              <a:t>引入：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6393" y="1421487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</a:rPr>
              <a:t>静态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链表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是用一维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数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组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来模拟链表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，用数组元素的下标来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模拟链表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的指针。</a:t>
            </a:r>
            <a:endParaRPr kumimoji="1" lang="zh-CN" altLang="en-US" sz="2400" b="1" dirty="0">
              <a:solidFill>
                <a:srgbClr val="E1EBF7">
                  <a:lumMod val="25000"/>
                </a:srgbClr>
              </a:solidFill>
              <a:ea typeface="华文行楷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36912"/>
            <a:ext cx="4648200" cy="563562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需要展开讨论的问题：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5" y="3356992"/>
            <a:ext cx="860704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1、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静态链表是用什么方式表示元素间的逻辑关系？</a:t>
            </a:r>
            <a:endParaRPr lang="en-US" altLang="zh-CN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2、</a:t>
            </a:r>
            <a:r>
              <a:rPr lang="zh-CN" altLang="en-US" b="1" dirty="0">
                <a:solidFill>
                  <a:srgbClr val="E1EBF7">
                    <a:lumMod val="25000"/>
                  </a:srgbClr>
                </a:solidFill>
              </a:rPr>
              <a:t>静态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链表如何实现非顺序存储？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3、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静态链表如何模拟链表的操作？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    包括 ：结点的</a:t>
            </a:r>
            <a:r>
              <a:rPr lang="zh-CN" altLang="en-US" b="1" dirty="0">
                <a:solidFill>
                  <a:srgbClr val="E1EBF7">
                    <a:lumMod val="25000"/>
                  </a:srgbClr>
                </a:solidFill>
              </a:rPr>
              <a:t>查找、插入、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删除；结点空间的分配、释放（回收）等基本操作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  <a:sym typeface="Arial" pitchFamily="34" charset="0"/>
              </a:rPr>
              <a:t>？</a:t>
            </a:r>
            <a:endParaRPr lang="zh-CN" altLang="en-US" b="1" dirty="0">
              <a:solidFill>
                <a:srgbClr val="E1EBF7">
                  <a:lumMod val="25000"/>
                </a:srgbClr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9589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4" y="1484784"/>
            <a:ext cx="860704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E1EBF7">
                    <a:lumMod val="25000"/>
                  </a:srgbClr>
                </a:solidFill>
              </a:rPr>
              <a:t>1、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静态链表是用什么方式表示元素间的逻辑关系？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E1EBF7">
                    <a:lumMod val="25000"/>
                  </a:srgbClr>
                </a:solidFill>
              </a:rPr>
              <a:t>2、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静态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链表如何实现非顺序存储？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3140968"/>
            <a:ext cx="860704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实现方法：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定义一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个足够大的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结构体数组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，数组的一个数组元素表示一个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结点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，每个结点由两部分组成。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分别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是：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域：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用于存放结点的值。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指针域（游标）：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用于存放后继结点在数组中的相对位置（下标）。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4" y="1484784"/>
            <a:ext cx="860704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静态链表的结点类型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描述如下：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#define MAXSIZE 100</a:t>
            </a:r>
            <a:r>
              <a:rPr lang="en-US" altLang="zh-CN" sz="2400" b="1" dirty="0">
                <a:solidFill>
                  <a:srgbClr val="FF00FF"/>
                </a:solidFill>
              </a:rPr>
              <a:t>//</a:t>
            </a:r>
            <a:r>
              <a:rPr lang="zh-CN" altLang="en-US" sz="2400" b="1" dirty="0">
                <a:solidFill>
                  <a:srgbClr val="FF00FF"/>
                </a:solidFill>
              </a:rPr>
              <a:t>静态链表的最大长度，根据实际情况定义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typedef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struct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ElemType</a:t>
            </a:r>
            <a:r>
              <a:rPr lang="en-US" altLang="zh-CN" sz="2800" b="1" dirty="0">
                <a:solidFill>
                  <a:srgbClr val="FF0000"/>
                </a:solidFill>
              </a:rPr>
              <a:t> data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	</a:t>
            </a:r>
            <a:r>
              <a:rPr lang="en-US" altLang="zh-CN" sz="2400" b="1" dirty="0">
                <a:solidFill>
                  <a:srgbClr val="FF00FF"/>
                </a:solidFill>
              </a:rPr>
              <a:t>//</a:t>
            </a:r>
            <a:r>
              <a:rPr lang="zh-CN" altLang="en-US" sz="2400" b="1" dirty="0">
                <a:solidFill>
                  <a:srgbClr val="FF00FF"/>
                </a:solidFill>
              </a:rPr>
              <a:t>数据域：用于存放结点的值。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cur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	</a:t>
            </a:r>
            <a:r>
              <a:rPr lang="en-US" altLang="zh-CN" sz="2400" b="1" dirty="0" smtClean="0">
                <a:solidFill>
                  <a:srgbClr val="FF00FF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指针域或游标，存放后继结点的存储位置，即存放后继结点的数组元素的下标值</a:t>
            </a:r>
            <a:endParaRPr lang="en-US" altLang="zh-CN" sz="2400" b="1" dirty="0" smtClean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}Slink[MAXSIZE];	</a:t>
            </a:r>
            <a:r>
              <a:rPr lang="en-US" altLang="zh-CN" sz="2400" b="1" dirty="0" smtClean="0">
                <a:solidFill>
                  <a:srgbClr val="FF00FF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定义了一个结构体数组类型</a:t>
            </a:r>
            <a:endParaRPr lang="en-US" altLang="zh-CN" sz="2400" b="1" dirty="0" smtClean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Slink space； </a:t>
            </a:r>
            <a:r>
              <a:rPr lang="zh-CN" altLang="en-US" sz="2400" b="1" dirty="0" smtClean="0">
                <a:solidFill>
                  <a:srgbClr val="E1EBF7">
                    <a:lumMod val="25000"/>
                  </a:srgbClr>
                </a:solidFill>
              </a:rPr>
              <a:t>表示？</a:t>
            </a:r>
            <a:endParaRPr lang="en-US" altLang="zh-CN" sz="2400" b="1" dirty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4812" y="1268760"/>
            <a:ext cx="8631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例：线性表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的静态链表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存储示意图：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398462" y="692696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33CC"/>
                </a:solidFill>
              </a:rPr>
              <a:t>静态链表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707624" y="2419368"/>
            <a:ext cx="1439862" cy="468312"/>
            <a:chOff x="2496" y="1296"/>
            <a:chExt cx="768" cy="58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58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   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58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707624" y="2886093"/>
            <a:ext cx="1439862" cy="468312"/>
            <a:chOff x="2496" y="1296"/>
            <a:chExt cx="768" cy="453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e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707624" y="3348055"/>
            <a:ext cx="1439862" cy="468313"/>
            <a:chOff x="2496" y="1296"/>
            <a:chExt cx="768" cy="453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707624" y="3824305"/>
            <a:ext cx="1439862" cy="468313"/>
            <a:chOff x="2496" y="1296"/>
            <a:chExt cx="768" cy="453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c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707624" y="4300555"/>
            <a:ext cx="1439862" cy="468313"/>
            <a:chOff x="2496" y="1296"/>
            <a:chExt cx="768" cy="453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56774" y="2006618"/>
            <a:ext cx="323850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1707624" y="4781568"/>
            <a:ext cx="1439862" cy="468312"/>
            <a:chOff x="2496" y="1296"/>
            <a:chExt cx="768" cy="453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1707624" y="5257818"/>
            <a:ext cx="1439862" cy="468312"/>
            <a:chOff x="2496" y="1296"/>
            <a:chExt cx="768" cy="453"/>
          </a:xfrm>
        </p:grpSpPr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1707624" y="5734068"/>
            <a:ext cx="1439862" cy="468312"/>
            <a:chOff x="2496" y="1296"/>
            <a:chExt cx="768" cy="453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   d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707624" y="1952643"/>
            <a:ext cx="1439862" cy="468312"/>
            <a:chOff x="2496" y="1296"/>
            <a:chExt cx="768" cy="453"/>
          </a:xfrm>
        </p:grpSpPr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12249" y="5085184"/>
            <a:ext cx="500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1239" y="2197820"/>
            <a:ext cx="4841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62" name="Text Box 100"/>
          <p:cNvSpPr txBox="1">
            <a:spLocks noChangeArrowheads="1"/>
          </p:cNvSpPr>
          <p:nvPr/>
        </p:nvSpPr>
        <p:spPr bwMode="auto">
          <a:xfrm>
            <a:off x="429686" y="4615284"/>
            <a:ext cx="827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head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409464" y="1712045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avail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3347864" y="1928069"/>
            <a:ext cx="56886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数组的第一个数组元素，作为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备用链表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头结点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avail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：存放备用链表的头结点的下标值，其值为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0；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静态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链表的头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指针，其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值通常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为下标值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或是其他下标值。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为了方便操作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，通常静态链表带头结点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游标值为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的结点，表示是静态链表的尾结点或是备用链表的尾结点。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1691680" y="6201048"/>
            <a:ext cx="1439862" cy="468312"/>
            <a:chOff x="2496" y="1296"/>
            <a:chExt cx="768" cy="453"/>
          </a:xfrm>
        </p:grpSpPr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8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7" y="1052736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FF0000"/>
                </a:solidFill>
              </a:rPr>
              <a:t>静态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链表的插入操作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4334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要求：在静态链表</a:t>
            </a:r>
            <a:r>
              <a:rPr kumimoji="1" lang="en-US" altLang="zh-CN" sz="3200" dirty="0" smtClean="0"/>
              <a:t>head</a:t>
            </a:r>
            <a:r>
              <a:rPr kumimoji="1" lang="zh-CN" altLang="en-US" sz="3200" dirty="0" smtClean="0"/>
              <a:t>的第</a:t>
            </a:r>
            <a:r>
              <a:rPr kumimoji="1" lang="en-US" altLang="zh-CN" sz="3200" dirty="0" smtClean="0"/>
              <a:t>i</a:t>
            </a:r>
            <a:r>
              <a:rPr kumimoji="1" lang="zh-CN" altLang="en-US" sz="3200" dirty="0" smtClean="0"/>
              <a:t>个结点之前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插入一个值为</a:t>
            </a:r>
            <a:r>
              <a:rPr kumimoji="1" lang="en-US" altLang="zh-CN" sz="3200" dirty="0" smtClean="0"/>
              <a:t>x</a:t>
            </a:r>
            <a:r>
              <a:rPr kumimoji="1" lang="zh-CN" altLang="en-US" sz="3200" dirty="0" smtClean="0"/>
              <a:t>的新结点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算法思路：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1</a:t>
            </a:r>
            <a:r>
              <a:rPr kumimoji="1" lang="zh-CN" altLang="en-US" dirty="0"/>
              <a:t>、首先</a:t>
            </a:r>
            <a:r>
              <a:rPr kumimoji="1" lang="zh-CN" altLang="en-US" dirty="0" smtClean="0"/>
              <a:t>在静态链表</a:t>
            </a:r>
            <a:r>
              <a:rPr kumimoji="1" lang="zh-CN" altLang="en-US" dirty="0"/>
              <a:t>中找到第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个结点</a:t>
            </a:r>
            <a:r>
              <a:rPr kumimoji="1" lang="zh-CN" altLang="en-US" dirty="0" smtClean="0"/>
              <a:t>并记下该节点所在的数组元素的下标</a:t>
            </a:r>
            <a:r>
              <a:rPr kumimoji="1" lang="en-US" altLang="zh-CN" dirty="0" smtClean="0">
                <a:solidFill>
                  <a:srgbClr val="FF0000"/>
                </a:solidFill>
              </a:rPr>
              <a:t>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、从备用链表中申请</a:t>
            </a:r>
            <a:r>
              <a:rPr kumimoji="1" lang="zh-CN" altLang="en-US" dirty="0"/>
              <a:t>一个新的</a:t>
            </a:r>
            <a:r>
              <a:rPr kumimoji="1" lang="zh-CN" altLang="en-US" dirty="0" smtClean="0"/>
              <a:t>结点，得到该</a:t>
            </a:r>
            <a:r>
              <a:rPr kumimoji="1" lang="zh-CN" altLang="en-US" dirty="0"/>
              <a:t>新结点所在的数组元素的</a:t>
            </a:r>
            <a:r>
              <a:rPr kumimoji="1" lang="zh-CN" altLang="en-US" dirty="0" smtClean="0"/>
              <a:t>下标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3</a:t>
            </a:r>
            <a:r>
              <a:rPr kumimoji="1" lang="zh-CN" altLang="en-US" dirty="0" smtClean="0"/>
              <a:t>、修改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新结点</a:t>
            </a:r>
            <a:r>
              <a:rPr kumimoji="1" lang="zh-CN" altLang="en-US" dirty="0" smtClean="0"/>
              <a:t>的游标值</a:t>
            </a:r>
            <a:r>
              <a:rPr kumimoji="1" lang="zh-CN" altLang="en-US" dirty="0"/>
              <a:t>，修改</a:t>
            </a:r>
            <a:r>
              <a:rPr kumimoji="1" lang="zh-CN" altLang="en-US" dirty="0">
                <a:solidFill>
                  <a:srgbClr val="FF0000"/>
                </a:solidFill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</a:rPr>
              <a:t>i-1</a:t>
            </a:r>
            <a:r>
              <a:rPr kumimoji="1" lang="zh-CN" altLang="en-US" dirty="0">
                <a:solidFill>
                  <a:srgbClr val="FF0000"/>
                </a:solidFill>
              </a:rPr>
              <a:t>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dirty="0" smtClean="0"/>
              <a:t>的游标值，完成新结点的插入。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4、</a:t>
            </a:r>
            <a:r>
              <a:rPr kumimoji="1" lang="zh-CN" altLang="en-US" dirty="0" smtClean="0"/>
              <a:t>修改备用链表头结点的游标值。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29647" y="671691"/>
            <a:ext cx="8784976" cy="590931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 smtClean="0"/>
              <a:t>InsList</a:t>
            </a:r>
            <a:r>
              <a:rPr kumimoji="1" lang="en-US" altLang="zh-CN" sz="2000" dirty="0" smtClean="0"/>
              <a:t>(Slink </a:t>
            </a:r>
            <a:r>
              <a:rPr kumimoji="1" lang="en-US" altLang="zh-CN" sz="2000" dirty="0" err="1" smtClean="0"/>
              <a:t>space,int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head,int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i,ElemType</a:t>
            </a:r>
            <a:r>
              <a:rPr kumimoji="1" lang="en-US" altLang="zh-CN" sz="2000" dirty="0" smtClean="0"/>
              <a:t> x)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j,k,m</a:t>
            </a:r>
            <a:r>
              <a:rPr kumimoji="1" lang="en-US" altLang="zh-CN" sz="2000" dirty="0" smtClean="0"/>
              <a:t>;  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smtClean="0"/>
              <a:t>k=</a:t>
            </a:r>
            <a:r>
              <a:rPr kumimoji="1" lang="en-US" altLang="zh-CN" sz="2000" dirty="0" err="1" smtClean="0"/>
              <a:t>head;j</a:t>
            </a:r>
            <a:r>
              <a:rPr kumimoji="1" lang="en-US" altLang="zh-CN" sz="2000" dirty="0" smtClean="0"/>
              <a:t>=0</a:t>
            </a:r>
            <a:r>
              <a:rPr kumimoji="1" lang="en-US" altLang="zh-CN" sz="2000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while(j&lt;i-1</a:t>
            </a:r>
            <a:r>
              <a:rPr kumimoji="1" lang="en-US" altLang="zh-CN" sz="2000" dirty="0"/>
              <a:t>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</a:t>
            </a:r>
            <a:r>
              <a:rPr kumimoji="1" lang="en-US" altLang="zh-CN" sz="2000" dirty="0" smtClean="0"/>
              <a:t>	k=space[k].cur;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j++;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smtClean="0"/>
              <a:t>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        	m=takeoff(space);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endParaRPr kumimoji="1" lang="en-US" altLang="zh-CN" sz="20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if(m!=0)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space[m].data=x;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space[m].cur=</a:t>
            </a:r>
            <a:r>
              <a:rPr kumimoji="1" lang="en-US" altLang="zh-CN" sz="2000" dirty="0" err="1" smtClean="0"/>
              <a:t>spack</a:t>
            </a:r>
            <a:r>
              <a:rPr kumimoji="1" lang="en-US" altLang="zh-CN" sz="2000" dirty="0" smtClean="0"/>
              <a:t>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space[k].cur=m;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return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else return 0;	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 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844824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寻找第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i-1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个结点的下标值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83" y="3120617"/>
            <a:ext cx="4612474" cy="740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分配新结点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583" y="4005064"/>
            <a:ext cx="4625281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完成新结点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的插入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890287" y="4072423"/>
            <a:ext cx="3024336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cur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}Slink[MAXSIZE];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6" y="1052736"/>
            <a:ext cx="52281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链表的分配结点函数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1881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要求：从备用链表中获取一个新结点，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如果备用链表已空，获取结点操作失败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takeoff(Slink space)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i=space[0].cur;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if(i==-1) return 0;	</a:t>
            </a: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备用链表已空，分配空间失败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space[0].cur=space[i].cur;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return 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7" y="1052736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链表的删除结点操作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4334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要求：将静态链表</a:t>
            </a:r>
            <a:r>
              <a:rPr kumimoji="1" lang="en-US" altLang="zh-CN" sz="3200" dirty="0" smtClean="0"/>
              <a:t>head</a:t>
            </a:r>
            <a:r>
              <a:rPr kumimoji="1" lang="zh-CN" altLang="en-US" sz="3200" dirty="0" smtClean="0"/>
              <a:t>的第</a:t>
            </a:r>
            <a:r>
              <a:rPr kumimoji="1" lang="en-US" altLang="zh-CN" sz="3200" dirty="0" smtClean="0"/>
              <a:t>i</a:t>
            </a:r>
            <a:r>
              <a:rPr kumimoji="1" lang="zh-CN" altLang="en-US" sz="3200" dirty="0" smtClean="0"/>
              <a:t>个结点删除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算法</a:t>
            </a:r>
            <a:r>
              <a:rPr kumimoji="1" lang="zh-CN" altLang="en-US" dirty="0"/>
              <a:t>思路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1、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带头结点</a:t>
            </a:r>
            <a:r>
              <a:rPr kumimoji="1" lang="zh-CN" altLang="en-US" dirty="0" smtClean="0"/>
              <a:t>的静态链表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</a:t>
            </a:r>
            <a:r>
              <a:rPr kumimoji="1" lang="zh-CN" altLang="en-US" dirty="0"/>
              <a:t>删除第</a:t>
            </a:r>
            <a:r>
              <a:rPr kumimoji="1" lang="en-US" altLang="zh-CN" dirty="0"/>
              <a:t>i</a:t>
            </a:r>
            <a:r>
              <a:rPr kumimoji="1" lang="zh-CN" altLang="en-US" dirty="0"/>
              <a:t>个结点，则首先</a:t>
            </a:r>
            <a:r>
              <a:rPr kumimoji="1" lang="zh-CN" altLang="en-US" dirty="0" smtClean="0"/>
              <a:t>要通过</a:t>
            </a:r>
            <a:r>
              <a:rPr kumimoji="1" lang="zh-CN" altLang="en-US" dirty="0"/>
              <a:t>计数方式找到第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结点，并</a:t>
            </a:r>
            <a:r>
              <a:rPr kumimoji="1" lang="zh-CN" altLang="en-US" dirty="0"/>
              <a:t>记下该节点所在的数组元素的下标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endParaRPr kumimoji="1" lang="zh-CN" altLang="en-US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2、</a:t>
            </a:r>
            <a:r>
              <a:rPr kumimoji="1" lang="zh-CN" altLang="en-US" dirty="0" smtClean="0"/>
              <a:t>修改第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结点的游标值</a:t>
            </a:r>
            <a:r>
              <a:rPr kumimoji="1" lang="zh-CN" altLang="en-US" dirty="0"/>
              <a:t>，完成第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个结点的删除。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6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29647" y="671691"/>
            <a:ext cx="8784976" cy="54107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delete(Slink </a:t>
            </a:r>
            <a:r>
              <a:rPr kumimoji="1" lang="en-US" altLang="zh-CN" sz="2400" dirty="0" err="1" smtClean="0"/>
              <a:t>space,int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head,int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i,ElemType</a:t>
            </a:r>
            <a:r>
              <a:rPr kumimoji="1" lang="en-US" altLang="zh-CN" sz="2400" dirty="0" smtClean="0"/>
              <a:t> *e)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 smtClean="0"/>
              <a:t>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j,k,m</a:t>
            </a:r>
            <a:r>
              <a:rPr kumimoji="1" lang="en-US" altLang="zh-CN" sz="2400" dirty="0" smtClean="0"/>
              <a:t>; 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smtClean="0"/>
              <a:t>k=</a:t>
            </a:r>
            <a:r>
              <a:rPr kumimoji="1" lang="en-US" altLang="zh-CN" sz="2400" dirty="0" err="1" smtClean="0"/>
              <a:t>head;j</a:t>
            </a:r>
            <a:r>
              <a:rPr kumimoji="1" lang="en-US" altLang="zh-CN" sz="2400" dirty="0" smtClean="0"/>
              <a:t>=0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while(j&lt;i-1</a:t>
            </a:r>
            <a:r>
              <a:rPr kumimoji="1" lang="en-US" altLang="zh-CN" sz="2400" dirty="0"/>
              <a:t>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k=space[k].cur;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j++;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smtClean="0"/>
              <a:t>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        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m=space[k].cur;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space[k].cur=space[m].</a:t>
            </a:r>
            <a:r>
              <a:rPr kumimoji="1" lang="en-US" altLang="zh-CN" sz="2400" dirty="0" smtClean="0"/>
              <a:t>cur;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/>
              <a:t>*e=space[m].</a:t>
            </a:r>
            <a:r>
              <a:rPr kumimoji="1" lang="en-US" altLang="zh-CN" sz="2400" dirty="0" smtClean="0"/>
              <a:t>data;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 smtClean="0"/>
              <a:t>takeback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space,m</a:t>
            </a:r>
            <a:r>
              <a:rPr kumimoji="1" lang="en-US" altLang="zh-CN" sz="2400" dirty="0" smtClean="0"/>
              <a:t>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return 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} </a:t>
            </a:r>
            <a:endParaRPr kumimoji="1" lang="en-US" altLang="zh-CN" sz="2400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890287" y="4072423"/>
            <a:ext cx="3024336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cur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}Slink[MAXSIZE];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85F7F19-F426-4649-BF71-453C06A393E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828675" y="620688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23664" y="126893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尾插法建表（向后插入法）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86200" y="3284538"/>
            <a:ext cx="1125538" cy="833437"/>
            <a:chOff x="2539" y="2387"/>
            <a:chExt cx="709" cy="525"/>
          </a:xfrm>
        </p:grpSpPr>
        <p:sp>
          <p:nvSpPr>
            <p:cNvPr id="33895" name="Text Box 26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96" name="Line 27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97" name="Group 28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98" name="Text Box 2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99" name="Freeform 3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900" name="Text Box 3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075238" y="3500438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059113" y="4645025"/>
            <a:ext cx="1519237" cy="439738"/>
            <a:chOff x="3061" y="1888"/>
            <a:chExt cx="957" cy="277"/>
          </a:xfrm>
        </p:grpSpPr>
        <p:sp>
          <p:nvSpPr>
            <p:cNvPr id="33882" name="Text Box 34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3883" name="Line 35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84" name="Group 36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3885" name="Group 37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87" name="Group 3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9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88" name="Freeform 4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89" name="Freeform 4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0" name="Freeform 4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1" name="Freeform 4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2" name="Freeform 4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86" name="Text Box 46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587875" y="4219575"/>
            <a:ext cx="1125538" cy="833438"/>
            <a:chOff x="2539" y="2387"/>
            <a:chExt cx="709" cy="525"/>
          </a:xfrm>
        </p:grpSpPr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7" name="Line 49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8" name="Group 50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79" name="Text Box 51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80" name="Freeform 52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8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4259263" y="4675188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4443413" y="4867275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4264" name="Text Box 56"/>
          <p:cNvSpPr txBox="1">
            <a:spLocks noChangeArrowheads="1"/>
          </p:cNvSpPr>
          <p:nvPr/>
        </p:nvSpPr>
        <p:spPr bwMode="auto">
          <a:xfrm>
            <a:off x="539750" y="46132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39750" y="557688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5724525" y="5661025"/>
            <a:ext cx="1162050" cy="617538"/>
            <a:chOff x="2811" y="3948"/>
            <a:chExt cx="732" cy="389"/>
          </a:xfrm>
        </p:grpSpPr>
        <p:sp>
          <p:nvSpPr>
            <p:cNvPr id="33870" name="Text Box 80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1" name="Line 81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2" name="Group 82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3873" name="Text Box 83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3874" name="Freeform 84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75" name="Text Box 85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2" name="Group 141"/>
          <p:cNvGrpSpPr>
            <a:grpSpLocks/>
          </p:cNvGrpSpPr>
          <p:nvPr/>
        </p:nvGrpSpPr>
        <p:grpSpPr bwMode="auto">
          <a:xfrm>
            <a:off x="971550" y="2205036"/>
            <a:ext cx="7632898" cy="965199"/>
            <a:chOff x="612" y="1389"/>
            <a:chExt cx="4287" cy="608"/>
          </a:xfrm>
        </p:grpSpPr>
        <p:sp>
          <p:nvSpPr>
            <p:cNvPr id="33868" name="Text Box 87"/>
            <p:cNvSpPr txBox="1">
              <a:spLocks noChangeArrowheads="1"/>
            </p:cNvSpPr>
            <p:nvPr/>
          </p:nvSpPr>
          <p:spPr bwMode="auto">
            <a:xfrm>
              <a:off x="620" y="1389"/>
              <a:ext cx="3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新结点插到当前单链表的表尾上。</a:t>
              </a:r>
            </a:p>
          </p:txBody>
        </p:sp>
        <p:sp>
          <p:nvSpPr>
            <p:cNvPr id="33869" name="Text Box 88"/>
            <p:cNvSpPr txBox="1">
              <a:spLocks noChangeArrowheads="1"/>
            </p:cNvSpPr>
            <p:nvPr/>
          </p:nvSpPr>
          <p:spPr bwMode="auto">
            <a:xfrm>
              <a:off x="612" y="1706"/>
              <a:ext cx="42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思路：增加</a:t>
              </a:r>
              <a:r>
                <a:rPr kumimoji="1" lang="zh-CN" altLang="en-US" sz="2400" dirty="0"/>
                <a:t>一个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尾</a:t>
              </a:r>
              <a:r>
                <a:rPr kumimoji="1" lang="zh-CN" altLang="en-US" sz="2400" dirty="0" smtClean="0">
                  <a:solidFill>
                    <a:srgbClr val="FF0000"/>
                  </a:solidFill>
                </a:rPr>
                <a:t>指针</a:t>
              </a: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r>
                <a:rPr kumimoji="1" lang="zh-CN" altLang="en-US" sz="2400" dirty="0" smtClean="0"/>
                <a:t>，</a:t>
              </a:r>
              <a:r>
                <a:rPr kumimoji="1" lang="zh-CN" altLang="en-US" sz="2400" dirty="0"/>
                <a:t>使之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指向当前单链表的表尾。</a:t>
              </a:r>
            </a:p>
          </p:txBody>
        </p:sp>
      </p:grpSp>
      <p:sp>
        <p:nvSpPr>
          <p:cNvPr id="94303" name="Text Box 95"/>
          <p:cNvSpPr txBox="1">
            <a:spLocks noChangeArrowheads="1"/>
          </p:cNvSpPr>
          <p:nvPr/>
        </p:nvSpPr>
        <p:spPr bwMode="auto">
          <a:xfrm>
            <a:off x="7161213" y="5564188"/>
            <a:ext cx="1741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&gt;next=s;</a:t>
            </a:r>
          </a:p>
        </p:txBody>
      </p:sp>
      <p:sp>
        <p:nvSpPr>
          <p:cNvPr id="94304" name="Text Box 96"/>
          <p:cNvSpPr txBox="1">
            <a:spLocks noChangeArrowheads="1"/>
          </p:cNvSpPr>
          <p:nvPr/>
        </p:nvSpPr>
        <p:spPr bwMode="auto">
          <a:xfrm>
            <a:off x="7164388" y="5949950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p=s</a:t>
            </a:r>
            <a:r>
              <a:rPr kumimoji="1" lang="en-US" altLang="zh-CN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4305" name="AutoShape 97"/>
          <p:cNvSpPr>
            <a:spLocks noChangeArrowheads="1"/>
          </p:cNvSpPr>
          <p:nvPr/>
        </p:nvSpPr>
        <p:spPr bwMode="auto">
          <a:xfrm>
            <a:off x="6516688" y="4221163"/>
            <a:ext cx="2232025" cy="1008062"/>
          </a:xfrm>
          <a:prstGeom prst="cloudCallout">
            <a:avLst>
              <a:gd name="adj1" fmla="val -43741"/>
              <a:gd name="adj2" fmla="val 62755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1309688" y="3357563"/>
            <a:ext cx="1822450" cy="830262"/>
            <a:chOff x="884" y="2341"/>
            <a:chExt cx="1148" cy="523"/>
          </a:xfrm>
        </p:grpSpPr>
        <p:grpSp>
          <p:nvGrpSpPr>
            <p:cNvPr id="33853" name="Group 99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3855" name="Text Box 10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3856" name="Line 10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3857" name="Group 10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3858" name="Group 10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386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3866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3867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61" name="Freeform 10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2" name="Freeform 10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3" name="Freeform 10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4" name="Freeform 11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5" name="Freeform 11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5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3854" name="Text Box 113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403350" y="3692529"/>
            <a:ext cx="647700" cy="461963"/>
            <a:chOff x="884" y="2326"/>
            <a:chExt cx="408" cy="291"/>
          </a:xfrm>
        </p:grpSpPr>
        <p:sp>
          <p:nvSpPr>
            <p:cNvPr id="33851" name="Line 114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2" name="Text Box 115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4500563" y="4987929"/>
            <a:ext cx="647700" cy="461963"/>
            <a:chOff x="884" y="2326"/>
            <a:chExt cx="408" cy="291"/>
          </a:xfrm>
        </p:grpSpPr>
        <p:sp>
          <p:nvSpPr>
            <p:cNvPr id="33849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0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897188" y="5669759"/>
            <a:ext cx="2654300" cy="803276"/>
            <a:chOff x="1927" y="3578"/>
            <a:chExt cx="1672" cy="506"/>
          </a:xfrm>
        </p:grpSpPr>
        <p:grpSp>
          <p:nvGrpSpPr>
            <p:cNvPr id="33825" name="Group 58"/>
            <p:cNvGrpSpPr>
              <a:grpSpLocks/>
            </p:cNvGrpSpPr>
            <p:nvPr/>
          </p:nvGrpSpPr>
          <p:grpSpPr bwMode="auto">
            <a:xfrm>
              <a:off x="1927" y="3578"/>
              <a:ext cx="1672" cy="277"/>
              <a:chOff x="2290" y="3697"/>
              <a:chExt cx="1672" cy="277"/>
            </a:xfrm>
          </p:grpSpPr>
          <p:grpSp>
            <p:nvGrpSpPr>
              <p:cNvPr id="33829" name="Group 59"/>
              <p:cNvGrpSpPr>
                <a:grpSpLocks/>
              </p:cNvGrpSpPr>
              <p:nvPr/>
            </p:nvGrpSpPr>
            <p:grpSpPr bwMode="auto">
              <a:xfrm>
                <a:off x="2290" y="3697"/>
                <a:ext cx="957" cy="277"/>
                <a:chOff x="3061" y="1888"/>
                <a:chExt cx="957" cy="277"/>
              </a:xfrm>
            </p:grpSpPr>
            <p:sp>
              <p:nvSpPr>
                <p:cNvPr id="33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061" y="188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3837" name="Line 61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grpSp>
              <p:nvGrpSpPr>
                <p:cNvPr id="33838" name="Group 62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58" cy="277"/>
                  <a:chOff x="1746" y="1933"/>
                  <a:chExt cx="458" cy="277"/>
                </a:xfrm>
              </p:grpSpPr>
              <p:grpSp>
                <p:nvGrpSpPr>
                  <p:cNvPr id="3383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33841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33847" name="Text Box 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fontAlgn="base" hangingPunct="1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:endParaRPr kumimoji="1" lang="zh-CN" altLang="zh-CN" sz="2000"/>
                      </a:p>
                    </p:txBody>
                  </p:sp>
                  <p:sp>
                    <p:nvSpPr>
                      <p:cNvPr id="3384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5B524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842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3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5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6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40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27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/>
                      <a:t>∧</a:t>
                    </a:r>
                  </a:p>
                </p:txBody>
              </p:sp>
            </p:grpSp>
          </p:grpSp>
          <p:grpSp>
            <p:nvGrpSpPr>
              <p:cNvPr id="33830" name="Group 73"/>
              <p:cNvGrpSpPr>
                <a:grpSpLocks/>
              </p:cNvGrpSpPr>
              <p:nvPr/>
            </p:nvGrpSpPr>
            <p:grpSpPr bwMode="auto">
              <a:xfrm>
                <a:off x="3511" y="3701"/>
                <a:ext cx="451" cy="253"/>
                <a:chOff x="2797" y="2659"/>
                <a:chExt cx="451" cy="253"/>
              </a:xfrm>
            </p:grpSpPr>
            <p:sp>
              <p:nvSpPr>
                <p:cNvPr id="338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797" y="2664"/>
                  <a:ext cx="408" cy="247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/>
                    <a:t>A</a:t>
                  </a:r>
                </a:p>
              </p:txBody>
            </p:sp>
            <p:sp>
              <p:nvSpPr>
                <p:cNvPr id="33834" name="Freeform 75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71" y="265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dirty="0"/>
                    <a:t>∧</a:t>
                  </a:r>
                </a:p>
              </p:txBody>
            </p:sp>
          </p:grpSp>
          <p:sp useBgFill="1">
            <p:nvSpPr>
              <p:cNvPr id="33831" name="Text Box 77"/>
              <p:cNvSpPr txBox="1">
                <a:spLocks noChangeArrowheads="1"/>
              </p:cNvSpPr>
              <p:nvPr/>
            </p:nvSpPr>
            <p:spPr bwMode="auto">
              <a:xfrm>
                <a:off x="3046" y="3716"/>
                <a:ext cx="116" cy="21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600"/>
              </a:p>
            </p:txBody>
          </p:sp>
          <p:sp>
            <p:nvSpPr>
              <p:cNvPr id="33832" name="Line 78"/>
              <p:cNvSpPr>
                <a:spLocks noChangeShapeType="1"/>
              </p:cNvSpPr>
              <p:nvPr/>
            </p:nvSpPr>
            <p:spPr bwMode="auto">
              <a:xfrm>
                <a:off x="3162" y="3837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3826" name="Group 124"/>
            <p:cNvGrpSpPr>
              <a:grpSpLocks/>
            </p:cNvGrpSpPr>
            <p:nvPr/>
          </p:nvGrpSpPr>
          <p:grpSpPr bwMode="auto">
            <a:xfrm>
              <a:off x="2835" y="3793"/>
              <a:ext cx="408" cy="291"/>
              <a:chOff x="884" y="2326"/>
              <a:chExt cx="408" cy="291"/>
            </a:xfrm>
          </p:grpSpPr>
          <p:sp>
            <p:nvSpPr>
              <p:cNvPr id="33827" name="Line 125"/>
              <p:cNvSpPr>
                <a:spLocks noChangeShapeType="1"/>
              </p:cNvSpPr>
              <p:nvPr/>
            </p:nvSpPr>
            <p:spPr bwMode="auto">
              <a:xfrm flipV="1">
                <a:off x="1020" y="2387"/>
                <a:ext cx="272" cy="9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28" name="Text Box 126"/>
              <p:cNvSpPr txBox="1">
                <a:spLocks noChangeArrowheads="1"/>
              </p:cNvSpPr>
              <p:nvPr/>
            </p:nvSpPr>
            <p:spPr bwMode="auto">
              <a:xfrm>
                <a:off x="884" y="232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p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</p:txBody>
          </p:sp>
        </p:grpSp>
      </p:grpSp>
      <p:sp useBgFill="1">
        <p:nvSpPr>
          <p:cNvPr id="94336" name="Text Box 128"/>
          <p:cNvSpPr txBox="1">
            <a:spLocks noChangeArrowheads="1"/>
          </p:cNvSpPr>
          <p:nvPr/>
        </p:nvSpPr>
        <p:spPr bwMode="auto">
          <a:xfrm>
            <a:off x="5220072" y="5684738"/>
            <a:ext cx="255587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337" name="Line 129"/>
          <p:cNvSpPr>
            <a:spLocks noChangeShapeType="1"/>
          </p:cNvSpPr>
          <p:nvPr/>
        </p:nvSpPr>
        <p:spPr bwMode="auto">
          <a:xfrm>
            <a:off x="5508625" y="5876925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28" name="Group 142"/>
          <p:cNvGrpSpPr>
            <a:grpSpLocks/>
          </p:cNvGrpSpPr>
          <p:nvPr/>
        </p:nvGrpSpPr>
        <p:grpSpPr bwMode="auto">
          <a:xfrm>
            <a:off x="5715000" y="5105400"/>
            <a:ext cx="685800" cy="533400"/>
            <a:chOff x="3600" y="3216"/>
            <a:chExt cx="432" cy="336"/>
          </a:xfrm>
        </p:grpSpPr>
        <p:sp>
          <p:nvSpPr>
            <p:cNvPr id="33823" name="Line 139"/>
            <p:cNvSpPr>
              <a:spLocks noChangeShapeType="1"/>
            </p:cNvSpPr>
            <p:nvPr/>
          </p:nvSpPr>
          <p:spPr bwMode="auto">
            <a:xfrm>
              <a:off x="3744" y="3408"/>
              <a:ext cx="288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24" name="Text Box 140"/>
            <p:cNvSpPr txBox="1">
              <a:spLocks noChangeArrowheads="1"/>
            </p:cNvSpPr>
            <p:nvPr/>
          </p:nvSpPr>
          <p:spPr bwMode="auto">
            <a:xfrm>
              <a:off x="3600" y="321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0" grpId="0" autoUpdateAnimBg="0"/>
      <p:bldP spid="94262" grpId="0" animBg="1" autoUpdateAnimBg="0"/>
      <p:bldP spid="94263" grpId="0" animBg="1"/>
      <p:bldP spid="94264" grpId="0" autoUpdateAnimBg="0"/>
      <p:bldP spid="94265" grpId="0" autoUpdateAnimBg="0"/>
      <p:bldP spid="94303" grpId="0" autoUpdateAnimBg="0"/>
      <p:bldP spid="94304" grpId="0" autoUpdateAnimBg="0"/>
      <p:bldP spid="94305" grpId="0" animBg="1" autoUpdateAnimBg="0"/>
      <p:bldP spid="94336" grpId="0" animBg="1" autoUpdateAnimBg="0"/>
      <p:bldP spid="943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6" y="1052736"/>
            <a:ext cx="6884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链表的释放（回收）结点函数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80121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要求：从静态链表删除的结点，回收到备用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链表的头结点后。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void </a:t>
            </a:r>
            <a:r>
              <a:rPr kumimoji="1" lang="en-US" altLang="zh-CN" dirty="0" err="1" smtClean="0"/>
              <a:t>takeback</a:t>
            </a:r>
            <a:r>
              <a:rPr kumimoji="1" lang="en-US" altLang="zh-CN" dirty="0" smtClean="0"/>
              <a:t>(Slink </a:t>
            </a:r>
            <a:r>
              <a:rPr kumimoji="1" lang="en-US" altLang="zh-CN" dirty="0" err="1" smtClean="0"/>
              <a:t>space,int</a:t>
            </a:r>
            <a:r>
              <a:rPr kumimoji="1" lang="en-US" altLang="zh-CN" dirty="0" smtClean="0"/>
              <a:t> i)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space[i].cur=space[0].cur;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space[0].cur=i;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54541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5A5DDD-6BD1-4974-98A6-D5D09E711F16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762408" y="814120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循环单链表：</a:t>
            </a:r>
            <a:endParaRPr kumimoji="1"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08650" y="836712"/>
            <a:ext cx="4402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一</a:t>
            </a:r>
            <a:r>
              <a:rPr kumimoji="1" lang="zh-CN" altLang="en-US" dirty="0">
                <a:solidFill>
                  <a:srgbClr val="FF0000"/>
                </a:solidFill>
              </a:rPr>
              <a:t>个首尾相接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的单链表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682997" y="1412974"/>
            <a:ext cx="838835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特点：将单链表</a:t>
            </a:r>
            <a:r>
              <a:rPr kumimoji="1" lang="zh-CN" altLang="en-US" sz="2400" dirty="0">
                <a:solidFill>
                  <a:srgbClr val="FF0000"/>
                </a:solidFill>
              </a:rPr>
              <a:t>最后一个结点的指针域由</a:t>
            </a:r>
            <a:r>
              <a:rPr kumimoji="1" lang="en-US" altLang="zh-CN" sz="2400" dirty="0">
                <a:solidFill>
                  <a:srgbClr val="FF0000"/>
                </a:solidFill>
              </a:rPr>
              <a:t>NULL</a:t>
            </a:r>
            <a:r>
              <a:rPr kumimoji="1" lang="zh-CN" altLang="en-US" sz="2400" dirty="0">
                <a:solidFill>
                  <a:srgbClr val="FF0000"/>
                </a:solidFill>
              </a:rPr>
              <a:t>改为指向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头结点</a:t>
            </a:r>
            <a:r>
              <a:rPr kumimoji="1" lang="zh-CN" altLang="en-US" sz="2400" dirty="0"/>
              <a:t>或链表中的第一个结点，就得到了单链形式的循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环链表，并称为循环单链表。在循环单链表中，表中所有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结点被链在一个环</a:t>
            </a:r>
            <a:r>
              <a:rPr kumimoji="1" lang="zh-CN" altLang="en-US" sz="2400" dirty="0" smtClean="0"/>
              <a:t>上，因此从任意一个节点出发都可以访问到表中所有结点。</a:t>
            </a:r>
            <a:endParaRPr kumimoji="1" lang="zh-CN" altLang="en-US" sz="2400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924300" y="3626197"/>
            <a:ext cx="3006725" cy="1192212"/>
            <a:chOff x="657" y="2568"/>
            <a:chExt cx="1894" cy="751"/>
          </a:xfrm>
        </p:grpSpPr>
        <p:sp>
          <p:nvSpPr>
            <p:cNvPr id="47189" name="Text Box 54"/>
            <p:cNvSpPr txBox="1">
              <a:spLocks noChangeArrowheads="1"/>
            </p:cNvSpPr>
            <p:nvPr/>
          </p:nvSpPr>
          <p:spPr bwMode="auto">
            <a:xfrm>
              <a:off x="884" y="275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/>
                <a:t>h</a:t>
              </a:r>
              <a:endParaRPr kumimoji="1" lang="en-US" altLang="zh-CN" sz="2000" dirty="0"/>
            </a:p>
          </p:txBody>
        </p:sp>
        <p:sp>
          <p:nvSpPr>
            <p:cNvPr id="47190" name="Line 55"/>
            <p:cNvSpPr>
              <a:spLocks noChangeShapeType="1"/>
            </p:cNvSpPr>
            <p:nvPr/>
          </p:nvSpPr>
          <p:spPr bwMode="auto">
            <a:xfrm>
              <a:off x="1111" y="287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7191" name="Group 57"/>
            <p:cNvGrpSpPr>
              <a:grpSpLocks/>
            </p:cNvGrpSpPr>
            <p:nvPr/>
          </p:nvGrpSpPr>
          <p:grpSpPr bwMode="auto">
            <a:xfrm>
              <a:off x="1383" y="2750"/>
              <a:ext cx="416" cy="277"/>
              <a:chOff x="2418" y="1339"/>
              <a:chExt cx="416" cy="277"/>
            </a:xfrm>
          </p:grpSpPr>
          <p:grpSp>
            <p:nvGrpSpPr>
              <p:cNvPr id="47197" name="Group 58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72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7204" name="Line 60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7198" name="Freeform 61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199" name="Freeform 62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0" name="Freeform 63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1" name="Freeform 64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2" name="Freeform 65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47192" name="Text Box 67"/>
            <p:cNvSpPr txBox="1">
              <a:spLocks noChangeArrowheads="1"/>
            </p:cNvSpPr>
            <p:nvPr/>
          </p:nvSpPr>
          <p:spPr bwMode="auto">
            <a:xfrm>
              <a:off x="657" y="3067"/>
              <a:ext cx="18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带头结点的空循环单链表</a:t>
              </a:r>
            </a:p>
          </p:txBody>
        </p:sp>
        <p:sp>
          <p:nvSpPr>
            <p:cNvPr id="47193" name="Line 68"/>
            <p:cNvSpPr>
              <a:spLocks noChangeShapeType="1"/>
            </p:cNvSpPr>
            <p:nvPr/>
          </p:nvSpPr>
          <p:spPr bwMode="auto">
            <a:xfrm>
              <a:off x="1701" y="2886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4" name="Line 69"/>
            <p:cNvSpPr>
              <a:spLocks noChangeShapeType="1"/>
            </p:cNvSpPr>
            <p:nvPr/>
          </p:nvSpPr>
          <p:spPr bwMode="auto">
            <a:xfrm flipV="1">
              <a:off x="1927" y="2568"/>
              <a:ext cx="0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5" name="Line 70"/>
            <p:cNvSpPr>
              <a:spLocks noChangeShapeType="1"/>
            </p:cNvSpPr>
            <p:nvPr/>
          </p:nvSpPr>
          <p:spPr bwMode="auto">
            <a:xfrm flipH="1">
              <a:off x="1519" y="2568"/>
              <a:ext cx="40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6" name="Line 71"/>
            <p:cNvSpPr>
              <a:spLocks noChangeShapeType="1"/>
            </p:cNvSpPr>
            <p:nvPr/>
          </p:nvSpPr>
          <p:spPr bwMode="auto">
            <a:xfrm>
              <a:off x="1519" y="2568"/>
              <a:ext cx="0" cy="18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5" name="Group 227"/>
          <p:cNvGrpSpPr>
            <a:grpSpLocks/>
          </p:cNvGrpSpPr>
          <p:nvPr/>
        </p:nvGrpSpPr>
        <p:grpSpPr bwMode="auto">
          <a:xfrm>
            <a:off x="900113" y="4773959"/>
            <a:ext cx="7634287" cy="1103313"/>
            <a:chOff x="567" y="2928"/>
            <a:chExt cx="4809" cy="695"/>
          </a:xfrm>
        </p:grpSpPr>
        <p:sp>
          <p:nvSpPr>
            <p:cNvPr id="47153" name="Text Box 75"/>
            <p:cNvSpPr txBox="1">
              <a:spLocks noChangeArrowheads="1"/>
            </p:cNvSpPr>
            <p:nvPr/>
          </p:nvSpPr>
          <p:spPr bwMode="auto">
            <a:xfrm>
              <a:off x="1656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7154" name="Freeform 76"/>
            <p:cNvSpPr>
              <a:spLocks/>
            </p:cNvSpPr>
            <p:nvPr/>
          </p:nvSpPr>
          <p:spPr bwMode="auto">
            <a:xfrm>
              <a:off x="1878" y="3118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5" name="Line 79"/>
            <p:cNvSpPr>
              <a:spLocks noChangeShapeType="1"/>
            </p:cNvSpPr>
            <p:nvPr/>
          </p:nvSpPr>
          <p:spPr bwMode="auto">
            <a:xfrm>
              <a:off x="1973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6" name="Text Box 80"/>
            <p:cNvSpPr txBox="1">
              <a:spLocks noChangeArrowheads="1"/>
            </p:cNvSpPr>
            <p:nvPr/>
          </p:nvSpPr>
          <p:spPr bwMode="auto">
            <a:xfrm>
              <a:off x="2200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7157" name="Freeform 81"/>
            <p:cNvSpPr>
              <a:spLocks/>
            </p:cNvSpPr>
            <p:nvPr/>
          </p:nvSpPr>
          <p:spPr bwMode="auto">
            <a:xfrm>
              <a:off x="2427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8" name="Line 82"/>
            <p:cNvSpPr>
              <a:spLocks noChangeShapeType="1"/>
            </p:cNvSpPr>
            <p:nvPr/>
          </p:nvSpPr>
          <p:spPr bwMode="auto">
            <a:xfrm>
              <a:off x="2518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9" name="Line 83"/>
            <p:cNvSpPr>
              <a:spLocks noChangeShapeType="1"/>
            </p:cNvSpPr>
            <p:nvPr/>
          </p:nvSpPr>
          <p:spPr bwMode="auto">
            <a:xfrm>
              <a:off x="3017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0" name="Text Box 84"/>
            <p:cNvSpPr txBox="1">
              <a:spLocks noChangeArrowheads="1"/>
            </p:cNvSpPr>
            <p:nvPr/>
          </p:nvSpPr>
          <p:spPr bwMode="auto">
            <a:xfrm>
              <a:off x="3244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7161" name="Freeform 85"/>
            <p:cNvSpPr>
              <a:spLocks/>
            </p:cNvSpPr>
            <p:nvPr/>
          </p:nvSpPr>
          <p:spPr bwMode="auto">
            <a:xfrm>
              <a:off x="3511" y="311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2" name="Line 86"/>
            <p:cNvSpPr>
              <a:spLocks noChangeShapeType="1"/>
            </p:cNvSpPr>
            <p:nvPr/>
          </p:nvSpPr>
          <p:spPr bwMode="auto">
            <a:xfrm>
              <a:off x="3606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3" name="Text Box 87"/>
            <p:cNvSpPr txBox="1">
              <a:spLocks noChangeArrowheads="1"/>
            </p:cNvSpPr>
            <p:nvPr/>
          </p:nvSpPr>
          <p:spPr bwMode="auto">
            <a:xfrm>
              <a:off x="3833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7164" name="Freeform 88"/>
            <p:cNvSpPr>
              <a:spLocks/>
            </p:cNvSpPr>
            <p:nvPr/>
          </p:nvSpPr>
          <p:spPr bwMode="auto">
            <a:xfrm>
              <a:off x="4060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5" name="Line 89"/>
            <p:cNvSpPr>
              <a:spLocks noChangeShapeType="1"/>
            </p:cNvSpPr>
            <p:nvPr/>
          </p:nvSpPr>
          <p:spPr bwMode="auto">
            <a:xfrm>
              <a:off x="4151" y="3254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6" name="Line 90"/>
            <p:cNvSpPr>
              <a:spLocks noChangeShapeType="1"/>
            </p:cNvSpPr>
            <p:nvPr/>
          </p:nvSpPr>
          <p:spPr bwMode="auto">
            <a:xfrm>
              <a:off x="4650" y="3254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7" name="Text Box 91"/>
            <p:cNvSpPr txBox="1">
              <a:spLocks noChangeArrowheads="1"/>
            </p:cNvSpPr>
            <p:nvPr/>
          </p:nvSpPr>
          <p:spPr bwMode="auto">
            <a:xfrm>
              <a:off x="4832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7168" name="Freeform 92"/>
            <p:cNvSpPr>
              <a:spLocks/>
            </p:cNvSpPr>
            <p:nvPr/>
          </p:nvSpPr>
          <p:spPr bwMode="auto">
            <a:xfrm>
              <a:off x="5058" y="3118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9" name="Text Box 94"/>
            <p:cNvSpPr txBox="1">
              <a:spLocks noChangeArrowheads="1"/>
            </p:cNvSpPr>
            <p:nvPr/>
          </p:nvSpPr>
          <p:spPr bwMode="auto">
            <a:xfrm>
              <a:off x="2699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7170" name="Text Box 95"/>
            <p:cNvSpPr txBox="1">
              <a:spLocks noChangeArrowheads="1"/>
            </p:cNvSpPr>
            <p:nvPr/>
          </p:nvSpPr>
          <p:spPr bwMode="auto">
            <a:xfrm>
              <a:off x="4332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7171" name="Line 99"/>
            <p:cNvSpPr>
              <a:spLocks noChangeShapeType="1"/>
            </p:cNvSpPr>
            <p:nvPr/>
          </p:nvSpPr>
          <p:spPr bwMode="auto">
            <a:xfrm flipV="1">
              <a:off x="5376" y="2928"/>
              <a:ext cx="0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2" name="Line 100"/>
            <p:cNvSpPr>
              <a:spLocks noChangeShapeType="1"/>
            </p:cNvSpPr>
            <p:nvPr/>
          </p:nvSpPr>
          <p:spPr bwMode="auto">
            <a:xfrm>
              <a:off x="1384" y="2931"/>
              <a:ext cx="399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3" name="Line 101"/>
            <p:cNvSpPr>
              <a:spLocks noChangeShapeType="1"/>
            </p:cNvSpPr>
            <p:nvPr/>
          </p:nvSpPr>
          <p:spPr bwMode="auto">
            <a:xfrm>
              <a:off x="1384" y="2931"/>
              <a:ext cx="0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7174" name="Group 136"/>
            <p:cNvGrpSpPr>
              <a:grpSpLocks/>
            </p:cNvGrpSpPr>
            <p:nvPr/>
          </p:nvGrpSpPr>
          <p:grpSpPr bwMode="auto">
            <a:xfrm>
              <a:off x="567" y="3112"/>
              <a:ext cx="915" cy="277"/>
              <a:chOff x="431" y="3838"/>
              <a:chExt cx="915" cy="277"/>
            </a:xfrm>
          </p:grpSpPr>
          <p:sp>
            <p:nvSpPr>
              <p:cNvPr id="47178" name="Text Box 125"/>
              <p:cNvSpPr txBox="1">
                <a:spLocks noChangeArrowheads="1"/>
              </p:cNvSpPr>
              <p:nvPr/>
            </p:nvSpPr>
            <p:spPr bwMode="auto">
              <a:xfrm>
                <a:off x="431" y="383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h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179" name="Line 126"/>
              <p:cNvSpPr>
                <a:spLocks noChangeShapeType="1"/>
              </p:cNvSpPr>
              <p:nvPr/>
            </p:nvSpPr>
            <p:spPr bwMode="auto">
              <a:xfrm>
                <a:off x="658" y="395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47180" name="Group 127"/>
              <p:cNvGrpSpPr>
                <a:grpSpLocks/>
              </p:cNvGrpSpPr>
              <p:nvPr/>
            </p:nvGrpSpPr>
            <p:grpSpPr bwMode="auto">
              <a:xfrm>
                <a:off x="930" y="3838"/>
                <a:ext cx="416" cy="277"/>
                <a:chOff x="2418" y="1339"/>
                <a:chExt cx="416" cy="277"/>
              </a:xfrm>
            </p:grpSpPr>
            <p:grpSp>
              <p:nvGrpSpPr>
                <p:cNvPr id="47181" name="Group 12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47187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4718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47182" name="Freeform 13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3" name="Freeform 13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4" name="Freeform 13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5" name="Freeform 13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6" name="Freeform 13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</p:grpSp>
        <p:sp>
          <p:nvSpPr>
            <p:cNvPr id="47175" name="Line 137"/>
            <p:cNvSpPr>
              <a:spLocks noChangeShapeType="1"/>
            </p:cNvSpPr>
            <p:nvPr/>
          </p:nvSpPr>
          <p:spPr bwMode="auto">
            <a:xfrm>
              <a:off x="1384" y="324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6" name="Text Box 140"/>
            <p:cNvSpPr txBox="1">
              <a:spLocks noChangeArrowheads="1"/>
            </p:cNvSpPr>
            <p:nvPr/>
          </p:nvSpPr>
          <p:spPr bwMode="auto">
            <a:xfrm>
              <a:off x="1927" y="3373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带头结点的循环单链表</a:t>
              </a:r>
            </a:p>
          </p:txBody>
        </p:sp>
        <p:sp>
          <p:nvSpPr>
            <p:cNvPr id="47177" name="Line 22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2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autoUpdateAnimBg="0"/>
      <p:bldP spid="10449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3169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 smtClean="0"/>
              <a:t>建立循环单</a:t>
            </a:r>
            <a:r>
              <a:rPr kumimoji="1" lang="zh-CN" altLang="en-US" dirty="0"/>
              <a:t>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51544" y="-99392"/>
            <a:ext cx="74168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580112" y="4365104"/>
            <a:ext cx="324036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data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25842" y="5498068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69" y="2473732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链表和循环单链表的结点类型完全相同</a:t>
            </a:r>
            <a:endParaRPr kumimoji="1" lang="en-US" altLang="zh-CN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408" y="1249596"/>
            <a:ext cx="5537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FF0000"/>
                </a:solidFill>
              </a:rPr>
              <a:t>循环单</a:t>
            </a:r>
            <a:r>
              <a:rPr kumimoji="1" lang="zh-CN" altLang="en-US" dirty="0">
                <a:solidFill>
                  <a:srgbClr val="FF0000"/>
                </a:solidFill>
              </a:rPr>
              <a:t>链表结点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类型和基本操作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5650" y="3265820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链表和循环单链表的操作也基本一致。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8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315913" y="2643188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58763" y="267970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9500" y="2290763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843213" y="2290763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023938" y="2305050"/>
            <a:ext cx="900112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517650" y="2305050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2" descr="宽上对角线"/>
          <p:cNvSpPr txBox="1">
            <a:spLocks noChangeArrowheads="1"/>
          </p:cNvSpPr>
          <p:nvPr/>
        </p:nvSpPr>
        <p:spPr bwMode="auto">
          <a:xfrm>
            <a:off x="1039813" y="2317750"/>
            <a:ext cx="436562" cy="396875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CCCC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793875" y="258286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056063" y="2289175"/>
            <a:ext cx="900112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18000" tIns="0" rIns="0" b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i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-1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4549775" y="2289175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131050" y="2289175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7624763" y="2289175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87975" y="2289175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i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881688" y="2289175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6208713" y="25812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814888" y="2566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127375" y="2581275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3584575" y="2581275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0" name="Group 26"/>
          <p:cNvGrpSpPr>
            <a:grpSpLocks/>
          </p:cNvGrpSpPr>
          <p:nvPr/>
        </p:nvGrpSpPr>
        <p:grpSpPr bwMode="auto">
          <a:xfrm flipV="1">
            <a:off x="639763" y="1989138"/>
            <a:ext cx="7632700" cy="595312"/>
            <a:chOff x="439" y="1549"/>
            <a:chExt cx="5101" cy="375"/>
          </a:xfrm>
        </p:grpSpPr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42913" y="1069975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</a:rPr>
              <a:t>循环链表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</a:rPr>
              <a:t>——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</a:rPr>
              <a:t>插入</a:t>
            </a:r>
          </a:p>
        </p:txBody>
      </p:sp>
      <p:grpSp>
        <p:nvGrpSpPr>
          <p:cNvPr id="37" name="Group 68"/>
          <p:cNvGrpSpPr>
            <a:grpSpLocks/>
          </p:cNvGrpSpPr>
          <p:nvPr/>
        </p:nvGrpSpPr>
        <p:grpSpPr bwMode="auto">
          <a:xfrm>
            <a:off x="1725613" y="3235325"/>
            <a:ext cx="1354137" cy="547688"/>
            <a:chOff x="1087" y="2038"/>
            <a:chExt cx="853" cy="345"/>
          </a:xfrm>
        </p:grpSpPr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1087" y="2038"/>
              <a:ext cx="567" cy="272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x</a:t>
              </a:r>
              <a:endPara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398" y="203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1660" y="210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762" y="2091"/>
              <a:ext cx="17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grpSp>
        <p:nvGrpSpPr>
          <p:cNvPr id="42" name="Group 74"/>
          <p:cNvGrpSpPr>
            <a:grpSpLocks/>
          </p:cNvGrpSpPr>
          <p:nvPr/>
        </p:nvGrpSpPr>
        <p:grpSpPr bwMode="auto">
          <a:xfrm>
            <a:off x="977900" y="2757488"/>
            <a:ext cx="341313" cy="822325"/>
            <a:chOff x="616" y="1737"/>
            <a:chExt cx="215" cy="518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682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616" y="1963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2411413" y="2757488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6" name="Group 69"/>
          <p:cNvGrpSpPr>
            <a:grpSpLocks/>
          </p:cNvGrpSpPr>
          <p:nvPr/>
        </p:nvGrpSpPr>
        <p:grpSpPr bwMode="auto">
          <a:xfrm>
            <a:off x="1755775" y="2436813"/>
            <a:ext cx="349250" cy="787400"/>
            <a:chOff x="1106" y="1535"/>
            <a:chExt cx="220" cy="496"/>
          </a:xfrm>
        </p:grpSpPr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106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252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70"/>
          <p:cNvGrpSpPr>
            <a:grpSpLocks/>
          </p:cNvGrpSpPr>
          <p:nvPr/>
        </p:nvGrpSpPr>
        <p:grpSpPr bwMode="auto">
          <a:xfrm>
            <a:off x="4735513" y="3235325"/>
            <a:ext cx="1354137" cy="547688"/>
            <a:chOff x="2983" y="2038"/>
            <a:chExt cx="853" cy="345"/>
          </a:xfrm>
        </p:grpSpPr>
        <p:sp>
          <p:nvSpPr>
            <p:cNvPr id="50" name="Text Box 44"/>
            <p:cNvSpPr txBox="1">
              <a:spLocks noChangeArrowheads="1"/>
            </p:cNvSpPr>
            <p:nvPr/>
          </p:nvSpPr>
          <p:spPr bwMode="auto">
            <a:xfrm>
              <a:off x="2983" y="2038"/>
              <a:ext cx="567" cy="272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x</a:t>
              </a:r>
              <a:endPara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3294" y="203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>
              <a:off x="3556" y="210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3658" y="2091"/>
              <a:ext cx="17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grpSp>
        <p:nvGrpSpPr>
          <p:cNvPr id="54" name="Group 75"/>
          <p:cNvGrpSpPr>
            <a:grpSpLocks/>
          </p:cNvGrpSpPr>
          <p:nvPr/>
        </p:nvGrpSpPr>
        <p:grpSpPr bwMode="auto">
          <a:xfrm>
            <a:off x="3987800" y="2757488"/>
            <a:ext cx="341313" cy="822325"/>
            <a:chOff x="2512" y="1737"/>
            <a:chExt cx="215" cy="518"/>
          </a:xfrm>
        </p:grpSpPr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2578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512" y="1963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sp>
        <p:nvSpPr>
          <p:cNvPr id="57" name="Line 50"/>
          <p:cNvSpPr>
            <a:spLocks noChangeShapeType="1"/>
          </p:cNvSpPr>
          <p:nvPr/>
        </p:nvSpPr>
        <p:spPr bwMode="auto">
          <a:xfrm flipV="1">
            <a:off x="5421313" y="2757488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4765675" y="2436813"/>
            <a:ext cx="349250" cy="787400"/>
            <a:chOff x="3002" y="1535"/>
            <a:chExt cx="220" cy="496"/>
          </a:xfrm>
        </p:grpSpPr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3002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>
              <a:off x="3148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71"/>
          <p:cNvGrpSpPr>
            <a:grpSpLocks/>
          </p:cNvGrpSpPr>
          <p:nvPr/>
        </p:nvGrpSpPr>
        <p:grpSpPr bwMode="auto">
          <a:xfrm>
            <a:off x="7658100" y="3192463"/>
            <a:ext cx="1354138" cy="547687"/>
            <a:chOff x="4824" y="2011"/>
            <a:chExt cx="853" cy="345"/>
          </a:xfrm>
        </p:grpSpPr>
        <p:sp>
          <p:nvSpPr>
            <p:cNvPr id="62" name="Text Box 53"/>
            <p:cNvSpPr txBox="1">
              <a:spLocks noChangeArrowheads="1"/>
            </p:cNvSpPr>
            <p:nvPr/>
          </p:nvSpPr>
          <p:spPr bwMode="auto">
            <a:xfrm>
              <a:off x="4824" y="2011"/>
              <a:ext cx="567" cy="272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x</a:t>
              </a:r>
              <a:endPara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5135" y="2011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auto">
            <a:xfrm flipH="1">
              <a:off x="5397" y="2075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56"/>
            <p:cNvSpPr txBox="1">
              <a:spLocks noChangeArrowheads="1"/>
            </p:cNvSpPr>
            <p:nvPr/>
          </p:nvSpPr>
          <p:spPr bwMode="auto">
            <a:xfrm>
              <a:off x="5499" y="2064"/>
              <a:ext cx="17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6910388" y="2714625"/>
            <a:ext cx="341312" cy="822325"/>
            <a:chOff x="4353" y="1710"/>
            <a:chExt cx="215" cy="518"/>
          </a:xfrm>
        </p:grpSpPr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V="1">
              <a:off x="4419" y="1710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58"/>
            <p:cNvSpPr txBox="1">
              <a:spLocks noChangeArrowheads="1"/>
            </p:cNvSpPr>
            <p:nvPr/>
          </p:nvSpPr>
          <p:spPr bwMode="auto">
            <a:xfrm>
              <a:off x="4353" y="1936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sp>
        <p:nvSpPr>
          <p:cNvPr id="69" name="Line 61"/>
          <p:cNvSpPr>
            <a:spLocks noChangeShapeType="1"/>
          </p:cNvSpPr>
          <p:nvPr/>
        </p:nvSpPr>
        <p:spPr bwMode="auto">
          <a:xfrm flipV="1">
            <a:off x="6618288" y="2581275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0" name="Group 77"/>
          <p:cNvGrpSpPr>
            <a:grpSpLocks/>
          </p:cNvGrpSpPr>
          <p:nvPr/>
        </p:nvGrpSpPr>
        <p:grpSpPr bwMode="auto">
          <a:xfrm>
            <a:off x="8243888" y="1989138"/>
            <a:ext cx="276225" cy="1277937"/>
            <a:chOff x="5193" y="1253"/>
            <a:chExt cx="174" cy="805"/>
          </a:xfrm>
        </p:grpSpPr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V="1">
              <a:off x="5339" y="1253"/>
              <a:ext cx="8" cy="80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 flipV="1">
              <a:off x="5193" y="1262"/>
              <a:ext cx="17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7688263" y="2451100"/>
            <a:ext cx="547687" cy="730250"/>
            <a:chOff x="4843" y="1544"/>
            <a:chExt cx="345" cy="460"/>
          </a:xfrm>
        </p:grpSpPr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4843" y="1637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5114" y="1544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792163" y="4065588"/>
            <a:ext cx="4572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算法描述：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s=new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Node; 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s-&gt;data=x; 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s-&gt;next=p-&gt;next;      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p-&gt;next=s;</a:t>
            </a:r>
          </a:p>
        </p:txBody>
      </p:sp>
    </p:spTree>
    <p:extLst>
      <p:ext uri="{BB962C8B-B14F-4D97-AF65-F5344CB8AC3E}">
        <p14:creationId xmlns:p14="http://schemas.microsoft.com/office/powerpoint/2010/main" val="37803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408" y="601524"/>
            <a:ext cx="2297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FF0000"/>
                </a:solidFill>
              </a:rPr>
              <a:t>循环单链表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5649" y="1124744"/>
            <a:ext cx="74167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链表和循环单链表的操作基本一致，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唯一要注意的在于扫描链表时的循环结束条件。</a:t>
            </a:r>
            <a:endParaRPr kumimoji="1" lang="en-US" altLang="zh-CN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08355" y="4653136"/>
            <a:ext cx="7924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循环条件：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p !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NULL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Wingdings" pitchFamily="2" charset="2"/>
              </a:rPr>
              <a:t>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!= h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p-&gt;next !=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NULL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Wingdings" pitchFamily="2" charset="2"/>
              </a:rPr>
              <a:t>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-&gt;next != h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06413" y="2237656"/>
            <a:ext cx="4678363" cy="547687"/>
          </a:xfrm>
          <a:prstGeom prst="rect">
            <a:avLst/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</a:rPr>
              <a:t>循环链表中没有明显的尾端 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343526" y="2391643"/>
            <a:ext cx="536575" cy="334962"/>
          </a:xfrm>
          <a:prstGeom prst="rightArrow">
            <a:avLst>
              <a:gd name="adj1" fmla="val 50000"/>
              <a:gd name="adj2" fmla="val 4004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80706" y="4017297"/>
            <a:ext cx="3070071" cy="523220"/>
          </a:xfrm>
          <a:prstGeom prst="rect">
            <a:avLst/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</a:rPr>
              <a:t>将会形成无限循环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80707" y="3140471"/>
            <a:ext cx="7691694" cy="523220"/>
          </a:xfrm>
          <a:prstGeom prst="rect">
            <a:avLst/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lvl="0"/>
            <a:r>
              <a:rPr lang="en-US" altLang="zh-CN" sz="2800" b="1" kern="0" dirty="0">
                <a:solidFill>
                  <a:srgbClr val="000000"/>
                </a:solidFill>
                <a:latin typeface="宋体" charset="-122"/>
              </a:rPr>
              <a:t>while( p-&gt;next!=NULL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charset="-122"/>
              </a:rPr>
              <a:t>或</a:t>
            </a:r>
            <a:r>
              <a:rPr lang="en-US" altLang="zh-CN" sz="2800" b="1" kern="0" dirty="0">
                <a:solidFill>
                  <a:srgbClr val="000000"/>
                </a:solidFill>
                <a:latin typeface="宋体" charset="-122"/>
              </a:rPr>
              <a:t>while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宋体" charset="-122"/>
              </a:rPr>
              <a:t>( p!=</a:t>
            </a:r>
            <a:r>
              <a:rPr lang="en-US" altLang="zh-CN" sz="2800" b="1" kern="0" dirty="0">
                <a:solidFill>
                  <a:srgbClr val="000000"/>
                </a:solidFill>
                <a:latin typeface="宋体" charset="-122"/>
              </a:rPr>
              <a:t>NULL </a:t>
            </a:r>
            <a:r>
              <a:rPr lang="zh-CN" altLang="en-US" sz="2800" b="1" kern="0" dirty="0">
                <a:solidFill>
                  <a:srgbClr val="000000"/>
                </a:solidFill>
                <a:latin typeface="宋体" charset="-122"/>
              </a:rPr>
              <a:t>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8388424" y="3234600"/>
            <a:ext cx="536575" cy="334962"/>
          </a:xfrm>
          <a:prstGeom prst="rightArrow">
            <a:avLst>
              <a:gd name="adj1" fmla="val 50000"/>
              <a:gd name="adj2" fmla="val 4004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5537" y="1268760"/>
            <a:ext cx="46085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ListLength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    </a:t>
            </a:r>
            <a:r>
              <a:rPr kumimoji="1" lang="en-US" altLang="zh-CN" sz="2400" dirty="0" err="1" smtClean="0"/>
              <a:t>LinkList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while( p-&gt;next!=</a:t>
            </a:r>
            <a:r>
              <a:rPr kumimoji="1" lang="en-US" altLang="zh-CN" sz="2400" dirty="0">
                <a:solidFill>
                  <a:srgbClr val="FF0000"/>
                </a:solidFill>
              </a:rPr>
              <a:t>NULL </a:t>
            </a:r>
            <a:r>
              <a:rPr kumimoji="1" lang="en-US" altLang="zh-CN" sz="2400" dirty="0"/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return j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408" y="601524"/>
            <a:ext cx="2297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FF0000"/>
                </a:solidFill>
              </a:rPr>
              <a:t>循环单链表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27984" y="1271581"/>
            <a:ext cx="46085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ListLength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    </a:t>
            </a:r>
            <a:r>
              <a:rPr kumimoji="1" lang="en-US" altLang="zh-CN" sz="2400" dirty="0" err="1" smtClean="0"/>
              <a:t>LinkList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while( p-&gt;next</a:t>
            </a:r>
            <a:r>
              <a:rPr kumimoji="1" lang="en-US" altLang="zh-CN" sz="2400" dirty="0" smtClean="0"/>
              <a:t>!=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h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return j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grpSp>
        <p:nvGrpSpPr>
          <p:cNvPr id="12" name="Group 227"/>
          <p:cNvGrpSpPr>
            <a:grpSpLocks/>
          </p:cNvGrpSpPr>
          <p:nvPr/>
        </p:nvGrpSpPr>
        <p:grpSpPr bwMode="auto">
          <a:xfrm>
            <a:off x="684213" y="5194647"/>
            <a:ext cx="7634287" cy="1103313"/>
            <a:chOff x="567" y="2928"/>
            <a:chExt cx="4809" cy="695"/>
          </a:xfrm>
        </p:grpSpPr>
        <p:sp>
          <p:nvSpPr>
            <p:cNvPr id="13" name="Text Box 75"/>
            <p:cNvSpPr txBox="1">
              <a:spLocks noChangeArrowheads="1"/>
            </p:cNvSpPr>
            <p:nvPr/>
          </p:nvSpPr>
          <p:spPr bwMode="auto">
            <a:xfrm>
              <a:off x="1656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14" name="Freeform 76"/>
            <p:cNvSpPr>
              <a:spLocks/>
            </p:cNvSpPr>
            <p:nvPr/>
          </p:nvSpPr>
          <p:spPr bwMode="auto">
            <a:xfrm>
              <a:off x="1878" y="3118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1973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2200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17" name="Freeform 81"/>
            <p:cNvSpPr>
              <a:spLocks/>
            </p:cNvSpPr>
            <p:nvPr/>
          </p:nvSpPr>
          <p:spPr bwMode="auto">
            <a:xfrm>
              <a:off x="2427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" name="Line 82"/>
            <p:cNvSpPr>
              <a:spLocks noChangeShapeType="1"/>
            </p:cNvSpPr>
            <p:nvPr/>
          </p:nvSpPr>
          <p:spPr bwMode="auto">
            <a:xfrm>
              <a:off x="2518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9" name="Line 83"/>
            <p:cNvSpPr>
              <a:spLocks noChangeShapeType="1"/>
            </p:cNvSpPr>
            <p:nvPr/>
          </p:nvSpPr>
          <p:spPr bwMode="auto">
            <a:xfrm>
              <a:off x="3017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0" name="Text Box 84"/>
            <p:cNvSpPr txBox="1">
              <a:spLocks noChangeArrowheads="1"/>
            </p:cNvSpPr>
            <p:nvPr/>
          </p:nvSpPr>
          <p:spPr bwMode="auto">
            <a:xfrm>
              <a:off x="3244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3511" y="311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2" name="Line 86"/>
            <p:cNvSpPr>
              <a:spLocks noChangeShapeType="1"/>
            </p:cNvSpPr>
            <p:nvPr/>
          </p:nvSpPr>
          <p:spPr bwMode="auto">
            <a:xfrm>
              <a:off x="3606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3833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4" name="Freeform 88"/>
            <p:cNvSpPr>
              <a:spLocks/>
            </p:cNvSpPr>
            <p:nvPr/>
          </p:nvSpPr>
          <p:spPr bwMode="auto">
            <a:xfrm>
              <a:off x="4060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5" name="Line 89"/>
            <p:cNvSpPr>
              <a:spLocks noChangeShapeType="1"/>
            </p:cNvSpPr>
            <p:nvPr/>
          </p:nvSpPr>
          <p:spPr bwMode="auto">
            <a:xfrm>
              <a:off x="4151" y="3254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6" name="Line 90"/>
            <p:cNvSpPr>
              <a:spLocks noChangeShapeType="1"/>
            </p:cNvSpPr>
            <p:nvPr/>
          </p:nvSpPr>
          <p:spPr bwMode="auto">
            <a:xfrm>
              <a:off x="4650" y="3254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4832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5058" y="3118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9" name="Text Box 94"/>
            <p:cNvSpPr txBox="1">
              <a:spLocks noChangeArrowheads="1"/>
            </p:cNvSpPr>
            <p:nvPr/>
          </p:nvSpPr>
          <p:spPr bwMode="auto">
            <a:xfrm>
              <a:off x="2699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0" name="Text Box 95"/>
            <p:cNvSpPr txBox="1">
              <a:spLocks noChangeArrowheads="1"/>
            </p:cNvSpPr>
            <p:nvPr/>
          </p:nvSpPr>
          <p:spPr bwMode="auto">
            <a:xfrm>
              <a:off x="4332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1" name="Line 99"/>
            <p:cNvSpPr>
              <a:spLocks noChangeShapeType="1"/>
            </p:cNvSpPr>
            <p:nvPr/>
          </p:nvSpPr>
          <p:spPr bwMode="auto">
            <a:xfrm flipV="1">
              <a:off x="5376" y="2928"/>
              <a:ext cx="0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2" name="Line 100"/>
            <p:cNvSpPr>
              <a:spLocks noChangeShapeType="1"/>
            </p:cNvSpPr>
            <p:nvPr/>
          </p:nvSpPr>
          <p:spPr bwMode="auto">
            <a:xfrm>
              <a:off x="1384" y="2931"/>
              <a:ext cx="399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" name="Line 101"/>
            <p:cNvSpPr>
              <a:spLocks noChangeShapeType="1"/>
            </p:cNvSpPr>
            <p:nvPr/>
          </p:nvSpPr>
          <p:spPr bwMode="auto">
            <a:xfrm>
              <a:off x="1384" y="2931"/>
              <a:ext cx="0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4" name="Group 136"/>
            <p:cNvGrpSpPr>
              <a:grpSpLocks/>
            </p:cNvGrpSpPr>
            <p:nvPr/>
          </p:nvGrpSpPr>
          <p:grpSpPr bwMode="auto">
            <a:xfrm>
              <a:off x="567" y="3112"/>
              <a:ext cx="915" cy="277"/>
              <a:chOff x="431" y="3838"/>
              <a:chExt cx="915" cy="277"/>
            </a:xfrm>
          </p:grpSpPr>
          <p:sp>
            <p:nvSpPr>
              <p:cNvPr id="38" name="Text Box 125"/>
              <p:cNvSpPr txBox="1">
                <a:spLocks noChangeArrowheads="1"/>
              </p:cNvSpPr>
              <p:nvPr/>
            </p:nvSpPr>
            <p:spPr bwMode="auto">
              <a:xfrm>
                <a:off x="431" y="383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h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Line 126"/>
              <p:cNvSpPr>
                <a:spLocks noChangeShapeType="1"/>
              </p:cNvSpPr>
              <p:nvPr/>
            </p:nvSpPr>
            <p:spPr bwMode="auto">
              <a:xfrm>
                <a:off x="658" y="395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40" name="Group 127"/>
              <p:cNvGrpSpPr>
                <a:grpSpLocks/>
              </p:cNvGrpSpPr>
              <p:nvPr/>
            </p:nvGrpSpPr>
            <p:grpSpPr bwMode="auto">
              <a:xfrm>
                <a:off x="930" y="3838"/>
                <a:ext cx="416" cy="277"/>
                <a:chOff x="2418" y="1339"/>
                <a:chExt cx="416" cy="277"/>
              </a:xfrm>
            </p:grpSpPr>
            <p:grpSp>
              <p:nvGrpSpPr>
                <p:cNvPr id="41" name="Group 12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47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4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42" name="Freeform 13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3" name="Freeform 13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4" name="Freeform 13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5" name="Freeform 13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6" name="Freeform 13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</p:grpSp>
        <p:sp>
          <p:nvSpPr>
            <p:cNvPr id="35" name="Line 137"/>
            <p:cNvSpPr>
              <a:spLocks noChangeShapeType="1"/>
            </p:cNvSpPr>
            <p:nvPr/>
          </p:nvSpPr>
          <p:spPr bwMode="auto">
            <a:xfrm>
              <a:off x="1384" y="324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6" name="Text Box 140"/>
            <p:cNvSpPr txBox="1">
              <a:spLocks noChangeArrowheads="1"/>
            </p:cNvSpPr>
            <p:nvPr/>
          </p:nvSpPr>
          <p:spPr bwMode="auto">
            <a:xfrm>
              <a:off x="1927" y="3373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带头结点的循环单链表</a:t>
              </a:r>
            </a:p>
          </p:txBody>
        </p:sp>
        <p:sp>
          <p:nvSpPr>
            <p:cNvPr id="37" name="Line 22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2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9552" y="1412776"/>
            <a:ext cx="4960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3333CC"/>
                </a:solidFill>
              </a:rPr>
              <a:t>存储分配方式比较</a:t>
            </a:r>
            <a:endParaRPr lang="en-US" altLang="zh-CN" sz="3200" b="1" dirty="0">
              <a:solidFill>
                <a:srgbClr val="3333CC"/>
              </a:solidFill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79040" y="2035060"/>
            <a:ext cx="8153400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顺序表采用顺序存储结构，即用一段地址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连续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的存储单元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依次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存储线性表的数据元素，数据元素之间的逻辑关系通过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存储位置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来实现。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</a:rPr>
              <a:t>链表采用链接存储结构，即用一组</a:t>
            </a:r>
            <a:r>
              <a:rPr lang="zh-CN" altLang="en-US" sz="2800" b="1" dirty="0">
                <a:solidFill>
                  <a:srgbClr val="CC3300"/>
                </a:solidFill>
              </a:rPr>
              <a:t>任意</a:t>
            </a:r>
            <a:r>
              <a:rPr lang="zh-CN" altLang="en-US" sz="2800" b="1" dirty="0">
                <a:solidFill>
                  <a:srgbClr val="000000"/>
                </a:solidFill>
              </a:rPr>
              <a:t>的存储单元存放线性表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的数据元素</a:t>
            </a:r>
            <a:r>
              <a:rPr lang="zh-CN" altLang="en-US" sz="2800" b="1" dirty="0">
                <a:solidFill>
                  <a:srgbClr val="000000"/>
                </a:solidFill>
              </a:rPr>
              <a:t>，用</a:t>
            </a:r>
            <a:r>
              <a:rPr lang="zh-CN" altLang="en-US" sz="2800" b="1" dirty="0">
                <a:solidFill>
                  <a:srgbClr val="CC3300"/>
                </a:solidFill>
              </a:rPr>
              <a:t>指针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来维持数据</a:t>
            </a:r>
            <a:r>
              <a:rPr lang="zh-CN" altLang="en-US" sz="2800" b="1" dirty="0">
                <a:solidFill>
                  <a:srgbClr val="000000"/>
                </a:solidFill>
              </a:rPr>
              <a:t>元素之间的逻辑关系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691680" y="630147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9552" y="1124744"/>
            <a:ext cx="698477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3333CC"/>
                </a:solidFill>
              </a:rPr>
              <a:t>存储分配方式</a:t>
            </a:r>
            <a:r>
              <a:rPr lang="zh-CN" altLang="en-US" sz="3200" b="1" dirty="0" smtClean="0">
                <a:solidFill>
                  <a:srgbClr val="3333CC"/>
                </a:solidFill>
              </a:rPr>
              <a:t>比较（基于空间考虑）</a:t>
            </a:r>
            <a:endParaRPr lang="en-US" altLang="zh-CN" sz="3200" b="1" dirty="0">
              <a:solidFill>
                <a:srgbClr val="3333CC"/>
              </a:solidFill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79040" y="1700808"/>
            <a:ext cx="865745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顺序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表是静态分配存储空间。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在程序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执行之前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必须确定存储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规模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若线性表长度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变化较大，则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存储规模难于预先确定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MAXSIZE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估计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过大将造成空间浪费，估计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太小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又将使空间溢出机会增多。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链表是动态分配存储空间。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</a:rPr>
              <a:t>在程序执行过程中，根据需要随时分配和释放</a:t>
            </a:r>
            <a:r>
              <a:rPr lang="zh-CN" altLang="en-US" sz="2800" b="1" dirty="0">
                <a:solidFill>
                  <a:srgbClr val="000000"/>
                </a:solidFill>
              </a:rPr>
              <a:t>空间。动态分配只要</a:t>
            </a:r>
            <a:r>
              <a:rPr lang="zh-CN" altLang="en-US" sz="2800" b="1" dirty="0">
                <a:solidFill>
                  <a:srgbClr val="FF0000"/>
                </a:solidFill>
              </a:rPr>
              <a:t>内存空间</a:t>
            </a:r>
            <a:r>
              <a:rPr lang="zh-CN" altLang="en-US" sz="2800" b="1" dirty="0">
                <a:solidFill>
                  <a:srgbClr val="000000"/>
                </a:solidFill>
              </a:rPr>
              <a:t>尚有空闲，就不会产生溢出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691680" y="404664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649" y="5548015"/>
            <a:ext cx="8479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结论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：当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线性表的长度变化较大，难以估计其存储规模时，以采用动态链表作为存储结构为好。 </a:t>
            </a:r>
          </a:p>
        </p:txBody>
      </p:sp>
    </p:spTree>
    <p:extLst>
      <p:ext uri="{BB962C8B-B14F-4D97-AF65-F5344CB8AC3E}">
        <p14:creationId xmlns:p14="http://schemas.microsoft.com/office/powerpoint/2010/main" val="25551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651719" y="332656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58763" y="1139825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333CC"/>
                </a:solidFill>
                <a:latin typeface="宋体" charset="-122"/>
              </a:rPr>
              <a:t>存储密度比较</a:t>
            </a:r>
            <a:r>
              <a:rPr lang="zh-CN" altLang="en-US" sz="3200" b="1" dirty="0" smtClean="0">
                <a:solidFill>
                  <a:srgbClr val="3333CC"/>
                </a:solidFill>
              </a:rPr>
              <a:t> 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98463" y="1844824"/>
            <a:ext cx="6621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定义结点的存储密度：</a:t>
            </a: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pSp>
        <p:nvGrpSpPr>
          <p:cNvPr id="91142" name="Group 6"/>
          <p:cNvGrpSpPr>
            <a:grpSpLocks/>
          </p:cNvGrpSpPr>
          <p:nvPr/>
        </p:nvGrpSpPr>
        <p:grpSpPr bwMode="auto">
          <a:xfrm>
            <a:off x="1393825" y="2636912"/>
            <a:ext cx="5746750" cy="798513"/>
            <a:chOff x="1271" y="2330"/>
            <a:chExt cx="3620" cy="503"/>
          </a:xfrm>
        </p:grpSpPr>
        <p:sp>
          <p:nvSpPr>
            <p:cNvPr id="91144" name="Text Box 7"/>
            <p:cNvSpPr txBox="1">
              <a:spLocks noChangeArrowheads="1"/>
            </p:cNvSpPr>
            <p:nvPr/>
          </p:nvSpPr>
          <p:spPr bwMode="auto">
            <a:xfrm>
              <a:off x="2393" y="2330"/>
              <a:ext cx="249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charset="-122"/>
                  <a:cs typeface="Times New Roman" pitchFamily="18" charset="0"/>
                </a:rPr>
                <a:t> 数据域占用的存储量</a:t>
              </a:r>
              <a:endParaRPr lang="zh-CN" altLang="en-US" sz="2400" b="1" dirty="0">
                <a:solidFill>
                  <a:srgbClr val="000000"/>
                </a:solidFill>
                <a:cs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charset="-122"/>
                  <a:cs typeface="Times New Roman" pitchFamily="18" charset="0"/>
                </a:rPr>
                <a:t>整个结点占用的存储量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2322" y="2618"/>
              <a:ext cx="2267" cy="1"/>
            </a:xfrm>
            <a:custGeom>
              <a:avLst/>
              <a:gdLst>
                <a:gd name="T0" fmla="*/ 0 w 2631"/>
                <a:gd name="T1" fmla="*/ 0 h 2"/>
                <a:gd name="T2" fmla="*/ 2267 w 2631"/>
                <a:gd name="T3" fmla="*/ 1 h 2"/>
                <a:gd name="T4" fmla="*/ 0 60000 65536"/>
                <a:gd name="T5" fmla="*/ 0 60000 65536"/>
                <a:gd name="T6" fmla="*/ 0 w 2631"/>
                <a:gd name="T7" fmla="*/ 0 h 2"/>
                <a:gd name="T8" fmla="*/ 2631 w 263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31" h="2">
                  <a:moveTo>
                    <a:pt x="0" y="0"/>
                  </a:moveTo>
                  <a:lnTo>
                    <a:pt x="2631" y="2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Text Box 9"/>
            <p:cNvSpPr txBox="1">
              <a:spLocks noChangeArrowheads="1"/>
            </p:cNvSpPr>
            <p:nvPr/>
          </p:nvSpPr>
          <p:spPr bwMode="auto">
            <a:xfrm>
              <a:off x="1271" y="2497"/>
              <a:ext cx="9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00"/>
                  </a:solidFill>
                  <a:latin typeface="宋体" charset="-122"/>
                  <a:cs typeface="Times New Roman" pitchFamily="18" charset="0"/>
                </a:rPr>
                <a:t>存储密度＝</a:t>
              </a:r>
              <a:endParaRPr lang="zh-CN" altLang="en-US" sz="2400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91143" name="Rectangle 10"/>
          <p:cNvSpPr>
            <a:spLocks noChangeArrowheads="1"/>
          </p:cNvSpPr>
          <p:nvPr/>
        </p:nvSpPr>
        <p:spPr bwMode="auto">
          <a:xfrm>
            <a:off x="395536" y="3861048"/>
            <a:ext cx="866660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结点的</a:t>
            </a:r>
            <a:r>
              <a:rPr lang="zh-CN" altLang="en-US" sz="2800" b="1" dirty="0" smtClean="0">
                <a:solidFill>
                  <a:srgbClr val="3333CC"/>
                </a:solidFill>
                <a:latin typeface="+mn-ea"/>
              </a:rPr>
              <a:t>存储密度比较：</a:t>
            </a:r>
            <a:endParaRPr lang="zh-CN" altLang="en-US" sz="2800" b="1" dirty="0">
              <a:solidFill>
                <a:srgbClr val="3333CC"/>
              </a:solidFill>
              <a:latin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顺序表：结点的存储密度为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（只存储数据元素），没有浪费空间；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链表：结点的存储密度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&lt;1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（包括数据域和指针域），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有存储指针的空间开销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20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51520" y="-99392"/>
            <a:ext cx="74168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580112" y="4365104"/>
            <a:ext cx="324036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data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6376" y="24845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49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535113" y="401638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69888" y="1089025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333CC"/>
                </a:solidFill>
                <a:latin typeface="宋体" charset="-122"/>
              </a:rPr>
              <a:t>基于时间考虑：</a:t>
            </a:r>
            <a:r>
              <a:rPr lang="zh-CN" altLang="en-US" sz="3200" b="1" dirty="0" smtClean="0">
                <a:solidFill>
                  <a:srgbClr val="3333CC"/>
                </a:solidFill>
              </a:rPr>
              <a:t> 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43818" y="2204864"/>
            <a:ext cx="8348662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顺序表链表按位查找比较：</a:t>
            </a:r>
            <a:endParaRPr lang="zh-CN" altLang="en-US" sz="2800" b="1" dirty="0">
              <a:solidFill>
                <a:srgbClr val="3333CC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顺序表的按位查找时间为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，对表中任一结点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都可在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时间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内直接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取得，是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随机存取；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链表的按位查找时间为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，查找某个结点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，得从头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指针起顺着链扫描才能取得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535113" y="401638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69888" y="1089025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333CC"/>
                </a:solidFill>
                <a:latin typeface="宋体" charset="-122"/>
              </a:rPr>
              <a:t>基于时间考虑：</a:t>
            </a:r>
            <a:r>
              <a:rPr lang="zh-CN" altLang="en-US" sz="3200" b="1" dirty="0" smtClean="0">
                <a:solidFill>
                  <a:srgbClr val="3333CC"/>
                </a:solidFill>
              </a:rPr>
              <a:t> 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67544" y="1844824"/>
            <a:ext cx="834866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顺序表链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表插入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删除比较：</a:t>
            </a:r>
            <a:endParaRPr lang="zh-CN" altLang="en-US" sz="2800" b="1" dirty="0">
              <a:solidFill>
                <a:srgbClr val="3333CC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顺序表中进行插入和删除，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平均要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移动表中近一半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的元素，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时间为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在链表中的任何位置上进行插入和删除，都只需要修改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指针，不需要移动元素，在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给出某个合适位置的指针后，插入和删除操作所需的时间仅为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65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2750" y="1057275"/>
            <a:ext cx="36671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3333CC"/>
                </a:solidFill>
              </a:rPr>
              <a:t>结论</a:t>
            </a:r>
            <a:endParaRPr lang="en-US" altLang="zh-CN" sz="3200" b="1" dirty="0">
              <a:solidFill>
                <a:srgbClr val="3333CC"/>
              </a:solidFill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1788" y="1682750"/>
            <a:ext cx="8534400" cy="4266530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latin typeface="宋体" charset="-122"/>
              </a:rPr>
              <a:t>⑴若线性表需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</a:rPr>
              <a:t>频繁查找</a:t>
            </a:r>
            <a:r>
              <a:rPr lang="zh-CN" altLang="en-US" sz="2800" b="1" dirty="0" smtClean="0">
                <a:latin typeface="宋体" charset="-122"/>
              </a:rPr>
              <a:t>却很少进行插入和删除操作，宜采用顺序表作为存储结构；若线性表需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</a:rPr>
              <a:t>频繁插入和删除</a:t>
            </a:r>
            <a:r>
              <a:rPr lang="zh-CN" altLang="en-US" sz="2800" b="1" dirty="0" smtClean="0">
                <a:latin typeface="宋体" charset="-122"/>
              </a:rPr>
              <a:t>时，则宜采用链表做存储结构。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latin typeface="宋体" charset="-122"/>
              </a:rPr>
              <a:t>⑵当线性表中元素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</a:rPr>
              <a:t>个数变化</a:t>
            </a:r>
            <a:r>
              <a:rPr lang="zh-CN" altLang="en-US" sz="2800" b="1" dirty="0" smtClean="0">
                <a:latin typeface="宋体" charset="-122"/>
              </a:rPr>
              <a:t>较大或者未知时，最好使用链表实现；而如果用户事先知道线性表的大致长度，使用顺序表的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空间效率</a:t>
            </a:r>
            <a:r>
              <a:rPr lang="zh-CN" altLang="en-US" sz="2800" b="1" dirty="0" smtClean="0">
                <a:latin typeface="宋体" charset="-122"/>
              </a:rPr>
              <a:t>会更高。</a:t>
            </a:r>
            <a:endParaRPr lang="zh-CN" altLang="en-US" sz="2800" b="1" dirty="0" smtClean="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535113" y="401638"/>
            <a:ext cx="60166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3333CC"/>
                </a:solidFill>
                <a:latin typeface="Times New Roman" pitchFamily="18" charset="0"/>
              </a:rPr>
              <a:t>顺序</a:t>
            </a: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表和链表的比较</a:t>
            </a:r>
            <a:endParaRPr lang="en-US" altLang="zh-CN" sz="36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83568" y="692696"/>
            <a:ext cx="6827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33CC"/>
                </a:solidFill>
              </a:rPr>
              <a:t>静态</a:t>
            </a:r>
            <a:r>
              <a:rPr lang="zh-CN" altLang="en-US" sz="3200" b="1" dirty="0" smtClean="0">
                <a:solidFill>
                  <a:srgbClr val="3333CC"/>
                </a:solidFill>
              </a:rPr>
              <a:t>链表与顺序表比较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77850" y="1226130"/>
            <a:ext cx="8170614" cy="513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静态链表对比顺序表的优点：</a:t>
            </a:r>
            <a:endParaRPr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执行插入和删除操作时，只需修改游标，不需要移动表中的元素，从而改进了在顺序表中插入和删除操作需要移动大量元素的缺点。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静态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链表的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缺点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没有解决元素个数变化较大或者未知时，静态分配存储空间带来的表长难以确定的问题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；</a:t>
            </a:r>
            <a:endParaRPr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另外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静态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链表还需要维护一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个备用链表；</a:t>
            </a:r>
            <a:endParaRPr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</a:rPr>
              <a:t>静态</a:t>
            </a:r>
            <a:r>
              <a:rPr lang="zh-CN" altLang="en-US" sz="2800" b="1" dirty="0">
                <a:solidFill>
                  <a:srgbClr val="000000"/>
                </a:solidFill>
              </a:rPr>
              <a:t>链表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不能像顺序表一样随机存取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r>
              <a:rPr lang="zh-CN" altLang="en-US" dirty="0">
                <a:solidFill>
                  <a:srgbClr val="3333CC"/>
                </a:solidFill>
                <a:ea typeface="华文行楷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97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3200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523978" y="997277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7785" y="2245338"/>
            <a:ext cx="8060679" cy="245605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采用</a:t>
            </a:r>
            <a:r>
              <a:rPr kumimoji="1" lang="zh-CN" altLang="en-US" sz="2400" dirty="0"/>
              <a:t>“</a:t>
            </a:r>
            <a:r>
              <a:rPr kumimoji="1" lang="zh-CN" altLang="en-US" sz="2400" dirty="0">
                <a:latin typeface="楷体_GB2312" pitchFamily="49" charset="-122"/>
              </a:rPr>
              <a:t>数</a:t>
            </a:r>
            <a:r>
              <a:rPr kumimoji="1" lang="zh-CN" altLang="en-US" sz="2400" dirty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结点的方法来求出单链表的长度</a:t>
            </a:r>
            <a:r>
              <a:rPr kumimoji="1" lang="zh-CN" altLang="en-US" sz="2400" dirty="0" smtClean="0">
                <a:latin typeface="楷体_GB2312" pitchFamily="49" charset="-122"/>
              </a:rPr>
              <a:t>，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>
                <a:latin typeface="楷体_GB2312" pitchFamily="49" charset="-122"/>
              </a:rPr>
              <a:t>依次指向各个结点</a:t>
            </a:r>
            <a:r>
              <a:rPr kumimoji="1" lang="en-US" altLang="zh-CN" sz="2400" dirty="0">
                <a:latin typeface="楷体_GB2312" pitchFamily="49" charset="-122"/>
              </a:rPr>
              <a:t>,</a:t>
            </a:r>
            <a:r>
              <a:rPr kumimoji="1" lang="zh-CN" altLang="en-US" sz="2400" dirty="0" smtClean="0">
                <a:latin typeface="楷体_GB2312" pitchFamily="49" charset="-122"/>
              </a:rPr>
              <a:t>从头结点开始数，头结点算</a:t>
            </a:r>
            <a:r>
              <a:rPr kumimoji="1" lang="en-US" altLang="zh-CN" sz="2400" dirty="0" smtClean="0">
                <a:latin typeface="楷体_GB2312" pitchFamily="49" charset="-122"/>
              </a:rPr>
              <a:t>0，</a:t>
            </a:r>
            <a:r>
              <a:rPr kumimoji="1" lang="zh-CN" altLang="en-US" sz="2400" dirty="0" smtClean="0">
                <a:latin typeface="楷体_GB2312" pitchFamily="49" charset="-122"/>
              </a:rPr>
              <a:t>一直</a:t>
            </a:r>
            <a:r>
              <a:rPr kumimoji="1" lang="zh-CN" altLang="en-US" sz="2400" dirty="0" smtClean="0"/>
              <a:t>“</a:t>
            </a:r>
            <a:r>
              <a:rPr kumimoji="1" lang="zh-CN" altLang="en-US" sz="2400" dirty="0" smtClean="0">
                <a:latin typeface="楷体_GB2312" pitchFamily="49" charset="-122"/>
              </a:rPr>
              <a:t>数</a:t>
            </a:r>
            <a:r>
              <a:rPr kumimoji="1" lang="zh-CN" altLang="en-US" sz="2400" dirty="0" smtClean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到最后一个结点（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p-&gt;next=NULL</a:t>
            </a:r>
            <a:r>
              <a:rPr kumimoji="1" lang="zh-CN" altLang="en-US" sz="2400" dirty="0">
                <a:latin typeface="楷体_GB2312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660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p-</a:t>
            </a:r>
            <a:r>
              <a:rPr kumimoji="1" lang="en-US" altLang="zh-CN" dirty="0"/>
              <a:t>&gt;next!=</a:t>
            </a:r>
            <a:r>
              <a:rPr kumimoji="1" lang="en-US" altLang="zh-CN" dirty="0" smtClean="0"/>
              <a:t>NULL 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8384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49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p=h-&gt;next;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while( p!=NULL 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j-1;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6680" y="51571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51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p=h-&gt;next;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>
                <a:solidFill>
                  <a:srgbClr val="FF0000"/>
                </a:solidFill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j=1;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dirty="0">
                <a:solidFill>
                  <a:srgbClr val="FF0000"/>
                </a:solidFill>
              </a:rPr>
              <a:t>&gt;next!=</a:t>
            </a:r>
            <a:r>
              <a:rPr kumimoji="1" lang="en-US" altLang="zh-CN" dirty="0" smtClean="0">
                <a:solidFill>
                  <a:srgbClr val="FF0000"/>
                </a:solidFill>
              </a:rPr>
              <a:t>NULL 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>
                <a:solidFill>
                  <a:srgbClr val="FF0000"/>
                </a:solidFill>
              </a:rPr>
              <a:t>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16016" y="2348877"/>
            <a:ext cx="3815612" cy="577874"/>
            <a:chOff x="2878" y="2818"/>
            <a:chExt cx="2311" cy="350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这样写对吗？</a:t>
              </a:r>
              <a:endParaRPr kumimoji="1" lang="en-US" altLang="zh-CN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8009466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3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7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3781</Words>
  <Application>Microsoft Office PowerPoint</Application>
  <PresentationFormat>全屏显示(4:3)</PresentationFormat>
  <Paragraphs>893</Paragraphs>
  <Slides>53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</vt:lpstr>
      <vt:lpstr>Nature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需要展开讨论的问题：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2017-09-21T07:55:58Z</dcterms:created>
  <dcterms:modified xsi:type="dcterms:W3CDTF">2017-10-24T00:58:35Z</dcterms:modified>
</cp:coreProperties>
</file>