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61B8A-5D34-4FB5-9EF6-AE353D56CCCF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651A9-2C1A-453C-B290-F91BED49F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685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99332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806D278D-A196-481B-A4A4-B2969022BDFA}" type="slidenum">
              <a:rPr lang="en-US" altLang="zh-CN" sz="1200">
                <a:solidFill>
                  <a:prstClr val="black"/>
                </a:solidFill>
                <a:latin typeface="Times New Roman" pitchFamily="18" charset="0"/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zh-CN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100356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B0A31D0F-DB18-4DD9-B683-412305F2B51A}" type="slidenum">
              <a:rPr lang="en-US" altLang="zh-CN" sz="1200">
                <a:solidFill>
                  <a:prstClr val="black"/>
                </a:solidFill>
                <a:latin typeface="Times New Roman" pitchFamily="18" charset="0"/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zh-CN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101380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BA1AD01D-FB4E-45B3-BC2C-27DB1B0B6937}" type="slidenum">
              <a:rPr lang="en-US" altLang="zh-CN" sz="1200">
                <a:solidFill>
                  <a:prstClr val="black"/>
                </a:solidFill>
                <a:latin typeface="Times New Roman" pitchFamily="18" charset="0"/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zh-CN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103428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</a:pPr>
            <a:fld id="{5AE0B8F3-6BA2-4E39-9D56-F56CB3747A16}" type="slidenum">
              <a:rPr lang="en-US" altLang="zh-CN" sz="1200">
                <a:solidFill>
                  <a:prstClr val="black"/>
                </a:solidFill>
                <a:latin typeface="Times New Roman" pitchFamily="18" charset="0"/>
              </a:rPr>
              <a:pPr algn="r" eaLnBrk="1" fontAlgn="base" hangingPunct="1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zh-CN" sz="12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1044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EFA562C5-0E63-4413-BAAB-6123674620B9}" type="slidenum">
              <a:rPr lang="en-US" altLang="zh-CN" sz="1200" smtClean="0">
                <a:solidFill>
                  <a:prstClr val="black"/>
                </a:solidFill>
                <a:latin typeface="Times New Roman" pitchFamily="18" charset="0"/>
              </a:rPr>
              <a:pPr eaLnBrk="1" hangingPunct="1"/>
              <a:t>17</a:t>
            </a:fld>
            <a:endParaRPr lang="en-US" altLang="zh-CN" sz="12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1075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90FA75FD-A3D7-4B4D-B094-C12E91508C35}" type="slidenum">
              <a:rPr lang="en-US" altLang="zh-CN" sz="1200" smtClean="0">
                <a:solidFill>
                  <a:prstClr val="black"/>
                </a:solidFill>
                <a:latin typeface="Times New Roman" pitchFamily="18" charset="0"/>
              </a:rPr>
              <a:pPr eaLnBrk="1" hangingPunct="1"/>
              <a:t>18</a:t>
            </a:fld>
            <a:endParaRPr lang="en-US" altLang="zh-CN" sz="12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1075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90FA75FD-A3D7-4B4D-B094-C12E91508C35}" type="slidenum">
              <a:rPr lang="en-US" altLang="zh-CN" sz="1200" smtClean="0">
                <a:solidFill>
                  <a:prstClr val="black"/>
                </a:solidFill>
                <a:latin typeface="Times New Roman" pitchFamily="18" charset="0"/>
              </a:rPr>
              <a:pPr eaLnBrk="1" hangingPunct="1"/>
              <a:t>19</a:t>
            </a:fld>
            <a:endParaRPr lang="en-US" altLang="zh-CN" sz="12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1085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5B88962E-5B5D-4A3C-A27D-ADC3155B0B9D}" type="slidenum">
              <a:rPr lang="en-US" altLang="zh-CN" sz="1200" smtClean="0">
                <a:solidFill>
                  <a:prstClr val="black"/>
                </a:solidFill>
                <a:latin typeface="Times New Roman" pitchFamily="18" charset="0"/>
              </a:rPr>
              <a:pPr eaLnBrk="1" hangingPunct="1"/>
              <a:t>20</a:t>
            </a:fld>
            <a:endParaRPr lang="en-US" altLang="zh-CN" sz="1200" smtClean="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8E9D-252F-4124-AE29-8A8F8175DA8B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A1BD-F087-4D37-96E7-CE3636C28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784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8E9D-252F-4124-AE29-8A8F8175DA8B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A1BD-F087-4D37-96E7-CE3636C28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704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8E9D-252F-4124-AE29-8A8F8175DA8B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A1BD-F087-4D37-96E7-CE3636C28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618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hidden">
          <a:xfrm>
            <a:off x="228600" y="3200400"/>
            <a:ext cx="8763000" cy="134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5B5249"/>
              </a:solidFill>
            </a:endParaRPr>
          </a:p>
        </p:txBody>
      </p:sp>
      <p:pic>
        <p:nvPicPr>
          <p:cNvPr id="5" name="Picture 3" descr="D:\FRONTPAGE THEMES\NATURE\ANABNR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0" t="-1314" r="-2" b="-36961"/>
          <a:stretch>
            <a:fillRect/>
          </a:stretch>
        </p:blipFill>
        <p:spPr bwMode="auto">
          <a:xfrm>
            <a:off x="533400" y="3200400"/>
            <a:ext cx="84582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hidden">
          <a:xfrm>
            <a:off x="795338" y="2895600"/>
            <a:ext cx="304800" cy="990600"/>
          </a:xfrm>
          <a:prstGeom prst="rect">
            <a:avLst/>
          </a:prstGeom>
          <a:solidFill>
            <a:schemeClr val="accent2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5B5249"/>
              </a:solidFill>
            </a:endParaRPr>
          </a:p>
        </p:txBody>
      </p:sp>
      <p:sp>
        <p:nvSpPr>
          <p:cNvPr id="12186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430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38350" y="4351338"/>
            <a:ext cx="6400800" cy="1371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179798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062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72718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030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211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0202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6948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8535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8E9D-252F-4124-AE29-8A8F8175DA8B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A1BD-F087-4D37-96E7-CE3636C28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4959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033782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7206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6100" y="838200"/>
            <a:ext cx="1943100" cy="53784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676900" cy="5378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3561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1066800" y="2101850"/>
            <a:ext cx="77724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9750976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2400">
              <a:solidFill>
                <a:srgbClr val="5B5249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2400">
              <a:solidFill>
                <a:srgbClr val="5B5249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784A27-F94E-4003-A643-815A093BD1FB}" type="slidenum">
              <a:rPr kumimoji="1" lang="en-US" altLang="zh-CN" sz="2400">
                <a:solidFill>
                  <a:srgbClr val="5B524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zh-CN" sz="2400">
              <a:solidFill>
                <a:srgbClr val="5B52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431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8E9D-252F-4124-AE29-8A8F8175DA8B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A1BD-F087-4D37-96E7-CE3636C28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339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8E9D-252F-4124-AE29-8A8F8175DA8B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A1BD-F087-4D37-96E7-CE3636C28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545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8E9D-252F-4124-AE29-8A8F8175DA8B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A1BD-F087-4D37-96E7-CE3636C28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590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8E9D-252F-4124-AE29-8A8F8175DA8B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A1BD-F087-4D37-96E7-CE3636C28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281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8E9D-252F-4124-AE29-8A8F8175DA8B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A1BD-F087-4D37-96E7-CE3636C28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292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8E9D-252F-4124-AE29-8A8F8175DA8B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A1BD-F087-4D37-96E7-CE3636C28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483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8E9D-252F-4124-AE29-8A8F8175DA8B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A1BD-F087-4D37-96E7-CE3636C28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716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68E9D-252F-4124-AE29-8A8F8175DA8B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BA1BD-F087-4D37-96E7-CE3636C28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963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hidden">
          <a:xfrm>
            <a:off x="152400" y="0"/>
            <a:ext cx="14478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5B5249"/>
              </a:solidFill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hidden">
          <a:xfrm>
            <a:off x="1676400" y="0"/>
            <a:ext cx="7467600" cy="1219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5B5249"/>
              </a:solidFill>
            </a:endParaRPr>
          </a:p>
        </p:txBody>
      </p:sp>
      <p:sp>
        <p:nvSpPr>
          <p:cNvPr id="1028" name="Rectangle 4" descr="Stationery"/>
          <p:cNvSpPr>
            <a:spLocks noChangeArrowheads="1"/>
          </p:cNvSpPr>
          <p:nvPr/>
        </p:nvSpPr>
        <p:spPr bwMode="auto">
          <a:xfrm>
            <a:off x="457200" y="0"/>
            <a:ext cx="1219200" cy="762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5B5249"/>
              </a:solidFill>
            </a:endParaRPr>
          </a:p>
        </p:txBody>
      </p:sp>
      <p:sp>
        <p:nvSpPr>
          <p:cNvPr id="1029" name="Rectangle 5" descr="Stationery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5B5249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1031" name="Picture 9" descr="C:\Wendy\anabnr2.GI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0"/>
            <a:ext cx="7915275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304800" y="457200"/>
            <a:ext cx="2514600" cy="304800"/>
          </a:xfrm>
          <a:prstGeom prst="rect">
            <a:avLst/>
          </a:prstGeom>
          <a:solidFill>
            <a:schemeClr val="accent2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5B5249"/>
              </a:solidFill>
            </a:endParaRPr>
          </a:p>
        </p:txBody>
      </p:sp>
      <p:sp>
        <p:nvSpPr>
          <p:cNvPr id="1033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552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黑体" pitchFamily="49" charset="-122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itchFamily="2" charset="2"/>
        <a:buChar char="n"/>
        <a:defRPr kumimoji="1" sz="3200">
          <a:solidFill>
            <a:srgbClr val="2E2925"/>
          </a:solidFill>
          <a:latin typeface="Times New Roman" pitchFamily="18" charset="0"/>
          <a:ea typeface="黑体" pitchFamily="49" charset="-122"/>
          <a:cs typeface="+mn-cs"/>
        </a:defRPr>
      </a:lvl1pPr>
      <a:lvl2pPr marL="1027113" indent="-4556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800">
          <a:solidFill>
            <a:srgbClr val="2E2925"/>
          </a:solidFill>
          <a:latin typeface="Times New Roman" pitchFamily="18" charset="0"/>
          <a:ea typeface="黑体" pitchFamily="49" charset="-122"/>
        </a:defRPr>
      </a:lvl2pPr>
      <a:lvl3pPr marL="1370013" indent="-228600" algn="l" rtl="0" eaLnBrk="0" fontAlgn="base" hangingPunct="0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itchFamily="2" charset="2"/>
        <a:buChar char="n"/>
        <a:defRPr kumimoji="1" sz="2400">
          <a:solidFill>
            <a:srgbClr val="2E2925"/>
          </a:solidFill>
          <a:latin typeface="Times New Roman" pitchFamily="18" charset="0"/>
          <a:ea typeface="黑体" pitchFamily="49" charset="-122"/>
        </a:defRPr>
      </a:lvl3pPr>
      <a:lvl4pPr marL="1712913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itchFamily="2" charset="2"/>
        <a:buChar char="n"/>
        <a:defRPr kumimoji="1" sz="2000">
          <a:solidFill>
            <a:srgbClr val="2E2925"/>
          </a:solidFill>
          <a:latin typeface="Times New Roman" pitchFamily="18" charset="0"/>
          <a:ea typeface="黑体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rgbClr val="2E2925"/>
          </a:solidFill>
          <a:latin typeface="Times New Roman" pitchFamily="18" charset="0"/>
          <a:ea typeface="黑体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Line 5"/>
          <p:cNvSpPr>
            <a:spLocks noChangeShapeType="1"/>
          </p:cNvSpPr>
          <p:nvPr/>
        </p:nvSpPr>
        <p:spPr bwMode="auto">
          <a:xfrm>
            <a:off x="755650" y="549275"/>
            <a:ext cx="273685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27652" name="Text Box 6"/>
          <p:cNvSpPr txBox="1">
            <a:spLocks noChangeArrowheads="1"/>
          </p:cNvSpPr>
          <p:nvPr/>
        </p:nvSpPr>
        <p:spPr bwMode="auto">
          <a:xfrm>
            <a:off x="971550" y="65088"/>
            <a:ext cx="2663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/>
              <a:t>第 </a:t>
            </a:r>
            <a:r>
              <a:rPr kumimoji="1" lang="en-US" altLang="zh-CN" dirty="0"/>
              <a:t>2 </a:t>
            </a:r>
            <a:r>
              <a:rPr kumimoji="1" lang="zh-CN" altLang="en-US" dirty="0"/>
              <a:t>章  </a:t>
            </a:r>
            <a:r>
              <a:rPr kumimoji="1" lang="zh-CN" altLang="en-US" dirty="0" smtClean="0"/>
              <a:t>表结构</a:t>
            </a:r>
            <a:endParaRPr kumimoji="1" lang="zh-CN" altLang="en-US" dirty="0"/>
          </a:p>
        </p:txBody>
      </p:sp>
      <p:grpSp>
        <p:nvGrpSpPr>
          <p:cNvPr id="27653" name="Group 27"/>
          <p:cNvGrpSpPr>
            <a:grpSpLocks/>
          </p:cNvGrpSpPr>
          <p:nvPr/>
        </p:nvGrpSpPr>
        <p:grpSpPr bwMode="auto">
          <a:xfrm>
            <a:off x="841375" y="836613"/>
            <a:ext cx="8123113" cy="523875"/>
            <a:chOff x="530" y="527"/>
            <a:chExt cx="3439" cy="330"/>
          </a:xfrm>
        </p:grpSpPr>
        <p:sp>
          <p:nvSpPr>
            <p:cNvPr id="27665" name="Text Box 7"/>
            <p:cNvSpPr txBox="1">
              <a:spLocks noChangeArrowheads="1"/>
            </p:cNvSpPr>
            <p:nvPr/>
          </p:nvSpPr>
          <p:spPr bwMode="auto">
            <a:xfrm>
              <a:off x="530" y="527"/>
              <a:ext cx="343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dirty="0" smtClean="0">
                  <a:solidFill>
                    <a:srgbClr val="5B5249">
                      <a:lumMod val="50000"/>
                    </a:srgbClr>
                  </a:solidFill>
                </a:rPr>
                <a:t>线性表的非顺序存储结构（链式</a:t>
              </a:r>
              <a:r>
                <a:rPr kumimoji="1" lang="zh-CN" altLang="en-US" dirty="0">
                  <a:solidFill>
                    <a:srgbClr val="5B5249">
                      <a:lumMod val="50000"/>
                    </a:srgbClr>
                  </a:solidFill>
                </a:rPr>
                <a:t>存储</a:t>
              </a:r>
              <a:r>
                <a:rPr kumimoji="1" lang="zh-CN" altLang="en-US" dirty="0" smtClean="0">
                  <a:solidFill>
                    <a:srgbClr val="5B5249">
                      <a:lumMod val="50000"/>
                    </a:srgbClr>
                  </a:solidFill>
                </a:rPr>
                <a:t>结构）</a:t>
              </a:r>
              <a:endParaRPr kumimoji="1" lang="zh-CN" altLang="en-US" dirty="0">
                <a:solidFill>
                  <a:srgbClr val="5B5249">
                    <a:lumMod val="50000"/>
                  </a:srgbClr>
                </a:solidFill>
              </a:endParaRPr>
            </a:p>
          </p:txBody>
        </p:sp>
        <p:sp>
          <p:nvSpPr>
            <p:cNvPr id="27666" name="Line 8"/>
            <p:cNvSpPr>
              <a:spLocks noChangeShapeType="1"/>
            </p:cNvSpPr>
            <p:nvPr/>
          </p:nvSpPr>
          <p:spPr bwMode="auto">
            <a:xfrm flipV="1">
              <a:off x="575" y="845"/>
              <a:ext cx="3089" cy="0"/>
            </a:xfrm>
            <a:prstGeom prst="line">
              <a:avLst/>
            </a:prstGeom>
            <a:noFill/>
            <a:ln w="53975">
              <a:solidFill>
                <a:schemeClr val="tx1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>
                    <a:lumMod val="50000"/>
                  </a:srgbClr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71549" y="1611362"/>
            <a:ext cx="46805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u"/>
            </a:pPr>
            <a:r>
              <a:rPr kumimoji="1" lang="zh-CN" altLang="en-US" sz="2400" b="1" dirty="0">
                <a:solidFill>
                  <a:srgbClr val="2A3D7A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引入：</a:t>
            </a:r>
            <a:endParaRPr kumimoji="1" lang="en-US" altLang="zh-CN" sz="2400" b="1" dirty="0">
              <a:solidFill>
                <a:srgbClr val="2A3D7A">
                  <a:lumMod val="75000"/>
                </a:srgbClr>
              </a:solidFill>
              <a:latin typeface="黑体" pitchFamily="49" charset="-122"/>
              <a:ea typeface="黑体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400" b="1" dirty="0">
              <a:solidFill>
                <a:srgbClr val="2A3D7A">
                  <a:lumMod val="75000"/>
                </a:srgbClr>
              </a:solidFill>
              <a:latin typeface="黑体" pitchFamily="49" charset="-122"/>
              <a:ea typeface="黑体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2A3D7A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线性表的采用顺序存储结构</a:t>
            </a:r>
            <a:r>
              <a:rPr kumimoji="1" lang="en-US" altLang="zh-CN" sz="2400" b="1" dirty="0">
                <a:solidFill>
                  <a:srgbClr val="2A3D7A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-----</a:t>
            </a:r>
            <a:endParaRPr kumimoji="1" lang="zh-CN" altLang="en-US" sz="2400" b="1" dirty="0">
              <a:solidFill>
                <a:srgbClr val="2A3D7A">
                  <a:lumMod val="75000"/>
                </a:srgb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08104" y="2332142"/>
            <a:ext cx="2735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2A3D7A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顺序表</a:t>
            </a:r>
            <a:endParaRPr kumimoji="1" lang="zh-CN" altLang="en-US" sz="2400" b="1" dirty="0">
              <a:solidFill>
                <a:srgbClr val="2A3D7A">
                  <a:lumMod val="75000"/>
                </a:srgbClr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1" name="Group 26"/>
          <p:cNvGrpSpPr>
            <a:grpSpLocks/>
          </p:cNvGrpSpPr>
          <p:nvPr/>
        </p:nvGrpSpPr>
        <p:grpSpPr bwMode="auto">
          <a:xfrm>
            <a:off x="947668" y="2996952"/>
            <a:ext cx="5928980" cy="577874"/>
            <a:chOff x="2878" y="2818"/>
            <a:chExt cx="3591" cy="350"/>
          </a:xfrm>
        </p:grpSpPr>
        <p:sp>
          <p:nvSpPr>
            <p:cNvPr id="22" name="Rectangle 24"/>
            <p:cNvSpPr>
              <a:spLocks noChangeArrowheads="1"/>
            </p:cNvSpPr>
            <p:nvPr/>
          </p:nvSpPr>
          <p:spPr bwMode="auto">
            <a:xfrm>
              <a:off x="3271" y="2833"/>
              <a:ext cx="3198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r>
                <a:rPr kumimoji="1" lang="zh-CN" altLang="en-US" sz="2800" b="1" dirty="0" smtClean="0">
                  <a:solidFill>
                    <a:srgbClr val="000000"/>
                  </a:solidFill>
                  <a:latin typeface="宋体" pitchFamily="2" charset="-122"/>
                </a:rPr>
                <a:t>顺序表的存储结构特点？</a:t>
              </a:r>
              <a:endParaRPr kumimoji="1" lang="zh-CN" altLang="en-US" sz="2800" b="1" dirty="0">
                <a:solidFill>
                  <a:srgbClr val="000000"/>
                </a:solidFill>
                <a:latin typeface="宋体" pitchFamily="2" charset="-122"/>
              </a:endParaRPr>
            </a:p>
          </p:txBody>
        </p:sp>
        <p:pic>
          <p:nvPicPr>
            <p:cNvPr id="23" name="图片 2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8" y="2818"/>
              <a:ext cx="356" cy="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4" name="TextBox 23"/>
          <p:cNvSpPr txBox="1"/>
          <p:nvPr/>
        </p:nvSpPr>
        <p:spPr>
          <a:xfrm>
            <a:off x="971549" y="3643214"/>
            <a:ext cx="46805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400" b="1" dirty="0">
              <a:solidFill>
                <a:srgbClr val="2A3D7A">
                  <a:lumMod val="75000"/>
                </a:srgbClr>
              </a:solidFill>
              <a:latin typeface="黑体" pitchFamily="49" charset="-122"/>
              <a:ea typeface="黑体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2A3D7A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线性表的采用链式存储结构</a:t>
            </a:r>
            <a:r>
              <a:rPr kumimoji="1" lang="en-US" altLang="zh-CN" sz="2400" b="1" dirty="0">
                <a:solidFill>
                  <a:srgbClr val="2A3D7A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-----</a:t>
            </a:r>
            <a:endParaRPr kumimoji="1" lang="zh-CN" altLang="en-US" sz="2400" b="1" dirty="0">
              <a:solidFill>
                <a:srgbClr val="2A3D7A">
                  <a:lumMod val="75000"/>
                </a:srgb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80459" y="3973637"/>
            <a:ext cx="2735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2A3D7A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链表</a:t>
            </a:r>
            <a:endParaRPr kumimoji="1" lang="zh-CN" altLang="en-US" sz="2400" b="1" dirty="0">
              <a:solidFill>
                <a:srgbClr val="2A3D7A">
                  <a:lumMod val="75000"/>
                </a:srgbClr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6" name="Group 26"/>
          <p:cNvGrpSpPr>
            <a:grpSpLocks/>
          </p:cNvGrpSpPr>
          <p:nvPr/>
        </p:nvGrpSpPr>
        <p:grpSpPr bwMode="auto">
          <a:xfrm>
            <a:off x="841375" y="4867350"/>
            <a:ext cx="5928980" cy="577874"/>
            <a:chOff x="2878" y="2818"/>
            <a:chExt cx="3591" cy="350"/>
          </a:xfrm>
        </p:grpSpPr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3271" y="2833"/>
              <a:ext cx="3198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r>
                <a:rPr kumimoji="1" lang="zh-CN" altLang="en-US" sz="2800" b="1" dirty="0" smtClean="0">
                  <a:solidFill>
                    <a:srgbClr val="000000"/>
                  </a:solidFill>
                  <a:latin typeface="宋体" pitchFamily="2" charset="-122"/>
                </a:rPr>
                <a:t>链表的存储结构特点？</a:t>
              </a:r>
              <a:endParaRPr kumimoji="1" lang="zh-CN" altLang="en-US" sz="2800" b="1" dirty="0">
                <a:solidFill>
                  <a:srgbClr val="000000"/>
                </a:solidFill>
                <a:latin typeface="宋体" pitchFamily="2" charset="-122"/>
              </a:endParaRPr>
            </a:p>
          </p:txBody>
        </p:sp>
        <p:pic>
          <p:nvPicPr>
            <p:cNvPr id="28" name="图片 2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8" y="2818"/>
              <a:ext cx="356" cy="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9" name="Group 26"/>
          <p:cNvGrpSpPr>
            <a:grpSpLocks/>
          </p:cNvGrpSpPr>
          <p:nvPr/>
        </p:nvGrpSpPr>
        <p:grpSpPr bwMode="auto">
          <a:xfrm>
            <a:off x="2387436" y="1484784"/>
            <a:ext cx="5928980" cy="577874"/>
            <a:chOff x="2878" y="2818"/>
            <a:chExt cx="3591" cy="350"/>
          </a:xfrm>
        </p:grpSpPr>
        <p:sp>
          <p:nvSpPr>
            <p:cNvPr id="30" name="Rectangle 24"/>
            <p:cNvSpPr>
              <a:spLocks noChangeArrowheads="1"/>
            </p:cNvSpPr>
            <p:nvPr/>
          </p:nvSpPr>
          <p:spPr bwMode="auto">
            <a:xfrm>
              <a:off x="3271" y="2833"/>
              <a:ext cx="3198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r>
                <a:rPr kumimoji="1" lang="zh-CN" altLang="en-US" sz="2800" b="1" dirty="0" smtClean="0">
                  <a:solidFill>
                    <a:srgbClr val="000000"/>
                  </a:solidFill>
                  <a:latin typeface="宋体" pitchFamily="2" charset="-122"/>
                </a:rPr>
                <a:t>提问：什么是线性表？</a:t>
              </a:r>
              <a:endParaRPr kumimoji="1" lang="zh-CN" altLang="en-US" sz="2800" b="1" dirty="0">
                <a:solidFill>
                  <a:srgbClr val="000000"/>
                </a:solidFill>
                <a:latin typeface="宋体" pitchFamily="2" charset="-122"/>
              </a:endParaRPr>
            </a:p>
          </p:txBody>
        </p:sp>
        <p:pic>
          <p:nvPicPr>
            <p:cNvPr id="31" name="图片 30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8" y="2818"/>
              <a:ext cx="356" cy="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4" name="Group 26"/>
          <p:cNvGrpSpPr>
            <a:grpSpLocks/>
          </p:cNvGrpSpPr>
          <p:nvPr/>
        </p:nvGrpSpPr>
        <p:grpSpPr bwMode="auto">
          <a:xfrm>
            <a:off x="755650" y="5803454"/>
            <a:ext cx="7416591" cy="577874"/>
            <a:chOff x="2878" y="2818"/>
            <a:chExt cx="4492" cy="350"/>
          </a:xfrm>
        </p:grpSpPr>
        <p:sp>
          <p:nvSpPr>
            <p:cNvPr id="35" name="Rectangle 24"/>
            <p:cNvSpPr>
              <a:spLocks noChangeArrowheads="1"/>
            </p:cNvSpPr>
            <p:nvPr/>
          </p:nvSpPr>
          <p:spPr bwMode="auto">
            <a:xfrm>
              <a:off x="3271" y="2833"/>
              <a:ext cx="4099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r>
                <a:rPr kumimoji="1" lang="zh-CN" altLang="en-US" sz="2800" b="1" dirty="0" smtClean="0">
                  <a:solidFill>
                    <a:srgbClr val="000000"/>
                  </a:solidFill>
                  <a:latin typeface="宋体" pitchFamily="2" charset="-122"/>
                </a:rPr>
                <a:t>链表如何保持数据元素之间的线性关系？</a:t>
              </a:r>
              <a:endParaRPr kumimoji="1" lang="zh-CN" altLang="en-US" sz="2800" b="1" dirty="0">
                <a:solidFill>
                  <a:srgbClr val="000000"/>
                </a:solidFill>
                <a:latin typeface="宋体" pitchFamily="2" charset="-122"/>
              </a:endParaRPr>
            </a:p>
          </p:txBody>
        </p:sp>
        <p:pic>
          <p:nvPicPr>
            <p:cNvPr id="36" name="图片 3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8" y="2818"/>
              <a:ext cx="356" cy="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2195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4" grpId="0"/>
      <p:bldP spid="2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ext Box 6"/>
          <p:cNvSpPr txBox="1">
            <a:spLocks noChangeArrowheads="1"/>
          </p:cNvSpPr>
          <p:nvPr/>
        </p:nvSpPr>
        <p:spPr bwMode="auto">
          <a:xfrm>
            <a:off x="971550" y="65088"/>
            <a:ext cx="2663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/>
              <a:t>第 </a:t>
            </a:r>
            <a:r>
              <a:rPr kumimoji="1" lang="en-US" altLang="zh-CN" dirty="0"/>
              <a:t>2 </a:t>
            </a:r>
            <a:r>
              <a:rPr kumimoji="1" lang="zh-CN" altLang="en-US" dirty="0"/>
              <a:t>章  </a:t>
            </a:r>
            <a:r>
              <a:rPr kumimoji="1" lang="zh-CN" altLang="en-US" dirty="0" smtClean="0"/>
              <a:t>表结构</a:t>
            </a:r>
            <a:endParaRPr kumimoji="1" lang="zh-CN" altLang="en-US" dirty="0"/>
          </a:p>
        </p:txBody>
      </p:sp>
      <p:sp>
        <p:nvSpPr>
          <p:cNvPr id="31750" name="Text Box 66"/>
          <p:cNvSpPr txBox="1">
            <a:spLocks noChangeArrowheads="1"/>
          </p:cNvSpPr>
          <p:nvPr/>
        </p:nvSpPr>
        <p:spPr bwMode="auto">
          <a:xfrm>
            <a:off x="1259632" y="620688"/>
            <a:ext cx="30700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结点</a:t>
            </a:r>
            <a:r>
              <a:rPr kumimoji="1" lang="zh-CN" altLang="en-US" dirty="0" smtClean="0"/>
              <a:t>的申请和释放</a:t>
            </a:r>
            <a:endParaRPr kumimoji="1" lang="zh-CN" altLang="en-US" dirty="0"/>
          </a:p>
        </p:txBody>
      </p:sp>
      <p:sp>
        <p:nvSpPr>
          <p:cNvPr id="89155" name="Text Box 67"/>
          <p:cNvSpPr txBox="1">
            <a:spLocks noChangeArrowheads="1"/>
          </p:cNvSpPr>
          <p:nvPr/>
        </p:nvSpPr>
        <p:spPr bwMode="auto">
          <a:xfrm>
            <a:off x="467544" y="1196752"/>
            <a:ext cx="4968552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动态分配函数 </a:t>
            </a:r>
            <a:r>
              <a:rPr kumimoji="1" lang="en-US" altLang="zh-CN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malloc</a:t>
            </a:r>
            <a:endParaRPr kumimoji="1" lang="zh-CN" alt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1752" name="Group 68"/>
          <p:cNvGrpSpPr>
            <a:grpSpLocks/>
          </p:cNvGrpSpPr>
          <p:nvPr/>
        </p:nvGrpSpPr>
        <p:grpSpPr bwMode="auto">
          <a:xfrm>
            <a:off x="841375" y="1124744"/>
            <a:ext cx="5459413" cy="519112"/>
            <a:chOff x="530" y="845"/>
            <a:chExt cx="3439" cy="1354878"/>
          </a:xfrm>
        </p:grpSpPr>
        <p:sp>
          <p:nvSpPr>
            <p:cNvPr id="31753" name="Text Box 69"/>
            <p:cNvSpPr txBox="1">
              <a:spLocks noChangeArrowheads="1"/>
            </p:cNvSpPr>
            <p:nvPr/>
          </p:nvSpPr>
          <p:spPr bwMode="auto">
            <a:xfrm>
              <a:off x="530" y="836611"/>
              <a:ext cx="3439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dirty="0"/>
            </a:p>
          </p:txBody>
        </p:sp>
        <p:sp>
          <p:nvSpPr>
            <p:cNvPr id="31754" name="Line 70"/>
            <p:cNvSpPr>
              <a:spLocks noChangeShapeType="1"/>
            </p:cNvSpPr>
            <p:nvPr/>
          </p:nvSpPr>
          <p:spPr bwMode="auto">
            <a:xfrm flipV="1">
              <a:off x="575" y="845"/>
              <a:ext cx="2668" cy="0"/>
            </a:xfrm>
            <a:prstGeom prst="line">
              <a:avLst/>
            </a:prstGeom>
            <a:noFill/>
            <a:ln w="539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</p:grpSp>
      <p:sp>
        <p:nvSpPr>
          <p:cNvPr id="15" name="Text Box 67"/>
          <p:cNvSpPr txBox="1">
            <a:spLocks noChangeArrowheads="1"/>
          </p:cNvSpPr>
          <p:nvPr/>
        </p:nvSpPr>
        <p:spPr bwMode="auto">
          <a:xfrm>
            <a:off x="467544" y="2016448"/>
            <a:ext cx="8568952" cy="153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调用形式： </a:t>
            </a:r>
            <a:r>
              <a:rPr kumimoji="1" lang="en-US" altLang="zh-CN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zh-CN" alt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类型</a:t>
            </a:r>
            <a:r>
              <a:rPr kumimoji="1" lang="zh-CN" alt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说明符</a:t>
            </a:r>
            <a:r>
              <a:rPr kumimoji="1" lang="en-US" altLang="zh-CN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kumimoji="1" lang="zh-CN" alt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kumimoji="1" lang="en-US" altLang="zh-CN" sz="2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malloe</a:t>
            </a:r>
            <a:r>
              <a:rPr kumimoji="1" lang="en-US" altLang="zh-CN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(size) </a:t>
            </a:r>
            <a:r>
              <a:rPr kumimoji="1" lang="zh-CN" alt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  <a:endParaRPr kumimoji="1" lang="en-US" altLang="zh-CN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功能：</a:t>
            </a:r>
            <a:r>
              <a:rPr kumimoji="1" lang="zh-CN" alt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在内存的动态存储区中分配一块长度为 “</a:t>
            </a:r>
            <a:r>
              <a:rPr kumimoji="1" lang="en-US" altLang="zh-CN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size”</a:t>
            </a:r>
            <a:r>
              <a:rPr kumimoji="1" lang="zh-CN" alt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字</a:t>
            </a: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节</a:t>
            </a:r>
            <a:r>
              <a:rPr kumimoji="1" lang="zh-CN" altLang="en-US" sz="24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的存储空间。</a:t>
            </a:r>
            <a:r>
              <a:rPr kumimoji="1" lang="zh-CN" alt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函数的返回值为</a:t>
            </a:r>
            <a:r>
              <a:rPr kumimoji="1" lang="zh-CN" altLang="en-US" sz="24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该存储空间的</a:t>
            </a:r>
            <a:r>
              <a:rPr kumimoji="1" lang="zh-CN" alt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首地址</a:t>
            </a:r>
            <a:r>
              <a:rPr kumimoji="1" lang="zh-CN" altLang="en-US" sz="24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kumimoji="1" lang="en-US" altLang="zh-CN" sz="2400" dirty="0" smtClean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 Box 67"/>
          <p:cNvSpPr txBox="1">
            <a:spLocks noChangeArrowheads="1"/>
          </p:cNvSpPr>
          <p:nvPr/>
        </p:nvSpPr>
        <p:spPr bwMode="auto">
          <a:xfrm>
            <a:off x="467544" y="3789040"/>
            <a:ext cx="8568952" cy="1000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“类型说明符”</a:t>
            </a:r>
            <a:r>
              <a:rPr kumimoji="1" lang="zh-CN" alt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表示把</a:t>
            </a:r>
            <a:r>
              <a:rPr kumimoji="1" lang="zh-CN" altLang="en-US" sz="24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该</a:t>
            </a:r>
            <a:r>
              <a:rPr kumimoji="1" lang="zh-CN" alt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存储空间</a:t>
            </a:r>
            <a:r>
              <a:rPr kumimoji="1" lang="zh-CN" altLang="en-US" sz="24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用于</a:t>
            </a:r>
            <a:r>
              <a:rPr kumimoji="1" lang="zh-CN" alt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何种数据类型。</a:t>
            </a: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zh-CN" alt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类型说明符 </a:t>
            </a:r>
            <a:r>
              <a:rPr kumimoji="1" lang="en-US" altLang="zh-CN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*) </a:t>
            </a:r>
            <a:r>
              <a:rPr kumimoji="1" lang="zh-CN" alt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表示把返回值强制转换为该类型指针。</a:t>
            </a:r>
          </a:p>
        </p:txBody>
      </p:sp>
      <p:sp>
        <p:nvSpPr>
          <p:cNvPr id="11" name="Text Box 67"/>
          <p:cNvSpPr txBox="1">
            <a:spLocks noChangeArrowheads="1"/>
          </p:cNvSpPr>
          <p:nvPr/>
        </p:nvSpPr>
        <p:spPr bwMode="auto">
          <a:xfrm>
            <a:off x="467544" y="5085184"/>
            <a:ext cx="8568952" cy="153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例如：</a:t>
            </a:r>
            <a:r>
              <a:rPr kumimoji="1" lang="en-US" altLang="zh-CN" sz="2400" dirty="0" err="1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1" lang="en-US" altLang="zh-CN" sz="24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*pi;	float *</a:t>
            </a:r>
            <a:r>
              <a:rPr kumimoji="1" lang="en-US" altLang="zh-CN" sz="2400" dirty="0" err="1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pf</a:t>
            </a:r>
            <a:r>
              <a:rPr kumimoji="1" lang="en-US" altLang="zh-CN" sz="24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pi=(</a:t>
            </a:r>
            <a:r>
              <a:rPr kumimoji="1" lang="en-US" altLang="zh-CN" sz="2400" dirty="0" err="1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1" lang="en-US" altLang="zh-CN" sz="24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*)</a:t>
            </a:r>
            <a:r>
              <a:rPr kumimoji="1" lang="en-US" altLang="zh-CN" sz="2400" dirty="0" err="1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malloc</a:t>
            </a:r>
            <a:r>
              <a:rPr kumimoji="1" lang="en-US" altLang="zh-CN" sz="24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400" dirty="0" err="1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sizeof</a:t>
            </a:r>
            <a:r>
              <a:rPr kumimoji="1" lang="en-US" altLang="zh-CN" sz="24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400" dirty="0" err="1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1" lang="en-US" altLang="zh-CN" sz="24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));</a:t>
            </a: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err="1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pf</a:t>
            </a:r>
            <a:r>
              <a:rPr kumimoji="1" lang="en-US" altLang="zh-CN" sz="24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=(float*)</a:t>
            </a:r>
            <a:r>
              <a:rPr kumimoji="1" lang="en-US" altLang="zh-CN" sz="2400" dirty="0" err="1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malloc</a:t>
            </a:r>
            <a:r>
              <a:rPr kumimoji="1" lang="en-US" altLang="zh-CN" sz="24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400" dirty="0" err="1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sizeof</a:t>
            </a:r>
            <a:r>
              <a:rPr kumimoji="1" lang="en-US" altLang="zh-CN" sz="24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(float));</a:t>
            </a:r>
            <a:endParaRPr kumimoji="1" lang="zh-CN" altLang="en-US" sz="24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68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55" grpId="0"/>
      <p:bldP spid="15" grpId="0"/>
      <p:bldP spid="16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ext Box 6"/>
          <p:cNvSpPr txBox="1">
            <a:spLocks noChangeArrowheads="1"/>
          </p:cNvSpPr>
          <p:nvPr/>
        </p:nvSpPr>
        <p:spPr bwMode="auto">
          <a:xfrm>
            <a:off x="971550" y="65088"/>
            <a:ext cx="2663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/>
              <a:t>第 </a:t>
            </a:r>
            <a:r>
              <a:rPr kumimoji="1" lang="en-US" altLang="zh-CN" dirty="0"/>
              <a:t>2 </a:t>
            </a:r>
            <a:r>
              <a:rPr kumimoji="1" lang="zh-CN" altLang="en-US" dirty="0"/>
              <a:t>章  </a:t>
            </a:r>
            <a:r>
              <a:rPr kumimoji="1" lang="zh-CN" altLang="en-US" dirty="0" smtClean="0"/>
              <a:t>表结构</a:t>
            </a:r>
            <a:endParaRPr kumimoji="1" lang="zh-CN" altLang="en-US" dirty="0"/>
          </a:p>
        </p:txBody>
      </p:sp>
      <p:sp>
        <p:nvSpPr>
          <p:cNvPr id="31750" name="Text Box 66"/>
          <p:cNvSpPr txBox="1">
            <a:spLocks noChangeArrowheads="1"/>
          </p:cNvSpPr>
          <p:nvPr/>
        </p:nvSpPr>
        <p:spPr bwMode="auto">
          <a:xfrm>
            <a:off x="1259632" y="620688"/>
            <a:ext cx="30700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结点</a:t>
            </a:r>
            <a:r>
              <a:rPr kumimoji="1" lang="zh-CN" altLang="en-US" dirty="0" smtClean="0"/>
              <a:t>的申请和释放</a:t>
            </a:r>
            <a:endParaRPr kumimoji="1" lang="zh-CN" altLang="en-US" dirty="0"/>
          </a:p>
        </p:txBody>
      </p:sp>
      <p:sp>
        <p:nvSpPr>
          <p:cNvPr id="89155" name="Text Box 67"/>
          <p:cNvSpPr txBox="1">
            <a:spLocks noChangeArrowheads="1"/>
          </p:cNvSpPr>
          <p:nvPr/>
        </p:nvSpPr>
        <p:spPr bwMode="auto">
          <a:xfrm>
            <a:off x="467544" y="1124744"/>
            <a:ext cx="2952328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函数 </a:t>
            </a:r>
            <a:r>
              <a:rPr kumimoji="1" lang="en-US" altLang="zh-CN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malloc</a:t>
            </a:r>
            <a:endParaRPr kumimoji="1" lang="zh-CN" alt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1752" name="Group 68"/>
          <p:cNvGrpSpPr>
            <a:grpSpLocks/>
          </p:cNvGrpSpPr>
          <p:nvPr/>
        </p:nvGrpSpPr>
        <p:grpSpPr bwMode="auto">
          <a:xfrm>
            <a:off x="841375" y="1124744"/>
            <a:ext cx="5459413" cy="519112"/>
            <a:chOff x="530" y="845"/>
            <a:chExt cx="3439" cy="1354878"/>
          </a:xfrm>
        </p:grpSpPr>
        <p:sp>
          <p:nvSpPr>
            <p:cNvPr id="31753" name="Text Box 69"/>
            <p:cNvSpPr txBox="1">
              <a:spLocks noChangeArrowheads="1"/>
            </p:cNvSpPr>
            <p:nvPr/>
          </p:nvSpPr>
          <p:spPr bwMode="auto">
            <a:xfrm>
              <a:off x="530" y="836611"/>
              <a:ext cx="3439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dirty="0"/>
            </a:p>
          </p:txBody>
        </p:sp>
        <p:sp>
          <p:nvSpPr>
            <p:cNvPr id="31754" name="Line 70"/>
            <p:cNvSpPr>
              <a:spLocks noChangeShapeType="1"/>
            </p:cNvSpPr>
            <p:nvPr/>
          </p:nvSpPr>
          <p:spPr bwMode="auto">
            <a:xfrm flipV="1">
              <a:off x="575" y="845"/>
              <a:ext cx="2668" cy="0"/>
            </a:xfrm>
            <a:prstGeom prst="line">
              <a:avLst/>
            </a:prstGeom>
            <a:noFill/>
            <a:ln w="539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</p:grpSp>
      <p:sp>
        <p:nvSpPr>
          <p:cNvPr id="12" name="Text Box 67"/>
          <p:cNvSpPr txBox="1">
            <a:spLocks noChangeArrowheads="1"/>
          </p:cNvSpPr>
          <p:nvPr/>
        </p:nvSpPr>
        <p:spPr bwMode="auto">
          <a:xfrm>
            <a:off x="467544" y="3284984"/>
            <a:ext cx="3960440" cy="3453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举例：</a:t>
            </a:r>
            <a:endParaRPr kumimoji="1" lang="en-US" altLang="zh-CN" sz="2400" dirty="0" smtClean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err="1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typedef</a:t>
            </a:r>
            <a:r>
              <a:rPr kumimoji="1" lang="en-US" altLang="zh-CN" sz="24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400" dirty="0" err="1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struct</a:t>
            </a:r>
            <a:r>
              <a:rPr kumimoji="1" lang="en-US" altLang="zh-CN" sz="24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err="1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1" lang="en-US" altLang="zh-CN" sz="24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400" dirty="0" err="1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num</a:t>
            </a:r>
            <a:r>
              <a:rPr kumimoji="1" lang="en-US" altLang="zh-CN" sz="24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float score;</a:t>
            </a: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kumimoji="1" lang="en-US" altLang="zh-CN" sz="2400" dirty="0" err="1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stu</a:t>
            </a:r>
            <a:r>
              <a:rPr kumimoji="1" lang="en-US" altLang="zh-CN" sz="24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err="1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stu</a:t>
            </a:r>
            <a:r>
              <a:rPr kumimoji="1" lang="en-US" altLang="zh-CN" sz="24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*s;</a:t>
            </a: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s=(</a:t>
            </a:r>
            <a:r>
              <a:rPr kumimoji="1" lang="en-US" altLang="zh-CN" sz="2400" dirty="0" err="1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stu</a:t>
            </a:r>
            <a:r>
              <a:rPr kumimoji="1" lang="en-US" altLang="zh-CN" sz="24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*)</a:t>
            </a:r>
            <a:r>
              <a:rPr kumimoji="1" lang="en-US" altLang="zh-CN" sz="2400" dirty="0" err="1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malloc</a:t>
            </a:r>
            <a:r>
              <a:rPr kumimoji="1" lang="en-US" altLang="zh-CN" sz="24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400" dirty="0" err="1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sizeof</a:t>
            </a:r>
            <a:r>
              <a:rPr kumimoji="1" lang="en-US" altLang="zh-CN" sz="24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400" dirty="0" err="1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stu</a:t>
            </a:r>
            <a:r>
              <a:rPr kumimoji="1" lang="en-US" altLang="zh-CN" sz="24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));</a:t>
            </a:r>
          </a:p>
        </p:txBody>
      </p:sp>
      <p:sp>
        <p:nvSpPr>
          <p:cNvPr id="13" name="Text Box 67"/>
          <p:cNvSpPr txBox="1">
            <a:spLocks noChangeArrowheads="1"/>
          </p:cNvSpPr>
          <p:nvPr/>
        </p:nvSpPr>
        <p:spPr bwMode="auto">
          <a:xfrm>
            <a:off x="4870673" y="5019994"/>
            <a:ext cx="3960440" cy="1004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s-&gt;</a:t>
            </a:r>
            <a:r>
              <a:rPr kumimoji="1" lang="en-US" altLang="zh-CN" sz="2400" dirty="0" err="1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num</a:t>
            </a:r>
            <a:r>
              <a:rPr kumimoji="1" lang="en-US" altLang="zh-CN" sz="24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=10;</a:t>
            </a: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s-&gt;score=95.5;</a:t>
            </a:r>
          </a:p>
        </p:txBody>
      </p:sp>
      <p:sp>
        <p:nvSpPr>
          <p:cNvPr id="14" name="Text Box 67"/>
          <p:cNvSpPr txBox="1">
            <a:spLocks noChangeArrowheads="1"/>
          </p:cNvSpPr>
          <p:nvPr/>
        </p:nvSpPr>
        <p:spPr bwMode="auto">
          <a:xfrm>
            <a:off x="467544" y="1752257"/>
            <a:ext cx="8568952" cy="153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例如：</a:t>
            </a:r>
            <a:r>
              <a:rPr kumimoji="1" lang="en-US" altLang="zh-CN" sz="2400" dirty="0" err="1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1" lang="en-US" altLang="zh-CN" sz="24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*pi;	float *</a:t>
            </a:r>
            <a:r>
              <a:rPr kumimoji="1" lang="en-US" altLang="zh-CN" sz="2400" dirty="0" err="1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pf</a:t>
            </a:r>
            <a:r>
              <a:rPr kumimoji="1" lang="en-US" altLang="zh-CN" sz="24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pi=(</a:t>
            </a:r>
            <a:r>
              <a:rPr kumimoji="1" lang="en-US" altLang="zh-CN" sz="2400" dirty="0" err="1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1" lang="en-US" altLang="zh-CN" sz="24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*)</a:t>
            </a:r>
            <a:r>
              <a:rPr kumimoji="1" lang="en-US" altLang="zh-CN" sz="2400" dirty="0" err="1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malloc</a:t>
            </a:r>
            <a:r>
              <a:rPr kumimoji="1" lang="en-US" altLang="zh-CN" sz="24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400" dirty="0" err="1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sizeof</a:t>
            </a:r>
            <a:r>
              <a:rPr kumimoji="1" lang="en-US" altLang="zh-CN" sz="24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400" dirty="0" err="1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kumimoji="1" lang="en-US" altLang="zh-CN" sz="24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));</a:t>
            </a: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err="1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pf</a:t>
            </a:r>
            <a:r>
              <a:rPr kumimoji="1" lang="en-US" altLang="zh-CN" sz="24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=(float*)</a:t>
            </a:r>
            <a:r>
              <a:rPr kumimoji="1" lang="en-US" altLang="zh-CN" sz="2400" dirty="0" err="1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malloc</a:t>
            </a:r>
            <a:r>
              <a:rPr kumimoji="1" lang="en-US" altLang="zh-CN" sz="24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400" dirty="0" err="1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sizeof</a:t>
            </a:r>
            <a:r>
              <a:rPr kumimoji="1" lang="en-US" altLang="zh-CN" sz="24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(float));</a:t>
            </a:r>
            <a:endParaRPr kumimoji="1" lang="zh-CN" altLang="en-US" sz="24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95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55" grpId="0"/>
      <p:bldP spid="12" grpId="0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ext Box 6"/>
          <p:cNvSpPr txBox="1">
            <a:spLocks noChangeArrowheads="1"/>
          </p:cNvSpPr>
          <p:nvPr/>
        </p:nvSpPr>
        <p:spPr bwMode="auto">
          <a:xfrm>
            <a:off x="971550" y="65088"/>
            <a:ext cx="2663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/>
              <a:t>第 </a:t>
            </a:r>
            <a:r>
              <a:rPr kumimoji="1" lang="en-US" altLang="zh-CN" dirty="0"/>
              <a:t>2 </a:t>
            </a:r>
            <a:r>
              <a:rPr kumimoji="1" lang="zh-CN" altLang="en-US" dirty="0"/>
              <a:t>章  </a:t>
            </a:r>
            <a:r>
              <a:rPr kumimoji="1" lang="zh-CN" altLang="en-US" dirty="0" smtClean="0"/>
              <a:t>表结构</a:t>
            </a:r>
            <a:endParaRPr kumimoji="1" lang="zh-CN" altLang="en-US" dirty="0"/>
          </a:p>
        </p:txBody>
      </p:sp>
      <p:sp>
        <p:nvSpPr>
          <p:cNvPr id="31750" name="Text Box 66"/>
          <p:cNvSpPr txBox="1">
            <a:spLocks noChangeArrowheads="1"/>
          </p:cNvSpPr>
          <p:nvPr/>
        </p:nvSpPr>
        <p:spPr bwMode="auto">
          <a:xfrm>
            <a:off x="1259632" y="620688"/>
            <a:ext cx="30700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结点</a:t>
            </a:r>
            <a:r>
              <a:rPr kumimoji="1" lang="zh-CN" altLang="en-US" dirty="0" smtClean="0"/>
              <a:t>的申请和释放</a:t>
            </a:r>
            <a:endParaRPr kumimoji="1" lang="zh-CN" altLang="en-US" dirty="0"/>
          </a:p>
        </p:txBody>
      </p:sp>
      <p:sp>
        <p:nvSpPr>
          <p:cNvPr id="89155" name="Text Box 67"/>
          <p:cNvSpPr txBox="1">
            <a:spLocks noChangeArrowheads="1"/>
          </p:cNvSpPr>
          <p:nvPr/>
        </p:nvSpPr>
        <p:spPr bwMode="auto">
          <a:xfrm>
            <a:off x="467544" y="1196752"/>
            <a:ext cx="5256584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释放空间函数函数 </a:t>
            </a:r>
            <a:r>
              <a:rPr kumimoji="1" lang="en-US" altLang="zh-C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free</a:t>
            </a:r>
            <a:endParaRPr kumimoji="1" lang="zh-CN" alt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1752" name="Group 68"/>
          <p:cNvGrpSpPr>
            <a:grpSpLocks/>
          </p:cNvGrpSpPr>
          <p:nvPr/>
        </p:nvGrpSpPr>
        <p:grpSpPr bwMode="auto">
          <a:xfrm>
            <a:off x="841375" y="1124744"/>
            <a:ext cx="5459413" cy="519112"/>
            <a:chOff x="530" y="845"/>
            <a:chExt cx="3439" cy="1354878"/>
          </a:xfrm>
        </p:grpSpPr>
        <p:sp>
          <p:nvSpPr>
            <p:cNvPr id="31753" name="Text Box 69"/>
            <p:cNvSpPr txBox="1">
              <a:spLocks noChangeArrowheads="1"/>
            </p:cNvSpPr>
            <p:nvPr/>
          </p:nvSpPr>
          <p:spPr bwMode="auto">
            <a:xfrm>
              <a:off x="530" y="836611"/>
              <a:ext cx="3439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dirty="0"/>
            </a:p>
          </p:txBody>
        </p:sp>
        <p:sp>
          <p:nvSpPr>
            <p:cNvPr id="31754" name="Line 70"/>
            <p:cNvSpPr>
              <a:spLocks noChangeShapeType="1"/>
            </p:cNvSpPr>
            <p:nvPr/>
          </p:nvSpPr>
          <p:spPr bwMode="auto">
            <a:xfrm flipV="1">
              <a:off x="575" y="845"/>
              <a:ext cx="2668" cy="0"/>
            </a:xfrm>
            <a:prstGeom prst="line">
              <a:avLst/>
            </a:prstGeom>
            <a:noFill/>
            <a:ln w="539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</p:grpSp>
      <p:sp>
        <p:nvSpPr>
          <p:cNvPr id="15" name="Text Box 67"/>
          <p:cNvSpPr txBox="1">
            <a:spLocks noChangeArrowheads="1"/>
          </p:cNvSpPr>
          <p:nvPr/>
        </p:nvSpPr>
        <p:spPr bwMode="auto">
          <a:xfrm>
            <a:off x="467544" y="2016448"/>
            <a:ext cx="8568952" cy="2012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调用形式： </a:t>
            </a:r>
            <a:r>
              <a:rPr kumimoji="1" lang="en-US" altLang="zh-CN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free(p);</a:t>
            </a: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功能</a:t>
            </a:r>
            <a:r>
              <a:rPr kumimoji="1" lang="zh-CN" alt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kumimoji="1" lang="en-US" altLang="zh-CN" sz="24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kumimoji="1" lang="zh-CN" altLang="en-US" sz="24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是指针变量，且所指向的存储空间是由函数</a:t>
            </a:r>
            <a:r>
              <a:rPr kumimoji="1" lang="en-US" altLang="zh-CN" sz="2400" dirty="0" err="1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malloc</a:t>
            </a:r>
            <a:r>
              <a:rPr kumimoji="1" lang="zh-CN" altLang="en-US" sz="24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分配的，调用函数</a:t>
            </a:r>
            <a:r>
              <a:rPr kumimoji="1" lang="en-US" altLang="zh-CN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free(p</a:t>
            </a:r>
            <a:r>
              <a:rPr kumimoji="1" lang="en-US" altLang="zh-CN" sz="24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1" lang="zh-CN" altLang="en-US" sz="24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将会把指针</a:t>
            </a:r>
            <a:r>
              <a:rPr kumimoji="1" lang="en-US" altLang="zh-CN" sz="24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kumimoji="1" lang="zh-CN" altLang="en-US" sz="24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所指向的存储空间释放，使得这部分空间可以由系统重新分配。此函数无返回值。</a:t>
            </a:r>
            <a:endParaRPr kumimoji="1" lang="en-US" altLang="zh-CN" sz="2400" dirty="0" smtClean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4253507"/>
            <a:ext cx="80648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</a:rPr>
              <a:t>在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</a:rPr>
              <a:t>C++</a:t>
            </a: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</a:rPr>
              <a:t>编译环境下，可以用运算符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</a:rPr>
              <a:t>new</a:t>
            </a: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</a:rPr>
              <a:t>和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</a:rPr>
              <a:t>delete</a:t>
            </a: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</a:rPr>
              <a:t>替换</a:t>
            </a:r>
            <a:r>
              <a:rPr kumimoji="1" lang="en-US" altLang="zh-CN" sz="2400" b="1" dirty="0" err="1">
                <a:solidFill>
                  <a:srgbClr val="5B5249">
                    <a:lumMod val="50000"/>
                  </a:srgbClr>
                </a:solidFill>
              </a:rPr>
              <a:t>malloc</a:t>
            </a: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</a:rPr>
              <a:t>函数和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</a:rPr>
              <a:t>free</a:t>
            </a: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</a:rPr>
              <a:t>函数</a:t>
            </a:r>
            <a:endParaRPr kumimoji="1" lang="en-US" altLang="zh-CN" sz="2400" b="1" dirty="0">
              <a:solidFill>
                <a:srgbClr val="5B5249">
                  <a:lumMod val="50000"/>
                </a:srgbClr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</a:rPr>
              <a:t>例：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</a:rPr>
              <a:t>p=new  </a:t>
            </a:r>
            <a:r>
              <a:rPr kumimoji="1" lang="en-US" altLang="zh-CN" sz="2400" b="1" dirty="0" err="1">
                <a:solidFill>
                  <a:srgbClr val="5B5249">
                    <a:lumMod val="50000"/>
                  </a:srgbClr>
                </a:solidFill>
              </a:rPr>
              <a:t>LNode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</a:rPr>
              <a:t>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</a:rPr>
              <a:t>等价</a:t>
            </a: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</a:rPr>
              <a:t>于    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</a:rPr>
              <a:t>p=(</a:t>
            </a:r>
            <a:r>
              <a:rPr kumimoji="1" lang="en-US" altLang="zh-CN" sz="2400" b="1" dirty="0" err="1">
                <a:solidFill>
                  <a:srgbClr val="5B5249">
                    <a:lumMod val="50000"/>
                  </a:srgbClr>
                </a:solidFill>
              </a:rPr>
              <a:t>Lnode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</a:rPr>
              <a:t>*)</a:t>
            </a:r>
            <a:r>
              <a:rPr kumimoji="1" lang="en-US" altLang="zh-CN" sz="2400" b="1" dirty="0" err="1">
                <a:solidFill>
                  <a:srgbClr val="5B5249">
                    <a:lumMod val="50000"/>
                  </a:srgbClr>
                </a:solidFill>
              </a:rPr>
              <a:t>malloc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</a:rPr>
              <a:t>(</a:t>
            </a:r>
            <a:r>
              <a:rPr kumimoji="1" lang="en-US" altLang="zh-CN" sz="2400" b="1" dirty="0" err="1">
                <a:solidFill>
                  <a:srgbClr val="5B5249">
                    <a:lumMod val="50000"/>
                  </a:srgbClr>
                </a:solidFill>
              </a:rPr>
              <a:t>sizeof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</a:rPr>
              <a:t>(</a:t>
            </a:r>
            <a:r>
              <a:rPr kumimoji="1" lang="en-US" altLang="zh-CN" sz="2400" b="1" dirty="0" err="1">
                <a:solidFill>
                  <a:srgbClr val="5B5249">
                    <a:lumMod val="50000"/>
                  </a:srgbClr>
                </a:solidFill>
              </a:rPr>
              <a:t>LNode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</a:rPr>
              <a:t>));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</a:rPr>
              <a:t>delete  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</a:rPr>
              <a:t>p 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</a:rPr>
              <a:t>等价</a:t>
            </a: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</a:rPr>
              <a:t>于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</a:rPr>
              <a:t>free(p);</a:t>
            </a:r>
            <a:endParaRPr kumimoji="1" lang="zh-CN" altLang="en-US" sz="2400" b="1" dirty="0">
              <a:solidFill>
                <a:srgbClr val="5B5249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83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55" grpId="0"/>
      <p:bldP spid="15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50963" y="404664"/>
            <a:ext cx="7793037" cy="990600"/>
          </a:xfrm>
        </p:spPr>
        <p:txBody>
          <a:bodyPr/>
          <a:lstStyle/>
          <a:p>
            <a:pPr eaLnBrk="1" hangingPunct="1"/>
            <a:r>
              <a:rPr lang="zh-CN" altLang="en-US" sz="3200" dirty="0" smtClean="0"/>
              <a:t>单链表结点和指针的关系 </a:t>
            </a: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0" y="31194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1832945"/>
              </p:ext>
            </p:extLst>
          </p:nvPr>
        </p:nvGraphicFramePr>
        <p:xfrm>
          <a:off x="2249488" y="2552873"/>
          <a:ext cx="3065462" cy="210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Picture" r:id="rId4" imgW="2257560" imgH="1542960" progId="Word.Picture.8">
                  <p:embed/>
                </p:oleObj>
              </mc:Choice>
              <mc:Fallback>
                <p:oleObj name="Picture" r:id="rId4" imgW="2257560" imgH="154296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9488" y="2552873"/>
                        <a:ext cx="3065462" cy="2100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0919" name="Text Box 7"/>
          <p:cNvSpPr txBox="1">
            <a:spLocks noChangeArrowheads="1"/>
          </p:cNvSpPr>
          <p:nvPr/>
        </p:nvSpPr>
        <p:spPr bwMode="auto">
          <a:xfrm>
            <a:off x="2123728" y="5157192"/>
            <a:ext cx="4375150" cy="5232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5B5249"/>
                </a:solidFill>
                <a:latin typeface="Times New Roman" pitchFamily="18" charset="0"/>
              </a:rPr>
              <a:t>p</a:t>
            </a:r>
            <a:r>
              <a:rPr lang="zh-CN" altLang="en-US" sz="2800" b="1" dirty="0">
                <a:solidFill>
                  <a:srgbClr val="5B5249"/>
                </a:solidFill>
                <a:latin typeface="Times New Roman" pitchFamily="18" charset="0"/>
              </a:rPr>
              <a:t>的</a:t>
            </a:r>
            <a:r>
              <a:rPr lang="zh-CN" altLang="en-US" sz="2800" b="1" dirty="0">
                <a:solidFill>
                  <a:srgbClr val="5B5249"/>
                </a:solidFill>
              </a:rPr>
              <a:t>指向关系</a:t>
            </a:r>
            <a:r>
              <a:rPr lang="zh-CN" altLang="en-US" sz="2800" b="1" dirty="0" smtClean="0">
                <a:solidFill>
                  <a:srgbClr val="5B5249"/>
                </a:solidFill>
              </a:rPr>
              <a:t>不确定</a:t>
            </a:r>
            <a:endParaRPr lang="zh-CN" altLang="en-US" sz="2800" b="1" dirty="0">
              <a:solidFill>
                <a:srgbClr val="5B5249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68144" y="1556792"/>
            <a:ext cx="2843807" cy="23083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solidFill>
                  <a:srgbClr val="5B5249"/>
                </a:solidFill>
              </a:rPr>
              <a:t>typedef</a:t>
            </a:r>
            <a:r>
              <a:rPr kumimoji="1" lang="en-US" altLang="zh-CN" sz="1600" b="1" dirty="0">
                <a:solidFill>
                  <a:srgbClr val="5B5249"/>
                </a:solidFill>
              </a:rPr>
              <a:t> </a:t>
            </a:r>
            <a:r>
              <a:rPr kumimoji="1" lang="en-US" altLang="zh-CN" sz="1600" b="1" dirty="0" err="1">
                <a:solidFill>
                  <a:srgbClr val="5B5249"/>
                </a:solidFill>
              </a:rPr>
              <a:t>struct</a:t>
            </a:r>
            <a:r>
              <a:rPr kumimoji="1" lang="en-US" altLang="zh-CN" sz="1600" b="1" dirty="0">
                <a:solidFill>
                  <a:srgbClr val="5B5249"/>
                </a:solidFill>
              </a:rPr>
              <a:t> </a:t>
            </a:r>
            <a:r>
              <a:rPr kumimoji="1" lang="en-US" altLang="zh-CN" sz="1600" b="1" dirty="0" err="1">
                <a:solidFill>
                  <a:srgbClr val="5B5249"/>
                </a:solidFill>
              </a:rPr>
              <a:t>LNode</a:t>
            </a:r>
            <a:r>
              <a:rPr kumimoji="1" lang="en-US" altLang="zh-CN" sz="1600" b="1" dirty="0">
                <a:solidFill>
                  <a:srgbClr val="5B5249"/>
                </a:solidFill>
              </a:rPr>
              <a:t>    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5B5249"/>
                </a:solidFill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5B5249"/>
                </a:solidFill>
              </a:rPr>
              <a:t>        </a:t>
            </a:r>
            <a:r>
              <a:rPr kumimoji="1" lang="en-US" altLang="zh-CN" sz="1600" b="1" dirty="0" err="1">
                <a:solidFill>
                  <a:srgbClr val="5B5249"/>
                </a:solidFill>
              </a:rPr>
              <a:t>ElemType</a:t>
            </a:r>
            <a:r>
              <a:rPr kumimoji="1" lang="en-US" altLang="zh-CN" sz="1600" b="1" dirty="0">
                <a:solidFill>
                  <a:srgbClr val="5B5249"/>
                </a:solidFill>
              </a:rPr>
              <a:t> data</a:t>
            </a:r>
            <a:r>
              <a:rPr kumimoji="1" lang="zh-CN" altLang="en-US" sz="1600" b="1" dirty="0">
                <a:solidFill>
                  <a:srgbClr val="5B5249"/>
                </a:solidFill>
              </a:rPr>
              <a:t>； 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5B5249"/>
                </a:solidFill>
              </a:rPr>
              <a:t/>
            </a:r>
            <a:br>
              <a:rPr kumimoji="1" lang="zh-CN" altLang="en-US" sz="1600" b="1" dirty="0">
                <a:solidFill>
                  <a:srgbClr val="5B5249"/>
                </a:solidFill>
              </a:rPr>
            </a:br>
            <a:endParaRPr kumimoji="1" lang="zh-CN" altLang="en-US" sz="1600" b="1" dirty="0">
              <a:solidFill>
                <a:srgbClr val="5B5249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5B5249"/>
                </a:solidFill>
              </a:rPr>
              <a:t>        </a:t>
            </a:r>
            <a:r>
              <a:rPr kumimoji="1" lang="en-US" altLang="zh-CN" sz="1600" b="1" dirty="0" err="1">
                <a:solidFill>
                  <a:srgbClr val="5B5249"/>
                </a:solidFill>
              </a:rPr>
              <a:t>struct</a:t>
            </a:r>
            <a:r>
              <a:rPr kumimoji="1" lang="en-US" altLang="zh-CN" sz="1600" b="1" dirty="0">
                <a:solidFill>
                  <a:srgbClr val="5B5249"/>
                </a:solidFill>
              </a:rPr>
              <a:t> </a:t>
            </a:r>
            <a:r>
              <a:rPr kumimoji="1" lang="en-US" altLang="zh-CN" sz="1600" b="1" dirty="0" err="1">
                <a:solidFill>
                  <a:srgbClr val="5B5249"/>
                </a:solidFill>
              </a:rPr>
              <a:t>LNode</a:t>
            </a:r>
            <a:r>
              <a:rPr kumimoji="1" lang="en-US" altLang="zh-CN" sz="1600" b="1" dirty="0">
                <a:solidFill>
                  <a:srgbClr val="5B5249"/>
                </a:solidFill>
              </a:rPr>
              <a:t>  *next</a:t>
            </a:r>
            <a:r>
              <a:rPr kumimoji="1" lang="zh-CN" altLang="en-US" sz="1600" b="1" dirty="0">
                <a:solidFill>
                  <a:srgbClr val="5B5249"/>
                </a:solidFill>
              </a:rPr>
              <a:t>； 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5B5249"/>
                </a:solidFill>
              </a:rPr>
              <a:t/>
            </a:r>
            <a:br>
              <a:rPr kumimoji="1" lang="zh-CN" altLang="en-US" sz="1600" b="1" dirty="0">
                <a:solidFill>
                  <a:srgbClr val="5B5249"/>
                </a:solidFill>
              </a:rPr>
            </a:br>
            <a:endParaRPr kumimoji="1" lang="zh-CN" altLang="en-US" sz="1600" b="1" dirty="0">
              <a:solidFill>
                <a:srgbClr val="5B5249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5B5249"/>
                </a:solidFill>
              </a:rPr>
              <a:t>}</a:t>
            </a:r>
            <a:r>
              <a:rPr kumimoji="1" lang="en-US" altLang="zh-CN" sz="1600" b="1" dirty="0" err="1">
                <a:solidFill>
                  <a:srgbClr val="5B5249"/>
                </a:solidFill>
              </a:rPr>
              <a:t>LNode</a:t>
            </a:r>
            <a:r>
              <a:rPr kumimoji="1" lang="en-US" altLang="zh-CN" sz="1600" b="1" dirty="0">
                <a:solidFill>
                  <a:srgbClr val="5B5249"/>
                </a:solidFill>
              </a:rPr>
              <a:t>, *</a:t>
            </a:r>
            <a:r>
              <a:rPr kumimoji="1" lang="en-US" altLang="zh-CN" sz="1600" b="1" dirty="0" err="1">
                <a:solidFill>
                  <a:srgbClr val="5B5249"/>
                </a:solidFill>
              </a:rPr>
              <a:t>LinkList</a:t>
            </a:r>
            <a:r>
              <a:rPr kumimoji="1" lang="zh-CN" altLang="en-US" sz="1600" b="1" dirty="0">
                <a:solidFill>
                  <a:srgbClr val="5B5249"/>
                </a:solidFill>
              </a:rPr>
              <a:t>；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5576" y="1556792"/>
            <a:ext cx="45365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err="1">
                <a:solidFill>
                  <a:srgbClr val="5B5249"/>
                </a:solidFill>
              </a:rPr>
              <a:t>LinkList</a:t>
            </a:r>
            <a:r>
              <a:rPr kumimoji="1" lang="en-US" altLang="zh-CN" sz="2800" b="1" dirty="0">
                <a:solidFill>
                  <a:srgbClr val="5B5249"/>
                </a:solidFill>
              </a:rPr>
              <a:t> p;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5B5249"/>
                </a:solidFill>
              </a:rPr>
              <a:t>等价</a:t>
            </a:r>
            <a:r>
              <a:rPr kumimoji="1" lang="zh-CN" altLang="en-US" sz="2800" b="1" dirty="0">
                <a:solidFill>
                  <a:srgbClr val="5B5249"/>
                </a:solidFill>
              </a:rPr>
              <a:t>于</a:t>
            </a:r>
            <a:endParaRPr kumimoji="1" lang="en-US" altLang="zh-CN" sz="2800" b="1" dirty="0">
              <a:solidFill>
                <a:srgbClr val="5B5249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err="1">
                <a:solidFill>
                  <a:srgbClr val="5B5249"/>
                </a:solidFill>
              </a:rPr>
              <a:t>Lnode</a:t>
            </a:r>
            <a:r>
              <a:rPr kumimoji="1" lang="en-US" altLang="zh-CN" sz="2800" b="1" dirty="0">
                <a:solidFill>
                  <a:srgbClr val="5B5249"/>
                </a:solidFill>
              </a:rPr>
              <a:t> *p;</a:t>
            </a:r>
            <a:endParaRPr kumimoji="1" lang="zh-CN" altLang="en-US" sz="2800" b="1" dirty="0">
              <a:solidFill>
                <a:srgbClr val="5B52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42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0" y="31194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2054" name="Rectangle 7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graphicFrame>
        <p:nvGraphicFramePr>
          <p:cNvPr id="20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5216658"/>
              </p:ext>
            </p:extLst>
          </p:nvPr>
        </p:nvGraphicFramePr>
        <p:xfrm>
          <a:off x="1326233" y="3284984"/>
          <a:ext cx="3941911" cy="2449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Picture" r:id="rId4" imgW="2714760" imgH="1685880" progId="Word.Picture.8">
                  <p:embed/>
                </p:oleObj>
              </mc:Choice>
              <mc:Fallback>
                <p:oleObj name="Picture" r:id="rId4" imgW="2714760" imgH="168588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6233" y="3284984"/>
                        <a:ext cx="3941911" cy="24494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350963" y="404664"/>
            <a:ext cx="6677421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solidFill>
                  <a:srgbClr val="2A3D7A"/>
                </a:solidFill>
              </a:rPr>
              <a:t>单链表结点和指针的关系 </a:t>
            </a:r>
          </a:p>
        </p:txBody>
      </p:sp>
      <p:sp>
        <p:nvSpPr>
          <p:cNvPr id="9" name="矩形 8"/>
          <p:cNvSpPr/>
          <p:nvPr/>
        </p:nvSpPr>
        <p:spPr>
          <a:xfrm>
            <a:off x="5868144" y="2780928"/>
            <a:ext cx="3024336" cy="25853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 err="1">
                <a:solidFill>
                  <a:srgbClr val="5B5249"/>
                </a:solidFill>
              </a:rPr>
              <a:t>typedef</a:t>
            </a:r>
            <a:r>
              <a:rPr kumimoji="1" lang="en-US" altLang="zh-CN" b="1" dirty="0">
                <a:solidFill>
                  <a:srgbClr val="5B5249"/>
                </a:solidFill>
              </a:rPr>
              <a:t> </a:t>
            </a:r>
            <a:r>
              <a:rPr kumimoji="1" lang="en-US" altLang="zh-CN" b="1" dirty="0" err="1">
                <a:solidFill>
                  <a:srgbClr val="5B5249"/>
                </a:solidFill>
              </a:rPr>
              <a:t>struct</a:t>
            </a:r>
            <a:r>
              <a:rPr kumimoji="1" lang="en-US" altLang="zh-CN" b="1" dirty="0">
                <a:solidFill>
                  <a:srgbClr val="5B5249"/>
                </a:solidFill>
              </a:rPr>
              <a:t> </a:t>
            </a:r>
            <a:r>
              <a:rPr kumimoji="1" lang="en-US" altLang="zh-CN" b="1" dirty="0" err="1">
                <a:solidFill>
                  <a:srgbClr val="5B5249"/>
                </a:solidFill>
              </a:rPr>
              <a:t>LNode</a:t>
            </a:r>
            <a:r>
              <a:rPr kumimoji="1" lang="en-US" altLang="zh-CN" b="1" dirty="0">
                <a:solidFill>
                  <a:srgbClr val="5B5249"/>
                </a:solidFill>
              </a:rPr>
              <a:t>    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>
                <a:solidFill>
                  <a:srgbClr val="5B5249"/>
                </a:solidFill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>
                <a:solidFill>
                  <a:srgbClr val="5B5249"/>
                </a:solidFill>
              </a:rPr>
              <a:t>        </a:t>
            </a:r>
            <a:r>
              <a:rPr kumimoji="1" lang="en-US" altLang="zh-CN" b="1" dirty="0" err="1">
                <a:solidFill>
                  <a:srgbClr val="5B5249"/>
                </a:solidFill>
              </a:rPr>
              <a:t>ElemType</a:t>
            </a:r>
            <a:r>
              <a:rPr kumimoji="1" lang="en-US" altLang="zh-CN" b="1" dirty="0">
                <a:solidFill>
                  <a:srgbClr val="5B5249"/>
                </a:solidFill>
              </a:rPr>
              <a:t> data</a:t>
            </a:r>
            <a:r>
              <a:rPr kumimoji="1" lang="zh-CN" altLang="en-US" b="1" dirty="0">
                <a:solidFill>
                  <a:srgbClr val="5B5249"/>
                </a:solidFill>
              </a:rPr>
              <a:t>； 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 dirty="0">
                <a:solidFill>
                  <a:srgbClr val="5B5249"/>
                </a:solidFill>
              </a:rPr>
              <a:t/>
            </a:r>
            <a:br>
              <a:rPr kumimoji="1" lang="zh-CN" altLang="en-US" b="1" dirty="0">
                <a:solidFill>
                  <a:srgbClr val="5B5249"/>
                </a:solidFill>
              </a:rPr>
            </a:br>
            <a:endParaRPr kumimoji="1" lang="zh-CN" altLang="en-US" b="1" dirty="0">
              <a:solidFill>
                <a:srgbClr val="5B5249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 dirty="0">
                <a:solidFill>
                  <a:srgbClr val="5B5249"/>
                </a:solidFill>
              </a:rPr>
              <a:t>        </a:t>
            </a:r>
            <a:r>
              <a:rPr kumimoji="1" lang="en-US" altLang="zh-CN" b="1" dirty="0" err="1">
                <a:solidFill>
                  <a:srgbClr val="5B5249"/>
                </a:solidFill>
              </a:rPr>
              <a:t>struct</a:t>
            </a:r>
            <a:r>
              <a:rPr kumimoji="1" lang="en-US" altLang="zh-CN" b="1" dirty="0">
                <a:solidFill>
                  <a:srgbClr val="5B5249"/>
                </a:solidFill>
              </a:rPr>
              <a:t> </a:t>
            </a:r>
            <a:r>
              <a:rPr kumimoji="1" lang="en-US" altLang="zh-CN" b="1" dirty="0" err="1">
                <a:solidFill>
                  <a:srgbClr val="5B5249"/>
                </a:solidFill>
              </a:rPr>
              <a:t>LNode</a:t>
            </a:r>
            <a:r>
              <a:rPr kumimoji="1" lang="en-US" altLang="zh-CN" b="1" dirty="0">
                <a:solidFill>
                  <a:srgbClr val="5B5249"/>
                </a:solidFill>
              </a:rPr>
              <a:t>  *next</a:t>
            </a:r>
            <a:r>
              <a:rPr kumimoji="1" lang="zh-CN" altLang="en-US" b="1" dirty="0">
                <a:solidFill>
                  <a:srgbClr val="5B5249"/>
                </a:solidFill>
              </a:rPr>
              <a:t>； 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 dirty="0">
                <a:solidFill>
                  <a:srgbClr val="5B5249"/>
                </a:solidFill>
              </a:rPr>
              <a:t/>
            </a:r>
            <a:br>
              <a:rPr kumimoji="1" lang="zh-CN" altLang="en-US" b="1" dirty="0">
                <a:solidFill>
                  <a:srgbClr val="5B5249"/>
                </a:solidFill>
              </a:rPr>
            </a:br>
            <a:endParaRPr kumimoji="1" lang="zh-CN" altLang="en-US" b="1" dirty="0">
              <a:solidFill>
                <a:srgbClr val="5B5249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>
                <a:solidFill>
                  <a:srgbClr val="5B5249"/>
                </a:solidFill>
              </a:rPr>
              <a:t>}</a:t>
            </a:r>
            <a:r>
              <a:rPr kumimoji="1" lang="en-US" altLang="zh-CN" b="1" dirty="0" err="1">
                <a:solidFill>
                  <a:srgbClr val="5B5249"/>
                </a:solidFill>
              </a:rPr>
              <a:t>LNode</a:t>
            </a:r>
            <a:r>
              <a:rPr kumimoji="1" lang="en-US" altLang="zh-CN" b="1" dirty="0">
                <a:solidFill>
                  <a:srgbClr val="5B5249"/>
                </a:solidFill>
              </a:rPr>
              <a:t>, *</a:t>
            </a:r>
            <a:r>
              <a:rPr kumimoji="1" lang="en-US" altLang="zh-CN" b="1" dirty="0" err="1">
                <a:solidFill>
                  <a:srgbClr val="5B5249"/>
                </a:solidFill>
              </a:rPr>
              <a:t>LinkList</a:t>
            </a:r>
            <a:r>
              <a:rPr kumimoji="1" lang="zh-CN" altLang="en-US" b="1" dirty="0">
                <a:solidFill>
                  <a:srgbClr val="5B5249"/>
                </a:solidFill>
              </a:rPr>
              <a:t>； 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544" y="1556792"/>
            <a:ext cx="60486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err="1">
                <a:solidFill>
                  <a:srgbClr val="5B5249"/>
                </a:solidFill>
              </a:rPr>
              <a:t>LinkList</a:t>
            </a:r>
            <a:r>
              <a:rPr kumimoji="1" lang="en-US" altLang="zh-CN" sz="2800" b="1" dirty="0">
                <a:solidFill>
                  <a:srgbClr val="5B5249"/>
                </a:solidFill>
              </a:rPr>
              <a:t> p;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5B5249"/>
                </a:solidFill>
              </a:rPr>
              <a:t>p=(</a:t>
            </a:r>
            <a:r>
              <a:rPr kumimoji="1" lang="en-US" altLang="zh-CN" sz="2800" b="1" dirty="0" err="1">
                <a:solidFill>
                  <a:srgbClr val="5B5249"/>
                </a:solidFill>
              </a:rPr>
              <a:t>LNode</a:t>
            </a:r>
            <a:r>
              <a:rPr kumimoji="1" lang="en-US" altLang="zh-CN" sz="2800" b="1" dirty="0">
                <a:solidFill>
                  <a:srgbClr val="5B5249"/>
                </a:solidFill>
              </a:rPr>
              <a:t>*)</a:t>
            </a:r>
            <a:r>
              <a:rPr kumimoji="1" lang="en-US" altLang="zh-CN" sz="2800" b="1" dirty="0" err="1">
                <a:solidFill>
                  <a:srgbClr val="5B5249"/>
                </a:solidFill>
              </a:rPr>
              <a:t>malloc</a:t>
            </a:r>
            <a:r>
              <a:rPr kumimoji="1" lang="en-US" altLang="zh-CN" sz="2800" b="1" dirty="0">
                <a:solidFill>
                  <a:srgbClr val="5B5249"/>
                </a:solidFill>
              </a:rPr>
              <a:t>(</a:t>
            </a:r>
            <a:r>
              <a:rPr kumimoji="1" lang="en-US" altLang="zh-CN" sz="2800" b="1" dirty="0" err="1">
                <a:solidFill>
                  <a:srgbClr val="5B5249"/>
                </a:solidFill>
              </a:rPr>
              <a:t>sizeof</a:t>
            </a:r>
            <a:r>
              <a:rPr kumimoji="1" lang="en-US" altLang="zh-CN" sz="2800" b="1" dirty="0">
                <a:solidFill>
                  <a:srgbClr val="5B5249"/>
                </a:solidFill>
              </a:rPr>
              <a:t>(</a:t>
            </a:r>
            <a:r>
              <a:rPr kumimoji="1" lang="en-US" altLang="zh-CN" sz="2800" b="1" dirty="0" err="1">
                <a:solidFill>
                  <a:srgbClr val="5B5249"/>
                </a:solidFill>
              </a:rPr>
              <a:t>LNode</a:t>
            </a:r>
            <a:r>
              <a:rPr kumimoji="1" lang="en-US" altLang="zh-CN" sz="2800" b="1" dirty="0">
                <a:solidFill>
                  <a:srgbClr val="5B5249"/>
                </a:solidFill>
              </a:rPr>
              <a:t>)); </a:t>
            </a:r>
            <a:endParaRPr kumimoji="1" lang="zh-CN" altLang="en-US" sz="2800" b="1" dirty="0">
              <a:solidFill>
                <a:srgbClr val="5B52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54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0" y="31194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3078" name="Rectangle 5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3079" name="Rectangle 8"/>
          <p:cNvSpPr>
            <a:spLocks noChangeArrowheads="1"/>
          </p:cNvSpPr>
          <p:nvPr/>
        </p:nvSpPr>
        <p:spPr bwMode="auto">
          <a:xfrm>
            <a:off x="0" y="3105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graphicFrame>
        <p:nvGraphicFramePr>
          <p:cNvPr id="307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675191"/>
              </p:ext>
            </p:extLst>
          </p:nvPr>
        </p:nvGraphicFramePr>
        <p:xfrm>
          <a:off x="2267744" y="2708920"/>
          <a:ext cx="3246437" cy="203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Picture" r:id="rId4" imgW="2571840" imgH="1609560" progId="Word.Picture.8">
                  <p:embed/>
                </p:oleObj>
              </mc:Choice>
              <mc:Fallback>
                <p:oleObj name="Picture" r:id="rId4" imgW="2571840" imgH="160956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2708920"/>
                        <a:ext cx="3246437" cy="2039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0919" name="Text Box 7"/>
          <p:cNvSpPr txBox="1">
            <a:spLocks noChangeArrowheads="1"/>
          </p:cNvSpPr>
          <p:nvPr/>
        </p:nvSpPr>
        <p:spPr bwMode="auto">
          <a:xfrm>
            <a:off x="1351074" y="5589239"/>
            <a:ext cx="6280758" cy="95410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</a:rPr>
              <a:t>P</a:t>
            </a:r>
            <a:r>
              <a:rPr lang="zh-CN" altLang="en-US" sz="2800" b="1" dirty="0" smtClean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</a:rPr>
              <a:t>所指向的结点被释放，</a:t>
            </a:r>
            <a:r>
              <a:rPr lang="en-US" altLang="zh-CN" sz="2800" b="1" dirty="0" smtClean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</a:rPr>
              <a:t>p</a:t>
            </a:r>
            <a:r>
              <a:rPr lang="zh-CN" altLang="en-US" sz="2800" b="1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</a:rPr>
              <a:t>的</a:t>
            </a:r>
            <a:r>
              <a:rPr lang="zh-CN" altLang="en-US" sz="2800" b="1" dirty="0">
                <a:solidFill>
                  <a:srgbClr val="5B5249">
                    <a:lumMod val="50000"/>
                  </a:srgbClr>
                </a:solidFill>
              </a:rPr>
              <a:t>指向关系</a:t>
            </a:r>
            <a:r>
              <a:rPr lang="zh-CN" altLang="en-US" sz="2800" b="1" dirty="0" smtClean="0">
                <a:solidFill>
                  <a:srgbClr val="5B5249">
                    <a:lumMod val="50000"/>
                  </a:srgbClr>
                </a:solidFill>
                <a:latin typeface="宋体" charset="-122"/>
              </a:rPr>
              <a:t>“</a:t>
            </a:r>
            <a:r>
              <a:rPr lang="zh-CN" altLang="en-US" sz="2800" b="1" dirty="0" smtClean="0">
                <a:solidFill>
                  <a:srgbClr val="5B5249">
                    <a:lumMod val="50000"/>
                  </a:srgbClr>
                </a:solidFill>
              </a:rPr>
              <a:t>失效</a:t>
            </a:r>
            <a:r>
              <a:rPr lang="zh-CN" altLang="en-US" sz="2800" b="1" dirty="0" smtClean="0">
                <a:solidFill>
                  <a:srgbClr val="5B5249">
                    <a:lumMod val="50000"/>
                  </a:srgbClr>
                </a:solidFill>
                <a:latin typeface="宋体" charset="-122"/>
              </a:rPr>
              <a:t>”，进行</a:t>
            </a:r>
            <a:r>
              <a:rPr lang="en-US" altLang="zh-CN" sz="2800" b="1" dirty="0" smtClean="0">
                <a:solidFill>
                  <a:srgbClr val="5B5249">
                    <a:lumMod val="50000"/>
                  </a:srgbClr>
                </a:solidFill>
                <a:latin typeface="宋体" charset="-122"/>
              </a:rPr>
              <a:t>p-&gt;</a:t>
            </a:r>
            <a:r>
              <a:rPr lang="zh-CN" altLang="en-US" sz="2800" b="1" dirty="0" smtClean="0">
                <a:solidFill>
                  <a:srgbClr val="5B5249">
                    <a:lumMod val="50000"/>
                  </a:srgbClr>
                </a:solidFill>
                <a:latin typeface="宋体" charset="-122"/>
              </a:rPr>
              <a:t>操作无意义</a:t>
            </a:r>
            <a:endParaRPr lang="zh-CN" altLang="en-US" sz="2800" b="1" dirty="0">
              <a:solidFill>
                <a:srgbClr val="5B5249">
                  <a:lumMod val="50000"/>
                </a:srgbClr>
              </a:solidFill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899592" y="341412"/>
            <a:ext cx="6677421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solidFill>
                  <a:srgbClr val="2A3D7A"/>
                </a:solidFill>
              </a:rPr>
              <a:t>单链表结点和指针的关系 </a:t>
            </a:r>
          </a:p>
        </p:txBody>
      </p:sp>
      <p:sp>
        <p:nvSpPr>
          <p:cNvPr id="10" name="矩形 9"/>
          <p:cNvSpPr/>
          <p:nvPr/>
        </p:nvSpPr>
        <p:spPr>
          <a:xfrm>
            <a:off x="6084168" y="2852936"/>
            <a:ext cx="3024336" cy="23083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solidFill>
                  <a:srgbClr val="5B5249"/>
                </a:solidFill>
              </a:rPr>
              <a:t>typedef</a:t>
            </a:r>
            <a:r>
              <a:rPr kumimoji="1" lang="en-US" altLang="zh-CN" sz="1600" b="1" dirty="0">
                <a:solidFill>
                  <a:srgbClr val="5B5249"/>
                </a:solidFill>
              </a:rPr>
              <a:t> </a:t>
            </a:r>
            <a:r>
              <a:rPr kumimoji="1" lang="en-US" altLang="zh-CN" sz="1600" b="1" dirty="0" err="1">
                <a:solidFill>
                  <a:srgbClr val="5B5249"/>
                </a:solidFill>
              </a:rPr>
              <a:t>struct</a:t>
            </a:r>
            <a:r>
              <a:rPr kumimoji="1" lang="en-US" altLang="zh-CN" sz="1600" b="1" dirty="0">
                <a:solidFill>
                  <a:srgbClr val="5B5249"/>
                </a:solidFill>
              </a:rPr>
              <a:t> </a:t>
            </a:r>
            <a:r>
              <a:rPr kumimoji="1" lang="en-US" altLang="zh-CN" sz="1600" b="1" dirty="0" err="1">
                <a:solidFill>
                  <a:srgbClr val="5B5249"/>
                </a:solidFill>
              </a:rPr>
              <a:t>LNode</a:t>
            </a:r>
            <a:r>
              <a:rPr kumimoji="1" lang="en-US" altLang="zh-CN" sz="1600" b="1" dirty="0">
                <a:solidFill>
                  <a:srgbClr val="5B5249"/>
                </a:solidFill>
              </a:rPr>
              <a:t>    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5B5249"/>
                </a:solidFill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5B5249"/>
                </a:solidFill>
              </a:rPr>
              <a:t>        </a:t>
            </a:r>
            <a:r>
              <a:rPr kumimoji="1" lang="en-US" altLang="zh-CN" sz="1600" b="1" dirty="0" err="1">
                <a:solidFill>
                  <a:srgbClr val="5B5249"/>
                </a:solidFill>
              </a:rPr>
              <a:t>ElemType</a:t>
            </a:r>
            <a:r>
              <a:rPr kumimoji="1" lang="en-US" altLang="zh-CN" sz="1600" b="1" dirty="0">
                <a:solidFill>
                  <a:srgbClr val="5B5249"/>
                </a:solidFill>
              </a:rPr>
              <a:t> data</a:t>
            </a:r>
            <a:r>
              <a:rPr kumimoji="1" lang="zh-CN" altLang="en-US" sz="1600" b="1" dirty="0">
                <a:solidFill>
                  <a:srgbClr val="5B5249"/>
                </a:solidFill>
              </a:rPr>
              <a:t>； 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5B5249"/>
                </a:solidFill>
              </a:rPr>
              <a:t/>
            </a:r>
            <a:br>
              <a:rPr kumimoji="1" lang="zh-CN" altLang="en-US" sz="1600" b="1" dirty="0">
                <a:solidFill>
                  <a:srgbClr val="5B5249"/>
                </a:solidFill>
              </a:rPr>
            </a:br>
            <a:endParaRPr kumimoji="1" lang="zh-CN" altLang="en-US" sz="1600" b="1" dirty="0">
              <a:solidFill>
                <a:srgbClr val="5B5249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5B5249"/>
                </a:solidFill>
              </a:rPr>
              <a:t>        </a:t>
            </a:r>
            <a:r>
              <a:rPr kumimoji="1" lang="en-US" altLang="zh-CN" sz="1600" b="1" dirty="0" err="1">
                <a:solidFill>
                  <a:srgbClr val="5B5249"/>
                </a:solidFill>
              </a:rPr>
              <a:t>struct</a:t>
            </a:r>
            <a:r>
              <a:rPr kumimoji="1" lang="en-US" altLang="zh-CN" sz="1600" b="1" dirty="0">
                <a:solidFill>
                  <a:srgbClr val="5B5249"/>
                </a:solidFill>
              </a:rPr>
              <a:t> </a:t>
            </a:r>
            <a:r>
              <a:rPr kumimoji="1" lang="en-US" altLang="zh-CN" sz="1600" b="1" dirty="0" err="1">
                <a:solidFill>
                  <a:srgbClr val="5B5249"/>
                </a:solidFill>
              </a:rPr>
              <a:t>LNode</a:t>
            </a:r>
            <a:r>
              <a:rPr kumimoji="1" lang="en-US" altLang="zh-CN" sz="1600" b="1" dirty="0">
                <a:solidFill>
                  <a:srgbClr val="5B5249"/>
                </a:solidFill>
              </a:rPr>
              <a:t>  *next</a:t>
            </a:r>
            <a:r>
              <a:rPr kumimoji="1" lang="zh-CN" altLang="en-US" sz="1600" b="1" dirty="0">
                <a:solidFill>
                  <a:srgbClr val="5B5249"/>
                </a:solidFill>
              </a:rPr>
              <a:t>； 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5B5249"/>
                </a:solidFill>
              </a:rPr>
              <a:t/>
            </a:r>
            <a:br>
              <a:rPr kumimoji="1" lang="zh-CN" altLang="en-US" sz="1600" b="1" dirty="0">
                <a:solidFill>
                  <a:srgbClr val="5B5249"/>
                </a:solidFill>
              </a:rPr>
            </a:br>
            <a:endParaRPr kumimoji="1" lang="zh-CN" altLang="en-US" sz="1600" b="1" dirty="0">
              <a:solidFill>
                <a:srgbClr val="5B5249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5B5249"/>
                </a:solidFill>
              </a:rPr>
              <a:t>}</a:t>
            </a:r>
            <a:r>
              <a:rPr kumimoji="1" lang="en-US" altLang="zh-CN" sz="1600" b="1" dirty="0" err="1">
                <a:solidFill>
                  <a:srgbClr val="5B5249"/>
                </a:solidFill>
              </a:rPr>
              <a:t>LNode</a:t>
            </a:r>
            <a:r>
              <a:rPr kumimoji="1" lang="en-US" altLang="zh-CN" sz="1600" b="1" dirty="0">
                <a:solidFill>
                  <a:srgbClr val="5B5249"/>
                </a:solidFill>
              </a:rPr>
              <a:t>, *</a:t>
            </a:r>
            <a:r>
              <a:rPr kumimoji="1" lang="en-US" altLang="zh-CN" sz="1600" b="1" dirty="0" err="1">
                <a:solidFill>
                  <a:srgbClr val="5B5249"/>
                </a:solidFill>
              </a:rPr>
              <a:t>LinkList</a:t>
            </a:r>
            <a:r>
              <a:rPr kumimoji="1" lang="zh-CN" altLang="en-US" sz="1600" b="1" dirty="0">
                <a:solidFill>
                  <a:srgbClr val="5B5249"/>
                </a:solidFill>
              </a:rPr>
              <a:t>； 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544" y="1556792"/>
            <a:ext cx="60486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err="1">
                <a:solidFill>
                  <a:srgbClr val="5B5249"/>
                </a:solidFill>
              </a:rPr>
              <a:t>LinkList</a:t>
            </a:r>
            <a:r>
              <a:rPr kumimoji="1" lang="en-US" altLang="zh-CN" sz="2800" b="1" dirty="0">
                <a:solidFill>
                  <a:srgbClr val="5B5249"/>
                </a:solidFill>
              </a:rPr>
              <a:t> p;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5B5249"/>
                </a:solidFill>
              </a:rPr>
              <a:t>p=(</a:t>
            </a:r>
            <a:r>
              <a:rPr kumimoji="1" lang="en-US" altLang="zh-CN" sz="2800" b="1" dirty="0" err="1">
                <a:solidFill>
                  <a:srgbClr val="5B5249"/>
                </a:solidFill>
              </a:rPr>
              <a:t>LNode</a:t>
            </a:r>
            <a:r>
              <a:rPr kumimoji="1" lang="en-US" altLang="zh-CN" sz="2800" b="1" dirty="0">
                <a:solidFill>
                  <a:srgbClr val="5B5249"/>
                </a:solidFill>
              </a:rPr>
              <a:t>*)</a:t>
            </a:r>
            <a:r>
              <a:rPr kumimoji="1" lang="en-US" altLang="zh-CN" sz="2800" b="1" dirty="0" err="1">
                <a:solidFill>
                  <a:srgbClr val="5B5249"/>
                </a:solidFill>
              </a:rPr>
              <a:t>malloc</a:t>
            </a:r>
            <a:r>
              <a:rPr kumimoji="1" lang="en-US" altLang="zh-CN" sz="2800" b="1" dirty="0">
                <a:solidFill>
                  <a:srgbClr val="5B5249"/>
                </a:solidFill>
              </a:rPr>
              <a:t>(</a:t>
            </a:r>
            <a:r>
              <a:rPr kumimoji="1" lang="en-US" altLang="zh-CN" sz="2800" b="1" dirty="0" err="1">
                <a:solidFill>
                  <a:srgbClr val="5B5249"/>
                </a:solidFill>
              </a:rPr>
              <a:t>sizeof</a:t>
            </a:r>
            <a:r>
              <a:rPr kumimoji="1" lang="en-US" altLang="zh-CN" sz="2800" b="1" dirty="0">
                <a:solidFill>
                  <a:srgbClr val="5B5249"/>
                </a:solidFill>
              </a:rPr>
              <a:t>(</a:t>
            </a:r>
            <a:r>
              <a:rPr kumimoji="1" lang="en-US" altLang="zh-CN" sz="2800" b="1" dirty="0" err="1">
                <a:solidFill>
                  <a:srgbClr val="5B5249"/>
                </a:solidFill>
              </a:rPr>
              <a:t>LNode</a:t>
            </a:r>
            <a:r>
              <a:rPr kumimoji="1" lang="en-US" altLang="zh-CN" sz="2800" b="1" dirty="0">
                <a:solidFill>
                  <a:srgbClr val="5B5249"/>
                </a:solidFill>
              </a:rPr>
              <a:t>));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5B5249"/>
                </a:solidFill>
              </a:rPr>
              <a:t>free(p); </a:t>
            </a:r>
            <a:endParaRPr kumimoji="1" lang="zh-CN" altLang="en-US" sz="2800" b="1" dirty="0">
              <a:solidFill>
                <a:srgbClr val="5B52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41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0" y="31194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5126" name="Rectangle 5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5127" name="Rectangle 6"/>
          <p:cNvSpPr>
            <a:spLocks noChangeArrowheads="1"/>
          </p:cNvSpPr>
          <p:nvPr/>
        </p:nvSpPr>
        <p:spPr bwMode="auto">
          <a:xfrm>
            <a:off x="0" y="3105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5128" name="Rectangle 7"/>
          <p:cNvSpPr>
            <a:spLocks noChangeArrowheads="1"/>
          </p:cNvSpPr>
          <p:nvPr/>
        </p:nvSpPr>
        <p:spPr bwMode="auto">
          <a:xfrm>
            <a:off x="0" y="30861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5129" name="Rectangle 10"/>
          <p:cNvSpPr>
            <a:spLocks noChangeArrowheads="1"/>
          </p:cNvSpPr>
          <p:nvPr/>
        </p:nvSpPr>
        <p:spPr bwMode="auto">
          <a:xfrm>
            <a:off x="0" y="30337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graphicFrame>
        <p:nvGraphicFramePr>
          <p:cNvPr id="512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883289"/>
              </p:ext>
            </p:extLst>
          </p:nvPr>
        </p:nvGraphicFramePr>
        <p:xfrm>
          <a:off x="683568" y="3573016"/>
          <a:ext cx="3240359" cy="2804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Picture" r:id="rId4" imgW="2276640" imgH="1962000" progId="Word.Picture.8">
                  <p:embed/>
                </p:oleObj>
              </mc:Choice>
              <mc:Fallback>
                <p:oleObj name="Picture" r:id="rId4" imgW="2276640" imgH="19620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573016"/>
                        <a:ext cx="3240359" cy="28043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0919" name="Text Box 7"/>
          <p:cNvSpPr txBox="1">
            <a:spLocks noChangeArrowheads="1"/>
          </p:cNvSpPr>
          <p:nvPr/>
        </p:nvSpPr>
        <p:spPr bwMode="auto">
          <a:xfrm>
            <a:off x="4644008" y="4365104"/>
            <a:ext cx="4275559" cy="132343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 smtClean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</a:rPr>
              <a:t>产生了游离结点，</a:t>
            </a:r>
            <a:r>
              <a:rPr lang="en-US" altLang="zh-CN" sz="2000" b="1" dirty="0" smtClean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</a:rPr>
              <a:t>P</a:t>
            </a:r>
            <a:r>
              <a:rPr lang="zh-CN" altLang="en-US" sz="2000" b="1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</a:rPr>
              <a:t>原来</a:t>
            </a:r>
            <a:r>
              <a:rPr lang="zh-CN" altLang="en-US" sz="2000" b="1" dirty="0">
                <a:solidFill>
                  <a:srgbClr val="5B5249">
                    <a:lumMod val="50000"/>
                  </a:srgbClr>
                </a:solidFill>
              </a:rPr>
              <a:t>指向的结点被</a:t>
            </a:r>
            <a:r>
              <a:rPr lang="zh-CN" altLang="en-US" sz="2000" b="1" dirty="0" smtClean="0">
                <a:solidFill>
                  <a:srgbClr val="5B5249">
                    <a:lumMod val="50000"/>
                  </a:srgbClr>
                </a:solidFill>
                <a:latin typeface="宋体" charset="-122"/>
              </a:rPr>
              <a:t>“</a:t>
            </a:r>
            <a:r>
              <a:rPr lang="zh-CN" altLang="en-US" sz="2000" b="1" dirty="0" smtClean="0">
                <a:solidFill>
                  <a:srgbClr val="5B5249">
                    <a:lumMod val="50000"/>
                  </a:srgbClr>
                </a:solidFill>
              </a:rPr>
              <a:t>忘记了</a:t>
            </a:r>
            <a:r>
              <a:rPr lang="zh-CN" altLang="en-US" sz="2000" dirty="0" smtClean="0">
                <a:solidFill>
                  <a:srgbClr val="5B5249">
                    <a:lumMod val="50000"/>
                  </a:srgbClr>
                </a:solidFill>
              </a:rPr>
              <a:t> </a:t>
            </a:r>
            <a:r>
              <a:rPr lang="zh-CN" altLang="en-US" sz="2000" b="1" dirty="0" smtClean="0">
                <a:solidFill>
                  <a:srgbClr val="5B5249">
                    <a:lumMod val="50000"/>
                  </a:srgbClr>
                </a:solidFill>
                <a:latin typeface="宋体" charset="-122"/>
              </a:rPr>
              <a:t>”，程序对游离结点即不能引用，又不能释放，游离结点白白占据着存储单元。</a:t>
            </a:r>
            <a:endParaRPr lang="zh-CN" altLang="en-US" sz="2000" b="1" dirty="0">
              <a:solidFill>
                <a:srgbClr val="5B5249">
                  <a:lumMod val="50000"/>
                </a:srgbClr>
              </a:solidFill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899592" y="341412"/>
            <a:ext cx="6677421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solidFill>
                  <a:srgbClr val="2A3D7A"/>
                </a:solidFill>
              </a:rPr>
              <a:t>单链表结点和指针的关系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7544" y="1556792"/>
            <a:ext cx="60486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err="1">
                <a:solidFill>
                  <a:srgbClr val="5B5249">
                    <a:lumMod val="50000"/>
                  </a:srgbClr>
                </a:solidFill>
              </a:rPr>
              <a:t>LinkList</a:t>
            </a:r>
            <a:r>
              <a:rPr kumimoji="1" lang="en-US" altLang="zh-CN" sz="2800" b="1" dirty="0">
                <a:solidFill>
                  <a:srgbClr val="5B5249">
                    <a:lumMod val="50000"/>
                  </a:srgbClr>
                </a:solidFill>
              </a:rPr>
              <a:t> </a:t>
            </a:r>
            <a:r>
              <a:rPr kumimoji="1" lang="en-US" altLang="zh-CN" sz="2800" b="1" dirty="0" err="1">
                <a:solidFill>
                  <a:srgbClr val="5B5249">
                    <a:lumMod val="50000"/>
                  </a:srgbClr>
                </a:solidFill>
              </a:rPr>
              <a:t>p,q</a:t>
            </a:r>
            <a:r>
              <a:rPr kumimoji="1" lang="en-US" altLang="zh-CN" sz="2800" b="1" dirty="0">
                <a:solidFill>
                  <a:srgbClr val="5B5249">
                    <a:lumMod val="50000"/>
                  </a:srgbClr>
                </a:solidFill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5B5249">
                    <a:lumMod val="50000"/>
                  </a:srgbClr>
                </a:solidFill>
              </a:rPr>
              <a:t>p=(</a:t>
            </a:r>
            <a:r>
              <a:rPr kumimoji="1" lang="en-US" altLang="zh-CN" sz="2800" b="1" dirty="0" err="1">
                <a:solidFill>
                  <a:srgbClr val="5B5249">
                    <a:lumMod val="50000"/>
                  </a:srgbClr>
                </a:solidFill>
              </a:rPr>
              <a:t>LNode</a:t>
            </a:r>
            <a:r>
              <a:rPr kumimoji="1" lang="en-US" altLang="zh-CN" sz="2800" b="1" dirty="0">
                <a:solidFill>
                  <a:srgbClr val="5B5249">
                    <a:lumMod val="50000"/>
                  </a:srgbClr>
                </a:solidFill>
              </a:rPr>
              <a:t>*)</a:t>
            </a:r>
            <a:r>
              <a:rPr kumimoji="1" lang="en-US" altLang="zh-CN" sz="2800" b="1" dirty="0" err="1">
                <a:solidFill>
                  <a:srgbClr val="5B5249">
                    <a:lumMod val="50000"/>
                  </a:srgbClr>
                </a:solidFill>
              </a:rPr>
              <a:t>malloc</a:t>
            </a:r>
            <a:r>
              <a:rPr kumimoji="1" lang="en-US" altLang="zh-CN" sz="2800" b="1" dirty="0">
                <a:solidFill>
                  <a:srgbClr val="5B5249">
                    <a:lumMod val="50000"/>
                  </a:srgbClr>
                </a:solidFill>
              </a:rPr>
              <a:t>(</a:t>
            </a:r>
            <a:r>
              <a:rPr kumimoji="1" lang="en-US" altLang="zh-CN" sz="2800" b="1" dirty="0" err="1">
                <a:solidFill>
                  <a:srgbClr val="5B5249">
                    <a:lumMod val="50000"/>
                  </a:srgbClr>
                </a:solidFill>
              </a:rPr>
              <a:t>sizeof</a:t>
            </a:r>
            <a:r>
              <a:rPr kumimoji="1" lang="en-US" altLang="zh-CN" sz="2800" b="1" dirty="0">
                <a:solidFill>
                  <a:srgbClr val="5B5249">
                    <a:lumMod val="50000"/>
                  </a:srgbClr>
                </a:solidFill>
              </a:rPr>
              <a:t>(</a:t>
            </a:r>
            <a:r>
              <a:rPr kumimoji="1" lang="en-US" altLang="zh-CN" sz="2800" b="1" dirty="0" err="1">
                <a:solidFill>
                  <a:srgbClr val="5B5249">
                    <a:lumMod val="50000"/>
                  </a:srgbClr>
                </a:solidFill>
              </a:rPr>
              <a:t>LNode</a:t>
            </a:r>
            <a:r>
              <a:rPr kumimoji="1" lang="en-US" altLang="zh-CN" sz="2800" b="1" dirty="0">
                <a:solidFill>
                  <a:srgbClr val="5B5249">
                    <a:lumMod val="50000"/>
                  </a:srgbClr>
                </a:solidFill>
              </a:rPr>
              <a:t>));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5B5249">
                    <a:lumMod val="50000"/>
                  </a:srgbClr>
                </a:solidFill>
              </a:rPr>
              <a:t>q=(</a:t>
            </a:r>
            <a:r>
              <a:rPr kumimoji="1" lang="en-US" altLang="zh-CN" sz="2800" b="1" dirty="0" err="1">
                <a:solidFill>
                  <a:srgbClr val="5B5249">
                    <a:lumMod val="50000"/>
                  </a:srgbClr>
                </a:solidFill>
              </a:rPr>
              <a:t>LNode</a:t>
            </a:r>
            <a:r>
              <a:rPr kumimoji="1" lang="en-US" altLang="zh-CN" sz="2800" b="1" dirty="0">
                <a:solidFill>
                  <a:srgbClr val="5B5249">
                    <a:lumMod val="50000"/>
                  </a:srgbClr>
                </a:solidFill>
              </a:rPr>
              <a:t>*)</a:t>
            </a:r>
            <a:r>
              <a:rPr kumimoji="1" lang="en-US" altLang="zh-CN" sz="2800" b="1" dirty="0" err="1">
                <a:solidFill>
                  <a:srgbClr val="5B5249">
                    <a:lumMod val="50000"/>
                  </a:srgbClr>
                </a:solidFill>
              </a:rPr>
              <a:t>malloc</a:t>
            </a:r>
            <a:r>
              <a:rPr kumimoji="1" lang="en-US" altLang="zh-CN" sz="2800" b="1" dirty="0">
                <a:solidFill>
                  <a:srgbClr val="5B5249">
                    <a:lumMod val="50000"/>
                  </a:srgbClr>
                </a:solidFill>
              </a:rPr>
              <a:t>(</a:t>
            </a:r>
            <a:r>
              <a:rPr kumimoji="1" lang="en-US" altLang="zh-CN" sz="2800" b="1" dirty="0" err="1">
                <a:solidFill>
                  <a:srgbClr val="5B5249">
                    <a:lumMod val="50000"/>
                  </a:srgbClr>
                </a:solidFill>
              </a:rPr>
              <a:t>sizeof</a:t>
            </a:r>
            <a:r>
              <a:rPr kumimoji="1" lang="en-US" altLang="zh-CN" sz="2800" b="1" dirty="0">
                <a:solidFill>
                  <a:srgbClr val="5B5249">
                    <a:lumMod val="50000"/>
                  </a:srgbClr>
                </a:solidFill>
              </a:rPr>
              <a:t>(</a:t>
            </a:r>
            <a:r>
              <a:rPr kumimoji="1" lang="en-US" altLang="zh-CN" sz="2800" b="1" dirty="0" err="1">
                <a:solidFill>
                  <a:srgbClr val="5B5249">
                    <a:lumMod val="50000"/>
                  </a:srgbClr>
                </a:solidFill>
              </a:rPr>
              <a:t>LNode</a:t>
            </a:r>
            <a:r>
              <a:rPr kumimoji="1" lang="en-US" altLang="zh-CN" sz="2800" b="1" dirty="0">
                <a:solidFill>
                  <a:srgbClr val="5B5249">
                    <a:lumMod val="50000"/>
                  </a:srgbClr>
                </a:solidFill>
              </a:rPr>
              <a:t>));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5B5249">
                    <a:lumMod val="50000"/>
                  </a:srgbClr>
                </a:solidFill>
              </a:rPr>
              <a:t>p=q;</a:t>
            </a:r>
            <a:endParaRPr kumimoji="1" lang="en-US" altLang="zh-CN" sz="2800" b="1" dirty="0">
              <a:solidFill>
                <a:srgbClr val="5B5249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00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332656"/>
            <a:ext cx="7793037" cy="990600"/>
          </a:xfrm>
        </p:spPr>
        <p:txBody>
          <a:bodyPr/>
          <a:lstStyle/>
          <a:p>
            <a:pPr eaLnBrk="1" hangingPunct="1"/>
            <a:r>
              <a:rPr lang="zh-CN" altLang="en-US" sz="3600" b="0" dirty="0" smtClean="0">
                <a:latin typeface="Times New Roman" pitchFamily="18" charset="0"/>
              </a:rPr>
              <a:t>单链表结点的连接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366" y="3501008"/>
            <a:ext cx="8062664" cy="1152128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2800" b="1" dirty="0" smtClean="0"/>
              <a:t>让前驱结点的指针域存储后继结点的地址</a:t>
            </a:r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1187624" y="2708920"/>
            <a:ext cx="4248194" cy="577874"/>
            <a:chOff x="2878" y="2818"/>
            <a:chExt cx="2573" cy="350"/>
          </a:xfrm>
        </p:grpSpPr>
        <p:sp>
          <p:nvSpPr>
            <p:cNvPr id="7" name="Rectangle 24"/>
            <p:cNvSpPr>
              <a:spLocks noChangeArrowheads="1"/>
            </p:cNvSpPr>
            <p:nvPr/>
          </p:nvSpPr>
          <p:spPr bwMode="auto">
            <a:xfrm>
              <a:off x="3271" y="2833"/>
              <a:ext cx="2180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r>
                <a:rPr kumimoji="1" lang="zh-CN" altLang="en-US" sz="2800" b="1" dirty="0" smtClean="0">
                  <a:solidFill>
                    <a:srgbClr val="000000"/>
                  </a:solidFill>
                  <a:latin typeface="宋体" pitchFamily="2" charset="-122"/>
                </a:rPr>
                <a:t>如何连接两个结点？</a:t>
              </a:r>
              <a:endParaRPr kumimoji="1" lang="zh-CN" altLang="en-US" sz="2800" b="1" dirty="0">
                <a:solidFill>
                  <a:srgbClr val="000000"/>
                </a:solidFill>
                <a:latin typeface="宋体" pitchFamily="2" charset="-122"/>
              </a:endParaRPr>
            </a:p>
          </p:txBody>
        </p:sp>
        <p:pic>
          <p:nvPicPr>
            <p:cNvPr id="8" name="图片 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8" y="2818"/>
              <a:ext cx="356" cy="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2378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692696"/>
            <a:ext cx="5400600" cy="5976664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</a:rPr>
              <a:t>程序段一：</a:t>
            </a:r>
          </a:p>
          <a:p>
            <a:pPr algn="just" eaLnBrk="1" hangingPunct="1">
              <a:buNone/>
            </a:pPr>
            <a:r>
              <a:rPr lang="en-US" altLang="zh-CN" sz="2800" b="1" dirty="0" err="1">
                <a:solidFill>
                  <a:schemeClr val="tx1">
                    <a:lumMod val="50000"/>
                  </a:schemeClr>
                </a:solidFill>
              </a:rPr>
              <a:t>LinkList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50000"/>
                  </a:schemeClr>
                </a:solidFill>
              </a:rPr>
              <a:t>p,q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algn="just" eaLnBrk="1" hangingPunct="1">
              <a:buNone/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</a:rPr>
              <a:t>p=(</a:t>
            </a:r>
            <a:r>
              <a:rPr lang="en-US" altLang="zh-CN" sz="2800" b="1" dirty="0" err="1">
                <a:solidFill>
                  <a:schemeClr val="tx1">
                    <a:lumMod val="50000"/>
                  </a:schemeClr>
                </a:solidFill>
              </a:rPr>
              <a:t>LNode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</a:rPr>
              <a:t>*)</a:t>
            </a:r>
            <a:r>
              <a:rPr lang="en-US" altLang="zh-CN" sz="2800" b="1" dirty="0" err="1">
                <a:solidFill>
                  <a:schemeClr val="tx1">
                    <a:lumMod val="50000"/>
                  </a:schemeClr>
                </a:solidFill>
              </a:rPr>
              <a:t>malloc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altLang="zh-CN" sz="2800" b="1" dirty="0" err="1">
                <a:solidFill>
                  <a:schemeClr val="tx1">
                    <a:lumMod val="50000"/>
                  </a:schemeClr>
                </a:solidFill>
              </a:rPr>
              <a:t>sizeof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altLang="zh-CN" sz="2800" b="1" dirty="0" err="1">
                <a:solidFill>
                  <a:schemeClr val="tx1">
                    <a:lumMod val="50000"/>
                  </a:schemeClr>
                </a:solidFill>
              </a:rPr>
              <a:t>LNode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</a:rPr>
              <a:t>));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</a:rPr>
              <a:t>p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宋体" charset="-122"/>
              </a:rPr>
              <a:t>-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</a:rPr>
              <a:t>&gt;data=550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</a:rPr>
              <a:t>；	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</a:rPr>
              <a:t>p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宋体" charset="-122"/>
              </a:rPr>
              <a:t>-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</a:rPr>
              <a:t>&gt;next=NULL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</a:rPr>
              <a:t>；</a:t>
            </a:r>
          </a:p>
          <a:p>
            <a:pPr algn="just" eaLnBrk="1" hangingPunct="1">
              <a:buNone/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</a:rPr>
              <a:t>q=(</a:t>
            </a:r>
            <a:r>
              <a:rPr lang="en-US" altLang="zh-CN" sz="2800" b="1" dirty="0" err="1">
                <a:solidFill>
                  <a:schemeClr val="tx1">
                    <a:lumMod val="50000"/>
                  </a:schemeClr>
                </a:solidFill>
              </a:rPr>
              <a:t>LNode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</a:rPr>
              <a:t>*)</a:t>
            </a:r>
            <a:r>
              <a:rPr lang="en-US" altLang="zh-CN" sz="2800" b="1" dirty="0" err="1">
                <a:solidFill>
                  <a:schemeClr val="tx1">
                    <a:lumMod val="50000"/>
                  </a:schemeClr>
                </a:solidFill>
              </a:rPr>
              <a:t>malloc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altLang="zh-CN" sz="2800" b="1" dirty="0" err="1">
                <a:solidFill>
                  <a:schemeClr val="tx1">
                    <a:lumMod val="50000"/>
                  </a:schemeClr>
                </a:solidFill>
              </a:rPr>
              <a:t>sizeof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altLang="zh-CN" sz="2800" b="1" dirty="0" err="1">
                <a:solidFill>
                  <a:schemeClr val="tx1">
                    <a:lumMod val="50000"/>
                  </a:schemeClr>
                </a:solidFill>
              </a:rPr>
              <a:t>LNode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</a:rPr>
              <a:t>));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</a:rPr>
              <a:t>q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宋体" charset="-122"/>
              </a:rPr>
              <a:t>-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</a:rPr>
              <a:t>&gt;data=850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</a:rPr>
              <a:t>；  	</a:t>
            </a:r>
          </a:p>
          <a:p>
            <a:pPr algn="just" eaLnBrk="1" hangingPunct="1">
              <a:buNone/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</a:rPr>
              <a:t>q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宋体" charset="-122"/>
              </a:rPr>
              <a:t>-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</a:rPr>
              <a:t>&gt;next=NULL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；</a:t>
            </a:r>
          </a:p>
          <a:p>
            <a:pPr algn="just" eaLnBrk="1" hangingPunct="1">
              <a:buNone/>
            </a:pPr>
            <a:r>
              <a:rPr lang="en-US" altLang="zh-CN" sz="2800" b="1" dirty="0" smtClean="0">
                <a:solidFill>
                  <a:srgbClr val="C00000"/>
                </a:solidFill>
              </a:rPr>
              <a:t>p-</a:t>
            </a:r>
            <a:r>
              <a:rPr lang="en-US" altLang="zh-CN" sz="2800" b="1" dirty="0">
                <a:solidFill>
                  <a:srgbClr val="C00000"/>
                </a:solidFill>
              </a:rPr>
              <a:t>&gt;next=q</a:t>
            </a:r>
            <a:r>
              <a:rPr lang="zh-CN" altLang="en-US" sz="2800" b="1" dirty="0">
                <a:solidFill>
                  <a:srgbClr val="C00000"/>
                </a:solidFill>
              </a:rPr>
              <a:t>；</a:t>
            </a:r>
          </a:p>
          <a:p>
            <a:pPr algn="just" eaLnBrk="1" hangingPunct="1">
              <a:buFont typeface="Wingdings" pitchFamily="2" charset="2"/>
              <a:buNone/>
            </a:pPr>
            <a:endParaRPr lang="zh-CN" altLang="en-US" sz="2800" b="1" dirty="0" smtClean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44394" y="9153"/>
            <a:ext cx="3024336" cy="25853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 err="1">
                <a:solidFill>
                  <a:srgbClr val="5B5249"/>
                </a:solidFill>
              </a:rPr>
              <a:t>typedef</a:t>
            </a:r>
            <a:r>
              <a:rPr kumimoji="1" lang="en-US" altLang="zh-CN" b="1" dirty="0">
                <a:solidFill>
                  <a:srgbClr val="5B5249"/>
                </a:solidFill>
              </a:rPr>
              <a:t> </a:t>
            </a:r>
            <a:r>
              <a:rPr kumimoji="1" lang="en-US" altLang="zh-CN" b="1" dirty="0" err="1">
                <a:solidFill>
                  <a:srgbClr val="5B5249"/>
                </a:solidFill>
              </a:rPr>
              <a:t>struct</a:t>
            </a:r>
            <a:r>
              <a:rPr kumimoji="1" lang="en-US" altLang="zh-CN" b="1" dirty="0">
                <a:solidFill>
                  <a:srgbClr val="5B5249"/>
                </a:solidFill>
              </a:rPr>
              <a:t> </a:t>
            </a:r>
            <a:r>
              <a:rPr kumimoji="1" lang="en-US" altLang="zh-CN" b="1" dirty="0" err="1">
                <a:solidFill>
                  <a:srgbClr val="5B5249"/>
                </a:solidFill>
              </a:rPr>
              <a:t>LNode</a:t>
            </a:r>
            <a:r>
              <a:rPr kumimoji="1" lang="en-US" altLang="zh-CN" b="1" dirty="0">
                <a:solidFill>
                  <a:srgbClr val="5B5249"/>
                </a:solidFill>
              </a:rPr>
              <a:t>    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>
                <a:solidFill>
                  <a:srgbClr val="5B5249"/>
                </a:solidFill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>
                <a:solidFill>
                  <a:srgbClr val="5B5249"/>
                </a:solidFill>
              </a:rPr>
              <a:t>        </a:t>
            </a:r>
            <a:r>
              <a:rPr kumimoji="1" lang="en-US" altLang="zh-CN" b="1" dirty="0" err="1">
                <a:solidFill>
                  <a:srgbClr val="5B5249"/>
                </a:solidFill>
              </a:rPr>
              <a:t>ElemType</a:t>
            </a:r>
            <a:r>
              <a:rPr kumimoji="1" lang="en-US" altLang="zh-CN" b="1" dirty="0">
                <a:solidFill>
                  <a:srgbClr val="5B5249"/>
                </a:solidFill>
              </a:rPr>
              <a:t> data</a:t>
            </a:r>
            <a:r>
              <a:rPr kumimoji="1" lang="zh-CN" altLang="en-US" b="1" dirty="0">
                <a:solidFill>
                  <a:srgbClr val="5B5249"/>
                </a:solidFill>
              </a:rPr>
              <a:t>； 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 dirty="0">
                <a:solidFill>
                  <a:srgbClr val="5B5249"/>
                </a:solidFill>
              </a:rPr>
              <a:t/>
            </a:r>
            <a:br>
              <a:rPr kumimoji="1" lang="zh-CN" altLang="en-US" b="1" dirty="0">
                <a:solidFill>
                  <a:srgbClr val="5B5249"/>
                </a:solidFill>
              </a:rPr>
            </a:br>
            <a:endParaRPr kumimoji="1" lang="zh-CN" altLang="en-US" b="1" dirty="0">
              <a:solidFill>
                <a:srgbClr val="5B5249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 dirty="0">
                <a:solidFill>
                  <a:srgbClr val="5B5249"/>
                </a:solidFill>
              </a:rPr>
              <a:t>        </a:t>
            </a:r>
            <a:r>
              <a:rPr kumimoji="1" lang="en-US" altLang="zh-CN" b="1" dirty="0" err="1">
                <a:solidFill>
                  <a:srgbClr val="5B5249"/>
                </a:solidFill>
              </a:rPr>
              <a:t>struct</a:t>
            </a:r>
            <a:r>
              <a:rPr kumimoji="1" lang="en-US" altLang="zh-CN" b="1" dirty="0">
                <a:solidFill>
                  <a:srgbClr val="5B5249"/>
                </a:solidFill>
              </a:rPr>
              <a:t> </a:t>
            </a:r>
            <a:r>
              <a:rPr kumimoji="1" lang="en-US" altLang="zh-CN" b="1" dirty="0" err="1">
                <a:solidFill>
                  <a:srgbClr val="5B5249"/>
                </a:solidFill>
              </a:rPr>
              <a:t>LNode</a:t>
            </a:r>
            <a:r>
              <a:rPr kumimoji="1" lang="en-US" altLang="zh-CN" b="1" dirty="0">
                <a:solidFill>
                  <a:srgbClr val="5B5249"/>
                </a:solidFill>
              </a:rPr>
              <a:t>  *next</a:t>
            </a:r>
            <a:r>
              <a:rPr kumimoji="1" lang="zh-CN" altLang="en-US" b="1" dirty="0">
                <a:solidFill>
                  <a:srgbClr val="5B5249"/>
                </a:solidFill>
              </a:rPr>
              <a:t>； 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 dirty="0">
                <a:solidFill>
                  <a:srgbClr val="5B5249"/>
                </a:solidFill>
              </a:rPr>
              <a:t/>
            </a:r>
            <a:br>
              <a:rPr kumimoji="1" lang="zh-CN" altLang="en-US" b="1" dirty="0">
                <a:solidFill>
                  <a:srgbClr val="5B5249"/>
                </a:solidFill>
              </a:rPr>
            </a:br>
            <a:endParaRPr kumimoji="1" lang="zh-CN" altLang="en-US" b="1" dirty="0">
              <a:solidFill>
                <a:srgbClr val="5B5249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>
                <a:solidFill>
                  <a:srgbClr val="5B5249"/>
                </a:solidFill>
              </a:rPr>
              <a:t>}</a:t>
            </a:r>
            <a:r>
              <a:rPr kumimoji="1" lang="en-US" altLang="zh-CN" b="1" dirty="0" err="1">
                <a:solidFill>
                  <a:srgbClr val="5B5249"/>
                </a:solidFill>
              </a:rPr>
              <a:t>LNode</a:t>
            </a:r>
            <a:r>
              <a:rPr kumimoji="1" lang="en-US" altLang="zh-CN" b="1" dirty="0">
                <a:solidFill>
                  <a:srgbClr val="5B5249"/>
                </a:solidFill>
              </a:rPr>
              <a:t>, *</a:t>
            </a:r>
            <a:r>
              <a:rPr kumimoji="1" lang="en-US" altLang="zh-CN" b="1" dirty="0" err="1">
                <a:solidFill>
                  <a:srgbClr val="5B5249"/>
                </a:solidFill>
              </a:rPr>
              <a:t>LinkList</a:t>
            </a:r>
            <a:r>
              <a:rPr kumimoji="1" lang="zh-CN" altLang="en-US" b="1" dirty="0">
                <a:solidFill>
                  <a:srgbClr val="5B5249"/>
                </a:solidFill>
              </a:rPr>
              <a:t>； </a:t>
            </a:r>
          </a:p>
        </p:txBody>
      </p:sp>
    </p:spTree>
    <p:extLst>
      <p:ext uri="{BB962C8B-B14F-4D97-AF65-F5344CB8AC3E}">
        <p14:creationId xmlns:p14="http://schemas.microsoft.com/office/powerpoint/2010/main" val="415673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692696"/>
            <a:ext cx="5400600" cy="5976664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</a:rPr>
              <a:t>程序段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二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</a:rPr>
              <a:t>：</a:t>
            </a:r>
          </a:p>
          <a:p>
            <a:pPr algn="just" eaLnBrk="1" hangingPunct="1">
              <a:buNone/>
            </a:pPr>
            <a:r>
              <a:rPr lang="en-US" altLang="zh-CN" sz="2800" b="1" dirty="0" err="1">
                <a:solidFill>
                  <a:schemeClr val="tx1">
                    <a:lumMod val="50000"/>
                  </a:schemeClr>
                </a:solidFill>
              </a:rPr>
              <a:t>LinkList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50000"/>
                  </a:schemeClr>
                </a:solidFill>
              </a:rPr>
              <a:t>p,q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pPr algn="just" eaLnBrk="1" hangingPunct="1">
              <a:buNone/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</a:rPr>
              <a:t>p=(</a:t>
            </a:r>
            <a:r>
              <a:rPr lang="en-US" altLang="zh-CN" sz="2800" b="1" dirty="0" err="1">
                <a:solidFill>
                  <a:schemeClr val="tx1">
                    <a:lumMod val="50000"/>
                  </a:schemeClr>
                </a:solidFill>
              </a:rPr>
              <a:t>LNode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</a:rPr>
              <a:t>*)</a:t>
            </a:r>
            <a:r>
              <a:rPr lang="en-US" altLang="zh-CN" sz="2800" b="1" dirty="0" err="1">
                <a:solidFill>
                  <a:schemeClr val="tx1">
                    <a:lumMod val="50000"/>
                  </a:schemeClr>
                </a:solidFill>
              </a:rPr>
              <a:t>malloc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altLang="zh-CN" sz="2800" b="1" dirty="0" err="1">
                <a:solidFill>
                  <a:schemeClr val="tx1">
                    <a:lumMod val="50000"/>
                  </a:schemeClr>
                </a:solidFill>
              </a:rPr>
              <a:t>sizeof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altLang="zh-CN" sz="2800" b="1" dirty="0" err="1">
                <a:solidFill>
                  <a:schemeClr val="tx1">
                    <a:lumMod val="50000"/>
                  </a:schemeClr>
                </a:solidFill>
              </a:rPr>
              <a:t>LNode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</a:rPr>
              <a:t>));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</a:rPr>
              <a:t>p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宋体" charset="-122"/>
              </a:rPr>
              <a:t>-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</a:rPr>
              <a:t>&gt;data=550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</a:rPr>
              <a:t>；	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</a:rPr>
              <a:t>p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宋体" charset="-122"/>
              </a:rPr>
              <a:t>-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</a:rPr>
              <a:t>&gt;next=NULL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</a:rPr>
              <a:t>；</a:t>
            </a:r>
          </a:p>
          <a:p>
            <a:pPr algn="just" eaLnBrk="1" hangingPunct="1">
              <a:buNone/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</a:rPr>
              <a:t>q=(</a:t>
            </a:r>
            <a:r>
              <a:rPr lang="en-US" altLang="zh-CN" sz="2800" b="1" dirty="0" err="1">
                <a:solidFill>
                  <a:schemeClr val="tx1">
                    <a:lumMod val="50000"/>
                  </a:schemeClr>
                </a:solidFill>
              </a:rPr>
              <a:t>LNode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</a:rPr>
              <a:t>*)</a:t>
            </a:r>
            <a:r>
              <a:rPr lang="en-US" altLang="zh-CN" sz="2800" b="1" dirty="0" err="1">
                <a:solidFill>
                  <a:schemeClr val="tx1">
                    <a:lumMod val="50000"/>
                  </a:schemeClr>
                </a:solidFill>
              </a:rPr>
              <a:t>malloc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altLang="zh-CN" sz="2800" b="1" dirty="0" err="1">
                <a:solidFill>
                  <a:schemeClr val="tx1">
                    <a:lumMod val="50000"/>
                  </a:schemeClr>
                </a:solidFill>
              </a:rPr>
              <a:t>sizeof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altLang="zh-CN" sz="2800" b="1" dirty="0" err="1">
                <a:solidFill>
                  <a:schemeClr val="tx1">
                    <a:lumMod val="50000"/>
                  </a:schemeClr>
                </a:solidFill>
              </a:rPr>
              <a:t>LNode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</a:rPr>
              <a:t>));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</a:rPr>
              <a:t>q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宋体" charset="-122"/>
              </a:rPr>
              <a:t>-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</a:rPr>
              <a:t>&gt;data=850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</a:rPr>
              <a:t>；  	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</a:rPr>
              <a:t>q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宋体" charset="-122"/>
              </a:rPr>
              <a:t>-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</a:rPr>
              <a:t>&gt;next=NULL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</a:rPr>
              <a:t>；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C00000"/>
                </a:solidFill>
              </a:rPr>
              <a:t>q=p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；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//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修改处</a:t>
            </a:r>
          </a:p>
        </p:txBody>
      </p:sp>
      <p:sp>
        <p:nvSpPr>
          <p:cNvPr id="5" name="矩形 4"/>
          <p:cNvSpPr/>
          <p:nvPr/>
        </p:nvSpPr>
        <p:spPr>
          <a:xfrm>
            <a:off x="6144394" y="9153"/>
            <a:ext cx="3024336" cy="25853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 err="1">
                <a:solidFill>
                  <a:srgbClr val="5B5249"/>
                </a:solidFill>
              </a:rPr>
              <a:t>typedef</a:t>
            </a:r>
            <a:r>
              <a:rPr kumimoji="1" lang="en-US" altLang="zh-CN" b="1" dirty="0">
                <a:solidFill>
                  <a:srgbClr val="5B5249"/>
                </a:solidFill>
              </a:rPr>
              <a:t> </a:t>
            </a:r>
            <a:r>
              <a:rPr kumimoji="1" lang="en-US" altLang="zh-CN" b="1" dirty="0" err="1">
                <a:solidFill>
                  <a:srgbClr val="5B5249"/>
                </a:solidFill>
              </a:rPr>
              <a:t>struct</a:t>
            </a:r>
            <a:r>
              <a:rPr kumimoji="1" lang="en-US" altLang="zh-CN" b="1" dirty="0">
                <a:solidFill>
                  <a:srgbClr val="5B5249"/>
                </a:solidFill>
              </a:rPr>
              <a:t> </a:t>
            </a:r>
            <a:r>
              <a:rPr kumimoji="1" lang="en-US" altLang="zh-CN" b="1" dirty="0" err="1">
                <a:solidFill>
                  <a:srgbClr val="5B5249"/>
                </a:solidFill>
              </a:rPr>
              <a:t>LNode</a:t>
            </a:r>
            <a:r>
              <a:rPr kumimoji="1" lang="en-US" altLang="zh-CN" b="1" dirty="0">
                <a:solidFill>
                  <a:srgbClr val="5B5249"/>
                </a:solidFill>
              </a:rPr>
              <a:t>    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>
                <a:solidFill>
                  <a:srgbClr val="5B5249"/>
                </a:solidFill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>
                <a:solidFill>
                  <a:srgbClr val="5B5249"/>
                </a:solidFill>
              </a:rPr>
              <a:t>        </a:t>
            </a:r>
            <a:r>
              <a:rPr kumimoji="1" lang="en-US" altLang="zh-CN" b="1" dirty="0" err="1">
                <a:solidFill>
                  <a:srgbClr val="5B5249"/>
                </a:solidFill>
              </a:rPr>
              <a:t>ElemType</a:t>
            </a:r>
            <a:r>
              <a:rPr kumimoji="1" lang="en-US" altLang="zh-CN" b="1" dirty="0">
                <a:solidFill>
                  <a:srgbClr val="5B5249"/>
                </a:solidFill>
              </a:rPr>
              <a:t> data</a:t>
            </a:r>
            <a:r>
              <a:rPr kumimoji="1" lang="zh-CN" altLang="en-US" b="1" dirty="0">
                <a:solidFill>
                  <a:srgbClr val="5B5249"/>
                </a:solidFill>
              </a:rPr>
              <a:t>； 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 dirty="0">
                <a:solidFill>
                  <a:srgbClr val="5B5249"/>
                </a:solidFill>
              </a:rPr>
              <a:t/>
            </a:r>
            <a:br>
              <a:rPr kumimoji="1" lang="zh-CN" altLang="en-US" b="1" dirty="0">
                <a:solidFill>
                  <a:srgbClr val="5B5249"/>
                </a:solidFill>
              </a:rPr>
            </a:br>
            <a:endParaRPr kumimoji="1" lang="zh-CN" altLang="en-US" b="1" dirty="0">
              <a:solidFill>
                <a:srgbClr val="5B5249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 dirty="0">
                <a:solidFill>
                  <a:srgbClr val="5B5249"/>
                </a:solidFill>
              </a:rPr>
              <a:t>        </a:t>
            </a:r>
            <a:r>
              <a:rPr kumimoji="1" lang="en-US" altLang="zh-CN" b="1" dirty="0" err="1">
                <a:solidFill>
                  <a:srgbClr val="5B5249"/>
                </a:solidFill>
              </a:rPr>
              <a:t>struct</a:t>
            </a:r>
            <a:r>
              <a:rPr kumimoji="1" lang="en-US" altLang="zh-CN" b="1" dirty="0">
                <a:solidFill>
                  <a:srgbClr val="5B5249"/>
                </a:solidFill>
              </a:rPr>
              <a:t> </a:t>
            </a:r>
            <a:r>
              <a:rPr kumimoji="1" lang="en-US" altLang="zh-CN" b="1" dirty="0" err="1">
                <a:solidFill>
                  <a:srgbClr val="5B5249"/>
                </a:solidFill>
              </a:rPr>
              <a:t>LNode</a:t>
            </a:r>
            <a:r>
              <a:rPr kumimoji="1" lang="en-US" altLang="zh-CN" b="1" dirty="0">
                <a:solidFill>
                  <a:srgbClr val="5B5249"/>
                </a:solidFill>
              </a:rPr>
              <a:t>  *next</a:t>
            </a:r>
            <a:r>
              <a:rPr kumimoji="1" lang="zh-CN" altLang="en-US" b="1" dirty="0">
                <a:solidFill>
                  <a:srgbClr val="5B5249"/>
                </a:solidFill>
              </a:rPr>
              <a:t>； 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 dirty="0">
                <a:solidFill>
                  <a:srgbClr val="5B5249"/>
                </a:solidFill>
              </a:rPr>
              <a:t/>
            </a:r>
            <a:br>
              <a:rPr kumimoji="1" lang="zh-CN" altLang="en-US" b="1" dirty="0">
                <a:solidFill>
                  <a:srgbClr val="5B5249"/>
                </a:solidFill>
              </a:rPr>
            </a:br>
            <a:endParaRPr kumimoji="1" lang="zh-CN" altLang="en-US" b="1" dirty="0">
              <a:solidFill>
                <a:srgbClr val="5B5249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>
                <a:solidFill>
                  <a:srgbClr val="5B5249"/>
                </a:solidFill>
              </a:rPr>
              <a:t>}</a:t>
            </a:r>
            <a:r>
              <a:rPr kumimoji="1" lang="en-US" altLang="zh-CN" b="1" dirty="0" err="1">
                <a:solidFill>
                  <a:srgbClr val="5B5249"/>
                </a:solidFill>
              </a:rPr>
              <a:t>LNode</a:t>
            </a:r>
            <a:r>
              <a:rPr kumimoji="1" lang="en-US" altLang="zh-CN" b="1" dirty="0">
                <a:solidFill>
                  <a:srgbClr val="5B5249"/>
                </a:solidFill>
              </a:rPr>
              <a:t>, *</a:t>
            </a:r>
            <a:r>
              <a:rPr kumimoji="1" lang="en-US" altLang="zh-CN" b="1" dirty="0" err="1">
                <a:solidFill>
                  <a:srgbClr val="5B5249"/>
                </a:solidFill>
              </a:rPr>
              <a:t>LinkList</a:t>
            </a:r>
            <a:r>
              <a:rPr kumimoji="1" lang="zh-CN" altLang="en-US" b="1" dirty="0">
                <a:solidFill>
                  <a:srgbClr val="5B5249"/>
                </a:solidFill>
              </a:rPr>
              <a:t>； </a:t>
            </a:r>
          </a:p>
        </p:txBody>
      </p:sp>
    </p:spTree>
    <p:extLst>
      <p:ext uri="{BB962C8B-B14F-4D97-AF65-F5344CB8AC3E}">
        <p14:creationId xmlns:p14="http://schemas.microsoft.com/office/powerpoint/2010/main" val="47052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98" name="Group 59"/>
          <p:cNvGrpSpPr>
            <a:grpSpLocks/>
          </p:cNvGrpSpPr>
          <p:nvPr/>
        </p:nvGrpSpPr>
        <p:grpSpPr bwMode="auto">
          <a:xfrm>
            <a:off x="6088063" y="1470025"/>
            <a:ext cx="1754187" cy="4732338"/>
            <a:chOff x="3889" y="926"/>
            <a:chExt cx="1105" cy="2981"/>
          </a:xfrm>
        </p:grpSpPr>
        <p:grpSp>
          <p:nvGrpSpPr>
            <p:cNvPr id="55331" name="Group 37"/>
            <p:cNvGrpSpPr>
              <a:grpSpLocks/>
            </p:cNvGrpSpPr>
            <p:nvPr/>
          </p:nvGrpSpPr>
          <p:grpSpPr bwMode="auto">
            <a:xfrm>
              <a:off x="4287" y="1050"/>
              <a:ext cx="707" cy="2836"/>
              <a:chOff x="4287" y="1050"/>
              <a:chExt cx="707" cy="2836"/>
            </a:xfrm>
          </p:grpSpPr>
          <p:sp>
            <p:nvSpPr>
              <p:cNvPr id="55340" name="Text Box 35"/>
              <p:cNvSpPr txBox="1">
                <a:spLocks noChangeArrowheads="1"/>
              </p:cNvSpPr>
              <p:nvPr/>
            </p:nvSpPr>
            <p:spPr bwMode="auto">
              <a:xfrm>
                <a:off x="4297" y="1052"/>
                <a:ext cx="686" cy="2831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3333CC"/>
                  </a:solidFill>
                  <a:ea typeface="华文行楷" pitchFamily="2" charset="-122"/>
                </a:endParaRPr>
              </a:p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3333CC"/>
                  </a:solidFill>
                  <a:ea typeface="华文行楷" pitchFamily="2" charset="-122"/>
                </a:endParaRPr>
              </a:p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3333CC"/>
                  </a:solidFill>
                  <a:ea typeface="华文行楷" pitchFamily="2" charset="-122"/>
                </a:endParaRPr>
              </a:p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3333CC"/>
                  </a:solidFill>
                  <a:ea typeface="华文行楷" pitchFamily="2" charset="-122"/>
                </a:endParaRPr>
              </a:p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3333CC"/>
                  </a:solidFill>
                  <a:ea typeface="华文行楷" pitchFamily="2" charset="-122"/>
                </a:endParaRPr>
              </a:p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3333CC"/>
                  </a:solidFill>
                  <a:ea typeface="华文行楷" pitchFamily="2" charset="-122"/>
                </a:endParaRPr>
              </a:p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3333CC"/>
                  </a:solidFill>
                  <a:ea typeface="华文行楷" pitchFamily="2" charset="-122"/>
                </a:endParaRPr>
              </a:p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3333CC"/>
                  </a:solidFill>
                  <a:ea typeface="华文行楷" pitchFamily="2" charset="-122"/>
                </a:endParaRPr>
              </a:p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3333CC"/>
                  </a:solidFill>
                  <a:ea typeface="华文行楷" pitchFamily="2" charset="-122"/>
                </a:endParaRPr>
              </a:p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3333CC"/>
                  </a:solidFill>
                  <a:ea typeface="华文行楷" pitchFamily="2" charset="-122"/>
                </a:endParaRPr>
              </a:p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3333CC"/>
                  </a:solidFill>
                  <a:ea typeface="华文行楷" pitchFamily="2" charset="-122"/>
                </a:endParaRPr>
              </a:p>
            </p:txBody>
          </p:sp>
          <p:sp>
            <p:nvSpPr>
              <p:cNvPr id="55341" name="Line 13"/>
              <p:cNvSpPr>
                <a:spLocks noChangeShapeType="1"/>
              </p:cNvSpPr>
              <p:nvPr/>
            </p:nvSpPr>
            <p:spPr bwMode="auto">
              <a:xfrm flipH="1">
                <a:off x="4287" y="1052"/>
                <a:ext cx="0" cy="283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sp>
            <p:nvSpPr>
              <p:cNvPr id="55342" name="Line 14"/>
              <p:cNvSpPr>
                <a:spLocks noChangeShapeType="1"/>
              </p:cNvSpPr>
              <p:nvPr/>
            </p:nvSpPr>
            <p:spPr bwMode="auto">
              <a:xfrm flipH="1">
                <a:off x="4994" y="1050"/>
                <a:ext cx="0" cy="283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</p:grpSp>
        <p:sp>
          <p:nvSpPr>
            <p:cNvPr id="55332" name="Text Box 27"/>
            <p:cNvSpPr txBox="1">
              <a:spLocks noChangeArrowheads="1"/>
            </p:cNvSpPr>
            <p:nvPr/>
          </p:nvSpPr>
          <p:spPr bwMode="auto">
            <a:xfrm>
              <a:off x="3889" y="1215"/>
              <a:ext cx="346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0200</a:t>
              </a:r>
            </a:p>
          </p:txBody>
        </p:sp>
        <p:sp>
          <p:nvSpPr>
            <p:cNvPr id="55333" name="Text Box 28"/>
            <p:cNvSpPr txBox="1">
              <a:spLocks noChangeArrowheads="1"/>
            </p:cNvSpPr>
            <p:nvPr/>
          </p:nvSpPr>
          <p:spPr bwMode="auto">
            <a:xfrm>
              <a:off x="3903" y="1647"/>
              <a:ext cx="322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0208</a:t>
              </a:r>
            </a:p>
          </p:txBody>
        </p:sp>
        <p:sp>
          <p:nvSpPr>
            <p:cNvPr id="55334" name="Text Box 29"/>
            <p:cNvSpPr txBox="1">
              <a:spLocks noChangeArrowheads="1"/>
            </p:cNvSpPr>
            <p:nvPr/>
          </p:nvSpPr>
          <p:spPr bwMode="auto">
            <a:xfrm>
              <a:off x="3903" y="2480"/>
              <a:ext cx="346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0300</a:t>
              </a:r>
            </a:p>
          </p:txBody>
        </p:sp>
        <p:sp>
          <p:nvSpPr>
            <p:cNvPr id="55335" name="Text Box 30"/>
            <p:cNvSpPr txBox="1">
              <a:spLocks noChangeArrowheads="1"/>
            </p:cNvSpPr>
            <p:nvPr/>
          </p:nvSpPr>
          <p:spPr bwMode="auto">
            <a:xfrm>
              <a:off x="3903" y="3272"/>
              <a:ext cx="32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0325</a:t>
              </a:r>
            </a:p>
          </p:txBody>
        </p:sp>
        <p:sp>
          <p:nvSpPr>
            <p:cNvPr id="55336" name="Rectangle 45"/>
            <p:cNvSpPr>
              <a:spLocks noChangeArrowheads="1"/>
            </p:cNvSpPr>
            <p:nvPr/>
          </p:nvSpPr>
          <p:spPr bwMode="auto">
            <a:xfrm>
              <a:off x="4489" y="926"/>
              <a:ext cx="321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srgbClr val="000000"/>
                  </a:solidFill>
                  <a:ea typeface="华文行楷" pitchFamily="2" charset="-122"/>
                </a:rPr>
                <a:t>…</a:t>
              </a:r>
              <a:endParaRPr kumimoji="1" lang="en-US" altLang="zh-CN" sz="2400" b="1">
                <a:solidFill>
                  <a:srgbClr val="000000"/>
                </a:solidFill>
                <a:ea typeface="华文行楷" pitchFamily="2" charset="-122"/>
              </a:endParaRPr>
            </a:p>
          </p:txBody>
        </p:sp>
        <p:sp>
          <p:nvSpPr>
            <p:cNvPr id="55337" name="Rectangle 46"/>
            <p:cNvSpPr>
              <a:spLocks noChangeArrowheads="1"/>
            </p:cNvSpPr>
            <p:nvPr/>
          </p:nvSpPr>
          <p:spPr bwMode="auto">
            <a:xfrm>
              <a:off x="4471" y="2096"/>
              <a:ext cx="321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srgbClr val="000000"/>
                  </a:solidFill>
                  <a:ea typeface="华文行楷" pitchFamily="2" charset="-122"/>
                </a:rPr>
                <a:t>…</a:t>
              </a:r>
              <a:endParaRPr kumimoji="1" lang="en-US" altLang="zh-CN" sz="2400" b="1">
                <a:solidFill>
                  <a:srgbClr val="000000"/>
                </a:solidFill>
                <a:ea typeface="华文行楷" pitchFamily="2" charset="-122"/>
              </a:endParaRPr>
            </a:p>
          </p:txBody>
        </p:sp>
        <p:sp>
          <p:nvSpPr>
            <p:cNvPr id="55338" name="Rectangle 47"/>
            <p:cNvSpPr>
              <a:spLocks noChangeArrowheads="1"/>
            </p:cNvSpPr>
            <p:nvPr/>
          </p:nvSpPr>
          <p:spPr bwMode="auto">
            <a:xfrm>
              <a:off x="4471" y="2910"/>
              <a:ext cx="321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srgbClr val="000000"/>
                  </a:solidFill>
                  <a:ea typeface="华文行楷" pitchFamily="2" charset="-122"/>
                </a:rPr>
                <a:t>…</a:t>
              </a:r>
              <a:endParaRPr kumimoji="1" lang="en-US" altLang="zh-CN" sz="2400" b="1">
                <a:solidFill>
                  <a:srgbClr val="000000"/>
                </a:solidFill>
                <a:ea typeface="华文行楷" pitchFamily="2" charset="-122"/>
              </a:endParaRPr>
            </a:p>
          </p:txBody>
        </p:sp>
        <p:sp>
          <p:nvSpPr>
            <p:cNvPr id="55339" name="Rectangle 48"/>
            <p:cNvSpPr>
              <a:spLocks noChangeArrowheads="1"/>
            </p:cNvSpPr>
            <p:nvPr/>
          </p:nvSpPr>
          <p:spPr bwMode="auto">
            <a:xfrm>
              <a:off x="4480" y="3596"/>
              <a:ext cx="321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srgbClr val="000000"/>
                  </a:solidFill>
                  <a:ea typeface="华文行楷" pitchFamily="2" charset="-122"/>
                </a:rPr>
                <a:t>…</a:t>
              </a:r>
              <a:endParaRPr kumimoji="1" lang="en-US" altLang="zh-CN" sz="2400" b="1">
                <a:solidFill>
                  <a:srgbClr val="000000"/>
                </a:solidFill>
                <a:ea typeface="华文行楷" pitchFamily="2" charset="-122"/>
              </a:endParaRPr>
            </a:p>
          </p:txBody>
        </p:sp>
      </p:grpSp>
      <p:sp>
        <p:nvSpPr>
          <p:cNvPr id="140293" name="Text Box 5"/>
          <p:cNvSpPr txBox="1">
            <a:spLocks noChangeArrowheads="1"/>
          </p:cNvSpPr>
          <p:nvPr/>
        </p:nvSpPr>
        <p:spPr bwMode="auto">
          <a:xfrm>
            <a:off x="392112" y="2630488"/>
            <a:ext cx="4323903" cy="2548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fontAlgn="base" hangingPunct="1">
              <a:spcBef>
                <a:spcPct val="1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存储特点：</a:t>
            </a:r>
          </a:p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  <a:buFontTx/>
              <a:buAutoNum type="arabicPeriod"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逻辑次序和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物理存储次序不一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定相同。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algn="just" eaLnBrk="1" fontAlgn="base" hangingPunct="1">
              <a:spcBef>
                <a:spcPct val="1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2.元素之间的逻辑关系</a:t>
            </a:r>
          </a:p>
          <a:p>
            <a:pPr algn="just" eaLnBrk="1" fontAlgn="base" hangingPunct="1">
              <a:spcBef>
                <a:spcPct val="1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    用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指针维持。</a:t>
            </a:r>
            <a:endParaRPr kumimoji="1" lang="zh-CN" altLang="en-US" sz="28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301" name="Text Box 7"/>
          <p:cNvSpPr txBox="1">
            <a:spLocks noChangeArrowheads="1"/>
          </p:cNvSpPr>
          <p:nvPr/>
        </p:nvSpPr>
        <p:spPr bwMode="auto">
          <a:xfrm>
            <a:off x="428625" y="1774825"/>
            <a:ext cx="5132388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例：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sz="2800" b="1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itchFamily="18" charset="0"/>
              </a:rPr>
              <a:t> a</a:t>
            </a:r>
            <a:r>
              <a:rPr kumimoji="1" lang="en-US" altLang="zh-CN" sz="2800" b="1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sz="2800" b="1" baseline="-2500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itchFamily="18" charset="0"/>
              </a:rPr>
              <a:t> a</a:t>
            </a:r>
            <a:r>
              <a:rPr kumimoji="1" lang="en-US" altLang="zh-CN" sz="2800" b="1" baseline="-25000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的存储示意图</a:t>
            </a:r>
          </a:p>
        </p:txBody>
      </p:sp>
      <p:sp>
        <p:nvSpPr>
          <p:cNvPr id="55302" name="Line 15"/>
          <p:cNvSpPr>
            <a:spLocks noChangeShapeType="1"/>
          </p:cNvSpPr>
          <p:nvPr/>
        </p:nvSpPr>
        <p:spPr bwMode="auto">
          <a:xfrm>
            <a:off x="6742113" y="1928813"/>
            <a:ext cx="11001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55303" name="Line 16"/>
          <p:cNvSpPr>
            <a:spLocks noChangeShapeType="1"/>
          </p:cNvSpPr>
          <p:nvPr/>
        </p:nvSpPr>
        <p:spPr bwMode="auto">
          <a:xfrm>
            <a:off x="6715125" y="2320925"/>
            <a:ext cx="11017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55304" name="Line 17"/>
          <p:cNvSpPr>
            <a:spLocks noChangeShapeType="1"/>
          </p:cNvSpPr>
          <p:nvPr/>
        </p:nvSpPr>
        <p:spPr bwMode="auto">
          <a:xfrm>
            <a:off x="6740525" y="2597150"/>
            <a:ext cx="11017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55305" name="Line 18"/>
          <p:cNvSpPr>
            <a:spLocks noChangeShapeType="1"/>
          </p:cNvSpPr>
          <p:nvPr/>
        </p:nvSpPr>
        <p:spPr bwMode="auto">
          <a:xfrm>
            <a:off x="6715125" y="2973388"/>
            <a:ext cx="11017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55306" name="Line 19"/>
          <p:cNvSpPr>
            <a:spLocks noChangeShapeType="1"/>
          </p:cNvSpPr>
          <p:nvPr/>
        </p:nvSpPr>
        <p:spPr bwMode="auto">
          <a:xfrm>
            <a:off x="6740525" y="3267075"/>
            <a:ext cx="11017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55307" name="Line 20"/>
          <p:cNvSpPr>
            <a:spLocks noChangeShapeType="1"/>
          </p:cNvSpPr>
          <p:nvPr/>
        </p:nvSpPr>
        <p:spPr bwMode="auto">
          <a:xfrm>
            <a:off x="6742113" y="3903663"/>
            <a:ext cx="11001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55308" name="Line 21"/>
          <p:cNvSpPr>
            <a:spLocks noChangeShapeType="1"/>
          </p:cNvSpPr>
          <p:nvPr/>
        </p:nvSpPr>
        <p:spPr bwMode="auto">
          <a:xfrm>
            <a:off x="6716713" y="4295775"/>
            <a:ext cx="110013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55309" name="Line 22"/>
          <p:cNvSpPr>
            <a:spLocks noChangeShapeType="1"/>
          </p:cNvSpPr>
          <p:nvPr/>
        </p:nvSpPr>
        <p:spPr bwMode="auto">
          <a:xfrm>
            <a:off x="6742113" y="4573588"/>
            <a:ext cx="11001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55310" name="Line 23"/>
          <p:cNvSpPr>
            <a:spLocks noChangeShapeType="1"/>
          </p:cNvSpPr>
          <p:nvPr/>
        </p:nvSpPr>
        <p:spPr bwMode="auto">
          <a:xfrm>
            <a:off x="6742113" y="5210175"/>
            <a:ext cx="11001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55311" name="Line 24"/>
          <p:cNvSpPr>
            <a:spLocks noChangeShapeType="1"/>
          </p:cNvSpPr>
          <p:nvPr/>
        </p:nvSpPr>
        <p:spPr bwMode="auto">
          <a:xfrm>
            <a:off x="6716713" y="5568950"/>
            <a:ext cx="110013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55312" name="Line 25"/>
          <p:cNvSpPr>
            <a:spLocks noChangeShapeType="1"/>
          </p:cNvSpPr>
          <p:nvPr/>
        </p:nvSpPr>
        <p:spPr bwMode="auto">
          <a:xfrm>
            <a:off x="6719888" y="5862638"/>
            <a:ext cx="11017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140319" name="Line 31"/>
          <p:cNvSpPr>
            <a:spLocks noChangeShapeType="1"/>
          </p:cNvSpPr>
          <p:nvPr/>
        </p:nvSpPr>
        <p:spPr bwMode="auto">
          <a:xfrm flipV="1">
            <a:off x="5591175" y="2727325"/>
            <a:ext cx="458788" cy="0"/>
          </a:xfrm>
          <a:prstGeom prst="line">
            <a:avLst/>
          </a:prstGeom>
          <a:noFill/>
          <a:ln w="28575">
            <a:solidFill>
              <a:srgbClr val="006666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140326" name="Rectangle 38"/>
          <p:cNvSpPr>
            <a:spLocks noChangeArrowheads="1"/>
          </p:cNvSpPr>
          <p:nvPr/>
        </p:nvSpPr>
        <p:spPr bwMode="auto">
          <a:xfrm>
            <a:off x="6896100" y="2484438"/>
            <a:ext cx="8572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 dirty="0">
                <a:solidFill>
                  <a:srgbClr val="000000"/>
                </a:solidFill>
                <a:ea typeface="华文行楷" pitchFamily="2" charset="-122"/>
              </a:rPr>
              <a:t>  a</a:t>
            </a:r>
            <a:r>
              <a:rPr kumimoji="1" lang="en-US" altLang="zh-CN" sz="2400" b="1" baseline="-25000" dirty="0">
                <a:solidFill>
                  <a:srgbClr val="000000"/>
                </a:solidFill>
                <a:ea typeface="华文行楷" pitchFamily="2" charset="-122"/>
              </a:rPr>
              <a:t>1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华文行楷" pitchFamily="2" charset="-122"/>
              </a:rPr>
              <a:t>0200</a:t>
            </a:r>
          </a:p>
        </p:txBody>
      </p:sp>
      <p:sp>
        <p:nvSpPr>
          <p:cNvPr id="140327" name="Rectangle 39"/>
          <p:cNvSpPr>
            <a:spLocks noChangeArrowheads="1"/>
          </p:cNvSpPr>
          <p:nvPr/>
        </p:nvSpPr>
        <p:spPr bwMode="auto">
          <a:xfrm>
            <a:off x="6896100" y="1803400"/>
            <a:ext cx="8572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 dirty="0">
                <a:solidFill>
                  <a:srgbClr val="000000"/>
                </a:solidFill>
                <a:ea typeface="华文行楷" pitchFamily="2" charset="-122"/>
              </a:rPr>
              <a:t>  a</a:t>
            </a:r>
            <a:r>
              <a:rPr kumimoji="1" lang="en-US" altLang="zh-CN" sz="2400" b="1" baseline="-25000" dirty="0">
                <a:solidFill>
                  <a:srgbClr val="000000"/>
                </a:solidFill>
                <a:ea typeface="华文行楷" pitchFamily="2" charset="-122"/>
              </a:rPr>
              <a:t>2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华文行楷" pitchFamily="2" charset="-122"/>
              </a:rPr>
              <a:t>0325</a:t>
            </a:r>
          </a:p>
        </p:txBody>
      </p:sp>
      <p:sp>
        <p:nvSpPr>
          <p:cNvPr id="140328" name="Rectangle 40"/>
          <p:cNvSpPr>
            <a:spLocks noChangeArrowheads="1"/>
          </p:cNvSpPr>
          <p:nvPr/>
        </p:nvSpPr>
        <p:spPr bwMode="auto">
          <a:xfrm>
            <a:off x="6865938" y="5068888"/>
            <a:ext cx="8572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 dirty="0">
                <a:solidFill>
                  <a:srgbClr val="000000"/>
                </a:solidFill>
                <a:ea typeface="华文行楷" pitchFamily="2" charset="-122"/>
              </a:rPr>
              <a:t>  a</a:t>
            </a:r>
            <a:r>
              <a:rPr kumimoji="1" lang="en-US" altLang="zh-CN" sz="2400" b="1" baseline="-25000" dirty="0">
                <a:solidFill>
                  <a:srgbClr val="000000"/>
                </a:solidFill>
                <a:ea typeface="华文行楷" pitchFamily="2" charset="-122"/>
              </a:rPr>
              <a:t>3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华文行楷" pitchFamily="2" charset="-122"/>
              </a:rPr>
              <a:t>0300</a:t>
            </a:r>
          </a:p>
        </p:txBody>
      </p:sp>
      <p:sp>
        <p:nvSpPr>
          <p:cNvPr id="140329" name="Rectangle 41"/>
          <p:cNvSpPr>
            <a:spLocks noChangeArrowheads="1"/>
          </p:cNvSpPr>
          <p:nvPr/>
        </p:nvSpPr>
        <p:spPr bwMode="auto">
          <a:xfrm>
            <a:off x="6851650" y="3776663"/>
            <a:ext cx="8572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 dirty="0">
                <a:solidFill>
                  <a:srgbClr val="000000"/>
                </a:solidFill>
                <a:ea typeface="华文行楷" pitchFamily="2" charset="-122"/>
              </a:rPr>
              <a:t>  a</a:t>
            </a:r>
            <a:r>
              <a:rPr kumimoji="1" lang="en-US" altLang="zh-CN" sz="2400" b="1" baseline="-25000" dirty="0">
                <a:solidFill>
                  <a:srgbClr val="000000"/>
                </a:solidFill>
                <a:ea typeface="华文行楷" pitchFamily="2" charset="-122"/>
              </a:rPr>
              <a:t>4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华文行楷" pitchFamily="2" charset="-122"/>
              </a:rPr>
              <a:t>  ∧</a:t>
            </a:r>
          </a:p>
        </p:txBody>
      </p: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7853363" y="1989138"/>
            <a:ext cx="246062" cy="1116012"/>
            <a:chOff x="5001" y="1253"/>
            <a:chExt cx="155" cy="703"/>
          </a:xfrm>
        </p:grpSpPr>
        <p:sp>
          <p:nvSpPr>
            <p:cNvPr id="55328" name="Line 42"/>
            <p:cNvSpPr>
              <a:spLocks noChangeShapeType="1"/>
            </p:cNvSpPr>
            <p:nvPr/>
          </p:nvSpPr>
          <p:spPr bwMode="auto">
            <a:xfrm>
              <a:off x="5001" y="1947"/>
              <a:ext cx="146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55329" name="Line 43"/>
            <p:cNvSpPr>
              <a:spLocks noChangeShapeType="1"/>
            </p:cNvSpPr>
            <p:nvPr/>
          </p:nvSpPr>
          <p:spPr bwMode="auto">
            <a:xfrm flipH="1" flipV="1">
              <a:off x="5156" y="1253"/>
              <a:ext cx="0" cy="703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55330" name="Line 44"/>
            <p:cNvSpPr>
              <a:spLocks noChangeShapeType="1"/>
            </p:cNvSpPr>
            <p:nvPr/>
          </p:nvSpPr>
          <p:spPr bwMode="auto">
            <a:xfrm flipH="1">
              <a:off x="5010" y="1262"/>
              <a:ext cx="137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</p:grpSp>
      <p:grpSp>
        <p:nvGrpSpPr>
          <p:cNvPr id="5" name="Group 54"/>
          <p:cNvGrpSpPr>
            <a:grpSpLocks/>
          </p:cNvGrpSpPr>
          <p:nvPr/>
        </p:nvGrpSpPr>
        <p:grpSpPr bwMode="auto">
          <a:xfrm>
            <a:off x="5734050" y="4067175"/>
            <a:ext cx="928688" cy="1697038"/>
            <a:chOff x="3666" y="2562"/>
            <a:chExt cx="585" cy="1069"/>
          </a:xfrm>
        </p:grpSpPr>
        <p:sp>
          <p:nvSpPr>
            <p:cNvPr id="55325" name="Line 51"/>
            <p:cNvSpPr>
              <a:spLocks noChangeShapeType="1"/>
            </p:cNvSpPr>
            <p:nvPr/>
          </p:nvSpPr>
          <p:spPr bwMode="auto">
            <a:xfrm flipH="1">
              <a:off x="3678" y="3626"/>
              <a:ext cx="573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55326" name="Line 52"/>
            <p:cNvSpPr>
              <a:spLocks noChangeShapeType="1"/>
            </p:cNvSpPr>
            <p:nvPr/>
          </p:nvSpPr>
          <p:spPr bwMode="auto">
            <a:xfrm flipV="1">
              <a:off x="3666" y="2562"/>
              <a:ext cx="0" cy="1069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55327" name="Line 53"/>
            <p:cNvSpPr>
              <a:spLocks noChangeShapeType="1"/>
            </p:cNvSpPr>
            <p:nvPr/>
          </p:nvSpPr>
          <p:spPr bwMode="auto">
            <a:xfrm>
              <a:off x="3678" y="2567"/>
              <a:ext cx="177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</p:grpSp>
      <p:grpSp>
        <p:nvGrpSpPr>
          <p:cNvPr id="6" name="Group 60"/>
          <p:cNvGrpSpPr>
            <a:grpSpLocks/>
          </p:cNvGrpSpPr>
          <p:nvPr/>
        </p:nvGrpSpPr>
        <p:grpSpPr bwMode="auto">
          <a:xfrm>
            <a:off x="7867650" y="2454275"/>
            <a:ext cx="434975" cy="2857500"/>
            <a:chOff x="5010" y="1546"/>
            <a:chExt cx="274" cy="1800"/>
          </a:xfrm>
        </p:grpSpPr>
        <p:sp>
          <p:nvSpPr>
            <p:cNvPr id="55322" name="Line 56"/>
            <p:cNvSpPr>
              <a:spLocks noChangeShapeType="1"/>
            </p:cNvSpPr>
            <p:nvPr/>
          </p:nvSpPr>
          <p:spPr bwMode="auto">
            <a:xfrm flipV="1">
              <a:off x="5010" y="1551"/>
              <a:ext cx="267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55323" name="Line 57"/>
            <p:cNvSpPr>
              <a:spLocks noChangeShapeType="1"/>
            </p:cNvSpPr>
            <p:nvPr/>
          </p:nvSpPr>
          <p:spPr bwMode="auto">
            <a:xfrm flipH="1">
              <a:off x="5284" y="1546"/>
              <a:ext cx="0" cy="180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55324" name="Line 58"/>
            <p:cNvSpPr>
              <a:spLocks noChangeShapeType="1"/>
            </p:cNvSpPr>
            <p:nvPr/>
          </p:nvSpPr>
          <p:spPr bwMode="auto">
            <a:xfrm flipH="1" flipV="1">
              <a:off x="5026" y="3341"/>
              <a:ext cx="251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</p:grpSp>
      <p:grpSp>
        <p:nvGrpSpPr>
          <p:cNvPr id="47" name="Group 27"/>
          <p:cNvGrpSpPr>
            <a:grpSpLocks/>
          </p:cNvGrpSpPr>
          <p:nvPr/>
        </p:nvGrpSpPr>
        <p:grpSpPr bwMode="auto">
          <a:xfrm>
            <a:off x="841375" y="600869"/>
            <a:ext cx="8123113" cy="523875"/>
            <a:chOff x="530" y="527"/>
            <a:chExt cx="3439" cy="330"/>
          </a:xfrm>
        </p:grpSpPr>
        <p:sp>
          <p:nvSpPr>
            <p:cNvPr id="48" name="Text Box 7"/>
            <p:cNvSpPr txBox="1">
              <a:spLocks noChangeArrowheads="1"/>
            </p:cNvSpPr>
            <p:nvPr/>
          </p:nvSpPr>
          <p:spPr bwMode="auto">
            <a:xfrm>
              <a:off x="530" y="527"/>
              <a:ext cx="343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dirty="0" smtClean="0">
                  <a:solidFill>
                    <a:srgbClr val="5B5249">
                      <a:lumMod val="50000"/>
                    </a:srgbClr>
                  </a:solidFill>
                </a:rPr>
                <a:t>线性表的非顺序存储结构（链式</a:t>
              </a:r>
              <a:r>
                <a:rPr kumimoji="1" lang="zh-CN" altLang="en-US" dirty="0">
                  <a:solidFill>
                    <a:srgbClr val="5B5249">
                      <a:lumMod val="50000"/>
                    </a:srgbClr>
                  </a:solidFill>
                </a:rPr>
                <a:t>存储</a:t>
              </a:r>
              <a:r>
                <a:rPr kumimoji="1" lang="zh-CN" altLang="en-US" dirty="0" smtClean="0">
                  <a:solidFill>
                    <a:srgbClr val="5B5249">
                      <a:lumMod val="50000"/>
                    </a:srgbClr>
                  </a:solidFill>
                </a:rPr>
                <a:t>结构）</a:t>
              </a:r>
              <a:endParaRPr kumimoji="1" lang="zh-CN" altLang="en-US" dirty="0">
                <a:solidFill>
                  <a:srgbClr val="5B5249">
                    <a:lumMod val="50000"/>
                  </a:srgbClr>
                </a:solidFill>
              </a:endParaRPr>
            </a:p>
          </p:txBody>
        </p:sp>
        <p:sp>
          <p:nvSpPr>
            <p:cNvPr id="49" name="Line 8"/>
            <p:cNvSpPr>
              <a:spLocks noChangeShapeType="1"/>
            </p:cNvSpPr>
            <p:nvPr/>
          </p:nvSpPr>
          <p:spPr bwMode="auto">
            <a:xfrm flipV="1">
              <a:off x="575" y="845"/>
              <a:ext cx="3089" cy="0"/>
            </a:xfrm>
            <a:prstGeom prst="line">
              <a:avLst/>
            </a:prstGeom>
            <a:noFill/>
            <a:ln w="53975">
              <a:solidFill>
                <a:schemeClr val="tx1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>
                    <a:lumMod val="50000"/>
                  </a:srgb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342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0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3" grpId="0"/>
      <p:bldP spid="140319" grpId="0" animBg="1"/>
      <p:bldP spid="140326" grpId="0"/>
      <p:bldP spid="140327" grpId="0"/>
      <p:bldP spid="140328" grpId="0"/>
      <p:bldP spid="1403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268760"/>
            <a:ext cx="7993384" cy="4967882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程序段三：</a:t>
            </a:r>
            <a:endParaRPr lang="en-US" altLang="zh-CN" sz="2800" b="1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</a:endParaRPr>
          </a:p>
          <a:p>
            <a:pPr algn="just" eaLnBrk="1" hangingPunct="1">
              <a:buNone/>
            </a:pPr>
            <a:r>
              <a:rPr lang="en-US" altLang="zh-CN" sz="2800" b="1" dirty="0" err="1">
                <a:solidFill>
                  <a:schemeClr val="tx1">
                    <a:lumMod val="50000"/>
                  </a:schemeClr>
                </a:solidFill>
              </a:rPr>
              <a:t>LinkList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zh-CN" sz="2800" b="1" dirty="0" err="1">
                <a:solidFill>
                  <a:schemeClr val="tx1">
                    <a:lumMod val="50000"/>
                  </a:schemeClr>
                </a:solidFill>
              </a:rPr>
              <a:t>p,q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</a:rPr>
              <a:t>;</a:t>
            </a:r>
            <a:endParaRPr lang="zh-CN" altLang="en-US" sz="2800" b="1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</a:endParaRPr>
          </a:p>
          <a:p>
            <a:pPr algn="just" eaLnBrk="1" hangingPunct="1">
              <a:buNone/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</a:rPr>
              <a:t>p=(</a:t>
            </a:r>
            <a:r>
              <a:rPr lang="en-US" altLang="zh-CN" sz="2800" b="1" dirty="0" err="1">
                <a:solidFill>
                  <a:schemeClr val="tx1">
                    <a:lumMod val="50000"/>
                  </a:schemeClr>
                </a:solidFill>
              </a:rPr>
              <a:t>LNode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</a:rPr>
              <a:t>*)</a:t>
            </a:r>
            <a:r>
              <a:rPr lang="en-US" altLang="zh-CN" sz="2800" b="1" dirty="0" err="1">
                <a:solidFill>
                  <a:schemeClr val="tx1">
                    <a:lumMod val="50000"/>
                  </a:schemeClr>
                </a:solidFill>
              </a:rPr>
              <a:t>malloc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altLang="zh-CN" sz="2800" b="1" dirty="0" err="1">
                <a:solidFill>
                  <a:schemeClr val="tx1">
                    <a:lumMod val="50000"/>
                  </a:schemeClr>
                </a:solidFill>
              </a:rPr>
              <a:t>sizeof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altLang="zh-CN" sz="2800" b="1" dirty="0" err="1">
                <a:solidFill>
                  <a:schemeClr val="tx1">
                    <a:lumMod val="50000"/>
                  </a:schemeClr>
                </a:solidFill>
              </a:rPr>
              <a:t>LNode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</a:rPr>
              <a:t>));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p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宋体" charset="-122"/>
              </a:rPr>
              <a:t>-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&gt;data=123;</a:t>
            </a:r>
          </a:p>
          <a:p>
            <a:pPr algn="just" eaLnBrk="1" hangingPunct="1">
              <a:buNone/>
            </a:pP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p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宋体" charset="-122"/>
              </a:rPr>
              <a:t>-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&gt;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</a:rPr>
              <a:t>next=(</a:t>
            </a:r>
            <a:r>
              <a:rPr lang="en-US" altLang="zh-CN" sz="2800" b="1" dirty="0" err="1">
                <a:solidFill>
                  <a:schemeClr val="tx1">
                    <a:lumMod val="50000"/>
                  </a:schemeClr>
                </a:solidFill>
              </a:rPr>
              <a:t>LNode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</a:rPr>
              <a:t>*)</a:t>
            </a:r>
            <a:r>
              <a:rPr lang="en-US" altLang="zh-CN" sz="2800" b="1" dirty="0" err="1">
                <a:solidFill>
                  <a:schemeClr val="tx1">
                    <a:lumMod val="50000"/>
                  </a:schemeClr>
                </a:solidFill>
              </a:rPr>
              <a:t>malloc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altLang="zh-CN" sz="2800" b="1" dirty="0" err="1">
                <a:solidFill>
                  <a:schemeClr val="tx1">
                    <a:lumMod val="50000"/>
                  </a:schemeClr>
                </a:solidFill>
              </a:rPr>
              <a:t>sizeof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altLang="zh-CN" sz="2800" b="1" dirty="0" err="1">
                <a:solidFill>
                  <a:schemeClr val="tx1">
                    <a:lumMod val="50000"/>
                  </a:schemeClr>
                </a:solidFill>
              </a:rPr>
              <a:t>LNode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</a:rPr>
              <a:t>));</a:t>
            </a:r>
            <a:endParaRPr lang="en-US" altLang="zh-CN" sz="2800" b="1" dirty="0" smtClean="0">
              <a:solidFill>
                <a:schemeClr val="tx1">
                  <a:lumMod val="50000"/>
                </a:schemeClr>
              </a:solidFill>
              <a:latin typeface="Times New Roman" pitchFamily="18" charset="0"/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p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宋体" charset="-122"/>
              </a:rPr>
              <a:t>-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&gt;next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宋体" charset="-122"/>
              </a:rPr>
              <a:t>-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&gt;data=219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；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q=p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宋体" charset="-122"/>
              </a:rPr>
              <a:t>-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&gt;next;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q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宋体" charset="-122"/>
              </a:rPr>
              <a:t>-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&gt;next=NULL;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p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宋体" charset="-122"/>
              </a:rPr>
              <a:t>-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&gt;data=q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  <a:latin typeface="宋体" charset="-122"/>
              </a:rPr>
              <a:t>-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&gt;data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</a:rPr>
              <a:t>；</a:t>
            </a:r>
          </a:p>
        </p:txBody>
      </p:sp>
      <p:sp>
        <p:nvSpPr>
          <p:cNvPr id="4" name="矩形 3"/>
          <p:cNvSpPr/>
          <p:nvPr/>
        </p:nvSpPr>
        <p:spPr>
          <a:xfrm>
            <a:off x="6084168" y="51589"/>
            <a:ext cx="3024336" cy="258532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 err="1">
                <a:solidFill>
                  <a:srgbClr val="5B5249"/>
                </a:solidFill>
              </a:rPr>
              <a:t>typedef</a:t>
            </a:r>
            <a:r>
              <a:rPr kumimoji="1" lang="en-US" altLang="zh-CN" b="1" dirty="0">
                <a:solidFill>
                  <a:srgbClr val="5B5249"/>
                </a:solidFill>
              </a:rPr>
              <a:t> </a:t>
            </a:r>
            <a:r>
              <a:rPr kumimoji="1" lang="en-US" altLang="zh-CN" b="1" dirty="0" err="1">
                <a:solidFill>
                  <a:srgbClr val="5B5249"/>
                </a:solidFill>
              </a:rPr>
              <a:t>struct</a:t>
            </a:r>
            <a:r>
              <a:rPr kumimoji="1" lang="en-US" altLang="zh-CN" b="1" dirty="0">
                <a:solidFill>
                  <a:srgbClr val="5B5249"/>
                </a:solidFill>
              </a:rPr>
              <a:t> </a:t>
            </a:r>
            <a:r>
              <a:rPr kumimoji="1" lang="en-US" altLang="zh-CN" b="1" dirty="0" err="1">
                <a:solidFill>
                  <a:srgbClr val="5B5249"/>
                </a:solidFill>
              </a:rPr>
              <a:t>LNode</a:t>
            </a:r>
            <a:r>
              <a:rPr kumimoji="1" lang="en-US" altLang="zh-CN" b="1" dirty="0">
                <a:solidFill>
                  <a:srgbClr val="5B5249"/>
                </a:solidFill>
              </a:rPr>
              <a:t>    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>
                <a:solidFill>
                  <a:srgbClr val="5B5249"/>
                </a:solidFill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>
                <a:solidFill>
                  <a:srgbClr val="5B5249"/>
                </a:solidFill>
              </a:rPr>
              <a:t>        </a:t>
            </a:r>
            <a:r>
              <a:rPr kumimoji="1" lang="en-US" altLang="zh-CN" b="1" dirty="0" err="1">
                <a:solidFill>
                  <a:srgbClr val="5B5249"/>
                </a:solidFill>
              </a:rPr>
              <a:t>ElemType</a:t>
            </a:r>
            <a:r>
              <a:rPr kumimoji="1" lang="en-US" altLang="zh-CN" b="1" dirty="0">
                <a:solidFill>
                  <a:srgbClr val="5B5249"/>
                </a:solidFill>
              </a:rPr>
              <a:t> data</a:t>
            </a:r>
            <a:r>
              <a:rPr kumimoji="1" lang="zh-CN" altLang="en-US" b="1" dirty="0">
                <a:solidFill>
                  <a:srgbClr val="5B5249"/>
                </a:solidFill>
              </a:rPr>
              <a:t>； 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 dirty="0">
                <a:solidFill>
                  <a:srgbClr val="5B5249"/>
                </a:solidFill>
              </a:rPr>
              <a:t/>
            </a:r>
            <a:br>
              <a:rPr kumimoji="1" lang="zh-CN" altLang="en-US" b="1" dirty="0">
                <a:solidFill>
                  <a:srgbClr val="5B5249"/>
                </a:solidFill>
              </a:rPr>
            </a:br>
            <a:endParaRPr kumimoji="1" lang="zh-CN" altLang="en-US" b="1" dirty="0">
              <a:solidFill>
                <a:srgbClr val="5B5249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 dirty="0">
                <a:solidFill>
                  <a:srgbClr val="5B5249"/>
                </a:solidFill>
              </a:rPr>
              <a:t>        </a:t>
            </a:r>
            <a:r>
              <a:rPr kumimoji="1" lang="en-US" altLang="zh-CN" b="1" dirty="0" err="1">
                <a:solidFill>
                  <a:srgbClr val="5B5249"/>
                </a:solidFill>
              </a:rPr>
              <a:t>struct</a:t>
            </a:r>
            <a:r>
              <a:rPr kumimoji="1" lang="en-US" altLang="zh-CN" b="1" dirty="0">
                <a:solidFill>
                  <a:srgbClr val="5B5249"/>
                </a:solidFill>
              </a:rPr>
              <a:t> </a:t>
            </a:r>
            <a:r>
              <a:rPr kumimoji="1" lang="en-US" altLang="zh-CN" b="1" dirty="0" err="1">
                <a:solidFill>
                  <a:srgbClr val="5B5249"/>
                </a:solidFill>
              </a:rPr>
              <a:t>LNode</a:t>
            </a:r>
            <a:r>
              <a:rPr kumimoji="1" lang="en-US" altLang="zh-CN" b="1" dirty="0">
                <a:solidFill>
                  <a:srgbClr val="5B5249"/>
                </a:solidFill>
              </a:rPr>
              <a:t>  *next</a:t>
            </a:r>
            <a:r>
              <a:rPr kumimoji="1" lang="zh-CN" altLang="en-US" b="1" dirty="0">
                <a:solidFill>
                  <a:srgbClr val="5B5249"/>
                </a:solidFill>
              </a:rPr>
              <a:t>； 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 dirty="0">
                <a:solidFill>
                  <a:srgbClr val="5B5249"/>
                </a:solidFill>
              </a:rPr>
              <a:t/>
            </a:r>
            <a:br>
              <a:rPr kumimoji="1" lang="zh-CN" altLang="en-US" b="1" dirty="0">
                <a:solidFill>
                  <a:srgbClr val="5B5249"/>
                </a:solidFill>
              </a:rPr>
            </a:br>
            <a:endParaRPr kumimoji="1" lang="zh-CN" altLang="en-US" b="1" dirty="0">
              <a:solidFill>
                <a:srgbClr val="5B5249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>
                <a:solidFill>
                  <a:srgbClr val="5B5249"/>
                </a:solidFill>
              </a:rPr>
              <a:t>}</a:t>
            </a:r>
            <a:r>
              <a:rPr kumimoji="1" lang="en-US" altLang="zh-CN" b="1" dirty="0" err="1">
                <a:solidFill>
                  <a:srgbClr val="5B5249"/>
                </a:solidFill>
              </a:rPr>
              <a:t>LNode</a:t>
            </a:r>
            <a:r>
              <a:rPr kumimoji="1" lang="en-US" altLang="zh-CN" b="1" dirty="0">
                <a:solidFill>
                  <a:srgbClr val="5B5249"/>
                </a:solidFill>
              </a:rPr>
              <a:t>, *</a:t>
            </a:r>
            <a:r>
              <a:rPr kumimoji="1" lang="en-US" altLang="zh-CN" b="1" dirty="0" err="1">
                <a:solidFill>
                  <a:srgbClr val="5B5249"/>
                </a:solidFill>
              </a:rPr>
              <a:t>LinkList</a:t>
            </a:r>
            <a:r>
              <a:rPr kumimoji="1" lang="zh-CN" altLang="en-US" b="1" dirty="0">
                <a:solidFill>
                  <a:srgbClr val="5B5249"/>
                </a:solidFill>
              </a:rPr>
              <a:t>； </a:t>
            </a:r>
          </a:p>
        </p:txBody>
      </p:sp>
    </p:spTree>
    <p:extLst>
      <p:ext uri="{BB962C8B-B14F-4D97-AF65-F5344CB8AC3E}">
        <p14:creationId xmlns:p14="http://schemas.microsoft.com/office/powerpoint/2010/main" val="330747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Line 5"/>
          <p:cNvSpPr>
            <a:spLocks noChangeShapeType="1"/>
          </p:cNvSpPr>
          <p:nvPr/>
        </p:nvSpPr>
        <p:spPr bwMode="auto">
          <a:xfrm>
            <a:off x="755650" y="549275"/>
            <a:ext cx="273685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27652" name="Text Box 6"/>
          <p:cNvSpPr txBox="1">
            <a:spLocks noChangeArrowheads="1"/>
          </p:cNvSpPr>
          <p:nvPr/>
        </p:nvSpPr>
        <p:spPr bwMode="auto">
          <a:xfrm>
            <a:off x="971550" y="65088"/>
            <a:ext cx="2663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/>
              <a:t>第 </a:t>
            </a:r>
            <a:r>
              <a:rPr kumimoji="1" lang="en-US" altLang="zh-CN" dirty="0"/>
              <a:t>2 </a:t>
            </a:r>
            <a:r>
              <a:rPr kumimoji="1" lang="zh-CN" altLang="en-US" dirty="0"/>
              <a:t>章  </a:t>
            </a:r>
            <a:r>
              <a:rPr kumimoji="1" lang="zh-CN" altLang="en-US" dirty="0" smtClean="0"/>
              <a:t>表结构</a:t>
            </a:r>
            <a:endParaRPr kumimoji="1" lang="zh-CN" altLang="en-US" dirty="0"/>
          </a:p>
        </p:txBody>
      </p:sp>
      <p:grpSp>
        <p:nvGrpSpPr>
          <p:cNvPr id="27653" name="Group 27"/>
          <p:cNvGrpSpPr>
            <a:grpSpLocks/>
          </p:cNvGrpSpPr>
          <p:nvPr/>
        </p:nvGrpSpPr>
        <p:grpSpPr bwMode="auto">
          <a:xfrm>
            <a:off x="841375" y="836613"/>
            <a:ext cx="5459413" cy="519112"/>
            <a:chOff x="530" y="527"/>
            <a:chExt cx="3439" cy="327"/>
          </a:xfrm>
        </p:grpSpPr>
        <p:sp>
          <p:nvSpPr>
            <p:cNvPr id="27665" name="Text Box 7"/>
            <p:cNvSpPr txBox="1">
              <a:spLocks noChangeArrowheads="1"/>
            </p:cNvSpPr>
            <p:nvPr/>
          </p:nvSpPr>
          <p:spPr bwMode="auto">
            <a:xfrm>
              <a:off x="530" y="527"/>
              <a:ext cx="343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dirty="0" smtClean="0"/>
                <a:t>线性表</a:t>
              </a:r>
              <a:r>
                <a:rPr kumimoji="1" lang="zh-CN" altLang="en-US" dirty="0"/>
                <a:t>的链式存储结构</a:t>
              </a:r>
            </a:p>
          </p:txBody>
        </p:sp>
        <p:sp>
          <p:nvSpPr>
            <p:cNvPr id="27666" name="Line 8"/>
            <p:cNvSpPr>
              <a:spLocks noChangeShapeType="1"/>
            </p:cNvSpPr>
            <p:nvPr/>
          </p:nvSpPr>
          <p:spPr bwMode="auto">
            <a:xfrm flipV="1">
              <a:off x="575" y="845"/>
              <a:ext cx="2668" cy="0"/>
            </a:xfrm>
            <a:prstGeom prst="line">
              <a:avLst/>
            </a:prstGeom>
            <a:noFill/>
            <a:ln w="539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</p:grpSp>
      <p:sp>
        <p:nvSpPr>
          <p:cNvPr id="27654" name="Text Box 9"/>
          <p:cNvSpPr txBox="1">
            <a:spLocks noChangeArrowheads="1"/>
          </p:cNvSpPr>
          <p:nvPr/>
        </p:nvSpPr>
        <p:spPr bwMode="auto">
          <a:xfrm>
            <a:off x="755650" y="1720850"/>
            <a:ext cx="1017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/>
              <a:t>定义</a:t>
            </a:r>
            <a:r>
              <a:rPr kumimoji="1" lang="en-US" altLang="zh-CN"/>
              <a:t>:</a:t>
            </a:r>
          </a:p>
        </p:txBody>
      </p:sp>
      <p:sp>
        <p:nvSpPr>
          <p:cNvPr id="85006" name="Text Box 14"/>
          <p:cNvSpPr txBox="1">
            <a:spLocks noChangeArrowheads="1"/>
          </p:cNvSpPr>
          <p:nvPr/>
        </p:nvSpPr>
        <p:spPr bwMode="auto">
          <a:xfrm>
            <a:off x="1835150" y="1720850"/>
            <a:ext cx="64155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rgbClr val="FF3300"/>
                </a:solidFill>
              </a:rPr>
              <a:t>采用链式存储结构的线性表称为链表</a:t>
            </a:r>
            <a:r>
              <a:rPr kumimoji="1" lang="zh-CN" altLang="en-US" dirty="0">
                <a:solidFill>
                  <a:srgbClr val="FF0000"/>
                </a:solidFill>
              </a:rPr>
              <a:t> 。</a:t>
            </a:r>
          </a:p>
        </p:txBody>
      </p:sp>
      <p:sp>
        <p:nvSpPr>
          <p:cNvPr id="85002" name="Text Box 10"/>
          <p:cNvSpPr txBox="1">
            <a:spLocks noChangeArrowheads="1"/>
          </p:cNvSpPr>
          <p:nvPr/>
        </p:nvSpPr>
        <p:spPr bwMode="auto">
          <a:xfrm>
            <a:off x="2709738" y="5845919"/>
            <a:ext cx="1612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>
                <a:solidFill>
                  <a:srgbClr val="FF0000"/>
                </a:solidFill>
              </a:rPr>
              <a:t>动态链表</a:t>
            </a:r>
          </a:p>
        </p:txBody>
      </p:sp>
      <p:sp>
        <p:nvSpPr>
          <p:cNvPr id="85009" name="AutoShape 17"/>
          <p:cNvSpPr>
            <a:spLocks/>
          </p:cNvSpPr>
          <p:nvPr/>
        </p:nvSpPr>
        <p:spPr bwMode="auto">
          <a:xfrm>
            <a:off x="2635125" y="5341094"/>
            <a:ext cx="74613" cy="935037"/>
          </a:xfrm>
          <a:prstGeom prst="leftBrace">
            <a:avLst>
              <a:gd name="adj1" fmla="val 104432"/>
              <a:gd name="adj2" fmla="val 50083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  <a:ea typeface="楷体_GB2312" pitchFamily="49" charset="-122"/>
            </a:endParaRPr>
          </a:p>
        </p:txBody>
      </p:sp>
      <p:sp>
        <p:nvSpPr>
          <p:cNvPr id="85010" name="Text Box 18"/>
          <p:cNvSpPr txBox="1">
            <a:spLocks noChangeArrowheads="1"/>
          </p:cNvSpPr>
          <p:nvPr/>
        </p:nvSpPr>
        <p:spPr bwMode="auto">
          <a:xfrm>
            <a:off x="2709738" y="5091856"/>
            <a:ext cx="1612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>
                <a:solidFill>
                  <a:srgbClr val="FF0000"/>
                </a:solidFill>
              </a:rPr>
              <a:t>静态链表</a:t>
            </a:r>
          </a:p>
        </p:txBody>
      </p:sp>
      <p:sp>
        <p:nvSpPr>
          <p:cNvPr id="85012" name="AutoShape 20"/>
          <p:cNvSpPr>
            <a:spLocks/>
          </p:cNvSpPr>
          <p:nvPr/>
        </p:nvSpPr>
        <p:spPr bwMode="auto">
          <a:xfrm>
            <a:off x="6021263" y="5125194"/>
            <a:ext cx="73025" cy="1223962"/>
          </a:xfrm>
          <a:prstGeom prst="leftBrace">
            <a:avLst>
              <a:gd name="adj1" fmla="val 139674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  <a:ea typeface="楷体_GB2312" pitchFamily="49" charset="-122"/>
            </a:endParaRPr>
          </a:p>
        </p:txBody>
      </p:sp>
      <p:sp>
        <p:nvSpPr>
          <p:cNvPr id="85013" name="Text Box 21"/>
          <p:cNvSpPr txBox="1">
            <a:spLocks noChangeArrowheads="1"/>
          </p:cNvSpPr>
          <p:nvPr/>
        </p:nvSpPr>
        <p:spPr bwMode="auto">
          <a:xfrm>
            <a:off x="6165725" y="4863256"/>
            <a:ext cx="12557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>
                <a:solidFill>
                  <a:srgbClr val="FF0000"/>
                </a:solidFill>
              </a:rPr>
              <a:t>单链表</a:t>
            </a:r>
          </a:p>
        </p:txBody>
      </p:sp>
      <p:sp>
        <p:nvSpPr>
          <p:cNvPr id="85014" name="Text Box 22"/>
          <p:cNvSpPr txBox="1">
            <a:spLocks noChangeArrowheads="1"/>
          </p:cNvSpPr>
          <p:nvPr/>
        </p:nvSpPr>
        <p:spPr bwMode="auto">
          <a:xfrm>
            <a:off x="6165725" y="5396656"/>
            <a:ext cx="12557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>
                <a:solidFill>
                  <a:srgbClr val="FF0000"/>
                </a:solidFill>
              </a:rPr>
              <a:t>双链表</a:t>
            </a:r>
          </a:p>
        </p:txBody>
      </p:sp>
      <p:sp>
        <p:nvSpPr>
          <p:cNvPr id="85015" name="Text Box 23"/>
          <p:cNvSpPr txBox="1">
            <a:spLocks noChangeArrowheads="1"/>
          </p:cNvSpPr>
          <p:nvPr/>
        </p:nvSpPr>
        <p:spPr bwMode="auto">
          <a:xfrm>
            <a:off x="6143500" y="5988794"/>
            <a:ext cx="1612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>
                <a:solidFill>
                  <a:srgbClr val="FF0000"/>
                </a:solidFill>
              </a:rPr>
              <a:t>循环链表</a:t>
            </a:r>
          </a:p>
        </p:txBody>
      </p:sp>
      <p:sp>
        <p:nvSpPr>
          <p:cNvPr id="85017" name="Text Box 25"/>
          <p:cNvSpPr txBox="1">
            <a:spLocks noChangeArrowheads="1"/>
          </p:cNvSpPr>
          <p:nvPr/>
        </p:nvSpPr>
        <p:spPr bwMode="auto">
          <a:xfrm>
            <a:off x="1063500" y="5517306"/>
            <a:ext cx="1612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/>
              <a:t>实现角度</a:t>
            </a:r>
          </a:p>
        </p:txBody>
      </p:sp>
      <p:sp>
        <p:nvSpPr>
          <p:cNvPr id="85018" name="Text Box 26"/>
          <p:cNvSpPr txBox="1">
            <a:spLocks noChangeArrowheads="1"/>
          </p:cNvSpPr>
          <p:nvPr/>
        </p:nvSpPr>
        <p:spPr bwMode="auto">
          <a:xfrm>
            <a:off x="4416300" y="5487144"/>
            <a:ext cx="1612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/>
              <a:t>链接方式</a:t>
            </a: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395536" y="2239963"/>
            <a:ext cx="87884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FF0000"/>
                </a:solidFill>
                <a:latin typeface="宋体" charset="-122"/>
              </a:rPr>
              <a:t>单链表：</a:t>
            </a:r>
            <a:r>
              <a:rPr kumimoji="1" lang="zh-CN" altLang="en-US" sz="2800" b="1" dirty="0">
                <a:solidFill>
                  <a:srgbClr val="000000"/>
                </a:solidFill>
                <a:latin typeface="宋体" charset="-122"/>
              </a:rPr>
              <a:t>线性表的链接存储结构。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FF0000"/>
                </a:solidFill>
                <a:latin typeface="宋体" charset="-122"/>
              </a:rPr>
              <a:t>存储思想：</a:t>
            </a:r>
            <a:r>
              <a:rPr kumimoji="1" lang="zh-CN" altLang="en-US" sz="2800" b="1" dirty="0">
                <a:solidFill>
                  <a:srgbClr val="000000"/>
                </a:solidFill>
                <a:latin typeface="宋体" charset="-122"/>
              </a:rPr>
              <a:t>用一组</a:t>
            </a:r>
            <a:r>
              <a:rPr kumimoji="1" lang="zh-CN" altLang="en-US" sz="2800" b="1" dirty="0">
                <a:solidFill>
                  <a:srgbClr val="CC3300"/>
                </a:solidFill>
                <a:latin typeface="宋体" charset="-122"/>
              </a:rPr>
              <a:t>任意</a:t>
            </a:r>
            <a:r>
              <a:rPr kumimoji="1" lang="zh-CN" altLang="en-US" sz="2800" b="1" dirty="0">
                <a:solidFill>
                  <a:srgbClr val="000000"/>
                </a:solidFill>
                <a:latin typeface="宋体" charset="-122"/>
              </a:rPr>
              <a:t>的存储单元存放线性表的元素。</a:t>
            </a:r>
          </a:p>
        </p:txBody>
      </p:sp>
      <p:grpSp>
        <p:nvGrpSpPr>
          <p:cNvPr id="20" name="Group 61"/>
          <p:cNvGrpSpPr>
            <a:grpSpLocks/>
          </p:cNvGrpSpPr>
          <p:nvPr/>
        </p:nvGrpSpPr>
        <p:grpSpPr bwMode="auto">
          <a:xfrm>
            <a:off x="3559424" y="3348038"/>
            <a:ext cx="3308350" cy="1544638"/>
            <a:chOff x="2217" y="3140"/>
            <a:chExt cx="2084" cy="973"/>
          </a:xfrm>
        </p:grpSpPr>
        <p:sp>
          <p:nvSpPr>
            <p:cNvPr id="21" name="Text Box 58"/>
            <p:cNvSpPr txBox="1">
              <a:spLocks noChangeArrowheads="1"/>
            </p:cNvSpPr>
            <p:nvPr/>
          </p:nvSpPr>
          <p:spPr bwMode="auto">
            <a:xfrm>
              <a:off x="2989" y="3140"/>
              <a:ext cx="1312" cy="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000000"/>
                  </a:solidFill>
                  <a:latin typeface="宋体" charset="-122"/>
                </a:rPr>
                <a:t>连续</a:t>
              </a:r>
            </a:p>
            <a:p>
              <a:pPr eaLnBrk="1" fontAlgn="base" hangingPunct="1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000000"/>
                  </a:solidFill>
                  <a:latin typeface="宋体" charset="-122"/>
                </a:rPr>
                <a:t>不连续</a:t>
              </a:r>
            </a:p>
            <a:p>
              <a:pPr eaLnBrk="1" fontAlgn="base" hangingPunct="1">
                <a:spcBef>
                  <a:spcPct val="2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000000"/>
                  </a:solidFill>
                  <a:latin typeface="宋体" charset="-122"/>
                </a:rPr>
                <a:t>零散分布</a:t>
              </a:r>
            </a:p>
          </p:txBody>
        </p:sp>
        <p:sp>
          <p:nvSpPr>
            <p:cNvPr id="22" name="AutoShape 59"/>
            <p:cNvSpPr>
              <a:spLocks/>
            </p:cNvSpPr>
            <p:nvPr/>
          </p:nvSpPr>
          <p:spPr bwMode="auto">
            <a:xfrm>
              <a:off x="2812" y="3305"/>
              <a:ext cx="134" cy="724"/>
            </a:xfrm>
            <a:prstGeom prst="leftBrace">
              <a:avLst>
                <a:gd name="adj1" fmla="val 45025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600">
                <a:solidFill>
                  <a:srgbClr val="3333CC"/>
                </a:solidFill>
                <a:ea typeface="华文行楷" pitchFamily="2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600">
                <a:solidFill>
                  <a:srgbClr val="3333CC"/>
                </a:solidFill>
                <a:ea typeface="华文行楷" pitchFamily="2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600">
                <a:solidFill>
                  <a:srgbClr val="3333CC"/>
                </a:solidFill>
                <a:ea typeface="华文行楷" pitchFamily="2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600">
                <a:solidFill>
                  <a:srgbClr val="3333CC"/>
                </a:solidFill>
                <a:ea typeface="华文行楷" pitchFamily="2" charset="-122"/>
              </a:endParaRPr>
            </a:p>
          </p:txBody>
        </p:sp>
        <p:sp>
          <p:nvSpPr>
            <p:cNvPr id="23" name="AutoShape 60"/>
            <p:cNvSpPr>
              <a:spLocks noChangeArrowheads="1"/>
            </p:cNvSpPr>
            <p:nvPr/>
          </p:nvSpPr>
          <p:spPr bwMode="auto">
            <a:xfrm rot="5400000">
              <a:off x="2203" y="3245"/>
              <a:ext cx="531" cy="503"/>
            </a:xfrm>
            <a:custGeom>
              <a:avLst/>
              <a:gdLst>
                <a:gd name="T0" fmla="*/ 9 w 21600"/>
                <a:gd name="T1" fmla="*/ 0 h 21600"/>
                <a:gd name="T2" fmla="*/ 6 w 21600"/>
                <a:gd name="T3" fmla="*/ 3 h 21600"/>
                <a:gd name="T4" fmla="*/ 0 w 21600"/>
                <a:gd name="T5" fmla="*/ 10 h 21600"/>
                <a:gd name="T6" fmla="*/ 5 w 21600"/>
                <a:gd name="T7" fmla="*/ 12 h 21600"/>
                <a:gd name="T8" fmla="*/ 11 w 21600"/>
                <a:gd name="T9" fmla="*/ 8 h 21600"/>
                <a:gd name="T10" fmla="*/ 13 w 21600"/>
                <a:gd name="T11" fmla="*/ 3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5803 h 21600"/>
                <a:gd name="T20" fmla="*/ 17817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5075"/>
                  </a:lnTo>
                  <a:lnTo>
                    <a:pt x="13041" y="5075"/>
                  </a:lnTo>
                  <a:lnTo>
                    <a:pt x="13041" y="15811"/>
                  </a:lnTo>
                  <a:lnTo>
                    <a:pt x="0" y="15811"/>
                  </a:lnTo>
                  <a:lnTo>
                    <a:pt x="0" y="21600"/>
                  </a:lnTo>
                  <a:lnTo>
                    <a:pt x="17816" y="21600"/>
                  </a:lnTo>
                  <a:lnTo>
                    <a:pt x="17816" y="5075"/>
                  </a:lnTo>
                  <a:lnTo>
                    <a:pt x="21600" y="5075"/>
                  </a:lnTo>
                  <a:close/>
                </a:path>
              </a:pathLst>
            </a:custGeom>
            <a:solidFill>
              <a:srgbClr val="FF5A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959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5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5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5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85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5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5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85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85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85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06" grpId="0" autoUpdateAnimBg="0"/>
      <p:bldP spid="85002" grpId="0" autoUpdateAnimBg="0"/>
      <p:bldP spid="85009" grpId="0" animBg="1"/>
      <p:bldP spid="85010" grpId="0" autoUpdateAnimBg="0"/>
      <p:bldP spid="85012" grpId="0" animBg="1"/>
      <p:bldP spid="85013" grpId="0" autoUpdateAnimBg="0"/>
      <p:bldP spid="85014" grpId="0" autoUpdateAnimBg="0"/>
      <p:bldP spid="85015" grpId="0" autoUpdateAnimBg="0"/>
      <p:bldP spid="85017" grpId="0" autoUpdateAnimBg="0"/>
      <p:bldP spid="85018" grpId="0" autoUpdateAnimBg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24" name="Group 53"/>
          <p:cNvGrpSpPr>
            <a:grpSpLocks/>
          </p:cNvGrpSpPr>
          <p:nvPr/>
        </p:nvGrpSpPr>
        <p:grpSpPr bwMode="auto">
          <a:xfrm>
            <a:off x="5305425" y="1298575"/>
            <a:ext cx="2265363" cy="4732338"/>
            <a:chOff x="3342" y="818"/>
            <a:chExt cx="1427" cy="2981"/>
          </a:xfrm>
        </p:grpSpPr>
        <p:grpSp>
          <p:nvGrpSpPr>
            <p:cNvPr id="56343" name="Group 5"/>
            <p:cNvGrpSpPr>
              <a:grpSpLocks/>
            </p:cNvGrpSpPr>
            <p:nvPr/>
          </p:nvGrpSpPr>
          <p:grpSpPr bwMode="auto">
            <a:xfrm>
              <a:off x="4062" y="942"/>
              <a:ext cx="707" cy="2836"/>
              <a:chOff x="4287" y="1050"/>
              <a:chExt cx="707" cy="2836"/>
            </a:xfrm>
          </p:grpSpPr>
          <p:sp>
            <p:nvSpPr>
              <p:cNvPr id="56368" name="Text Box 6"/>
              <p:cNvSpPr txBox="1">
                <a:spLocks noChangeArrowheads="1"/>
              </p:cNvSpPr>
              <p:nvPr/>
            </p:nvSpPr>
            <p:spPr bwMode="auto">
              <a:xfrm>
                <a:off x="4297" y="1052"/>
                <a:ext cx="686" cy="2831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3333CC"/>
                  </a:solidFill>
                  <a:ea typeface="华文行楷" pitchFamily="2" charset="-122"/>
                </a:endParaRPr>
              </a:p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3333CC"/>
                  </a:solidFill>
                  <a:ea typeface="华文行楷" pitchFamily="2" charset="-122"/>
                </a:endParaRPr>
              </a:p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3333CC"/>
                  </a:solidFill>
                  <a:ea typeface="华文行楷" pitchFamily="2" charset="-122"/>
                </a:endParaRPr>
              </a:p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3333CC"/>
                  </a:solidFill>
                  <a:ea typeface="华文行楷" pitchFamily="2" charset="-122"/>
                </a:endParaRPr>
              </a:p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3333CC"/>
                  </a:solidFill>
                  <a:ea typeface="华文行楷" pitchFamily="2" charset="-122"/>
                </a:endParaRPr>
              </a:p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3333CC"/>
                  </a:solidFill>
                  <a:ea typeface="华文行楷" pitchFamily="2" charset="-122"/>
                </a:endParaRPr>
              </a:p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3333CC"/>
                  </a:solidFill>
                  <a:ea typeface="华文行楷" pitchFamily="2" charset="-122"/>
                </a:endParaRPr>
              </a:p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3333CC"/>
                  </a:solidFill>
                  <a:ea typeface="华文行楷" pitchFamily="2" charset="-122"/>
                </a:endParaRPr>
              </a:p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3333CC"/>
                  </a:solidFill>
                  <a:ea typeface="华文行楷" pitchFamily="2" charset="-122"/>
                </a:endParaRPr>
              </a:p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3333CC"/>
                  </a:solidFill>
                  <a:ea typeface="华文行楷" pitchFamily="2" charset="-122"/>
                </a:endParaRPr>
              </a:p>
              <a:p>
                <a:pPr algn="ctr"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3333CC"/>
                  </a:solidFill>
                  <a:ea typeface="华文行楷" pitchFamily="2" charset="-122"/>
                </a:endParaRPr>
              </a:p>
            </p:txBody>
          </p:sp>
          <p:sp>
            <p:nvSpPr>
              <p:cNvPr id="56369" name="Line 7"/>
              <p:cNvSpPr>
                <a:spLocks noChangeShapeType="1"/>
              </p:cNvSpPr>
              <p:nvPr/>
            </p:nvSpPr>
            <p:spPr bwMode="auto">
              <a:xfrm flipH="1">
                <a:off x="4287" y="1052"/>
                <a:ext cx="0" cy="283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sp>
            <p:nvSpPr>
              <p:cNvPr id="56370" name="Line 8"/>
              <p:cNvSpPr>
                <a:spLocks noChangeShapeType="1"/>
              </p:cNvSpPr>
              <p:nvPr/>
            </p:nvSpPr>
            <p:spPr bwMode="auto">
              <a:xfrm flipH="1">
                <a:off x="4994" y="1050"/>
                <a:ext cx="0" cy="283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</p:grpSp>
        <p:sp>
          <p:nvSpPr>
            <p:cNvPr id="56344" name="Text Box 9"/>
            <p:cNvSpPr txBox="1">
              <a:spLocks noChangeArrowheads="1"/>
            </p:cNvSpPr>
            <p:nvPr/>
          </p:nvSpPr>
          <p:spPr bwMode="auto">
            <a:xfrm>
              <a:off x="3655" y="1079"/>
              <a:ext cx="346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0200</a:t>
              </a:r>
            </a:p>
          </p:txBody>
        </p:sp>
        <p:sp>
          <p:nvSpPr>
            <p:cNvPr id="56345" name="Text Box 10"/>
            <p:cNvSpPr txBox="1">
              <a:spLocks noChangeArrowheads="1"/>
            </p:cNvSpPr>
            <p:nvPr/>
          </p:nvSpPr>
          <p:spPr bwMode="auto">
            <a:xfrm>
              <a:off x="3642" y="1520"/>
              <a:ext cx="322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0208</a:t>
              </a:r>
            </a:p>
          </p:txBody>
        </p:sp>
        <p:sp>
          <p:nvSpPr>
            <p:cNvPr id="56346" name="Text Box 11"/>
            <p:cNvSpPr txBox="1">
              <a:spLocks noChangeArrowheads="1"/>
            </p:cNvSpPr>
            <p:nvPr/>
          </p:nvSpPr>
          <p:spPr bwMode="auto">
            <a:xfrm>
              <a:off x="3632" y="2345"/>
              <a:ext cx="346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0300</a:t>
              </a:r>
            </a:p>
          </p:txBody>
        </p:sp>
        <p:sp>
          <p:nvSpPr>
            <p:cNvPr id="56347" name="Text Box 12"/>
            <p:cNvSpPr txBox="1">
              <a:spLocks noChangeArrowheads="1"/>
            </p:cNvSpPr>
            <p:nvPr/>
          </p:nvSpPr>
          <p:spPr bwMode="auto">
            <a:xfrm>
              <a:off x="3641" y="3118"/>
              <a:ext cx="320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0325</a:t>
              </a:r>
            </a:p>
          </p:txBody>
        </p:sp>
        <p:sp>
          <p:nvSpPr>
            <p:cNvPr id="56348" name="Rectangle 13"/>
            <p:cNvSpPr>
              <a:spLocks noChangeArrowheads="1"/>
            </p:cNvSpPr>
            <p:nvPr/>
          </p:nvSpPr>
          <p:spPr bwMode="auto">
            <a:xfrm>
              <a:off x="4264" y="818"/>
              <a:ext cx="321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srgbClr val="000000"/>
                  </a:solidFill>
                  <a:ea typeface="华文行楷" pitchFamily="2" charset="-122"/>
                </a:rPr>
                <a:t>…</a:t>
              </a:r>
              <a:endParaRPr kumimoji="1" lang="en-US" altLang="zh-CN" sz="2400" b="1">
                <a:solidFill>
                  <a:srgbClr val="000000"/>
                </a:solidFill>
                <a:ea typeface="华文行楷" pitchFamily="2" charset="-122"/>
              </a:endParaRPr>
            </a:p>
          </p:txBody>
        </p:sp>
        <p:sp>
          <p:nvSpPr>
            <p:cNvPr id="56349" name="Rectangle 14"/>
            <p:cNvSpPr>
              <a:spLocks noChangeArrowheads="1"/>
            </p:cNvSpPr>
            <p:nvPr/>
          </p:nvSpPr>
          <p:spPr bwMode="auto">
            <a:xfrm>
              <a:off x="4246" y="1988"/>
              <a:ext cx="321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srgbClr val="000000"/>
                  </a:solidFill>
                  <a:ea typeface="华文行楷" pitchFamily="2" charset="-122"/>
                </a:rPr>
                <a:t>…</a:t>
              </a:r>
              <a:endParaRPr kumimoji="1" lang="en-US" altLang="zh-CN" sz="2400" b="1">
                <a:solidFill>
                  <a:srgbClr val="000000"/>
                </a:solidFill>
                <a:ea typeface="华文行楷" pitchFamily="2" charset="-122"/>
              </a:endParaRPr>
            </a:p>
          </p:txBody>
        </p:sp>
        <p:sp>
          <p:nvSpPr>
            <p:cNvPr id="56350" name="Rectangle 15"/>
            <p:cNvSpPr>
              <a:spLocks noChangeArrowheads="1"/>
            </p:cNvSpPr>
            <p:nvPr/>
          </p:nvSpPr>
          <p:spPr bwMode="auto">
            <a:xfrm>
              <a:off x="4246" y="2802"/>
              <a:ext cx="321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srgbClr val="000000"/>
                  </a:solidFill>
                  <a:ea typeface="华文行楷" pitchFamily="2" charset="-122"/>
                </a:rPr>
                <a:t>…</a:t>
              </a:r>
              <a:endParaRPr kumimoji="1" lang="en-US" altLang="zh-CN" sz="2400" b="1">
                <a:solidFill>
                  <a:srgbClr val="000000"/>
                </a:solidFill>
                <a:ea typeface="华文行楷" pitchFamily="2" charset="-122"/>
              </a:endParaRPr>
            </a:p>
          </p:txBody>
        </p:sp>
        <p:sp>
          <p:nvSpPr>
            <p:cNvPr id="56351" name="Rectangle 16"/>
            <p:cNvSpPr>
              <a:spLocks noChangeArrowheads="1"/>
            </p:cNvSpPr>
            <p:nvPr/>
          </p:nvSpPr>
          <p:spPr bwMode="auto">
            <a:xfrm>
              <a:off x="4255" y="3488"/>
              <a:ext cx="321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srgbClr val="000000"/>
                  </a:solidFill>
                  <a:ea typeface="华文行楷" pitchFamily="2" charset="-122"/>
                </a:rPr>
                <a:t>…</a:t>
              </a:r>
              <a:endParaRPr kumimoji="1" lang="en-US" altLang="zh-CN" sz="2400" b="1">
                <a:solidFill>
                  <a:srgbClr val="000000"/>
                </a:solidFill>
                <a:ea typeface="华文行楷" pitchFamily="2" charset="-122"/>
              </a:endParaRPr>
            </a:p>
          </p:txBody>
        </p:sp>
        <p:sp>
          <p:nvSpPr>
            <p:cNvPr id="56352" name="Line 20"/>
            <p:cNvSpPr>
              <a:spLocks noChangeShapeType="1"/>
            </p:cNvSpPr>
            <p:nvPr/>
          </p:nvSpPr>
          <p:spPr bwMode="auto">
            <a:xfrm>
              <a:off x="4076" y="1107"/>
              <a:ext cx="69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56353" name="Line 21"/>
            <p:cNvSpPr>
              <a:spLocks noChangeShapeType="1"/>
            </p:cNvSpPr>
            <p:nvPr/>
          </p:nvSpPr>
          <p:spPr bwMode="auto">
            <a:xfrm>
              <a:off x="4059" y="1354"/>
              <a:ext cx="69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56354" name="Line 22"/>
            <p:cNvSpPr>
              <a:spLocks noChangeShapeType="1"/>
            </p:cNvSpPr>
            <p:nvPr/>
          </p:nvSpPr>
          <p:spPr bwMode="auto">
            <a:xfrm>
              <a:off x="4075" y="1528"/>
              <a:ext cx="69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56355" name="Line 23"/>
            <p:cNvSpPr>
              <a:spLocks noChangeShapeType="1"/>
            </p:cNvSpPr>
            <p:nvPr/>
          </p:nvSpPr>
          <p:spPr bwMode="auto">
            <a:xfrm>
              <a:off x="4059" y="1765"/>
              <a:ext cx="69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56356" name="Line 24"/>
            <p:cNvSpPr>
              <a:spLocks noChangeShapeType="1"/>
            </p:cNvSpPr>
            <p:nvPr/>
          </p:nvSpPr>
          <p:spPr bwMode="auto">
            <a:xfrm>
              <a:off x="4075" y="1950"/>
              <a:ext cx="69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56357" name="Line 25"/>
            <p:cNvSpPr>
              <a:spLocks noChangeShapeType="1"/>
            </p:cNvSpPr>
            <p:nvPr/>
          </p:nvSpPr>
          <p:spPr bwMode="auto">
            <a:xfrm>
              <a:off x="4076" y="2351"/>
              <a:ext cx="69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56358" name="Line 26"/>
            <p:cNvSpPr>
              <a:spLocks noChangeShapeType="1"/>
            </p:cNvSpPr>
            <p:nvPr/>
          </p:nvSpPr>
          <p:spPr bwMode="auto">
            <a:xfrm>
              <a:off x="4060" y="2598"/>
              <a:ext cx="69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56359" name="Line 27"/>
            <p:cNvSpPr>
              <a:spLocks noChangeShapeType="1"/>
            </p:cNvSpPr>
            <p:nvPr/>
          </p:nvSpPr>
          <p:spPr bwMode="auto">
            <a:xfrm>
              <a:off x="4076" y="2773"/>
              <a:ext cx="69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56360" name="Line 28"/>
            <p:cNvSpPr>
              <a:spLocks noChangeShapeType="1"/>
            </p:cNvSpPr>
            <p:nvPr/>
          </p:nvSpPr>
          <p:spPr bwMode="auto">
            <a:xfrm>
              <a:off x="4076" y="3174"/>
              <a:ext cx="69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56361" name="Line 29"/>
            <p:cNvSpPr>
              <a:spLocks noChangeShapeType="1"/>
            </p:cNvSpPr>
            <p:nvPr/>
          </p:nvSpPr>
          <p:spPr bwMode="auto">
            <a:xfrm>
              <a:off x="4060" y="3400"/>
              <a:ext cx="69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56362" name="Line 30"/>
            <p:cNvSpPr>
              <a:spLocks noChangeShapeType="1"/>
            </p:cNvSpPr>
            <p:nvPr/>
          </p:nvSpPr>
          <p:spPr bwMode="auto">
            <a:xfrm>
              <a:off x="4062" y="3585"/>
              <a:ext cx="69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56363" name="Line 31"/>
            <p:cNvSpPr>
              <a:spLocks noChangeShapeType="1"/>
            </p:cNvSpPr>
            <p:nvPr/>
          </p:nvSpPr>
          <p:spPr bwMode="auto">
            <a:xfrm flipV="1">
              <a:off x="3342" y="1583"/>
              <a:ext cx="289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56364" name="Rectangle 33"/>
            <p:cNvSpPr>
              <a:spLocks noChangeArrowheads="1"/>
            </p:cNvSpPr>
            <p:nvPr/>
          </p:nvSpPr>
          <p:spPr bwMode="auto">
            <a:xfrm>
              <a:off x="4173" y="1457"/>
              <a:ext cx="540" cy="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srgbClr val="000000"/>
                  </a:solidFill>
                  <a:ea typeface="华文行楷" pitchFamily="2" charset="-122"/>
                </a:rPr>
                <a:t>  a</a:t>
              </a:r>
              <a:r>
                <a:rPr kumimoji="1" lang="en-US" altLang="zh-CN" sz="2400" b="1" baseline="-25000">
                  <a:solidFill>
                    <a:srgbClr val="000000"/>
                  </a:solidFill>
                  <a:ea typeface="华文行楷" pitchFamily="2" charset="-122"/>
                </a:rPr>
                <a:t>1</a:t>
              </a:r>
            </a:p>
            <a:p>
              <a:pPr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000000"/>
                  </a:solidFill>
                  <a:ea typeface="华文行楷" pitchFamily="2" charset="-122"/>
                </a:rPr>
                <a:t>0200</a:t>
              </a:r>
            </a:p>
          </p:txBody>
        </p:sp>
        <p:sp>
          <p:nvSpPr>
            <p:cNvPr id="56365" name="Rectangle 34"/>
            <p:cNvSpPr>
              <a:spLocks noChangeArrowheads="1"/>
            </p:cNvSpPr>
            <p:nvPr/>
          </p:nvSpPr>
          <p:spPr bwMode="auto">
            <a:xfrm>
              <a:off x="4173" y="1028"/>
              <a:ext cx="540" cy="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i="1" dirty="0">
                  <a:solidFill>
                    <a:srgbClr val="000000"/>
                  </a:solidFill>
                  <a:ea typeface="华文行楷" pitchFamily="2" charset="-122"/>
                </a:rPr>
                <a:t>  a</a:t>
              </a:r>
              <a:r>
                <a:rPr kumimoji="1" lang="en-US" altLang="zh-CN" sz="2400" b="1" baseline="-25000" dirty="0">
                  <a:solidFill>
                    <a:srgbClr val="000000"/>
                  </a:solidFill>
                  <a:ea typeface="华文行楷" pitchFamily="2" charset="-122"/>
                </a:rPr>
                <a:t>2</a:t>
              </a:r>
            </a:p>
            <a:p>
              <a:pPr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dirty="0">
                  <a:solidFill>
                    <a:srgbClr val="000000"/>
                  </a:solidFill>
                  <a:ea typeface="华文行楷" pitchFamily="2" charset="-122"/>
                </a:rPr>
                <a:t>0325</a:t>
              </a:r>
            </a:p>
          </p:txBody>
        </p:sp>
        <p:sp>
          <p:nvSpPr>
            <p:cNvPr id="56366" name="Rectangle 35"/>
            <p:cNvSpPr>
              <a:spLocks noChangeArrowheads="1"/>
            </p:cNvSpPr>
            <p:nvPr/>
          </p:nvSpPr>
          <p:spPr bwMode="auto">
            <a:xfrm>
              <a:off x="4154" y="3085"/>
              <a:ext cx="540" cy="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srgbClr val="000000"/>
                  </a:solidFill>
                  <a:ea typeface="华文行楷" pitchFamily="2" charset="-122"/>
                </a:rPr>
                <a:t>  a</a:t>
              </a:r>
              <a:r>
                <a:rPr kumimoji="1" lang="en-US" altLang="zh-CN" sz="2400" b="1" baseline="-25000">
                  <a:solidFill>
                    <a:srgbClr val="000000"/>
                  </a:solidFill>
                  <a:ea typeface="华文行楷" pitchFamily="2" charset="-122"/>
                </a:rPr>
                <a:t>3</a:t>
              </a:r>
            </a:p>
            <a:p>
              <a:pPr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000000"/>
                  </a:solidFill>
                  <a:ea typeface="华文行楷" pitchFamily="2" charset="-122"/>
                </a:rPr>
                <a:t>0300</a:t>
              </a:r>
            </a:p>
          </p:txBody>
        </p:sp>
        <p:sp>
          <p:nvSpPr>
            <p:cNvPr id="56367" name="Rectangle 36"/>
            <p:cNvSpPr>
              <a:spLocks noChangeArrowheads="1"/>
            </p:cNvSpPr>
            <p:nvPr/>
          </p:nvSpPr>
          <p:spPr bwMode="auto">
            <a:xfrm>
              <a:off x="4145" y="2271"/>
              <a:ext cx="540" cy="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srgbClr val="000000"/>
                  </a:solidFill>
                  <a:ea typeface="华文行楷" pitchFamily="2" charset="-122"/>
                </a:rPr>
                <a:t>  a</a:t>
              </a:r>
              <a:r>
                <a:rPr kumimoji="1" lang="en-US" altLang="zh-CN" sz="2400" b="1" baseline="-25000">
                  <a:solidFill>
                    <a:srgbClr val="000000"/>
                  </a:solidFill>
                  <a:ea typeface="华文行楷" pitchFamily="2" charset="-122"/>
                </a:rPr>
                <a:t>4</a:t>
              </a:r>
            </a:p>
            <a:p>
              <a:pPr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000000"/>
                  </a:solidFill>
                  <a:ea typeface="华文行楷" pitchFamily="2" charset="-122"/>
                </a:rPr>
                <a:t>  ∧</a:t>
              </a:r>
            </a:p>
          </p:txBody>
        </p:sp>
      </p:grpSp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5132388" y="5178425"/>
            <a:ext cx="1308100" cy="584200"/>
            <a:chOff x="3233" y="3262"/>
            <a:chExt cx="824" cy="368"/>
          </a:xfrm>
        </p:grpSpPr>
        <p:sp>
          <p:nvSpPr>
            <p:cNvPr id="56341" name="AutoShape 49"/>
            <p:cNvSpPr>
              <a:spLocks/>
            </p:cNvSpPr>
            <p:nvPr/>
          </p:nvSpPr>
          <p:spPr bwMode="auto">
            <a:xfrm>
              <a:off x="3923" y="3262"/>
              <a:ext cx="134" cy="258"/>
            </a:xfrm>
            <a:prstGeom prst="leftBrace">
              <a:avLst>
                <a:gd name="adj1" fmla="val 16045"/>
                <a:gd name="adj2" fmla="val 50000"/>
              </a:avLst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3333CC"/>
                </a:solidFill>
                <a:ea typeface="华文行楷" pitchFamily="2" charset="-122"/>
              </a:endParaRPr>
            </a:p>
          </p:txBody>
        </p:sp>
        <p:sp>
          <p:nvSpPr>
            <p:cNvPr id="56342" name="AutoShape 50"/>
            <p:cNvSpPr>
              <a:spLocks noChangeArrowheads="1"/>
            </p:cNvSpPr>
            <p:nvPr/>
          </p:nvSpPr>
          <p:spPr bwMode="auto">
            <a:xfrm>
              <a:off x="3233" y="3401"/>
              <a:ext cx="457" cy="229"/>
            </a:xfrm>
            <a:prstGeom prst="wedgeRoundRectCallout">
              <a:avLst>
                <a:gd name="adj1" fmla="val 92449"/>
                <a:gd name="adj2" fmla="val -49565"/>
                <a:gd name="adj3" fmla="val 16667"/>
              </a:avLst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000000"/>
                  </a:solidFill>
                </a:rPr>
                <a:t>结点</a:t>
              </a:r>
            </a:p>
          </p:txBody>
        </p:sp>
      </p:grpSp>
      <p:sp>
        <p:nvSpPr>
          <p:cNvPr id="141363" name="AutoShape 51"/>
          <p:cNvSpPr>
            <a:spLocks noChangeArrowheads="1"/>
          </p:cNvSpPr>
          <p:nvPr/>
        </p:nvSpPr>
        <p:spPr bwMode="auto">
          <a:xfrm>
            <a:off x="7816850" y="4905375"/>
            <a:ext cx="1079500" cy="363538"/>
          </a:xfrm>
          <a:prstGeom prst="wedgeRoundRectCallout">
            <a:avLst>
              <a:gd name="adj1" fmla="val -66764"/>
              <a:gd name="adj2" fmla="val 38208"/>
              <a:gd name="adj3" fmla="val 16667"/>
            </a:avLst>
          </a:prstGeom>
          <a:solidFill>
            <a:schemeClr val="hlink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lIns="18000" tIns="10800" rIns="18000" bIns="108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</a:rPr>
              <a:t>数据域</a:t>
            </a:r>
          </a:p>
        </p:txBody>
      </p:sp>
      <p:sp>
        <p:nvSpPr>
          <p:cNvPr id="141364" name="AutoShape 52"/>
          <p:cNvSpPr>
            <a:spLocks noChangeArrowheads="1"/>
          </p:cNvSpPr>
          <p:nvPr/>
        </p:nvSpPr>
        <p:spPr bwMode="auto">
          <a:xfrm>
            <a:off x="7820025" y="5427663"/>
            <a:ext cx="1079500" cy="363537"/>
          </a:xfrm>
          <a:prstGeom prst="wedgeRoundRectCallout">
            <a:avLst>
              <a:gd name="adj1" fmla="val -66764"/>
              <a:gd name="adj2" fmla="val -22051"/>
              <a:gd name="adj3" fmla="val 16667"/>
            </a:avLst>
          </a:prstGeom>
          <a:solidFill>
            <a:schemeClr val="hlink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lIns="18000" tIns="10800" rIns="18000" bIns="108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</a:rPr>
              <a:t>指针域</a:t>
            </a:r>
          </a:p>
        </p:txBody>
      </p:sp>
      <p:sp>
        <p:nvSpPr>
          <p:cNvPr id="141367" name="Rectangle 55"/>
          <p:cNvSpPr>
            <a:spLocks noChangeArrowheads="1"/>
          </p:cNvSpPr>
          <p:nvPr/>
        </p:nvSpPr>
        <p:spPr bwMode="auto">
          <a:xfrm>
            <a:off x="328614" y="1706563"/>
            <a:ext cx="4819650" cy="7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</a:rPr>
              <a:t>单链表是由若干</a:t>
            </a:r>
            <a:r>
              <a:rPr kumimoji="1"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结点</a:t>
            </a:r>
            <a:r>
              <a:rPr kumimoji="1" lang="zh-CN" altLang="en-US" sz="2800" b="1" dirty="0">
                <a:solidFill>
                  <a:srgbClr val="000000"/>
                </a:solidFill>
              </a:rPr>
              <a:t>构成的</a:t>
            </a:r>
            <a:r>
              <a:rPr kumimoji="1" lang="zh-CN" altLang="en-US" sz="2800" b="1" dirty="0">
                <a:solidFill>
                  <a:srgbClr val="000000"/>
                </a:solidFill>
              </a:rPr>
              <a:t>；</a:t>
            </a:r>
            <a:endParaRPr kumimoji="1"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141380" name="Rectangle 68"/>
          <p:cNvSpPr>
            <a:spLocks noChangeArrowheads="1"/>
          </p:cNvSpPr>
          <p:nvPr/>
        </p:nvSpPr>
        <p:spPr bwMode="auto">
          <a:xfrm>
            <a:off x="290513" y="5427663"/>
            <a:ext cx="5140325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</a:rPr>
              <a:t>data：</a:t>
            </a:r>
            <a:r>
              <a:rPr kumimoji="1" lang="zh-CN" altLang="en-US" sz="2800" b="1" dirty="0">
                <a:solidFill>
                  <a:srgbClr val="000000"/>
                </a:solidFill>
              </a:rPr>
              <a:t>存储数据</a:t>
            </a:r>
            <a:r>
              <a:rPr kumimoji="1" lang="zh-CN" altLang="en-US" sz="2800" b="1" dirty="0">
                <a:solidFill>
                  <a:srgbClr val="000000"/>
                </a:solidFill>
              </a:rPr>
              <a:t>元素的值</a:t>
            </a:r>
            <a:endParaRPr kumimoji="1" lang="zh-CN" altLang="en-US" sz="2800" b="1" dirty="0">
              <a:solidFill>
                <a:srgbClr val="000000"/>
              </a:solidFill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</a:rPr>
              <a:t>next：</a:t>
            </a:r>
            <a:r>
              <a:rPr kumimoji="1" lang="zh-CN" altLang="en-US" sz="2800" b="1" dirty="0">
                <a:solidFill>
                  <a:srgbClr val="000000"/>
                </a:solidFill>
              </a:rPr>
              <a:t>存储后继</a:t>
            </a:r>
            <a:r>
              <a:rPr kumimoji="1" lang="zh-CN" altLang="en-US" sz="2800" b="1" dirty="0">
                <a:solidFill>
                  <a:srgbClr val="000000"/>
                </a:solidFill>
              </a:rPr>
              <a:t>结点的地址</a:t>
            </a:r>
          </a:p>
        </p:txBody>
      </p:sp>
      <p:grpSp>
        <p:nvGrpSpPr>
          <p:cNvPr id="5" name="Group 78"/>
          <p:cNvGrpSpPr>
            <a:grpSpLocks/>
          </p:cNvGrpSpPr>
          <p:nvPr/>
        </p:nvGrpSpPr>
        <p:grpSpPr bwMode="auto">
          <a:xfrm>
            <a:off x="360363" y="2851150"/>
            <a:ext cx="3729037" cy="2306638"/>
            <a:chOff x="227" y="1796"/>
            <a:chExt cx="2349" cy="1453"/>
          </a:xfrm>
        </p:grpSpPr>
        <p:grpSp>
          <p:nvGrpSpPr>
            <p:cNvPr id="56337" name="Group 73"/>
            <p:cNvGrpSpPr>
              <a:grpSpLocks/>
            </p:cNvGrpSpPr>
            <p:nvPr/>
          </p:nvGrpSpPr>
          <p:grpSpPr bwMode="auto">
            <a:xfrm>
              <a:off x="640" y="2856"/>
              <a:ext cx="1646" cy="393"/>
              <a:chOff x="640" y="3036"/>
              <a:chExt cx="1646" cy="393"/>
            </a:xfrm>
          </p:grpSpPr>
          <p:sp>
            <p:nvSpPr>
              <p:cNvPr id="56339" name="Text Box 65"/>
              <p:cNvSpPr txBox="1">
                <a:spLocks noChangeArrowheads="1"/>
              </p:cNvSpPr>
              <p:nvPr/>
            </p:nvSpPr>
            <p:spPr bwMode="auto">
              <a:xfrm>
                <a:off x="640" y="3036"/>
                <a:ext cx="1646" cy="389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3200" b="1">
                    <a:solidFill>
                      <a:srgbClr val="000000"/>
                    </a:solidFill>
                    <a:latin typeface="Times New Roman" pitchFamily="18" charset="0"/>
                    <a:ea typeface="华文行楷" pitchFamily="2" charset="-122"/>
                  </a:rPr>
                  <a:t>  data     next</a:t>
                </a:r>
              </a:p>
            </p:txBody>
          </p:sp>
          <p:sp>
            <p:nvSpPr>
              <p:cNvPr id="56340" name="Line 66"/>
              <p:cNvSpPr>
                <a:spLocks noChangeShapeType="1"/>
              </p:cNvSpPr>
              <p:nvPr/>
            </p:nvSpPr>
            <p:spPr bwMode="auto">
              <a:xfrm>
                <a:off x="1490" y="3036"/>
                <a:ext cx="0" cy="39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</p:grpSp>
        <p:sp>
          <p:nvSpPr>
            <p:cNvPr id="56338" name="Rectangle 69"/>
            <p:cNvSpPr>
              <a:spLocks noChangeArrowheads="1"/>
            </p:cNvSpPr>
            <p:nvPr/>
          </p:nvSpPr>
          <p:spPr bwMode="auto">
            <a:xfrm>
              <a:off x="227" y="1796"/>
              <a:ext cx="2349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FF3300"/>
                  </a:solidFill>
                </a:rPr>
                <a:t>单链表的结点结构：</a:t>
              </a:r>
            </a:p>
          </p:txBody>
        </p:sp>
      </p:grpSp>
      <p:grpSp>
        <p:nvGrpSpPr>
          <p:cNvPr id="7" name="Group 76"/>
          <p:cNvGrpSpPr>
            <a:grpSpLocks/>
          </p:cNvGrpSpPr>
          <p:nvPr/>
        </p:nvGrpSpPr>
        <p:grpSpPr bwMode="auto">
          <a:xfrm>
            <a:off x="1044575" y="3822700"/>
            <a:ext cx="1290638" cy="684213"/>
            <a:chOff x="658" y="2588"/>
            <a:chExt cx="813" cy="431"/>
          </a:xfrm>
        </p:grpSpPr>
        <p:sp>
          <p:nvSpPr>
            <p:cNvPr id="56335" name="AutoShape 71"/>
            <p:cNvSpPr>
              <a:spLocks/>
            </p:cNvSpPr>
            <p:nvPr/>
          </p:nvSpPr>
          <p:spPr bwMode="auto">
            <a:xfrm rot="5400000">
              <a:off x="1000" y="2548"/>
              <a:ext cx="129" cy="813"/>
            </a:xfrm>
            <a:prstGeom prst="leftBrace">
              <a:avLst>
                <a:gd name="adj1" fmla="val 52519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3333CC"/>
                </a:solidFill>
                <a:ea typeface="华文行楷" pitchFamily="2" charset="-122"/>
              </a:endParaRPr>
            </a:p>
          </p:txBody>
        </p:sp>
        <p:sp>
          <p:nvSpPr>
            <p:cNvPr id="56336" name="Text Box 74"/>
            <p:cNvSpPr txBox="1">
              <a:spLocks noChangeArrowheads="1"/>
            </p:cNvSpPr>
            <p:nvPr/>
          </p:nvSpPr>
          <p:spPr bwMode="auto">
            <a:xfrm>
              <a:off x="723" y="2588"/>
              <a:ext cx="6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000000"/>
                  </a:solidFill>
                </a:rPr>
                <a:t>数据域</a:t>
              </a:r>
            </a:p>
          </p:txBody>
        </p:sp>
      </p:grpSp>
      <p:grpSp>
        <p:nvGrpSpPr>
          <p:cNvPr id="8" name="Group 77"/>
          <p:cNvGrpSpPr>
            <a:grpSpLocks/>
          </p:cNvGrpSpPr>
          <p:nvPr/>
        </p:nvGrpSpPr>
        <p:grpSpPr bwMode="auto">
          <a:xfrm>
            <a:off x="2379663" y="3822700"/>
            <a:ext cx="1247775" cy="698500"/>
            <a:chOff x="1499" y="2588"/>
            <a:chExt cx="786" cy="440"/>
          </a:xfrm>
        </p:grpSpPr>
        <p:sp>
          <p:nvSpPr>
            <p:cNvPr id="56333" name="AutoShape 72"/>
            <p:cNvSpPr>
              <a:spLocks/>
            </p:cNvSpPr>
            <p:nvPr/>
          </p:nvSpPr>
          <p:spPr bwMode="auto">
            <a:xfrm rot="5400000">
              <a:off x="1823" y="2566"/>
              <a:ext cx="138" cy="786"/>
            </a:xfrm>
            <a:prstGeom prst="leftBrace">
              <a:avLst>
                <a:gd name="adj1" fmla="val 47464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3333CC"/>
                </a:solidFill>
                <a:ea typeface="华文行楷" pitchFamily="2" charset="-122"/>
              </a:endParaRPr>
            </a:p>
          </p:txBody>
        </p:sp>
        <p:sp>
          <p:nvSpPr>
            <p:cNvPr id="56334" name="Text Box 75"/>
            <p:cNvSpPr txBox="1">
              <a:spLocks noChangeArrowheads="1"/>
            </p:cNvSpPr>
            <p:nvPr/>
          </p:nvSpPr>
          <p:spPr bwMode="auto">
            <a:xfrm>
              <a:off x="1527" y="2588"/>
              <a:ext cx="6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000000"/>
                  </a:solidFill>
                </a:rPr>
                <a:t>指针域</a:t>
              </a:r>
            </a:p>
          </p:txBody>
        </p:sp>
      </p:grpSp>
      <p:grpSp>
        <p:nvGrpSpPr>
          <p:cNvPr id="57" name="Group 27"/>
          <p:cNvGrpSpPr>
            <a:grpSpLocks/>
          </p:cNvGrpSpPr>
          <p:nvPr/>
        </p:nvGrpSpPr>
        <p:grpSpPr bwMode="auto">
          <a:xfrm>
            <a:off x="841375" y="612553"/>
            <a:ext cx="5459413" cy="584199"/>
            <a:chOff x="530" y="527"/>
            <a:chExt cx="3439" cy="368"/>
          </a:xfrm>
        </p:grpSpPr>
        <p:sp>
          <p:nvSpPr>
            <p:cNvPr id="58" name="Text Box 7"/>
            <p:cNvSpPr txBox="1">
              <a:spLocks noChangeArrowheads="1"/>
            </p:cNvSpPr>
            <p:nvPr/>
          </p:nvSpPr>
          <p:spPr bwMode="auto">
            <a:xfrm>
              <a:off x="530" y="527"/>
              <a:ext cx="343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3200" dirty="0" smtClean="0"/>
                <a:t>单链表</a:t>
              </a:r>
              <a:endParaRPr kumimoji="1" lang="zh-CN" altLang="en-US" sz="3200" dirty="0"/>
            </a:p>
          </p:txBody>
        </p:sp>
        <p:sp>
          <p:nvSpPr>
            <p:cNvPr id="59" name="Line 8"/>
            <p:cNvSpPr>
              <a:spLocks noChangeShapeType="1"/>
            </p:cNvSpPr>
            <p:nvPr/>
          </p:nvSpPr>
          <p:spPr bwMode="auto">
            <a:xfrm flipV="1">
              <a:off x="575" y="890"/>
              <a:ext cx="2668" cy="0"/>
            </a:xfrm>
            <a:prstGeom prst="line">
              <a:avLst/>
            </a:prstGeom>
            <a:noFill/>
            <a:ln w="539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srgbClr val="5B524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447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1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1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63" grpId="0" animBg="1"/>
      <p:bldP spid="141364" grpId="0" animBg="1"/>
      <p:bldP spid="141367" grpId="0"/>
      <p:bldP spid="14138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Text Box 9"/>
          <p:cNvSpPr txBox="1">
            <a:spLocks noChangeArrowheads="1"/>
          </p:cNvSpPr>
          <p:nvPr/>
        </p:nvSpPr>
        <p:spPr bwMode="auto">
          <a:xfrm>
            <a:off x="755650" y="1700213"/>
            <a:ext cx="14398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>
                <a:solidFill>
                  <a:srgbClr val="FF0000"/>
                </a:solidFill>
              </a:rPr>
              <a:t>单链表</a:t>
            </a:r>
          </a:p>
        </p:txBody>
      </p:sp>
      <p:sp>
        <p:nvSpPr>
          <p:cNvPr id="86026" name="Text Box 10"/>
          <p:cNvSpPr txBox="1">
            <a:spLocks noChangeArrowheads="1"/>
          </p:cNvSpPr>
          <p:nvPr/>
        </p:nvSpPr>
        <p:spPr bwMode="auto">
          <a:xfrm>
            <a:off x="1866900" y="1700213"/>
            <a:ext cx="65928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/>
              <a:t>：链表中的每个结点的</a:t>
            </a:r>
            <a:r>
              <a:rPr kumimoji="1" lang="zh-CN" altLang="en-US" dirty="0">
                <a:solidFill>
                  <a:srgbClr val="FF0000"/>
                </a:solidFill>
              </a:rPr>
              <a:t>指针域只有一个</a:t>
            </a:r>
            <a:endParaRPr kumimoji="1" lang="zh-CN" altLang="en-US" dirty="0"/>
          </a:p>
        </p:txBody>
      </p:sp>
      <p:sp>
        <p:nvSpPr>
          <p:cNvPr id="86030" name="Text Box 14"/>
          <p:cNvSpPr txBox="1">
            <a:spLocks noChangeArrowheads="1"/>
          </p:cNvSpPr>
          <p:nvPr/>
        </p:nvSpPr>
        <p:spPr bwMode="auto">
          <a:xfrm>
            <a:off x="611188" y="2704330"/>
            <a:ext cx="2665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FF3300"/>
                </a:solidFill>
              </a:rPr>
              <a:t>结点（</a:t>
            </a:r>
            <a:r>
              <a:rPr kumimoji="1" lang="en-US" altLang="zh-CN" sz="2400">
                <a:solidFill>
                  <a:srgbClr val="FF3300"/>
                </a:solidFill>
              </a:rPr>
              <a:t>Node</a:t>
            </a:r>
            <a:r>
              <a:rPr kumimoji="1" lang="zh-CN" altLang="en-US" sz="2400">
                <a:solidFill>
                  <a:srgbClr val="FF3300"/>
                </a:solidFill>
              </a:rPr>
              <a:t>）：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539750" y="2723381"/>
            <a:ext cx="8104188" cy="1209675"/>
            <a:chOff x="382" y="1467"/>
            <a:chExt cx="5332" cy="762"/>
          </a:xfrm>
        </p:grpSpPr>
        <p:sp>
          <p:nvSpPr>
            <p:cNvPr id="28692" name="Text Box 11"/>
            <p:cNvSpPr txBox="1">
              <a:spLocks noChangeArrowheads="1"/>
            </p:cNvSpPr>
            <p:nvPr/>
          </p:nvSpPr>
          <p:spPr bwMode="auto">
            <a:xfrm>
              <a:off x="1794" y="1467"/>
              <a:ext cx="37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dirty="0"/>
                <a:t>为了正确地表示结点间的逻辑关系，必须在</a:t>
              </a:r>
            </a:p>
          </p:txBody>
        </p:sp>
        <p:sp>
          <p:nvSpPr>
            <p:cNvPr id="28693" name="Text Box 26"/>
            <p:cNvSpPr txBox="1">
              <a:spLocks noChangeArrowheads="1"/>
            </p:cNvSpPr>
            <p:nvPr/>
          </p:nvSpPr>
          <p:spPr bwMode="auto">
            <a:xfrm>
              <a:off x="382" y="1706"/>
              <a:ext cx="5332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dirty="0"/>
                <a:t>存储线性表的每个</a:t>
              </a:r>
              <a:r>
                <a:rPr kumimoji="1" lang="zh-CN" altLang="en-US" sz="2400" dirty="0">
                  <a:solidFill>
                    <a:srgbClr val="FF0000"/>
                  </a:solidFill>
                </a:rPr>
                <a:t>数据元素值</a:t>
              </a:r>
              <a:r>
                <a:rPr kumimoji="1" lang="zh-CN" altLang="en-US" sz="2400" dirty="0"/>
                <a:t>的同时，</a:t>
              </a:r>
              <a:r>
                <a:rPr kumimoji="1" lang="zh-CN" altLang="en-US" sz="2400" dirty="0" smtClean="0"/>
                <a:t>存储其</a:t>
              </a:r>
              <a:r>
                <a:rPr kumimoji="1" lang="zh-CN" altLang="en-US" sz="2400" dirty="0">
                  <a:solidFill>
                    <a:srgbClr val="FF0000"/>
                  </a:solidFill>
                </a:rPr>
                <a:t>后继结点的</a:t>
              </a:r>
              <a:r>
                <a:rPr kumimoji="1" lang="zh-CN" altLang="en-US" sz="2400" dirty="0" smtClean="0">
                  <a:solidFill>
                    <a:srgbClr val="FF0000"/>
                  </a:solidFill>
                </a:rPr>
                <a:t>地址</a:t>
              </a:r>
              <a:r>
                <a:rPr kumimoji="1" lang="zh-CN" altLang="en-US" sz="2400" dirty="0" smtClean="0"/>
                <a:t>信息</a:t>
              </a:r>
              <a:r>
                <a:rPr kumimoji="1" lang="zh-CN" altLang="en-US" sz="2400" dirty="0"/>
                <a:t>，这两部分信息组成的存储映象叫做结点。</a:t>
              </a:r>
            </a:p>
          </p:txBody>
        </p:sp>
      </p:grpSp>
      <p:grpSp>
        <p:nvGrpSpPr>
          <p:cNvPr id="28689" name="Group 28"/>
          <p:cNvGrpSpPr>
            <a:grpSpLocks/>
          </p:cNvGrpSpPr>
          <p:nvPr/>
        </p:nvGrpSpPr>
        <p:grpSpPr bwMode="auto">
          <a:xfrm>
            <a:off x="841375" y="476672"/>
            <a:ext cx="5459413" cy="519112"/>
            <a:chOff x="530" y="527"/>
            <a:chExt cx="3439" cy="327"/>
          </a:xfrm>
        </p:grpSpPr>
        <p:sp>
          <p:nvSpPr>
            <p:cNvPr id="28690" name="Text Box 29"/>
            <p:cNvSpPr txBox="1">
              <a:spLocks noChangeArrowheads="1"/>
            </p:cNvSpPr>
            <p:nvPr/>
          </p:nvSpPr>
          <p:spPr bwMode="auto">
            <a:xfrm>
              <a:off x="530" y="527"/>
              <a:ext cx="343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dirty="0" smtClean="0"/>
                <a:t>线性表</a:t>
              </a:r>
              <a:r>
                <a:rPr kumimoji="1" lang="zh-CN" altLang="en-US" dirty="0"/>
                <a:t>的链式存储结构</a:t>
              </a:r>
            </a:p>
          </p:txBody>
        </p:sp>
        <p:sp>
          <p:nvSpPr>
            <p:cNvPr id="28691" name="Line 30"/>
            <p:cNvSpPr>
              <a:spLocks noChangeShapeType="1"/>
            </p:cNvSpPr>
            <p:nvPr/>
          </p:nvSpPr>
          <p:spPr bwMode="auto">
            <a:xfrm flipV="1">
              <a:off x="575" y="845"/>
              <a:ext cx="2668" cy="0"/>
            </a:xfrm>
            <a:prstGeom prst="line">
              <a:avLst/>
            </a:prstGeom>
            <a:noFill/>
            <a:ln w="539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113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6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6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6" grpId="0" autoUpdateAnimBg="0"/>
      <p:bldP spid="8603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Text Box 9"/>
          <p:cNvSpPr txBox="1">
            <a:spLocks noChangeArrowheads="1"/>
          </p:cNvSpPr>
          <p:nvPr/>
        </p:nvSpPr>
        <p:spPr bwMode="auto">
          <a:xfrm>
            <a:off x="755650" y="1700237"/>
            <a:ext cx="17287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/>
              <a:t>单链表</a:t>
            </a:r>
          </a:p>
        </p:txBody>
      </p:sp>
      <p:grpSp>
        <p:nvGrpSpPr>
          <p:cNvPr id="2" name="Group 65"/>
          <p:cNvGrpSpPr>
            <a:grpSpLocks/>
          </p:cNvGrpSpPr>
          <p:nvPr/>
        </p:nvGrpSpPr>
        <p:grpSpPr bwMode="auto">
          <a:xfrm>
            <a:off x="1219200" y="1981224"/>
            <a:ext cx="6508750" cy="3124200"/>
            <a:chOff x="912" y="1488"/>
            <a:chExt cx="4100" cy="1968"/>
          </a:xfrm>
        </p:grpSpPr>
        <p:sp useBgFill="1">
          <p:nvSpPr>
            <p:cNvPr id="29741" name="Text Box 24"/>
            <p:cNvSpPr txBox="1">
              <a:spLocks noChangeArrowheads="1"/>
            </p:cNvSpPr>
            <p:nvPr/>
          </p:nvSpPr>
          <p:spPr bwMode="auto">
            <a:xfrm>
              <a:off x="912" y="1738"/>
              <a:ext cx="785" cy="311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dirty="0">
                  <a:latin typeface="楷体_GB2312" pitchFamily="49" charset="-122"/>
                </a:rPr>
                <a:t>头</a:t>
              </a:r>
              <a:r>
                <a:rPr kumimoji="1" lang="zh-CN" altLang="en-US" sz="2000" dirty="0" smtClean="0">
                  <a:latin typeface="楷体_GB2312" pitchFamily="49" charset="-122"/>
                </a:rPr>
                <a:t>指针</a:t>
              </a:r>
              <a:r>
                <a:rPr kumimoji="1" lang="en-US" altLang="zh-CN" sz="2000" dirty="0" smtClean="0">
                  <a:latin typeface="楷体_GB2312" pitchFamily="49" charset="-122"/>
                </a:rPr>
                <a:t>L</a:t>
              </a:r>
              <a:endParaRPr kumimoji="1" lang="en-US" altLang="zh-CN" sz="2000" dirty="0">
                <a:latin typeface="楷体_GB2312" pitchFamily="49" charset="-122"/>
              </a:endParaRPr>
            </a:p>
          </p:txBody>
        </p:sp>
        <p:sp>
          <p:nvSpPr>
            <p:cNvPr id="29742" name="Text Box 25"/>
            <p:cNvSpPr txBox="1">
              <a:spLocks noChangeArrowheads="1"/>
            </p:cNvSpPr>
            <p:nvPr/>
          </p:nvSpPr>
          <p:spPr bwMode="auto">
            <a:xfrm>
              <a:off x="2063" y="1497"/>
              <a:ext cx="824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>
                  <a:latin typeface="楷体_GB2312" pitchFamily="49" charset="-122"/>
                </a:rPr>
                <a:t>存储地址</a:t>
              </a:r>
            </a:p>
          </p:txBody>
        </p:sp>
        <p:sp>
          <p:nvSpPr>
            <p:cNvPr id="29743" name="Text Box 26"/>
            <p:cNvSpPr txBox="1">
              <a:spLocks noChangeArrowheads="1"/>
            </p:cNvSpPr>
            <p:nvPr/>
          </p:nvSpPr>
          <p:spPr bwMode="auto">
            <a:xfrm>
              <a:off x="3299" y="1497"/>
              <a:ext cx="686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>
                  <a:latin typeface="楷体_GB2312" pitchFamily="49" charset="-122"/>
                </a:rPr>
                <a:t>数据域</a:t>
              </a:r>
            </a:p>
          </p:txBody>
        </p:sp>
        <p:sp>
          <p:nvSpPr>
            <p:cNvPr id="29744" name="Text Box 27"/>
            <p:cNvSpPr txBox="1">
              <a:spLocks noChangeArrowheads="1"/>
            </p:cNvSpPr>
            <p:nvPr/>
          </p:nvSpPr>
          <p:spPr bwMode="auto">
            <a:xfrm>
              <a:off x="4250" y="1488"/>
              <a:ext cx="68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>
                  <a:latin typeface="楷体_GB2312" pitchFamily="49" charset="-122"/>
                </a:rPr>
                <a:t>指针域</a:t>
              </a:r>
            </a:p>
          </p:txBody>
        </p:sp>
        <p:sp>
          <p:nvSpPr>
            <p:cNvPr id="29745" name="Text Box 28"/>
            <p:cNvSpPr txBox="1">
              <a:spLocks noChangeArrowheads="1"/>
            </p:cNvSpPr>
            <p:nvPr/>
          </p:nvSpPr>
          <p:spPr bwMode="auto">
            <a:xfrm>
              <a:off x="2064" y="1782"/>
              <a:ext cx="2948" cy="1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dirty="0">
                  <a:latin typeface="楷体_GB2312" pitchFamily="49" charset="-122"/>
                </a:rPr>
                <a:t>   1             D          43</a:t>
              </a: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dirty="0">
                  <a:latin typeface="楷体_GB2312" pitchFamily="49" charset="-122"/>
                </a:rPr>
                <a:t>   7             B          13</a:t>
              </a: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dirty="0">
                  <a:latin typeface="楷体_GB2312" pitchFamily="49" charset="-122"/>
                </a:rPr>
                <a:t>   13            C           1</a:t>
              </a: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dirty="0">
                  <a:latin typeface="楷体_GB2312" pitchFamily="49" charset="-122"/>
                </a:rPr>
                <a:t>   19            H          NULL</a:t>
              </a: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dirty="0">
                  <a:latin typeface="楷体_GB2312" pitchFamily="49" charset="-122"/>
                </a:rPr>
                <a:t>   25            F          37</a:t>
              </a: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dirty="0">
                  <a:latin typeface="楷体_GB2312" pitchFamily="49" charset="-122"/>
                </a:rPr>
                <a:t>   31            A           7</a:t>
              </a: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dirty="0">
                  <a:latin typeface="楷体_GB2312" pitchFamily="49" charset="-122"/>
                </a:rPr>
                <a:t>   37            G          19</a:t>
              </a:r>
            </a:p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dirty="0">
                  <a:latin typeface="楷体_GB2312" pitchFamily="49" charset="-122"/>
                </a:rPr>
                <a:t>   43            E          25</a:t>
              </a:r>
            </a:p>
          </p:txBody>
        </p:sp>
        <p:sp useBgFill="1">
          <p:nvSpPr>
            <p:cNvPr id="29746" name="Text Box 29"/>
            <p:cNvSpPr txBox="1">
              <a:spLocks noChangeArrowheads="1"/>
            </p:cNvSpPr>
            <p:nvPr/>
          </p:nvSpPr>
          <p:spPr bwMode="auto">
            <a:xfrm>
              <a:off x="1141" y="2053"/>
              <a:ext cx="403" cy="288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>
                  <a:latin typeface="楷体_GB2312" pitchFamily="49" charset="-122"/>
                </a:rPr>
                <a:t>31</a:t>
              </a:r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1630363" y="5283224"/>
            <a:ext cx="647700" cy="431800"/>
            <a:chOff x="975" y="3748"/>
            <a:chExt cx="408" cy="272"/>
          </a:xfrm>
        </p:grpSpPr>
        <p:sp>
          <p:nvSpPr>
            <p:cNvPr id="29739" name="Text Box 30"/>
            <p:cNvSpPr txBox="1">
              <a:spLocks noChangeArrowheads="1"/>
            </p:cNvSpPr>
            <p:nvPr/>
          </p:nvSpPr>
          <p:spPr bwMode="auto">
            <a:xfrm>
              <a:off x="975" y="3748"/>
              <a:ext cx="408" cy="266"/>
            </a:xfrm>
            <a:prstGeom prst="rect">
              <a:avLst/>
            </a:prstGeom>
            <a:noFill/>
            <a:ln w="254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000"/>
                <a:t>A</a:t>
              </a:r>
            </a:p>
          </p:txBody>
        </p:sp>
        <p:sp>
          <p:nvSpPr>
            <p:cNvPr id="29740" name="Line 31"/>
            <p:cNvSpPr>
              <a:spLocks noChangeShapeType="1"/>
            </p:cNvSpPr>
            <p:nvPr/>
          </p:nvSpPr>
          <p:spPr bwMode="auto">
            <a:xfrm>
              <a:off x="1202" y="3748"/>
              <a:ext cx="0" cy="27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</p:grpSp>
      <p:sp>
        <p:nvSpPr>
          <p:cNvPr id="87073" name="Text Box 33"/>
          <p:cNvSpPr txBox="1">
            <a:spLocks noChangeArrowheads="1"/>
          </p:cNvSpPr>
          <p:nvPr/>
        </p:nvSpPr>
        <p:spPr bwMode="auto">
          <a:xfrm>
            <a:off x="865095" y="5308624"/>
            <a:ext cx="3145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latin typeface="楷体_GB2312" pitchFamily="49" charset="-122"/>
              </a:rPr>
              <a:t>L</a:t>
            </a:r>
          </a:p>
        </p:txBody>
      </p:sp>
      <p:sp>
        <p:nvSpPr>
          <p:cNvPr id="87074" name="Line 34"/>
          <p:cNvSpPr>
            <a:spLocks noChangeShapeType="1"/>
          </p:cNvSpPr>
          <p:nvPr/>
        </p:nvSpPr>
        <p:spPr bwMode="auto">
          <a:xfrm>
            <a:off x="1198563" y="5499124"/>
            <a:ext cx="431800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87075" name="Line 35"/>
          <p:cNvSpPr>
            <a:spLocks noChangeShapeType="1"/>
          </p:cNvSpPr>
          <p:nvPr/>
        </p:nvSpPr>
        <p:spPr bwMode="auto">
          <a:xfrm>
            <a:off x="2133600" y="5499124"/>
            <a:ext cx="360363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2493963" y="5283224"/>
            <a:ext cx="647700" cy="431800"/>
            <a:chOff x="975" y="3748"/>
            <a:chExt cx="408" cy="272"/>
          </a:xfrm>
        </p:grpSpPr>
        <p:sp>
          <p:nvSpPr>
            <p:cNvPr id="29737" name="Text Box 37"/>
            <p:cNvSpPr txBox="1">
              <a:spLocks noChangeArrowheads="1"/>
            </p:cNvSpPr>
            <p:nvPr/>
          </p:nvSpPr>
          <p:spPr bwMode="auto">
            <a:xfrm>
              <a:off x="975" y="3748"/>
              <a:ext cx="408" cy="266"/>
            </a:xfrm>
            <a:prstGeom prst="rect">
              <a:avLst/>
            </a:prstGeom>
            <a:noFill/>
            <a:ln w="254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000"/>
                <a:t>B</a:t>
              </a:r>
            </a:p>
          </p:txBody>
        </p:sp>
        <p:sp>
          <p:nvSpPr>
            <p:cNvPr id="29738" name="Line 38"/>
            <p:cNvSpPr>
              <a:spLocks noChangeShapeType="1"/>
            </p:cNvSpPr>
            <p:nvPr/>
          </p:nvSpPr>
          <p:spPr bwMode="auto">
            <a:xfrm>
              <a:off x="1202" y="3748"/>
              <a:ext cx="0" cy="27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</p:grpSp>
      <p:sp>
        <p:nvSpPr>
          <p:cNvPr id="87079" name="Line 39"/>
          <p:cNvSpPr>
            <a:spLocks noChangeShapeType="1"/>
          </p:cNvSpPr>
          <p:nvPr/>
        </p:nvSpPr>
        <p:spPr bwMode="auto">
          <a:xfrm>
            <a:off x="2998788" y="5499124"/>
            <a:ext cx="360362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3359150" y="5283224"/>
            <a:ext cx="647700" cy="431800"/>
            <a:chOff x="975" y="3748"/>
            <a:chExt cx="408" cy="272"/>
          </a:xfrm>
        </p:grpSpPr>
        <p:sp>
          <p:nvSpPr>
            <p:cNvPr id="29735" name="Text Box 41"/>
            <p:cNvSpPr txBox="1">
              <a:spLocks noChangeArrowheads="1"/>
            </p:cNvSpPr>
            <p:nvPr/>
          </p:nvSpPr>
          <p:spPr bwMode="auto">
            <a:xfrm>
              <a:off x="975" y="3748"/>
              <a:ext cx="408" cy="266"/>
            </a:xfrm>
            <a:prstGeom prst="rect">
              <a:avLst/>
            </a:prstGeom>
            <a:noFill/>
            <a:ln w="254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000"/>
                <a:t>C</a:t>
              </a:r>
            </a:p>
          </p:txBody>
        </p:sp>
        <p:sp>
          <p:nvSpPr>
            <p:cNvPr id="29736" name="Line 42"/>
            <p:cNvSpPr>
              <a:spLocks noChangeShapeType="1"/>
            </p:cNvSpPr>
            <p:nvPr/>
          </p:nvSpPr>
          <p:spPr bwMode="auto">
            <a:xfrm>
              <a:off x="1202" y="3748"/>
              <a:ext cx="0" cy="27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</p:grpSp>
      <p:sp>
        <p:nvSpPr>
          <p:cNvPr id="87083" name="Line 43"/>
          <p:cNvSpPr>
            <a:spLocks noChangeShapeType="1"/>
          </p:cNvSpPr>
          <p:nvPr/>
        </p:nvSpPr>
        <p:spPr bwMode="auto">
          <a:xfrm>
            <a:off x="3862388" y="5499124"/>
            <a:ext cx="360362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grpSp>
        <p:nvGrpSpPr>
          <p:cNvPr id="6" name="Group 44"/>
          <p:cNvGrpSpPr>
            <a:grpSpLocks/>
          </p:cNvGrpSpPr>
          <p:nvPr/>
        </p:nvGrpSpPr>
        <p:grpSpPr bwMode="auto">
          <a:xfrm>
            <a:off x="4222750" y="5283224"/>
            <a:ext cx="647700" cy="431800"/>
            <a:chOff x="975" y="3748"/>
            <a:chExt cx="408" cy="272"/>
          </a:xfrm>
        </p:grpSpPr>
        <p:sp>
          <p:nvSpPr>
            <p:cNvPr id="29733" name="Text Box 45"/>
            <p:cNvSpPr txBox="1">
              <a:spLocks noChangeArrowheads="1"/>
            </p:cNvSpPr>
            <p:nvPr/>
          </p:nvSpPr>
          <p:spPr bwMode="auto">
            <a:xfrm>
              <a:off x="975" y="3748"/>
              <a:ext cx="408" cy="266"/>
            </a:xfrm>
            <a:prstGeom prst="rect">
              <a:avLst/>
            </a:prstGeom>
            <a:noFill/>
            <a:ln w="254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000"/>
                <a:t>D</a:t>
              </a:r>
            </a:p>
          </p:txBody>
        </p:sp>
        <p:sp>
          <p:nvSpPr>
            <p:cNvPr id="29734" name="Line 46"/>
            <p:cNvSpPr>
              <a:spLocks noChangeShapeType="1"/>
            </p:cNvSpPr>
            <p:nvPr/>
          </p:nvSpPr>
          <p:spPr bwMode="auto">
            <a:xfrm>
              <a:off x="1202" y="3748"/>
              <a:ext cx="0" cy="27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</p:grpSp>
      <p:sp>
        <p:nvSpPr>
          <p:cNvPr id="87087" name="Line 47"/>
          <p:cNvSpPr>
            <a:spLocks noChangeShapeType="1"/>
          </p:cNvSpPr>
          <p:nvPr/>
        </p:nvSpPr>
        <p:spPr bwMode="auto">
          <a:xfrm>
            <a:off x="4725988" y="5499124"/>
            <a:ext cx="360362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grpSp>
        <p:nvGrpSpPr>
          <p:cNvPr id="7" name="Group 48"/>
          <p:cNvGrpSpPr>
            <a:grpSpLocks/>
          </p:cNvGrpSpPr>
          <p:nvPr/>
        </p:nvGrpSpPr>
        <p:grpSpPr bwMode="auto">
          <a:xfrm>
            <a:off x="5086350" y="5283224"/>
            <a:ext cx="647700" cy="431800"/>
            <a:chOff x="975" y="3748"/>
            <a:chExt cx="408" cy="272"/>
          </a:xfrm>
        </p:grpSpPr>
        <p:sp>
          <p:nvSpPr>
            <p:cNvPr id="29731" name="Text Box 49"/>
            <p:cNvSpPr txBox="1">
              <a:spLocks noChangeArrowheads="1"/>
            </p:cNvSpPr>
            <p:nvPr/>
          </p:nvSpPr>
          <p:spPr bwMode="auto">
            <a:xfrm>
              <a:off x="975" y="3748"/>
              <a:ext cx="408" cy="266"/>
            </a:xfrm>
            <a:prstGeom prst="rect">
              <a:avLst/>
            </a:prstGeom>
            <a:noFill/>
            <a:ln w="254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000"/>
                <a:t>E</a:t>
              </a:r>
            </a:p>
          </p:txBody>
        </p:sp>
        <p:sp>
          <p:nvSpPr>
            <p:cNvPr id="29732" name="Line 50"/>
            <p:cNvSpPr>
              <a:spLocks noChangeShapeType="1"/>
            </p:cNvSpPr>
            <p:nvPr/>
          </p:nvSpPr>
          <p:spPr bwMode="auto">
            <a:xfrm>
              <a:off x="1202" y="3748"/>
              <a:ext cx="0" cy="27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</p:grpSp>
      <p:sp>
        <p:nvSpPr>
          <p:cNvPr id="87091" name="Line 51"/>
          <p:cNvSpPr>
            <a:spLocks noChangeShapeType="1"/>
          </p:cNvSpPr>
          <p:nvPr/>
        </p:nvSpPr>
        <p:spPr bwMode="auto">
          <a:xfrm>
            <a:off x="5591175" y="5499124"/>
            <a:ext cx="3587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grpSp>
        <p:nvGrpSpPr>
          <p:cNvPr id="8" name="Group 52"/>
          <p:cNvGrpSpPr>
            <a:grpSpLocks/>
          </p:cNvGrpSpPr>
          <p:nvPr/>
        </p:nvGrpSpPr>
        <p:grpSpPr bwMode="auto">
          <a:xfrm>
            <a:off x="5949950" y="5283224"/>
            <a:ext cx="647700" cy="431800"/>
            <a:chOff x="975" y="3748"/>
            <a:chExt cx="408" cy="272"/>
          </a:xfrm>
        </p:grpSpPr>
        <p:sp>
          <p:nvSpPr>
            <p:cNvPr id="29729" name="Text Box 53"/>
            <p:cNvSpPr txBox="1">
              <a:spLocks noChangeArrowheads="1"/>
            </p:cNvSpPr>
            <p:nvPr/>
          </p:nvSpPr>
          <p:spPr bwMode="auto">
            <a:xfrm>
              <a:off x="975" y="3748"/>
              <a:ext cx="408" cy="266"/>
            </a:xfrm>
            <a:prstGeom prst="rect">
              <a:avLst/>
            </a:prstGeom>
            <a:noFill/>
            <a:ln w="254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000"/>
                <a:t>F</a:t>
              </a:r>
            </a:p>
          </p:txBody>
        </p:sp>
        <p:sp>
          <p:nvSpPr>
            <p:cNvPr id="29730" name="Line 54"/>
            <p:cNvSpPr>
              <a:spLocks noChangeShapeType="1"/>
            </p:cNvSpPr>
            <p:nvPr/>
          </p:nvSpPr>
          <p:spPr bwMode="auto">
            <a:xfrm>
              <a:off x="1202" y="3748"/>
              <a:ext cx="0" cy="27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</p:grpSp>
      <p:sp>
        <p:nvSpPr>
          <p:cNvPr id="87095" name="Line 55"/>
          <p:cNvSpPr>
            <a:spLocks noChangeShapeType="1"/>
          </p:cNvSpPr>
          <p:nvPr/>
        </p:nvSpPr>
        <p:spPr bwMode="auto">
          <a:xfrm>
            <a:off x="6454775" y="5499124"/>
            <a:ext cx="360363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grpSp>
        <p:nvGrpSpPr>
          <p:cNvPr id="9" name="Group 56"/>
          <p:cNvGrpSpPr>
            <a:grpSpLocks/>
          </p:cNvGrpSpPr>
          <p:nvPr/>
        </p:nvGrpSpPr>
        <p:grpSpPr bwMode="auto">
          <a:xfrm>
            <a:off x="6815138" y="5283224"/>
            <a:ext cx="647700" cy="431800"/>
            <a:chOff x="975" y="3748"/>
            <a:chExt cx="408" cy="272"/>
          </a:xfrm>
        </p:grpSpPr>
        <p:sp>
          <p:nvSpPr>
            <p:cNvPr id="29727" name="Text Box 57"/>
            <p:cNvSpPr txBox="1">
              <a:spLocks noChangeArrowheads="1"/>
            </p:cNvSpPr>
            <p:nvPr/>
          </p:nvSpPr>
          <p:spPr bwMode="auto">
            <a:xfrm>
              <a:off x="975" y="3748"/>
              <a:ext cx="408" cy="266"/>
            </a:xfrm>
            <a:prstGeom prst="rect">
              <a:avLst/>
            </a:prstGeom>
            <a:noFill/>
            <a:ln w="254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000"/>
                <a:t>G</a:t>
              </a:r>
            </a:p>
          </p:txBody>
        </p:sp>
        <p:sp>
          <p:nvSpPr>
            <p:cNvPr id="29728" name="Line 58"/>
            <p:cNvSpPr>
              <a:spLocks noChangeShapeType="1"/>
            </p:cNvSpPr>
            <p:nvPr/>
          </p:nvSpPr>
          <p:spPr bwMode="auto">
            <a:xfrm>
              <a:off x="1202" y="3748"/>
              <a:ext cx="0" cy="27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</p:grpSp>
      <p:sp>
        <p:nvSpPr>
          <p:cNvPr id="87099" name="Line 59"/>
          <p:cNvSpPr>
            <a:spLocks noChangeShapeType="1"/>
          </p:cNvSpPr>
          <p:nvPr/>
        </p:nvSpPr>
        <p:spPr bwMode="auto">
          <a:xfrm flipV="1">
            <a:off x="7318375" y="5484837"/>
            <a:ext cx="323850" cy="14287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grpSp>
        <p:nvGrpSpPr>
          <p:cNvPr id="10" name="Group 64"/>
          <p:cNvGrpSpPr>
            <a:grpSpLocks/>
          </p:cNvGrpSpPr>
          <p:nvPr/>
        </p:nvGrpSpPr>
        <p:grpSpPr bwMode="auto">
          <a:xfrm>
            <a:off x="7642225" y="5281637"/>
            <a:ext cx="719138" cy="431800"/>
            <a:chOff x="4740" y="3748"/>
            <a:chExt cx="453" cy="272"/>
          </a:xfrm>
        </p:grpSpPr>
        <p:grpSp>
          <p:nvGrpSpPr>
            <p:cNvPr id="29723" name="Group 60"/>
            <p:cNvGrpSpPr>
              <a:grpSpLocks/>
            </p:cNvGrpSpPr>
            <p:nvPr/>
          </p:nvGrpSpPr>
          <p:grpSpPr bwMode="auto">
            <a:xfrm>
              <a:off x="4740" y="3748"/>
              <a:ext cx="408" cy="272"/>
              <a:chOff x="975" y="3748"/>
              <a:chExt cx="408" cy="272"/>
            </a:xfrm>
          </p:grpSpPr>
          <p:sp>
            <p:nvSpPr>
              <p:cNvPr id="29725" name="Text Box 61"/>
              <p:cNvSpPr txBox="1">
                <a:spLocks noChangeArrowheads="1"/>
              </p:cNvSpPr>
              <p:nvPr/>
            </p:nvSpPr>
            <p:spPr bwMode="auto">
              <a:xfrm>
                <a:off x="975" y="3748"/>
                <a:ext cx="408" cy="266"/>
              </a:xfrm>
              <a:prstGeom prst="rect">
                <a:avLst/>
              </a:prstGeom>
              <a:noFill/>
              <a:ln w="25400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2000"/>
                  <a:t>H</a:t>
                </a:r>
              </a:p>
            </p:txBody>
          </p:sp>
          <p:sp>
            <p:nvSpPr>
              <p:cNvPr id="29726" name="Line 62"/>
              <p:cNvSpPr>
                <a:spLocks noChangeShapeType="1"/>
              </p:cNvSpPr>
              <p:nvPr/>
            </p:nvSpPr>
            <p:spPr bwMode="auto">
              <a:xfrm>
                <a:off x="1202" y="3748"/>
                <a:ext cx="0" cy="272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</p:grpSp>
        <p:sp>
          <p:nvSpPr>
            <p:cNvPr id="29724" name="Rectangle 63"/>
            <p:cNvSpPr>
              <a:spLocks noChangeArrowheads="1"/>
            </p:cNvSpPr>
            <p:nvPr/>
          </p:nvSpPr>
          <p:spPr bwMode="auto">
            <a:xfrm>
              <a:off x="4916" y="3748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>
                  <a:solidFill>
                    <a:srgbClr val="5B5249"/>
                  </a:solidFill>
                  <a:ea typeface="楷体_GB2312" pitchFamily="49" charset="-122"/>
                </a:rPr>
                <a:t>∧</a:t>
              </a:r>
            </a:p>
          </p:txBody>
        </p:sp>
      </p:grpSp>
      <p:grpSp>
        <p:nvGrpSpPr>
          <p:cNvPr id="29720" name="Group 66"/>
          <p:cNvGrpSpPr>
            <a:grpSpLocks/>
          </p:cNvGrpSpPr>
          <p:nvPr/>
        </p:nvGrpSpPr>
        <p:grpSpPr bwMode="auto">
          <a:xfrm>
            <a:off x="841375" y="188640"/>
            <a:ext cx="5459413" cy="519112"/>
            <a:chOff x="530" y="346"/>
            <a:chExt cx="3439" cy="327"/>
          </a:xfrm>
        </p:grpSpPr>
        <p:sp>
          <p:nvSpPr>
            <p:cNvPr id="29721" name="Text Box 67"/>
            <p:cNvSpPr txBox="1">
              <a:spLocks noChangeArrowheads="1"/>
            </p:cNvSpPr>
            <p:nvPr/>
          </p:nvSpPr>
          <p:spPr bwMode="auto">
            <a:xfrm>
              <a:off x="530" y="346"/>
              <a:ext cx="343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dirty="0" smtClean="0"/>
                <a:t>单链表的头指针</a:t>
              </a:r>
              <a:endParaRPr kumimoji="1" lang="zh-CN" altLang="en-US" dirty="0"/>
            </a:p>
          </p:txBody>
        </p:sp>
        <p:sp>
          <p:nvSpPr>
            <p:cNvPr id="29722" name="Line 68"/>
            <p:cNvSpPr>
              <a:spLocks noChangeShapeType="1"/>
            </p:cNvSpPr>
            <p:nvPr/>
          </p:nvSpPr>
          <p:spPr bwMode="auto">
            <a:xfrm flipV="1">
              <a:off x="575" y="663"/>
              <a:ext cx="2668" cy="0"/>
            </a:xfrm>
            <a:prstGeom prst="line">
              <a:avLst/>
            </a:prstGeom>
            <a:noFill/>
            <a:ln w="539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</p:grp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838200" y="926182"/>
            <a:ext cx="21500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rgbClr val="FF0000"/>
                </a:solidFill>
              </a:rPr>
              <a:t>头指针 ：</a:t>
            </a:r>
          </a:p>
        </p:txBody>
      </p:sp>
      <p:sp>
        <p:nvSpPr>
          <p:cNvPr id="52" name="Text Box 25"/>
          <p:cNvSpPr txBox="1">
            <a:spLocks noChangeArrowheads="1"/>
          </p:cNvSpPr>
          <p:nvPr/>
        </p:nvSpPr>
        <p:spPr bwMode="auto">
          <a:xfrm>
            <a:off x="2225799" y="908720"/>
            <a:ext cx="591383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/>
              <a:t>指向链表</a:t>
            </a:r>
            <a:r>
              <a:rPr kumimoji="1" lang="zh-CN" altLang="en-US" dirty="0">
                <a:solidFill>
                  <a:srgbClr val="FF0000"/>
                </a:solidFill>
              </a:rPr>
              <a:t>第一个结点</a:t>
            </a:r>
            <a:r>
              <a:rPr kumimoji="1" lang="zh-CN" altLang="en-US" dirty="0"/>
              <a:t>的指针。</a:t>
            </a:r>
          </a:p>
        </p:txBody>
      </p:sp>
      <p:sp>
        <p:nvSpPr>
          <p:cNvPr id="53" name="Text Box 25"/>
          <p:cNvSpPr txBox="1">
            <a:spLocks noChangeArrowheads="1"/>
          </p:cNvSpPr>
          <p:nvPr/>
        </p:nvSpPr>
        <p:spPr bwMode="auto">
          <a:xfrm>
            <a:off x="721121" y="5949280"/>
            <a:ext cx="76402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 smtClean="0"/>
              <a:t>若某链表的头指针的值为</a:t>
            </a:r>
            <a:r>
              <a:rPr kumimoji="1" lang="en-US" altLang="zh-CN" sz="2400" dirty="0" smtClean="0"/>
              <a:t>NULL,</a:t>
            </a:r>
            <a:r>
              <a:rPr kumimoji="1" lang="zh-CN" altLang="en-US" sz="2400" dirty="0" smtClean="0"/>
              <a:t>则称该链表为空表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7460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7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7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7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7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7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7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7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87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73" grpId="0" autoUpdateAnimBg="0"/>
      <p:bldP spid="87074" grpId="0" animBg="1"/>
      <p:bldP spid="87075" grpId="0" animBg="1"/>
      <p:bldP spid="87079" grpId="0" animBg="1"/>
      <p:bldP spid="87083" grpId="0" animBg="1"/>
      <p:bldP spid="87087" grpId="0" animBg="1"/>
      <p:bldP spid="87091" grpId="0" animBg="1"/>
      <p:bldP spid="87095" grpId="0" animBg="1"/>
      <p:bldP spid="87099" grpId="0" animBg="1"/>
      <p:bldP spid="51" grpId="0" autoUpdateAnimBg="0"/>
      <p:bldP spid="52" grpId="0" autoUpdateAnimBg="0"/>
      <p:bldP spid="53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5395913" y="2795934"/>
            <a:ext cx="660400" cy="439738"/>
            <a:chOff x="2418" y="1339"/>
            <a:chExt cx="416" cy="277"/>
          </a:xfrm>
        </p:grpSpPr>
        <p:grpSp>
          <p:nvGrpSpPr>
            <p:cNvPr id="30779" name="Group 52"/>
            <p:cNvGrpSpPr>
              <a:grpSpLocks/>
            </p:cNvGrpSpPr>
            <p:nvPr/>
          </p:nvGrpSpPr>
          <p:grpSpPr bwMode="auto">
            <a:xfrm>
              <a:off x="2426" y="1344"/>
              <a:ext cx="408" cy="272"/>
              <a:chOff x="975" y="3748"/>
              <a:chExt cx="408" cy="272"/>
            </a:xfrm>
          </p:grpSpPr>
          <p:sp>
            <p:nvSpPr>
              <p:cNvPr id="30785" name="Text Box 53"/>
              <p:cNvSpPr txBox="1">
                <a:spLocks noChangeArrowheads="1"/>
              </p:cNvSpPr>
              <p:nvPr/>
            </p:nvSpPr>
            <p:spPr bwMode="auto">
              <a:xfrm>
                <a:off x="975" y="3748"/>
                <a:ext cx="408" cy="266"/>
              </a:xfrm>
              <a:prstGeom prst="rect">
                <a:avLst/>
              </a:prstGeom>
              <a:noFill/>
              <a:ln w="25400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endParaRPr kumimoji="1" lang="zh-CN" altLang="zh-CN" sz="2000"/>
              </a:p>
            </p:txBody>
          </p:sp>
          <p:sp>
            <p:nvSpPr>
              <p:cNvPr id="30786" name="Line 54"/>
              <p:cNvSpPr>
                <a:spLocks noChangeShapeType="1"/>
              </p:cNvSpPr>
              <p:nvPr/>
            </p:nvSpPr>
            <p:spPr bwMode="auto">
              <a:xfrm>
                <a:off x="1202" y="3748"/>
                <a:ext cx="0" cy="272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</p:grpSp>
        <p:sp>
          <p:nvSpPr>
            <p:cNvPr id="30780" name="Freeform 55"/>
            <p:cNvSpPr>
              <a:spLocks/>
            </p:cNvSpPr>
            <p:nvPr/>
          </p:nvSpPr>
          <p:spPr bwMode="auto">
            <a:xfrm>
              <a:off x="2418" y="1339"/>
              <a:ext cx="97" cy="113"/>
            </a:xfrm>
            <a:custGeom>
              <a:avLst/>
              <a:gdLst>
                <a:gd name="T0" fmla="*/ 97 w 97"/>
                <a:gd name="T1" fmla="*/ 0 h 113"/>
                <a:gd name="T2" fmla="*/ 0 w 97"/>
                <a:gd name="T3" fmla="*/ 113 h 113"/>
                <a:gd name="T4" fmla="*/ 0 60000 65536"/>
                <a:gd name="T5" fmla="*/ 0 60000 65536"/>
                <a:gd name="T6" fmla="*/ 0 w 97"/>
                <a:gd name="T7" fmla="*/ 0 h 113"/>
                <a:gd name="T8" fmla="*/ 97 w 97"/>
                <a:gd name="T9" fmla="*/ 113 h 1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7" h="113">
                  <a:moveTo>
                    <a:pt x="97" y="0"/>
                  </a:moveTo>
                  <a:lnTo>
                    <a:pt x="0" y="113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30781" name="Freeform 56"/>
            <p:cNvSpPr>
              <a:spLocks/>
            </p:cNvSpPr>
            <p:nvPr/>
          </p:nvSpPr>
          <p:spPr bwMode="auto">
            <a:xfrm>
              <a:off x="2426" y="1344"/>
              <a:ext cx="154" cy="178"/>
            </a:xfrm>
            <a:custGeom>
              <a:avLst/>
              <a:gdLst>
                <a:gd name="T0" fmla="*/ 154 w 154"/>
                <a:gd name="T1" fmla="*/ 0 h 178"/>
                <a:gd name="T2" fmla="*/ 0 w 154"/>
                <a:gd name="T3" fmla="*/ 178 h 178"/>
                <a:gd name="T4" fmla="*/ 0 60000 65536"/>
                <a:gd name="T5" fmla="*/ 0 60000 65536"/>
                <a:gd name="T6" fmla="*/ 0 w 154"/>
                <a:gd name="T7" fmla="*/ 0 h 178"/>
                <a:gd name="T8" fmla="*/ 154 w 154"/>
                <a:gd name="T9" fmla="*/ 178 h 17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4" h="178">
                  <a:moveTo>
                    <a:pt x="154" y="0"/>
                  </a:moveTo>
                  <a:lnTo>
                    <a:pt x="0" y="178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30782" name="Freeform 57"/>
            <p:cNvSpPr>
              <a:spLocks/>
            </p:cNvSpPr>
            <p:nvPr/>
          </p:nvSpPr>
          <p:spPr bwMode="auto">
            <a:xfrm>
              <a:off x="2426" y="1344"/>
              <a:ext cx="228" cy="262"/>
            </a:xfrm>
            <a:custGeom>
              <a:avLst/>
              <a:gdLst>
                <a:gd name="T0" fmla="*/ 228 w 228"/>
                <a:gd name="T1" fmla="*/ 0 h 262"/>
                <a:gd name="T2" fmla="*/ 0 w 228"/>
                <a:gd name="T3" fmla="*/ 262 h 262"/>
                <a:gd name="T4" fmla="*/ 0 60000 65536"/>
                <a:gd name="T5" fmla="*/ 0 60000 65536"/>
                <a:gd name="T6" fmla="*/ 0 w 228"/>
                <a:gd name="T7" fmla="*/ 0 h 262"/>
                <a:gd name="T8" fmla="*/ 228 w 228"/>
                <a:gd name="T9" fmla="*/ 262 h 26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8" h="262">
                  <a:moveTo>
                    <a:pt x="228" y="0"/>
                  </a:moveTo>
                  <a:lnTo>
                    <a:pt x="0" y="262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30783" name="Freeform 58"/>
            <p:cNvSpPr>
              <a:spLocks/>
            </p:cNvSpPr>
            <p:nvPr/>
          </p:nvSpPr>
          <p:spPr bwMode="auto">
            <a:xfrm>
              <a:off x="2507" y="1420"/>
              <a:ext cx="154" cy="178"/>
            </a:xfrm>
            <a:custGeom>
              <a:avLst/>
              <a:gdLst>
                <a:gd name="T0" fmla="*/ 154 w 154"/>
                <a:gd name="T1" fmla="*/ 0 h 178"/>
                <a:gd name="T2" fmla="*/ 0 w 154"/>
                <a:gd name="T3" fmla="*/ 178 h 178"/>
                <a:gd name="T4" fmla="*/ 0 60000 65536"/>
                <a:gd name="T5" fmla="*/ 0 60000 65536"/>
                <a:gd name="T6" fmla="*/ 0 w 154"/>
                <a:gd name="T7" fmla="*/ 0 h 178"/>
                <a:gd name="T8" fmla="*/ 154 w 154"/>
                <a:gd name="T9" fmla="*/ 178 h 17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4" h="178">
                  <a:moveTo>
                    <a:pt x="154" y="0"/>
                  </a:moveTo>
                  <a:lnTo>
                    <a:pt x="0" y="178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30784" name="Freeform 59"/>
            <p:cNvSpPr>
              <a:spLocks/>
            </p:cNvSpPr>
            <p:nvPr/>
          </p:nvSpPr>
          <p:spPr bwMode="auto">
            <a:xfrm>
              <a:off x="2556" y="1503"/>
              <a:ext cx="97" cy="113"/>
            </a:xfrm>
            <a:custGeom>
              <a:avLst/>
              <a:gdLst>
                <a:gd name="T0" fmla="*/ 97 w 97"/>
                <a:gd name="T1" fmla="*/ 0 h 113"/>
                <a:gd name="T2" fmla="*/ 0 w 97"/>
                <a:gd name="T3" fmla="*/ 113 h 113"/>
                <a:gd name="T4" fmla="*/ 0 60000 65536"/>
                <a:gd name="T5" fmla="*/ 0 60000 65536"/>
                <a:gd name="T6" fmla="*/ 0 w 97"/>
                <a:gd name="T7" fmla="*/ 0 h 113"/>
                <a:gd name="T8" fmla="*/ 97 w 97"/>
                <a:gd name="T9" fmla="*/ 113 h 1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7" h="113">
                  <a:moveTo>
                    <a:pt x="97" y="0"/>
                  </a:moveTo>
                  <a:lnTo>
                    <a:pt x="0" y="113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</p:grpSp>
      <p:sp>
        <p:nvSpPr>
          <p:cNvPr id="88126" name="Text Box 62"/>
          <p:cNvSpPr txBox="1">
            <a:spLocks noChangeArrowheads="1"/>
          </p:cNvSpPr>
          <p:nvPr/>
        </p:nvSpPr>
        <p:spPr bwMode="auto">
          <a:xfrm>
            <a:off x="2214563" y="2848322"/>
            <a:ext cx="1384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FF0000"/>
                </a:solidFill>
              </a:rPr>
              <a:t>头结点</a:t>
            </a:r>
          </a:p>
        </p:txBody>
      </p:sp>
      <p:grpSp>
        <p:nvGrpSpPr>
          <p:cNvPr id="4" name="Group 88"/>
          <p:cNvGrpSpPr>
            <a:grpSpLocks/>
          </p:cNvGrpSpPr>
          <p:nvPr/>
        </p:nvGrpSpPr>
        <p:grpSpPr bwMode="auto">
          <a:xfrm>
            <a:off x="4616452" y="3516659"/>
            <a:ext cx="1492250" cy="439738"/>
            <a:chOff x="3078" y="1888"/>
            <a:chExt cx="940" cy="277"/>
          </a:xfrm>
        </p:grpSpPr>
        <p:sp>
          <p:nvSpPr>
            <p:cNvPr id="30766" name="Text Box 20"/>
            <p:cNvSpPr txBox="1">
              <a:spLocks noChangeArrowheads="1"/>
            </p:cNvSpPr>
            <p:nvPr/>
          </p:nvSpPr>
          <p:spPr bwMode="auto">
            <a:xfrm>
              <a:off x="3078" y="1888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dirty="0">
                  <a:latin typeface="楷体_GB2312" pitchFamily="49" charset="-122"/>
                </a:rPr>
                <a:t>L</a:t>
              </a:r>
            </a:p>
          </p:txBody>
        </p:sp>
        <p:sp>
          <p:nvSpPr>
            <p:cNvPr id="30767" name="Line 21"/>
            <p:cNvSpPr>
              <a:spLocks noChangeShapeType="1"/>
            </p:cNvSpPr>
            <p:nvPr/>
          </p:nvSpPr>
          <p:spPr bwMode="auto">
            <a:xfrm>
              <a:off x="3288" y="2008"/>
              <a:ext cx="272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grpSp>
          <p:nvGrpSpPr>
            <p:cNvPr id="30768" name="Group 73"/>
            <p:cNvGrpSpPr>
              <a:grpSpLocks/>
            </p:cNvGrpSpPr>
            <p:nvPr/>
          </p:nvGrpSpPr>
          <p:grpSpPr bwMode="auto">
            <a:xfrm>
              <a:off x="3560" y="1888"/>
              <a:ext cx="458" cy="277"/>
              <a:chOff x="1746" y="1933"/>
              <a:chExt cx="458" cy="277"/>
            </a:xfrm>
          </p:grpSpPr>
          <p:grpSp>
            <p:nvGrpSpPr>
              <p:cNvPr id="30769" name="Group 63"/>
              <p:cNvGrpSpPr>
                <a:grpSpLocks/>
              </p:cNvGrpSpPr>
              <p:nvPr/>
            </p:nvGrpSpPr>
            <p:grpSpPr bwMode="auto">
              <a:xfrm>
                <a:off x="1746" y="1933"/>
                <a:ext cx="416" cy="277"/>
                <a:chOff x="2418" y="1339"/>
                <a:chExt cx="416" cy="277"/>
              </a:xfrm>
            </p:grpSpPr>
            <p:grpSp>
              <p:nvGrpSpPr>
                <p:cNvPr id="30771" name="Group 64"/>
                <p:cNvGrpSpPr>
                  <a:grpSpLocks/>
                </p:cNvGrpSpPr>
                <p:nvPr/>
              </p:nvGrpSpPr>
              <p:grpSpPr bwMode="auto">
                <a:xfrm>
                  <a:off x="2426" y="1344"/>
                  <a:ext cx="408" cy="272"/>
                  <a:chOff x="975" y="3748"/>
                  <a:chExt cx="408" cy="272"/>
                </a:xfrm>
              </p:grpSpPr>
              <p:sp>
                <p:nvSpPr>
                  <p:cNvPr id="30777" name="Text Box 6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75" y="3748"/>
                    <a:ext cx="408" cy="266"/>
                  </a:xfrm>
                  <a:prstGeom prst="rect">
                    <a:avLst/>
                  </a:prstGeom>
                  <a:noFill/>
                  <a:ln w="25400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9pPr>
                  </a:lstStyle>
                  <a:p>
                    <a:pPr eaLnBrk="1" fontAlgn="base" hangingPunct="1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endParaRPr kumimoji="1" lang="zh-CN" altLang="zh-CN" sz="2000"/>
                  </a:p>
                </p:txBody>
              </p:sp>
              <p:sp>
                <p:nvSpPr>
                  <p:cNvPr id="30778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1202" y="3748"/>
                    <a:ext cx="0" cy="272"/>
                  </a:xfrm>
                  <a:prstGeom prst="line">
                    <a:avLst/>
                  </a:pr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5B5249"/>
                      </a:solidFill>
                    </a:endParaRPr>
                  </a:p>
                </p:txBody>
              </p:sp>
            </p:grpSp>
            <p:sp>
              <p:nvSpPr>
                <p:cNvPr id="30772" name="Freeform 67"/>
                <p:cNvSpPr>
                  <a:spLocks/>
                </p:cNvSpPr>
                <p:nvPr/>
              </p:nvSpPr>
              <p:spPr bwMode="auto">
                <a:xfrm>
                  <a:off x="2418" y="1339"/>
                  <a:ext cx="97" cy="113"/>
                </a:xfrm>
                <a:custGeom>
                  <a:avLst/>
                  <a:gdLst>
                    <a:gd name="T0" fmla="*/ 97 w 97"/>
                    <a:gd name="T1" fmla="*/ 0 h 113"/>
                    <a:gd name="T2" fmla="*/ 0 w 97"/>
                    <a:gd name="T3" fmla="*/ 113 h 113"/>
                    <a:gd name="T4" fmla="*/ 0 60000 65536"/>
                    <a:gd name="T5" fmla="*/ 0 60000 65536"/>
                    <a:gd name="T6" fmla="*/ 0 w 97"/>
                    <a:gd name="T7" fmla="*/ 0 h 113"/>
                    <a:gd name="T8" fmla="*/ 97 w 97"/>
                    <a:gd name="T9" fmla="*/ 113 h 11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7" h="113">
                      <a:moveTo>
                        <a:pt x="97" y="0"/>
                      </a:moveTo>
                      <a:lnTo>
                        <a:pt x="0" y="113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</a:endParaRPr>
                </a:p>
              </p:txBody>
            </p:sp>
            <p:sp>
              <p:nvSpPr>
                <p:cNvPr id="30773" name="Freeform 68"/>
                <p:cNvSpPr>
                  <a:spLocks/>
                </p:cNvSpPr>
                <p:nvPr/>
              </p:nvSpPr>
              <p:spPr bwMode="auto">
                <a:xfrm>
                  <a:off x="2426" y="1344"/>
                  <a:ext cx="154" cy="178"/>
                </a:xfrm>
                <a:custGeom>
                  <a:avLst/>
                  <a:gdLst>
                    <a:gd name="T0" fmla="*/ 154 w 154"/>
                    <a:gd name="T1" fmla="*/ 0 h 178"/>
                    <a:gd name="T2" fmla="*/ 0 w 154"/>
                    <a:gd name="T3" fmla="*/ 178 h 178"/>
                    <a:gd name="T4" fmla="*/ 0 60000 65536"/>
                    <a:gd name="T5" fmla="*/ 0 60000 65536"/>
                    <a:gd name="T6" fmla="*/ 0 w 154"/>
                    <a:gd name="T7" fmla="*/ 0 h 178"/>
                    <a:gd name="T8" fmla="*/ 154 w 154"/>
                    <a:gd name="T9" fmla="*/ 178 h 17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54" h="178">
                      <a:moveTo>
                        <a:pt x="154" y="0"/>
                      </a:moveTo>
                      <a:lnTo>
                        <a:pt x="0" y="178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</a:endParaRPr>
                </a:p>
              </p:txBody>
            </p:sp>
            <p:sp>
              <p:nvSpPr>
                <p:cNvPr id="30774" name="Freeform 69"/>
                <p:cNvSpPr>
                  <a:spLocks/>
                </p:cNvSpPr>
                <p:nvPr/>
              </p:nvSpPr>
              <p:spPr bwMode="auto">
                <a:xfrm>
                  <a:off x="2426" y="1344"/>
                  <a:ext cx="228" cy="262"/>
                </a:xfrm>
                <a:custGeom>
                  <a:avLst/>
                  <a:gdLst>
                    <a:gd name="T0" fmla="*/ 228 w 228"/>
                    <a:gd name="T1" fmla="*/ 0 h 262"/>
                    <a:gd name="T2" fmla="*/ 0 w 228"/>
                    <a:gd name="T3" fmla="*/ 262 h 262"/>
                    <a:gd name="T4" fmla="*/ 0 60000 65536"/>
                    <a:gd name="T5" fmla="*/ 0 60000 65536"/>
                    <a:gd name="T6" fmla="*/ 0 w 228"/>
                    <a:gd name="T7" fmla="*/ 0 h 262"/>
                    <a:gd name="T8" fmla="*/ 228 w 228"/>
                    <a:gd name="T9" fmla="*/ 262 h 2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28" h="262">
                      <a:moveTo>
                        <a:pt x="228" y="0"/>
                      </a:moveTo>
                      <a:lnTo>
                        <a:pt x="0" y="262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</a:endParaRPr>
                </a:p>
              </p:txBody>
            </p:sp>
            <p:sp>
              <p:nvSpPr>
                <p:cNvPr id="30775" name="Freeform 70"/>
                <p:cNvSpPr>
                  <a:spLocks/>
                </p:cNvSpPr>
                <p:nvPr/>
              </p:nvSpPr>
              <p:spPr bwMode="auto">
                <a:xfrm>
                  <a:off x="2507" y="1420"/>
                  <a:ext cx="154" cy="178"/>
                </a:xfrm>
                <a:custGeom>
                  <a:avLst/>
                  <a:gdLst>
                    <a:gd name="T0" fmla="*/ 154 w 154"/>
                    <a:gd name="T1" fmla="*/ 0 h 178"/>
                    <a:gd name="T2" fmla="*/ 0 w 154"/>
                    <a:gd name="T3" fmla="*/ 178 h 178"/>
                    <a:gd name="T4" fmla="*/ 0 60000 65536"/>
                    <a:gd name="T5" fmla="*/ 0 60000 65536"/>
                    <a:gd name="T6" fmla="*/ 0 w 154"/>
                    <a:gd name="T7" fmla="*/ 0 h 178"/>
                    <a:gd name="T8" fmla="*/ 154 w 154"/>
                    <a:gd name="T9" fmla="*/ 178 h 17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54" h="178">
                      <a:moveTo>
                        <a:pt x="154" y="0"/>
                      </a:moveTo>
                      <a:lnTo>
                        <a:pt x="0" y="178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</a:endParaRPr>
                </a:p>
              </p:txBody>
            </p:sp>
            <p:sp>
              <p:nvSpPr>
                <p:cNvPr id="30776" name="Freeform 71"/>
                <p:cNvSpPr>
                  <a:spLocks/>
                </p:cNvSpPr>
                <p:nvPr/>
              </p:nvSpPr>
              <p:spPr bwMode="auto">
                <a:xfrm>
                  <a:off x="2556" y="1503"/>
                  <a:ext cx="97" cy="113"/>
                </a:xfrm>
                <a:custGeom>
                  <a:avLst/>
                  <a:gdLst>
                    <a:gd name="T0" fmla="*/ 97 w 97"/>
                    <a:gd name="T1" fmla="*/ 0 h 113"/>
                    <a:gd name="T2" fmla="*/ 0 w 97"/>
                    <a:gd name="T3" fmla="*/ 113 h 113"/>
                    <a:gd name="T4" fmla="*/ 0 60000 65536"/>
                    <a:gd name="T5" fmla="*/ 0 60000 65536"/>
                    <a:gd name="T6" fmla="*/ 0 w 97"/>
                    <a:gd name="T7" fmla="*/ 0 h 113"/>
                    <a:gd name="T8" fmla="*/ 97 w 97"/>
                    <a:gd name="T9" fmla="*/ 113 h 11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7" h="113">
                      <a:moveTo>
                        <a:pt x="97" y="0"/>
                      </a:moveTo>
                      <a:lnTo>
                        <a:pt x="0" y="113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</a:endParaRPr>
                </a:p>
              </p:txBody>
            </p:sp>
          </p:grpSp>
          <p:sp>
            <p:nvSpPr>
              <p:cNvPr id="30770" name="Text Box 72"/>
              <p:cNvSpPr txBox="1">
                <a:spLocks noChangeArrowheads="1"/>
              </p:cNvSpPr>
              <p:nvPr/>
            </p:nvSpPr>
            <p:spPr bwMode="auto">
              <a:xfrm>
                <a:off x="1927" y="1933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dirty="0"/>
                  <a:t>∧</a:t>
                </a:r>
              </a:p>
            </p:txBody>
          </p:sp>
        </p:grpSp>
      </p:grpSp>
      <p:sp>
        <p:nvSpPr>
          <p:cNvPr id="88138" name="Text Box 74"/>
          <p:cNvSpPr txBox="1">
            <a:spLocks noChangeArrowheads="1"/>
          </p:cNvSpPr>
          <p:nvPr/>
        </p:nvSpPr>
        <p:spPr bwMode="auto">
          <a:xfrm>
            <a:off x="825500" y="3516659"/>
            <a:ext cx="3692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FF0000"/>
                </a:solidFill>
              </a:rPr>
              <a:t>带头结点的空单链表</a:t>
            </a:r>
          </a:p>
        </p:txBody>
      </p:sp>
      <p:sp>
        <p:nvSpPr>
          <p:cNvPr id="88139" name="Text Box 75"/>
          <p:cNvSpPr txBox="1">
            <a:spLocks noChangeArrowheads="1"/>
          </p:cNvSpPr>
          <p:nvPr/>
        </p:nvSpPr>
        <p:spPr bwMode="auto">
          <a:xfrm>
            <a:off x="539552" y="4308822"/>
            <a:ext cx="3308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FF0000"/>
                </a:solidFill>
              </a:rPr>
              <a:t>带头结点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的非空单</a:t>
            </a:r>
            <a:r>
              <a:rPr kumimoji="1" lang="zh-CN" altLang="en-US" sz="2400" dirty="0">
                <a:solidFill>
                  <a:srgbClr val="FF0000"/>
                </a:solidFill>
              </a:rPr>
              <a:t>链表</a:t>
            </a:r>
          </a:p>
        </p:txBody>
      </p:sp>
      <p:grpSp>
        <p:nvGrpSpPr>
          <p:cNvPr id="8" name="Group 90"/>
          <p:cNvGrpSpPr>
            <a:grpSpLocks/>
          </p:cNvGrpSpPr>
          <p:nvPr/>
        </p:nvGrpSpPr>
        <p:grpSpPr bwMode="auto">
          <a:xfrm>
            <a:off x="3824287" y="4372322"/>
            <a:ext cx="5006975" cy="439737"/>
            <a:chOff x="2579" y="2427"/>
            <a:chExt cx="3154" cy="277"/>
          </a:xfrm>
        </p:grpSpPr>
        <p:sp>
          <p:nvSpPr>
            <p:cNvPr id="30737" name="Line 34"/>
            <p:cNvSpPr>
              <a:spLocks noChangeShapeType="1"/>
            </p:cNvSpPr>
            <p:nvPr/>
          </p:nvSpPr>
          <p:spPr bwMode="auto">
            <a:xfrm>
              <a:off x="3424" y="2568"/>
              <a:ext cx="227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grpSp>
          <p:nvGrpSpPr>
            <p:cNvPr id="30738" name="Group 35"/>
            <p:cNvGrpSpPr>
              <a:grpSpLocks/>
            </p:cNvGrpSpPr>
            <p:nvPr/>
          </p:nvGrpSpPr>
          <p:grpSpPr bwMode="auto">
            <a:xfrm>
              <a:off x="3651" y="2432"/>
              <a:ext cx="408" cy="272"/>
              <a:chOff x="975" y="3748"/>
              <a:chExt cx="408" cy="272"/>
            </a:xfrm>
          </p:grpSpPr>
          <p:sp>
            <p:nvSpPr>
              <p:cNvPr id="30764" name="Text Box 36"/>
              <p:cNvSpPr txBox="1">
                <a:spLocks noChangeArrowheads="1"/>
              </p:cNvSpPr>
              <p:nvPr/>
            </p:nvSpPr>
            <p:spPr bwMode="auto">
              <a:xfrm>
                <a:off x="975" y="3748"/>
                <a:ext cx="408" cy="266"/>
              </a:xfrm>
              <a:prstGeom prst="rect">
                <a:avLst/>
              </a:prstGeom>
              <a:noFill/>
              <a:ln w="25400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2000"/>
                  <a:t>E</a:t>
                </a:r>
              </a:p>
            </p:txBody>
          </p:sp>
          <p:sp>
            <p:nvSpPr>
              <p:cNvPr id="30765" name="Line 37"/>
              <p:cNvSpPr>
                <a:spLocks noChangeShapeType="1"/>
              </p:cNvSpPr>
              <p:nvPr/>
            </p:nvSpPr>
            <p:spPr bwMode="auto">
              <a:xfrm>
                <a:off x="1202" y="3748"/>
                <a:ext cx="0" cy="272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</p:grpSp>
        <p:sp>
          <p:nvSpPr>
            <p:cNvPr id="30739" name="Line 38"/>
            <p:cNvSpPr>
              <a:spLocks noChangeShapeType="1"/>
            </p:cNvSpPr>
            <p:nvPr/>
          </p:nvSpPr>
          <p:spPr bwMode="auto">
            <a:xfrm>
              <a:off x="3969" y="2568"/>
              <a:ext cx="226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grpSp>
          <p:nvGrpSpPr>
            <p:cNvPr id="30740" name="Group 39"/>
            <p:cNvGrpSpPr>
              <a:grpSpLocks/>
            </p:cNvGrpSpPr>
            <p:nvPr/>
          </p:nvGrpSpPr>
          <p:grpSpPr bwMode="auto">
            <a:xfrm>
              <a:off x="4195" y="2432"/>
              <a:ext cx="408" cy="272"/>
              <a:chOff x="975" y="3748"/>
              <a:chExt cx="408" cy="272"/>
            </a:xfrm>
          </p:grpSpPr>
          <p:sp>
            <p:nvSpPr>
              <p:cNvPr id="30762" name="Text Box 40"/>
              <p:cNvSpPr txBox="1">
                <a:spLocks noChangeArrowheads="1"/>
              </p:cNvSpPr>
              <p:nvPr/>
            </p:nvSpPr>
            <p:spPr bwMode="auto">
              <a:xfrm>
                <a:off x="975" y="3748"/>
                <a:ext cx="408" cy="266"/>
              </a:xfrm>
              <a:prstGeom prst="rect">
                <a:avLst/>
              </a:prstGeom>
              <a:noFill/>
              <a:ln w="25400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2000"/>
                  <a:t>F</a:t>
                </a:r>
              </a:p>
            </p:txBody>
          </p:sp>
          <p:sp>
            <p:nvSpPr>
              <p:cNvPr id="30763" name="Line 41"/>
              <p:cNvSpPr>
                <a:spLocks noChangeShapeType="1"/>
              </p:cNvSpPr>
              <p:nvPr/>
            </p:nvSpPr>
            <p:spPr bwMode="auto">
              <a:xfrm>
                <a:off x="1202" y="3748"/>
                <a:ext cx="0" cy="272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</p:grpSp>
        <p:sp>
          <p:nvSpPr>
            <p:cNvPr id="30741" name="Line 42"/>
            <p:cNvSpPr>
              <a:spLocks noChangeShapeType="1"/>
            </p:cNvSpPr>
            <p:nvPr/>
          </p:nvSpPr>
          <p:spPr bwMode="auto">
            <a:xfrm>
              <a:off x="4513" y="2568"/>
              <a:ext cx="227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grpSp>
          <p:nvGrpSpPr>
            <p:cNvPr id="30742" name="Group 43"/>
            <p:cNvGrpSpPr>
              <a:grpSpLocks/>
            </p:cNvGrpSpPr>
            <p:nvPr/>
          </p:nvGrpSpPr>
          <p:grpSpPr bwMode="auto">
            <a:xfrm>
              <a:off x="4740" y="2432"/>
              <a:ext cx="408" cy="272"/>
              <a:chOff x="975" y="3748"/>
              <a:chExt cx="408" cy="272"/>
            </a:xfrm>
          </p:grpSpPr>
          <p:sp>
            <p:nvSpPr>
              <p:cNvPr id="30760" name="Text Box 44"/>
              <p:cNvSpPr txBox="1">
                <a:spLocks noChangeArrowheads="1"/>
              </p:cNvSpPr>
              <p:nvPr/>
            </p:nvSpPr>
            <p:spPr bwMode="auto">
              <a:xfrm>
                <a:off x="975" y="3748"/>
                <a:ext cx="408" cy="266"/>
              </a:xfrm>
              <a:prstGeom prst="rect">
                <a:avLst/>
              </a:prstGeom>
              <a:noFill/>
              <a:ln w="25400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2000"/>
                  <a:t>G</a:t>
                </a:r>
              </a:p>
            </p:txBody>
          </p:sp>
          <p:sp>
            <p:nvSpPr>
              <p:cNvPr id="30761" name="Line 45"/>
              <p:cNvSpPr>
                <a:spLocks noChangeShapeType="1"/>
              </p:cNvSpPr>
              <p:nvPr/>
            </p:nvSpPr>
            <p:spPr bwMode="auto">
              <a:xfrm>
                <a:off x="1202" y="3748"/>
                <a:ext cx="0" cy="272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</p:grpSp>
        <p:grpSp>
          <p:nvGrpSpPr>
            <p:cNvPr id="30743" name="Group 47"/>
            <p:cNvGrpSpPr>
              <a:grpSpLocks/>
            </p:cNvGrpSpPr>
            <p:nvPr/>
          </p:nvGrpSpPr>
          <p:grpSpPr bwMode="auto">
            <a:xfrm>
              <a:off x="5280" y="2432"/>
              <a:ext cx="453" cy="272"/>
              <a:chOff x="4740" y="3748"/>
              <a:chExt cx="453" cy="272"/>
            </a:xfrm>
          </p:grpSpPr>
          <p:grpSp>
            <p:nvGrpSpPr>
              <p:cNvPr id="30756" name="Group 48"/>
              <p:cNvGrpSpPr>
                <a:grpSpLocks/>
              </p:cNvGrpSpPr>
              <p:nvPr/>
            </p:nvGrpSpPr>
            <p:grpSpPr bwMode="auto">
              <a:xfrm>
                <a:off x="4740" y="3748"/>
                <a:ext cx="408" cy="272"/>
                <a:chOff x="975" y="3748"/>
                <a:chExt cx="408" cy="272"/>
              </a:xfrm>
            </p:grpSpPr>
            <p:sp>
              <p:nvSpPr>
                <p:cNvPr id="30758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975" y="3748"/>
                  <a:ext cx="408" cy="266"/>
                </a:xfrm>
                <a:prstGeom prst="rect">
                  <a:avLst/>
                </a:prstGeom>
                <a:noFill/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9pPr>
                </a:lstStyle>
                <a:p>
                  <a:pPr eaLnBrk="1" fontAlgn="base" hangingPunct="1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kumimoji="1" lang="en-US" altLang="zh-CN" sz="2000"/>
                    <a:t>H</a:t>
                  </a:r>
                </a:p>
              </p:txBody>
            </p:sp>
            <p:sp>
              <p:nvSpPr>
                <p:cNvPr id="30759" name="Line 50"/>
                <p:cNvSpPr>
                  <a:spLocks noChangeShapeType="1"/>
                </p:cNvSpPr>
                <p:nvPr/>
              </p:nvSpPr>
              <p:spPr bwMode="auto">
                <a:xfrm>
                  <a:off x="1202" y="3748"/>
                  <a:ext cx="0" cy="272"/>
                </a:xfrm>
                <a:prstGeom prst="line">
                  <a:avLst/>
                </a:pr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</a:endParaRPr>
                </a:p>
              </p:txBody>
            </p:sp>
          </p:grpSp>
          <p:sp>
            <p:nvSpPr>
              <p:cNvPr id="30757" name="Rectangle 51"/>
              <p:cNvSpPr>
                <a:spLocks noChangeArrowheads="1"/>
              </p:cNvSpPr>
              <p:nvPr/>
            </p:nvSpPr>
            <p:spPr bwMode="auto">
              <a:xfrm>
                <a:off x="4916" y="3748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>
                    <a:solidFill>
                      <a:srgbClr val="5B5249"/>
                    </a:solidFill>
                    <a:ea typeface="楷体_GB2312" pitchFamily="49" charset="-122"/>
                  </a:rPr>
                  <a:t>∧</a:t>
                </a:r>
              </a:p>
            </p:txBody>
          </p:sp>
        </p:grpSp>
        <p:sp>
          <p:nvSpPr>
            <p:cNvPr id="30744" name="Text Box 76"/>
            <p:cNvSpPr txBox="1">
              <a:spLocks noChangeArrowheads="1"/>
            </p:cNvSpPr>
            <p:nvPr/>
          </p:nvSpPr>
          <p:spPr bwMode="auto">
            <a:xfrm>
              <a:off x="2579" y="2432"/>
              <a:ext cx="1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dirty="0">
                  <a:latin typeface="楷体_GB2312" pitchFamily="49" charset="-122"/>
                </a:rPr>
                <a:t>L</a:t>
              </a:r>
            </a:p>
          </p:txBody>
        </p:sp>
        <p:sp>
          <p:nvSpPr>
            <p:cNvPr id="30745" name="Line 77"/>
            <p:cNvSpPr>
              <a:spLocks noChangeShapeType="1"/>
            </p:cNvSpPr>
            <p:nvPr/>
          </p:nvSpPr>
          <p:spPr bwMode="auto">
            <a:xfrm>
              <a:off x="2789" y="2552"/>
              <a:ext cx="272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grpSp>
          <p:nvGrpSpPr>
            <p:cNvPr id="30746" name="Group 78"/>
            <p:cNvGrpSpPr>
              <a:grpSpLocks/>
            </p:cNvGrpSpPr>
            <p:nvPr/>
          </p:nvGrpSpPr>
          <p:grpSpPr bwMode="auto">
            <a:xfrm>
              <a:off x="3061" y="2427"/>
              <a:ext cx="416" cy="277"/>
              <a:chOff x="2418" y="1339"/>
              <a:chExt cx="416" cy="277"/>
            </a:xfrm>
          </p:grpSpPr>
          <p:grpSp>
            <p:nvGrpSpPr>
              <p:cNvPr id="30748" name="Group 79"/>
              <p:cNvGrpSpPr>
                <a:grpSpLocks/>
              </p:cNvGrpSpPr>
              <p:nvPr/>
            </p:nvGrpSpPr>
            <p:grpSpPr bwMode="auto">
              <a:xfrm>
                <a:off x="2426" y="1344"/>
                <a:ext cx="408" cy="272"/>
                <a:chOff x="975" y="3748"/>
                <a:chExt cx="408" cy="272"/>
              </a:xfrm>
            </p:grpSpPr>
            <p:sp>
              <p:nvSpPr>
                <p:cNvPr id="30754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975" y="3748"/>
                  <a:ext cx="408" cy="266"/>
                </a:xfrm>
                <a:prstGeom prst="rect">
                  <a:avLst/>
                </a:prstGeom>
                <a:noFill/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9pPr>
                </a:lstStyle>
                <a:p>
                  <a:pPr eaLnBrk="1" fontAlgn="base" hangingPunct="1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zh-CN" sz="2000"/>
                </a:p>
              </p:txBody>
            </p:sp>
            <p:sp>
              <p:nvSpPr>
                <p:cNvPr id="30755" name="Line 81"/>
                <p:cNvSpPr>
                  <a:spLocks noChangeShapeType="1"/>
                </p:cNvSpPr>
                <p:nvPr/>
              </p:nvSpPr>
              <p:spPr bwMode="auto">
                <a:xfrm>
                  <a:off x="1202" y="3748"/>
                  <a:ext cx="0" cy="272"/>
                </a:xfrm>
                <a:prstGeom prst="line">
                  <a:avLst/>
                </a:pr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</a:endParaRPr>
                </a:p>
              </p:txBody>
            </p:sp>
          </p:grpSp>
          <p:sp>
            <p:nvSpPr>
              <p:cNvPr id="30749" name="Freeform 82"/>
              <p:cNvSpPr>
                <a:spLocks/>
              </p:cNvSpPr>
              <p:nvPr/>
            </p:nvSpPr>
            <p:spPr bwMode="auto">
              <a:xfrm>
                <a:off x="2418" y="1339"/>
                <a:ext cx="97" cy="113"/>
              </a:xfrm>
              <a:custGeom>
                <a:avLst/>
                <a:gdLst>
                  <a:gd name="T0" fmla="*/ 97 w 97"/>
                  <a:gd name="T1" fmla="*/ 0 h 113"/>
                  <a:gd name="T2" fmla="*/ 0 w 97"/>
                  <a:gd name="T3" fmla="*/ 113 h 113"/>
                  <a:gd name="T4" fmla="*/ 0 60000 65536"/>
                  <a:gd name="T5" fmla="*/ 0 60000 65536"/>
                  <a:gd name="T6" fmla="*/ 0 w 97"/>
                  <a:gd name="T7" fmla="*/ 0 h 113"/>
                  <a:gd name="T8" fmla="*/ 97 w 97"/>
                  <a:gd name="T9" fmla="*/ 113 h 1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7" h="113">
                    <a:moveTo>
                      <a:pt x="97" y="0"/>
                    </a:moveTo>
                    <a:lnTo>
                      <a:pt x="0" y="113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sp>
            <p:nvSpPr>
              <p:cNvPr id="30750" name="Freeform 83"/>
              <p:cNvSpPr>
                <a:spLocks/>
              </p:cNvSpPr>
              <p:nvPr/>
            </p:nvSpPr>
            <p:spPr bwMode="auto">
              <a:xfrm>
                <a:off x="2426" y="1344"/>
                <a:ext cx="154" cy="178"/>
              </a:xfrm>
              <a:custGeom>
                <a:avLst/>
                <a:gdLst>
                  <a:gd name="T0" fmla="*/ 154 w 154"/>
                  <a:gd name="T1" fmla="*/ 0 h 178"/>
                  <a:gd name="T2" fmla="*/ 0 w 154"/>
                  <a:gd name="T3" fmla="*/ 178 h 178"/>
                  <a:gd name="T4" fmla="*/ 0 60000 65536"/>
                  <a:gd name="T5" fmla="*/ 0 60000 65536"/>
                  <a:gd name="T6" fmla="*/ 0 w 154"/>
                  <a:gd name="T7" fmla="*/ 0 h 178"/>
                  <a:gd name="T8" fmla="*/ 154 w 154"/>
                  <a:gd name="T9" fmla="*/ 178 h 17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4" h="178">
                    <a:moveTo>
                      <a:pt x="154" y="0"/>
                    </a:moveTo>
                    <a:lnTo>
                      <a:pt x="0" y="178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sp>
            <p:nvSpPr>
              <p:cNvPr id="30751" name="Freeform 84"/>
              <p:cNvSpPr>
                <a:spLocks/>
              </p:cNvSpPr>
              <p:nvPr/>
            </p:nvSpPr>
            <p:spPr bwMode="auto">
              <a:xfrm>
                <a:off x="2426" y="1344"/>
                <a:ext cx="228" cy="262"/>
              </a:xfrm>
              <a:custGeom>
                <a:avLst/>
                <a:gdLst>
                  <a:gd name="T0" fmla="*/ 228 w 228"/>
                  <a:gd name="T1" fmla="*/ 0 h 262"/>
                  <a:gd name="T2" fmla="*/ 0 w 228"/>
                  <a:gd name="T3" fmla="*/ 262 h 262"/>
                  <a:gd name="T4" fmla="*/ 0 60000 65536"/>
                  <a:gd name="T5" fmla="*/ 0 60000 65536"/>
                  <a:gd name="T6" fmla="*/ 0 w 228"/>
                  <a:gd name="T7" fmla="*/ 0 h 262"/>
                  <a:gd name="T8" fmla="*/ 228 w 228"/>
                  <a:gd name="T9" fmla="*/ 262 h 26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8" h="262">
                    <a:moveTo>
                      <a:pt x="228" y="0"/>
                    </a:moveTo>
                    <a:lnTo>
                      <a:pt x="0" y="262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sp>
            <p:nvSpPr>
              <p:cNvPr id="30752" name="Freeform 85"/>
              <p:cNvSpPr>
                <a:spLocks/>
              </p:cNvSpPr>
              <p:nvPr/>
            </p:nvSpPr>
            <p:spPr bwMode="auto">
              <a:xfrm>
                <a:off x="2507" y="1420"/>
                <a:ext cx="154" cy="178"/>
              </a:xfrm>
              <a:custGeom>
                <a:avLst/>
                <a:gdLst>
                  <a:gd name="T0" fmla="*/ 154 w 154"/>
                  <a:gd name="T1" fmla="*/ 0 h 178"/>
                  <a:gd name="T2" fmla="*/ 0 w 154"/>
                  <a:gd name="T3" fmla="*/ 178 h 178"/>
                  <a:gd name="T4" fmla="*/ 0 60000 65536"/>
                  <a:gd name="T5" fmla="*/ 0 60000 65536"/>
                  <a:gd name="T6" fmla="*/ 0 w 154"/>
                  <a:gd name="T7" fmla="*/ 0 h 178"/>
                  <a:gd name="T8" fmla="*/ 154 w 154"/>
                  <a:gd name="T9" fmla="*/ 178 h 17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4" h="178">
                    <a:moveTo>
                      <a:pt x="154" y="0"/>
                    </a:moveTo>
                    <a:lnTo>
                      <a:pt x="0" y="178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sp>
            <p:nvSpPr>
              <p:cNvPr id="30753" name="Freeform 86"/>
              <p:cNvSpPr>
                <a:spLocks/>
              </p:cNvSpPr>
              <p:nvPr/>
            </p:nvSpPr>
            <p:spPr bwMode="auto">
              <a:xfrm>
                <a:off x="2556" y="1503"/>
                <a:ext cx="97" cy="113"/>
              </a:xfrm>
              <a:custGeom>
                <a:avLst/>
                <a:gdLst>
                  <a:gd name="T0" fmla="*/ 97 w 97"/>
                  <a:gd name="T1" fmla="*/ 0 h 113"/>
                  <a:gd name="T2" fmla="*/ 0 w 97"/>
                  <a:gd name="T3" fmla="*/ 113 h 113"/>
                  <a:gd name="T4" fmla="*/ 0 60000 65536"/>
                  <a:gd name="T5" fmla="*/ 0 60000 65536"/>
                  <a:gd name="T6" fmla="*/ 0 w 97"/>
                  <a:gd name="T7" fmla="*/ 0 h 113"/>
                  <a:gd name="T8" fmla="*/ 97 w 97"/>
                  <a:gd name="T9" fmla="*/ 113 h 1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7" h="113">
                    <a:moveTo>
                      <a:pt x="97" y="0"/>
                    </a:moveTo>
                    <a:lnTo>
                      <a:pt x="0" y="113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</p:grpSp>
        <p:sp>
          <p:nvSpPr>
            <p:cNvPr id="30747" name="Line 89"/>
            <p:cNvSpPr>
              <a:spLocks noChangeShapeType="1"/>
            </p:cNvSpPr>
            <p:nvPr/>
          </p:nvSpPr>
          <p:spPr bwMode="auto">
            <a:xfrm>
              <a:off x="5040" y="2568"/>
              <a:ext cx="240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</p:grpSp>
      <p:sp>
        <p:nvSpPr>
          <p:cNvPr id="66" name="Text Box 23"/>
          <p:cNvSpPr txBox="1">
            <a:spLocks noChangeArrowheads="1"/>
          </p:cNvSpPr>
          <p:nvPr/>
        </p:nvSpPr>
        <p:spPr bwMode="auto">
          <a:xfrm>
            <a:off x="673100" y="5394672"/>
            <a:ext cx="1495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FF0000"/>
                </a:solidFill>
              </a:rPr>
              <a:t>头指针 ：</a:t>
            </a:r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1995490" y="6093296"/>
            <a:ext cx="61166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 smtClean="0"/>
              <a:t>没有头</a:t>
            </a:r>
            <a:r>
              <a:rPr kumimoji="1" lang="zh-CN" altLang="en-US" sz="2400" dirty="0"/>
              <a:t>结点：头指针</a:t>
            </a:r>
            <a:r>
              <a:rPr kumimoji="1" lang="zh-CN" altLang="en-US" sz="2400" dirty="0" smtClean="0"/>
              <a:t>指向链表的第一个结点。</a:t>
            </a:r>
            <a:endParaRPr kumimoji="1" lang="zh-CN" altLang="en-US" sz="2400" dirty="0"/>
          </a:p>
        </p:txBody>
      </p:sp>
      <p:grpSp>
        <p:nvGrpSpPr>
          <p:cNvPr id="68" name="Group 66"/>
          <p:cNvGrpSpPr>
            <a:grpSpLocks/>
          </p:cNvGrpSpPr>
          <p:nvPr/>
        </p:nvGrpSpPr>
        <p:grpSpPr bwMode="auto">
          <a:xfrm>
            <a:off x="827584" y="404664"/>
            <a:ext cx="5459413" cy="519112"/>
            <a:chOff x="530" y="346"/>
            <a:chExt cx="3439" cy="327"/>
          </a:xfrm>
        </p:grpSpPr>
        <p:sp>
          <p:nvSpPr>
            <p:cNvPr id="69" name="Text Box 67"/>
            <p:cNvSpPr txBox="1">
              <a:spLocks noChangeArrowheads="1"/>
            </p:cNvSpPr>
            <p:nvPr/>
          </p:nvSpPr>
          <p:spPr bwMode="auto">
            <a:xfrm>
              <a:off x="530" y="346"/>
              <a:ext cx="343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dirty="0" smtClean="0"/>
                <a:t>单链表的头结点</a:t>
              </a:r>
              <a:endParaRPr kumimoji="1" lang="zh-CN" altLang="en-US" dirty="0"/>
            </a:p>
          </p:txBody>
        </p:sp>
        <p:sp>
          <p:nvSpPr>
            <p:cNvPr id="70" name="Line 68"/>
            <p:cNvSpPr>
              <a:spLocks noChangeShapeType="1"/>
            </p:cNvSpPr>
            <p:nvPr/>
          </p:nvSpPr>
          <p:spPr bwMode="auto">
            <a:xfrm flipV="1">
              <a:off x="575" y="663"/>
              <a:ext cx="2668" cy="0"/>
            </a:xfrm>
            <a:prstGeom prst="line">
              <a:avLst/>
            </a:prstGeom>
            <a:noFill/>
            <a:ln w="539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73100" y="980728"/>
            <a:ext cx="80867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</a:rPr>
              <a:t>为了操作</a:t>
            </a: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</a:rPr>
              <a:t>方便，有时会在单链表的第一个结点前附加一个结点，称为</a:t>
            </a:r>
            <a:r>
              <a:rPr kumimoji="1"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头结点</a:t>
            </a: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</a:rPr>
              <a:t>。</a:t>
            </a:r>
            <a:endParaRPr kumimoji="1" lang="en-US" altLang="zh-CN" sz="2400" b="1" dirty="0">
              <a:solidFill>
                <a:srgbClr val="5B5249">
                  <a:lumMod val="50000"/>
                </a:srgbClr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头结点</a:t>
            </a: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</a:rPr>
              <a:t>的数据域一般不存放任何信息，</a:t>
            </a:r>
            <a:r>
              <a:rPr kumimoji="1"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头结点</a:t>
            </a: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</a:rPr>
              <a:t>的指针域存放单链表第一个结点的地址。</a:t>
            </a:r>
            <a:endParaRPr kumimoji="1" lang="zh-CN" altLang="en-US" sz="2400" b="1" dirty="0">
              <a:solidFill>
                <a:srgbClr val="5B5249">
                  <a:lumMod val="50000"/>
                </a:srgbClr>
              </a:solidFill>
            </a:endParaRPr>
          </a:p>
        </p:txBody>
      </p:sp>
      <p:sp>
        <p:nvSpPr>
          <p:cNvPr id="71" name="Text Box 25"/>
          <p:cNvSpPr txBox="1">
            <a:spLocks noChangeArrowheads="1"/>
          </p:cNvSpPr>
          <p:nvPr/>
        </p:nvSpPr>
        <p:spPr bwMode="auto">
          <a:xfrm>
            <a:off x="1990728" y="5377680"/>
            <a:ext cx="61213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 smtClean="0"/>
              <a:t>有头</a:t>
            </a:r>
            <a:r>
              <a:rPr kumimoji="1" lang="zh-CN" altLang="en-US" sz="2400" dirty="0"/>
              <a:t>结点：头指针</a:t>
            </a:r>
            <a:r>
              <a:rPr kumimoji="1" lang="zh-CN" altLang="en-US" sz="2400" dirty="0" smtClean="0"/>
              <a:t>指向</a:t>
            </a:r>
            <a:r>
              <a:rPr kumimoji="1" lang="zh-CN" altLang="en-US" sz="2400" dirty="0"/>
              <a:t>链表</a:t>
            </a:r>
            <a:r>
              <a:rPr kumimoji="1" lang="zh-CN" altLang="en-US" sz="2400" dirty="0">
                <a:solidFill>
                  <a:srgbClr val="FF0000"/>
                </a:solidFill>
              </a:rPr>
              <a:t>头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结点</a:t>
            </a:r>
            <a:r>
              <a:rPr kumimoji="1" lang="zh-CN" altLang="en-US" sz="2400" dirty="0" smtClean="0"/>
              <a:t>。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1293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8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26" grpId="0" autoUpdateAnimBg="0"/>
      <p:bldP spid="88138" grpId="0" autoUpdateAnimBg="0"/>
      <p:bldP spid="88139" grpId="0" autoUpdateAnimBg="0"/>
      <p:bldP spid="66" grpId="0" autoUpdateAnimBg="0"/>
      <p:bldP spid="67" grpId="0" autoUpdateAnimBg="0"/>
      <p:bldP spid="7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6A2E845A-64B9-454A-9696-28170C025F00}" type="slidenum">
              <a:rPr kumimoji="1" lang="en-US" altLang="zh-CN" sz="1400" smtClean="0">
                <a:solidFill>
                  <a:srgbClr val="FFFF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kumimoji="1" lang="en-US" altLang="zh-CN" sz="1400" smtClean="0">
              <a:solidFill>
                <a:srgbClr val="FFFFFF"/>
              </a:solidFill>
            </a:endParaRPr>
          </a:p>
        </p:txBody>
      </p:sp>
      <p:sp>
        <p:nvSpPr>
          <p:cNvPr id="31748" name="Text Box 6"/>
          <p:cNvSpPr txBox="1">
            <a:spLocks noChangeArrowheads="1"/>
          </p:cNvSpPr>
          <p:nvPr/>
        </p:nvSpPr>
        <p:spPr bwMode="auto">
          <a:xfrm>
            <a:off x="971550" y="65088"/>
            <a:ext cx="2663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/>
              <a:t>第 </a:t>
            </a:r>
            <a:r>
              <a:rPr kumimoji="1" lang="en-US" altLang="zh-CN" dirty="0"/>
              <a:t>2 </a:t>
            </a:r>
            <a:r>
              <a:rPr kumimoji="1" lang="zh-CN" altLang="en-US" dirty="0"/>
              <a:t>章  </a:t>
            </a:r>
            <a:r>
              <a:rPr kumimoji="1" lang="zh-CN" altLang="en-US" dirty="0" smtClean="0"/>
              <a:t>表结构</a:t>
            </a:r>
            <a:endParaRPr kumimoji="1" lang="zh-CN" altLang="en-US" dirty="0"/>
          </a:p>
        </p:txBody>
      </p:sp>
      <p:sp>
        <p:nvSpPr>
          <p:cNvPr id="31749" name="Text Box 9"/>
          <p:cNvSpPr txBox="1">
            <a:spLocks noChangeArrowheads="1"/>
          </p:cNvSpPr>
          <p:nvPr/>
        </p:nvSpPr>
        <p:spPr bwMode="auto">
          <a:xfrm>
            <a:off x="1403648" y="821656"/>
            <a:ext cx="17287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/>
              <a:t>单链表</a:t>
            </a:r>
          </a:p>
        </p:txBody>
      </p:sp>
      <p:sp>
        <p:nvSpPr>
          <p:cNvPr id="31750" name="Text Box 66"/>
          <p:cNvSpPr txBox="1">
            <a:spLocks noChangeArrowheads="1"/>
          </p:cNvSpPr>
          <p:nvPr/>
        </p:nvSpPr>
        <p:spPr bwMode="auto">
          <a:xfrm>
            <a:off x="2460923" y="821656"/>
            <a:ext cx="27093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结点</a:t>
            </a:r>
            <a:r>
              <a:rPr kumimoji="1" lang="zh-CN" altLang="en-US" dirty="0" smtClean="0"/>
              <a:t>的类型定义</a:t>
            </a:r>
            <a:endParaRPr kumimoji="1" lang="zh-CN" altLang="en-US" dirty="0"/>
          </a:p>
        </p:txBody>
      </p:sp>
      <p:sp>
        <p:nvSpPr>
          <p:cNvPr id="89155" name="Text Box 67"/>
          <p:cNvSpPr txBox="1">
            <a:spLocks noChangeArrowheads="1"/>
          </p:cNvSpPr>
          <p:nvPr/>
        </p:nvSpPr>
        <p:spPr bwMode="auto">
          <a:xfrm>
            <a:off x="467544" y="1909614"/>
            <a:ext cx="8568952" cy="417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typedef</a:t>
            </a:r>
            <a:r>
              <a:rPr kumimoji="1" lang="en-US" altLang="zh-C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struct</a:t>
            </a:r>
            <a:r>
              <a:rPr kumimoji="1" lang="en-US" altLang="zh-C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LNode</a:t>
            </a:r>
            <a:r>
              <a:rPr kumimoji="1" lang="en-US" altLang="zh-C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endParaRPr kumimoji="1" lang="en-US" altLang="zh-C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{ </a:t>
            </a: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kumimoji="1" lang="en-US" altLang="zh-CN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ElemType</a:t>
            </a:r>
            <a:r>
              <a:rPr kumimoji="1" lang="en-US" altLang="zh-C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data</a:t>
            </a:r>
            <a:r>
              <a:rPr kumimoji="1" lang="zh-CN" alt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  <a:r>
              <a:rPr kumimoji="1" lang="en-US" altLang="zh-C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kumimoji="1" lang="zh-CN" altLang="en-US" sz="20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数据域，在实际问题中，可以根据需要定义</a:t>
            </a:r>
            <a:r>
              <a:rPr kumimoji="1" lang="en-US" altLang="zh-CN" sz="2000" dirty="0" err="1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ElemType</a:t>
            </a:r>
            <a:r>
              <a:rPr kumimoji="1" lang="zh-CN" altLang="en-US" sz="20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为所需的数据类型</a:t>
            </a:r>
            <a:endParaRPr kumimoji="1" lang="zh-CN" altLang="en-US" sz="20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kumimoji="1" lang="en-US" altLang="zh-CN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struct</a:t>
            </a:r>
            <a:r>
              <a:rPr kumimoji="1" lang="en-US" altLang="zh-C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LNode</a:t>
            </a:r>
            <a:r>
              <a:rPr kumimoji="1" lang="en-US" altLang="zh-C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kumimoji="1" lang="en-US" altLang="zh-C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*next</a:t>
            </a:r>
            <a:r>
              <a:rPr kumimoji="1" lang="zh-CN" alt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  <a:r>
              <a:rPr kumimoji="1" lang="en-US" altLang="zh-C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kumimoji="1" lang="zh-CN" altLang="en-US" sz="20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指针域，</a:t>
            </a:r>
            <a:r>
              <a:rPr kumimoji="1" lang="en-US" altLang="zh-CN" sz="20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next</a:t>
            </a:r>
            <a:r>
              <a:rPr kumimoji="1" lang="zh-CN" altLang="en-US" sz="20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kumimoji="1" lang="en-US" altLang="zh-CN" sz="20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struct</a:t>
            </a:r>
            <a:r>
              <a:rPr kumimoji="1" lang="en-US" altLang="zh-CN" sz="20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dirty="0" err="1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LNode</a:t>
            </a:r>
            <a:r>
              <a:rPr kumimoji="1" lang="en-US" altLang="zh-CN" sz="20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0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类型的</a:t>
            </a:r>
            <a:r>
              <a:rPr kumimoji="1" lang="zh-CN" altLang="en-US" sz="20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结构体</a:t>
            </a:r>
            <a:r>
              <a:rPr kumimoji="1" lang="zh-CN" altLang="en-US" sz="20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指针</a:t>
            </a:r>
            <a:endParaRPr kumimoji="1" lang="zh-CN" altLang="en-US" sz="20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kumimoji="1" lang="en-US" altLang="zh-CN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LNode</a:t>
            </a:r>
            <a:r>
              <a:rPr kumimoji="1" lang="en-US" altLang="zh-C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*</a:t>
            </a:r>
            <a:r>
              <a:rPr kumimoji="1" lang="en-US" altLang="zh-CN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LinkList</a:t>
            </a:r>
            <a:r>
              <a:rPr kumimoji="1" lang="zh-CN" altLang="en-US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  <a:r>
              <a:rPr kumimoji="1" lang="en-US" altLang="zh-CN" b="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kumimoji="1" lang="en-US" altLang="zh-CN" sz="2000" dirty="0" err="1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Lnode</a:t>
            </a:r>
            <a:r>
              <a:rPr kumimoji="1" lang="zh-CN" altLang="en-US" sz="20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为结构体类型名称，</a:t>
            </a:r>
            <a:r>
              <a:rPr kumimoji="1" lang="en-US" altLang="zh-CN" sz="20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LinkList</a:t>
            </a:r>
            <a:r>
              <a:rPr kumimoji="1" lang="zh-CN" altLang="en-US" sz="20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为结构体指针类型名称</a:t>
            </a:r>
            <a:endParaRPr kumimoji="1" lang="zh-CN" altLang="en-US" sz="20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1752" name="Group 68"/>
          <p:cNvGrpSpPr>
            <a:grpSpLocks/>
          </p:cNvGrpSpPr>
          <p:nvPr/>
        </p:nvGrpSpPr>
        <p:grpSpPr bwMode="auto">
          <a:xfrm>
            <a:off x="841375" y="1340768"/>
            <a:ext cx="5459413" cy="519112"/>
            <a:chOff x="530" y="845"/>
            <a:chExt cx="3439" cy="1354878"/>
          </a:xfrm>
        </p:grpSpPr>
        <p:sp>
          <p:nvSpPr>
            <p:cNvPr id="31753" name="Text Box 69"/>
            <p:cNvSpPr txBox="1">
              <a:spLocks noChangeArrowheads="1"/>
            </p:cNvSpPr>
            <p:nvPr/>
          </p:nvSpPr>
          <p:spPr bwMode="auto">
            <a:xfrm>
              <a:off x="530" y="836611"/>
              <a:ext cx="3439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dirty="0"/>
            </a:p>
          </p:txBody>
        </p:sp>
        <p:sp>
          <p:nvSpPr>
            <p:cNvPr id="31754" name="Line 70"/>
            <p:cNvSpPr>
              <a:spLocks noChangeShapeType="1"/>
            </p:cNvSpPr>
            <p:nvPr/>
          </p:nvSpPr>
          <p:spPr bwMode="auto">
            <a:xfrm flipV="1">
              <a:off x="575" y="845"/>
              <a:ext cx="2668" cy="0"/>
            </a:xfrm>
            <a:prstGeom prst="line">
              <a:avLst/>
            </a:prstGeom>
            <a:noFill/>
            <a:ln w="539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</p:grpSp>
      <p:grpSp>
        <p:nvGrpSpPr>
          <p:cNvPr id="12" name="Group 33"/>
          <p:cNvGrpSpPr>
            <a:grpSpLocks/>
          </p:cNvGrpSpPr>
          <p:nvPr/>
        </p:nvGrpSpPr>
        <p:grpSpPr bwMode="auto">
          <a:xfrm>
            <a:off x="4067944" y="1548931"/>
            <a:ext cx="4824563" cy="954088"/>
            <a:chOff x="2860" y="1957"/>
            <a:chExt cx="2713" cy="601"/>
          </a:xfrm>
        </p:grpSpPr>
        <p:sp>
          <p:nvSpPr>
            <p:cNvPr id="13" name="Rectangle 31"/>
            <p:cNvSpPr>
              <a:spLocks noChangeArrowheads="1"/>
            </p:cNvSpPr>
            <p:nvPr/>
          </p:nvSpPr>
          <p:spPr bwMode="auto">
            <a:xfrm>
              <a:off x="3213" y="1957"/>
              <a:ext cx="2360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 dirty="0">
                  <a:solidFill>
                    <a:srgbClr val="000000"/>
                  </a:solidFill>
                </a:rPr>
                <a:t>如何为一</a:t>
              </a:r>
              <a:r>
                <a:rPr kumimoji="1" lang="zh-CN" altLang="en-US" sz="2800" b="1" dirty="0">
                  <a:solidFill>
                    <a:srgbClr val="000000"/>
                  </a:solidFill>
                </a:rPr>
                <a:t>个</a:t>
              </a:r>
              <a:r>
                <a:rPr kumimoji="1" lang="zh-CN" altLang="en-US" sz="2800" b="1" dirty="0">
                  <a:solidFill>
                    <a:srgbClr val="000000"/>
                  </a:solidFill>
                </a:rPr>
                <a:t>结点申请存储空间</a:t>
              </a:r>
              <a:r>
                <a:rPr kumimoji="1" lang="zh-CN" altLang="en-US" sz="2800" b="1" dirty="0">
                  <a:solidFill>
                    <a:srgbClr val="000000"/>
                  </a:solidFill>
                  <a:latin typeface="宋体" charset="-122"/>
                </a:rPr>
                <a:t>？</a:t>
              </a:r>
              <a:endParaRPr kumimoji="1" lang="zh-CN" altLang="en-US" sz="2800" b="1" dirty="0">
                <a:solidFill>
                  <a:srgbClr val="000000"/>
                </a:solidFill>
                <a:latin typeface="宋体" charset="-122"/>
              </a:endParaRPr>
            </a:p>
          </p:txBody>
        </p:sp>
        <p:graphicFrame>
          <p:nvGraphicFramePr>
            <p:cNvPr id="14" name="Object 32"/>
            <p:cNvGraphicFramePr>
              <a:graphicFrameLocks noChangeAspect="1"/>
            </p:cNvGraphicFramePr>
            <p:nvPr/>
          </p:nvGraphicFramePr>
          <p:xfrm>
            <a:off x="2860" y="1977"/>
            <a:ext cx="356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Clip" r:id="rId3" imgW="861120" imgH="844560" progId="MS_ClipArt_Gallery.5">
                    <p:embed/>
                  </p:oleObj>
                </mc:Choice>
                <mc:Fallback>
                  <p:oleObj name="Clip" r:id="rId3" imgW="861120" imgH="844560" progId="MS_ClipArt_Gallery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0" y="1977"/>
                          <a:ext cx="356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33178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6A2E845A-64B9-454A-9696-28170C025F00}" type="slidenum">
              <a:rPr kumimoji="1" lang="en-US" altLang="zh-CN" sz="1400" smtClean="0">
                <a:solidFill>
                  <a:srgbClr val="FFFF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kumimoji="1" lang="en-US" altLang="zh-CN" sz="1400" smtClean="0">
              <a:solidFill>
                <a:srgbClr val="FFFFFF"/>
              </a:solidFill>
            </a:endParaRPr>
          </a:p>
        </p:txBody>
      </p:sp>
      <p:sp>
        <p:nvSpPr>
          <p:cNvPr id="31748" name="Text Box 6"/>
          <p:cNvSpPr txBox="1">
            <a:spLocks noChangeArrowheads="1"/>
          </p:cNvSpPr>
          <p:nvPr/>
        </p:nvSpPr>
        <p:spPr bwMode="auto">
          <a:xfrm>
            <a:off x="971550" y="65088"/>
            <a:ext cx="2663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/>
              <a:t>第 </a:t>
            </a:r>
            <a:r>
              <a:rPr kumimoji="1" lang="en-US" altLang="zh-CN" dirty="0"/>
              <a:t>2 </a:t>
            </a:r>
            <a:r>
              <a:rPr kumimoji="1" lang="zh-CN" altLang="en-US" dirty="0"/>
              <a:t>章  </a:t>
            </a:r>
            <a:r>
              <a:rPr kumimoji="1" lang="zh-CN" altLang="en-US" dirty="0" smtClean="0"/>
              <a:t>表结构</a:t>
            </a:r>
            <a:endParaRPr kumimoji="1" lang="zh-CN" altLang="en-US" dirty="0"/>
          </a:p>
        </p:txBody>
      </p:sp>
      <p:sp>
        <p:nvSpPr>
          <p:cNvPr id="31750" name="Text Box 66"/>
          <p:cNvSpPr txBox="1">
            <a:spLocks noChangeArrowheads="1"/>
          </p:cNvSpPr>
          <p:nvPr/>
        </p:nvSpPr>
        <p:spPr bwMode="auto">
          <a:xfrm>
            <a:off x="1259632" y="810529"/>
            <a:ext cx="30700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结点</a:t>
            </a:r>
            <a:r>
              <a:rPr kumimoji="1" lang="zh-CN" altLang="en-US" dirty="0" smtClean="0"/>
              <a:t>的申请和释放</a:t>
            </a:r>
            <a:endParaRPr kumimoji="1" lang="zh-CN" altLang="en-US" dirty="0"/>
          </a:p>
        </p:txBody>
      </p:sp>
      <p:sp>
        <p:nvSpPr>
          <p:cNvPr id="89155" name="Text Box 67"/>
          <p:cNvSpPr txBox="1">
            <a:spLocks noChangeArrowheads="1"/>
          </p:cNvSpPr>
          <p:nvPr/>
        </p:nvSpPr>
        <p:spPr bwMode="auto">
          <a:xfrm>
            <a:off x="467544" y="1628800"/>
            <a:ext cx="8568952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1、</a:t>
            </a:r>
            <a:r>
              <a:rPr kumimoji="1" lang="zh-CN" altLang="en-US" sz="24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链表的结点是在程序运行期间</a:t>
            </a:r>
            <a:r>
              <a:rPr kumimoji="1" lang="zh-CN" altLang="en-US" sz="2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动态产生和释放</a:t>
            </a:r>
            <a:r>
              <a:rPr kumimoji="1" lang="zh-CN" altLang="en-US" sz="24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的。</a:t>
            </a:r>
            <a:endParaRPr kumimoji="1" lang="zh-CN" altLang="en-US" sz="24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1752" name="Group 68"/>
          <p:cNvGrpSpPr>
            <a:grpSpLocks/>
          </p:cNvGrpSpPr>
          <p:nvPr/>
        </p:nvGrpSpPr>
        <p:grpSpPr bwMode="auto">
          <a:xfrm>
            <a:off x="841375" y="1340768"/>
            <a:ext cx="5459413" cy="519112"/>
            <a:chOff x="530" y="845"/>
            <a:chExt cx="3439" cy="1354878"/>
          </a:xfrm>
        </p:grpSpPr>
        <p:sp>
          <p:nvSpPr>
            <p:cNvPr id="31753" name="Text Box 69"/>
            <p:cNvSpPr txBox="1">
              <a:spLocks noChangeArrowheads="1"/>
            </p:cNvSpPr>
            <p:nvPr/>
          </p:nvSpPr>
          <p:spPr bwMode="auto">
            <a:xfrm>
              <a:off x="530" y="836611"/>
              <a:ext cx="3439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dirty="0"/>
            </a:p>
          </p:txBody>
        </p:sp>
        <p:sp>
          <p:nvSpPr>
            <p:cNvPr id="31754" name="Line 70"/>
            <p:cNvSpPr>
              <a:spLocks noChangeShapeType="1"/>
            </p:cNvSpPr>
            <p:nvPr/>
          </p:nvSpPr>
          <p:spPr bwMode="auto">
            <a:xfrm flipV="1">
              <a:off x="575" y="845"/>
              <a:ext cx="2668" cy="0"/>
            </a:xfrm>
            <a:prstGeom prst="line">
              <a:avLst/>
            </a:prstGeom>
            <a:noFill/>
            <a:ln w="539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</p:grpSp>
      <p:sp>
        <p:nvSpPr>
          <p:cNvPr id="15" name="Text Box 67"/>
          <p:cNvSpPr txBox="1">
            <a:spLocks noChangeArrowheads="1"/>
          </p:cNvSpPr>
          <p:nvPr/>
        </p:nvSpPr>
        <p:spPr bwMode="auto">
          <a:xfrm>
            <a:off x="467544" y="2708920"/>
            <a:ext cx="8568952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2、</a:t>
            </a:r>
            <a:r>
              <a:rPr kumimoji="1" lang="zh-CN" altLang="en-US" sz="24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当程序需要使用新结点时，调用函数</a:t>
            </a:r>
            <a:r>
              <a:rPr kumimoji="1" lang="en-US" altLang="zh-CN" sz="2400" dirty="0" err="1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malloc</a:t>
            </a:r>
            <a:r>
              <a:rPr kumimoji="1" lang="zh-CN" altLang="en-US" sz="24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向系统申请结点。</a:t>
            </a:r>
            <a:endParaRPr kumimoji="1" lang="en-US" altLang="zh-CN" sz="2400" dirty="0" smtClean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当</a:t>
            </a:r>
            <a:r>
              <a:rPr kumimoji="1" lang="zh-CN" altLang="en-US" sz="24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结点废弃不用时，可调用函数</a:t>
            </a:r>
            <a:r>
              <a:rPr kumimoji="1" lang="en-US" altLang="zh-CN" sz="24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free</a:t>
            </a:r>
            <a:r>
              <a:rPr kumimoji="1" lang="zh-CN" altLang="en-US" sz="24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将结点所占空间释放掉。</a:t>
            </a:r>
            <a:endParaRPr kumimoji="1" lang="zh-CN" altLang="en-US" sz="24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 Box 67"/>
          <p:cNvSpPr txBox="1">
            <a:spLocks noChangeArrowheads="1"/>
          </p:cNvSpPr>
          <p:nvPr/>
        </p:nvSpPr>
        <p:spPr bwMode="auto">
          <a:xfrm>
            <a:off x="467544" y="4437112"/>
            <a:ext cx="8568952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3、</a:t>
            </a:r>
            <a:r>
              <a:rPr kumimoji="1" lang="zh-CN" altLang="en-US" sz="24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函数</a:t>
            </a:r>
            <a:r>
              <a:rPr kumimoji="1" lang="en-US" altLang="zh-CN" sz="2400" dirty="0" err="1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malloc</a:t>
            </a:r>
            <a:r>
              <a:rPr kumimoji="1" lang="zh-CN" altLang="en-US" sz="24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和函数</a:t>
            </a:r>
            <a:r>
              <a:rPr kumimoji="1" lang="en-US" altLang="zh-CN" sz="24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free</a:t>
            </a:r>
            <a:r>
              <a:rPr kumimoji="1" lang="zh-CN" altLang="en-US" sz="24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均是系统库文件</a:t>
            </a:r>
            <a:r>
              <a:rPr kumimoji="1" lang="en-US" altLang="zh-CN" sz="2400" dirty="0" err="1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malloc.h</a:t>
            </a:r>
            <a:r>
              <a:rPr kumimoji="1" lang="zh-CN" altLang="en-US" sz="24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中的标准函数。在使用前要有编译预处理命令：</a:t>
            </a:r>
            <a:r>
              <a:rPr kumimoji="1" lang="en-US" altLang="zh-CN" sz="24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kumimoji="1" lang="en-US" altLang="zh-CN" sz="2400" dirty="0" err="1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malloc.h</a:t>
            </a:r>
            <a:r>
              <a:rPr kumimoji="1" lang="en-US" altLang="zh-CN" sz="24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endParaRPr kumimoji="1" lang="zh-CN" altLang="en-US" sz="24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27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55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ature">
  <a:themeElements>
    <a:clrScheme name="Nature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Natur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ature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1130</Words>
  <Application>Microsoft Office PowerPoint</Application>
  <PresentationFormat>全屏显示(4:3)</PresentationFormat>
  <Paragraphs>304</Paragraphs>
  <Slides>20</Slides>
  <Notes>8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Office 主题​​</vt:lpstr>
      <vt:lpstr>Nature</vt:lpstr>
      <vt:lpstr>Clip</vt:lpstr>
      <vt:lpstr>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单链表结点和指针的关系 </vt:lpstr>
      <vt:lpstr>PowerPoint 演示文稿</vt:lpstr>
      <vt:lpstr>PowerPoint 演示文稿</vt:lpstr>
      <vt:lpstr>PowerPoint 演示文稿</vt:lpstr>
      <vt:lpstr>单链表结点的连接</vt:lpstr>
      <vt:lpstr>PowerPoint 演示文稿</vt:lpstr>
      <vt:lpstr>PowerPoint 演示文稿</vt:lpstr>
      <vt:lpstr>PowerPoint 演示文稿</vt:lpstr>
    </vt:vector>
  </TitlesOfParts>
  <Company>JT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</cp:revision>
  <dcterms:created xsi:type="dcterms:W3CDTF">2017-09-15T09:59:01Z</dcterms:created>
  <dcterms:modified xsi:type="dcterms:W3CDTF">2017-09-15T09:59:28Z</dcterms:modified>
</cp:coreProperties>
</file>