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09AD-8257-492B-85B4-D9359183A38B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BE50-66F1-48DF-9472-7B5241B43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399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09AD-8257-492B-85B4-D9359183A38B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BE50-66F1-48DF-9472-7B5241B43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92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09AD-8257-492B-85B4-D9359183A38B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BE50-66F1-48DF-9472-7B5241B43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957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hidden">
          <a:xfrm>
            <a:off x="228600" y="3200400"/>
            <a:ext cx="8763000" cy="13414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pic>
        <p:nvPicPr>
          <p:cNvPr id="5" name="Picture 3" descr="D:\FRONTPAGE THEMES\NATURE\ANABNR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00" t="-1314" r="-2" b="-36961"/>
          <a:stretch>
            <a:fillRect/>
          </a:stretch>
        </p:blipFill>
        <p:spPr bwMode="auto">
          <a:xfrm>
            <a:off x="533400" y="3200400"/>
            <a:ext cx="8458200" cy="115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hidden">
          <a:xfrm>
            <a:off x="795338" y="2895600"/>
            <a:ext cx="304800" cy="9906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21861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43000" y="19812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38350" y="4351338"/>
            <a:ext cx="6400800" cy="1371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55934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499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93099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668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210185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473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4827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3715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781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3784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09AD-8257-492B-85B4-D9359183A38B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BE50-66F1-48DF-9472-7B5241B43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57062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963408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725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96100" y="838200"/>
            <a:ext cx="1943100" cy="53784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66800" y="838200"/>
            <a:ext cx="5676900" cy="53784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7163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8382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dgm" idx="1"/>
          </p:nvPr>
        </p:nvSpPr>
        <p:spPr>
          <a:xfrm>
            <a:off x="1066800" y="2101850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33937093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>
              <a:solidFill>
                <a:srgbClr val="5B5249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400">
              <a:solidFill>
                <a:srgbClr val="5B5249"/>
              </a:solidFill>
            </a:endParaRP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5784A27-F94E-4003-A643-815A093BD1FB}" type="slidenum">
              <a:rPr kumimoji="1" lang="en-US" altLang="zh-CN" sz="2400">
                <a:solidFill>
                  <a:srgbClr val="5B5249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kumimoji="1" lang="en-US" altLang="zh-CN" sz="2400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125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09AD-8257-492B-85B4-D9359183A38B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BE50-66F1-48DF-9472-7B5241B43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91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09AD-8257-492B-85B4-D9359183A38B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BE50-66F1-48DF-9472-7B5241B43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6064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09AD-8257-492B-85B4-D9359183A38B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BE50-66F1-48DF-9472-7B5241B43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649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09AD-8257-492B-85B4-D9359183A38B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BE50-66F1-48DF-9472-7B5241B43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10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09AD-8257-492B-85B4-D9359183A38B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BE50-66F1-48DF-9472-7B5241B43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119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09AD-8257-492B-85B4-D9359183A38B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BE50-66F1-48DF-9472-7B5241B43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197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809AD-8257-492B-85B4-D9359183A38B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AEBE50-66F1-48DF-9472-7B5241B43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152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809AD-8257-492B-85B4-D9359183A38B}" type="datetimeFigureOut">
              <a:rPr lang="zh-CN" altLang="en-US" smtClean="0"/>
              <a:t>2017/9/15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EBE50-66F1-48DF-9472-7B5241B43F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255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hidden">
          <a:xfrm>
            <a:off x="152400" y="0"/>
            <a:ext cx="1447800" cy="68580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hidden">
          <a:xfrm>
            <a:off x="1676400" y="0"/>
            <a:ext cx="7467600" cy="12192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8" name="Rectangle 4" descr="Stationery"/>
          <p:cNvSpPr>
            <a:spLocks noChangeArrowheads="1"/>
          </p:cNvSpPr>
          <p:nvPr/>
        </p:nvSpPr>
        <p:spPr bwMode="auto">
          <a:xfrm>
            <a:off x="457200" y="0"/>
            <a:ext cx="1219200" cy="762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29" name="Rectangle 5" descr="Stationery"/>
          <p:cNvSpPr>
            <a:spLocks noChangeArrowheads="1"/>
          </p:cNvSpPr>
          <p:nvPr/>
        </p:nvSpPr>
        <p:spPr bwMode="auto">
          <a:xfrm>
            <a:off x="0" y="0"/>
            <a:ext cx="457200" cy="6858000"/>
          </a:xfrm>
          <a:prstGeom prst="rect">
            <a:avLst/>
          </a:prstGeom>
          <a:blipFill dpi="0" rotWithShape="0">
            <a:blip r:embed="rId15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8382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pic>
        <p:nvPicPr>
          <p:cNvPr id="1031" name="Picture 9" descr="C:\Wendy\anabnr2.GIF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0"/>
            <a:ext cx="791527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304800" y="457200"/>
            <a:ext cx="2514600" cy="304800"/>
          </a:xfrm>
          <a:prstGeom prst="rect">
            <a:avLst/>
          </a:prstGeom>
          <a:solidFill>
            <a:schemeClr val="accent2">
              <a:alpha val="50195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zh-CN" sz="2400">
              <a:solidFill>
                <a:srgbClr val="5B5249"/>
              </a:solidFill>
            </a:endParaRPr>
          </a:p>
        </p:txBody>
      </p:sp>
      <p:sp>
        <p:nvSpPr>
          <p:cNvPr id="1033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210185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96727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黑体" pitchFamily="49" charset="-122"/>
          <a:ea typeface="黑体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57200" indent="-457200" algn="l" rtl="0" eaLnBrk="0" fontAlgn="base" hangingPunct="0">
        <a:spcBef>
          <a:spcPct val="20000"/>
        </a:spcBef>
        <a:spcAft>
          <a:spcPct val="0"/>
        </a:spcAft>
        <a:buClr>
          <a:srgbClr val="A50021"/>
        </a:buClr>
        <a:buSzPct val="75000"/>
        <a:buFont typeface="Wingdings" pitchFamily="2" charset="2"/>
        <a:buChar char="n"/>
        <a:defRPr kumimoji="1" sz="3200">
          <a:solidFill>
            <a:srgbClr val="2E2925"/>
          </a:solidFill>
          <a:latin typeface="Times New Roman" pitchFamily="18" charset="0"/>
          <a:ea typeface="黑体" pitchFamily="49" charset="-122"/>
          <a:cs typeface="+mn-cs"/>
        </a:defRPr>
      </a:lvl1pPr>
      <a:lvl2pPr marL="1027113" indent="-4556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kumimoji="1" sz="2800">
          <a:solidFill>
            <a:srgbClr val="2E2925"/>
          </a:solidFill>
          <a:latin typeface="Times New Roman" pitchFamily="18" charset="0"/>
          <a:ea typeface="黑体" pitchFamily="49" charset="-122"/>
        </a:defRPr>
      </a:lvl2pPr>
      <a:lvl3pPr marL="1370013" indent="-228600" algn="l" rtl="0" eaLnBrk="0" fontAlgn="base" hangingPunct="0">
        <a:spcBef>
          <a:spcPct val="20000"/>
        </a:spcBef>
        <a:spcAft>
          <a:spcPct val="0"/>
        </a:spcAft>
        <a:buClr>
          <a:srgbClr val="666699"/>
        </a:buClr>
        <a:buSzPct val="70000"/>
        <a:buFont typeface="Wingdings" pitchFamily="2" charset="2"/>
        <a:buChar char="n"/>
        <a:defRPr kumimoji="1" sz="2400">
          <a:solidFill>
            <a:srgbClr val="2E2925"/>
          </a:solidFill>
          <a:latin typeface="Times New Roman" pitchFamily="18" charset="0"/>
          <a:ea typeface="黑体" pitchFamily="49" charset="-122"/>
        </a:defRPr>
      </a:lvl3pPr>
      <a:lvl4pPr marL="1712913" indent="-2286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n"/>
        <a:defRPr kumimoji="1" sz="2000">
          <a:solidFill>
            <a:srgbClr val="2E2925"/>
          </a:solidFill>
          <a:latin typeface="Times New Roman" pitchFamily="18" charset="0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rgbClr val="2E2925"/>
          </a:solidFill>
          <a:latin typeface="Times New Roman" pitchFamily="18" charset="0"/>
          <a:ea typeface="黑体" pitchFamily="49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4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755650" y="549275"/>
            <a:ext cx="2736850" cy="0"/>
          </a:xfrm>
          <a:prstGeom prst="line">
            <a:avLst/>
          </a:prstGeom>
          <a:noFill/>
          <a:ln w="762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752475" y="760348"/>
            <a:ext cx="568855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dirty="0"/>
              <a:t>第 </a:t>
            </a:r>
            <a:r>
              <a:rPr kumimoji="1" lang="en-US" altLang="zh-CN" sz="3200" dirty="0"/>
              <a:t>2 </a:t>
            </a:r>
            <a:r>
              <a:rPr kumimoji="1" lang="zh-CN" altLang="en-US" sz="3200" dirty="0"/>
              <a:t>章  </a:t>
            </a:r>
            <a:r>
              <a:rPr kumimoji="1" lang="zh-CN" altLang="en-US" sz="3200" dirty="0" smtClean="0"/>
              <a:t>表结构</a:t>
            </a:r>
            <a:endParaRPr kumimoji="1" lang="zh-CN" alt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755650" y="1351379"/>
            <a:ext cx="2841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第二章内容概述：</a:t>
            </a:r>
            <a:endParaRPr kumimoji="1" lang="zh-CN" altLang="en-US" sz="2800" b="1" dirty="0">
              <a:solidFill>
                <a:srgbClr val="5B5249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1351379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第二章将要学习线性结构</a:t>
            </a:r>
            <a:endParaRPr kumimoji="1" lang="zh-CN" altLang="en-US" sz="2400" b="1" dirty="0">
              <a:solidFill>
                <a:srgbClr val="5B5249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5" name="直接箭头连接符 4"/>
          <p:cNvCxnSpPr>
            <a:stCxn id="3" idx="3"/>
          </p:cNvCxnSpPr>
          <p:nvPr/>
        </p:nvCxnSpPr>
        <p:spPr bwMode="auto">
          <a:xfrm>
            <a:off x="3596754" y="1612989"/>
            <a:ext cx="111926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直接箭头连接符 11"/>
          <p:cNvCxnSpPr>
            <a:stCxn id="7" idx="2"/>
          </p:cNvCxnSpPr>
          <p:nvPr/>
        </p:nvCxnSpPr>
        <p:spPr bwMode="auto">
          <a:xfrm>
            <a:off x="6876256" y="1813044"/>
            <a:ext cx="0" cy="8238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5785420" y="2654449"/>
            <a:ext cx="28803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常见的</a:t>
            </a:r>
            <a:r>
              <a:rPr kumimoji="1"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线性结构</a:t>
            </a: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有：</a:t>
            </a:r>
            <a:endParaRPr kumimoji="1" lang="en-US" altLang="zh-CN" sz="2400" b="1" dirty="0">
              <a:solidFill>
                <a:srgbClr val="5B5249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一般线性表；</a:t>
            </a:r>
            <a:endParaRPr kumimoji="1" lang="en-US" altLang="zh-CN" sz="2400" b="1" dirty="0">
              <a:solidFill>
                <a:srgbClr val="5B5249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限定性线性表；</a:t>
            </a:r>
            <a:endParaRPr kumimoji="1" lang="en-US" altLang="zh-CN" sz="2400" b="1" dirty="0">
              <a:solidFill>
                <a:srgbClr val="5B5249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推广的线性表。</a:t>
            </a:r>
            <a:endParaRPr kumimoji="1" lang="zh-CN" altLang="en-US" sz="2400" b="1" dirty="0">
              <a:solidFill>
                <a:srgbClr val="5B5249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 bwMode="auto">
          <a:xfrm flipH="1">
            <a:off x="3923928" y="2852936"/>
            <a:ext cx="18614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734591" y="2285117"/>
            <a:ext cx="309627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一般的线性表分两种：</a:t>
            </a:r>
            <a:endParaRPr kumimoji="1" lang="en-US" altLang="zh-CN" sz="2400" b="1" dirty="0">
              <a:solidFill>
                <a:srgbClr val="5B5249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使用顺序存储结构的称为：</a:t>
            </a:r>
            <a:r>
              <a:rPr kumimoji="1"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顺序表</a:t>
            </a:r>
            <a:endParaRPr kumimoji="1" lang="en-US" altLang="zh-CN" sz="24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使用链式存储结构的称为：</a:t>
            </a:r>
            <a:r>
              <a:rPr kumimoji="1"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链表</a:t>
            </a:r>
            <a:endParaRPr kumimoji="1" lang="en-US" altLang="zh-CN" sz="24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 bwMode="auto">
          <a:xfrm flipH="1">
            <a:off x="3923928" y="3623945"/>
            <a:ext cx="1861492" cy="13172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/>
          <p:cNvSpPr txBox="1"/>
          <p:nvPr/>
        </p:nvSpPr>
        <p:spPr>
          <a:xfrm>
            <a:off x="734591" y="4509120"/>
            <a:ext cx="38164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限定性线性表分三种：</a:t>
            </a:r>
            <a:endParaRPr kumimoji="1" lang="en-US" altLang="zh-CN" sz="2400" b="1" dirty="0">
              <a:solidFill>
                <a:srgbClr val="5B5249"/>
              </a:solidFill>
              <a:latin typeface="黑体" pitchFamily="49" charset="-122"/>
              <a:ea typeface="黑体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栈、队列</a:t>
            </a: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kumimoji="1"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串</a:t>
            </a: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kumimoji="1" lang="en-US" altLang="zh-CN" sz="2400" b="1" dirty="0">
              <a:solidFill>
                <a:srgbClr val="5B5249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kumimoji="1"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栈</a:t>
            </a: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kumimoji="1"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队列</a:t>
            </a: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是操作受到限制的线性表</a:t>
            </a:r>
            <a:endParaRPr kumimoji="1" lang="en-US" altLang="zh-CN" sz="2400" b="1" dirty="0">
              <a:solidFill>
                <a:srgbClr val="5B5249"/>
              </a:solidFill>
              <a:latin typeface="黑体" pitchFamily="49" charset="-122"/>
              <a:ea typeface="黑体" pitchFamily="49" charset="-122"/>
            </a:endParaRP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n"/>
            </a:pPr>
            <a:r>
              <a:rPr kumimoji="1"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串</a:t>
            </a: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是数据类型受到限制的线性表</a:t>
            </a:r>
            <a:endParaRPr kumimoji="1" lang="zh-CN" altLang="en-US" sz="2400" b="1" dirty="0">
              <a:solidFill>
                <a:srgbClr val="5B5249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 bwMode="auto">
          <a:xfrm>
            <a:off x="6732240" y="4224109"/>
            <a:ext cx="0" cy="7170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5367486" y="4910286"/>
            <a:ext cx="33016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推广的线性表有两种：</a:t>
            </a:r>
            <a:endParaRPr kumimoji="1" lang="en-US" altLang="zh-CN" sz="2400" b="1" dirty="0">
              <a:solidFill>
                <a:srgbClr val="5B5249"/>
              </a:solidFill>
              <a:latin typeface="黑体" pitchFamily="49" charset="-122"/>
              <a:ea typeface="黑体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矩阵</a:t>
            </a: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kumimoji="1" lang="zh-CN" altLang="en-US" sz="24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广义表</a:t>
            </a:r>
            <a:endParaRPr kumimoji="1" lang="en-US" altLang="zh-CN" sz="2400" b="1" dirty="0">
              <a:solidFill>
                <a:srgbClr val="C00000"/>
              </a:solidFill>
              <a:latin typeface="黑体" pitchFamily="49" charset="-122"/>
              <a:ea typeface="黑体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其</a:t>
            </a: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数据</a:t>
            </a:r>
            <a:r>
              <a:rPr kumimoji="1" lang="zh-CN" altLang="en-US" sz="2400" b="1" dirty="0">
                <a:solidFill>
                  <a:srgbClr val="5B5249"/>
                </a:solidFill>
                <a:latin typeface="黑体" pitchFamily="49" charset="-122"/>
                <a:ea typeface="黑体" pitchFamily="49" charset="-122"/>
              </a:rPr>
              <a:t>元素本身也可以是一种数据结构</a:t>
            </a:r>
            <a:endParaRPr kumimoji="1" lang="zh-CN" altLang="en-US" sz="2400" b="1" dirty="0">
              <a:solidFill>
                <a:srgbClr val="5B5249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43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3" grpId="0"/>
      <p:bldP spid="16" grpId="0"/>
      <p:bldP spid="19" grpId="0"/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76A8449-6105-4ACD-86B6-E689F8789049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 useBgFill="1"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540196" y="1628593"/>
            <a:ext cx="8496300" cy="1200329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/>
              <a:t>（</a:t>
            </a:r>
            <a:r>
              <a:rPr kumimoji="1" lang="en-US" altLang="zh-CN" sz="2400" dirty="0"/>
              <a:t>2</a:t>
            </a:r>
            <a:r>
              <a:rPr kumimoji="1" lang="zh-CN" altLang="en-US" sz="2400" dirty="0" smtClean="0"/>
              <a:t>）</a:t>
            </a:r>
            <a:r>
              <a:rPr kumimoji="1" lang="en-US" altLang="zh-CN" sz="2400" dirty="0" err="1" smtClean="0"/>
              <a:t>getlen</a:t>
            </a:r>
            <a:r>
              <a:rPr kumimoji="1" lang="en-US" altLang="zh-CN" sz="2400" dirty="0" smtClean="0"/>
              <a:t>(L</a:t>
            </a:r>
            <a:r>
              <a:rPr kumimoji="1" lang="en-US" altLang="zh-CN" sz="2400" dirty="0"/>
              <a:t>)    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	</a:t>
            </a:r>
            <a:r>
              <a:rPr kumimoji="1" lang="zh-CN" altLang="en-US" sz="2400" dirty="0" smtClean="0"/>
              <a:t>前置条件：线性表</a:t>
            </a:r>
            <a:r>
              <a:rPr kumimoji="1" lang="zh-CN" altLang="en-US" sz="2400" dirty="0"/>
              <a:t>已存在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	</a:t>
            </a:r>
            <a:r>
              <a:rPr kumimoji="1" lang="zh-CN" altLang="en-US" sz="2400" dirty="0" smtClean="0"/>
              <a:t>功能：返回线性表</a:t>
            </a:r>
            <a:r>
              <a:rPr kumimoji="1" lang="en-US" altLang="zh-CN" sz="2400" dirty="0" smtClean="0"/>
              <a:t>L</a:t>
            </a:r>
            <a:r>
              <a:rPr kumimoji="1" lang="zh-CN" altLang="en-US" sz="2400" dirty="0" smtClean="0"/>
              <a:t>的长度</a:t>
            </a:r>
          </a:p>
        </p:txBody>
      </p:sp>
      <p:grpSp>
        <p:nvGrpSpPr>
          <p:cNvPr id="13320" name="Group 17"/>
          <p:cNvGrpSpPr>
            <a:grpSpLocks/>
          </p:cNvGrpSpPr>
          <p:nvPr/>
        </p:nvGrpSpPr>
        <p:grpSpPr bwMode="auto">
          <a:xfrm>
            <a:off x="755650" y="908050"/>
            <a:ext cx="5602288" cy="519113"/>
            <a:chOff x="1292" y="890"/>
            <a:chExt cx="3529" cy="327"/>
          </a:xfrm>
        </p:grpSpPr>
        <p:sp>
          <p:nvSpPr>
            <p:cNvPr id="13321" name="Text Box 18"/>
            <p:cNvSpPr txBox="1">
              <a:spLocks noChangeArrowheads="1"/>
            </p:cNvSpPr>
            <p:nvPr/>
          </p:nvSpPr>
          <p:spPr bwMode="auto">
            <a:xfrm>
              <a:off x="1292" y="890"/>
              <a:ext cx="35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/>
                <a:t>2.2 </a:t>
              </a:r>
              <a:r>
                <a:rPr kumimoji="1" lang="zh-CN" altLang="en-US" dirty="0" smtClean="0"/>
                <a:t>线性表的抽象数据类型定义</a:t>
              </a:r>
              <a:r>
                <a:rPr kumimoji="1" lang="zh-CN" altLang="en-US" b="0" dirty="0" smtClean="0"/>
                <a:t> </a:t>
              </a:r>
              <a:endParaRPr kumimoji="1" lang="zh-CN" altLang="en-US" b="0" dirty="0"/>
            </a:p>
          </p:txBody>
        </p:sp>
        <p:sp>
          <p:nvSpPr>
            <p:cNvPr id="13322" name="Line 19"/>
            <p:cNvSpPr>
              <a:spLocks noChangeShapeType="1"/>
            </p:cNvSpPr>
            <p:nvPr/>
          </p:nvSpPr>
          <p:spPr bwMode="auto">
            <a:xfrm>
              <a:off x="1337" y="1208"/>
              <a:ext cx="2849" cy="0"/>
            </a:xfrm>
            <a:prstGeom prst="line">
              <a:avLst/>
            </a:prstGeom>
            <a:noFill/>
            <a:ln w="539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 useBgFill="1"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40196" y="2924944"/>
            <a:ext cx="8496300" cy="156966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/>
              <a:t>（</a:t>
            </a:r>
            <a:r>
              <a:rPr kumimoji="1" lang="en-US" altLang="zh-CN" sz="2400" dirty="0" smtClean="0"/>
              <a:t>3</a:t>
            </a:r>
            <a:r>
              <a:rPr kumimoji="1" lang="zh-CN" altLang="en-US" sz="2400" dirty="0" smtClean="0"/>
              <a:t>）</a:t>
            </a:r>
            <a:r>
              <a:rPr kumimoji="1" lang="en-US" altLang="zh-CN" sz="2400" dirty="0" smtClean="0"/>
              <a:t>locate(</a:t>
            </a:r>
            <a:r>
              <a:rPr kumimoji="1" lang="en-US" altLang="zh-CN" sz="2400" dirty="0" err="1" smtClean="0"/>
              <a:t>L,e</a:t>
            </a:r>
            <a:r>
              <a:rPr kumimoji="1" lang="en-US" altLang="zh-CN" sz="2400" dirty="0" smtClean="0"/>
              <a:t>)    </a:t>
            </a:r>
            <a:endParaRPr kumimoji="1" lang="en-US" altLang="zh-CN" sz="2400" dirty="0"/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	</a:t>
            </a:r>
            <a:r>
              <a:rPr kumimoji="1" lang="zh-CN" altLang="en-US" sz="2400" dirty="0" smtClean="0"/>
              <a:t>前置条件：线性表</a:t>
            </a:r>
            <a:r>
              <a:rPr kumimoji="1" lang="en-US" altLang="zh-CN" sz="2400" dirty="0" smtClean="0"/>
              <a:t>L</a:t>
            </a:r>
            <a:r>
              <a:rPr kumimoji="1" lang="zh-CN" altLang="en-US" sz="2400" dirty="0" smtClean="0"/>
              <a:t>已</a:t>
            </a:r>
            <a:r>
              <a:rPr kumimoji="1" lang="zh-CN" altLang="en-US" sz="2400" dirty="0"/>
              <a:t>存在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	</a:t>
            </a:r>
            <a:r>
              <a:rPr kumimoji="1" lang="zh-CN" altLang="en-US" sz="2400" dirty="0" smtClean="0"/>
              <a:t>功能：若</a:t>
            </a:r>
            <a:r>
              <a:rPr kumimoji="1" lang="en-US" altLang="zh-CN" sz="2400" dirty="0" smtClean="0"/>
              <a:t>e</a:t>
            </a:r>
            <a:r>
              <a:rPr kumimoji="1" lang="zh-CN" altLang="en-US" sz="2400" dirty="0" smtClean="0"/>
              <a:t>存在，返回数据元素</a:t>
            </a:r>
            <a:r>
              <a:rPr kumimoji="1" lang="en-US" altLang="zh-CN" sz="2400" dirty="0" smtClean="0"/>
              <a:t>e</a:t>
            </a:r>
            <a:r>
              <a:rPr kumimoji="1" lang="zh-CN" altLang="en-US" sz="2400" dirty="0" smtClean="0"/>
              <a:t>在线性表</a:t>
            </a:r>
            <a:r>
              <a:rPr kumimoji="1" lang="en-US" altLang="zh-CN" sz="2400" dirty="0" smtClean="0"/>
              <a:t>L</a:t>
            </a:r>
            <a:r>
              <a:rPr kumimoji="1" lang="zh-CN" altLang="en-US" sz="2400" dirty="0" smtClean="0"/>
              <a:t>中第</a:t>
            </a:r>
            <a:r>
              <a:rPr kumimoji="1" lang="en-US" altLang="zh-CN" sz="2400" dirty="0" smtClean="0"/>
              <a:t>1</a:t>
            </a:r>
            <a:r>
              <a:rPr kumimoji="1" lang="zh-CN" altLang="en-US" sz="2400" dirty="0" smtClean="0"/>
              <a:t>次出现的位置</a:t>
            </a:r>
            <a:r>
              <a:rPr kumimoji="1" lang="en-US" altLang="zh-CN" sz="2400" dirty="0" smtClean="0"/>
              <a:t>,</a:t>
            </a:r>
            <a:r>
              <a:rPr kumimoji="1" lang="zh-CN" altLang="en-US" sz="2400" dirty="0" smtClean="0"/>
              <a:t>否则返回</a:t>
            </a:r>
            <a:r>
              <a:rPr kumimoji="1" lang="en-US" altLang="zh-CN" sz="2400" dirty="0" smtClean="0"/>
              <a:t>0</a:t>
            </a:r>
          </a:p>
        </p:txBody>
      </p:sp>
      <p:sp useBgFill="1"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35186" y="4653136"/>
            <a:ext cx="8496300" cy="156966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/>
              <a:t>（</a:t>
            </a:r>
            <a:r>
              <a:rPr kumimoji="1" lang="en-US" altLang="zh-CN" sz="2400" dirty="0" smtClean="0"/>
              <a:t>4</a:t>
            </a:r>
            <a:r>
              <a:rPr kumimoji="1" lang="zh-CN" altLang="en-US" sz="2400" dirty="0" smtClean="0"/>
              <a:t>）</a:t>
            </a:r>
            <a:r>
              <a:rPr kumimoji="1" lang="en-US" altLang="zh-CN" sz="2400" dirty="0" err="1" smtClean="0"/>
              <a:t>getelem</a:t>
            </a:r>
            <a:r>
              <a:rPr kumimoji="1" lang="en-US" altLang="zh-CN" sz="2400" dirty="0" smtClean="0"/>
              <a:t>(</a:t>
            </a:r>
            <a:r>
              <a:rPr kumimoji="1" lang="en-US" altLang="zh-CN" sz="2400" dirty="0" err="1" smtClean="0"/>
              <a:t>L,i,e</a:t>
            </a:r>
            <a:r>
              <a:rPr kumimoji="1" lang="en-US" altLang="zh-CN" sz="2400" dirty="0"/>
              <a:t>)   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	</a:t>
            </a:r>
            <a:r>
              <a:rPr kumimoji="1" lang="zh-CN" altLang="en-US" sz="2400" dirty="0" smtClean="0"/>
              <a:t>前置条件：线性表</a:t>
            </a:r>
            <a:r>
              <a:rPr kumimoji="1" lang="en-US" altLang="zh-CN" sz="2400" dirty="0" smtClean="0"/>
              <a:t>L</a:t>
            </a:r>
            <a:r>
              <a:rPr kumimoji="1" lang="zh-CN" altLang="en-US" sz="2400" dirty="0" smtClean="0"/>
              <a:t>已</a:t>
            </a:r>
            <a:r>
              <a:rPr kumimoji="1" lang="zh-CN" altLang="en-US" sz="2400" dirty="0"/>
              <a:t>存在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	</a:t>
            </a:r>
            <a:r>
              <a:rPr kumimoji="1" lang="zh-CN" altLang="en-US" sz="2400" dirty="0" smtClean="0"/>
              <a:t>功能：返回线性表</a:t>
            </a:r>
            <a:r>
              <a:rPr kumimoji="1" lang="en-US" altLang="zh-CN" sz="2400" dirty="0" smtClean="0"/>
              <a:t>L</a:t>
            </a:r>
            <a:r>
              <a:rPr kumimoji="1" lang="zh-CN" altLang="en-US" sz="2400" dirty="0" smtClean="0"/>
              <a:t>中的第</a:t>
            </a:r>
            <a:r>
              <a:rPr kumimoji="1" lang="en-US" altLang="zh-CN" sz="2400" dirty="0" smtClean="0"/>
              <a:t>i</a:t>
            </a:r>
            <a:r>
              <a:rPr kumimoji="1" lang="zh-CN" altLang="en-US" sz="2400" dirty="0" smtClean="0"/>
              <a:t>个元素的值，并送给</a:t>
            </a:r>
            <a:r>
              <a:rPr kumimoji="1" lang="en-US" altLang="zh-CN" sz="2400" dirty="0" smtClean="0"/>
              <a:t>e</a:t>
            </a:r>
            <a:r>
              <a:rPr kumimoji="1" lang="zh-CN" altLang="en-US" sz="2400" dirty="0" smtClean="0"/>
              <a:t>带出。</a:t>
            </a:r>
            <a:endParaRPr kumimoji="1" lang="en-US" altLang="zh-CN" sz="2400" dirty="0" smtClean="0"/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	</a:t>
            </a:r>
            <a:r>
              <a:rPr kumimoji="1" lang="en-US" altLang="zh-CN" sz="2400" dirty="0" smtClean="0"/>
              <a:t>i</a:t>
            </a:r>
            <a:r>
              <a:rPr kumimoji="1" lang="zh-CN" altLang="en-US" sz="2400" dirty="0" smtClean="0"/>
              <a:t>的合理取值范围是：</a:t>
            </a:r>
            <a:r>
              <a:rPr kumimoji="1" lang="en-US" altLang="zh-CN" sz="2400" dirty="0" smtClean="0"/>
              <a:t>1&lt;=i&lt;=n</a:t>
            </a:r>
          </a:p>
        </p:txBody>
      </p:sp>
    </p:spTree>
    <p:extLst>
      <p:ext uri="{BB962C8B-B14F-4D97-AF65-F5344CB8AC3E}">
        <p14:creationId xmlns:p14="http://schemas.microsoft.com/office/powerpoint/2010/main" val="21849110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0" grpId="0" animBg="1" autoUpdateAnimBg="0"/>
      <p:bldP spid="8" grpId="0" animBg="1" autoUpdateAnimBg="0"/>
      <p:bldP spid="1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535186" y="1268760"/>
            <a:ext cx="8496300" cy="1938992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/>
              <a:t>（</a:t>
            </a:r>
            <a:r>
              <a:rPr kumimoji="1" lang="en-US" altLang="zh-CN" sz="2400" dirty="0" smtClean="0"/>
              <a:t>5</a:t>
            </a:r>
            <a:r>
              <a:rPr kumimoji="1" lang="zh-CN" altLang="en-US" sz="2400" dirty="0" smtClean="0"/>
              <a:t>）</a:t>
            </a:r>
            <a:r>
              <a:rPr kumimoji="1" lang="en-US" altLang="zh-CN" sz="2400" dirty="0" err="1"/>
              <a:t>ListInsert</a:t>
            </a:r>
            <a:r>
              <a:rPr kumimoji="1" lang="en-US" altLang="zh-CN" sz="2400" dirty="0"/>
              <a:t>(</a:t>
            </a:r>
            <a:r>
              <a:rPr kumimoji="1" lang="en-US" altLang="zh-CN" sz="2400" dirty="0" err="1"/>
              <a:t>L,i,e</a:t>
            </a:r>
            <a:r>
              <a:rPr kumimoji="1" lang="en-US" altLang="zh-CN" sz="2400" dirty="0"/>
              <a:t>)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	</a:t>
            </a:r>
            <a:r>
              <a:rPr kumimoji="1" lang="zh-CN" altLang="en-US" sz="2400" dirty="0" smtClean="0"/>
              <a:t>前置条件：线性表</a:t>
            </a:r>
            <a:r>
              <a:rPr kumimoji="1" lang="zh-CN" altLang="en-US" sz="2400" dirty="0"/>
              <a:t>已存在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	</a:t>
            </a:r>
            <a:r>
              <a:rPr kumimoji="1" lang="zh-CN" altLang="en-US" sz="2400" dirty="0" smtClean="0"/>
              <a:t>功能：在线性表</a:t>
            </a:r>
            <a:r>
              <a:rPr kumimoji="1" lang="en-US" altLang="zh-CN" sz="2400" dirty="0" smtClean="0"/>
              <a:t>L</a:t>
            </a:r>
            <a:r>
              <a:rPr kumimoji="1" lang="zh-CN" altLang="en-US" sz="2400" dirty="0" smtClean="0"/>
              <a:t>的第</a:t>
            </a:r>
            <a:r>
              <a:rPr kumimoji="1" lang="en-US" altLang="zh-CN" sz="2400" dirty="0" smtClean="0"/>
              <a:t>i</a:t>
            </a:r>
            <a:r>
              <a:rPr kumimoji="1" lang="zh-CN" altLang="en-US" sz="2400" dirty="0" smtClean="0"/>
              <a:t>个位置上插入一个值为</a:t>
            </a:r>
            <a:r>
              <a:rPr kumimoji="1" lang="en-US" altLang="zh-CN" sz="2400" dirty="0" smtClean="0"/>
              <a:t>e</a:t>
            </a:r>
            <a:r>
              <a:rPr kumimoji="1" lang="zh-CN" altLang="en-US" sz="2400" dirty="0" smtClean="0"/>
              <a:t>的数据元素。</a:t>
            </a:r>
            <a:endParaRPr kumimoji="1" lang="en-US" altLang="zh-CN" sz="2400" dirty="0" smtClean="0"/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i</a:t>
            </a:r>
            <a:r>
              <a:rPr kumimoji="1" lang="zh-CN" altLang="en-US" sz="2400" dirty="0"/>
              <a:t>的合理取值范围是：</a:t>
            </a:r>
            <a:r>
              <a:rPr kumimoji="1" lang="en-US" altLang="zh-CN" sz="2400" dirty="0"/>
              <a:t>1&lt;=i&lt;=</a:t>
            </a:r>
            <a:r>
              <a:rPr kumimoji="1" lang="en-US" altLang="zh-CN" sz="2400" dirty="0" smtClean="0"/>
              <a:t>n+1</a:t>
            </a:r>
            <a:endParaRPr kumimoji="1" lang="en-US" altLang="zh-CN" sz="2400" dirty="0"/>
          </a:p>
        </p:txBody>
      </p:sp>
      <p:grpSp>
        <p:nvGrpSpPr>
          <p:cNvPr id="13320" name="Group 17"/>
          <p:cNvGrpSpPr>
            <a:grpSpLocks/>
          </p:cNvGrpSpPr>
          <p:nvPr/>
        </p:nvGrpSpPr>
        <p:grpSpPr bwMode="auto">
          <a:xfrm>
            <a:off x="755650" y="620688"/>
            <a:ext cx="5602288" cy="519113"/>
            <a:chOff x="1292" y="890"/>
            <a:chExt cx="3529" cy="327"/>
          </a:xfrm>
        </p:grpSpPr>
        <p:sp>
          <p:nvSpPr>
            <p:cNvPr id="13321" name="Text Box 18"/>
            <p:cNvSpPr txBox="1">
              <a:spLocks noChangeArrowheads="1"/>
            </p:cNvSpPr>
            <p:nvPr/>
          </p:nvSpPr>
          <p:spPr bwMode="auto">
            <a:xfrm>
              <a:off x="1292" y="890"/>
              <a:ext cx="35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/>
                <a:t>2.2 </a:t>
              </a:r>
              <a:r>
                <a:rPr kumimoji="1" lang="zh-CN" altLang="en-US" dirty="0" smtClean="0"/>
                <a:t>线性表的抽象数据类型定义</a:t>
              </a:r>
              <a:r>
                <a:rPr kumimoji="1" lang="zh-CN" altLang="en-US" b="0" dirty="0" smtClean="0"/>
                <a:t> </a:t>
              </a:r>
              <a:endParaRPr kumimoji="1" lang="zh-CN" altLang="en-US" b="0" dirty="0"/>
            </a:p>
          </p:txBody>
        </p:sp>
        <p:sp>
          <p:nvSpPr>
            <p:cNvPr id="13322" name="Line 19"/>
            <p:cNvSpPr>
              <a:spLocks noChangeShapeType="1"/>
            </p:cNvSpPr>
            <p:nvPr/>
          </p:nvSpPr>
          <p:spPr bwMode="auto">
            <a:xfrm>
              <a:off x="1337" y="1208"/>
              <a:ext cx="2849" cy="0"/>
            </a:xfrm>
            <a:prstGeom prst="line">
              <a:avLst/>
            </a:prstGeom>
            <a:noFill/>
            <a:ln w="539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 useBgFill="1"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40196" y="3285654"/>
            <a:ext cx="8496300" cy="2308324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/>
              <a:t>（</a:t>
            </a:r>
            <a:r>
              <a:rPr kumimoji="1" lang="en-US" altLang="zh-CN" sz="2400" dirty="0" smtClean="0"/>
              <a:t>6</a:t>
            </a:r>
            <a:r>
              <a:rPr kumimoji="1" lang="zh-CN" altLang="en-US" sz="2400" dirty="0" smtClean="0"/>
              <a:t>）</a:t>
            </a:r>
            <a:r>
              <a:rPr kumimoji="1" lang="en-US" altLang="zh-CN" sz="2400" dirty="0" smtClean="0"/>
              <a:t>Delete (</a:t>
            </a:r>
            <a:r>
              <a:rPr kumimoji="1" lang="en-US" altLang="zh-CN" sz="2400" dirty="0" err="1"/>
              <a:t>L,i,e</a:t>
            </a:r>
            <a:r>
              <a:rPr kumimoji="1" lang="en-US" altLang="zh-CN" sz="2400" dirty="0" smtClean="0"/>
              <a:t>)    </a:t>
            </a:r>
            <a:endParaRPr kumimoji="1" lang="en-US" altLang="zh-CN" sz="2400" dirty="0"/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	</a:t>
            </a:r>
            <a:r>
              <a:rPr kumimoji="1" lang="zh-CN" altLang="en-US" sz="2400" dirty="0" smtClean="0"/>
              <a:t>前置条件：线性表</a:t>
            </a:r>
            <a:r>
              <a:rPr kumimoji="1" lang="en-US" altLang="zh-CN" sz="2400" dirty="0" smtClean="0"/>
              <a:t>L</a:t>
            </a:r>
            <a:r>
              <a:rPr kumimoji="1" lang="zh-CN" altLang="en-US" sz="2400" dirty="0" smtClean="0"/>
              <a:t>已</a:t>
            </a:r>
            <a:r>
              <a:rPr kumimoji="1" lang="zh-CN" altLang="en-US" sz="2400" dirty="0"/>
              <a:t>存在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	</a:t>
            </a:r>
            <a:r>
              <a:rPr kumimoji="1" lang="zh-CN" altLang="en-US" sz="2400" dirty="0" smtClean="0"/>
              <a:t>功能：删除线性表</a:t>
            </a:r>
            <a:r>
              <a:rPr kumimoji="1" lang="en-US" altLang="zh-CN" sz="2400" dirty="0" smtClean="0"/>
              <a:t>L</a:t>
            </a:r>
            <a:r>
              <a:rPr kumimoji="1" lang="zh-CN" altLang="en-US" sz="2400" dirty="0" smtClean="0"/>
              <a:t>的第</a:t>
            </a:r>
            <a:r>
              <a:rPr kumimoji="1" lang="en-US" altLang="zh-CN" sz="2400" dirty="0" smtClean="0"/>
              <a:t>i</a:t>
            </a:r>
            <a:r>
              <a:rPr kumimoji="1" lang="zh-CN" altLang="en-US" sz="2400" dirty="0" smtClean="0"/>
              <a:t>个元素，并把该元素的值送给</a:t>
            </a:r>
            <a:r>
              <a:rPr kumimoji="1" lang="en-US" altLang="zh-CN" sz="2400" dirty="0" smtClean="0"/>
              <a:t>e</a:t>
            </a:r>
            <a:r>
              <a:rPr kumimoji="1" lang="zh-CN" altLang="en-US" sz="2400" dirty="0" smtClean="0"/>
              <a:t>带出。</a:t>
            </a:r>
            <a:endParaRPr kumimoji="1" lang="en-US" altLang="zh-CN" sz="2400" dirty="0" smtClean="0"/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i</a:t>
            </a:r>
            <a:r>
              <a:rPr kumimoji="1" lang="zh-CN" altLang="en-US" sz="2400" dirty="0"/>
              <a:t>的合理取值范围是：</a:t>
            </a:r>
            <a:r>
              <a:rPr kumimoji="1" lang="en-US" altLang="zh-CN" sz="2400" dirty="0"/>
              <a:t>1&lt;=i&lt;=</a:t>
            </a:r>
            <a:r>
              <a:rPr kumimoji="1" lang="en-US" altLang="zh-CN" sz="2400" dirty="0" smtClean="0"/>
              <a:t>n</a:t>
            </a:r>
            <a:endParaRPr kumimoji="1" lang="en-US" altLang="zh-CN" sz="2400" dirty="0"/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en-US" altLang="zh-CN" sz="2400" dirty="0" smtClean="0"/>
          </a:p>
        </p:txBody>
      </p:sp>
      <p:sp useBgFill="1"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35186" y="5212432"/>
            <a:ext cx="8496300" cy="1200329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/>
              <a:t>（</a:t>
            </a:r>
            <a:r>
              <a:rPr kumimoji="1" lang="en-US" altLang="zh-CN" sz="2400" dirty="0" smtClean="0"/>
              <a:t>7</a:t>
            </a:r>
            <a:r>
              <a:rPr kumimoji="1" lang="zh-CN" altLang="en-US" sz="2400" dirty="0" smtClean="0"/>
              <a:t>）</a:t>
            </a:r>
            <a:r>
              <a:rPr kumimoji="1" lang="en-US" altLang="zh-CN" sz="2400" dirty="0" smtClean="0"/>
              <a:t>list(L)   </a:t>
            </a:r>
            <a:endParaRPr kumimoji="1" lang="en-US" altLang="zh-CN" sz="2400" dirty="0"/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	</a:t>
            </a:r>
            <a:r>
              <a:rPr kumimoji="1" lang="zh-CN" altLang="en-US" sz="2400" dirty="0" smtClean="0"/>
              <a:t>前置条件：线性表</a:t>
            </a:r>
            <a:r>
              <a:rPr kumimoji="1" lang="en-US" altLang="zh-CN" sz="2400" dirty="0" smtClean="0"/>
              <a:t>L</a:t>
            </a:r>
            <a:r>
              <a:rPr kumimoji="1" lang="zh-CN" altLang="en-US" sz="2400" dirty="0" smtClean="0"/>
              <a:t>已</a:t>
            </a:r>
            <a:r>
              <a:rPr kumimoji="1" lang="zh-CN" altLang="en-US" sz="2400" dirty="0"/>
              <a:t>存在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	</a:t>
            </a:r>
            <a:r>
              <a:rPr kumimoji="1" lang="zh-CN" altLang="en-US" sz="2400" dirty="0" smtClean="0"/>
              <a:t>功能：按线性表顺序输出</a:t>
            </a:r>
            <a:r>
              <a:rPr kumimoji="1" lang="en-US" altLang="zh-CN" sz="2400" dirty="0" smtClean="0"/>
              <a:t>L</a:t>
            </a:r>
            <a:r>
              <a:rPr kumimoji="1" lang="zh-CN" altLang="en-US" sz="2400" dirty="0" smtClean="0"/>
              <a:t>中的所有元素。</a:t>
            </a:r>
            <a:endParaRPr kumimoji="1" lang="en-US" altLang="zh-CN" sz="2400" dirty="0" smtClean="0"/>
          </a:p>
        </p:txBody>
      </p:sp>
      <p:sp>
        <p:nvSpPr>
          <p:cNvPr id="2" name="矩形 1"/>
          <p:cNvSpPr/>
          <p:nvPr/>
        </p:nvSpPr>
        <p:spPr>
          <a:xfrm>
            <a:off x="1043608" y="6396335"/>
            <a:ext cx="28544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FF0000"/>
                </a:solidFill>
              </a:rPr>
              <a:t>}ADT  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LinearList</a:t>
            </a:r>
            <a:endParaRPr kumimoji="1"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700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90" grpId="0" animBg="1" autoUpdateAnimBg="0"/>
      <p:bldP spid="8" grpId="0" animBg="1" autoUpdateAnimBg="0"/>
      <p:bldP spid="10" grpId="0" animBg="1" autoUpdateAnimBg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1" name="Group 19"/>
          <p:cNvGrpSpPr>
            <a:grpSpLocks/>
          </p:cNvGrpSpPr>
          <p:nvPr/>
        </p:nvGrpSpPr>
        <p:grpSpPr bwMode="auto">
          <a:xfrm>
            <a:off x="841374" y="836613"/>
            <a:ext cx="5458817" cy="954088"/>
            <a:chOff x="530" y="527"/>
            <a:chExt cx="2985" cy="601"/>
          </a:xfrm>
        </p:grpSpPr>
        <p:sp>
          <p:nvSpPr>
            <p:cNvPr id="14349" name="Text Box 7"/>
            <p:cNvSpPr txBox="1">
              <a:spLocks noChangeArrowheads="1"/>
            </p:cNvSpPr>
            <p:nvPr/>
          </p:nvSpPr>
          <p:spPr bwMode="auto">
            <a:xfrm>
              <a:off x="530" y="527"/>
              <a:ext cx="2985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/>
                <a:t>2.3  </a:t>
              </a:r>
              <a:r>
                <a:rPr kumimoji="1" lang="zh-CN" altLang="en-US" dirty="0"/>
                <a:t>线性表的顺序存储</a:t>
              </a:r>
              <a:r>
                <a:rPr kumimoji="1" lang="zh-CN" altLang="en-US" dirty="0" smtClean="0"/>
                <a:t>结构</a:t>
              </a:r>
              <a:r>
                <a:rPr kumimoji="1" lang="zh-CN" altLang="en-US" dirty="0"/>
                <a:t>定义</a:t>
              </a:r>
            </a:p>
          </p:txBody>
        </p:sp>
        <p:sp>
          <p:nvSpPr>
            <p:cNvPr id="14350" name="Line 8"/>
            <p:cNvSpPr>
              <a:spLocks noChangeShapeType="1"/>
            </p:cNvSpPr>
            <p:nvPr/>
          </p:nvSpPr>
          <p:spPr bwMode="auto">
            <a:xfrm>
              <a:off x="575" y="845"/>
              <a:ext cx="2713" cy="0"/>
            </a:xfrm>
            <a:prstGeom prst="line">
              <a:avLst/>
            </a:prstGeom>
            <a:noFill/>
            <a:ln w="539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>
        <p:nvSpPr>
          <p:cNvPr id="14342" name="Text Box 9"/>
          <p:cNvSpPr txBox="1">
            <a:spLocks noChangeArrowheads="1"/>
          </p:cNvSpPr>
          <p:nvPr/>
        </p:nvSpPr>
        <p:spPr bwMode="auto">
          <a:xfrm>
            <a:off x="755650" y="1720850"/>
            <a:ext cx="10175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/>
              <a:t>定义</a:t>
            </a:r>
            <a:r>
              <a:rPr kumimoji="1" lang="en-US" altLang="zh-CN"/>
              <a:t>:</a:t>
            </a:r>
          </a:p>
        </p:txBody>
      </p:sp>
      <p:sp>
        <p:nvSpPr>
          <p:cNvPr id="72715" name="Text Box 11"/>
          <p:cNvSpPr txBox="1">
            <a:spLocks noChangeArrowheads="1"/>
          </p:cNvSpPr>
          <p:nvPr/>
        </p:nvSpPr>
        <p:spPr bwMode="auto">
          <a:xfrm>
            <a:off x="1116013" y="3842579"/>
            <a:ext cx="73279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采用顺序存储结构的线性表通常称为</a:t>
            </a:r>
            <a:r>
              <a:rPr kumimoji="1" lang="zh-CN" altLang="en-US" dirty="0">
                <a:solidFill>
                  <a:srgbClr val="FF0000"/>
                </a:solidFill>
              </a:rPr>
              <a:t>顺序表</a:t>
            </a:r>
            <a:r>
              <a:rPr kumimoji="1" lang="zh-CN" altLang="en-US" dirty="0">
                <a:solidFill>
                  <a:srgbClr val="5B5249"/>
                </a:solidFill>
              </a:rPr>
              <a:t>。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755999" y="2239965"/>
            <a:ext cx="8042275" cy="1404939"/>
            <a:chOff x="495" y="950"/>
            <a:chExt cx="5066" cy="885"/>
          </a:xfrm>
        </p:grpSpPr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>
              <a:off x="814" y="950"/>
              <a:ext cx="41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dirty="0"/>
                <a:t>是指用</a:t>
              </a:r>
              <a:r>
                <a:rPr kumimoji="1" lang="zh-CN" altLang="en-US" dirty="0">
                  <a:solidFill>
                    <a:srgbClr val="FF0000"/>
                  </a:solidFill>
                </a:rPr>
                <a:t>一组地址连续的存储单元</a:t>
              </a:r>
              <a:r>
                <a:rPr kumimoji="1" lang="zh-CN" altLang="en-US" dirty="0"/>
                <a:t>依次存储</a:t>
              </a:r>
            </a:p>
          </p:txBody>
        </p:sp>
        <p:sp>
          <p:nvSpPr>
            <p:cNvPr id="14348" name="Text Box 16"/>
            <p:cNvSpPr txBox="1">
              <a:spLocks noChangeArrowheads="1"/>
            </p:cNvSpPr>
            <p:nvPr/>
          </p:nvSpPr>
          <p:spPr bwMode="auto">
            <a:xfrm>
              <a:off x="495" y="1239"/>
              <a:ext cx="5066" cy="5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dirty="0"/>
                <a:t>线性表中的各个元素，使得线性表中在</a:t>
              </a:r>
              <a:r>
                <a:rPr kumimoji="1" lang="zh-CN" altLang="en-US" dirty="0">
                  <a:solidFill>
                    <a:srgbClr val="FF0000"/>
                  </a:solidFill>
                </a:rPr>
                <a:t>逻辑结构</a:t>
              </a:r>
            </a:p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dirty="0">
                  <a:solidFill>
                    <a:srgbClr val="FF0000"/>
                  </a:solidFill>
                </a:rPr>
                <a:t>上相邻的数据元素存储在相邻的物理存储单元中</a:t>
              </a:r>
              <a:r>
                <a:rPr kumimoji="1" lang="zh-CN" altLang="en-US" dirty="0"/>
                <a:t>。</a:t>
              </a:r>
            </a:p>
          </p:txBody>
        </p:sp>
      </p:grpSp>
      <p:sp>
        <p:nvSpPr>
          <p:cNvPr id="15" name="Text Box 11"/>
          <p:cNvSpPr txBox="1">
            <a:spLocks noChangeArrowheads="1"/>
          </p:cNvSpPr>
          <p:nvPr/>
        </p:nvSpPr>
        <p:spPr bwMode="auto">
          <a:xfrm>
            <a:off x="539859" y="4561964"/>
            <a:ext cx="848020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5B5249"/>
                </a:solidFill>
              </a:rPr>
              <a:t>将</a:t>
            </a:r>
            <a:r>
              <a:rPr kumimoji="1" lang="zh-CN" altLang="en-US" dirty="0" smtClean="0">
                <a:solidFill>
                  <a:srgbClr val="C00000"/>
                </a:solidFill>
              </a:rPr>
              <a:t>顺序表</a:t>
            </a:r>
            <a:r>
              <a:rPr kumimoji="1" lang="zh-CN" altLang="en-US" dirty="0" smtClean="0">
                <a:solidFill>
                  <a:srgbClr val="5B5249"/>
                </a:solidFill>
              </a:rPr>
              <a:t>归纳为：逻辑关系线性化，结点存储顺序化</a:t>
            </a:r>
            <a:endParaRPr kumimoji="1" lang="zh-CN" altLang="en-US" dirty="0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89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5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1299916" y="5741991"/>
            <a:ext cx="7543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kumimoji="1" lang="zh-CN" altLang="en-US" sz="3200" b="1" dirty="0">
                <a:solidFill>
                  <a:srgbClr val="3333CC"/>
                </a:solidFill>
                <a:latin typeface="宋体" pitchFamily="2" charset="-122"/>
              </a:rPr>
              <a:t>顺序表</a:t>
            </a:r>
            <a:r>
              <a:rPr kumimoji="1" lang="en-US" altLang="zh-CN" sz="3200" b="1" dirty="0">
                <a:solidFill>
                  <a:srgbClr val="3333CC"/>
                </a:solidFill>
                <a:latin typeface="Times New Roman" pitchFamily="18" charset="0"/>
              </a:rPr>
              <a:t>——</a:t>
            </a:r>
            <a:r>
              <a:rPr kumimoji="1" lang="zh-CN" altLang="en-US" sz="3200" b="1" dirty="0">
                <a:solidFill>
                  <a:srgbClr val="3333CC"/>
                </a:solidFill>
                <a:latin typeface="宋体" pitchFamily="2" charset="-122"/>
              </a:rPr>
              <a:t>线性表的顺序存储结构</a:t>
            </a:r>
          </a:p>
        </p:txBody>
      </p:sp>
      <p:sp>
        <p:nvSpPr>
          <p:cNvPr id="3077" name="Rectangle 7"/>
          <p:cNvSpPr>
            <a:spLocks noChangeArrowheads="1"/>
          </p:cNvSpPr>
          <p:nvPr/>
        </p:nvSpPr>
        <p:spPr bwMode="auto">
          <a:xfrm>
            <a:off x="1077443" y="3343351"/>
            <a:ext cx="49387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</a:rPr>
              <a:t>例：</a:t>
            </a:r>
            <a:r>
              <a:rPr kumimoji="1" lang="en-US" altLang="zh-CN" sz="3200" b="1">
                <a:solidFill>
                  <a:srgbClr val="000000"/>
                </a:solidFill>
              </a:rPr>
              <a:t>（34, 23, 67, 43）</a:t>
            </a:r>
            <a:endParaRPr kumimoji="1" lang="zh-CN" altLang="en-US" sz="3200" b="1">
              <a:solidFill>
                <a:srgbClr val="000000"/>
              </a:solidFill>
            </a:endParaRPr>
          </a:p>
        </p:txBody>
      </p:sp>
      <p:grpSp>
        <p:nvGrpSpPr>
          <p:cNvPr id="3078" name="Group 8"/>
          <p:cNvGrpSpPr>
            <a:grpSpLocks/>
          </p:cNvGrpSpPr>
          <p:nvPr/>
        </p:nvGrpSpPr>
        <p:grpSpPr bwMode="auto">
          <a:xfrm>
            <a:off x="1239368" y="4189488"/>
            <a:ext cx="6337300" cy="719138"/>
            <a:chOff x="383" y="1833"/>
            <a:chExt cx="3992" cy="456"/>
          </a:xfrm>
        </p:grpSpPr>
        <p:sp>
          <p:nvSpPr>
            <p:cNvPr id="3095" name="Rectangle 9"/>
            <p:cNvSpPr>
              <a:spLocks noChangeArrowheads="1"/>
            </p:cNvSpPr>
            <p:nvPr/>
          </p:nvSpPr>
          <p:spPr bwMode="auto">
            <a:xfrm>
              <a:off x="383" y="1833"/>
              <a:ext cx="3992" cy="453"/>
            </a:xfrm>
            <a:prstGeom prst="rect">
              <a:avLst/>
            </a:prstGeom>
            <a:solidFill>
              <a:srgbClr val="CBD3D1"/>
            </a:solidFill>
            <a:ln w="28575">
              <a:solidFill>
                <a:schemeClr val="accent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3096" name="Line 10"/>
            <p:cNvSpPr>
              <a:spLocks noChangeShapeType="1"/>
            </p:cNvSpPr>
            <p:nvPr/>
          </p:nvSpPr>
          <p:spPr bwMode="auto">
            <a:xfrm>
              <a:off x="976" y="1836"/>
              <a:ext cx="0" cy="45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3097" name="Line 11"/>
            <p:cNvSpPr>
              <a:spLocks noChangeShapeType="1"/>
            </p:cNvSpPr>
            <p:nvPr/>
          </p:nvSpPr>
          <p:spPr bwMode="auto">
            <a:xfrm>
              <a:off x="1552" y="1836"/>
              <a:ext cx="0" cy="45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3098" name="Line 12"/>
            <p:cNvSpPr>
              <a:spLocks noChangeShapeType="1"/>
            </p:cNvSpPr>
            <p:nvPr/>
          </p:nvSpPr>
          <p:spPr bwMode="auto">
            <a:xfrm>
              <a:off x="2125" y="1836"/>
              <a:ext cx="0" cy="45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3099" name="Line 13"/>
            <p:cNvSpPr>
              <a:spLocks noChangeShapeType="1"/>
            </p:cNvSpPr>
            <p:nvPr/>
          </p:nvSpPr>
          <p:spPr bwMode="auto">
            <a:xfrm>
              <a:off x="2731" y="1836"/>
              <a:ext cx="0" cy="453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>
        <p:nvSpPr>
          <p:cNvPr id="3079" name="Text Box 14"/>
          <p:cNvSpPr txBox="1">
            <a:spLocks noChangeArrowheads="1"/>
          </p:cNvSpPr>
          <p:nvPr/>
        </p:nvSpPr>
        <p:spPr bwMode="auto">
          <a:xfrm>
            <a:off x="1480668" y="4299026"/>
            <a:ext cx="482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34</a:t>
            </a:r>
          </a:p>
        </p:txBody>
      </p:sp>
      <p:sp>
        <p:nvSpPr>
          <p:cNvPr id="3080" name="Text Box 15"/>
          <p:cNvSpPr txBox="1">
            <a:spLocks noChangeArrowheads="1"/>
          </p:cNvSpPr>
          <p:nvPr/>
        </p:nvSpPr>
        <p:spPr bwMode="auto">
          <a:xfrm>
            <a:off x="2437930" y="4299026"/>
            <a:ext cx="496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23</a:t>
            </a:r>
          </a:p>
        </p:txBody>
      </p:sp>
      <p:sp>
        <p:nvSpPr>
          <p:cNvPr id="3081" name="Text Box 16"/>
          <p:cNvSpPr txBox="1">
            <a:spLocks noChangeArrowheads="1"/>
          </p:cNvSpPr>
          <p:nvPr/>
        </p:nvSpPr>
        <p:spPr bwMode="auto">
          <a:xfrm>
            <a:off x="3323755" y="4318076"/>
            <a:ext cx="4524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67</a:t>
            </a:r>
          </a:p>
        </p:txBody>
      </p:sp>
      <p:sp>
        <p:nvSpPr>
          <p:cNvPr id="3082" name="Text Box 17"/>
          <p:cNvSpPr txBox="1">
            <a:spLocks noChangeArrowheads="1"/>
          </p:cNvSpPr>
          <p:nvPr/>
        </p:nvSpPr>
        <p:spPr bwMode="auto">
          <a:xfrm>
            <a:off x="4242918" y="4318076"/>
            <a:ext cx="454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43</a:t>
            </a:r>
          </a:p>
        </p:txBody>
      </p:sp>
      <p:sp>
        <p:nvSpPr>
          <p:cNvPr id="3093" name="Rectangle 4"/>
          <p:cNvSpPr>
            <a:spLocks noChangeArrowheads="1"/>
          </p:cNvSpPr>
          <p:nvPr/>
        </p:nvSpPr>
        <p:spPr bwMode="auto">
          <a:xfrm>
            <a:off x="1142530" y="1810475"/>
            <a:ext cx="65579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000000"/>
                </a:solidFill>
              </a:rPr>
              <a:t>用数组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来描述线性表的顺序存储结构</a:t>
            </a:r>
          </a:p>
        </p:txBody>
      </p:sp>
      <p:sp>
        <p:nvSpPr>
          <p:cNvPr id="3084" name="Text Box 19"/>
          <p:cNvSpPr txBox="1">
            <a:spLocks noChangeArrowheads="1"/>
          </p:cNvSpPr>
          <p:nvPr/>
        </p:nvSpPr>
        <p:spPr bwMode="auto">
          <a:xfrm>
            <a:off x="7575080" y="4187901"/>
            <a:ext cx="787400" cy="719137"/>
          </a:xfrm>
          <a:prstGeom prst="rect">
            <a:avLst/>
          </a:prstGeom>
          <a:solidFill>
            <a:schemeClr val="hlink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lIns="126000" tIns="144000" bIns="10800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</a:rPr>
              <a:t> 4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873125" y="1070223"/>
            <a:ext cx="7055966" cy="587375"/>
            <a:chOff x="527" y="2670"/>
            <a:chExt cx="3290" cy="370"/>
          </a:xfrm>
        </p:grpSpPr>
        <p:sp>
          <p:nvSpPr>
            <p:cNvPr id="3092" name="Rectangle 24"/>
            <p:cNvSpPr>
              <a:spLocks noChangeArrowheads="1"/>
            </p:cNvSpPr>
            <p:nvPr/>
          </p:nvSpPr>
          <p:spPr bwMode="auto">
            <a:xfrm>
              <a:off x="880" y="2670"/>
              <a:ext cx="2937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宋体" pitchFamily="2" charset="-122"/>
                </a:rPr>
                <a:t>如何实现线性表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宋体" pitchFamily="2" charset="-122"/>
                </a:rPr>
                <a:t>的顺序存储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宋体" pitchFamily="2" charset="-122"/>
                </a:rPr>
                <a:t>结构呢？</a:t>
              </a:r>
              <a:endParaRPr kumimoji="1" lang="zh-CN" altLang="en-US" sz="2800" b="1" dirty="0">
                <a:solidFill>
                  <a:srgbClr val="000000"/>
                </a:solidFill>
                <a:latin typeface="宋体" pitchFamily="2" charset="-122"/>
              </a:endParaRPr>
            </a:p>
          </p:txBody>
        </p:sp>
        <p:graphicFrame>
          <p:nvGraphicFramePr>
            <p:cNvPr id="3074" name="Object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4899909"/>
                </p:ext>
              </p:extLst>
            </p:nvPr>
          </p:nvGraphicFramePr>
          <p:xfrm>
            <a:off x="527" y="2690"/>
            <a:ext cx="315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690"/>
                          <a:ext cx="315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90" name="AutoShape 42"/>
          <p:cNvSpPr>
            <a:spLocks/>
          </p:cNvSpPr>
          <p:nvPr/>
        </p:nvSpPr>
        <p:spPr bwMode="auto">
          <a:xfrm rot="16200000">
            <a:off x="4309121" y="1920016"/>
            <a:ext cx="274638" cy="6297612"/>
          </a:xfrm>
          <a:prstGeom prst="leftBrace">
            <a:avLst>
              <a:gd name="adj1" fmla="val 191089"/>
              <a:gd name="adj2" fmla="val 50000"/>
            </a:avLst>
          </a:prstGeom>
          <a:noFill/>
          <a:ln w="28575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33CC"/>
              </a:solidFill>
              <a:ea typeface="华文行楷" pitchFamily="2" charset="-122"/>
            </a:endParaRPr>
          </a:p>
        </p:txBody>
      </p:sp>
      <p:sp>
        <p:nvSpPr>
          <p:cNvPr id="3088" name="Rectangle 40"/>
          <p:cNvSpPr>
            <a:spLocks noChangeArrowheads="1"/>
          </p:cNvSpPr>
          <p:nvPr/>
        </p:nvSpPr>
        <p:spPr bwMode="auto">
          <a:xfrm>
            <a:off x="1187451" y="2492376"/>
            <a:ext cx="51101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000000"/>
                </a:solidFill>
              </a:rPr>
              <a:t>记录顺序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表的当前长度</a:t>
            </a:r>
          </a:p>
        </p:txBody>
      </p:sp>
      <p:sp>
        <p:nvSpPr>
          <p:cNvPr id="3089" name="AutoShape 47"/>
          <p:cNvSpPr>
            <a:spLocks/>
          </p:cNvSpPr>
          <p:nvPr/>
        </p:nvSpPr>
        <p:spPr bwMode="auto">
          <a:xfrm rot="16200000">
            <a:off x="7856539" y="4679951"/>
            <a:ext cx="217488" cy="741363"/>
          </a:xfrm>
          <a:prstGeom prst="leftBrace">
            <a:avLst>
              <a:gd name="adj1" fmla="val 28406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33CC"/>
              </a:solidFill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969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/>
      <p:bldP spid="3077" grpId="0"/>
      <p:bldP spid="3079" grpId="0"/>
      <p:bldP spid="3080" grpId="0"/>
      <p:bldP spid="3081" grpId="0"/>
      <p:bldP spid="3082" grpId="0"/>
      <p:bldP spid="3093" grpId="0"/>
      <p:bldP spid="3084" grpId="0" animBg="1"/>
      <p:bldP spid="3090" grpId="0" animBg="1"/>
      <p:bldP spid="3088" grpId="0"/>
      <p:bldP spid="308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413D9E87-2086-477E-8BB3-5AE01E1B20E2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75835" name="Text Box 59"/>
          <p:cNvSpPr txBox="1">
            <a:spLocks noChangeArrowheads="1"/>
          </p:cNvSpPr>
          <p:nvPr/>
        </p:nvSpPr>
        <p:spPr bwMode="auto">
          <a:xfrm>
            <a:off x="411187" y="3859560"/>
            <a:ext cx="8559427" cy="298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#define   </a:t>
            </a:r>
            <a:r>
              <a:rPr kumimoji="1" lang="en-US" altLang="zh-CN" dirty="0" err="1"/>
              <a:t>maxsize</a:t>
            </a:r>
            <a:r>
              <a:rPr kumimoji="1" lang="en-US" altLang="zh-CN" dirty="0"/>
              <a:t>  </a:t>
            </a:r>
            <a:r>
              <a:rPr kumimoji="1" lang="en-US" altLang="zh-CN" dirty="0" smtClean="0"/>
              <a:t>100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err="1" smtClean="0"/>
              <a:t>typedef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struct</a:t>
            </a:r>
            <a:endParaRPr kumimoji="1" lang="en-US" altLang="zh-CN" dirty="0"/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{ 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</a:t>
            </a:r>
            <a:r>
              <a:rPr kumimoji="1" lang="en-US" altLang="zh-CN" dirty="0" err="1">
                <a:solidFill>
                  <a:srgbClr val="FF0000"/>
                </a:solidFill>
              </a:rPr>
              <a:t>ElemType</a:t>
            </a:r>
            <a:r>
              <a:rPr kumimoji="1" lang="en-US" altLang="zh-CN" dirty="0">
                <a:solidFill>
                  <a:srgbClr val="FF0000"/>
                </a:solidFill>
              </a:rPr>
              <a:t>  </a:t>
            </a:r>
            <a:r>
              <a:rPr kumimoji="1" lang="en-US" altLang="zh-CN" dirty="0" err="1">
                <a:solidFill>
                  <a:srgbClr val="FF0000"/>
                </a:solidFill>
              </a:rPr>
              <a:t>elem</a:t>
            </a:r>
            <a:r>
              <a:rPr kumimoji="1" lang="en-US" altLang="zh-CN" dirty="0">
                <a:solidFill>
                  <a:srgbClr val="FF0000"/>
                </a:solidFill>
              </a:rPr>
              <a:t>[</a:t>
            </a:r>
            <a:r>
              <a:rPr kumimoji="1" lang="en-US" altLang="zh-CN" dirty="0" err="1">
                <a:solidFill>
                  <a:srgbClr val="FF0000"/>
                </a:solidFill>
              </a:rPr>
              <a:t>maxsize</a:t>
            </a:r>
            <a:r>
              <a:rPr kumimoji="1" lang="en-US" altLang="zh-CN" dirty="0">
                <a:solidFill>
                  <a:srgbClr val="FF0000"/>
                </a:solidFill>
              </a:rPr>
              <a:t>]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；</a:t>
            </a:r>
            <a:r>
              <a:rPr kumimoji="1" lang="en-US" altLang="zh-CN" sz="1800" b="0" dirty="0"/>
              <a:t>//</a:t>
            </a:r>
            <a:r>
              <a:rPr kumimoji="1" lang="zh-CN" altLang="en-US" sz="1800" b="0" dirty="0"/>
              <a:t>为线性表开辟的数组空间 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0000"/>
                </a:solidFill>
              </a:rPr>
              <a:t>     </a:t>
            </a:r>
            <a:r>
              <a:rPr kumimoji="1" lang="en-US" altLang="zh-CN" dirty="0" err="1">
                <a:solidFill>
                  <a:srgbClr val="FF0000"/>
                </a:solidFill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</a:rPr>
              <a:t>  last</a:t>
            </a:r>
            <a:r>
              <a:rPr kumimoji="1" lang="zh-CN" altLang="en-US" dirty="0">
                <a:solidFill>
                  <a:srgbClr val="FF0000"/>
                </a:solidFill>
              </a:rPr>
              <a:t>；</a:t>
            </a:r>
            <a:r>
              <a:rPr kumimoji="1" lang="zh-CN" altLang="en-US" dirty="0"/>
              <a:t> </a:t>
            </a:r>
            <a:r>
              <a:rPr kumimoji="1" lang="en-US" altLang="zh-CN" sz="2000" b="0" dirty="0" smtClean="0"/>
              <a:t>//</a:t>
            </a:r>
            <a:r>
              <a:rPr kumimoji="1" lang="zh-CN" altLang="en-US" sz="2000" b="0" dirty="0" smtClean="0"/>
              <a:t>表尾指示器，记录线性表中最后一个元素在数组</a:t>
            </a:r>
            <a:r>
              <a:rPr kumimoji="1" lang="en-US" altLang="zh-CN" sz="2000" b="0" dirty="0" err="1" smtClean="0"/>
              <a:t>elem</a:t>
            </a:r>
            <a:r>
              <a:rPr kumimoji="1" lang="en-US" altLang="zh-CN" sz="2000" b="0" dirty="0" smtClean="0"/>
              <a:t>[ ]</a:t>
            </a:r>
            <a:r>
              <a:rPr kumimoji="1" lang="zh-CN" altLang="en-US" sz="2000" b="0" dirty="0" smtClean="0"/>
              <a:t>中的位置，空表为</a:t>
            </a:r>
            <a:r>
              <a:rPr kumimoji="1" lang="en-US" altLang="zh-CN" sz="2000" b="0" dirty="0" smtClean="0"/>
              <a:t>-1</a:t>
            </a:r>
            <a:endParaRPr kumimoji="1" lang="zh-CN" altLang="en-US" sz="2000" b="0" dirty="0"/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} </a:t>
            </a:r>
            <a:r>
              <a:rPr kumimoji="1" lang="en-US" altLang="zh-CN" dirty="0" err="1"/>
              <a:t>SeqList</a:t>
            </a:r>
            <a:r>
              <a:rPr kumimoji="1" lang="zh-CN" altLang="en-US" dirty="0"/>
              <a:t>；		</a:t>
            </a:r>
          </a:p>
        </p:txBody>
      </p:sp>
      <p:grpSp>
        <p:nvGrpSpPr>
          <p:cNvPr id="16391" name="Group 60"/>
          <p:cNvGrpSpPr>
            <a:grpSpLocks/>
          </p:cNvGrpSpPr>
          <p:nvPr/>
        </p:nvGrpSpPr>
        <p:grpSpPr bwMode="auto">
          <a:xfrm>
            <a:off x="841374" y="620688"/>
            <a:ext cx="5386809" cy="523875"/>
            <a:chOff x="530" y="527"/>
            <a:chExt cx="2985" cy="330"/>
          </a:xfrm>
        </p:grpSpPr>
        <p:sp>
          <p:nvSpPr>
            <p:cNvPr id="16392" name="Text Box 61"/>
            <p:cNvSpPr txBox="1">
              <a:spLocks noChangeArrowheads="1"/>
            </p:cNvSpPr>
            <p:nvPr/>
          </p:nvSpPr>
          <p:spPr bwMode="auto">
            <a:xfrm>
              <a:off x="530" y="527"/>
              <a:ext cx="298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/>
                <a:t>2.4 </a:t>
              </a:r>
              <a:r>
                <a:rPr kumimoji="1" lang="zh-CN" altLang="en-US" dirty="0" smtClean="0"/>
                <a:t>顺序表的类型定义</a:t>
              </a:r>
              <a:endParaRPr kumimoji="1" lang="zh-CN" altLang="en-US" dirty="0"/>
            </a:p>
          </p:txBody>
        </p:sp>
        <p:sp>
          <p:nvSpPr>
            <p:cNvPr id="16393" name="Line 62"/>
            <p:cNvSpPr>
              <a:spLocks noChangeShapeType="1"/>
            </p:cNvSpPr>
            <p:nvPr/>
          </p:nvSpPr>
          <p:spPr bwMode="auto">
            <a:xfrm>
              <a:off x="575" y="845"/>
              <a:ext cx="2713" cy="0"/>
            </a:xfrm>
            <a:prstGeom prst="line">
              <a:avLst/>
            </a:prstGeom>
            <a:noFill/>
            <a:ln w="539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cxnSp>
        <p:nvCxnSpPr>
          <p:cNvPr id="3" name="直接箭头连接符 2"/>
          <p:cNvCxnSpPr/>
          <p:nvPr/>
        </p:nvCxnSpPr>
        <p:spPr bwMode="auto">
          <a:xfrm flipH="1">
            <a:off x="4788024" y="1412875"/>
            <a:ext cx="1906846" cy="1619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/>
          <p:cNvSpPr txBox="1"/>
          <p:nvPr/>
        </p:nvSpPr>
        <p:spPr>
          <a:xfrm>
            <a:off x="6588224" y="782687"/>
            <a:ext cx="201622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</a:rPr>
              <a:t>根据需要设置为线性表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</a:rPr>
              <a:t>可能达到的最大长度</a:t>
            </a:r>
          </a:p>
        </p:txBody>
      </p:sp>
      <p:sp>
        <p:nvSpPr>
          <p:cNvPr id="13" name="Text Box 59"/>
          <p:cNvSpPr txBox="1">
            <a:spLocks noChangeArrowheads="1"/>
          </p:cNvSpPr>
          <p:nvPr/>
        </p:nvSpPr>
        <p:spPr bwMode="auto">
          <a:xfrm>
            <a:off x="467544" y="1144563"/>
            <a:ext cx="8509917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#define   </a:t>
            </a:r>
            <a:r>
              <a:rPr kumimoji="1" lang="en-US" altLang="zh-CN" dirty="0" err="1"/>
              <a:t>maxsize</a:t>
            </a:r>
            <a:r>
              <a:rPr kumimoji="1" lang="en-US" altLang="zh-CN" dirty="0"/>
              <a:t>  </a:t>
            </a:r>
            <a:r>
              <a:rPr kumimoji="1" lang="en-US" altLang="zh-CN" dirty="0" smtClean="0"/>
              <a:t>100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err="1" smtClean="0"/>
              <a:t>typedef</a:t>
            </a:r>
            <a:r>
              <a:rPr kumimoji="1" lang="en-US" altLang="zh-CN" dirty="0" smtClean="0"/>
              <a:t>  </a:t>
            </a:r>
            <a:r>
              <a:rPr kumimoji="1" lang="en-US" altLang="zh-CN" dirty="0" err="1"/>
              <a:t>struct</a:t>
            </a:r>
            <a:endParaRPr kumimoji="1" lang="en-US" altLang="zh-CN" dirty="0"/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{ 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     </a:t>
            </a:r>
            <a:r>
              <a:rPr kumimoji="1" lang="en-US" altLang="zh-CN" dirty="0" err="1">
                <a:solidFill>
                  <a:srgbClr val="FF0000"/>
                </a:solidFill>
              </a:rPr>
              <a:t>ElemType</a:t>
            </a:r>
            <a:r>
              <a:rPr kumimoji="1" lang="en-US" altLang="zh-CN" dirty="0">
                <a:solidFill>
                  <a:srgbClr val="FF0000"/>
                </a:solidFill>
              </a:rPr>
              <a:t>  </a:t>
            </a:r>
            <a:r>
              <a:rPr kumimoji="1" lang="en-US" altLang="zh-CN" dirty="0" err="1">
                <a:solidFill>
                  <a:srgbClr val="FF0000"/>
                </a:solidFill>
              </a:rPr>
              <a:t>elem</a:t>
            </a:r>
            <a:r>
              <a:rPr kumimoji="1" lang="en-US" altLang="zh-CN" dirty="0">
                <a:solidFill>
                  <a:srgbClr val="FF0000"/>
                </a:solidFill>
              </a:rPr>
              <a:t>[</a:t>
            </a:r>
            <a:r>
              <a:rPr kumimoji="1" lang="en-US" altLang="zh-CN" dirty="0" err="1">
                <a:solidFill>
                  <a:srgbClr val="FF0000"/>
                </a:solidFill>
              </a:rPr>
              <a:t>maxsize</a:t>
            </a:r>
            <a:r>
              <a:rPr kumimoji="1" lang="en-US" altLang="zh-CN" dirty="0">
                <a:solidFill>
                  <a:srgbClr val="FF0000"/>
                </a:solidFill>
              </a:rPr>
              <a:t>]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；</a:t>
            </a:r>
            <a:r>
              <a:rPr kumimoji="1" lang="en-US" altLang="zh-CN" sz="1800" dirty="0"/>
              <a:t>//</a:t>
            </a:r>
            <a:r>
              <a:rPr kumimoji="1" lang="zh-CN" altLang="en-US" sz="1800" dirty="0"/>
              <a:t>为线性表开辟的数组空间  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0000"/>
                </a:solidFill>
              </a:rPr>
              <a:t>     </a:t>
            </a:r>
            <a:r>
              <a:rPr kumimoji="1" lang="en-US" altLang="zh-CN" dirty="0" err="1">
                <a:solidFill>
                  <a:srgbClr val="FF0000"/>
                </a:solidFill>
              </a:rPr>
              <a:t>int</a:t>
            </a:r>
            <a:r>
              <a:rPr kumimoji="1" lang="en-US" altLang="zh-CN" dirty="0">
                <a:solidFill>
                  <a:srgbClr val="FF0000"/>
                </a:solidFill>
              </a:rPr>
              <a:t>  </a:t>
            </a:r>
            <a:r>
              <a:rPr kumimoji="1" lang="en-US" altLang="zh-CN" dirty="0" smtClean="0">
                <a:solidFill>
                  <a:srgbClr val="FF0000"/>
                </a:solidFill>
              </a:rPr>
              <a:t>length</a:t>
            </a:r>
            <a:r>
              <a:rPr kumimoji="1" lang="zh-CN" altLang="en-US" dirty="0" smtClean="0">
                <a:solidFill>
                  <a:srgbClr val="FF0000"/>
                </a:solidFill>
              </a:rPr>
              <a:t>；</a:t>
            </a:r>
            <a:r>
              <a:rPr kumimoji="1" lang="zh-CN" altLang="en-US" dirty="0" smtClean="0"/>
              <a:t> </a:t>
            </a:r>
            <a:r>
              <a:rPr kumimoji="1" lang="en-US" altLang="zh-CN" sz="1800" dirty="0" smtClean="0"/>
              <a:t>//</a:t>
            </a:r>
            <a:r>
              <a:rPr kumimoji="1" lang="zh-CN" altLang="en-US" sz="1800" dirty="0" smtClean="0"/>
              <a:t>顺序表的当前长度（实际已经存入的元素个数</a:t>
            </a:r>
            <a:r>
              <a:rPr kumimoji="1" lang="zh-CN" altLang="en-US" sz="1800" dirty="0"/>
              <a:t>）</a:t>
            </a:r>
            <a:endParaRPr kumimoji="1" lang="en-US" altLang="zh-CN" sz="1800" dirty="0" smtClean="0"/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} </a:t>
            </a:r>
            <a:r>
              <a:rPr kumimoji="1" lang="en-US" altLang="zh-CN" dirty="0" err="1"/>
              <a:t>SeqList</a:t>
            </a:r>
            <a:r>
              <a:rPr kumimoji="1" lang="zh-CN" altLang="en-US" dirty="0"/>
              <a:t>；		</a:t>
            </a:r>
          </a:p>
        </p:txBody>
      </p:sp>
    </p:spTree>
    <p:extLst>
      <p:ext uri="{BB962C8B-B14F-4D97-AF65-F5344CB8AC3E}">
        <p14:creationId xmlns:p14="http://schemas.microsoft.com/office/powerpoint/2010/main" val="158217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75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35" grpId="0" autoUpdateAnimBg="0"/>
      <p:bldP spid="4" grpId="0"/>
      <p:bldP spid="1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5"/>
          <p:cNvSpPr txBox="1">
            <a:spLocks noChangeArrowheads="1"/>
          </p:cNvSpPr>
          <p:nvPr/>
        </p:nvSpPr>
        <p:spPr bwMode="auto">
          <a:xfrm>
            <a:off x="595313" y="3093149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  0         …      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-2      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-1      …     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-1                   Max-1 </a:t>
            </a:r>
          </a:p>
        </p:txBody>
      </p:sp>
      <p:sp>
        <p:nvSpPr>
          <p:cNvPr id="39939" name="Text Box 6"/>
          <p:cNvSpPr txBox="1">
            <a:spLocks noChangeArrowheads="1"/>
          </p:cNvSpPr>
          <p:nvPr/>
        </p:nvSpPr>
        <p:spPr bwMode="auto">
          <a:xfrm>
            <a:off x="1408113" y="3588449"/>
            <a:ext cx="666750" cy="608013"/>
          </a:xfrm>
          <a:prstGeom prst="rect">
            <a:avLst/>
          </a:prstGeom>
          <a:solidFill>
            <a:srgbClr val="CBD3D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kumimoji="1" lang="zh-CN" altLang="en-US" sz="3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40" name="Rectangle 7"/>
          <p:cNvSpPr>
            <a:spLocks noChangeArrowheads="1"/>
          </p:cNvSpPr>
          <p:nvPr/>
        </p:nvSpPr>
        <p:spPr bwMode="auto">
          <a:xfrm>
            <a:off x="519113" y="3539237"/>
            <a:ext cx="7167562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33CC"/>
              </a:solidFill>
              <a:ea typeface="华文行楷" pitchFamily="2" charset="-122"/>
            </a:endParaRPr>
          </a:p>
        </p:txBody>
      </p:sp>
      <p:sp>
        <p:nvSpPr>
          <p:cNvPr id="39941" name="Line 8"/>
          <p:cNvSpPr>
            <a:spLocks noChangeShapeType="1"/>
          </p:cNvSpPr>
          <p:nvPr/>
        </p:nvSpPr>
        <p:spPr bwMode="auto">
          <a:xfrm>
            <a:off x="1433513" y="3539237"/>
            <a:ext cx="1587" cy="71913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39942" name="Line 9"/>
          <p:cNvSpPr>
            <a:spLocks noChangeShapeType="1"/>
          </p:cNvSpPr>
          <p:nvPr/>
        </p:nvSpPr>
        <p:spPr bwMode="auto">
          <a:xfrm>
            <a:off x="2346325" y="3539237"/>
            <a:ext cx="1588" cy="71913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39943" name="Line 10"/>
          <p:cNvSpPr>
            <a:spLocks noChangeShapeType="1"/>
          </p:cNvSpPr>
          <p:nvPr/>
        </p:nvSpPr>
        <p:spPr bwMode="auto">
          <a:xfrm>
            <a:off x="3260725" y="3539237"/>
            <a:ext cx="1588" cy="71913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39944" name="Line 11"/>
          <p:cNvSpPr>
            <a:spLocks noChangeShapeType="1"/>
          </p:cNvSpPr>
          <p:nvPr/>
        </p:nvSpPr>
        <p:spPr bwMode="auto">
          <a:xfrm>
            <a:off x="4100513" y="3539237"/>
            <a:ext cx="1587" cy="71913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39945" name="Line 12"/>
          <p:cNvSpPr>
            <a:spLocks noChangeShapeType="1"/>
          </p:cNvSpPr>
          <p:nvPr/>
        </p:nvSpPr>
        <p:spPr bwMode="auto">
          <a:xfrm>
            <a:off x="4887913" y="3539237"/>
            <a:ext cx="0" cy="71913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39946" name="Line 13"/>
          <p:cNvSpPr>
            <a:spLocks noChangeShapeType="1"/>
          </p:cNvSpPr>
          <p:nvPr/>
        </p:nvSpPr>
        <p:spPr bwMode="auto">
          <a:xfrm>
            <a:off x="5713413" y="3539237"/>
            <a:ext cx="0" cy="71913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39947" name="Text Box 14"/>
          <p:cNvSpPr txBox="1">
            <a:spLocks noChangeArrowheads="1"/>
          </p:cNvSpPr>
          <p:nvPr/>
        </p:nvSpPr>
        <p:spPr bwMode="auto">
          <a:xfrm>
            <a:off x="671513" y="3591624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srgbClr val="000000"/>
                </a:solidFill>
                <a:latin typeface="Times New Roman" pitchFamily="18" charset="0"/>
              </a:rPr>
              <a:t> a</a:t>
            </a:r>
            <a:r>
              <a:rPr kumimoji="1" lang="en-US" altLang="zh-CN" sz="32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39948" name="Text Box 15"/>
          <p:cNvSpPr txBox="1">
            <a:spLocks noChangeArrowheads="1"/>
          </p:cNvSpPr>
          <p:nvPr/>
        </p:nvSpPr>
        <p:spPr bwMode="auto">
          <a:xfrm>
            <a:off x="1509713" y="3591624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…</a:t>
            </a:r>
            <a:endParaRPr kumimoji="1" lang="en-US" altLang="zh-CN" sz="3200" baseline="-25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49" name="Text Box 16"/>
          <p:cNvSpPr txBox="1">
            <a:spLocks noChangeArrowheads="1"/>
          </p:cNvSpPr>
          <p:nvPr/>
        </p:nvSpPr>
        <p:spPr bwMode="auto">
          <a:xfrm>
            <a:off x="2424113" y="3591624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srgbClr val="000000"/>
                </a:solidFill>
                <a:latin typeface="Times New Roman" pitchFamily="18" charset="0"/>
              </a:rPr>
              <a:t> a</a:t>
            </a:r>
            <a:r>
              <a:rPr kumimoji="1" lang="en-US" altLang="zh-CN" sz="3200" b="1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itchFamily="18" charset="0"/>
              </a:rPr>
              <a:t>-1</a:t>
            </a:r>
          </a:p>
        </p:txBody>
      </p:sp>
      <p:sp>
        <p:nvSpPr>
          <p:cNvPr id="39950" name="Text Box 17"/>
          <p:cNvSpPr txBox="1">
            <a:spLocks noChangeArrowheads="1"/>
          </p:cNvSpPr>
          <p:nvPr/>
        </p:nvSpPr>
        <p:spPr bwMode="auto">
          <a:xfrm>
            <a:off x="3338513" y="3591624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srgbClr val="000000"/>
                </a:solidFill>
                <a:latin typeface="Times New Roman" pitchFamily="18" charset="0"/>
              </a:rPr>
              <a:t>  a</a:t>
            </a:r>
            <a:r>
              <a:rPr kumimoji="1" lang="en-US" altLang="zh-CN" sz="3200" b="1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39951" name="Text Box 18"/>
          <p:cNvSpPr txBox="1">
            <a:spLocks noChangeArrowheads="1"/>
          </p:cNvSpPr>
          <p:nvPr/>
        </p:nvSpPr>
        <p:spPr bwMode="auto">
          <a:xfrm>
            <a:off x="4176713" y="3591624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…</a:t>
            </a:r>
            <a:endParaRPr kumimoji="1" lang="en-US" altLang="zh-CN" sz="3200" baseline="-25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52" name="Text Box 19"/>
          <p:cNvSpPr txBox="1">
            <a:spLocks noChangeArrowheads="1"/>
          </p:cNvSpPr>
          <p:nvPr/>
        </p:nvSpPr>
        <p:spPr bwMode="auto">
          <a:xfrm>
            <a:off x="5014913" y="3591624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srgbClr val="000000"/>
                </a:solidFill>
                <a:latin typeface="Times New Roman" pitchFamily="18" charset="0"/>
              </a:rPr>
              <a:t> a</a:t>
            </a:r>
            <a:r>
              <a:rPr kumimoji="1" lang="en-US" altLang="zh-CN" sz="3200" b="1" i="1" baseline="-2500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39953" name="Text Box 20"/>
          <p:cNvSpPr txBox="1">
            <a:spLocks noChangeArrowheads="1"/>
          </p:cNvSpPr>
          <p:nvPr/>
        </p:nvSpPr>
        <p:spPr bwMode="auto">
          <a:xfrm>
            <a:off x="5796136" y="3620199"/>
            <a:ext cx="1846089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3200" b="1" dirty="0" smtClean="0">
                <a:solidFill>
                  <a:srgbClr val="000000"/>
                </a:solidFill>
                <a:latin typeface="Times New Roman" pitchFamily="18" charset="0"/>
              </a:rPr>
              <a:t> 空       闲</a:t>
            </a:r>
            <a:endParaRPr kumimoji="1" lang="zh-CN" altLang="en-US" sz="3200" b="1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54" name="Text Box 21"/>
          <p:cNvSpPr txBox="1">
            <a:spLocks noChangeArrowheads="1"/>
          </p:cNvSpPr>
          <p:nvPr/>
        </p:nvSpPr>
        <p:spPr bwMode="auto">
          <a:xfrm>
            <a:off x="7678738" y="3532887"/>
            <a:ext cx="1066800" cy="719137"/>
          </a:xfrm>
          <a:prstGeom prst="rect">
            <a:avLst/>
          </a:prstGeom>
          <a:solidFill>
            <a:schemeClr val="hlink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lIns="0" tIns="108000" r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>
                <a:solidFill>
                  <a:srgbClr val="000000"/>
                </a:solidFill>
                <a:latin typeface="Times New Roman" pitchFamily="18" charset="0"/>
              </a:rPr>
              <a:t> 长度</a:t>
            </a:r>
            <a:endParaRPr kumimoji="1" lang="zh-CN" altLang="en-US" sz="3200" b="1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57" name="Text Box 24"/>
          <p:cNvSpPr txBox="1">
            <a:spLocks noChangeArrowheads="1"/>
          </p:cNvSpPr>
          <p:nvPr/>
        </p:nvSpPr>
        <p:spPr bwMode="auto">
          <a:xfrm>
            <a:off x="428625" y="1772816"/>
            <a:ext cx="87153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00"/>
                </a:solidFill>
                <a:latin typeface="Times New Roman" pitchFamily="18" charset="0"/>
              </a:rPr>
              <a:t>顺序表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 baseline="-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 baseline="-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，…,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 i="1" baseline="-25000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 …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 i="1" baseline="-3000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的顺序存储：</a:t>
            </a:r>
            <a:endParaRPr kumimoji="1" lang="en-US" altLang="zh-CN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9958" name="Line 36"/>
          <p:cNvSpPr>
            <a:spLocks noChangeShapeType="1"/>
          </p:cNvSpPr>
          <p:nvPr/>
        </p:nvSpPr>
        <p:spPr bwMode="auto">
          <a:xfrm>
            <a:off x="522288" y="4272662"/>
            <a:ext cx="0" cy="11604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39959" name="Line 37"/>
          <p:cNvSpPr>
            <a:spLocks noChangeShapeType="1"/>
          </p:cNvSpPr>
          <p:nvPr/>
        </p:nvSpPr>
        <p:spPr bwMode="auto">
          <a:xfrm>
            <a:off x="7678738" y="4258374"/>
            <a:ext cx="0" cy="11604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39960" name="Line 38"/>
          <p:cNvSpPr>
            <a:spLocks noChangeShapeType="1"/>
          </p:cNvSpPr>
          <p:nvPr/>
        </p:nvSpPr>
        <p:spPr bwMode="auto">
          <a:xfrm flipH="1">
            <a:off x="5689600" y="4258374"/>
            <a:ext cx="0" cy="6810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39961" name="Line 39"/>
          <p:cNvSpPr>
            <a:spLocks noChangeShapeType="1"/>
          </p:cNvSpPr>
          <p:nvPr/>
        </p:nvSpPr>
        <p:spPr bwMode="auto">
          <a:xfrm>
            <a:off x="522288" y="5172774"/>
            <a:ext cx="712628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39962" name="Text Box 40"/>
          <p:cNvSpPr txBox="1">
            <a:spLocks noChangeArrowheads="1"/>
          </p:cNvSpPr>
          <p:nvPr/>
        </p:nvSpPr>
        <p:spPr bwMode="auto">
          <a:xfrm>
            <a:off x="2946400" y="4940999"/>
            <a:ext cx="2424113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3333CC"/>
                </a:solidFill>
                <a:latin typeface="Times New Roman" pitchFamily="18" charset="0"/>
                <a:ea typeface="华文行楷" pitchFamily="2" charset="-122"/>
              </a:rPr>
              <a:t>数组的长度</a:t>
            </a:r>
            <a:r>
              <a:rPr kumimoji="1" lang="en-US" altLang="zh-CN" sz="2400" b="1">
                <a:solidFill>
                  <a:srgbClr val="3333CC"/>
                </a:solidFill>
                <a:latin typeface="Times New Roman" pitchFamily="18" charset="0"/>
                <a:ea typeface="华文行楷" pitchFamily="2" charset="-122"/>
              </a:rPr>
              <a:t>Max</a:t>
            </a:r>
            <a:endParaRPr kumimoji="1" lang="zh-CN" altLang="en-US" sz="2400" b="1">
              <a:solidFill>
                <a:srgbClr val="3333CC"/>
              </a:solidFill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39963" name="Line 41"/>
          <p:cNvSpPr>
            <a:spLocks noChangeShapeType="1"/>
          </p:cNvSpPr>
          <p:nvPr/>
        </p:nvSpPr>
        <p:spPr bwMode="auto">
          <a:xfrm flipV="1">
            <a:off x="522288" y="4577462"/>
            <a:ext cx="51673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39964" name="Text Box 42"/>
          <p:cNvSpPr txBox="1">
            <a:spLocks noChangeArrowheads="1"/>
          </p:cNvSpPr>
          <p:nvPr/>
        </p:nvSpPr>
        <p:spPr bwMode="auto">
          <a:xfrm>
            <a:off x="1641475" y="4375849"/>
            <a:ext cx="3106738" cy="4572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3333CC"/>
                </a:solidFill>
                <a:latin typeface="Times New Roman" pitchFamily="18" charset="0"/>
                <a:ea typeface="华文行楷" pitchFamily="2" charset="-122"/>
              </a:rPr>
              <a:t>线性表的长度</a:t>
            </a:r>
            <a:r>
              <a:rPr kumimoji="1" lang="en-US" altLang="zh-CN" sz="2400" b="1">
                <a:solidFill>
                  <a:srgbClr val="3333CC"/>
                </a:solidFill>
                <a:latin typeface="Times New Roman" pitchFamily="18" charset="0"/>
                <a:ea typeface="华文行楷" pitchFamily="2" charset="-122"/>
              </a:rPr>
              <a:t>Length</a:t>
            </a:r>
            <a:endParaRPr kumimoji="1" lang="zh-CN" altLang="en-US" sz="2400" b="1">
              <a:solidFill>
                <a:srgbClr val="3333CC"/>
              </a:solidFill>
              <a:latin typeface="Times New Roman" pitchFamily="18" charset="0"/>
              <a:ea typeface="华文行楷" pitchFamily="2" charset="-122"/>
            </a:endParaRPr>
          </a:p>
        </p:txBody>
      </p:sp>
      <p:sp>
        <p:nvSpPr>
          <p:cNvPr id="39965" name="Rectangle 43"/>
          <p:cNvSpPr>
            <a:spLocks noChangeArrowheads="1"/>
          </p:cNvSpPr>
          <p:nvPr/>
        </p:nvSpPr>
        <p:spPr bwMode="auto">
          <a:xfrm>
            <a:off x="1285875" y="5858108"/>
            <a:ext cx="6497291" cy="523220"/>
          </a:xfrm>
          <a:prstGeom prst="rect">
            <a:avLst/>
          </a:prstGeom>
          <a:noFill/>
          <a:ln w="2857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宋体"/>
              </a:rPr>
              <a:t>数组的长度大于等于当前线性表的长度 </a:t>
            </a:r>
          </a:p>
        </p:txBody>
      </p:sp>
      <p:grpSp>
        <p:nvGrpSpPr>
          <p:cNvPr id="31" name="Group 19"/>
          <p:cNvGrpSpPr>
            <a:grpSpLocks/>
          </p:cNvGrpSpPr>
          <p:nvPr/>
        </p:nvGrpSpPr>
        <p:grpSpPr bwMode="auto">
          <a:xfrm>
            <a:off x="841374" y="836613"/>
            <a:ext cx="6322914" cy="519112"/>
            <a:chOff x="530" y="527"/>
            <a:chExt cx="2985" cy="327"/>
          </a:xfrm>
        </p:grpSpPr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530" y="527"/>
              <a:ext cx="29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/>
                <a:t>2.5  </a:t>
              </a:r>
              <a:r>
                <a:rPr kumimoji="1" lang="zh-CN" altLang="en-US" dirty="0" smtClean="0"/>
                <a:t>顺序表的存储地址分析</a:t>
              </a:r>
              <a:endParaRPr kumimoji="1" lang="zh-CN" altLang="en-US" dirty="0"/>
            </a:p>
          </p:txBody>
        </p:sp>
        <p:sp>
          <p:nvSpPr>
            <p:cNvPr id="33" name="Line 8"/>
            <p:cNvSpPr>
              <a:spLocks noChangeShapeType="1"/>
            </p:cNvSpPr>
            <p:nvPr/>
          </p:nvSpPr>
          <p:spPr bwMode="auto">
            <a:xfrm>
              <a:off x="575" y="845"/>
              <a:ext cx="2713" cy="0"/>
            </a:xfrm>
            <a:prstGeom prst="line">
              <a:avLst/>
            </a:prstGeom>
            <a:noFill/>
            <a:ln w="539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299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069"/>
          <p:cNvGrpSpPr>
            <a:grpSpLocks/>
          </p:cNvGrpSpPr>
          <p:nvPr/>
        </p:nvGrpSpPr>
        <p:grpSpPr bwMode="auto">
          <a:xfrm>
            <a:off x="836613" y="4509121"/>
            <a:ext cx="7375525" cy="1384301"/>
            <a:chOff x="527" y="2670"/>
            <a:chExt cx="3774" cy="872"/>
          </a:xfrm>
        </p:grpSpPr>
        <p:sp>
          <p:nvSpPr>
            <p:cNvPr id="5154" name="Rectangle 1070"/>
            <p:cNvSpPr>
              <a:spLocks noChangeArrowheads="1"/>
            </p:cNvSpPr>
            <p:nvPr/>
          </p:nvSpPr>
          <p:spPr bwMode="auto">
            <a:xfrm>
              <a:off x="880" y="2670"/>
              <a:ext cx="3421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800" b="1" dirty="0">
                  <a:solidFill>
                    <a:srgbClr val="000000"/>
                  </a:solidFill>
                  <a:latin typeface="宋体" pitchFamily="2" charset="-122"/>
                </a:rPr>
                <a:t>假设顺序表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宋体" pitchFamily="2" charset="-122"/>
                </a:rPr>
                <a:t>中有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宋体" pitchFamily="2" charset="-122"/>
                </a:rPr>
                <a:t>n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宋体" pitchFamily="2" charset="-122"/>
                </a:rPr>
                <a:t>个元素，每个元素占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宋体" pitchFamily="2" charset="-122"/>
                </a:rPr>
                <a:t>k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宋体" pitchFamily="2" charset="-122"/>
                </a:rPr>
                <a:t>个存储单元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宋体" pitchFamily="2" charset="-122"/>
                </a:rPr>
                <a:t>，第一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宋体" pitchFamily="2" charset="-122"/>
                </a:rPr>
                <a:t>个元素的地址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宋体" pitchFamily="2" charset="-122"/>
                </a:rPr>
                <a:t>为</a:t>
              </a:r>
              <a:r>
                <a:rPr kumimoji="1" lang="en-US" altLang="zh-CN" sz="2800" b="1" dirty="0" err="1">
                  <a:solidFill>
                    <a:srgbClr val="000000"/>
                  </a:solidFill>
                  <a:latin typeface="宋体" pitchFamily="2" charset="-122"/>
                </a:rPr>
                <a:t>Loc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宋体" pitchFamily="2" charset="-122"/>
                </a:rPr>
                <a:t>(a1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宋体" pitchFamily="2" charset="-122"/>
                </a:rPr>
                <a:t>)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宋体" pitchFamily="2" charset="-122"/>
                </a:rPr>
                <a:t>，如何求得顺序表任意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宋体" pitchFamily="2" charset="-122"/>
                </a:rPr>
                <a:t>元素的存储地址？</a:t>
              </a:r>
            </a:p>
          </p:txBody>
        </p:sp>
        <p:graphicFrame>
          <p:nvGraphicFramePr>
            <p:cNvPr id="5122" name="Object 1071"/>
            <p:cNvGraphicFramePr>
              <a:graphicFrameLocks noChangeAspect="1"/>
            </p:cNvGraphicFramePr>
            <p:nvPr/>
          </p:nvGraphicFramePr>
          <p:xfrm>
            <a:off x="527" y="2690"/>
            <a:ext cx="35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0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690"/>
                          <a:ext cx="35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4" name="Text Box 28"/>
          <p:cNvSpPr txBox="1">
            <a:spLocks noChangeArrowheads="1"/>
          </p:cNvSpPr>
          <p:nvPr/>
        </p:nvSpPr>
        <p:spPr bwMode="auto">
          <a:xfrm>
            <a:off x="595313" y="2152104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  0         …      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-2      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-1      …     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-1                   Max-1 </a:t>
            </a:r>
          </a:p>
        </p:txBody>
      </p:sp>
      <p:sp>
        <p:nvSpPr>
          <p:cNvPr id="5125" name="Text Box 6"/>
          <p:cNvSpPr txBox="1">
            <a:spLocks noChangeArrowheads="1"/>
          </p:cNvSpPr>
          <p:nvPr/>
        </p:nvSpPr>
        <p:spPr bwMode="auto">
          <a:xfrm>
            <a:off x="1408113" y="2647404"/>
            <a:ext cx="666750" cy="608013"/>
          </a:xfrm>
          <a:prstGeom prst="rect">
            <a:avLst/>
          </a:prstGeom>
          <a:solidFill>
            <a:srgbClr val="CBD3D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kumimoji="1" lang="zh-CN" altLang="en-US" sz="3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6" name="Rectangle 10"/>
          <p:cNvSpPr>
            <a:spLocks noChangeArrowheads="1"/>
          </p:cNvSpPr>
          <p:nvPr/>
        </p:nvSpPr>
        <p:spPr bwMode="auto">
          <a:xfrm>
            <a:off x="519113" y="2598192"/>
            <a:ext cx="7167562" cy="7191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33CC"/>
              </a:solidFill>
              <a:ea typeface="华文行楷" pitchFamily="2" charset="-122"/>
            </a:endParaRPr>
          </a:p>
        </p:txBody>
      </p:sp>
      <p:sp>
        <p:nvSpPr>
          <p:cNvPr id="5127" name="Line 11"/>
          <p:cNvSpPr>
            <a:spLocks noChangeShapeType="1"/>
          </p:cNvSpPr>
          <p:nvPr/>
        </p:nvSpPr>
        <p:spPr bwMode="auto">
          <a:xfrm>
            <a:off x="1433513" y="2598192"/>
            <a:ext cx="1587" cy="71913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128" name="Line 13"/>
          <p:cNvSpPr>
            <a:spLocks noChangeShapeType="1"/>
          </p:cNvSpPr>
          <p:nvPr/>
        </p:nvSpPr>
        <p:spPr bwMode="auto">
          <a:xfrm>
            <a:off x="2346325" y="2598192"/>
            <a:ext cx="1588" cy="71913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129" name="Line 23"/>
          <p:cNvSpPr>
            <a:spLocks noChangeShapeType="1"/>
          </p:cNvSpPr>
          <p:nvPr/>
        </p:nvSpPr>
        <p:spPr bwMode="auto">
          <a:xfrm>
            <a:off x="3260725" y="2598192"/>
            <a:ext cx="1588" cy="71913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130" name="Line 25"/>
          <p:cNvSpPr>
            <a:spLocks noChangeShapeType="1"/>
          </p:cNvSpPr>
          <p:nvPr/>
        </p:nvSpPr>
        <p:spPr bwMode="auto">
          <a:xfrm>
            <a:off x="4100513" y="2598192"/>
            <a:ext cx="1587" cy="71913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131" name="Line 29"/>
          <p:cNvSpPr>
            <a:spLocks noChangeShapeType="1"/>
          </p:cNvSpPr>
          <p:nvPr/>
        </p:nvSpPr>
        <p:spPr bwMode="auto">
          <a:xfrm>
            <a:off x="4887913" y="2598192"/>
            <a:ext cx="0" cy="71913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132" name="Line 30"/>
          <p:cNvSpPr>
            <a:spLocks noChangeShapeType="1"/>
          </p:cNvSpPr>
          <p:nvPr/>
        </p:nvSpPr>
        <p:spPr bwMode="auto">
          <a:xfrm>
            <a:off x="5713413" y="2598192"/>
            <a:ext cx="0" cy="719137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5133" name="Text Box 33"/>
          <p:cNvSpPr txBox="1">
            <a:spLocks noChangeArrowheads="1"/>
          </p:cNvSpPr>
          <p:nvPr/>
        </p:nvSpPr>
        <p:spPr bwMode="auto">
          <a:xfrm>
            <a:off x="671513" y="2650579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srgbClr val="000000"/>
                </a:solidFill>
                <a:latin typeface="Times New Roman" pitchFamily="18" charset="0"/>
              </a:rPr>
              <a:t> a</a:t>
            </a:r>
            <a:r>
              <a:rPr kumimoji="1" lang="en-US" altLang="zh-CN" sz="32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134" name="Text Box 34"/>
          <p:cNvSpPr txBox="1">
            <a:spLocks noChangeArrowheads="1"/>
          </p:cNvSpPr>
          <p:nvPr/>
        </p:nvSpPr>
        <p:spPr bwMode="auto">
          <a:xfrm>
            <a:off x="1509713" y="2650579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…</a:t>
            </a:r>
            <a:endParaRPr kumimoji="1" lang="en-US" altLang="zh-CN" sz="3200" baseline="-25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35" name="Text Box 35"/>
          <p:cNvSpPr txBox="1">
            <a:spLocks noChangeArrowheads="1"/>
          </p:cNvSpPr>
          <p:nvPr/>
        </p:nvSpPr>
        <p:spPr bwMode="auto">
          <a:xfrm>
            <a:off x="2424113" y="2650579"/>
            <a:ext cx="762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srgbClr val="000000"/>
                </a:solidFill>
                <a:latin typeface="Times New Roman" pitchFamily="18" charset="0"/>
              </a:rPr>
              <a:t> a</a:t>
            </a:r>
            <a:r>
              <a:rPr kumimoji="1" lang="en-US" altLang="zh-CN" sz="3200" b="1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itchFamily="18" charset="0"/>
              </a:rPr>
              <a:t>-1</a:t>
            </a:r>
          </a:p>
        </p:txBody>
      </p:sp>
      <p:sp>
        <p:nvSpPr>
          <p:cNvPr id="5136" name="Text Box 36"/>
          <p:cNvSpPr txBox="1">
            <a:spLocks noChangeArrowheads="1"/>
          </p:cNvSpPr>
          <p:nvPr/>
        </p:nvSpPr>
        <p:spPr bwMode="auto">
          <a:xfrm>
            <a:off x="3338513" y="2650579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srgbClr val="000000"/>
                </a:solidFill>
                <a:latin typeface="Times New Roman" pitchFamily="18" charset="0"/>
              </a:rPr>
              <a:t>  a</a:t>
            </a:r>
            <a:r>
              <a:rPr kumimoji="1" lang="en-US" altLang="zh-CN" sz="3200" b="1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5137" name="Text Box 37"/>
          <p:cNvSpPr txBox="1">
            <a:spLocks noChangeArrowheads="1"/>
          </p:cNvSpPr>
          <p:nvPr/>
        </p:nvSpPr>
        <p:spPr bwMode="auto">
          <a:xfrm>
            <a:off x="4176713" y="2650579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>
                <a:solidFill>
                  <a:srgbClr val="000000"/>
                </a:solidFill>
                <a:latin typeface="Times New Roman" pitchFamily="18" charset="0"/>
              </a:rPr>
              <a:t>…</a:t>
            </a:r>
            <a:endParaRPr kumimoji="1" lang="en-US" altLang="zh-CN" sz="3200" baseline="-25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38" name="Text Box 38"/>
          <p:cNvSpPr txBox="1">
            <a:spLocks noChangeArrowheads="1"/>
          </p:cNvSpPr>
          <p:nvPr/>
        </p:nvSpPr>
        <p:spPr bwMode="auto">
          <a:xfrm>
            <a:off x="5014913" y="2650579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srgbClr val="000000"/>
                </a:solidFill>
                <a:latin typeface="Times New Roman" pitchFamily="18" charset="0"/>
              </a:rPr>
              <a:t> a</a:t>
            </a:r>
            <a:r>
              <a:rPr kumimoji="1" lang="en-US" altLang="zh-CN" sz="3200" b="1" i="1" baseline="-2500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5139" name="Text Box 39"/>
          <p:cNvSpPr txBox="1">
            <a:spLocks noChangeArrowheads="1"/>
          </p:cNvSpPr>
          <p:nvPr/>
        </p:nvSpPr>
        <p:spPr bwMode="auto">
          <a:xfrm>
            <a:off x="6081713" y="2679154"/>
            <a:ext cx="106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 空闲</a:t>
            </a:r>
            <a:endParaRPr kumimoji="1" lang="zh-CN" altLang="en-US" sz="3200" b="1" baseline="-25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40" name="Text Box 40"/>
          <p:cNvSpPr txBox="1">
            <a:spLocks noChangeArrowheads="1"/>
          </p:cNvSpPr>
          <p:nvPr/>
        </p:nvSpPr>
        <p:spPr bwMode="auto">
          <a:xfrm>
            <a:off x="7678738" y="2591842"/>
            <a:ext cx="1066800" cy="719137"/>
          </a:xfrm>
          <a:prstGeom prst="rect">
            <a:avLst/>
          </a:prstGeom>
          <a:solidFill>
            <a:schemeClr val="hlink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lIns="0" tIns="108000" r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 长度</a:t>
            </a:r>
            <a:endParaRPr kumimoji="1" lang="zh-CN" altLang="en-US" sz="3200" b="1" baseline="-25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43" name="Text Box 1059"/>
          <p:cNvSpPr txBox="1">
            <a:spLocks noChangeArrowheads="1"/>
          </p:cNvSpPr>
          <p:nvPr/>
        </p:nvSpPr>
        <p:spPr bwMode="auto">
          <a:xfrm>
            <a:off x="428625" y="1556792"/>
            <a:ext cx="8715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 baseline="-30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 baseline="-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，…,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 i="1" baseline="-25000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2800" b="1" baseline="-25000" dirty="0">
                <a:solidFill>
                  <a:srgbClr val="000000"/>
                </a:solidFill>
                <a:latin typeface="Times New Roman" pitchFamily="18" charset="0"/>
              </a:rPr>
              <a:t>-1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，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 i="1" baseline="-25000" dirty="0">
                <a:solidFill>
                  <a:srgbClr val="000000"/>
                </a:solidFill>
                <a:latin typeface="Times New Roman" pitchFamily="18" charset="0"/>
              </a:rPr>
              <a:t>i 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 …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kumimoji="1" lang="en-US" altLang="zh-CN" sz="28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2800" b="1" i="1" baseline="-3000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的顺序存储：</a:t>
            </a:r>
            <a:endParaRPr kumimoji="1" lang="en-US" altLang="zh-CN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5144" name="Group 1060"/>
          <p:cNvGrpSpPr>
            <a:grpSpLocks/>
          </p:cNvGrpSpPr>
          <p:nvPr/>
        </p:nvGrpSpPr>
        <p:grpSpPr bwMode="auto">
          <a:xfrm>
            <a:off x="4903788" y="3342729"/>
            <a:ext cx="793750" cy="501650"/>
            <a:chOff x="3089" y="2174"/>
            <a:chExt cx="500" cy="316"/>
          </a:xfrm>
        </p:grpSpPr>
        <p:sp>
          <p:nvSpPr>
            <p:cNvPr id="5152" name="AutoShape 1061"/>
            <p:cNvSpPr>
              <a:spLocks/>
            </p:cNvSpPr>
            <p:nvPr/>
          </p:nvSpPr>
          <p:spPr bwMode="auto">
            <a:xfrm rot="-5400000">
              <a:off x="3292" y="1971"/>
              <a:ext cx="94" cy="500"/>
            </a:xfrm>
            <a:prstGeom prst="leftBrace">
              <a:avLst>
                <a:gd name="adj1" fmla="val 44326"/>
                <a:gd name="adj2" fmla="val 50000"/>
              </a:avLst>
            </a:prstGeom>
            <a:noFill/>
            <a:ln w="38100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5153" name="Text Box 1062"/>
            <p:cNvSpPr txBox="1">
              <a:spLocks noChangeArrowheads="1"/>
            </p:cNvSpPr>
            <p:nvPr/>
          </p:nvSpPr>
          <p:spPr bwMode="auto">
            <a:xfrm>
              <a:off x="3240" y="2221"/>
              <a:ext cx="22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i="1" dirty="0" smtClean="0">
                  <a:solidFill>
                    <a:srgbClr val="000000"/>
                  </a:solidFill>
                  <a:latin typeface="Times New Roman" pitchFamily="18" charset="0"/>
                </a:rPr>
                <a:t>k</a:t>
              </a:r>
              <a:endParaRPr kumimoji="1" lang="zh-CN" altLang="en-US" sz="2800" b="1" i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87088" name="AutoShape 1072"/>
          <p:cNvSpPr>
            <a:spLocks/>
          </p:cNvSpPr>
          <p:nvPr/>
        </p:nvSpPr>
        <p:spPr bwMode="auto">
          <a:xfrm rot="-5400000">
            <a:off x="1744663" y="2147342"/>
            <a:ext cx="282575" cy="2638425"/>
          </a:xfrm>
          <a:prstGeom prst="leftBrace">
            <a:avLst>
              <a:gd name="adj1" fmla="val 77809"/>
              <a:gd name="adj2" fmla="val 50000"/>
            </a:avLst>
          </a:prstGeom>
          <a:noFill/>
          <a:ln w="28575">
            <a:solidFill>
              <a:srgbClr val="00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33CC"/>
              </a:solidFill>
              <a:ea typeface="华文行楷" pitchFamily="2" charset="-122"/>
            </a:endParaRPr>
          </a:p>
        </p:txBody>
      </p:sp>
      <p:grpSp>
        <p:nvGrpSpPr>
          <p:cNvPr id="4" name="Group 1073"/>
          <p:cNvGrpSpPr>
            <a:grpSpLocks/>
          </p:cNvGrpSpPr>
          <p:nvPr/>
        </p:nvGrpSpPr>
        <p:grpSpPr bwMode="auto">
          <a:xfrm>
            <a:off x="2636838" y="3379242"/>
            <a:ext cx="1273175" cy="1131887"/>
            <a:chOff x="1661" y="2197"/>
            <a:chExt cx="802" cy="713"/>
          </a:xfrm>
        </p:grpSpPr>
        <p:sp>
          <p:nvSpPr>
            <p:cNvPr id="5150" name="Line 1074"/>
            <p:cNvSpPr>
              <a:spLocks noChangeShapeType="1"/>
            </p:cNvSpPr>
            <p:nvPr/>
          </p:nvSpPr>
          <p:spPr bwMode="auto">
            <a:xfrm flipV="1">
              <a:off x="2058" y="2197"/>
              <a:ext cx="0" cy="408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151" name="Text Box 1075"/>
            <p:cNvSpPr txBox="1">
              <a:spLocks noChangeArrowheads="1"/>
            </p:cNvSpPr>
            <p:nvPr/>
          </p:nvSpPr>
          <p:spPr bwMode="auto">
            <a:xfrm>
              <a:off x="1661" y="2583"/>
              <a:ext cx="8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Loc(</a:t>
              </a:r>
              <a:r>
                <a:rPr kumimoji="1" lang="en-US" altLang="zh-CN" sz="2800" b="1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i="1" baseline="-25000">
                  <a:solidFill>
                    <a:srgbClr val="000000"/>
                  </a:solidFill>
                  <a:latin typeface="Times New Roman" pitchFamily="18" charset="0"/>
                </a:rPr>
                <a:t>i</a:t>
              </a:r>
              <a:r>
                <a:rPr kumimoji="1" lang="en-US" altLang="zh-CN" sz="2800" b="1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kumimoji="1" lang="zh-CN" altLang="en-US" sz="28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5" name="Group 1076"/>
          <p:cNvGrpSpPr>
            <a:grpSpLocks/>
          </p:cNvGrpSpPr>
          <p:nvPr/>
        </p:nvGrpSpPr>
        <p:grpSpPr bwMode="auto">
          <a:xfrm>
            <a:off x="14288" y="3336379"/>
            <a:ext cx="1317625" cy="1131888"/>
            <a:chOff x="9" y="2170"/>
            <a:chExt cx="830" cy="713"/>
          </a:xfrm>
        </p:grpSpPr>
        <p:sp>
          <p:nvSpPr>
            <p:cNvPr id="5148" name="Line 1077"/>
            <p:cNvSpPr>
              <a:spLocks noChangeShapeType="1"/>
            </p:cNvSpPr>
            <p:nvPr/>
          </p:nvSpPr>
          <p:spPr bwMode="auto">
            <a:xfrm flipV="1">
              <a:off x="334" y="2170"/>
              <a:ext cx="0" cy="408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149" name="Text Box 1078"/>
            <p:cNvSpPr txBox="1">
              <a:spLocks noChangeArrowheads="1"/>
            </p:cNvSpPr>
            <p:nvPr/>
          </p:nvSpPr>
          <p:spPr bwMode="auto">
            <a:xfrm>
              <a:off x="9" y="2556"/>
              <a:ext cx="8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 err="1">
                  <a:solidFill>
                    <a:srgbClr val="000000"/>
                  </a:solidFill>
                  <a:latin typeface="Times New Roman" pitchFamily="18" charset="0"/>
                </a:rPr>
                <a:t>Loc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2800" b="1" i="1" dirty="0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800" b="1" baseline="-25000" dirty="0">
                  <a:solidFill>
                    <a:srgbClr val="000000"/>
                  </a:solidFill>
                  <a:latin typeface="Times New Roman" pitchFamily="18" charset="0"/>
                </a:rPr>
                <a:t>1</a:t>
              </a:r>
              <a:r>
                <a:rPr kumimoji="1" lang="en-US" altLang="zh-CN" sz="2800" b="1" dirty="0">
                  <a:solidFill>
                    <a:srgbClr val="000000"/>
                  </a:solidFill>
                  <a:latin typeface="Times New Roman" pitchFamily="18" charset="0"/>
                </a:rPr>
                <a:t>)</a:t>
              </a:r>
              <a:endParaRPr kumimoji="1" lang="zh-CN" altLang="en-US" sz="2800" b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5" name="Group 19"/>
          <p:cNvGrpSpPr>
            <a:grpSpLocks/>
          </p:cNvGrpSpPr>
          <p:nvPr/>
        </p:nvGrpSpPr>
        <p:grpSpPr bwMode="auto">
          <a:xfrm>
            <a:off x="841374" y="836613"/>
            <a:ext cx="6322914" cy="519112"/>
            <a:chOff x="530" y="527"/>
            <a:chExt cx="2985" cy="327"/>
          </a:xfrm>
        </p:grpSpPr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530" y="527"/>
              <a:ext cx="29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/>
                <a:t>2.5  </a:t>
              </a:r>
              <a:r>
                <a:rPr kumimoji="1" lang="zh-CN" altLang="en-US" dirty="0" smtClean="0"/>
                <a:t>顺序表的存储地址分析</a:t>
              </a:r>
              <a:endParaRPr kumimoji="1" lang="zh-CN" altLang="en-US" dirty="0"/>
            </a:p>
          </p:txBody>
        </p:sp>
        <p:sp>
          <p:nvSpPr>
            <p:cNvPr id="37" name="Line 8"/>
            <p:cNvSpPr>
              <a:spLocks noChangeShapeType="1"/>
            </p:cNvSpPr>
            <p:nvPr/>
          </p:nvSpPr>
          <p:spPr bwMode="auto">
            <a:xfrm>
              <a:off x="575" y="845"/>
              <a:ext cx="2713" cy="0"/>
            </a:xfrm>
            <a:prstGeom prst="line">
              <a:avLst/>
            </a:prstGeom>
            <a:noFill/>
            <a:ln w="539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36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8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41" name="Group 19"/>
          <p:cNvGrpSpPr>
            <a:grpSpLocks/>
          </p:cNvGrpSpPr>
          <p:nvPr/>
        </p:nvGrpSpPr>
        <p:grpSpPr bwMode="auto">
          <a:xfrm>
            <a:off x="841374" y="836613"/>
            <a:ext cx="6322914" cy="519112"/>
            <a:chOff x="530" y="527"/>
            <a:chExt cx="2985" cy="327"/>
          </a:xfrm>
        </p:grpSpPr>
        <p:sp>
          <p:nvSpPr>
            <p:cNvPr id="14349" name="Text Box 7"/>
            <p:cNvSpPr txBox="1">
              <a:spLocks noChangeArrowheads="1"/>
            </p:cNvSpPr>
            <p:nvPr/>
          </p:nvSpPr>
          <p:spPr bwMode="auto">
            <a:xfrm>
              <a:off x="530" y="527"/>
              <a:ext cx="29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/>
                <a:t>2.5  </a:t>
              </a:r>
              <a:r>
                <a:rPr kumimoji="1" lang="zh-CN" altLang="en-US" dirty="0" smtClean="0"/>
                <a:t>顺序表的存储地址分析</a:t>
              </a:r>
              <a:endParaRPr kumimoji="1" lang="zh-CN" altLang="en-US" dirty="0"/>
            </a:p>
          </p:txBody>
        </p:sp>
        <p:sp>
          <p:nvSpPr>
            <p:cNvPr id="14350" name="Line 8"/>
            <p:cNvSpPr>
              <a:spLocks noChangeShapeType="1"/>
            </p:cNvSpPr>
            <p:nvPr/>
          </p:nvSpPr>
          <p:spPr bwMode="auto">
            <a:xfrm>
              <a:off x="575" y="845"/>
              <a:ext cx="2713" cy="0"/>
            </a:xfrm>
            <a:prstGeom prst="line">
              <a:avLst/>
            </a:prstGeom>
            <a:noFill/>
            <a:ln w="539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>
        <p:nvSpPr>
          <p:cNvPr id="72716" name="Text Box 12"/>
          <p:cNvSpPr txBox="1">
            <a:spLocks noChangeArrowheads="1"/>
          </p:cNvSpPr>
          <p:nvPr/>
        </p:nvSpPr>
        <p:spPr bwMode="auto">
          <a:xfrm>
            <a:off x="728813" y="1772816"/>
            <a:ext cx="8336498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/>
              <a:t>假设线性表</a:t>
            </a:r>
            <a:r>
              <a:rPr kumimoji="1" lang="zh-CN" altLang="en-US" dirty="0" smtClean="0"/>
              <a:t>中有</a:t>
            </a:r>
            <a:r>
              <a:rPr kumimoji="1" lang="en-US" altLang="zh-CN" dirty="0" smtClean="0"/>
              <a:t>n</a:t>
            </a:r>
            <a:r>
              <a:rPr kumimoji="1" lang="zh-CN" altLang="en-US" dirty="0" smtClean="0"/>
              <a:t>个元素，每个</a:t>
            </a:r>
            <a:r>
              <a:rPr kumimoji="1" lang="zh-CN" altLang="en-US" dirty="0"/>
              <a:t>元素占</a:t>
            </a:r>
            <a:r>
              <a:rPr kumimoji="1" lang="en-US" altLang="zh-CN" dirty="0"/>
              <a:t>k</a:t>
            </a:r>
            <a:r>
              <a:rPr kumimoji="1" lang="zh-CN" altLang="en-US" dirty="0" smtClean="0"/>
              <a:t>个存储单元，</a:t>
            </a:r>
            <a:endParaRPr kumimoji="1" lang="en-US" altLang="zh-CN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/>
              <a:t>第一</a:t>
            </a:r>
            <a:r>
              <a:rPr kumimoji="1" lang="zh-CN" altLang="en-US" dirty="0"/>
              <a:t>个</a:t>
            </a:r>
            <a:r>
              <a:rPr kumimoji="1" lang="zh-CN" altLang="en-US" dirty="0" smtClean="0"/>
              <a:t>元素的</a:t>
            </a:r>
            <a:r>
              <a:rPr kumimoji="1" lang="zh-CN" altLang="en-US" dirty="0"/>
              <a:t>地址为</a:t>
            </a:r>
            <a:r>
              <a:rPr kumimoji="1" lang="en-US" altLang="zh-CN" dirty="0" err="1"/>
              <a:t>loc</a:t>
            </a:r>
            <a:r>
              <a:rPr kumimoji="1" lang="en-US" altLang="zh-CN" dirty="0"/>
              <a:t>(a</a:t>
            </a:r>
            <a:r>
              <a:rPr kumimoji="1" lang="en-US" altLang="zh-CN" baseline="-25000" dirty="0"/>
              <a:t>1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</a:t>
            </a:r>
            <a:r>
              <a:rPr kumimoji="1" lang="zh-CN" altLang="en-US" dirty="0" smtClean="0"/>
              <a:t>则可以通过公式计算出第</a:t>
            </a:r>
            <a:r>
              <a:rPr kumimoji="1" lang="en-US" altLang="zh-CN" dirty="0" smtClean="0"/>
              <a:t>i</a:t>
            </a:r>
            <a:r>
              <a:rPr kumimoji="1" lang="zh-CN" altLang="en-US" dirty="0"/>
              <a:t>个元素的地址为：</a:t>
            </a:r>
          </a:p>
        </p:txBody>
      </p:sp>
      <p:sp>
        <p:nvSpPr>
          <p:cNvPr id="72717" name="Text Box 13"/>
          <p:cNvSpPr txBox="1">
            <a:spLocks noChangeArrowheads="1"/>
          </p:cNvSpPr>
          <p:nvPr/>
        </p:nvSpPr>
        <p:spPr bwMode="auto">
          <a:xfrm>
            <a:off x="2268538" y="3393034"/>
            <a:ext cx="4011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err="1">
                <a:solidFill>
                  <a:srgbClr val="FF0000"/>
                </a:solidFill>
              </a:rPr>
              <a:t>loc</a:t>
            </a:r>
            <a:r>
              <a:rPr kumimoji="1" lang="en-US" altLang="zh-CN" dirty="0">
                <a:solidFill>
                  <a:srgbClr val="FF0000"/>
                </a:solidFill>
              </a:rPr>
              <a:t>(</a:t>
            </a:r>
            <a:r>
              <a:rPr kumimoji="1" lang="en-US" altLang="zh-CN" dirty="0" err="1">
                <a:solidFill>
                  <a:srgbClr val="FF0000"/>
                </a:solidFill>
              </a:rPr>
              <a:t>a</a:t>
            </a:r>
            <a:r>
              <a:rPr kumimoji="1" lang="en-US" altLang="zh-CN" baseline="-25000" dirty="0" err="1">
                <a:solidFill>
                  <a:srgbClr val="FF0000"/>
                </a:solidFill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</a:rPr>
              <a:t>) =</a:t>
            </a:r>
            <a:r>
              <a:rPr kumimoji="1" lang="en-US" altLang="zh-CN" dirty="0" err="1">
                <a:solidFill>
                  <a:srgbClr val="FF0000"/>
                </a:solidFill>
              </a:rPr>
              <a:t>loc</a:t>
            </a:r>
            <a:r>
              <a:rPr kumimoji="1" lang="en-US" altLang="zh-CN" dirty="0">
                <a:solidFill>
                  <a:srgbClr val="FF0000"/>
                </a:solidFill>
              </a:rPr>
              <a:t>(a</a:t>
            </a:r>
            <a:r>
              <a:rPr kumimoji="1" lang="en-US" altLang="zh-CN" baseline="-25000" dirty="0">
                <a:solidFill>
                  <a:srgbClr val="FF0000"/>
                </a:solidFill>
              </a:rPr>
              <a:t>1</a:t>
            </a:r>
            <a:r>
              <a:rPr kumimoji="1" lang="en-US" altLang="zh-CN" dirty="0">
                <a:solidFill>
                  <a:srgbClr val="FF0000"/>
                </a:solidFill>
              </a:rPr>
              <a:t>)+(i-1)×k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683569" y="4293096"/>
            <a:ext cx="83364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/>
              <a:t>其中</a:t>
            </a:r>
            <a:r>
              <a:rPr kumimoji="1" lang="en-US" altLang="zh-CN" dirty="0" err="1"/>
              <a:t>loc</a:t>
            </a:r>
            <a:r>
              <a:rPr kumimoji="1" lang="en-US" altLang="zh-CN" dirty="0"/>
              <a:t>(a</a:t>
            </a:r>
            <a:r>
              <a:rPr kumimoji="1" lang="en-US" altLang="zh-CN" baseline="-25000" dirty="0"/>
              <a:t>1</a:t>
            </a:r>
            <a:r>
              <a:rPr kumimoji="1" lang="en-US" altLang="zh-CN" dirty="0" smtClean="0"/>
              <a:t>)</a:t>
            </a:r>
            <a:r>
              <a:rPr kumimoji="1" lang="zh-CN" altLang="en-US" dirty="0" smtClean="0"/>
              <a:t>称为基地址</a:t>
            </a:r>
            <a:endParaRPr kumimoji="1" lang="zh-CN" altLang="en-US" dirty="0"/>
          </a:p>
        </p:txBody>
      </p:sp>
      <p:pic>
        <p:nvPicPr>
          <p:cNvPr id="115714" name="Picture 2" descr="C:\Users\Administrator\Desktop\tim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63" b="89844" l="9766" r="89844">
                        <a14:foregroundMark x1="59766" y1="1563" x2="59766" y2="1563"/>
                        <a14:foregroundMark x1="46875" y1="78516" x2="46875" y2="7851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5373216"/>
            <a:ext cx="593724" cy="59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268538" y="5408468"/>
            <a:ext cx="588699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/>
              <a:t>会出现线性表中元素占用存储单元不等的情况吗？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456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16" grpId="0"/>
      <p:bldP spid="72717" grpId="0"/>
      <p:bldP spid="14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7975CC08-D82B-48E9-AA93-4C27319271C9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17413" name="Text Box 9"/>
          <p:cNvSpPr txBox="1">
            <a:spLocks noChangeArrowheads="1"/>
          </p:cNvSpPr>
          <p:nvPr/>
        </p:nvSpPr>
        <p:spPr bwMode="auto">
          <a:xfrm>
            <a:off x="1042988" y="1679575"/>
            <a:ext cx="2520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/>
              <a:t>基本运算</a:t>
            </a: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2195513" y="2349500"/>
            <a:ext cx="3960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800100" indent="-3429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0000"/>
                </a:solidFill>
              </a:rPr>
              <a:t>①  </a:t>
            </a:r>
            <a:r>
              <a:rPr kumimoji="1" lang="zh-CN" altLang="en-US">
                <a:solidFill>
                  <a:srgbClr val="FF0000"/>
                </a:solidFill>
              </a:rPr>
              <a:t>查找操作 </a:t>
            </a:r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2193925" y="2960688"/>
            <a:ext cx="2722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0000"/>
                </a:solidFill>
              </a:rPr>
              <a:t>②  </a:t>
            </a:r>
            <a:r>
              <a:rPr kumimoji="1" lang="zh-CN" altLang="en-US">
                <a:solidFill>
                  <a:srgbClr val="FF0000"/>
                </a:solidFill>
              </a:rPr>
              <a:t>插入操作 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2209800" y="3581400"/>
            <a:ext cx="26241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0000"/>
                </a:solidFill>
              </a:rPr>
              <a:t>③  </a:t>
            </a:r>
            <a:r>
              <a:rPr kumimoji="1" lang="zh-CN" altLang="en-US">
                <a:solidFill>
                  <a:srgbClr val="FF0000"/>
                </a:solidFill>
              </a:rPr>
              <a:t>删除操作</a:t>
            </a:r>
          </a:p>
        </p:txBody>
      </p:sp>
      <p:grpSp>
        <p:nvGrpSpPr>
          <p:cNvPr id="17417" name="Group 17"/>
          <p:cNvGrpSpPr>
            <a:grpSpLocks/>
          </p:cNvGrpSpPr>
          <p:nvPr/>
        </p:nvGrpSpPr>
        <p:grpSpPr bwMode="auto">
          <a:xfrm>
            <a:off x="841375" y="836613"/>
            <a:ext cx="4738688" cy="519112"/>
            <a:chOff x="530" y="527"/>
            <a:chExt cx="2985" cy="327"/>
          </a:xfrm>
        </p:grpSpPr>
        <p:sp>
          <p:nvSpPr>
            <p:cNvPr id="17418" name="Text Box 18"/>
            <p:cNvSpPr txBox="1">
              <a:spLocks noChangeArrowheads="1"/>
            </p:cNvSpPr>
            <p:nvPr/>
          </p:nvSpPr>
          <p:spPr bwMode="auto">
            <a:xfrm>
              <a:off x="530" y="527"/>
              <a:ext cx="29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/>
                <a:t>2.6  </a:t>
              </a:r>
              <a:r>
                <a:rPr kumimoji="1" lang="zh-CN" altLang="en-US" dirty="0" smtClean="0"/>
                <a:t>顺序表的运算</a:t>
              </a:r>
              <a:endParaRPr kumimoji="1" lang="zh-CN" altLang="en-US" dirty="0"/>
            </a:p>
          </p:txBody>
        </p:sp>
        <p:sp>
          <p:nvSpPr>
            <p:cNvPr id="17419" name="Line 19"/>
            <p:cNvSpPr>
              <a:spLocks noChangeShapeType="1"/>
            </p:cNvSpPr>
            <p:nvPr/>
          </p:nvSpPr>
          <p:spPr bwMode="auto">
            <a:xfrm>
              <a:off x="575" y="845"/>
              <a:ext cx="2713" cy="0"/>
            </a:xfrm>
            <a:prstGeom prst="line">
              <a:avLst/>
            </a:prstGeom>
            <a:noFill/>
            <a:ln w="539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7080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0" grpId="0" autoUpdateAnimBg="0"/>
      <p:bldP spid="76811" grpId="0" autoUpdateAnimBg="0"/>
      <p:bldP spid="7681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8" name="Text Box 2"/>
          <p:cNvSpPr txBox="1">
            <a:spLocks noChangeArrowheads="1"/>
          </p:cNvSpPr>
          <p:nvPr/>
        </p:nvSpPr>
        <p:spPr bwMode="auto">
          <a:xfrm>
            <a:off x="595313" y="2433638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>
                <a:solidFill>
                  <a:srgbClr val="000000"/>
                </a:solidFill>
                <a:latin typeface="Times New Roman" pitchFamily="18" charset="0"/>
              </a:rPr>
              <a:t>   0         …      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-2       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-1      …      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itchFamily="18" charset="0"/>
              </a:rPr>
              <a:t>-1                   Max-1 </a:t>
            </a:r>
          </a:p>
        </p:txBody>
      </p:sp>
      <p:sp>
        <p:nvSpPr>
          <p:cNvPr id="8199" name="Text Box 3"/>
          <p:cNvSpPr txBox="1">
            <a:spLocks noChangeArrowheads="1"/>
          </p:cNvSpPr>
          <p:nvPr/>
        </p:nvSpPr>
        <p:spPr bwMode="auto">
          <a:xfrm>
            <a:off x="1408113" y="2928938"/>
            <a:ext cx="666750" cy="608012"/>
          </a:xfrm>
          <a:prstGeom prst="rect">
            <a:avLst/>
          </a:prstGeom>
          <a:solidFill>
            <a:srgbClr val="CBD3D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endParaRPr kumimoji="1" lang="zh-CN" altLang="en-US" sz="3200" b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00" name="Rectangle 4"/>
          <p:cNvSpPr>
            <a:spLocks noChangeArrowheads="1"/>
          </p:cNvSpPr>
          <p:nvPr/>
        </p:nvSpPr>
        <p:spPr bwMode="auto">
          <a:xfrm>
            <a:off x="519113" y="2879725"/>
            <a:ext cx="7167562" cy="719138"/>
          </a:xfrm>
          <a:prstGeom prst="rect">
            <a:avLst/>
          </a:prstGeom>
          <a:solidFill>
            <a:srgbClr val="CBD3D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33CC"/>
              </a:solidFill>
              <a:ea typeface="华文行楷" pitchFamily="2" charset="-122"/>
            </a:endParaRPr>
          </a:p>
        </p:txBody>
      </p:sp>
      <p:sp>
        <p:nvSpPr>
          <p:cNvPr id="8201" name="Line 5"/>
          <p:cNvSpPr>
            <a:spLocks noChangeShapeType="1"/>
          </p:cNvSpPr>
          <p:nvPr/>
        </p:nvSpPr>
        <p:spPr bwMode="auto">
          <a:xfrm>
            <a:off x="1433513" y="2879725"/>
            <a:ext cx="1587" cy="7191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8202" name="Line 6"/>
          <p:cNvSpPr>
            <a:spLocks noChangeShapeType="1"/>
          </p:cNvSpPr>
          <p:nvPr/>
        </p:nvSpPr>
        <p:spPr bwMode="auto">
          <a:xfrm>
            <a:off x="2346325" y="2879725"/>
            <a:ext cx="1588" cy="7191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8203" name="Line 7"/>
          <p:cNvSpPr>
            <a:spLocks noChangeShapeType="1"/>
          </p:cNvSpPr>
          <p:nvPr/>
        </p:nvSpPr>
        <p:spPr bwMode="auto">
          <a:xfrm>
            <a:off x="3260725" y="2879725"/>
            <a:ext cx="1588" cy="7191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8204" name="Line 8"/>
          <p:cNvSpPr>
            <a:spLocks noChangeShapeType="1"/>
          </p:cNvSpPr>
          <p:nvPr/>
        </p:nvSpPr>
        <p:spPr bwMode="auto">
          <a:xfrm>
            <a:off x="4100513" y="2879725"/>
            <a:ext cx="1587" cy="7191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8205" name="Line 9"/>
          <p:cNvSpPr>
            <a:spLocks noChangeShapeType="1"/>
          </p:cNvSpPr>
          <p:nvPr/>
        </p:nvSpPr>
        <p:spPr bwMode="auto">
          <a:xfrm>
            <a:off x="4887913" y="2879725"/>
            <a:ext cx="0" cy="7191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8206" name="Line 10"/>
          <p:cNvSpPr>
            <a:spLocks noChangeShapeType="1"/>
          </p:cNvSpPr>
          <p:nvPr/>
        </p:nvSpPr>
        <p:spPr bwMode="auto">
          <a:xfrm>
            <a:off x="5713413" y="2879725"/>
            <a:ext cx="0" cy="71913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8207" name="Text Box 11"/>
          <p:cNvSpPr txBox="1">
            <a:spLocks noChangeArrowheads="1"/>
          </p:cNvSpPr>
          <p:nvPr/>
        </p:nvSpPr>
        <p:spPr bwMode="auto">
          <a:xfrm>
            <a:off x="671513" y="2932113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srgbClr val="000000"/>
                </a:solidFill>
                <a:latin typeface="Times New Roman" pitchFamily="18" charset="0"/>
              </a:rPr>
              <a:t> a</a:t>
            </a:r>
            <a:r>
              <a:rPr kumimoji="1" lang="en-US" altLang="zh-CN" sz="3200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8208" name="Text Box 12"/>
          <p:cNvSpPr txBox="1">
            <a:spLocks noChangeArrowheads="1"/>
          </p:cNvSpPr>
          <p:nvPr/>
        </p:nvSpPr>
        <p:spPr bwMode="auto">
          <a:xfrm>
            <a:off x="1509713" y="2932113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…</a:t>
            </a:r>
            <a:endParaRPr kumimoji="1" lang="en-US" altLang="zh-CN" sz="3200" b="1" baseline="-25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09" name="Text Box 13"/>
          <p:cNvSpPr txBox="1">
            <a:spLocks noChangeArrowheads="1"/>
          </p:cNvSpPr>
          <p:nvPr/>
        </p:nvSpPr>
        <p:spPr bwMode="auto">
          <a:xfrm>
            <a:off x="2424113" y="2932113"/>
            <a:ext cx="76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srgbClr val="000000"/>
                </a:solidFill>
                <a:latin typeface="Times New Roman" pitchFamily="18" charset="0"/>
              </a:rPr>
              <a:t> a</a:t>
            </a:r>
            <a:r>
              <a:rPr kumimoji="1" lang="en-US" altLang="zh-CN" sz="3200" b="1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itchFamily="18" charset="0"/>
              </a:rPr>
              <a:t>-1</a:t>
            </a:r>
          </a:p>
        </p:txBody>
      </p:sp>
      <p:sp>
        <p:nvSpPr>
          <p:cNvPr id="8210" name="Text Box 14"/>
          <p:cNvSpPr txBox="1">
            <a:spLocks noChangeArrowheads="1"/>
          </p:cNvSpPr>
          <p:nvPr/>
        </p:nvSpPr>
        <p:spPr bwMode="auto">
          <a:xfrm>
            <a:off x="3338513" y="2932113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srgbClr val="000000"/>
                </a:solidFill>
                <a:latin typeface="Times New Roman" pitchFamily="18" charset="0"/>
              </a:rPr>
              <a:t>  a</a:t>
            </a:r>
            <a:r>
              <a:rPr kumimoji="1" lang="en-US" altLang="zh-CN" sz="3200" b="1" i="1" baseline="-25000">
                <a:solidFill>
                  <a:srgbClr val="000000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8211" name="Text Box 15"/>
          <p:cNvSpPr txBox="1">
            <a:spLocks noChangeArrowheads="1"/>
          </p:cNvSpPr>
          <p:nvPr/>
        </p:nvSpPr>
        <p:spPr bwMode="auto">
          <a:xfrm>
            <a:off x="4176713" y="2932113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…</a:t>
            </a:r>
            <a:endParaRPr kumimoji="1" lang="en-US" altLang="zh-CN" sz="3200" b="1" baseline="-25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12" name="Text Box 16"/>
          <p:cNvSpPr txBox="1">
            <a:spLocks noChangeArrowheads="1"/>
          </p:cNvSpPr>
          <p:nvPr/>
        </p:nvSpPr>
        <p:spPr bwMode="auto">
          <a:xfrm>
            <a:off x="5014913" y="2932113"/>
            <a:ext cx="609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srgbClr val="000000"/>
                </a:solidFill>
                <a:latin typeface="Times New Roman" pitchFamily="18" charset="0"/>
              </a:rPr>
              <a:t> a</a:t>
            </a:r>
            <a:r>
              <a:rPr kumimoji="1" lang="en-US" altLang="zh-CN" sz="3200" b="1" i="1" baseline="-25000">
                <a:solidFill>
                  <a:srgbClr val="000000"/>
                </a:solidFill>
                <a:latin typeface="Times New Roman" pitchFamily="18" charset="0"/>
              </a:rPr>
              <a:t>n</a:t>
            </a:r>
          </a:p>
        </p:txBody>
      </p:sp>
      <p:sp>
        <p:nvSpPr>
          <p:cNvPr id="8213" name="Text Box 17"/>
          <p:cNvSpPr txBox="1">
            <a:spLocks noChangeArrowheads="1"/>
          </p:cNvSpPr>
          <p:nvPr/>
        </p:nvSpPr>
        <p:spPr bwMode="auto">
          <a:xfrm>
            <a:off x="6081713" y="2960688"/>
            <a:ext cx="10668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 空闲</a:t>
            </a:r>
            <a:endParaRPr kumimoji="1" lang="zh-CN" altLang="en-US" sz="3200" b="1" baseline="-25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14" name="Text Box 18"/>
          <p:cNvSpPr txBox="1">
            <a:spLocks noChangeArrowheads="1"/>
          </p:cNvSpPr>
          <p:nvPr/>
        </p:nvSpPr>
        <p:spPr bwMode="auto">
          <a:xfrm>
            <a:off x="7678738" y="2873375"/>
            <a:ext cx="1066800" cy="719138"/>
          </a:xfrm>
          <a:prstGeom prst="rect">
            <a:avLst/>
          </a:prstGeom>
          <a:solidFill>
            <a:schemeClr val="hlink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lIns="0" tIns="108000" rIns="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>
                <a:solidFill>
                  <a:srgbClr val="000000"/>
                </a:solidFill>
                <a:latin typeface="Times New Roman" pitchFamily="18" charset="0"/>
              </a:rPr>
              <a:t>    </a:t>
            </a:r>
            <a:r>
              <a:rPr kumimoji="1" lang="en-US" altLang="zh-CN" sz="3200" b="1" i="1">
                <a:solidFill>
                  <a:srgbClr val="000000"/>
                </a:solidFill>
                <a:latin typeface="Times New Roman" pitchFamily="18" charset="0"/>
              </a:rPr>
              <a:t>n</a:t>
            </a:r>
            <a:endParaRPr kumimoji="1" lang="en-US" altLang="zh-CN" sz="3200" b="1" i="1" baseline="-250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3367088" y="2438401"/>
            <a:ext cx="609600" cy="1422401"/>
            <a:chOff x="2121" y="1536"/>
            <a:chExt cx="384" cy="896"/>
          </a:xfrm>
        </p:grpSpPr>
        <p:sp>
          <p:nvSpPr>
            <p:cNvPr id="8219" name="Line 19"/>
            <p:cNvSpPr>
              <a:spLocks noChangeShapeType="1"/>
            </p:cNvSpPr>
            <p:nvPr/>
          </p:nvSpPr>
          <p:spPr bwMode="auto">
            <a:xfrm flipV="1">
              <a:off x="2336" y="2176"/>
              <a:ext cx="0" cy="256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8220" name="Oval 20"/>
            <p:cNvSpPr>
              <a:spLocks noChangeArrowheads="1"/>
            </p:cNvSpPr>
            <p:nvPr/>
          </p:nvSpPr>
          <p:spPr bwMode="auto">
            <a:xfrm>
              <a:off x="2121" y="1536"/>
              <a:ext cx="384" cy="283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</p:grp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692969" y="692795"/>
            <a:ext cx="2808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0000"/>
                </a:solidFill>
              </a:rPr>
              <a:t>①  </a:t>
            </a:r>
            <a:r>
              <a:rPr kumimoji="1" lang="zh-CN" altLang="en-US">
                <a:solidFill>
                  <a:srgbClr val="FF0000"/>
                </a:solidFill>
              </a:rPr>
              <a:t>查找操作</a:t>
            </a:r>
          </a:p>
        </p:txBody>
      </p:sp>
      <p:sp>
        <p:nvSpPr>
          <p:cNvPr id="30" name="Text Box 11"/>
          <p:cNvSpPr txBox="1">
            <a:spLocks noChangeArrowheads="1"/>
          </p:cNvSpPr>
          <p:nvPr/>
        </p:nvSpPr>
        <p:spPr bwMode="auto">
          <a:xfrm>
            <a:off x="597719" y="1177588"/>
            <a:ext cx="468750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>
                <a:solidFill>
                  <a:srgbClr val="FF0000"/>
                </a:solidFill>
              </a:rPr>
              <a:t>按序号查找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GetData</a:t>
            </a:r>
            <a:r>
              <a:rPr kumimoji="1" lang="en-US" altLang="zh-CN" dirty="0" smtClean="0">
                <a:solidFill>
                  <a:srgbClr val="FF0000"/>
                </a:solidFill>
              </a:rPr>
              <a:t>(</a:t>
            </a:r>
            <a:r>
              <a:rPr kumimoji="1" lang="en-US" altLang="zh-CN" dirty="0" err="1" smtClean="0">
                <a:solidFill>
                  <a:srgbClr val="FF0000"/>
                </a:solidFill>
              </a:rPr>
              <a:t>L,i,e</a:t>
            </a:r>
            <a:r>
              <a:rPr kumimoji="1" lang="en-US" altLang="zh-CN" dirty="0" smtClean="0">
                <a:solidFill>
                  <a:srgbClr val="FF0000"/>
                </a:solidFill>
              </a:rPr>
              <a:t>)</a:t>
            </a:r>
            <a:r>
              <a:rPr kumimoji="1" lang="zh-CN" altLang="en-US" dirty="0">
                <a:solidFill>
                  <a:srgbClr val="FF0000"/>
                </a:solidFill>
              </a:rPr>
              <a:t>：</a:t>
            </a:r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580257" y="1653307"/>
            <a:ext cx="793839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/>
              <a:t>要求查找线性表</a:t>
            </a:r>
            <a:r>
              <a:rPr kumimoji="1" lang="en-US" altLang="zh-CN" sz="2400" dirty="0"/>
              <a:t>L</a:t>
            </a:r>
            <a:r>
              <a:rPr kumimoji="1" lang="zh-CN" altLang="en-US" sz="2400" dirty="0"/>
              <a:t>中第</a:t>
            </a:r>
            <a:r>
              <a:rPr kumimoji="1" lang="en-US" altLang="zh-CN" sz="2400" dirty="0"/>
              <a:t>i</a:t>
            </a:r>
            <a:r>
              <a:rPr kumimoji="1" lang="zh-CN" altLang="en-US" sz="2400" dirty="0"/>
              <a:t>个数据元素，其结果是</a:t>
            </a:r>
            <a:r>
              <a:rPr kumimoji="1" lang="en-US" altLang="zh-CN" sz="2400" dirty="0" err="1"/>
              <a:t>L.elem</a:t>
            </a:r>
            <a:r>
              <a:rPr kumimoji="1" lang="en-US" altLang="zh-CN" sz="2400" dirty="0"/>
              <a:t>[i-1] </a:t>
            </a:r>
            <a:endParaRPr kumimoji="1" lang="en-US" altLang="zh-CN" sz="2400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/>
              <a:t>或者</a:t>
            </a:r>
            <a:r>
              <a:rPr kumimoji="1" lang="en-US" altLang="zh-CN" sz="2400" dirty="0" smtClean="0"/>
              <a:t>L-&gt;</a:t>
            </a:r>
            <a:r>
              <a:rPr kumimoji="1" lang="en-US" altLang="zh-CN" sz="2400" dirty="0" err="1" smtClean="0"/>
              <a:t>elem</a:t>
            </a:r>
            <a:r>
              <a:rPr kumimoji="1" lang="en-US" altLang="zh-CN" sz="2400" dirty="0" smtClean="0"/>
              <a:t>[i-1]</a:t>
            </a:r>
            <a:r>
              <a:rPr kumimoji="1" lang="zh-CN" altLang="en-US" sz="2400" dirty="0"/>
              <a:t>。</a:t>
            </a:r>
            <a:endParaRPr kumimoji="1" lang="en-US" altLang="zh-CN" sz="2400" dirty="0" smtClean="0"/>
          </a:p>
        </p:txBody>
      </p:sp>
      <p:grpSp>
        <p:nvGrpSpPr>
          <p:cNvPr id="32" name="Group 15"/>
          <p:cNvGrpSpPr>
            <a:grpSpLocks/>
          </p:cNvGrpSpPr>
          <p:nvPr/>
        </p:nvGrpSpPr>
        <p:grpSpPr bwMode="auto">
          <a:xfrm>
            <a:off x="467544" y="116632"/>
            <a:ext cx="4738688" cy="523875"/>
            <a:chOff x="530" y="527"/>
            <a:chExt cx="2985" cy="330"/>
          </a:xfrm>
        </p:grpSpPr>
        <p:sp>
          <p:nvSpPr>
            <p:cNvPr id="33" name="Text Box 16"/>
            <p:cNvSpPr txBox="1">
              <a:spLocks noChangeArrowheads="1"/>
            </p:cNvSpPr>
            <p:nvPr/>
          </p:nvSpPr>
          <p:spPr bwMode="auto">
            <a:xfrm>
              <a:off x="530" y="527"/>
              <a:ext cx="298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/>
                <a:t>2.5	</a:t>
              </a:r>
              <a:r>
                <a:rPr kumimoji="1" lang="zh-CN" altLang="en-US" dirty="0" smtClean="0"/>
                <a:t>顺序</a:t>
              </a:r>
              <a:r>
                <a:rPr kumimoji="1" lang="zh-CN" altLang="en-US" dirty="0"/>
                <a:t>表的</a:t>
              </a:r>
              <a:r>
                <a:rPr kumimoji="1" lang="zh-CN" altLang="en-US" dirty="0" smtClean="0"/>
                <a:t>运算</a:t>
              </a:r>
              <a:endParaRPr kumimoji="1" lang="zh-CN" altLang="en-US" dirty="0"/>
            </a:p>
          </p:txBody>
        </p:sp>
        <p:sp>
          <p:nvSpPr>
            <p:cNvPr id="34" name="Line 17"/>
            <p:cNvSpPr>
              <a:spLocks noChangeShapeType="1"/>
            </p:cNvSpPr>
            <p:nvPr/>
          </p:nvSpPr>
          <p:spPr bwMode="auto">
            <a:xfrm>
              <a:off x="575" y="845"/>
              <a:ext cx="2713" cy="0"/>
            </a:xfrm>
            <a:prstGeom prst="line">
              <a:avLst/>
            </a:prstGeom>
            <a:noFill/>
            <a:ln w="539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611560" y="3694380"/>
            <a:ext cx="7072312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  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GetData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 (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SeqList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*L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，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i，ElemType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 *e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{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   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if(i&lt;1| | i&gt;L-&gt;length)	return 0;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//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参数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i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不合理，查找元素失败，返回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*e=L-&gt;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elem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[i-1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];</a:t>
            </a:r>
            <a:endParaRPr kumimoji="1" lang="en-US" altLang="zh-CN" sz="2400" b="1" dirty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   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return 1;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//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查找元素成功，返回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1</a:t>
            </a:r>
            <a:endParaRPr kumimoji="1" lang="en-US" altLang="zh-CN" sz="2400" b="1" dirty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36" name="Text Box 59"/>
          <p:cNvSpPr txBox="1">
            <a:spLocks noChangeArrowheads="1"/>
          </p:cNvSpPr>
          <p:nvPr/>
        </p:nvSpPr>
        <p:spPr bwMode="auto">
          <a:xfrm>
            <a:off x="5508104" y="4874384"/>
            <a:ext cx="3888432" cy="193899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>
                <a:solidFill>
                  <a:srgbClr val="5B5249"/>
                </a:solidFill>
                <a:ea typeface="楷体_GB2312" pitchFamily="49" charset="-122"/>
              </a:rPr>
              <a:t>#define   </a:t>
            </a:r>
            <a:r>
              <a:rPr kumimoji="1" lang="en-US" altLang="zh-CN" sz="2000" dirty="0" err="1">
                <a:solidFill>
                  <a:srgbClr val="5B5249"/>
                </a:solidFill>
                <a:ea typeface="楷体_GB2312" pitchFamily="49" charset="-122"/>
              </a:rPr>
              <a:t>maxsize</a:t>
            </a:r>
            <a:r>
              <a:rPr kumimoji="1" lang="en-US" altLang="zh-CN" sz="2000" dirty="0">
                <a:solidFill>
                  <a:srgbClr val="5B5249"/>
                </a:solidFill>
                <a:ea typeface="楷体_GB2312" pitchFamily="49" charset="-122"/>
              </a:rPr>
              <a:t>  100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 err="1">
                <a:solidFill>
                  <a:srgbClr val="5B5249"/>
                </a:solidFill>
                <a:ea typeface="楷体_GB2312" pitchFamily="49" charset="-122"/>
              </a:rPr>
              <a:t>typedef</a:t>
            </a:r>
            <a:r>
              <a:rPr kumimoji="1" lang="en-US" altLang="zh-CN" sz="2000" dirty="0">
                <a:solidFill>
                  <a:srgbClr val="5B5249"/>
                </a:solidFill>
                <a:ea typeface="楷体_GB2312" pitchFamily="49" charset="-122"/>
              </a:rPr>
              <a:t>  </a:t>
            </a:r>
            <a:r>
              <a:rPr kumimoji="1" lang="en-US" altLang="zh-CN" sz="2000" dirty="0" err="1">
                <a:solidFill>
                  <a:srgbClr val="5B5249"/>
                </a:solidFill>
                <a:ea typeface="楷体_GB2312" pitchFamily="49" charset="-122"/>
              </a:rPr>
              <a:t>struct</a:t>
            </a:r>
            <a:endParaRPr kumimoji="1" lang="en-US" altLang="zh-CN" sz="2000" dirty="0">
              <a:solidFill>
                <a:srgbClr val="5B5249"/>
              </a:solidFill>
              <a:ea typeface="楷体_GB2312" pitchFamily="49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>
                <a:solidFill>
                  <a:srgbClr val="5B5249"/>
                </a:solidFill>
                <a:ea typeface="楷体_GB2312" pitchFamily="49" charset="-122"/>
              </a:rPr>
              <a:t>{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>
                <a:solidFill>
                  <a:srgbClr val="5B5249"/>
                </a:solidFill>
                <a:ea typeface="楷体_GB2312" pitchFamily="49" charset="-122"/>
              </a:rPr>
              <a:t>     </a:t>
            </a:r>
            <a:r>
              <a:rPr kumimoji="1" lang="en-US" altLang="zh-CN" sz="2000" dirty="0" err="1">
                <a:solidFill>
                  <a:srgbClr val="FF0000"/>
                </a:solidFill>
                <a:ea typeface="楷体_GB2312" pitchFamily="49" charset="-122"/>
              </a:rPr>
              <a:t>ElemType</a:t>
            </a:r>
            <a:r>
              <a:rPr kumimoji="1" lang="en-US" altLang="zh-CN" sz="2000" dirty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kumimoji="1" lang="en-US" altLang="zh-CN" sz="2000" dirty="0" err="1">
                <a:solidFill>
                  <a:srgbClr val="FF0000"/>
                </a:solidFill>
                <a:ea typeface="楷体_GB2312" pitchFamily="49" charset="-122"/>
              </a:rPr>
              <a:t>elem</a:t>
            </a:r>
            <a:r>
              <a:rPr kumimoji="1" lang="en-US" altLang="zh-CN" sz="2000" dirty="0">
                <a:solidFill>
                  <a:srgbClr val="FF0000"/>
                </a:solidFill>
                <a:ea typeface="楷体_GB2312" pitchFamily="49" charset="-122"/>
              </a:rPr>
              <a:t>[</a:t>
            </a:r>
            <a:r>
              <a:rPr kumimoji="1" lang="en-US" altLang="zh-CN" sz="2000" dirty="0" err="1">
                <a:solidFill>
                  <a:srgbClr val="FF0000"/>
                </a:solidFill>
                <a:ea typeface="楷体_GB2312" pitchFamily="49" charset="-122"/>
              </a:rPr>
              <a:t>maxsize</a:t>
            </a:r>
            <a:r>
              <a:rPr kumimoji="1" lang="en-US" altLang="zh-CN" sz="2000" dirty="0">
                <a:solidFill>
                  <a:srgbClr val="FF0000"/>
                </a:solidFill>
                <a:ea typeface="楷体_GB2312" pitchFamily="49" charset="-122"/>
              </a:rPr>
              <a:t>]</a:t>
            </a:r>
            <a:r>
              <a:rPr kumimoji="1" lang="zh-CN" altLang="en-US" sz="2000" dirty="0">
                <a:solidFill>
                  <a:srgbClr val="FF0000"/>
                </a:solidFill>
                <a:ea typeface="楷体_GB2312" pitchFamily="49" charset="-122"/>
              </a:rPr>
              <a:t>；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kumimoji="1" lang="en-US" altLang="zh-CN" sz="2000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sz="2000" dirty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kumimoji="1" lang="en-US" altLang="zh-CN" sz="2000" dirty="0">
                <a:solidFill>
                  <a:srgbClr val="FF0000"/>
                </a:solidFill>
                <a:ea typeface="楷体_GB2312" pitchFamily="49" charset="-122"/>
              </a:rPr>
              <a:t>length</a:t>
            </a:r>
            <a:r>
              <a:rPr kumimoji="1" lang="zh-CN" altLang="en-US" sz="2000" dirty="0">
                <a:solidFill>
                  <a:srgbClr val="FF0000"/>
                </a:solidFill>
                <a:ea typeface="楷体_GB2312" pitchFamily="49" charset="-122"/>
              </a:rPr>
              <a:t>；</a:t>
            </a:r>
            <a:r>
              <a:rPr kumimoji="1" lang="zh-CN" altLang="en-US" sz="2000" dirty="0">
                <a:solidFill>
                  <a:srgbClr val="5B5249"/>
                </a:solidFill>
                <a:ea typeface="楷体_GB2312" pitchFamily="49" charset="-122"/>
              </a:rPr>
              <a:t> </a:t>
            </a:r>
            <a:endParaRPr kumimoji="1" lang="zh-CN" altLang="en-US" sz="2000" dirty="0">
              <a:solidFill>
                <a:srgbClr val="5B5249"/>
              </a:solidFill>
              <a:ea typeface="楷体_GB2312" pitchFamily="49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>
                <a:solidFill>
                  <a:srgbClr val="5B5249"/>
                </a:solidFill>
                <a:ea typeface="楷体_GB2312" pitchFamily="49" charset="-122"/>
              </a:rPr>
              <a:t>} </a:t>
            </a:r>
            <a:r>
              <a:rPr kumimoji="1" lang="en-US" altLang="zh-CN" sz="2000" dirty="0" err="1">
                <a:solidFill>
                  <a:srgbClr val="5B5249"/>
                </a:solidFill>
                <a:ea typeface="楷体_GB2312" pitchFamily="49" charset="-122"/>
              </a:rPr>
              <a:t>SeqList</a:t>
            </a:r>
            <a:r>
              <a:rPr kumimoji="1" lang="zh-CN" altLang="en-US" sz="2000" dirty="0">
                <a:solidFill>
                  <a:srgbClr val="5B5249"/>
                </a:solidFill>
                <a:ea typeface="楷体_GB2312" pitchFamily="49" charset="-122"/>
              </a:rPr>
              <a:t>；		</a:t>
            </a:r>
          </a:p>
        </p:txBody>
      </p:sp>
    </p:spTree>
    <p:extLst>
      <p:ext uri="{BB962C8B-B14F-4D97-AF65-F5344CB8AC3E}">
        <p14:creationId xmlns:p14="http://schemas.microsoft.com/office/powerpoint/2010/main" val="136926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线性结构特点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3568" y="2132856"/>
            <a:ext cx="8077200" cy="23762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数据元素的非空有限序列中，存在唯一的首元素和唯一的尾元素，首元素无直接前驱，尾元素无直接后继，其它每个数据元素均有唯一的直接前趋和唯一的直接后继。</a:t>
            </a:r>
            <a:endParaRPr lang="zh-CN" altLang="en-US" dirty="0"/>
          </a:p>
        </p:txBody>
      </p:sp>
      <p:sp>
        <p:nvSpPr>
          <p:cNvPr id="4" name="Text Box 25"/>
          <p:cNvSpPr txBox="1">
            <a:spLocks noChangeArrowheads="1"/>
          </p:cNvSpPr>
          <p:nvPr/>
        </p:nvSpPr>
        <p:spPr bwMode="auto">
          <a:xfrm>
            <a:off x="3678138" y="5301208"/>
            <a:ext cx="142218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/>
              <a:t>线性结构</a:t>
            </a:r>
            <a:endParaRPr kumimoji="1" lang="zh-CN" altLang="en-US" sz="2400" dirty="0"/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3159922" y="4696618"/>
            <a:ext cx="2768600" cy="103187"/>
            <a:chOff x="2724" y="2734"/>
            <a:chExt cx="1744" cy="65"/>
          </a:xfrm>
        </p:grpSpPr>
        <p:sp>
          <p:nvSpPr>
            <p:cNvPr id="6" name="Line 28"/>
            <p:cNvSpPr>
              <a:spLocks noChangeShapeType="1"/>
            </p:cNvSpPr>
            <p:nvPr/>
          </p:nvSpPr>
          <p:spPr bwMode="auto">
            <a:xfrm>
              <a:off x="2776" y="2767"/>
              <a:ext cx="309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7" name="Line 29"/>
            <p:cNvSpPr>
              <a:spLocks noChangeShapeType="1"/>
            </p:cNvSpPr>
            <p:nvPr/>
          </p:nvSpPr>
          <p:spPr bwMode="auto">
            <a:xfrm>
              <a:off x="3142" y="2767"/>
              <a:ext cx="274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8" name="Line 30"/>
            <p:cNvSpPr>
              <a:spLocks noChangeShapeType="1"/>
            </p:cNvSpPr>
            <p:nvPr/>
          </p:nvSpPr>
          <p:spPr bwMode="auto">
            <a:xfrm>
              <a:off x="3438" y="2767"/>
              <a:ext cx="274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9" name="Line 31"/>
            <p:cNvSpPr>
              <a:spLocks noChangeShapeType="1"/>
            </p:cNvSpPr>
            <p:nvPr/>
          </p:nvSpPr>
          <p:spPr bwMode="auto">
            <a:xfrm>
              <a:off x="3782" y="2761"/>
              <a:ext cx="273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0" name="Line 32"/>
            <p:cNvSpPr>
              <a:spLocks noChangeShapeType="1"/>
            </p:cNvSpPr>
            <p:nvPr/>
          </p:nvSpPr>
          <p:spPr bwMode="auto">
            <a:xfrm>
              <a:off x="4124" y="2767"/>
              <a:ext cx="274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1" name="Oval 33"/>
            <p:cNvSpPr>
              <a:spLocks noChangeArrowheads="1"/>
            </p:cNvSpPr>
            <p:nvPr/>
          </p:nvSpPr>
          <p:spPr bwMode="auto">
            <a:xfrm>
              <a:off x="2724" y="2734"/>
              <a:ext cx="65" cy="6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  <a:ea typeface="楷体_GB2312" pitchFamily="49" charset="-122"/>
              </a:endParaRPr>
            </a:p>
          </p:txBody>
        </p:sp>
        <p:sp>
          <p:nvSpPr>
            <p:cNvPr id="12" name="Oval 34"/>
            <p:cNvSpPr>
              <a:spLocks noChangeArrowheads="1"/>
            </p:cNvSpPr>
            <p:nvPr/>
          </p:nvSpPr>
          <p:spPr bwMode="auto">
            <a:xfrm>
              <a:off x="3061" y="2734"/>
              <a:ext cx="65" cy="6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  <a:ea typeface="楷体_GB2312" pitchFamily="49" charset="-122"/>
              </a:endParaRPr>
            </a:p>
          </p:txBody>
        </p:sp>
        <p:sp>
          <p:nvSpPr>
            <p:cNvPr id="13" name="Oval 35"/>
            <p:cNvSpPr>
              <a:spLocks noChangeArrowheads="1"/>
            </p:cNvSpPr>
            <p:nvPr/>
          </p:nvSpPr>
          <p:spPr bwMode="auto">
            <a:xfrm>
              <a:off x="3381" y="2734"/>
              <a:ext cx="65" cy="6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  <a:ea typeface="楷体_GB2312" pitchFamily="49" charset="-122"/>
              </a:endParaRPr>
            </a:p>
          </p:txBody>
        </p:sp>
        <p:sp>
          <p:nvSpPr>
            <p:cNvPr id="14" name="Oval 36"/>
            <p:cNvSpPr>
              <a:spLocks noChangeArrowheads="1"/>
            </p:cNvSpPr>
            <p:nvPr/>
          </p:nvSpPr>
          <p:spPr bwMode="auto">
            <a:xfrm>
              <a:off x="3724" y="2734"/>
              <a:ext cx="65" cy="6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  <a:ea typeface="楷体_GB2312" pitchFamily="49" charset="-122"/>
              </a:endParaRPr>
            </a:p>
          </p:txBody>
        </p:sp>
        <p:sp>
          <p:nvSpPr>
            <p:cNvPr id="15" name="Oval 37"/>
            <p:cNvSpPr>
              <a:spLocks noChangeArrowheads="1"/>
            </p:cNvSpPr>
            <p:nvPr/>
          </p:nvSpPr>
          <p:spPr bwMode="auto">
            <a:xfrm>
              <a:off x="4072" y="2734"/>
              <a:ext cx="65" cy="6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  <a:ea typeface="楷体_GB2312" pitchFamily="49" charset="-122"/>
              </a:endParaRPr>
            </a:p>
          </p:txBody>
        </p:sp>
        <p:sp>
          <p:nvSpPr>
            <p:cNvPr id="16" name="Oval 38"/>
            <p:cNvSpPr>
              <a:spLocks noChangeArrowheads="1"/>
            </p:cNvSpPr>
            <p:nvPr/>
          </p:nvSpPr>
          <p:spPr bwMode="auto">
            <a:xfrm>
              <a:off x="4403" y="2734"/>
              <a:ext cx="65" cy="65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66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394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372C48AA-C1A9-406E-8B72-E3945B599975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18437" name="Text Box 9"/>
          <p:cNvSpPr txBox="1">
            <a:spLocks noChangeArrowheads="1"/>
          </p:cNvSpPr>
          <p:nvPr/>
        </p:nvSpPr>
        <p:spPr bwMode="auto">
          <a:xfrm>
            <a:off x="1066800" y="1412776"/>
            <a:ext cx="2808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0000"/>
                </a:solidFill>
              </a:rPr>
              <a:t>①  </a:t>
            </a:r>
            <a:r>
              <a:rPr kumimoji="1" lang="zh-CN" altLang="en-US" dirty="0">
                <a:solidFill>
                  <a:srgbClr val="FF0000"/>
                </a:solidFill>
              </a:rPr>
              <a:t>查找操作</a:t>
            </a:r>
          </a:p>
        </p:txBody>
      </p:sp>
      <p:sp>
        <p:nvSpPr>
          <p:cNvPr id="77835" name="Text Box 11"/>
          <p:cNvSpPr txBox="1">
            <a:spLocks noChangeArrowheads="1"/>
          </p:cNvSpPr>
          <p:nvPr/>
        </p:nvSpPr>
        <p:spPr bwMode="auto">
          <a:xfrm>
            <a:off x="971550" y="1941240"/>
            <a:ext cx="65527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FF0000"/>
                </a:solidFill>
              </a:rPr>
              <a:t>按序号查找</a:t>
            </a:r>
            <a:r>
              <a:rPr kumimoji="1" lang="en-US" altLang="zh-CN" sz="2400" dirty="0" err="1" smtClean="0">
                <a:solidFill>
                  <a:srgbClr val="FF0000"/>
                </a:solidFill>
              </a:rPr>
              <a:t>GetData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(</a:t>
            </a:r>
            <a:r>
              <a:rPr kumimoji="1" lang="en-US" altLang="zh-CN" sz="2400" dirty="0" err="1" smtClean="0">
                <a:solidFill>
                  <a:srgbClr val="FF0000"/>
                </a:solidFill>
              </a:rPr>
              <a:t>L,i,e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)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的时间复杂度分析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7836" name="Text Box 12"/>
          <p:cNvSpPr txBox="1">
            <a:spLocks noChangeArrowheads="1"/>
          </p:cNvSpPr>
          <p:nvPr/>
        </p:nvSpPr>
        <p:spPr bwMode="auto">
          <a:xfrm>
            <a:off x="954088" y="2373288"/>
            <a:ext cx="81899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/>
              <a:t>要求查找线性表</a:t>
            </a:r>
            <a:r>
              <a:rPr kumimoji="1" lang="en-US" altLang="zh-CN" sz="2400" dirty="0"/>
              <a:t>L</a:t>
            </a:r>
            <a:r>
              <a:rPr kumimoji="1" lang="zh-CN" altLang="en-US" sz="2400" dirty="0"/>
              <a:t>中第</a:t>
            </a:r>
            <a:r>
              <a:rPr kumimoji="1" lang="en-US" altLang="zh-CN" sz="2400" dirty="0"/>
              <a:t>i</a:t>
            </a:r>
            <a:r>
              <a:rPr kumimoji="1" lang="zh-CN" altLang="en-US" sz="2400" dirty="0"/>
              <a:t>个数据元素，其结果是</a:t>
            </a:r>
            <a:r>
              <a:rPr kumimoji="1" lang="en-US" altLang="zh-CN" sz="2400" dirty="0" err="1"/>
              <a:t>L.elem</a:t>
            </a:r>
            <a:r>
              <a:rPr kumimoji="1" lang="en-US" altLang="zh-CN" sz="2400" dirty="0"/>
              <a:t>[i-1] </a:t>
            </a:r>
            <a:endParaRPr kumimoji="1" lang="en-US" altLang="zh-CN" sz="2400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/>
              <a:t>或者</a:t>
            </a:r>
            <a:r>
              <a:rPr kumimoji="1" lang="en-US" altLang="zh-CN" sz="2400" dirty="0" smtClean="0"/>
              <a:t>L-&gt;</a:t>
            </a:r>
            <a:r>
              <a:rPr kumimoji="1" lang="en-US" altLang="zh-CN" sz="2400" dirty="0" err="1" smtClean="0"/>
              <a:t>elem</a:t>
            </a:r>
            <a:r>
              <a:rPr kumimoji="1" lang="en-US" altLang="zh-CN" sz="2400" dirty="0" smtClean="0"/>
              <a:t>[i-1]</a:t>
            </a:r>
            <a:r>
              <a:rPr kumimoji="1" lang="zh-CN" altLang="en-US" sz="2400" dirty="0"/>
              <a:t>。</a:t>
            </a:r>
            <a:endParaRPr kumimoji="1" lang="en-US" altLang="zh-CN" sz="2400" dirty="0" smtClean="0"/>
          </a:p>
        </p:txBody>
      </p:sp>
      <p:grpSp>
        <p:nvGrpSpPr>
          <p:cNvPr id="18442" name="Group 15"/>
          <p:cNvGrpSpPr>
            <a:grpSpLocks/>
          </p:cNvGrpSpPr>
          <p:nvPr/>
        </p:nvGrpSpPr>
        <p:grpSpPr bwMode="auto">
          <a:xfrm>
            <a:off x="841375" y="836613"/>
            <a:ext cx="4738688" cy="523875"/>
            <a:chOff x="530" y="527"/>
            <a:chExt cx="2985" cy="330"/>
          </a:xfrm>
        </p:grpSpPr>
        <p:sp>
          <p:nvSpPr>
            <p:cNvPr id="18443" name="Text Box 16"/>
            <p:cNvSpPr txBox="1">
              <a:spLocks noChangeArrowheads="1"/>
            </p:cNvSpPr>
            <p:nvPr/>
          </p:nvSpPr>
          <p:spPr bwMode="auto">
            <a:xfrm>
              <a:off x="530" y="527"/>
              <a:ext cx="298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/>
                <a:t>2.5	</a:t>
              </a:r>
              <a:r>
                <a:rPr kumimoji="1" lang="zh-CN" altLang="en-US" dirty="0" smtClean="0"/>
                <a:t>顺序</a:t>
              </a:r>
              <a:r>
                <a:rPr kumimoji="1" lang="zh-CN" altLang="en-US" dirty="0"/>
                <a:t>表的</a:t>
              </a:r>
              <a:r>
                <a:rPr kumimoji="1" lang="zh-CN" altLang="en-US" dirty="0" smtClean="0"/>
                <a:t>运算</a:t>
              </a:r>
              <a:endParaRPr kumimoji="1" lang="zh-CN" altLang="en-US" dirty="0"/>
            </a:p>
          </p:txBody>
        </p:sp>
        <p:sp>
          <p:nvSpPr>
            <p:cNvPr id="18444" name="Line 17"/>
            <p:cNvSpPr>
              <a:spLocks noChangeShapeType="1"/>
            </p:cNvSpPr>
            <p:nvPr/>
          </p:nvSpPr>
          <p:spPr bwMode="auto">
            <a:xfrm>
              <a:off x="575" y="845"/>
              <a:ext cx="2713" cy="0"/>
            </a:xfrm>
            <a:prstGeom prst="line">
              <a:avLst/>
            </a:prstGeom>
            <a:noFill/>
            <a:ln w="539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666317" y="3397250"/>
            <a:ext cx="479988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int</a:t>
            </a:r>
            <a:r>
              <a:rPr kumimoji="1" lang="en-US" altLang="zh-CN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  </a:t>
            </a:r>
            <a:r>
              <a:rPr kumimoji="1" lang="en-US" altLang="zh-CN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GetData</a:t>
            </a:r>
            <a:r>
              <a:rPr kumimoji="1" lang="en-US" altLang="zh-CN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 (</a:t>
            </a:r>
            <a:r>
              <a:rPr kumimoji="1" lang="en-US" altLang="zh-CN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SeqList</a:t>
            </a:r>
            <a:r>
              <a:rPr kumimoji="1" lang="en-US" altLang="zh-CN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 </a:t>
            </a:r>
            <a:r>
              <a:rPr kumimoji="1" lang="en-US" altLang="zh-CN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*L</a:t>
            </a:r>
            <a:r>
              <a:rPr kumimoji="1" lang="zh-CN" altLang="en-US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，</a:t>
            </a:r>
            <a:r>
              <a:rPr kumimoji="1" lang="en-US" altLang="zh-CN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int</a:t>
            </a:r>
            <a:r>
              <a:rPr kumimoji="1" lang="en-US" altLang="zh-CN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 </a:t>
            </a:r>
            <a:r>
              <a:rPr kumimoji="1" lang="en-US" altLang="zh-CN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i，ElemType</a:t>
            </a:r>
            <a:r>
              <a:rPr kumimoji="1" lang="en-US" altLang="zh-CN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 *e</a:t>
            </a:r>
            <a:r>
              <a:rPr kumimoji="1" lang="en-US" altLang="zh-CN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{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   </a:t>
            </a:r>
            <a:r>
              <a:rPr kumimoji="1" lang="en-US" altLang="zh-CN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if(i&lt;1| | i&gt;L-&gt;length)	return 0;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//</a:t>
            </a:r>
            <a:r>
              <a:rPr kumimoji="1" lang="zh-CN" altLang="en-US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参数</a:t>
            </a:r>
            <a:r>
              <a:rPr kumimoji="1" lang="en-US" altLang="zh-CN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i</a:t>
            </a:r>
            <a:r>
              <a:rPr kumimoji="1" lang="zh-CN" altLang="en-US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不合理，查找元素失败，返回</a:t>
            </a:r>
            <a:r>
              <a:rPr kumimoji="1" lang="en-US" altLang="zh-CN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0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*e=L-&gt;</a:t>
            </a:r>
            <a:r>
              <a:rPr kumimoji="1" lang="en-US" altLang="zh-CN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elem</a:t>
            </a:r>
            <a:r>
              <a:rPr kumimoji="1" lang="en-US" altLang="zh-CN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[i-1</a:t>
            </a:r>
            <a:r>
              <a:rPr kumimoji="1" lang="en-US" altLang="zh-CN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];</a:t>
            </a:r>
            <a:endParaRPr kumimoji="1" lang="en-US" altLang="zh-CN" b="1" dirty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   </a:t>
            </a:r>
            <a:r>
              <a:rPr kumimoji="1" lang="en-US" altLang="zh-CN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return 1;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//</a:t>
            </a:r>
            <a:r>
              <a:rPr kumimoji="1" lang="zh-CN" altLang="en-US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查找元素成功，返回</a:t>
            </a:r>
            <a:r>
              <a:rPr kumimoji="1" lang="en-US" altLang="zh-CN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1</a:t>
            </a:r>
            <a:endParaRPr kumimoji="1" lang="en-US" altLang="zh-CN" b="1" dirty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4067944" y="4773011"/>
            <a:ext cx="4733739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顺序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表是一种</a:t>
            </a:r>
            <a:r>
              <a:rPr kumimoji="1"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随机存取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的</a:t>
            </a:r>
            <a:r>
              <a:rPr kumimoji="1" lang="zh-CN" altLang="en-US" sz="2400" b="1" dirty="0">
                <a:solidFill>
                  <a:srgbClr val="FF3300"/>
                </a:solidFill>
                <a:latin typeface="宋体" pitchFamily="2" charset="-122"/>
              </a:rPr>
              <a:t>存储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结构，在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顺序表这种存储结构上进行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的按序号查找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操作，其</a:t>
            </a:r>
            <a:r>
              <a:rPr kumimoji="1" lang="zh-CN" altLang="en-US" sz="2400" b="1" dirty="0">
                <a:solidFill>
                  <a:srgbClr val="000000"/>
                </a:solidFill>
                <a:latin typeface="宋体" pitchFamily="2" charset="-122"/>
              </a:rPr>
              <a:t>时间复杂度为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itchFamily="2" charset="-122"/>
              </a:rPr>
              <a:t>T(n)=</a:t>
            </a:r>
            <a:r>
              <a:rPr kumimoji="1" lang="en-US" altLang="zh-CN" sz="2400" b="1" i="1" dirty="0">
                <a:solidFill>
                  <a:srgbClr val="000000"/>
                </a:solidFill>
                <a:ea typeface="华文行楷" pitchFamily="2" charset="-122"/>
              </a:rPr>
              <a:t>O</a:t>
            </a:r>
            <a:r>
              <a:rPr kumimoji="1" lang="en-US" altLang="zh-CN" sz="2400" b="1" dirty="0">
                <a:solidFill>
                  <a:srgbClr val="000000"/>
                </a:solidFill>
                <a:ea typeface="华文行楷" pitchFamily="2" charset="-122"/>
              </a:rPr>
              <a:t>(1)</a:t>
            </a:r>
            <a:endParaRPr kumimoji="1" lang="zh-CN" altLang="en-US" sz="2400" b="1" dirty="0">
              <a:solidFill>
                <a:srgbClr val="000000"/>
              </a:solidFill>
              <a:ea typeface="华文行楷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101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7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7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35" grpId="0"/>
      <p:bldP spid="77836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41"/>
          <p:cNvSpPr>
            <a:spLocks noChangeArrowheads="1"/>
          </p:cNvSpPr>
          <p:nvPr/>
        </p:nvSpPr>
        <p:spPr bwMode="auto">
          <a:xfrm>
            <a:off x="855663" y="5017715"/>
            <a:ext cx="6743700" cy="1165225"/>
          </a:xfrm>
          <a:prstGeom prst="rect">
            <a:avLst/>
          </a:prstGeom>
          <a:solidFill>
            <a:srgbClr val="CBD3D1"/>
          </a:solidFill>
          <a:ln w="28575">
            <a:solidFill>
              <a:schemeClr val="accent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33CC"/>
              </a:solidFill>
              <a:ea typeface="华文行楷" pitchFamily="2" charset="-122"/>
            </a:endParaRPr>
          </a:p>
        </p:txBody>
      </p:sp>
      <p:sp>
        <p:nvSpPr>
          <p:cNvPr id="52230" name="Text Box 42"/>
          <p:cNvSpPr txBox="1">
            <a:spLocks noChangeArrowheads="1"/>
          </p:cNvSpPr>
          <p:nvPr/>
        </p:nvSpPr>
        <p:spPr bwMode="auto">
          <a:xfrm>
            <a:off x="7620000" y="5016128"/>
            <a:ext cx="787400" cy="1169987"/>
          </a:xfrm>
          <a:prstGeom prst="rect">
            <a:avLst/>
          </a:prstGeom>
          <a:solidFill>
            <a:schemeClr val="hlink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lIns="126000" tIns="288000" bIns="10800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 5</a:t>
            </a:r>
          </a:p>
        </p:txBody>
      </p:sp>
      <p:grpSp>
        <p:nvGrpSpPr>
          <p:cNvPr id="52231" name="Group 43"/>
          <p:cNvGrpSpPr>
            <a:grpSpLocks/>
          </p:cNvGrpSpPr>
          <p:nvPr/>
        </p:nvGrpSpPr>
        <p:grpSpPr bwMode="auto">
          <a:xfrm>
            <a:off x="1697038" y="5006603"/>
            <a:ext cx="3327400" cy="1181100"/>
            <a:chOff x="1107" y="1960"/>
            <a:chExt cx="2096" cy="415"/>
          </a:xfrm>
        </p:grpSpPr>
        <p:sp>
          <p:nvSpPr>
            <p:cNvPr id="52256" name="Line 44"/>
            <p:cNvSpPr>
              <a:spLocks noChangeShapeType="1"/>
            </p:cNvSpPr>
            <p:nvPr/>
          </p:nvSpPr>
          <p:spPr bwMode="auto">
            <a:xfrm>
              <a:off x="1107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2257" name="Line 45"/>
            <p:cNvSpPr>
              <a:spLocks noChangeShapeType="1"/>
            </p:cNvSpPr>
            <p:nvPr/>
          </p:nvSpPr>
          <p:spPr bwMode="auto">
            <a:xfrm>
              <a:off x="1629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2258" name="Line 46"/>
            <p:cNvSpPr>
              <a:spLocks noChangeShapeType="1"/>
            </p:cNvSpPr>
            <p:nvPr/>
          </p:nvSpPr>
          <p:spPr bwMode="auto">
            <a:xfrm>
              <a:off x="2157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2259" name="Line 47"/>
            <p:cNvSpPr>
              <a:spLocks noChangeShapeType="1"/>
            </p:cNvSpPr>
            <p:nvPr/>
          </p:nvSpPr>
          <p:spPr bwMode="auto">
            <a:xfrm>
              <a:off x="2682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2260" name="Line 48"/>
            <p:cNvSpPr>
              <a:spLocks noChangeShapeType="1"/>
            </p:cNvSpPr>
            <p:nvPr/>
          </p:nvSpPr>
          <p:spPr bwMode="auto">
            <a:xfrm>
              <a:off x="3203" y="196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>
        <p:nvSpPr>
          <p:cNvPr id="52232" name="Text Box 49"/>
          <p:cNvSpPr txBox="1">
            <a:spLocks noChangeArrowheads="1"/>
          </p:cNvSpPr>
          <p:nvPr/>
        </p:nvSpPr>
        <p:spPr bwMode="auto">
          <a:xfrm>
            <a:off x="1050925" y="5563815"/>
            <a:ext cx="48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35</a:t>
            </a:r>
          </a:p>
        </p:txBody>
      </p:sp>
      <p:sp>
        <p:nvSpPr>
          <p:cNvPr id="52233" name="Text Box 50"/>
          <p:cNvSpPr txBox="1">
            <a:spLocks noChangeArrowheads="1"/>
          </p:cNvSpPr>
          <p:nvPr/>
        </p:nvSpPr>
        <p:spPr bwMode="auto">
          <a:xfrm>
            <a:off x="1079500" y="4941515"/>
            <a:ext cx="48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2234" name="Text Box 51"/>
          <p:cNvSpPr txBox="1">
            <a:spLocks noChangeArrowheads="1"/>
          </p:cNvSpPr>
          <p:nvPr/>
        </p:nvSpPr>
        <p:spPr bwMode="auto">
          <a:xfrm>
            <a:off x="1936750" y="4941515"/>
            <a:ext cx="496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2235" name="Text Box 52"/>
          <p:cNvSpPr txBox="1">
            <a:spLocks noChangeArrowheads="1"/>
          </p:cNvSpPr>
          <p:nvPr/>
        </p:nvSpPr>
        <p:spPr bwMode="auto">
          <a:xfrm>
            <a:off x="2765425" y="4960565"/>
            <a:ext cx="452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2236" name="Text Box 53"/>
          <p:cNvSpPr txBox="1">
            <a:spLocks noChangeArrowheads="1"/>
          </p:cNvSpPr>
          <p:nvPr/>
        </p:nvSpPr>
        <p:spPr bwMode="auto">
          <a:xfrm>
            <a:off x="3613150" y="4960565"/>
            <a:ext cx="454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2237" name="Text Box 54"/>
          <p:cNvSpPr txBox="1">
            <a:spLocks noChangeArrowheads="1"/>
          </p:cNvSpPr>
          <p:nvPr/>
        </p:nvSpPr>
        <p:spPr bwMode="auto">
          <a:xfrm>
            <a:off x="1235075" y="4517653"/>
            <a:ext cx="5954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0       1       2       3       4</a:t>
            </a:r>
          </a:p>
        </p:txBody>
      </p:sp>
      <p:sp>
        <p:nvSpPr>
          <p:cNvPr id="52238" name="Text Box 55"/>
          <p:cNvSpPr txBox="1">
            <a:spLocks noChangeArrowheads="1"/>
          </p:cNvSpPr>
          <p:nvPr/>
        </p:nvSpPr>
        <p:spPr bwMode="auto">
          <a:xfrm>
            <a:off x="4368800" y="5554290"/>
            <a:ext cx="454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42</a:t>
            </a:r>
          </a:p>
        </p:txBody>
      </p:sp>
      <p:sp>
        <p:nvSpPr>
          <p:cNvPr id="52239" name="Text Box 56"/>
          <p:cNvSpPr txBox="1">
            <a:spLocks noChangeArrowheads="1"/>
          </p:cNvSpPr>
          <p:nvPr/>
        </p:nvSpPr>
        <p:spPr bwMode="auto">
          <a:xfrm>
            <a:off x="3549650" y="5568578"/>
            <a:ext cx="4524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24</a:t>
            </a:r>
          </a:p>
        </p:txBody>
      </p:sp>
      <p:sp>
        <p:nvSpPr>
          <p:cNvPr id="52240" name="Text Box 57"/>
          <p:cNvSpPr txBox="1">
            <a:spLocks noChangeArrowheads="1"/>
          </p:cNvSpPr>
          <p:nvPr/>
        </p:nvSpPr>
        <p:spPr bwMode="auto">
          <a:xfrm>
            <a:off x="2705100" y="5563815"/>
            <a:ext cx="496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52241" name="Text Box 58"/>
          <p:cNvSpPr txBox="1">
            <a:spLocks noChangeArrowheads="1"/>
          </p:cNvSpPr>
          <p:nvPr/>
        </p:nvSpPr>
        <p:spPr bwMode="auto">
          <a:xfrm>
            <a:off x="1884363" y="5565403"/>
            <a:ext cx="482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33</a:t>
            </a:r>
          </a:p>
        </p:txBody>
      </p:sp>
      <p:sp>
        <p:nvSpPr>
          <p:cNvPr id="52242" name="Text Box 62"/>
          <p:cNvSpPr txBox="1">
            <a:spLocks noChangeArrowheads="1"/>
          </p:cNvSpPr>
          <p:nvPr/>
        </p:nvSpPr>
        <p:spPr bwMode="auto">
          <a:xfrm>
            <a:off x="4395788" y="4947865"/>
            <a:ext cx="454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2243" name="Text Box 66"/>
          <p:cNvSpPr txBox="1">
            <a:spLocks noChangeArrowheads="1"/>
          </p:cNvSpPr>
          <p:nvPr/>
        </p:nvSpPr>
        <p:spPr bwMode="auto">
          <a:xfrm>
            <a:off x="620961" y="2708920"/>
            <a:ext cx="838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例：在（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35, 33, 12, 24, 42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中查找值为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12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的元素，返回在表中的序号。</a:t>
            </a:r>
          </a:p>
        </p:txBody>
      </p: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1089025" y="6192465"/>
            <a:ext cx="204788" cy="573088"/>
            <a:chOff x="687" y="3274"/>
            <a:chExt cx="129" cy="361"/>
          </a:xfrm>
        </p:grpSpPr>
        <p:sp>
          <p:nvSpPr>
            <p:cNvPr id="52254" name="Line 67"/>
            <p:cNvSpPr>
              <a:spLocks noChangeShapeType="1"/>
            </p:cNvSpPr>
            <p:nvPr/>
          </p:nvSpPr>
          <p:spPr bwMode="auto">
            <a:xfrm flipV="1">
              <a:off x="814" y="3274"/>
              <a:ext cx="0" cy="30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2255" name="Text Box 68"/>
            <p:cNvSpPr txBox="1">
              <a:spLocks noChangeArrowheads="1"/>
            </p:cNvSpPr>
            <p:nvPr/>
          </p:nvSpPr>
          <p:spPr bwMode="auto">
            <a:xfrm>
              <a:off x="687" y="3405"/>
              <a:ext cx="12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6666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1887538" y="6194053"/>
            <a:ext cx="204787" cy="573087"/>
            <a:chOff x="687" y="3274"/>
            <a:chExt cx="129" cy="361"/>
          </a:xfrm>
        </p:grpSpPr>
        <p:sp>
          <p:nvSpPr>
            <p:cNvPr id="52252" name="Line 71"/>
            <p:cNvSpPr>
              <a:spLocks noChangeShapeType="1"/>
            </p:cNvSpPr>
            <p:nvPr/>
          </p:nvSpPr>
          <p:spPr bwMode="auto">
            <a:xfrm flipV="1">
              <a:off x="814" y="3274"/>
              <a:ext cx="0" cy="30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2253" name="Text Box 72"/>
            <p:cNvSpPr txBox="1">
              <a:spLocks noChangeArrowheads="1"/>
            </p:cNvSpPr>
            <p:nvPr/>
          </p:nvSpPr>
          <p:spPr bwMode="auto">
            <a:xfrm>
              <a:off x="687" y="3405"/>
              <a:ext cx="12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6666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</a:p>
          </p:txBody>
        </p:sp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2698750" y="6194053"/>
            <a:ext cx="204788" cy="573087"/>
            <a:chOff x="687" y="3274"/>
            <a:chExt cx="129" cy="361"/>
          </a:xfrm>
        </p:grpSpPr>
        <p:sp>
          <p:nvSpPr>
            <p:cNvPr id="52250" name="Line 74"/>
            <p:cNvSpPr>
              <a:spLocks noChangeShapeType="1"/>
            </p:cNvSpPr>
            <p:nvPr/>
          </p:nvSpPr>
          <p:spPr bwMode="auto">
            <a:xfrm flipV="1">
              <a:off x="814" y="3274"/>
              <a:ext cx="0" cy="30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2251" name="Text Box 75"/>
            <p:cNvSpPr txBox="1">
              <a:spLocks noChangeArrowheads="1"/>
            </p:cNvSpPr>
            <p:nvPr/>
          </p:nvSpPr>
          <p:spPr bwMode="auto">
            <a:xfrm>
              <a:off x="687" y="3405"/>
              <a:ext cx="12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6666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</a:p>
          </p:txBody>
        </p:sp>
      </p:grpSp>
      <p:grpSp>
        <p:nvGrpSpPr>
          <p:cNvPr id="6" name="Group 78"/>
          <p:cNvGrpSpPr>
            <a:grpSpLocks/>
          </p:cNvGrpSpPr>
          <p:nvPr/>
        </p:nvGrpSpPr>
        <p:grpSpPr bwMode="auto">
          <a:xfrm>
            <a:off x="768350" y="3884240"/>
            <a:ext cx="4600575" cy="1682750"/>
            <a:chOff x="484" y="2240"/>
            <a:chExt cx="2898" cy="1060"/>
          </a:xfrm>
        </p:grpSpPr>
        <p:sp>
          <p:nvSpPr>
            <p:cNvPr id="52248" name="Oval 76"/>
            <p:cNvSpPr>
              <a:spLocks noChangeArrowheads="1"/>
            </p:cNvSpPr>
            <p:nvPr/>
          </p:nvSpPr>
          <p:spPr bwMode="auto">
            <a:xfrm>
              <a:off x="1691" y="2669"/>
              <a:ext cx="338" cy="631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52249" name="Text Box 77"/>
            <p:cNvSpPr txBox="1">
              <a:spLocks noChangeArrowheads="1"/>
            </p:cNvSpPr>
            <p:nvPr/>
          </p:nvSpPr>
          <p:spPr bwMode="auto">
            <a:xfrm>
              <a:off x="484" y="2240"/>
              <a:ext cx="2898" cy="345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800" b="1">
                  <a:solidFill>
                    <a:srgbClr val="000000"/>
                  </a:solidFill>
                </a:rPr>
                <a:t>注意序号和下标之间的关系</a:t>
              </a:r>
            </a:p>
          </p:txBody>
        </p:sp>
      </p:grp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620961" y="1037679"/>
            <a:ext cx="2808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0000"/>
                </a:solidFill>
              </a:rPr>
              <a:t>①  </a:t>
            </a:r>
            <a:r>
              <a:rPr kumimoji="1" lang="zh-CN" altLang="en-US" dirty="0">
                <a:solidFill>
                  <a:srgbClr val="FF0000"/>
                </a:solidFill>
              </a:rPr>
              <a:t>查找操作</a:t>
            </a:r>
          </a:p>
        </p:txBody>
      </p:sp>
      <p:sp>
        <p:nvSpPr>
          <p:cNvPr id="38" name="Text Box 13"/>
          <p:cNvSpPr txBox="1">
            <a:spLocks noChangeArrowheads="1"/>
          </p:cNvSpPr>
          <p:nvPr/>
        </p:nvSpPr>
        <p:spPr bwMode="auto">
          <a:xfrm>
            <a:off x="3074442" y="1038731"/>
            <a:ext cx="41488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FF0000"/>
                </a:solidFill>
              </a:rPr>
              <a:t>按值查找</a:t>
            </a:r>
            <a:r>
              <a:rPr kumimoji="1" lang="en-US" altLang="zh-CN" dirty="0">
                <a:solidFill>
                  <a:srgbClr val="FF0000"/>
                </a:solidFill>
              </a:rPr>
              <a:t>Locate</a:t>
            </a:r>
            <a:r>
              <a:rPr kumimoji="1" lang="zh-CN" altLang="en-US" dirty="0">
                <a:solidFill>
                  <a:srgbClr val="FF0000"/>
                </a:solidFill>
              </a:rPr>
              <a:t>（</a:t>
            </a:r>
            <a:r>
              <a:rPr kumimoji="1" lang="en-US" altLang="zh-CN" dirty="0" err="1">
                <a:solidFill>
                  <a:srgbClr val="FF0000"/>
                </a:solidFill>
              </a:rPr>
              <a:t>L,e</a:t>
            </a:r>
            <a:r>
              <a:rPr kumimoji="1" lang="zh-CN" altLang="en-US" dirty="0">
                <a:solidFill>
                  <a:srgbClr val="FF0000"/>
                </a:solidFill>
              </a:rPr>
              <a:t>）</a:t>
            </a:r>
            <a:r>
              <a:rPr kumimoji="1" lang="en-US" altLang="zh-CN" dirty="0">
                <a:solidFill>
                  <a:srgbClr val="FF0000"/>
                </a:solidFill>
              </a:rPr>
              <a:t>: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474910" y="1562016"/>
            <a:ext cx="841756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/>
              <a:t>要求查找线性表</a:t>
            </a:r>
            <a:r>
              <a:rPr kumimoji="1" lang="en-US" altLang="zh-CN" sz="2000" dirty="0"/>
              <a:t>L</a:t>
            </a:r>
            <a:r>
              <a:rPr kumimoji="1" lang="zh-CN" altLang="en-US" sz="2000" dirty="0"/>
              <a:t>中与给定值</a:t>
            </a:r>
            <a:r>
              <a:rPr kumimoji="1" lang="en-US" altLang="zh-CN" sz="2000" dirty="0"/>
              <a:t>e</a:t>
            </a:r>
            <a:r>
              <a:rPr kumimoji="1" lang="zh-CN" altLang="en-US" sz="2000" dirty="0"/>
              <a:t>相等的数据元素</a:t>
            </a:r>
            <a:r>
              <a:rPr kumimoji="1" lang="zh-CN" altLang="en-US" sz="2000" dirty="0" smtClean="0"/>
              <a:t>，</a:t>
            </a:r>
            <a:endParaRPr kumimoji="1" lang="en-US" altLang="zh-CN" sz="2000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 smtClean="0"/>
              <a:t>其结果是：若</a:t>
            </a:r>
            <a:r>
              <a:rPr kumimoji="1" lang="zh-CN" altLang="en-US" sz="2000" dirty="0"/>
              <a:t>在表</a:t>
            </a:r>
            <a:r>
              <a:rPr kumimoji="1" lang="en-US" altLang="zh-CN" sz="2000" dirty="0"/>
              <a:t>L</a:t>
            </a:r>
            <a:r>
              <a:rPr kumimoji="1" lang="zh-CN" altLang="en-US" sz="2000" dirty="0"/>
              <a:t>中找到与</a:t>
            </a:r>
            <a:r>
              <a:rPr kumimoji="1" lang="en-US" altLang="zh-CN" sz="2000" dirty="0"/>
              <a:t>e</a:t>
            </a:r>
            <a:r>
              <a:rPr kumimoji="1" lang="zh-CN" altLang="en-US" sz="2000" dirty="0"/>
              <a:t>相等的元素，则返回该元素在</a:t>
            </a:r>
            <a:r>
              <a:rPr kumimoji="1" lang="zh-CN" altLang="en-US" sz="2000" dirty="0" smtClean="0"/>
              <a:t>表中</a:t>
            </a:r>
            <a:r>
              <a:rPr kumimoji="1" lang="zh-CN" altLang="en-US" sz="2000" dirty="0"/>
              <a:t>的</a:t>
            </a:r>
            <a:r>
              <a:rPr kumimoji="1" lang="zh-CN" altLang="en-US" sz="2000" dirty="0">
                <a:solidFill>
                  <a:srgbClr val="FF0000"/>
                </a:solidFill>
              </a:rPr>
              <a:t>序号</a:t>
            </a:r>
            <a:r>
              <a:rPr kumimoji="1" lang="zh-CN" altLang="en-US" sz="2000" dirty="0" smtClean="0"/>
              <a:t>；若</a:t>
            </a:r>
            <a:r>
              <a:rPr kumimoji="1" lang="zh-CN" altLang="en-US" sz="2000" dirty="0"/>
              <a:t>找不到，则返回一个“空序号”，如</a:t>
            </a:r>
            <a:r>
              <a:rPr kumimoji="1" lang="en-US" altLang="zh-CN" sz="2000" dirty="0"/>
              <a:t>-1</a:t>
            </a:r>
            <a:r>
              <a:rPr kumimoji="1" lang="zh-CN" altLang="en-US" sz="2000" dirty="0"/>
              <a:t>。</a:t>
            </a:r>
          </a:p>
        </p:txBody>
      </p:sp>
      <p:grpSp>
        <p:nvGrpSpPr>
          <p:cNvPr id="40" name="Group 15"/>
          <p:cNvGrpSpPr>
            <a:grpSpLocks/>
          </p:cNvGrpSpPr>
          <p:nvPr/>
        </p:nvGrpSpPr>
        <p:grpSpPr bwMode="auto">
          <a:xfrm>
            <a:off x="395536" y="384845"/>
            <a:ext cx="4738688" cy="523875"/>
            <a:chOff x="530" y="527"/>
            <a:chExt cx="2985" cy="330"/>
          </a:xfrm>
        </p:grpSpPr>
        <p:sp>
          <p:nvSpPr>
            <p:cNvPr id="41" name="Text Box 16"/>
            <p:cNvSpPr txBox="1">
              <a:spLocks noChangeArrowheads="1"/>
            </p:cNvSpPr>
            <p:nvPr/>
          </p:nvSpPr>
          <p:spPr bwMode="auto">
            <a:xfrm>
              <a:off x="530" y="527"/>
              <a:ext cx="298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/>
                <a:t>2.5	</a:t>
              </a:r>
              <a:r>
                <a:rPr kumimoji="1" lang="zh-CN" altLang="en-US" dirty="0" smtClean="0"/>
                <a:t>顺序</a:t>
              </a:r>
              <a:r>
                <a:rPr kumimoji="1" lang="zh-CN" altLang="en-US" dirty="0"/>
                <a:t>表的</a:t>
              </a:r>
              <a:r>
                <a:rPr kumimoji="1" lang="zh-CN" altLang="en-US" dirty="0" smtClean="0"/>
                <a:t>运算</a:t>
              </a:r>
              <a:endParaRPr kumimoji="1" lang="zh-CN" altLang="en-US" dirty="0"/>
            </a:p>
          </p:txBody>
        </p:sp>
        <p:sp>
          <p:nvSpPr>
            <p:cNvPr id="42" name="Line 17"/>
            <p:cNvSpPr>
              <a:spLocks noChangeShapeType="1"/>
            </p:cNvSpPr>
            <p:nvPr/>
          </p:nvSpPr>
          <p:spPr bwMode="auto">
            <a:xfrm>
              <a:off x="575" y="845"/>
              <a:ext cx="2713" cy="0"/>
            </a:xfrm>
            <a:prstGeom prst="line">
              <a:avLst/>
            </a:prstGeom>
            <a:noFill/>
            <a:ln w="539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11231" y="3653407"/>
            <a:ext cx="23762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</a:rPr>
              <a:t>以表的一端为起点向另外一端逐个元素查看</a:t>
            </a:r>
            <a:endParaRPr kumimoji="1" lang="zh-CN" altLang="en-US" sz="2400" b="1" dirty="0">
              <a:solidFill>
                <a:srgbClr val="5B5249">
                  <a:lumMod val="50000"/>
                </a:srgbClr>
              </a:solidFill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H="1">
            <a:off x="5368925" y="4122365"/>
            <a:ext cx="1151304" cy="6191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55116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3" grpId="0"/>
      <p:bldP spid="38" grpId="0"/>
      <p:bldP spid="39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20D448DC-2338-4D65-AF5D-42F91DD05486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19461" name="Text Box 12"/>
          <p:cNvSpPr txBox="1">
            <a:spLocks noChangeArrowheads="1"/>
          </p:cNvSpPr>
          <p:nvPr/>
        </p:nvSpPr>
        <p:spPr bwMode="auto">
          <a:xfrm>
            <a:off x="827088" y="1700213"/>
            <a:ext cx="357982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FF0000"/>
                </a:solidFill>
              </a:rPr>
              <a:t>按值查找</a:t>
            </a:r>
            <a:r>
              <a:rPr kumimoji="1" lang="en-US" altLang="zh-CN" sz="2400" dirty="0">
                <a:solidFill>
                  <a:srgbClr val="FF0000"/>
                </a:solidFill>
              </a:rPr>
              <a:t>Locate</a:t>
            </a:r>
            <a:r>
              <a:rPr kumimoji="1" lang="zh-CN" altLang="en-US" sz="2400" dirty="0">
                <a:solidFill>
                  <a:srgbClr val="FF0000"/>
                </a:solidFill>
              </a:rPr>
              <a:t>（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L,e</a:t>
            </a:r>
            <a:r>
              <a:rPr kumimoji="1" lang="zh-CN" altLang="en-US" sz="2400" dirty="0">
                <a:solidFill>
                  <a:srgbClr val="FF0000"/>
                </a:solidFill>
              </a:rPr>
              <a:t>）</a:t>
            </a:r>
            <a:r>
              <a:rPr kumimoji="1" lang="en-US" altLang="zh-CN" sz="2400" dirty="0">
                <a:solidFill>
                  <a:srgbClr val="FF0000"/>
                </a:solidFill>
              </a:rPr>
              <a:t>:</a:t>
            </a:r>
          </a:p>
        </p:txBody>
      </p:sp>
      <p:grpSp>
        <p:nvGrpSpPr>
          <p:cNvPr id="19462" name="Group 15"/>
          <p:cNvGrpSpPr>
            <a:grpSpLocks/>
          </p:cNvGrpSpPr>
          <p:nvPr/>
        </p:nvGrpSpPr>
        <p:grpSpPr bwMode="auto">
          <a:xfrm>
            <a:off x="841375" y="836613"/>
            <a:ext cx="4738688" cy="519112"/>
            <a:chOff x="530" y="527"/>
            <a:chExt cx="2985" cy="327"/>
          </a:xfrm>
        </p:grpSpPr>
        <p:sp>
          <p:nvSpPr>
            <p:cNvPr id="19468" name="Text Box 16"/>
            <p:cNvSpPr txBox="1">
              <a:spLocks noChangeArrowheads="1"/>
            </p:cNvSpPr>
            <p:nvPr/>
          </p:nvSpPr>
          <p:spPr bwMode="auto">
            <a:xfrm>
              <a:off x="530" y="527"/>
              <a:ext cx="298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/>
                <a:t>2.5	</a:t>
              </a:r>
              <a:r>
                <a:rPr kumimoji="1" lang="zh-CN" altLang="en-US" dirty="0" smtClean="0"/>
                <a:t>顺序</a:t>
              </a:r>
              <a:r>
                <a:rPr kumimoji="1" lang="zh-CN" altLang="en-US" dirty="0"/>
                <a:t>表的运算</a:t>
              </a:r>
            </a:p>
          </p:txBody>
        </p:sp>
        <p:sp>
          <p:nvSpPr>
            <p:cNvPr id="19469" name="Line 17"/>
            <p:cNvSpPr>
              <a:spLocks noChangeShapeType="1"/>
            </p:cNvSpPr>
            <p:nvPr/>
          </p:nvSpPr>
          <p:spPr bwMode="auto">
            <a:xfrm>
              <a:off x="575" y="845"/>
              <a:ext cx="2713" cy="0"/>
            </a:xfrm>
            <a:prstGeom prst="line">
              <a:avLst/>
            </a:prstGeom>
            <a:noFill/>
            <a:ln w="539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071563" y="2428875"/>
            <a:ext cx="7072312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  Locate(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SeqList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 *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L,ElemType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 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{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 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int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 i;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 for(i=1;i&lt;=L-&gt;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length;i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++)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 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	 if(L-&gt;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elem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[i-1]==e) return i;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 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	return 0;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5B5249">
                  <a:lumMod val="50000"/>
                </a:srgbClr>
              </a:solidFill>
              <a:ea typeface="楷体_GB2312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ea typeface="楷体_GB2312" pitchFamily="49" charset="-122"/>
              </a:rPr>
              <a:t>}</a:t>
            </a:r>
          </a:p>
        </p:txBody>
      </p:sp>
      <p:sp>
        <p:nvSpPr>
          <p:cNvPr id="17" name="Text Box 59"/>
          <p:cNvSpPr txBox="1">
            <a:spLocks noChangeArrowheads="1"/>
          </p:cNvSpPr>
          <p:nvPr/>
        </p:nvSpPr>
        <p:spPr bwMode="auto">
          <a:xfrm>
            <a:off x="4860032" y="238125"/>
            <a:ext cx="4143375" cy="1938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>
                <a:solidFill>
                  <a:srgbClr val="5B5249"/>
                </a:solidFill>
                <a:ea typeface="楷体_GB2312" pitchFamily="49" charset="-122"/>
              </a:rPr>
              <a:t>#define   </a:t>
            </a:r>
            <a:r>
              <a:rPr kumimoji="1" lang="en-US" altLang="zh-CN" sz="2000" dirty="0" err="1">
                <a:solidFill>
                  <a:srgbClr val="5B5249"/>
                </a:solidFill>
                <a:ea typeface="楷体_GB2312" pitchFamily="49" charset="-122"/>
              </a:rPr>
              <a:t>maxsize</a:t>
            </a:r>
            <a:r>
              <a:rPr kumimoji="1" lang="en-US" altLang="zh-CN" sz="2000" dirty="0">
                <a:solidFill>
                  <a:srgbClr val="5B5249"/>
                </a:solidFill>
                <a:ea typeface="楷体_GB2312" pitchFamily="49" charset="-122"/>
              </a:rPr>
              <a:t>  100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 err="1">
                <a:solidFill>
                  <a:srgbClr val="5B5249"/>
                </a:solidFill>
                <a:ea typeface="楷体_GB2312" pitchFamily="49" charset="-122"/>
              </a:rPr>
              <a:t>typedef</a:t>
            </a:r>
            <a:r>
              <a:rPr kumimoji="1" lang="en-US" altLang="zh-CN" sz="2000" dirty="0">
                <a:solidFill>
                  <a:srgbClr val="5B5249"/>
                </a:solidFill>
                <a:ea typeface="楷体_GB2312" pitchFamily="49" charset="-122"/>
              </a:rPr>
              <a:t>  </a:t>
            </a:r>
            <a:r>
              <a:rPr kumimoji="1" lang="en-US" altLang="zh-CN" sz="2000" dirty="0" err="1">
                <a:solidFill>
                  <a:srgbClr val="5B5249"/>
                </a:solidFill>
                <a:ea typeface="楷体_GB2312" pitchFamily="49" charset="-122"/>
              </a:rPr>
              <a:t>struct</a:t>
            </a:r>
            <a:endParaRPr kumimoji="1" lang="en-US" altLang="zh-CN" sz="2000" dirty="0">
              <a:solidFill>
                <a:srgbClr val="5B5249"/>
              </a:solidFill>
              <a:ea typeface="楷体_GB2312" pitchFamily="49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>
                <a:solidFill>
                  <a:srgbClr val="5B5249"/>
                </a:solidFill>
                <a:ea typeface="楷体_GB2312" pitchFamily="49" charset="-122"/>
              </a:rPr>
              <a:t>{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>
                <a:solidFill>
                  <a:srgbClr val="5B5249"/>
                </a:solidFill>
                <a:ea typeface="楷体_GB2312" pitchFamily="49" charset="-122"/>
              </a:rPr>
              <a:t>     </a:t>
            </a:r>
            <a:r>
              <a:rPr kumimoji="1" lang="en-US" altLang="zh-CN" sz="2000" dirty="0" err="1">
                <a:solidFill>
                  <a:srgbClr val="FF0000"/>
                </a:solidFill>
                <a:ea typeface="楷体_GB2312" pitchFamily="49" charset="-122"/>
              </a:rPr>
              <a:t>ElemType</a:t>
            </a:r>
            <a:r>
              <a:rPr kumimoji="1" lang="en-US" altLang="zh-CN" sz="2000" dirty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kumimoji="1" lang="en-US" altLang="zh-CN" sz="2000" dirty="0" err="1">
                <a:solidFill>
                  <a:srgbClr val="FF0000"/>
                </a:solidFill>
                <a:ea typeface="楷体_GB2312" pitchFamily="49" charset="-122"/>
              </a:rPr>
              <a:t>elem</a:t>
            </a:r>
            <a:r>
              <a:rPr kumimoji="1" lang="en-US" altLang="zh-CN" sz="2000" dirty="0">
                <a:solidFill>
                  <a:srgbClr val="FF0000"/>
                </a:solidFill>
                <a:ea typeface="楷体_GB2312" pitchFamily="49" charset="-122"/>
              </a:rPr>
              <a:t>[</a:t>
            </a:r>
            <a:r>
              <a:rPr kumimoji="1" lang="en-US" altLang="zh-CN" sz="2000" dirty="0" err="1">
                <a:solidFill>
                  <a:srgbClr val="FF0000"/>
                </a:solidFill>
                <a:ea typeface="楷体_GB2312" pitchFamily="49" charset="-122"/>
              </a:rPr>
              <a:t>maxsize</a:t>
            </a:r>
            <a:r>
              <a:rPr kumimoji="1" lang="en-US" altLang="zh-CN" sz="2000" dirty="0">
                <a:solidFill>
                  <a:srgbClr val="FF0000"/>
                </a:solidFill>
                <a:ea typeface="楷体_GB2312" pitchFamily="49" charset="-122"/>
              </a:rPr>
              <a:t>]</a:t>
            </a:r>
            <a:r>
              <a:rPr kumimoji="1" lang="zh-CN" altLang="en-US" sz="2000" dirty="0">
                <a:solidFill>
                  <a:srgbClr val="FF0000"/>
                </a:solidFill>
                <a:ea typeface="楷体_GB2312" pitchFamily="49" charset="-122"/>
              </a:rPr>
              <a:t>；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kumimoji="1" lang="en-US" altLang="zh-CN" sz="2000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sz="2000" dirty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kumimoji="1" lang="en-US" altLang="zh-CN" sz="2000" dirty="0">
                <a:solidFill>
                  <a:srgbClr val="FF0000"/>
                </a:solidFill>
                <a:ea typeface="楷体_GB2312" pitchFamily="49" charset="-122"/>
              </a:rPr>
              <a:t>length</a:t>
            </a:r>
            <a:r>
              <a:rPr kumimoji="1" lang="zh-CN" altLang="en-US" sz="2000" dirty="0">
                <a:solidFill>
                  <a:srgbClr val="FF0000"/>
                </a:solidFill>
                <a:ea typeface="楷体_GB2312" pitchFamily="49" charset="-122"/>
              </a:rPr>
              <a:t>；</a:t>
            </a:r>
            <a:r>
              <a:rPr kumimoji="1" lang="zh-CN" altLang="en-US" sz="2000" dirty="0">
                <a:solidFill>
                  <a:srgbClr val="5B5249"/>
                </a:solidFill>
                <a:ea typeface="楷体_GB2312" pitchFamily="49" charset="-122"/>
              </a:rPr>
              <a:t> </a:t>
            </a:r>
            <a:endParaRPr kumimoji="1" lang="zh-CN" altLang="en-US" sz="2000" dirty="0">
              <a:solidFill>
                <a:srgbClr val="5B5249"/>
              </a:solidFill>
              <a:ea typeface="楷体_GB2312" pitchFamily="49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>
                <a:solidFill>
                  <a:srgbClr val="5B5249"/>
                </a:solidFill>
                <a:ea typeface="楷体_GB2312" pitchFamily="49" charset="-122"/>
              </a:rPr>
              <a:t>} </a:t>
            </a:r>
            <a:r>
              <a:rPr kumimoji="1" lang="en-US" altLang="zh-CN" sz="2000" dirty="0" err="1">
                <a:solidFill>
                  <a:srgbClr val="5B5249"/>
                </a:solidFill>
                <a:ea typeface="楷体_GB2312" pitchFamily="49" charset="-122"/>
              </a:rPr>
              <a:t>SeqList</a:t>
            </a:r>
            <a:r>
              <a:rPr kumimoji="1" lang="zh-CN" altLang="en-US" sz="2000" dirty="0">
                <a:solidFill>
                  <a:srgbClr val="5B5249"/>
                </a:solidFill>
                <a:ea typeface="楷体_GB2312" pitchFamily="49" charset="-122"/>
              </a:rPr>
              <a:t>；		</a:t>
            </a:r>
          </a:p>
        </p:txBody>
      </p:sp>
      <p:grpSp>
        <p:nvGrpSpPr>
          <p:cNvPr id="12" name="Group 26"/>
          <p:cNvGrpSpPr>
            <a:grpSpLocks/>
          </p:cNvGrpSpPr>
          <p:nvPr/>
        </p:nvGrpSpPr>
        <p:grpSpPr bwMode="auto">
          <a:xfrm>
            <a:off x="4134338" y="5558482"/>
            <a:ext cx="4397336" cy="721890"/>
            <a:chOff x="2878" y="2818"/>
            <a:chExt cx="2132" cy="350"/>
          </a:xfrm>
        </p:grpSpPr>
        <p:sp>
          <p:nvSpPr>
            <p:cNvPr id="13" name="Rectangle 24"/>
            <p:cNvSpPr>
              <a:spLocks noChangeArrowheads="1"/>
            </p:cNvSpPr>
            <p:nvPr/>
          </p:nvSpPr>
          <p:spPr bwMode="auto">
            <a:xfrm>
              <a:off x="3271" y="2833"/>
              <a:ext cx="17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zh-CN" altLang="en-US" sz="2800" b="1" dirty="0">
                  <a:solidFill>
                    <a:srgbClr val="000000"/>
                  </a:solidFill>
                </a:rPr>
                <a:t>时间复杂度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宋体" pitchFamily="2" charset="-122"/>
                </a:rPr>
                <a:t>？</a:t>
              </a:r>
            </a:p>
          </p:txBody>
        </p:sp>
        <p:pic>
          <p:nvPicPr>
            <p:cNvPr id="18" name="图片 17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" y="2818"/>
              <a:ext cx="356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62319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9" name="Rectangle 41"/>
          <p:cNvSpPr>
            <a:spLocks noChangeArrowheads="1"/>
          </p:cNvSpPr>
          <p:nvPr/>
        </p:nvSpPr>
        <p:spPr bwMode="auto">
          <a:xfrm>
            <a:off x="855663" y="4826550"/>
            <a:ext cx="6743700" cy="1165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33CC"/>
              </a:solidFill>
              <a:ea typeface="华文行楷" pitchFamily="2" charset="-122"/>
            </a:endParaRPr>
          </a:p>
        </p:txBody>
      </p:sp>
      <p:sp>
        <p:nvSpPr>
          <p:cNvPr id="52230" name="Text Box 42"/>
          <p:cNvSpPr txBox="1">
            <a:spLocks noChangeArrowheads="1"/>
          </p:cNvSpPr>
          <p:nvPr/>
        </p:nvSpPr>
        <p:spPr bwMode="auto">
          <a:xfrm>
            <a:off x="7620000" y="4824963"/>
            <a:ext cx="787400" cy="1169987"/>
          </a:xfrm>
          <a:prstGeom prst="rect">
            <a:avLst/>
          </a:prstGeom>
          <a:solidFill>
            <a:schemeClr val="hlink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lIns="126000" tIns="288000" bIns="10800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 5</a:t>
            </a:r>
          </a:p>
        </p:txBody>
      </p:sp>
      <p:grpSp>
        <p:nvGrpSpPr>
          <p:cNvPr id="52231" name="Group 43"/>
          <p:cNvGrpSpPr>
            <a:grpSpLocks/>
          </p:cNvGrpSpPr>
          <p:nvPr/>
        </p:nvGrpSpPr>
        <p:grpSpPr bwMode="auto">
          <a:xfrm>
            <a:off x="1697038" y="4815437"/>
            <a:ext cx="4129088" cy="1201022"/>
            <a:chOff x="1107" y="1960"/>
            <a:chExt cx="2601" cy="422"/>
          </a:xfrm>
        </p:grpSpPr>
        <p:sp>
          <p:nvSpPr>
            <p:cNvPr id="52256" name="Line 44"/>
            <p:cNvSpPr>
              <a:spLocks noChangeShapeType="1"/>
            </p:cNvSpPr>
            <p:nvPr/>
          </p:nvSpPr>
          <p:spPr bwMode="auto">
            <a:xfrm>
              <a:off x="1107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2257" name="Line 45"/>
            <p:cNvSpPr>
              <a:spLocks noChangeShapeType="1"/>
            </p:cNvSpPr>
            <p:nvPr/>
          </p:nvSpPr>
          <p:spPr bwMode="auto">
            <a:xfrm>
              <a:off x="1629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2258" name="Line 46"/>
            <p:cNvSpPr>
              <a:spLocks noChangeShapeType="1"/>
            </p:cNvSpPr>
            <p:nvPr/>
          </p:nvSpPr>
          <p:spPr bwMode="auto">
            <a:xfrm>
              <a:off x="2157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2259" name="Line 47"/>
            <p:cNvSpPr>
              <a:spLocks noChangeShapeType="1"/>
            </p:cNvSpPr>
            <p:nvPr/>
          </p:nvSpPr>
          <p:spPr bwMode="auto">
            <a:xfrm>
              <a:off x="2682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2260" name="Line 48"/>
            <p:cNvSpPr>
              <a:spLocks noChangeShapeType="1"/>
            </p:cNvSpPr>
            <p:nvPr/>
          </p:nvSpPr>
          <p:spPr bwMode="auto">
            <a:xfrm>
              <a:off x="3203" y="196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5" name="Line 44"/>
            <p:cNvSpPr>
              <a:spLocks noChangeShapeType="1"/>
            </p:cNvSpPr>
            <p:nvPr/>
          </p:nvSpPr>
          <p:spPr bwMode="auto">
            <a:xfrm>
              <a:off x="3708" y="1977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>
        <p:nvSpPr>
          <p:cNvPr id="52232" name="Text Box 49"/>
          <p:cNvSpPr txBox="1">
            <a:spLocks noChangeArrowheads="1"/>
          </p:cNvSpPr>
          <p:nvPr/>
        </p:nvSpPr>
        <p:spPr bwMode="auto">
          <a:xfrm>
            <a:off x="1050925" y="5372650"/>
            <a:ext cx="48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FF0000"/>
                </a:solidFill>
                <a:latin typeface="Times New Roman" pitchFamily="18" charset="0"/>
              </a:rPr>
              <a:t>12</a:t>
            </a:r>
            <a:endParaRPr kumimoji="1" lang="en-US" altLang="zh-CN" sz="3200" b="1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52233" name="Text Box 50"/>
          <p:cNvSpPr txBox="1">
            <a:spLocks noChangeArrowheads="1"/>
          </p:cNvSpPr>
          <p:nvPr/>
        </p:nvSpPr>
        <p:spPr bwMode="auto">
          <a:xfrm>
            <a:off x="1953815" y="4677995"/>
            <a:ext cx="48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2234" name="Text Box 51"/>
          <p:cNvSpPr txBox="1">
            <a:spLocks noChangeArrowheads="1"/>
          </p:cNvSpPr>
          <p:nvPr/>
        </p:nvSpPr>
        <p:spPr bwMode="auto">
          <a:xfrm>
            <a:off x="2811065" y="4677995"/>
            <a:ext cx="496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2235" name="Text Box 52"/>
          <p:cNvSpPr txBox="1">
            <a:spLocks noChangeArrowheads="1"/>
          </p:cNvSpPr>
          <p:nvPr/>
        </p:nvSpPr>
        <p:spPr bwMode="auto">
          <a:xfrm>
            <a:off x="3563888" y="4750003"/>
            <a:ext cx="452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2236" name="Text Box 53"/>
          <p:cNvSpPr txBox="1">
            <a:spLocks noChangeArrowheads="1"/>
          </p:cNvSpPr>
          <p:nvPr/>
        </p:nvSpPr>
        <p:spPr bwMode="auto">
          <a:xfrm>
            <a:off x="4487465" y="4697045"/>
            <a:ext cx="454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2237" name="Text Box 54"/>
          <p:cNvSpPr txBox="1">
            <a:spLocks noChangeArrowheads="1"/>
          </p:cNvSpPr>
          <p:nvPr/>
        </p:nvSpPr>
        <p:spPr bwMode="auto">
          <a:xfrm>
            <a:off x="1235075" y="4326488"/>
            <a:ext cx="5954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0       1       2       3       </a:t>
            </a:r>
            <a:r>
              <a:rPr kumimoji="1" lang="en-US" altLang="zh-CN" sz="2800" b="1" dirty="0" smtClean="0">
                <a:solidFill>
                  <a:srgbClr val="000000"/>
                </a:solidFill>
                <a:latin typeface="Times New Roman" pitchFamily="18" charset="0"/>
              </a:rPr>
              <a:t>4	    5</a:t>
            </a:r>
            <a:endParaRPr kumimoji="1" lang="en-US" altLang="zh-CN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38" name="Text Box 55"/>
          <p:cNvSpPr txBox="1">
            <a:spLocks noChangeArrowheads="1"/>
          </p:cNvSpPr>
          <p:nvPr/>
        </p:nvSpPr>
        <p:spPr bwMode="auto">
          <a:xfrm>
            <a:off x="5198095" y="5363125"/>
            <a:ext cx="454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42</a:t>
            </a:r>
          </a:p>
        </p:txBody>
      </p:sp>
      <p:sp>
        <p:nvSpPr>
          <p:cNvPr id="52239" name="Text Box 56"/>
          <p:cNvSpPr txBox="1">
            <a:spLocks noChangeArrowheads="1"/>
          </p:cNvSpPr>
          <p:nvPr/>
        </p:nvSpPr>
        <p:spPr bwMode="auto">
          <a:xfrm>
            <a:off x="4378945" y="5377413"/>
            <a:ext cx="4524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24</a:t>
            </a:r>
          </a:p>
        </p:txBody>
      </p:sp>
      <p:sp>
        <p:nvSpPr>
          <p:cNvPr id="52240" name="Text Box 57"/>
          <p:cNvSpPr txBox="1">
            <a:spLocks noChangeArrowheads="1"/>
          </p:cNvSpPr>
          <p:nvPr/>
        </p:nvSpPr>
        <p:spPr bwMode="auto">
          <a:xfrm>
            <a:off x="3534395" y="5372650"/>
            <a:ext cx="496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52241" name="Text Box 58"/>
          <p:cNvSpPr txBox="1">
            <a:spLocks noChangeArrowheads="1"/>
          </p:cNvSpPr>
          <p:nvPr/>
        </p:nvSpPr>
        <p:spPr bwMode="auto">
          <a:xfrm>
            <a:off x="2713658" y="5374238"/>
            <a:ext cx="482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</a:rPr>
              <a:t>33</a:t>
            </a:r>
          </a:p>
        </p:txBody>
      </p:sp>
      <p:sp>
        <p:nvSpPr>
          <p:cNvPr id="52242" name="Text Box 62"/>
          <p:cNvSpPr txBox="1">
            <a:spLocks noChangeArrowheads="1"/>
          </p:cNvSpPr>
          <p:nvPr/>
        </p:nvSpPr>
        <p:spPr bwMode="auto">
          <a:xfrm>
            <a:off x="5270103" y="4684345"/>
            <a:ext cx="454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2243" name="Text Box 66"/>
          <p:cNvSpPr txBox="1">
            <a:spLocks noChangeArrowheads="1"/>
          </p:cNvSpPr>
          <p:nvPr/>
        </p:nvSpPr>
        <p:spPr bwMode="auto">
          <a:xfrm>
            <a:off x="466974" y="2924944"/>
            <a:ext cx="8382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例：在（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35, 33, 12, 24, 42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）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中查找值为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itchFamily="18" charset="0"/>
              </a:rPr>
              <a:t>12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itchFamily="18" charset="0"/>
              </a:rPr>
              <a:t>的元素，返回在表中的序号。</a:t>
            </a:r>
          </a:p>
        </p:txBody>
      </p:sp>
      <p:grpSp>
        <p:nvGrpSpPr>
          <p:cNvPr id="3" name="Group 69"/>
          <p:cNvGrpSpPr>
            <a:grpSpLocks/>
          </p:cNvGrpSpPr>
          <p:nvPr/>
        </p:nvGrpSpPr>
        <p:grpSpPr bwMode="auto">
          <a:xfrm>
            <a:off x="5270103" y="6046147"/>
            <a:ext cx="204788" cy="573088"/>
            <a:chOff x="687" y="3274"/>
            <a:chExt cx="129" cy="361"/>
          </a:xfrm>
        </p:grpSpPr>
        <p:sp>
          <p:nvSpPr>
            <p:cNvPr id="52254" name="Line 67"/>
            <p:cNvSpPr>
              <a:spLocks noChangeShapeType="1"/>
            </p:cNvSpPr>
            <p:nvPr/>
          </p:nvSpPr>
          <p:spPr bwMode="auto">
            <a:xfrm flipV="1">
              <a:off x="814" y="3274"/>
              <a:ext cx="0" cy="30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2255" name="Text Box 68"/>
            <p:cNvSpPr txBox="1">
              <a:spLocks noChangeArrowheads="1"/>
            </p:cNvSpPr>
            <p:nvPr/>
          </p:nvSpPr>
          <p:spPr bwMode="auto">
            <a:xfrm>
              <a:off x="687" y="3405"/>
              <a:ext cx="12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6666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</a:p>
          </p:txBody>
        </p:sp>
      </p:grpSp>
      <p:grpSp>
        <p:nvGrpSpPr>
          <p:cNvPr id="4" name="Group 70"/>
          <p:cNvGrpSpPr>
            <a:grpSpLocks/>
          </p:cNvGrpSpPr>
          <p:nvPr/>
        </p:nvGrpSpPr>
        <p:grpSpPr bwMode="auto">
          <a:xfrm>
            <a:off x="4509690" y="6070777"/>
            <a:ext cx="204787" cy="573087"/>
            <a:chOff x="687" y="3274"/>
            <a:chExt cx="129" cy="361"/>
          </a:xfrm>
        </p:grpSpPr>
        <p:sp>
          <p:nvSpPr>
            <p:cNvPr id="52252" name="Line 71"/>
            <p:cNvSpPr>
              <a:spLocks noChangeShapeType="1"/>
            </p:cNvSpPr>
            <p:nvPr/>
          </p:nvSpPr>
          <p:spPr bwMode="auto">
            <a:xfrm flipV="1">
              <a:off x="814" y="3274"/>
              <a:ext cx="0" cy="30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2253" name="Text Box 72"/>
            <p:cNvSpPr txBox="1">
              <a:spLocks noChangeArrowheads="1"/>
            </p:cNvSpPr>
            <p:nvPr/>
          </p:nvSpPr>
          <p:spPr bwMode="auto">
            <a:xfrm>
              <a:off x="687" y="3405"/>
              <a:ext cx="12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6666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</a:p>
          </p:txBody>
        </p:sp>
      </p:grpSp>
      <p:grpSp>
        <p:nvGrpSpPr>
          <p:cNvPr id="5" name="Group 73"/>
          <p:cNvGrpSpPr>
            <a:grpSpLocks/>
          </p:cNvGrpSpPr>
          <p:nvPr/>
        </p:nvGrpSpPr>
        <p:grpSpPr bwMode="auto">
          <a:xfrm>
            <a:off x="3645644" y="6067603"/>
            <a:ext cx="204788" cy="573087"/>
            <a:chOff x="687" y="3274"/>
            <a:chExt cx="129" cy="361"/>
          </a:xfrm>
        </p:grpSpPr>
        <p:sp>
          <p:nvSpPr>
            <p:cNvPr id="52250" name="Line 74"/>
            <p:cNvSpPr>
              <a:spLocks noChangeShapeType="1"/>
            </p:cNvSpPr>
            <p:nvPr/>
          </p:nvSpPr>
          <p:spPr bwMode="auto">
            <a:xfrm flipV="1">
              <a:off x="814" y="3274"/>
              <a:ext cx="0" cy="30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2251" name="Text Box 75"/>
            <p:cNvSpPr txBox="1">
              <a:spLocks noChangeArrowheads="1"/>
            </p:cNvSpPr>
            <p:nvPr/>
          </p:nvSpPr>
          <p:spPr bwMode="auto">
            <a:xfrm>
              <a:off x="687" y="3405"/>
              <a:ext cx="12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6666"/>
                  </a:solidFill>
                  <a:latin typeface="Times New Roman" pitchFamily="18" charset="0"/>
                  <a:ea typeface="华文行楷" pitchFamily="2" charset="-122"/>
                </a:rPr>
                <a:t>i</a:t>
              </a:r>
            </a:p>
          </p:txBody>
        </p:sp>
      </p:grpSp>
      <p:sp>
        <p:nvSpPr>
          <p:cNvPr id="52248" name="Oval 76"/>
          <p:cNvSpPr>
            <a:spLocks noChangeArrowheads="1"/>
          </p:cNvSpPr>
          <p:nvPr/>
        </p:nvSpPr>
        <p:spPr bwMode="auto">
          <a:xfrm>
            <a:off x="3479751" y="4407449"/>
            <a:ext cx="536575" cy="1001713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33CC"/>
              </a:solidFill>
              <a:ea typeface="华文行楷" pitchFamily="2" charset="-122"/>
            </a:endParaRPr>
          </a:p>
        </p:txBody>
      </p: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620961" y="908720"/>
            <a:ext cx="2808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>
                <a:solidFill>
                  <a:srgbClr val="FF0000"/>
                </a:solidFill>
              </a:rPr>
              <a:t>①  </a:t>
            </a:r>
            <a:r>
              <a:rPr kumimoji="1" lang="zh-CN" altLang="en-US" dirty="0">
                <a:solidFill>
                  <a:srgbClr val="FF0000"/>
                </a:solidFill>
              </a:rPr>
              <a:t>查找操作</a:t>
            </a:r>
          </a:p>
        </p:txBody>
      </p:sp>
      <p:sp>
        <p:nvSpPr>
          <p:cNvPr id="38" name="Text Box 13"/>
          <p:cNvSpPr txBox="1">
            <a:spLocks noChangeArrowheads="1"/>
          </p:cNvSpPr>
          <p:nvPr/>
        </p:nvSpPr>
        <p:spPr bwMode="auto">
          <a:xfrm>
            <a:off x="710556" y="1412776"/>
            <a:ext cx="703429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dirty="0" smtClean="0">
                <a:solidFill>
                  <a:srgbClr val="5B5249">
                    <a:lumMod val="50000"/>
                  </a:srgbClr>
                </a:solidFill>
              </a:rPr>
              <a:t>使用</a:t>
            </a:r>
            <a:r>
              <a:rPr kumimoji="1" lang="zh-CN" altLang="en-US" dirty="0" smtClean="0">
                <a:solidFill>
                  <a:srgbClr val="FF0000"/>
                </a:solidFill>
              </a:rPr>
              <a:t>监督元</a:t>
            </a:r>
            <a:r>
              <a:rPr kumimoji="1" lang="zh-CN" altLang="en-US" dirty="0" smtClean="0">
                <a:solidFill>
                  <a:srgbClr val="5B5249">
                    <a:lumMod val="50000"/>
                  </a:srgbClr>
                </a:solidFill>
              </a:rPr>
              <a:t>，按值查找操作</a:t>
            </a:r>
            <a:r>
              <a:rPr kumimoji="1" lang="en-US" altLang="zh-CN" dirty="0" smtClean="0">
                <a:solidFill>
                  <a:srgbClr val="5B5249">
                    <a:lumMod val="50000"/>
                  </a:srgbClr>
                </a:solidFill>
              </a:rPr>
              <a:t>Locate</a:t>
            </a:r>
            <a:r>
              <a:rPr kumimoji="1" lang="zh-CN" altLang="en-US" dirty="0">
                <a:solidFill>
                  <a:srgbClr val="5B5249">
                    <a:lumMod val="50000"/>
                  </a:srgbClr>
                </a:solidFill>
              </a:rPr>
              <a:t>（</a:t>
            </a:r>
            <a:r>
              <a:rPr kumimoji="1" lang="en-US" altLang="zh-CN" dirty="0" err="1">
                <a:solidFill>
                  <a:srgbClr val="5B5249">
                    <a:lumMod val="50000"/>
                  </a:srgbClr>
                </a:solidFill>
              </a:rPr>
              <a:t>L,e</a:t>
            </a:r>
            <a:r>
              <a:rPr kumimoji="1" lang="zh-CN" altLang="en-US" dirty="0">
                <a:solidFill>
                  <a:srgbClr val="5B5249">
                    <a:lumMod val="50000"/>
                  </a:srgbClr>
                </a:solidFill>
              </a:rPr>
              <a:t>）</a:t>
            </a:r>
            <a:r>
              <a:rPr kumimoji="1" lang="en-US" altLang="zh-CN" dirty="0">
                <a:solidFill>
                  <a:srgbClr val="5B5249">
                    <a:lumMod val="50000"/>
                  </a:srgbClr>
                </a:solidFill>
              </a:rPr>
              <a:t>:</a:t>
            </a:r>
          </a:p>
        </p:txBody>
      </p:sp>
      <p:sp>
        <p:nvSpPr>
          <p:cNvPr id="39" name="Text Box 14"/>
          <p:cNvSpPr txBox="1">
            <a:spLocks noChangeArrowheads="1"/>
          </p:cNvSpPr>
          <p:nvPr/>
        </p:nvSpPr>
        <p:spPr bwMode="auto">
          <a:xfrm>
            <a:off x="539552" y="1916832"/>
            <a:ext cx="841756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/>
              <a:t>要求查找线性表</a:t>
            </a:r>
            <a:r>
              <a:rPr kumimoji="1" lang="en-US" altLang="zh-CN" sz="2000" dirty="0"/>
              <a:t>L</a:t>
            </a:r>
            <a:r>
              <a:rPr kumimoji="1" lang="zh-CN" altLang="en-US" sz="2000" dirty="0"/>
              <a:t>中与给定值</a:t>
            </a:r>
            <a:r>
              <a:rPr kumimoji="1" lang="en-US" altLang="zh-CN" sz="2000" dirty="0"/>
              <a:t>e</a:t>
            </a:r>
            <a:r>
              <a:rPr kumimoji="1" lang="zh-CN" altLang="en-US" sz="2000" dirty="0"/>
              <a:t>相等的数据元素</a:t>
            </a:r>
            <a:r>
              <a:rPr kumimoji="1" lang="zh-CN" altLang="en-US" sz="2000" dirty="0" smtClean="0"/>
              <a:t>，</a:t>
            </a:r>
            <a:endParaRPr kumimoji="1" lang="en-US" altLang="zh-CN" sz="2000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 smtClean="0"/>
              <a:t>其结果是：若</a:t>
            </a:r>
            <a:r>
              <a:rPr kumimoji="1" lang="zh-CN" altLang="en-US" sz="2000" dirty="0"/>
              <a:t>在表</a:t>
            </a:r>
            <a:r>
              <a:rPr kumimoji="1" lang="en-US" altLang="zh-CN" sz="2000" dirty="0"/>
              <a:t>L</a:t>
            </a:r>
            <a:r>
              <a:rPr kumimoji="1" lang="zh-CN" altLang="en-US" sz="2000" dirty="0"/>
              <a:t>中找到与</a:t>
            </a:r>
            <a:r>
              <a:rPr kumimoji="1" lang="en-US" altLang="zh-CN" sz="2000" dirty="0"/>
              <a:t>e</a:t>
            </a:r>
            <a:r>
              <a:rPr kumimoji="1" lang="zh-CN" altLang="en-US" sz="2000" dirty="0"/>
              <a:t>相等的元素，则返回该元素在</a:t>
            </a:r>
            <a:r>
              <a:rPr kumimoji="1" lang="zh-CN" altLang="en-US" sz="2000" dirty="0" smtClean="0"/>
              <a:t>表中</a:t>
            </a:r>
            <a:r>
              <a:rPr kumimoji="1" lang="zh-CN" altLang="en-US" sz="2000" dirty="0"/>
              <a:t>的</a:t>
            </a:r>
            <a:r>
              <a:rPr kumimoji="1" lang="zh-CN" altLang="en-US" sz="2000" dirty="0">
                <a:solidFill>
                  <a:srgbClr val="FF0000"/>
                </a:solidFill>
              </a:rPr>
              <a:t>序号</a:t>
            </a:r>
            <a:r>
              <a:rPr kumimoji="1" lang="zh-CN" altLang="en-US" sz="2000" dirty="0" smtClean="0"/>
              <a:t>；若</a:t>
            </a:r>
            <a:r>
              <a:rPr kumimoji="1" lang="zh-CN" altLang="en-US" sz="2000" dirty="0"/>
              <a:t>找不到，则返回一个“空序号”，</a:t>
            </a:r>
            <a:r>
              <a:rPr kumimoji="1" lang="zh-CN" altLang="en-US" sz="2000" dirty="0" smtClean="0"/>
              <a:t>如</a:t>
            </a:r>
            <a:r>
              <a:rPr kumimoji="1" lang="en-US" altLang="zh-CN" sz="2000" dirty="0"/>
              <a:t>0</a:t>
            </a:r>
            <a:r>
              <a:rPr kumimoji="1" lang="zh-CN" altLang="en-US" sz="2000" dirty="0" smtClean="0"/>
              <a:t>。</a:t>
            </a:r>
            <a:endParaRPr kumimoji="1" lang="zh-CN" altLang="en-US" sz="2000" dirty="0"/>
          </a:p>
        </p:txBody>
      </p:sp>
      <p:grpSp>
        <p:nvGrpSpPr>
          <p:cNvPr id="40" name="Group 15"/>
          <p:cNvGrpSpPr>
            <a:grpSpLocks/>
          </p:cNvGrpSpPr>
          <p:nvPr/>
        </p:nvGrpSpPr>
        <p:grpSpPr bwMode="auto">
          <a:xfrm>
            <a:off x="395536" y="384845"/>
            <a:ext cx="4738688" cy="523875"/>
            <a:chOff x="530" y="527"/>
            <a:chExt cx="2985" cy="330"/>
          </a:xfrm>
        </p:grpSpPr>
        <p:sp>
          <p:nvSpPr>
            <p:cNvPr id="41" name="Text Box 16"/>
            <p:cNvSpPr txBox="1">
              <a:spLocks noChangeArrowheads="1"/>
            </p:cNvSpPr>
            <p:nvPr/>
          </p:nvSpPr>
          <p:spPr bwMode="auto">
            <a:xfrm>
              <a:off x="530" y="527"/>
              <a:ext cx="298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/>
                <a:t>2.5	</a:t>
              </a:r>
              <a:r>
                <a:rPr kumimoji="1" lang="zh-CN" altLang="en-US" dirty="0" smtClean="0"/>
                <a:t>顺序</a:t>
              </a:r>
              <a:r>
                <a:rPr kumimoji="1" lang="zh-CN" altLang="en-US" dirty="0"/>
                <a:t>表的</a:t>
              </a:r>
              <a:r>
                <a:rPr kumimoji="1" lang="zh-CN" altLang="en-US" dirty="0" smtClean="0"/>
                <a:t>运算</a:t>
              </a:r>
              <a:endParaRPr kumimoji="1" lang="zh-CN" altLang="en-US" dirty="0"/>
            </a:p>
          </p:txBody>
        </p:sp>
        <p:sp>
          <p:nvSpPr>
            <p:cNvPr id="42" name="Line 17"/>
            <p:cNvSpPr>
              <a:spLocks noChangeShapeType="1"/>
            </p:cNvSpPr>
            <p:nvPr/>
          </p:nvSpPr>
          <p:spPr bwMode="auto">
            <a:xfrm>
              <a:off x="575" y="845"/>
              <a:ext cx="2713" cy="0"/>
            </a:xfrm>
            <a:prstGeom prst="line">
              <a:avLst/>
            </a:prstGeom>
            <a:noFill/>
            <a:ln w="539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444208" y="3356992"/>
            <a:ext cx="23762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003399"/>
                </a:solidFill>
                <a:latin typeface="黑体" pitchFamily="49" charset="-122"/>
                <a:ea typeface="黑体" pitchFamily="49" charset="-122"/>
              </a:rPr>
              <a:t>将表头元素设置为监督元，以表尾为起点向表头一端逐个和监督元比较</a:t>
            </a:r>
            <a:endParaRPr kumimoji="1" lang="zh-CN" altLang="en-US" sz="2000" b="1" dirty="0">
              <a:solidFill>
                <a:srgbClr val="003399"/>
              </a:solidFill>
              <a:latin typeface="黑体" pitchFamily="49" charset="-122"/>
              <a:ea typeface="黑体" pitchFamily="49" charset="-122"/>
            </a:endParaRPr>
          </a:p>
        </p:txBody>
      </p:sp>
      <p:cxnSp>
        <p:nvCxnSpPr>
          <p:cNvPr id="8" name="直接箭头连接符 7"/>
          <p:cNvCxnSpPr/>
          <p:nvPr/>
        </p:nvCxnSpPr>
        <p:spPr bwMode="auto">
          <a:xfrm flipH="1">
            <a:off x="5796136" y="4016925"/>
            <a:ext cx="852283" cy="8096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 Box 58"/>
          <p:cNvSpPr txBox="1">
            <a:spLocks noChangeArrowheads="1"/>
          </p:cNvSpPr>
          <p:nvPr/>
        </p:nvSpPr>
        <p:spPr bwMode="auto">
          <a:xfrm>
            <a:off x="1840806" y="5385094"/>
            <a:ext cx="482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 smtClean="0">
                <a:solidFill>
                  <a:srgbClr val="000000"/>
                </a:solidFill>
                <a:latin typeface="Times New Roman" pitchFamily="18" charset="0"/>
              </a:rPr>
              <a:t>35</a:t>
            </a:r>
            <a:endParaRPr kumimoji="1" lang="en-US" altLang="zh-CN" sz="32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4" name="Text Box 50"/>
          <p:cNvSpPr txBox="1">
            <a:spLocks noChangeArrowheads="1"/>
          </p:cNvSpPr>
          <p:nvPr/>
        </p:nvSpPr>
        <p:spPr bwMode="auto">
          <a:xfrm>
            <a:off x="1080690" y="4750003"/>
            <a:ext cx="48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 dirty="0" smtClean="0">
                <a:solidFill>
                  <a:srgbClr val="000000"/>
                </a:solidFill>
                <a:latin typeface="Times New Roman" pitchFamily="18" charset="0"/>
              </a:rPr>
              <a:t>e</a:t>
            </a:r>
            <a:endParaRPr kumimoji="1" lang="en-US" altLang="zh-CN" sz="3200" b="1" baseline="-250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242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3" grpId="0"/>
      <p:bldP spid="38" grpId="0"/>
      <p:bldP spid="39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fld id="{D2B806D3-A7E6-4C4D-A0EF-220DF9C95E87}" type="slidenum">
              <a:rPr lang="en-US" altLang="zh-CN" sz="1400" smtClean="0">
                <a:solidFill>
                  <a:srgbClr val="FFFFFF"/>
                </a:solidFill>
              </a:rPr>
              <a:pPr eaLnBrk="1" hangingPunct="1"/>
              <a:t>24</a:t>
            </a:fld>
            <a:endParaRPr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841375" y="836613"/>
            <a:ext cx="4017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2.5  </a:t>
            </a:r>
            <a:r>
              <a:rPr kumimoji="1" lang="zh-CN" altLang="en-US" dirty="0" smtClean="0"/>
              <a:t>顺序</a:t>
            </a:r>
            <a:r>
              <a:rPr kumimoji="1" lang="zh-CN" altLang="en-US" dirty="0"/>
              <a:t>表的运算</a:t>
            </a:r>
          </a:p>
        </p:txBody>
      </p:sp>
      <p:sp>
        <p:nvSpPr>
          <p:cNvPr id="20486" name="Line 8"/>
          <p:cNvSpPr>
            <a:spLocks noChangeShapeType="1"/>
          </p:cNvSpPr>
          <p:nvPr/>
        </p:nvSpPr>
        <p:spPr bwMode="auto">
          <a:xfrm>
            <a:off x="912813" y="1341438"/>
            <a:ext cx="36591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20487" name="Text Box 9"/>
          <p:cNvSpPr txBox="1">
            <a:spLocks noChangeArrowheads="1"/>
          </p:cNvSpPr>
          <p:nvPr/>
        </p:nvSpPr>
        <p:spPr bwMode="auto">
          <a:xfrm>
            <a:off x="1042988" y="1700213"/>
            <a:ext cx="21669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>
                <a:solidFill>
                  <a:srgbClr val="FF0000"/>
                </a:solidFill>
              </a:rPr>
              <a:t>②  </a:t>
            </a:r>
            <a:r>
              <a:rPr kumimoji="1" lang="zh-CN" altLang="en-US">
                <a:solidFill>
                  <a:srgbClr val="FF0000"/>
                </a:solidFill>
              </a:rPr>
              <a:t>插入操作</a:t>
            </a:r>
          </a:p>
        </p:txBody>
      </p:sp>
      <p:sp>
        <p:nvSpPr>
          <p:cNvPr id="79882" name="Text Box 10"/>
          <p:cNvSpPr txBox="1">
            <a:spLocks noChangeArrowheads="1"/>
          </p:cNvSpPr>
          <p:nvPr/>
        </p:nvSpPr>
        <p:spPr bwMode="auto">
          <a:xfrm>
            <a:off x="971550" y="2276475"/>
            <a:ext cx="745909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/>
              <a:t>是指在表的第</a:t>
            </a:r>
            <a:r>
              <a:rPr kumimoji="1" lang="en-US" altLang="zh-CN" sz="2400" dirty="0"/>
              <a:t>i (1≤i≤n+1)</a:t>
            </a:r>
            <a:r>
              <a:rPr kumimoji="1" lang="zh-CN" altLang="en-US" sz="2400" dirty="0"/>
              <a:t>个位置，插入一个新元素</a:t>
            </a:r>
            <a:r>
              <a:rPr kumimoji="1" lang="en-US" altLang="zh-CN" sz="2400" dirty="0"/>
              <a:t>e</a:t>
            </a:r>
            <a:r>
              <a:rPr kumimoji="1" lang="zh-CN" altLang="en-US" sz="2400" dirty="0"/>
              <a:t>，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/>
              <a:t>使长度为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的线性表</a:t>
            </a:r>
            <a:r>
              <a:rPr kumimoji="1" lang="zh-CN" altLang="en-US" sz="2400" dirty="0">
                <a:solidFill>
                  <a:srgbClr val="5B5249"/>
                </a:solidFill>
              </a:rPr>
              <a:t> </a:t>
            </a:r>
            <a:r>
              <a:rPr kumimoji="1" lang="en-US" altLang="zh-CN" sz="2400" dirty="0" smtClean="0"/>
              <a:t>(a</a:t>
            </a:r>
            <a:r>
              <a:rPr kumimoji="1" lang="en-US" altLang="zh-CN" sz="2400" baseline="-25000" dirty="0" smtClean="0"/>
              <a:t>1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…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smtClean="0"/>
              <a:t>a</a:t>
            </a:r>
            <a:r>
              <a:rPr kumimoji="1" lang="en-US" altLang="zh-CN" sz="2400" baseline="-25000" dirty="0" smtClean="0"/>
              <a:t>i-1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err="1" smtClean="0"/>
              <a:t>a</a:t>
            </a:r>
            <a:r>
              <a:rPr kumimoji="1" lang="en-US" altLang="zh-CN" sz="2400" baseline="-25000" dirty="0" err="1" smtClean="0"/>
              <a:t>i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…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smtClean="0"/>
              <a:t>a</a:t>
            </a:r>
            <a:r>
              <a:rPr kumimoji="1" lang="en-US" altLang="zh-CN" sz="2400" baseline="-25000" dirty="0" smtClean="0"/>
              <a:t>n</a:t>
            </a:r>
            <a:r>
              <a:rPr kumimoji="1" lang="en-US" altLang="zh-CN" sz="2400" dirty="0"/>
              <a:t>)</a:t>
            </a:r>
            <a:r>
              <a:rPr kumimoji="1" lang="en-US" altLang="zh-CN" sz="2400" dirty="0">
                <a:solidFill>
                  <a:srgbClr val="5B5249"/>
                </a:solidFill>
              </a:rPr>
              <a:t> </a:t>
            </a:r>
            <a:r>
              <a:rPr kumimoji="1" lang="zh-CN" altLang="en-US" sz="2400" dirty="0"/>
              <a:t>变成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/>
              <a:t>长度为</a:t>
            </a:r>
            <a:r>
              <a:rPr kumimoji="1" lang="en-US" altLang="zh-CN" sz="2400" dirty="0"/>
              <a:t>n+1</a:t>
            </a:r>
            <a:r>
              <a:rPr kumimoji="1" lang="zh-CN" altLang="en-US" sz="2400" dirty="0"/>
              <a:t>的线性表</a:t>
            </a:r>
            <a:r>
              <a:rPr kumimoji="1" lang="zh-CN" altLang="en-US" sz="2400" dirty="0" smtClean="0"/>
              <a:t>（</a:t>
            </a:r>
            <a:r>
              <a:rPr kumimoji="1" lang="en-US" altLang="zh-CN" sz="2400" dirty="0" smtClean="0"/>
              <a:t>a</a:t>
            </a:r>
            <a:r>
              <a:rPr kumimoji="1" lang="en-US" altLang="zh-CN" sz="2400" baseline="-25000" dirty="0" smtClean="0"/>
              <a:t>1</a:t>
            </a:r>
            <a:r>
              <a:rPr kumimoji="1" lang="zh-CN" altLang="en-US" sz="2400" dirty="0"/>
              <a:t>，</a:t>
            </a:r>
            <a:r>
              <a:rPr kumimoji="1" lang="en-US" altLang="zh-CN" sz="2400" dirty="0" smtClean="0"/>
              <a:t>…,a</a:t>
            </a:r>
            <a:r>
              <a:rPr kumimoji="1" lang="en-US" altLang="zh-CN" sz="2400" baseline="-25000" dirty="0" smtClean="0"/>
              <a:t>i-1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e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err="1" smtClean="0"/>
              <a:t>a</a:t>
            </a:r>
            <a:r>
              <a:rPr kumimoji="1" lang="en-US" altLang="zh-CN" sz="2400" baseline="-25000" dirty="0" err="1" smtClean="0"/>
              <a:t>i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…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smtClean="0"/>
              <a:t>a</a:t>
            </a:r>
            <a:r>
              <a:rPr kumimoji="1" lang="en-US" altLang="zh-CN" sz="2400" baseline="-25000" dirty="0" smtClean="0"/>
              <a:t>n</a:t>
            </a:r>
            <a:r>
              <a:rPr kumimoji="1" lang="zh-CN" altLang="en-US" sz="2400" dirty="0"/>
              <a:t>）</a:t>
            </a:r>
            <a:r>
              <a:rPr kumimoji="1" lang="zh-CN" altLang="en-US" sz="2400" dirty="0">
                <a:solidFill>
                  <a:srgbClr val="5B5249"/>
                </a:solidFill>
              </a:rPr>
              <a:t>。</a:t>
            </a:r>
          </a:p>
        </p:txBody>
      </p:sp>
      <p:sp>
        <p:nvSpPr>
          <p:cNvPr id="79886" name="Text Box 14"/>
          <p:cNvSpPr txBox="1">
            <a:spLocks noChangeArrowheads="1"/>
          </p:cNvSpPr>
          <p:nvPr/>
        </p:nvSpPr>
        <p:spPr bwMode="auto">
          <a:xfrm>
            <a:off x="935038" y="3597275"/>
            <a:ext cx="797526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5B5249">
                    <a:lumMod val="50000"/>
                  </a:srgbClr>
                </a:solidFill>
              </a:rPr>
              <a:t>例如：线性表 </a:t>
            </a:r>
            <a:r>
              <a:rPr kumimoji="1" lang="en-US" altLang="zh-CN" sz="2400" dirty="0">
                <a:solidFill>
                  <a:srgbClr val="5B5249">
                    <a:lumMod val="50000"/>
                  </a:srgbClr>
                </a:solidFill>
              </a:rPr>
              <a:t>(4,9,15,28,30,30,42,51,62)</a:t>
            </a:r>
            <a:r>
              <a:rPr kumimoji="1" lang="zh-CN" altLang="en-US" sz="2400" dirty="0">
                <a:solidFill>
                  <a:srgbClr val="5B5249">
                    <a:lumMod val="50000"/>
                  </a:srgbClr>
                </a:solidFill>
              </a:rPr>
              <a:t>，需在第</a:t>
            </a:r>
            <a:r>
              <a:rPr kumimoji="1" lang="en-US" altLang="zh-CN" sz="2400" dirty="0">
                <a:solidFill>
                  <a:srgbClr val="5B5249">
                    <a:lumMod val="50000"/>
                  </a:srgbClr>
                </a:solidFill>
              </a:rPr>
              <a:t>4</a:t>
            </a:r>
            <a:r>
              <a:rPr kumimoji="1" lang="zh-CN" altLang="en-US" sz="2400" dirty="0">
                <a:solidFill>
                  <a:srgbClr val="5B5249">
                    <a:lumMod val="50000"/>
                  </a:srgbClr>
                </a:solidFill>
              </a:rPr>
              <a:t>个元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5B5249">
                    <a:lumMod val="50000"/>
                  </a:srgbClr>
                </a:solidFill>
              </a:rPr>
              <a:t>           素之前插入一个元素“</a:t>
            </a:r>
            <a:r>
              <a:rPr kumimoji="1" lang="en-US" altLang="zh-CN" sz="2400" dirty="0">
                <a:solidFill>
                  <a:srgbClr val="5B5249">
                    <a:lumMod val="50000"/>
                  </a:srgbClr>
                </a:solidFill>
              </a:rPr>
              <a:t>21”</a:t>
            </a:r>
            <a:r>
              <a:rPr kumimoji="1" lang="zh-CN" altLang="en-US" sz="2400" dirty="0">
                <a:solidFill>
                  <a:srgbClr val="5B5249">
                    <a:lumMod val="50000"/>
                  </a:srgbClr>
                </a:solidFill>
              </a:rPr>
              <a:t>。则需要将第</a:t>
            </a:r>
            <a:r>
              <a:rPr kumimoji="1" lang="en-US" altLang="zh-CN" sz="2400" dirty="0">
                <a:solidFill>
                  <a:srgbClr val="5B5249">
                    <a:lumMod val="50000"/>
                  </a:srgbClr>
                </a:solidFill>
              </a:rPr>
              <a:t>9</a:t>
            </a:r>
            <a:r>
              <a:rPr kumimoji="1" lang="zh-CN" altLang="en-US" sz="2400" dirty="0">
                <a:solidFill>
                  <a:srgbClr val="5B5249">
                    <a:lumMod val="50000"/>
                  </a:srgbClr>
                </a:solidFill>
              </a:rPr>
              <a:t>个位置到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5B5249">
                    <a:lumMod val="50000"/>
                  </a:srgbClr>
                </a:solidFill>
              </a:rPr>
              <a:t>           第</a:t>
            </a:r>
            <a:r>
              <a:rPr kumimoji="1" lang="en-US" altLang="zh-CN" sz="2400" dirty="0">
                <a:solidFill>
                  <a:srgbClr val="5B5249">
                    <a:lumMod val="50000"/>
                  </a:srgbClr>
                </a:solidFill>
              </a:rPr>
              <a:t>4</a:t>
            </a:r>
            <a:r>
              <a:rPr kumimoji="1" lang="zh-CN" altLang="en-US" sz="2400" dirty="0">
                <a:solidFill>
                  <a:srgbClr val="5B5249">
                    <a:lumMod val="50000"/>
                  </a:srgbClr>
                </a:solidFill>
              </a:rPr>
              <a:t>个位置的元素依次后移一个位置，然后将“</a:t>
            </a:r>
            <a:r>
              <a:rPr kumimoji="1" lang="en-US" altLang="zh-CN" sz="2400" dirty="0">
                <a:solidFill>
                  <a:srgbClr val="5B5249">
                    <a:lumMod val="50000"/>
                  </a:srgbClr>
                </a:solidFill>
              </a:rPr>
              <a:t>21”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5B5249">
                    <a:lumMod val="50000"/>
                  </a:srgbClr>
                </a:solidFill>
              </a:rPr>
              <a:t>           </a:t>
            </a:r>
            <a:r>
              <a:rPr kumimoji="1" lang="zh-CN" altLang="en-US" sz="2400" dirty="0">
                <a:solidFill>
                  <a:srgbClr val="5B5249">
                    <a:lumMod val="50000"/>
                  </a:srgbClr>
                </a:solidFill>
              </a:rPr>
              <a:t>插入到第</a:t>
            </a:r>
            <a:r>
              <a:rPr kumimoji="1" lang="en-US" altLang="zh-CN" sz="2400" dirty="0">
                <a:solidFill>
                  <a:srgbClr val="5B5249">
                    <a:lumMod val="50000"/>
                  </a:srgbClr>
                </a:solidFill>
              </a:rPr>
              <a:t>4</a:t>
            </a:r>
            <a:r>
              <a:rPr kumimoji="1" lang="zh-CN" altLang="en-US" sz="2400" dirty="0">
                <a:solidFill>
                  <a:srgbClr val="5B5249">
                    <a:lumMod val="50000"/>
                  </a:srgbClr>
                </a:solidFill>
              </a:rPr>
              <a:t>个位置。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en-US" sz="2400" dirty="0">
              <a:solidFill>
                <a:srgbClr val="5B5249">
                  <a:lumMod val="50000"/>
                </a:srgbClr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5B5249">
                    <a:lumMod val="50000"/>
                  </a:srgbClr>
                </a:solidFill>
              </a:rPr>
              <a:t>                       </a:t>
            </a:r>
            <a:r>
              <a:rPr kumimoji="1" lang="en-US" altLang="zh-CN" sz="2400" dirty="0">
                <a:solidFill>
                  <a:srgbClr val="5B5249">
                    <a:lumMod val="50000"/>
                  </a:srgbClr>
                </a:solidFill>
              </a:rPr>
              <a:t>(4,9,15, 21 28,30,30,42,51,62)</a:t>
            </a:r>
          </a:p>
        </p:txBody>
      </p:sp>
      <p:sp>
        <p:nvSpPr>
          <p:cNvPr id="20490" name="Text Box 69"/>
          <p:cNvSpPr txBox="1">
            <a:spLocks noChangeArrowheads="1"/>
          </p:cNvSpPr>
          <p:nvPr/>
        </p:nvSpPr>
        <p:spPr bwMode="auto">
          <a:xfrm>
            <a:off x="950913" y="2079625"/>
            <a:ext cx="184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kumimoji="1" lang="zh-CN" altLang="zh-CN"/>
          </a:p>
        </p:txBody>
      </p:sp>
    </p:spTree>
    <p:extLst>
      <p:ext uri="{BB962C8B-B14F-4D97-AF65-F5344CB8AC3E}">
        <p14:creationId xmlns:p14="http://schemas.microsoft.com/office/powerpoint/2010/main" val="4163731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82" grpId="0"/>
      <p:bldP spid="7988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41" name="Group 89"/>
          <p:cNvGraphicFramePr>
            <a:graphicFrameLocks noGrp="1"/>
          </p:cNvGraphicFramePr>
          <p:nvPr/>
        </p:nvGraphicFramePr>
        <p:xfrm>
          <a:off x="1000125" y="1428750"/>
          <a:ext cx="7243763" cy="1160463"/>
        </p:xfrm>
        <a:graphic>
          <a:graphicData uri="http://schemas.openxmlformats.org/drawingml/2006/table">
            <a:tbl>
              <a:tblPr/>
              <a:tblGrid>
                <a:gridCol w="703263"/>
                <a:gridCol w="628650"/>
                <a:gridCol w="631825"/>
                <a:gridCol w="676275"/>
                <a:gridCol w="665162"/>
                <a:gridCol w="665163"/>
                <a:gridCol w="674687"/>
                <a:gridCol w="665163"/>
                <a:gridCol w="566737"/>
                <a:gridCol w="1366838"/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下标</a:t>
                      </a: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i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…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i-1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i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…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n-1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…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MAXSIZE-1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Data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…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i+1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…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…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-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647" name="Group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075695"/>
              </p:ext>
            </p:extLst>
          </p:nvPr>
        </p:nvGraphicFramePr>
        <p:xfrm>
          <a:off x="950913" y="3501008"/>
          <a:ext cx="7437510" cy="1158876"/>
        </p:xfrm>
        <a:graphic>
          <a:graphicData uri="http://schemas.openxmlformats.org/drawingml/2006/table">
            <a:tbl>
              <a:tblPr/>
              <a:tblGrid>
                <a:gridCol w="722660"/>
                <a:gridCol w="644181"/>
                <a:gridCol w="649085"/>
                <a:gridCol w="694866"/>
                <a:gridCol w="683420"/>
                <a:gridCol w="681785"/>
                <a:gridCol w="693230"/>
                <a:gridCol w="591862"/>
                <a:gridCol w="518288"/>
                <a:gridCol w="668705"/>
                <a:gridCol w="889428"/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下标</a:t>
                      </a:r>
                      <a:r>
                        <a:rPr kumimoji="0" lang="en-US" altLang="zh-CN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i</a:t>
                      </a:r>
                      <a:endParaRPr kumimoji="0" lang="zh-CN" altLang="zh-CN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…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i-1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i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i+1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MAXSIZE-1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Data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…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8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i+1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…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-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3626" name="矩形 20"/>
          <p:cNvSpPr>
            <a:spLocks noChangeArrowheads="1"/>
          </p:cNvSpPr>
          <p:nvPr/>
        </p:nvSpPr>
        <p:spPr bwMode="auto">
          <a:xfrm>
            <a:off x="500063" y="806797"/>
            <a:ext cx="8358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/>
                </a:solidFill>
              </a:rPr>
              <a:t>2. 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插入</a:t>
            </a:r>
            <a:r>
              <a:rPr kumimoji="1" lang="zh-CN" altLang="en-US" sz="2400" b="1" dirty="0">
                <a:solidFill>
                  <a:srgbClr val="5B5249"/>
                </a:solidFill>
              </a:rPr>
              <a:t>（第</a:t>
            </a:r>
            <a:r>
              <a:rPr kumimoji="1" lang="en-US" sz="2400" b="1" dirty="0">
                <a:solidFill>
                  <a:srgbClr val="5B5249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5B5249"/>
                </a:solidFill>
              </a:rPr>
              <a:t>i (1≤i≤n+1)</a:t>
            </a:r>
            <a:r>
              <a:rPr kumimoji="1" lang="zh-CN" altLang="en-US" sz="2400" b="1" dirty="0">
                <a:solidFill>
                  <a:srgbClr val="5B5249"/>
                </a:solidFill>
              </a:rPr>
              <a:t>个位置上插入一个值</a:t>
            </a:r>
            <a:r>
              <a:rPr kumimoji="1" lang="zh-CN" altLang="en-US" sz="2400" b="1" dirty="0">
                <a:solidFill>
                  <a:srgbClr val="5B5249"/>
                </a:solidFill>
              </a:rPr>
              <a:t>为</a:t>
            </a:r>
            <a:r>
              <a:rPr kumimoji="1" lang="en-US" altLang="zh-CN" sz="2400" b="1" dirty="0">
                <a:solidFill>
                  <a:srgbClr val="5B5249"/>
                </a:solidFill>
              </a:rPr>
              <a:t>e</a:t>
            </a:r>
            <a:r>
              <a:rPr kumimoji="1" lang="zh-CN" altLang="en-US" sz="2400" b="1" dirty="0">
                <a:solidFill>
                  <a:srgbClr val="5B5249"/>
                </a:solidFill>
              </a:rPr>
              <a:t>的</a:t>
            </a:r>
            <a:r>
              <a:rPr kumimoji="1" lang="zh-CN" altLang="en-US" sz="2400" b="1" dirty="0">
                <a:solidFill>
                  <a:srgbClr val="5B5249"/>
                </a:solidFill>
              </a:rPr>
              <a:t>新元素</a:t>
            </a:r>
            <a:r>
              <a:rPr kumimoji="1" lang="en-US" altLang="zh-CN" sz="2400" b="1" dirty="0">
                <a:solidFill>
                  <a:srgbClr val="5B5249"/>
                </a:solidFill>
              </a:rPr>
              <a:t>)</a:t>
            </a:r>
            <a:endParaRPr kumimoji="1" lang="zh-CN" altLang="en-US" sz="2400" b="1" dirty="0">
              <a:solidFill>
                <a:srgbClr val="5B5249"/>
              </a:solidFill>
            </a:endParaRPr>
          </a:p>
        </p:txBody>
      </p:sp>
      <p:grpSp>
        <p:nvGrpSpPr>
          <p:cNvPr id="4" name="组合 23"/>
          <p:cNvGrpSpPr>
            <a:grpSpLocks/>
          </p:cNvGrpSpPr>
          <p:nvPr/>
        </p:nvGrpSpPr>
        <p:grpSpPr bwMode="auto">
          <a:xfrm>
            <a:off x="3714750" y="2643188"/>
            <a:ext cx="2705100" cy="785812"/>
            <a:chOff x="3714744" y="2928934"/>
            <a:chExt cx="2705631" cy="785818"/>
          </a:xfrm>
        </p:grpSpPr>
        <p:sp>
          <p:nvSpPr>
            <p:cNvPr id="23634" name="下箭头 21"/>
            <p:cNvSpPr>
              <a:spLocks noChangeArrowheads="1"/>
            </p:cNvSpPr>
            <p:nvPr/>
          </p:nvSpPr>
          <p:spPr bwMode="auto">
            <a:xfrm>
              <a:off x="3714744" y="2928934"/>
              <a:ext cx="500066" cy="785818"/>
            </a:xfrm>
            <a:prstGeom prst="downArrow">
              <a:avLst>
                <a:gd name="adj1" fmla="val 50000"/>
                <a:gd name="adj2" fmla="val 50002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23635" name="矩形 22"/>
            <p:cNvSpPr>
              <a:spLocks noChangeArrowheads="1"/>
            </p:cNvSpPr>
            <p:nvPr/>
          </p:nvSpPr>
          <p:spPr bwMode="auto">
            <a:xfrm>
              <a:off x="4429124" y="3071810"/>
              <a:ext cx="199125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5B5249"/>
                  </a:solidFill>
                </a:rPr>
                <a:t>先移动，再插入</a:t>
              </a:r>
            </a:p>
          </p:txBody>
        </p:sp>
      </p:grp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3842072" y="4149080"/>
            <a:ext cx="3698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b="1" dirty="0">
                <a:solidFill>
                  <a:srgbClr val="5B5249"/>
                </a:solidFill>
              </a:rPr>
              <a:t>e</a:t>
            </a:r>
            <a:endParaRPr kumimoji="1" lang="zh-CN" altLang="en-US" sz="2000" b="1" dirty="0">
              <a:solidFill>
                <a:srgbClr val="5B5249"/>
              </a:solidFill>
            </a:endParaRPr>
          </a:p>
        </p:txBody>
      </p:sp>
      <p:sp>
        <p:nvSpPr>
          <p:cNvPr id="26" name="下弧形箭头 25"/>
          <p:cNvSpPr>
            <a:spLocks noChangeArrowheads="1"/>
          </p:cNvSpPr>
          <p:nvPr/>
        </p:nvSpPr>
        <p:spPr bwMode="auto">
          <a:xfrm>
            <a:off x="5857875" y="5002907"/>
            <a:ext cx="500063" cy="357188"/>
          </a:xfrm>
          <a:prstGeom prst="curvedUpArrow">
            <a:avLst>
              <a:gd name="adj1" fmla="val 25006"/>
              <a:gd name="adj2" fmla="val 49998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27" name="下弧形箭头 26"/>
          <p:cNvSpPr>
            <a:spLocks noChangeArrowheads="1"/>
          </p:cNvSpPr>
          <p:nvPr/>
        </p:nvSpPr>
        <p:spPr bwMode="auto">
          <a:xfrm>
            <a:off x="4572000" y="5002907"/>
            <a:ext cx="500063" cy="357188"/>
          </a:xfrm>
          <a:prstGeom prst="curvedUpArrow">
            <a:avLst>
              <a:gd name="adj1" fmla="val 25006"/>
              <a:gd name="adj2" fmla="val 49998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28" name="下弧形箭头 27"/>
          <p:cNvSpPr>
            <a:spLocks noChangeArrowheads="1"/>
          </p:cNvSpPr>
          <p:nvPr/>
        </p:nvSpPr>
        <p:spPr bwMode="auto">
          <a:xfrm>
            <a:off x="3857625" y="5002907"/>
            <a:ext cx="571500" cy="357188"/>
          </a:xfrm>
          <a:prstGeom prst="curvedUpArrow">
            <a:avLst>
              <a:gd name="adj1" fmla="val 25007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21" name="Text Box 58"/>
          <p:cNvSpPr txBox="1">
            <a:spLocks noChangeArrowheads="1"/>
          </p:cNvSpPr>
          <p:nvPr/>
        </p:nvSpPr>
        <p:spPr bwMode="auto">
          <a:xfrm>
            <a:off x="7239000" y="60198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 eaLnBrk="1" fontAlgn="base" hangingPunct="1">
              <a:spcBef>
                <a:spcPct val="50000"/>
              </a:spcBef>
              <a:spcAft>
                <a:spcPct val="0"/>
              </a:spcAft>
            </a:pPr>
            <a:endParaRPr kumimoji="1" lang="zh-CN" altLang="en-US" sz="3200">
              <a:solidFill>
                <a:srgbClr val="000000"/>
              </a:solidFill>
            </a:endParaRPr>
          </a:p>
        </p:txBody>
      </p:sp>
      <p:sp>
        <p:nvSpPr>
          <p:cNvPr id="22" name="Text Box 72"/>
          <p:cNvSpPr txBox="1">
            <a:spLocks noChangeArrowheads="1"/>
          </p:cNvSpPr>
          <p:nvPr/>
        </p:nvSpPr>
        <p:spPr bwMode="auto">
          <a:xfrm>
            <a:off x="261938" y="5599113"/>
            <a:ext cx="8882061" cy="104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表满：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length&gt;=</a:t>
            </a:r>
            <a:r>
              <a:rPr kumimoji="1" lang="en-US" altLang="zh-CN" sz="2800" b="1" dirty="0" err="1">
                <a:solidFill>
                  <a:srgbClr val="000000"/>
                </a:solidFill>
                <a:latin typeface="Times New Roman" pitchFamily="18" charset="0"/>
              </a:rPr>
              <a:t>MaxSize</a:t>
            </a:r>
            <a:endParaRPr kumimoji="1" lang="en-US" altLang="zh-CN" sz="2800" b="1" dirty="0">
              <a:solidFill>
                <a:srgbClr val="000000"/>
              </a:solidFill>
              <a:latin typeface="Times New Roman" pitchFamily="18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合理的插入位置：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1≤i≤length+1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（</a:t>
            </a:r>
            <a:r>
              <a:rPr kumimoji="1" lang="en-US" altLang="zh-CN" sz="2800" b="1" dirty="0">
                <a:solidFill>
                  <a:srgbClr val="000000"/>
                </a:solidFill>
                <a:latin typeface="Times New Roman" pitchFamily="18" charset="0"/>
              </a:rPr>
              <a:t>i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指的是元素的序号）</a:t>
            </a:r>
          </a:p>
        </p:txBody>
      </p:sp>
      <p:grpSp>
        <p:nvGrpSpPr>
          <p:cNvPr id="23" name="Group 111"/>
          <p:cNvGrpSpPr>
            <a:grpSpLocks/>
          </p:cNvGrpSpPr>
          <p:nvPr/>
        </p:nvGrpSpPr>
        <p:grpSpPr bwMode="auto">
          <a:xfrm>
            <a:off x="447675" y="5013176"/>
            <a:ext cx="5222875" cy="587375"/>
            <a:chOff x="527" y="2670"/>
            <a:chExt cx="3290" cy="370"/>
          </a:xfrm>
        </p:grpSpPr>
        <p:sp>
          <p:nvSpPr>
            <p:cNvPr id="24" name="Rectangle 112"/>
            <p:cNvSpPr>
              <a:spLocks noChangeArrowheads="1"/>
            </p:cNvSpPr>
            <p:nvPr/>
          </p:nvSpPr>
          <p:spPr bwMode="auto">
            <a:xfrm>
              <a:off x="880" y="2670"/>
              <a:ext cx="2937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00"/>
                  </a:solidFill>
                </a:rPr>
                <a:t>什么时候不能插入</a:t>
              </a:r>
              <a:r>
                <a:rPr kumimoji="1" lang="zh-CN" altLang="en-US" sz="2400" b="1" dirty="0">
                  <a:solidFill>
                    <a:srgbClr val="000000"/>
                  </a:solidFill>
                  <a:latin typeface="宋体" pitchFamily="2" charset="-122"/>
                </a:rPr>
                <a:t>？</a:t>
              </a:r>
            </a:p>
          </p:txBody>
        </p:sp>
        <p:graphicFrame>
          <p:nvGraphicFramePr>
            <p:cNvPr id="29" name="Object 113"/>
            <p:cNvGraphicFramePr>
              <a:graphicFrameLocks noChangeAspect="1"/>
            </p:cNvGraphicFramePr>
            <p:nvPr/>
          </p:nvGraphicFramePr>
          <p:xfrm>
            <a:off x="527" y="2690"/>
            <a:ext cx="356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" name="Clip" r:id="rId3" imgW="861120" imgH="844560" progId="MS_ClipArt_Gallery.5">
                    <p:embed/>
                  </p:oleObj>
                </mc:Choice>
                <mc:Fallback>
                  <p:oleObj name="Clip" r:id="rId3" imgW="861120" imgH="844560" progId="MS_ClipArt_Gallery.5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2690"/>
                          <a:ext cx="356" cy="3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Group 115"/>
          <p:cNvGrpSpPr>
            <a:grpSpLocks/>
          </p:cNvGrpSpPr>
          <p:nvPr/>
        </p:nvGrpSpPr>
        <p:grpSpPr bwMode="auto">
          <a:xfrm>
            <a:off x="4572001" y="5456237"/>
            <a:ext cx="2879725" cy="547687"/>
            <a:chOff x="2880" y="3437"/>
            <a:chExt cx="1814" cy="345"/>
          </a:xfrm>
        </p:grpSpPr>
        <p:sp>
          <p:nvSpPr>
            <p:cNvPr id="31" name="Text Box 76"/>
            <p:cNvSpPr txBox="1">
              <a:spLocks noChangeArrowheads="1"/>
            </p:cNvSpPr>
            <p:nvPr/>
          </p:nvSpPr>
          <p:spPr bwMode="auto">
            <a:xfrm>
              <a:off x="3195" y="3437"/>
              <a:ext cx="1499" cy="345"/>
            </a:xfrm>
            <a:prstGeom prst="rect">
              <a:avLst/>
            </a:prstGeom>
            <a:noFill/>
            <a:ln w="28575">
              <a:solidFill>
                <a:srgbClr val="FF33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Font typeface="Wingdings" pitchFamily="2" charset="2"/>
                <a:buNone/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itchFamily="18" charset="0"/>
                </a:rPr>
                <a:t>注意边界条件</a:t>
              </a:r>
            </a:p>
          </p:txBody>
        </p:sp>
        <p:sp>
          <p:nvSpPr>
            <p:cNvPr id="32" name="AutoShape 114"/>
            <p:cNvSpPr>
              <a:spLocks noChangeArrowheads="1"/>
            </p:cNvSpPr>
            <p:nvPr/>
          </p:nvSpPr>
          <p:spPr bwMode="auto">
            <a:xfrm>
              <a:off x="2880" y="3527"/>
              <a:ext cx="293" cy="201"/>
            </a:xfrm>
            <a:prstGeom prst="rightArrow">
              <a:avLst>
                <a:gd name="adj1" fmla="val 50000"/>
                <a:gd name="adj2" fmla="val 36443"/>
              </a:avLst>
            </a:prstGeom>
            <a:solidFill>
              <a:srgbClr val="FF3300"/>
            </a:solidFill>
            <a:ln w="6350">
              <a:solidFill>
                <a:srgbClr val="FF33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985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 animBg="1"/>
      <p:bldP spid="27" grpId="0" animBg="1"/>
      <p:bldP spid="28" grpId="0" animBg="1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49275" y="2422525"/>
            <a:ext cx="8197850" cy="2590800"/>
          </a:xfrm>
          <a:noFill/>
        </p:spPr>
        <p:txBody>
          <a:bodyPr lIns="0" rIns="0"/>
          <a:lstStyle/>
          <a:p>
            <a:pPr eaLnBrk="1" hangingPunct="1">
              <a:buFontTx/>
              <a:buNone/>
            </a:pPr>
            <a:r>
              <a:rPr lang="zh-CN" altLang="en-US" sz="2600" b="1" dirty="0" smtClean="0">
                <a:cs typeface="Times New Roman" pitchFamily="18" charset="0"/>
              </a:rPr>
              <a:t>1. </a:t>
            </a:r>
            <a:r>
              <a:rPr lang="zh-CN" altLang="en-US" sz="2600" b="1" dirty="0" smtClean="0">
                <a:latin typeface="宋体" pitchFamily="2" charset="-122"/>
              </a:rPr>
              <a:t>如果表满了，返回错误</a:t>
            </a:r>
            <a:r>
              <a:rPr lang="zh-CN" altLang="en-US" sz="2600" b="1" dirty="0" smtClean="0"/>
              <a:t>;</a:t>
            </a:r>
          </a:p>
          <a:p>
            <a:pPr algn="just" eaLnBrk="1" hangingPunct="1">
              <a:buFontTx/>
              <a:buNone/>
            </a:pPr>
            <a:r>
              <a:rPr lang="zh-CN" altLang="en-US" sz="2600" b="1" dirty="0" smtClean="0"/>
              <a:t>2. </a:t>
            </a:r>
            <a:r>
              <a:rPr lang="zh-CN" altLang="en-US" sz="2600" b="1" dirty="0" smtClean="0">
                <a:latin typeface="宋体" pitchFamily="2" charset="-122"/>
              </a:rPr>
              <a:t>如果元素的插入位置不</a:t>
            </a:r>
            <a:r>
              <a:rPr lang="zh-CN" altLang="en-US" sz="2600" b="1" dirty="0">
                <a:latin typeface="宋体" pitchFamily="2" charset="-122"/>
              </a:rPr>
              <a:t>合理，返回</a:t>
            </a:r>
            <a:r>
              <a:rPr lang="zh-CN" altLang="en-US" sz="2600" b="1" dirty="0" smtClean="0">
                <a:latin typeface="宋体" pitchFamily="2" charset="-122"/>
              </a:rPr>
              <a:t>错误；</a:t>
            </a:r>
            <a:endParaRPr lang="en-US" altLang="zh-CN" sz="2600" b="1" dirty="0">
              <a:latin typeface="宋体" pitchFamily="2" charset="-122"/>
            </a:endParaRPr>
          </a:p>
          <a:p>
            <a:pPr algn="just" eaLnBrk="1" hangingPunct="1">
              <a:buFontTx/>
              <a:buNone/>
            </a:pPr>
            <a:r>
              <a:rPr lang="zh-CN" altLang="en-US" sz="2600" b="1" dirty="0" smtClean="0"/>
              <a:t>3. </a:t>
            </a:r>
            <a:r>
              <a:rPr lang="zh-CN" altLang="en-US" sz="2600" b="1" dirty="0" smtClean="0">
                <a:latin typeface="宋体" pitchFamily="2" charset="-122"/>
              </a:rPr>
              <a:t>将最后一个元素至第</a:t>
            </a:r>
            <a:r>
              <a:rPr lang="en-US" altLang="zh-CN" sz="2600" b="1" dirty="0" smtClean="0"/>
              <a:t>i</a:t>
            </a:r>
            <a:r>
              <a:rPr lang="zh-CN" altLang="en-US" sz="2600" b="1" dirty="0" smtClean="0">
                <a:latin typeface="宋体" pitchFamily="2" charset="-122"/>
              </a:rPr>
              <a:t>个元素分别向后移动一个位置；</a:t>
            </a:r>
            <a:endParaRPr lang="zh-CN" altLang="en-US" sz="2600" b="1" dirty="0" smtClean="0"/>
          </a:p>
          <a:p>
            <a:pPr algn="just" eaLnBrk="1" hangingPunct="1">
              <a:buFontTx/>
              <a:buNone/>
            </a:pPr>
            <a:r>
              <a:rPr lang="zh-CN" altLang="en-US" sz="2600" b="1" dirty="0" smtClean="0"/>
              <a:t>4. </a:t>
            </a:r>
            <a:r>
              <a:rPr lang="zh-CN" altLang="en-US" sz="2600" b="1" dirty="0" smtClean="0">
                <a:latin typeface="宋体" pitchFamily="2" charset="-122"/>
              </a:rPr>
              <a:t>将元素</a:t>
            </a:r>
            <a:r>
              <a:rPr lang="en-US" altLang="zh-CN" sz="2600" b="1" dirty="0" smtClean="0"/>
              <a:t>e</a:t>
            </a:r>
            <a:r>
              <a:rPr lang="zh-CN" altLang="en-US" sz="2600" b="1" dirty="0" smtClean="0">
                <a:latin typeface="宋体" pitchFamily="2" charset="-122"/>
              </a:rPr>
              <a:t>填入位置</a:t>
            </a:r>
            <a:r>
              <a:rPr lang="en-US" altLang="zh-CN" sz="2600" b="1" dirty="0" smtClean="0"/>
              <a:t>i</a:t>
            </a:r>
            <a:r>
              <a:rPr lang="zh-CN" altLang="en-US" sz="2600" b="1" dirty="0" smtClean="0">
                <a:latin typeface="宋体" pitchFamily="2" charset="-122"/>
              </a:rPr>
              <a:t>处；</a:t>
            </a:r>
            <a:endParaRPr lang="zh-CN" altLang="en-US" sz="2600" b="1" dirty="0" smtClean="0"/>
          </a:p>
          <a:p>
            <a:pPr algn="just" eaLnBrk="1" hangingPunct="1">
              <a:buFontTx/>
              <a:buNone/>
            </a:pPr>
            <a:r>
              <a:rPr lang="zh-CN" altLang="en-US" sz="2600" b="1" dirty="0" smtClean="0"/>
              <a:t>5. </a:t>
            </a:r>
            <a:r>
              <a:rPr lang="zh-CN" altLang="en-US" sz="2600" b="1" dirty="0" smtClean="0">
                <a:latin typeface="宋体" pitchFamily="2" charset="-122"/>
              </a:rPr>
              <a:t>表长加</a:t>
            </a:r>
            <a:r>
              <a:rPr lang="zh-CN" altLang="en-US" sz="2600" b="1" dirty="0" smtClean="0"/>
              <a:t>1</a:t>
            </a:r>
            <a:r>
              <a:rPr lang="zh-CN" altLang="en-US" sz="2600" b="1" dirty="0" smtClean="0">
                <a:latin typeface="宋体" pitchFamily="2" charset="-122"/>
              </a:rPr>
              <a:t>；</a:t>
            </a:r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title"/>
          </p:nvPr>
        </p:nvSpPr>
        <p:spPr>
          <a:xfrm>
            <a:off x="539552" y="1700808"/>
            <a:ext cx="4381500" cy="547687"/>
          </a:xfrm>
          <a:noFill/>
        </p:spPr>
        <p:txBody>
          <a:bodyPr/>
          <a:lstStyle/>
          <a:p>
            <a:pPr algn="l" eaLnBrk="1" hangingPunct="1"/>
            <a:r>
              <a:rPr lang="zh-CN" altLang="en-US" sz="2800" dirty="0" smtClean="0">
                <a:solidFill>
                  <a:srgbClr val="FF3300"/>
                </a:solidFill>
              </a:rPr>
              <a:t>插入算法描述</a:t>
            </a:r>
          </a:p>
        </p:txBody>
      </p:sp>
    </p:spTree>
    <p:extLst>
      <p:ext uri="{BB962C8B-B14F-4D97-AF65-F5344CB8AC3E}">
        <p14:creationId xmlns:p14="http://schemas.microsoft.com/office/powerpoint/2010/main" val="236834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hangingPunct="1"/>
            <a:fld id="{31630B00-CE2C-4163-9ED8-2AB1EC2F7BE7}" type="slidenum">
              <a:rPr lang="en-US" altLang="zh-CN" sz="1400" smtClean="0">
                <a:solidFill>
                  <a:srgbClr val="FFFFFF"/>
                </a:solidFill>
              </a:rPr>
              <a:pPr eaLnBrk="1" hangingPunct="1"/>
              <a:t>27</a:t>
            </a:fld>
            <a:endParaRPr lang="en-US" altLang="zh-CN" sz="1400" smtClean="0">
              <a:solidFill>
                <a:srgbClr val="FFFFFF"/>
              </a:solidFill>
            </a:endParaRPr>
          </a:p>
        </p:txBody>
      </p:sp>
      <p:sp useBgFill="1">
        <p:nvSpPr>
          <p:cNvPr id="4" name="Text Box 72"/>
          <p:cNvSpPr txBox="1">
            <a:spLocks noChangeArrowheads="1"/>
          </p:cNvSpPr>
          <p:nvPr/>
        </p:nvSpPr>
        <p:spPr bwMode="auto">
          <a:xfrm>
            <a:off x="285750" y="0"/>
            <a:ext cx="7929563" cy="6827838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#define OK 1</a:t>
            </a:r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#define ERROR 0 </a:t>
            </a:r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 </a:t>
            </a:r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 </a:t>
            </a:r>
            <a:r>
              <a:rPr kumimoji="1" lang="en-US" altLang="zh-CN" sz="2000" dirty="0" err="1"/>
              <a:t>InsList</a:t>
            </a:r>
            <a:r>
              <a:rPr kumimoji="1" lang="en-US" altLang="zh-CN" sz="2000" dirty="0"/>
              <a:t>(</a:t>
            </a:r>
            <a:r>
              <a:rPr kumimoji="1" lang="en-US" altLang="zh-CN" sz="2000" dirty="0" err="1"/>
              <a:t>SeqList</a:t>
            </a:r>
            <a:r>
              <a:rPr kumimoji="1" lang="en-US" altLang="zh-CN" sz="2000" dirty="0"/>
              <a:t> *</a:t>
            </a:r>
            <a:r>
              <a:rPr kumimoji="1" lang="en-US" altLang="zh-CN" sz="2000" dirty="0" err="1"/>
              <a:t>L,int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i,ElemType</a:t>
            </a:r>
            <a:r>
              <a:rPr kumimoji="1" lang="en-US" altLang="zh-CN" sz="2000" dirty="0"/>
              <a:t> e)</a:t>
            </a:r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 {   </a:t>
            </a:r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    </a:t>
            </a:r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k;</a:t>
            </a:r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    if( (</a:t>
            </a:r>
            <a:r>
              <a:rPr kumimoji="1" lang="en-US" altLang="zh-CN" sz="2000" dirty="0">
                <a:solidFill>
                  <a:srgbClr val="FF0000"/>
                </a:solidFill>
              </a:rPr>
              <a:t>i&lt;1</a:t>
            </a:r>
            <a:r>
              <a:rPr kumimoji="1" lang="en-US" altLang="zh-CN" sz="2000" dirty="0"/>
              <a:t>) || (</a:t>
            </a:r>
            <a:r>
              <a:rPr kumimoji="1" lang="en-US" altLang="zh-CN" sz="2000" dirty="0">
                <a:solidFill>
                  <a:srgbClr val="FF0000"/>
                </a:solidFill>
              </a:rPr>
              <a:t>i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&gt;=L-</a:t>
            </a:r>
            <a:r>
              <a:rPr kumimoji="1" lang="en-US" altLang="zh-CN" sz="2000" dirty="0">
                <a:solidFill>
                  <a:srgbClr val="FF0000"/>
                </a:solidFill>
              </a:rPr>
              <a:t>&gt;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length+2</a:t>
            </a:r>
            <a:r>
              <a:rPr kumimoji="1" lang="en-US" altLang="zh-CN" sz="2000" dirty="0" smtClean="0"/>
              <a:t>) </a:t>
            </a:r>
            <a:r>
              <a:rPr kumimoji="1" lang="en-US" altLang="zh-CN" sz="2000" dirty="0"/>
              <a:t>) </a:t>
            </a:r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    {      </a:t>
            </a:r>
            <a:r>
              <a:rPr kumimoji="1" lang="en-US" altLang="zh-CN" sz="2000" dirty="0" err="1"/>
              <a:t>printf</a:t>
            </a:r>
            <a:r>
              <a:rPr kumimoji="1" lang="en-US" altLang="zh-CN" sz="2000" dirty="0"/>
              <a:t>(“</a:t>
            </a:r>
            <a:r>
              <a:rPr kumimoji="1" lang="zh-CN" altLang="en-US" sz="2000" dirty="0"/>
              <a:t>插入位置</a:t>
            </a:r>
            <a:r>
              <a:rPr kumimoji="1" lang="en-US" altLang="zh-CN" sz="2000" dirty="0"/>
              <a:t>i</a:t>
            </a:r>
            <a:r>
              <a:rPr kumimoji="1" lang="zh-CN" altLang="en-US" sz="2000" dirty="0"/>
              <a:t>值不合法”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；</a:t>
            </a:r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/>
              <a:t>                   </a:t>
            </a:r>
            <a:r>
              <a:rPr kumimoji="1" lang="en-US" altLang="zh-CN" sz="2000" dirty="0"/>
              <a:t>return(ERROR);   </a:t>
            </a:r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    }</a:t>
            </a:r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    if(</a:t>
            </a:r>
            <a:r>
              <a:rPr kumimoji="1" lang="en-US" altLang="zh-CN" sz="2000" dirty="0">
                <a:solidFill>
                  <a:srgbClr val="FF0000"/>
                </a:solidFill>
              </a:rPr>
              <a:t>L-&gt;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length&gt;=</a:t>
            </a:r>
            <a:r>
              <a:rPr kumimoji="1" lang="en-US" altLang="zh-CN" sz="2000" dirty="0" err="1" smtClean="0">
                <a:solidFill>
                  <a:srgbClr val="FF0000"/>
                </a:solidFill>
              </a:rPr>
              <a:t>maxsize</a:t>
            </a:r>
            <a:r>
              <a:rPr kumimoji="1" lang="en-US" altLang="zh-CN" sz="2000" dirty="0" smtClean="0"/>
              <a:t>)</a:t>
            </a:r>
            <a:endParaRPr kumimoji="1" lang="en-US" altLang="zh-CN" sz="2000" dirty="0"/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    {      </a:t>
            </a:r>
            <a:r>
              <a:rPr kumimoji="1" lang="en-US" altLang="zh-CN" sz="2000" dirty="0" err="1"/>
              <a:t>printf</a:t>
            </a:r>
            <a:r>
              <a:rPr kumimoji="1" lang="en-US" altLang="zh-CN" sz="2000" dirty="0"/>
              <a:t>(“</a:t>
            </a:r>
            <a:r>
              <a:rPr kumimoji="1" lang="zh-CN" altLang="en-US" sz="2000" dirty="0"/>
              <a:t>表已满无法插入”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；</a:t>
            </a:r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/>
              <a:t>                   </a:t>
            </a:r>
            <a:r>
              <a:rPr kumimoji="1" lang="en-US" altLang="zh-CN" sz="2000" dirty="0"/>
              <a:t>return(ERROR);   </a:t>
            </a:r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    }</a:t>
            </a:r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    </a:t>
            </a:r>
            <a:r>
              <a:rPr kumimoji="1" lang="en-US" altLang="zh-CN" sz="2000" dirty="0">
                <a:solidFill>
                  <a:srgbClr val="FF0000"/>
                </a:solidFill>
              </a:rPr>
              <a:t>for(k=L-&gt;</a:t>
            </a:r>
            <a:r>
              <a:rPr kumimoji="1" lang="en-US" altLang="zh-CN" sz="2000" dirty="0" err="1" smtClean="0">
                <a:solidFill>
                  <a:srgbClr val="FF0000"/>
                </a:solidFill>
              </a:rPr>
              <a:t>length;k</a:t>
            </a:r>
            <a:r>
              <a:rPr kumimoji="1" lang="en-US" altLang="zh-CN" sz="2000" dirty="0">
                <a:solidFill>
                  <a:srgbClr val="FF0000"/>
                </a:solidFill>
              </a:rPr>
              <a:t>&gt;=</a:t>
            </a:r>
            <a:r>
              <a:rPr kumimoji="1" lang="en-US" altLang="zh-CN" sz="2000" dirty="0" err="1" smtClean="0">
                <a:solidFill>
                  <a:srgbClr val="FF0000"/>
                </a:solidFill>
              </a:rPr>
              <a:t>i;k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- </a:t>
            </a:r>
            <a:r>
              <a:rPr kumimoji="1" lang="en-US" altLang="zh-CN" sz="2000" dirty="0">
                <a:solidFill>
                  <a:srgbClr val="FF0000"/>
                </a:solidFill>
              </a:rPr>
              <a:t>-) </a:t>
            </a:r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FF0000"/>
                </a:solidFill>
              </a:rPr>
              <a:t>                  L-&gt;</a:t>
            </a:r>
            <a:r>
              <a:rPr kumimoji="1" lang="en-US" altLang="zh-CN" sz="2000" dirty="0" err="1" smtClean="0">
                <a:solidFill>
                  <a:srgbClr val="FF0000"/>
                </a:solidFill>
              </a:rPr>
              <a:t>elem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[k]=</a:t>
            </a:r>
            <a:r>
              <a:rPr kumimoji="1" lang="en-US" altLang="zh-CN" sz="2000" dirty="0">
                <a:solidFill>
                  <a:srgbClr val="FF0000"/>
                </a:solidFill>
              </a:rPr>
              <a:t>L-&gt;</a:t>
            </a:r>
            <a:r>
              <a:rPr kumimoji="1" lang="en-US" altLang="zh-CN" sz="2000" dirty="0" err="1" smtClean="0">
                <a:solidFill>
                  <a:srgbClr val="FF0000"/>
                </a:solidFill>
              </a:rPr>
              <a:t>elem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[k-1];</a:t>
            </a:r>
            <a:r>
              <a:rPr kumimoji="1" lang="en-US" altLang="zh-CN" sz="2000" dirty="0" smtClean="0"/>
              <a:t> </a:t>
            </a:r>
            <a:endParaRPr kumimoji="1" lang="en-US" altLang="zh-CN" sz="2000" dirty="0"/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    </a:t>
            </a:r>
            <a:r>
              <a:rPr kumimoji="1" lang="en-US" altLang="zh-CN" sz="2000" dirty="0">
                <a:solidFill>
                  <a:srgbClr val="FF0000"/>
                </a:solidFill>
              </a:rPr>
              <a:t>L-&gt;</a:t>
            </a:r>
            <a:r>
              <a:rPr kumimoji="1" lang="en-US" altLang="zh-CN" sz="2000" dirty="0" err="1">
                <a:solidFill>
                  <a:srgbClr val="FF0000"/>
                </a:solidFill>
              </a:rPr>
              <a:t>elem</a:t>
            </a:r>
            <a:r>
              <a:rPr kumimoji="1" lang="en-US" altLang="zh-CN" sz="2000" dirty="0">
                <a:solidFill>
                  <a:srgbClr val="FF0000"/>
                </a:solidFill>
              </a:rPr>
              <a:t>[i-1]=e;</a:t>
            </a:r>
            <a:r>
              <a:rPr kumimoji="1" lang="en-US" altLang="zh-CN" sz="2000" dirty="0"/>
              <a:t> </a:t>
            </a:r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    L-</a:t>
            </a:r>
            <a:r>
              <a:rPr kumimoji="1" lang="en-US" altLang="zh-CN" sz="2000" dirty="0" smtClean="0"/>
              <a:t>&gt;length++; </a:t>
            </a:r>
            <a:endParaRPr kumimoji="1" lang="en-US" altLang="zh-CN" sz="2000" dirty="0"/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    return(OK);</a:t>
            </a:r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 }	</a:t>
            </a:r>
            <a:r>
              <a:rPr kumimoji="1" lang="en-US" altLang="zh-CN" sz="2400" dirty="0"/>
              <a:t> </a:t>
            </a:r>
          </a:p>
        </p:txBody>
      </p:sp>
      <p:sp>
        <p:nvSpPr>
          <p:cNvPr id="6" name="Text Box 59"/>
          <p:cNvSpPr txBox="1">
            <a:spLocks noChangeArrowheads="1"/>
          </p:cNvSpPr>
          <p:nvPr/>
        </p:nvSpPr>
        <p:spPr bwMode="auto">
          <a:xfrm>
            <a:off x="4821113" y="4572000"/>
            <a:ext cx="4143375" cy="19383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>
                <a:solidFill>
                  <a:srgbClr val="5B5249"/>
                </a:solidFill>
                <a:ea typeface="楷体_GB2312" pitchFamily="49" charset="-122"/>
              </a:rPr>
              <a:t>#define   </a:t>
            </a:r>
            <a:r>
              <a:rPr kumimoji="1" lang="en-US" altLang="zh-CN" sz="2000" dirty="0" err="1">
                <a:solidFill>
                  <a:srgbClr val="5B5249"/>
                </a:solidFill>
                <a:ea typeface="楷体_GB2312" pitchFamily="49" charset="-122"/>
              </a:rPr>
              <a:t>maxsize</a:t>
            </a:r>
            <a:r>
              <a:rPr kumimoji="1" lang="en-US" altLang="zh-CN" sz="2000" dirty="0">
                <a:solidFill>
                  <a:srgbClr val="5B5249"/>
                </a:solidFill>
                <a:ea typeface="楷体_GB2312" pitchFamily="49" charset="-122"/>
              </a:rPr>
              <a:t>  100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 err="1">
                <a:solidFill>
                  <a:srgbClr val="5B5249"/>
                </a:solidFill>
                <a:ea typeface="楷体_GB2312" pitchFamily="49" charset="-122"/>
              </a:rPr>
              <a:t>typedef</a:t>
            </a:r>
            <a:r>
              <a:rPr kumimoji="1" lang="en-US" altLang="zh-CN" sz="2000" dirty="0">
                <a:solidFill>
                  <a:srgbClr val="5B5249"/>
                </a:solidFill>
                <a:ea typeface="楷体_GB2312" pitchFamily="49" charset="-122"/>
              </a:rPr>
              <a:t>  </a:t>
            </a:r>
            <a:r>
              <a:rPr kumimoji="1" lang="en-US" altLang="zh-CN" sz="2000" dirty="0" err="1">
                <a:solidFill>
                  <a:srgbClr val="5B5249"/>
                </a:solidFill>
                <a:ea typeface="楷体_GB2312" pitchFamily="49" charset="-122"/>
              </a:rPr>
              <a:t>struct</a:t>
            </a:r>
            <a:endParaRPr kumimoji="1" lang="en-US" altLang="zh-CN" sz="2000" dirty="0">
              <a:solidFill>
                <a:srgbClr val="5B5249"/>
              </a:solidFill>
              <a:ea typeface="楷体_GB2312" pitchFamily="49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>
                <a:solidFill>
                  <a:srgbClr val="5B5249"/>
                </a:solidFill>
                <a:ea typeface="楷体_GB2312" pitchFamily="49" charset="-122"/>
              </a:rPr>
              <a:t>{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>
                <a:solidFill>
                  <a:srgbClr val="5B5249"/>
                </a:solidFill>
                <a:ea typeface="楷体_GB2312" pitchFamily="49" charset="-122"/>
              </a:rPr>
              <a:t>     </a:t>
            </a:r>
            <a:r>
              <a:rPr kumimoji="1" lang="en-US" altLang="zh-CN" sz="2000" dirty="0" err="1">
                <a:solidFill>
                  <a:srgbClr val="FF0000"/>
                </a:solidFill>
                <a:ea typeface="楷体_GB2312" pitchFamily="49" charset="-122"/>
              </a:rPr>
              <a:t>ElemType</a:t>
            </a:r>
            <a:r>
              <a:rPr kumimoji="1" lang="en-US" altLang="zh-CN" sz="2000" dirty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kumimoji="1" lang="en-US" altLang="zh-CN" sz="2000" dirty="0" err="1">
                <a:solidFill>
                  <a:srgbClr val="FF0000"/>
                </a:solidFill>
                <a:ea typeface="楷体_GB2312" pitchFamily="49" charset="-122"/>
              </a:rPr>
              <a:t>elem</a:t>
            </a:r>
            <a:r>
              <a:rPr kumimoji="1" lang="en-US" altLang="zh-CN" sz="2000" dirty="0">
                <a:solidFill>
                  <a:srgbClr val="FF0000"/>
                </a:solidFill>
                <a:ea typeface="楷体_GB2312" pitchFamily="49" charset="-122"/>
              </a:rPr>
              <a:t>[</a:t>
            </a:r>
            <a:r>
              <a:rPr kumimoji="1" lang="en-US" altLang="zh-CN" sz="2000" dirty="0" err="1">
                <a:solidFill>
                  <a:srgbClr val="FF0000"/>
                </a:solidFill>
                <a:ea typeface="楷体_GB2312" pitchFamily="49" charset="-122"/>
              </a:rPr>
              <a:t>maxsize</a:t>
            </a:r>
            <a:r>
              <a:rPr kumimoji="1" lang="en-US" altLang="zh-CN" sz="2000" dirty="0">
                <a:solidFill>
                  <a:srgbClr val="FF0000"/>
                </a:solidFill>
                <a:ea typeface="楷体_GB2312" pitchFamily="49" charset="-122"/>
              </a:rPr>
              <a:t>]</a:t>
            </a:r>
            <a:r>
              <a:rPr kumimoji="1" lang="zh-CN" altLang="en-US" sz="2000" dirty="0">
                <a:solidFill>
                  <a:srgbClr val="FF0000"/>
                </a:solidFill>
                <a:ea typeface="楷体_GB2312" pitchFamily="49" charset="-122"/>
              </a:rPr>
              <a:t>；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kumimoji="1" lang="en-US" altLang="zh-CN" sz="2000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sz="2000" dirty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kumimoji="1" lang="en-US" altLang="zh-CN" sz="2000" dirty="0">
                <a:solidFill>
                  <a:srgbClr val="FF0000"/>
                </a:solidFill>
                <a:ea typeface="楷体_GB2312" pitchFamily="49" charset="-122"/>
              </a:rPr>
              <a:t>length</a:t>
            </a:r>
            <a:r>
              <a:rPr kumimoji="1" lang="zh-CN" altLang="en-US" sz="2000" dirty="0">
                <a:solidFill>
                  <a:srgbClr val="FF0000"/>
                </a:solidFill>
                <a:ea typeface="楷体_GB2312" pitchFamily="49" charset="-122"/>
              </a:rPr>
              <a:t>；</a:t>
            </a:r>
            <a:r>
              <a:rPr kumimoji="1" lang="zh-CN" altLang="en-US" sz="2000" dirty="0">
                <a:solidFill>
                  <a:srgbClr val="5B5249"/>
                </a:solidFill>
                <a:ea typeface="楷体_GB2312" pitchFamily="49" charset="-122"/>
              </a:rPr>
              <a:t> </a:t>
            </a:r>
            <a:endParaRPr kumimoji="1" lang="zh-CN" altLang="en-US" sz="2000" dirty="0">
              <a:solidFill>
                <a:srgbClr val="5B5249"/>
              </a:solidFill>
              <a:ea typeface="楷体_GB2312" pitchFamily="49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>
                <a:solidFill>
                  <a:srgbClr val="5B5249"/>
                </a:solidFill>
                <a:ea typeface="楷体_GB2312" pitchFamily="49" charset="-122"/>
              </a:rPr>
              <a:t>} </a:t>
            </a:r>
            <a:r>
              <a:rPr kumimoji="1" lang="en-US" altLang="zh-CN" sz="2000" dirty="0" err="1">
                <a:solidFill>
                  <a:srgbClr val="5B5249"/>
                </a:solidFill>
                <a:ea typeface="楷体_GB2312" pitchFamily="49" charset="-122"/>
              </a:rPr>
              <a:t>SeqList</a:t>
            </a:r>
            <a:r>
              <a:rPr kumimoji="1" lang="zh-CN" altLang="en-US" sz="2000" dirty="0">
                <a:solidFill>
                  <a:srgbClr val="5B5249"/>
                </a:solidFill>
                <a:ea typeface="楷体_GB2312" pitchFamily="49" charset="-122"/>
              </a:rPr>
              <a:t>；		</a:t>
            </a:r>
          </a:p>
        </p:txBody>
      </p:sp>
      <p:sp>
        <p:nvSpPr>
          <p:cNvPr id="7" name="矩形 6"/>
          <p:cNvSpPr/>
          <p:nvPr/>
        </p:nvSpPr>
        <p:spPr>
          <a:xfrm>
            <a:off x="952425" y="1733550"/>
            <a:ext cx="4214813" cy="142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srgbClr val="000066"/>
                </a:solidFill>
              </a:rPr>
              <a:t>判断插入位置是否合法</a:t>
            </a:r>
          </a:p>
        </p:txBody>
      </p:sp>
      <p:sp>
        <p:nvSpPr>
          <p:cNvPr id="8" name="矩形 7"/>
          <p:cNvSpPr/>
          <p:nvPr/>
        </p:nvSpPr>
        <p:spPr>
          <a:xfrm>
            <a:off x="952424" y="3190082"/>
            <a:ext cx="4214813" cy="1428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srgbClr val="000066"/>
                </a:solidFill>
              </a:rPr>
              <a:t>判断表是否已满</a:t>
            </a:r>
          </a:p>
        </p:txBody>
      </p:sp>
      <p:sp>
        <p:nvSpPr>
          <p:cNvPr id="9" name="矩形 8"/>
          <p:cNvSpPr/>
          <p:nvPr/>
        </p:nvSpPr>
        <p:spPr>
          <a:xfrm>
            <a:off x="933251" y="4618832"/>
            <a:ext cx="4214813" cy="6429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srgbClr val="000066"/>
                </a:solidFill>
              </a:rPr>
              <a:t>腾出第</a:t>
            </a:r>
            <a:r>
              <a:rPr kumimoji="1" lang="en-US" altLang="zh-CN" sz="2400" dirty="0" err="1">
                <a:solidFill>
                  <a:srgbClr val="000066"/>
                </a:solidFill>
              </a:rPr>
              <a:t>i</a:t>
            </a:r>
            <a:r>
              <a:rPr kumimoji="1" lang="zh-CN" altLang="en-US" sz="2400" dirty="0">
                <a:solidFill>
                  <a:srgbClr val="000066"/>
                </a:solidFill>
              </a:rPr>
              <a:t>个位置</a:t>
            </a:r>
          </a:p>
        </p:txBody>
      </p:sp>
      <p:sp>
        <p:nvSpPr>
          <p:cNvPr id="10" name="矩形 9"/>
          <p:cNvSpPr/>
          <p:nvPr/>
        </p:nvSpPr>
        <p:spPr>
          <a:xfrm>
            <a:off x="971600" y="5306913"/>
            <a:ext cx="4214813" cy="7143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dirty="0">
                <a:solidFill>
                  <a:srgbClr val="000066"/>
                </a:solidFill>
              </a:rPr>
              <a:t>插入</a:t>
            </a:r>
            <a:r>
              <a:rPr kumimoji="1" lang="en-US" altLang="zh-CN" sz="2400" dirty="0">
                <a:solidFill>
                  <a:srgbClr val="000066"/>
                </a:solidFill>
              </a:rPr>
              <a:t>e,</a:t>
            </a:r>
            <a:r>
              <a:rPr kumimoji="1" lang="zh-CN" altLang="en-US" sz="2400" dirty="0">
                <a:solidFill>
                  <a:srgbClr val="000066"/>
                </a:solidFill>
              </a:rPr>
              <a:t>线性表长加</a:t>
            </a:r>
            <a:r>
              <a:rPr kumimoji="1" lang="en-US" altLang="zh-CN" sz="2400" dirty="0">
                <a:solidFill>
                  <a:srgbClr val="000066"/>
                </a:solidFill>
              </a:rPr>
              <a:t>1</a:t>
            </a:r>
            <a:endParaRPr kumimoji="1" lang="zh-CN" altLang="en-US" sz="2400" dirty="0">
              <a:solidFill>
                <a:srgbClr val="000066"/>
              </a:solidFill>
            </a:endParaRPr>
          </a:p>
        </p:txBody>
      </p: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5436096" y="2402618"/>
            <a:ext cx="3520074" cy="577874"/>
            <a:chOff x="2878" y="2818"/>
            <a:chExt cx="2132" cy="350"/>
          </a:xfrm>
        </p:grpSpPr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3271" y="2833"/>
              <a:ext cx="17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zh-CN" altLang="en-US" sz="2800" b="1" dirty="0">
                  <a:solidFill>
                    <a:srgbClr val="000000"/>
                  </a:solidFill>
                </a:rPr>
                <a:t>时间复杂度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宋体" pitchFamily="2" charset="-122"/>
                </a:rPr>
                <a:t>？</a:t>
              </a:r>
            </a:p>
          </p:txBody>
        </p:sp>
        <p:pic>
          <p:nvPicPr>
            <p:cNvPr id="13" name="图片 1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" y="2818"/>
              <a:ext cx="356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667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autoUpdateAnimBg="0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206" y="1628800"/>
            <a:ext cx="8266113" cy="4179888"/>
          </a:xfrm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 b="1" dirty="0" smtClean="0">
                <a:solidFill>
                  <a:srgbClr val="C00000"/>
                </a:solidFill>
              </a:rPr>
              <a:t>最好</a:t>
            </a:r>
            <a:r>
              <a:rPr lang="zh-CN" altLang="en-US" sz="2800" b="1" dirty="0" smtClean="0"/>
              <a:t>情况（ </a:t>
            </a:r>
            <a:r>
              <a:rPr lang="en-US" altLang="zh-CN" sz="2800" b="1" i="1" dirty="0" smtClean="0"/>
              <a:t>i</a:t>
            </a:r>
            <a:r>
              <a:rPr lang="en-US" altLang="zh-CN" sz="2800" b="1" dirty="0" smtClean="0"/>
              <a:t>=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+1</a:t>
            </a:r>
            <a:r>
              <a:rPr lang="zh-CN" altLang="en-US" sz="2800" b="1" dirty="0" smtClean="0"/>
              <a:t>）：</a:t>
            </a:r>
          </a:p>
          <a:p>
            <a:pPr marL="0" indent="0" eaLnBrk="1" hangingPunct="1">
              <a:buFontTx/>
              <a:buNone/>
            </a:pPr>
            <a:r>
              <a:rPr lang="zh-CN" altLang="en-US" sz="2800" b="1" dirty="0" smtClean="0"/>
              <a:t>        移动次数为</a:t>
            </a:r>
            <a:endParaRPr lang="en-US" altLang="zh-CN" sz="2800" b="1" dirty="0" smtClean="0"/>
          </a:p>
          <a:p>
            <a:pPr marL="0" indent="0" eaLnBrk="1" hangingPunct="1">
              <a:buFontTx/>
              <a:buNone/>
            </a:pPr>
            <a:r>
              <a:rPr lang="zh-CN" altLang="en-US" sz="2800" b="1" dirty="0" smtClean="0">
                <a:solidFill>
                  <a:srgbClr val="C00000"/>
                </a:solidFill>
              </a:rPr>
              <a:t>最坏</a:t>
            </a:r>
            <a:r>
              <a:rPr lang="zh-CN" altLang="en-US" sz="2800" b="1" dirty="0" smtClean="0"/>
              <a:t>情况（ </a:t>
            </a:r>
            <a:r>
              <a:rPr lang="en-US" altLang="zh-CN" sz="2800" b="1" i="1" dirty="0" smtClean="0"/>
              <a:t>i</a:t>
            </a:r>
            <a:r>
              <a:rPr lang="en-US" altLang="zh-CN" sz="2800" b="1" dirty="0" smtClean="0"/>
              <a:t>=1</a:t>
            </a:r>
            <a:r>
              <a:rPr lang="zh-CN" altLang="en-US" sz="2800" b="1" dirty="0" smtClean="0"/>
              <a:t>）：</a:t>
            </a:r>
          </a:p>
          <a:p>
            <a:pPr marL="0" indent="0" eaLnBrk="1" hangingPunct="1">
              <a:buFontTx/>
              <a:buNone/>
            </a:pPr>
            <a:r>
              <a:rPr lang="zh-CN" altLang="en-US" sz="2800" b="1" dirty="0" smtClean="0"/>
              <a:t>        移动次数为</a:t>
            </a:r>
            <a:endParaRPr lang="zh-CN" altLang="en-US" sz="2800" b="1" i="1" dirty="0" smtClean="0"/>
          </a:p>
          <a:p>
            <a:pPr marL="0" indent="0" eaLnBrk="1" hangingPunct="1">
              <a:buFontTx/>
              <a:buNone/>
            </a:pPr>
            <a:r>
              <a:rPr lang="zh-CN" altLang="en-US" sz="2800" b="1" dirty="0" smtClean="0">
                <a:solidFill>
                  <a:srgbClr val="C00000"/>
                </a:solidFill>
              </a:rPr>
              <a:t>平均</a:t>
            </a:r>
            <a:r>
              <a:rPr lang="zh-CN" altLang="en-US" sz="2800" b="1" dirty="0" smtClean="0"/>
              <a:t>情况（1≤</a:t>
            </a:r>
            <a:r>
              <a:rPr lang="en-US" altLang="zh-CN" sz="2800" b="1" i="1" dirty="0" smtClean="0"/>
              <a:t>i</a:t>
            </a:r>
            <a:r>
              <a:rPr lang="en-US" altLang="zh-CN" sz="2800" b="1" dirty="0" smtClean="0"/>
              <a:t>≤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+1</a:t>
            </a:r>
            <a:r>
              <a:rPr lang="zh-CN" altLang="en-US" sz="2800" b="1" dirty="0" smtClean="0"/>
              <a:t>）：</a:t>
            </a:r>
          </a:p>
          <a:p>
            <a:pPr marL="0" indent="0" eaLnBrk="1" hangingPunct="1">
              <a:buFontTx/>
              <a:buNone/>
            </a:pPr>
            <a:endParaRPr lang="zh-CN" altLang="en-US" sz="2800" b="1" dirty="0" smtClean="0"/>
          </a:p>
          <a:p>
            <a:pPr marL="0" indent="0" eaLnBrk="1" hangingPunct="1">
              <a:buFontTx/>
              <a:buNone/>
            </a:pPr>
            <a:endParaRPr lang="zh-CN" altLang="en-US" sz="2800" b="1" dirty="0" smtClean="0"/>
          </a:p>
          <a:p>
            <a:pPr marL="0" indent="0" eaLnBrk="1" hangingPunct="1">
              <a:buFontTx/>
              <a:buNone/>
            </a:pPr>
            <a:r>
              <a:rPr lang="zh-CN" altLang="en-US" sz="2800" b="1" dirty="0" smtClean="0"/>
              <a:t>         </a:t>
            </a:r>
            <a:endParaRPr lang="en-US" altLang="zh-CN" sz="2800" b="1" dirty="0" smtClean="0"/>
          </a:p>
          <a:p>
            <a:pPr marL="0" indent="0" eaLnBrk="1" hangingPunct="1">
              <a:buFontTx/>
              <a:buNone/>
            </a:pPr>
            <a:r>
              <a:rPr lang="zh-CN" altLang="en-US" sz="2800" b="1" dirty="0" smtClean="0"/>
              <a:t>时间复杂度为</a:t>
            </a:r>
            <a:r>
              <a:rPr lang="en-US" altLang="zh-CN" sz="2800" b="1" i="1" dirty="0" smtClean="0"/>
              <a:t>O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。</a:t>
            </a:r>
            <a:endParaRPr lang="zh-CN" altLang="en-US" sz="2800" b="1" i="1" dirty="0" smtClean="0"/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476250" y="980728"/>
            <a:ext cx="49784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3300"/>
                </a:solidFill>
              </a:rPr>
              <a:t>顺序表插入的时间性</a:t>
            </a:r>
            <a:r>
              <a:rPr kumimoji="1" lang="zh-CN" altLang="en-US" sz="2800" b="1" dirty="0">
                <a:solidFill>
                  <a:srgbClr val="FF3300"/>
                </a:solidFill>
              </a:rPr>
              <a:t>能分析</a:t>
            </a:r>
          </a:p>
        </p:txBody>
      </p:sp>
      <p:sp>
        <p:nvSpPr>
          <p:cNvPr id="49158" name="Rectangle 3097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33CC"/>
              </a:solidFill>
              <a:ea typeface="华文行楷" pitchFamily="2" charset="-122"/>
            </a:endParaRPr>
          </a:p>
        </p:txBody>
      </p:sp>
      <p:grpSp>
        <p:nvGrpSpPr>
          <p:cNvPr id="49159" name="Group 3146"/>
          <p:cNvGrpSpPr>
            <a:grpSpLocks/>
          </p:cNvGrpSpPr>
          <p:nvPr/>
        </p:nvGrpSpPr>
        <p:grpSpPr bwMode="auto">
          <a:xfrm>
            <a:off x="1092200" y="4335413"/>
            <a:ext cx="6383338" cy="912812"/>
            <a:chOff x="823" y="3148"/>
            <a:chExt cx="4021" cy="575"/>
          </a:xfrm>
        </p:grpSpPr>
        <p:sp>
          <p:nvSpPr>
            <p:cNvPr id="49160" name="AutoShape 3101"/>
            <p:cNvSpPr>
              <a:spLocks noChangeAspect="1" noChangeArrowheads="1" noTextEdit="1"/>
            </p:cNvSpPr>
            <p:nvPr/>
          </p:nvSpPr>
          <p:spPr bwMode="auto">
            <a:xfrm>
              <a:off x="823" y="3148"/>
              <a:ext cx="1317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9161" name="Rectangle 3103"/>
            <p:cNvSpPr>
              <a:spLocks noChangeArrowheads="1"/>
            </p:cNvSpPr>
            <p:nvPr/>
          </p:nvSpPr>
          <p:spPr bwMode="auto">
            <a:xfrm>
              <a:off x="945" y="3308"/>
              <a:ext cx="1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å</a:t>
              </a:r>
              <a:endParaRPr kumimoji="1" lang="en-US" altLang="zh-CN" sz="2800" b="1" dirty="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62" name="Rectangle 3104"/>
            <p:cNvSpPr>
              <a:spLocks noChangeArrowheads="1"/>
            </p:cNvSpPr>
            <p:nvPr/>
          </p:nvSpPr>
          <p:spPr bwMode="auto">
            <a:xfrm>
              <a:off x="1861" y="3275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700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+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63" name="Rectangle 3105"/>
            <p:cNvSpPr>
              <a:spLocks noChangeArrowheads="1"/>
            </p:cNvSpPr>
            <p:nvPr/>
          </p:nvSpPr>
          <p:spPr bwMode="auto">
            <a:xfrm>
              <a:off x="1610" y="3275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700" b="1" dirty="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-</a:t>
              </a:r>
              <a:endParaRPr kumimoji="1" lang="en-US" altLang="zh-CN" sz="2400" b="1" dirty="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64" name="Rectangle 3106"/>
            <p:cNvSpPr>
              <a:spLocks noChangeArrowheads="1"/>
            </p:cNvSpPr>
            <p:nvPr/>
          </p:nvSpPr>
          <p:spPr bwMode="auto">
            <a:xfrm>
              <a:off x="996" y="3160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900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+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65" name="Rectangle 3107"/>
            <p:cNvSpPr>
              <a:spLocks noChangeArrowheads="1"/>
            </p:cNvSpPr>
            <p:nvPr/>
          </p:nvSpPr>
          <p:spPr bwMode="auto">
            <a:xfrm>
              <a:off x="979" y="3523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900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=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66" name="Rectangle 3108"/>
            <p:cNvSpPr>
              <a:spLocks noChangeArrowheads="1"/>
            </p:cNvSpPr>
            <p:nvPr/>
          </p:nvSpPr>
          <p:spPr bwMode="auto">
            <a:xfrm>
              <a:off x="1084" y="3176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900" b="1">
                  <a:solidFill>
                    <a:srgbClr val="000000"/>
                  </a:solidFill>
                  <a:ea typeface="华文行楷" pitchFamily="2" charset="-122"/>
                </a:rPr>
                <a:t>1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67" name="Rectangle 3109"/>
            <p:cNvSpPr>
              <a:spLocks noChangeArrowheads="1"/>
            </p:cNvSpPr>
            <p:nvPr/>
          </p:nvSpPr>
          <p:spPr bwMode="auto">
            <a:xfrm>
              <a:off x="1074" y="3539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900" b="1">
                  <a:solidFill>
                    <a:srgbClr val="000000"/>
                  </a:solidFill>
                  <a:ea typeface="华文行楷" pitchFamily="2" charset="-122"/>
                </a:rPr>
                <a:t>1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68" name="Rectangle 3110"/>
            <p:cNvSpPr>
              <a:spLocks noChangeArrowheads="1"/>
            </p:cNvSpPr>
            <p:nvPr/>
          </p:nvSpPr>
          <p:spPr bwMode="auto">
            <a:xfrm>
              <a:off x="2111" y="3299"/>
              <a:ext cx="365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700" b="1">
                  <a:solidFill>
                    <a:srgbClr val="000000"/>
                  </a:solidFill>
                  <a:ea typeface="华文行楷" pitchFamily="2" charset="-122"/>
                </a:rPr>
                <a:t>)</a:t>
              </a:r>
              <a:r>
                <a:rPr kumimoji="1" lang="en-US" altLang="zh-CN" sz="2400" b="1">
                  <a:solidFill>
                    <a:srgbClr val="000000"/>
                  </a:solidFill>
                  <a:ea typeface="华文行楷" pitchFamily="2" charset="-122"/>
                </a:rPr>
                <a:t>=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69" name="Rectangle 3111"/>
            <p:cNvSpPr>
              <a:spLocks noChangeArrowheads="1"/>
            </p:cNvSpPr>
            <p:nvPr/>
          </p:nvSpPr>
          <p:spPr bwMode="auto">
            <a:xfrm>
              <a:off x="2003" y="3299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700" b="1" dirty="0">
                  <a:solidFill>
                    <a:srgbClr val="000000"/>
                  </a:solidFill>
                  <a:ea typeface="华文行楷" pitchFamily="2" charset="-122"/>
                </a:rPr>
                <a:t>1</a:t>
              </a:r>
              <a:endParaRPr kumimoji="1" lang="en-US" altLang="zh-CN" sz="2400" b="1" dirty="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70" name="Rectangle 3112"/>
            <p:cNvSpPr>
              <a:spLocks noChangeArrowheads="1"/>
            </p:cNvSpPr>
            <p:nvPr/>
          </p:nvSpPr>
          <p:spPr bwMode="auto">
            <a:xfrm>
              <a:off x="1364" y="3299"/>
              <a:ext cx="7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700" b="1">
                  <a:solidFill>
                    <a:srgbClr val="000000"/>
                  </a:solidFill>
                  <a:ea typeface="华文行楷" pitchFamily="2" charset="-122"/>
                </a:rPr>
                <a:t>(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71" name="Rectangle 3113"/>
            <p:cNvSpPr>
              <a:spLocks noChangeArrowheads="1"/>
            </p:cNvSpPr>
            <p:nvPr/>
          </p:nvSpPr>
          <p:spPr bwMode="auto">
            <a:xfrm>
              <a:off x="891" y="3177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900" b="1" i="1">
                  <a:solidFill>
                    <a:srgbClr val="000000"/>
                  </a:solidFill>
                  <a:ea typeface="华文行楷" pitchFamily="2" charset="-122"/>
                </a:rPr>
                <a:t>n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72" name="Rectangle 3114"/>
            <p:cNvSpPr>
              <a:spLocks noChangeArrowheads="1"/>
            </p:cNvSpPr>
            <p:nvPr/>
          </p:nvSpPr>
          <p:spPr bwMode="auto">
            <a:xfrm>
              <a:off x="909" y="3540"/>
              <a:ext cx="4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900" b="1" i="1">
                  <a:solidFill>
                    <a:srgbClr val="000000"/>
                  </a:solidFill>
                  <a:ea typeface="华文行楷" pitchFamily="2" charset="-122"/>
                </a:rPr>
                <a:t>i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73" name="Rectangle 3115"/>
            <p:cNvSpPr>
              <a:spLocks noChangeArrowheads="1"/>
            </p:cNvSpPr>
            <p:nvPr/>
          </p:nvSpPr>
          <p:spPr bwMode="auto">
            <a:xfrm>
              <a:off x="1268" y="3409"/>
              <a:ext cx="4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900" b="1" i="1">
                  <a:solidFill>
                    <a:srgbClr val="000000"/>
                  </a:solidFill>
                  <a:ea typeface="华文行楷" pitchFamily="2" charset="-122"/>
                </a:rPr>
                <a:t>i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74" name="Rectangle 3116"/>
            <p:cNvSpPr>
              <a:spLocks noChangeArrowheads="1"/>
            </p:cNvSpPr>
            <p:nvPr/>
          </p:nvSpPr>
          <p:spPr bwMode="auto">
            <a:xfrm>
              <a:off x="1737" y="3299"/>
              <a:ext cx="6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700" b="1" i="1">
                  <a:solidFill>
                    <a:srgbClr val="000000"/>
                  </a:solidFill>
                  <a:ea typeface="华文行楷" pitchFamily="2" charset="-122"/>
                </a:rPr>
                <a:t>i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75" name="Rectangle 3117"/>
            <p:cNvSpPr>
              <a:spLocks noChangeArrowheads="1"/>
            </p:cNvSpPr>
            <p:nvPr/>
          </p:nvSpPr>
          <p:spPr bwMode="auto">
            <a:xfrm>
              <a:off x="1436" y="3299"/>
              <a:ext cx="1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700" b="1" i="1">
                  <a:solidFill>
                    <a:srgbClr val="000000"/>
                  </a:solidFill>
                  <a:ea typeface="华文行楷" pitchFamily="2" charset="-122"/>
                </a:rPr>
                <a:t>n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76" name="Rectangle 3118"/>
            <p:cNvSpPr>
              <a:spLocks noChangeArrowheads="1"/>
            </p:cNvSpPr>
            <p:nvPr/>
          </p:nvSpPr>
          <p:spPr bwMode="auto">
            <a:xfrm>
              <a:off x="1164" y="3299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700" b="1" i="1">
                  <a:solidFill>
                    <a:srgbClr val="000000"/>
                  </a:solidFill>
                  <a:ea typeface="华文行楷" pitchFamily="2" charset="-122"/>
                </a:rPr>
                <a:t>p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77" name="AutoShape 3119"/>
            <p:cNvSpPr>
              <a:spLocks noChangeAspect="1" noChangeArrowheads="1" noTextEdit="1"/>
            </p:cNvSpPr>
            <p:nvPr/>
          </p:nvSpPr>
          <p:spPr bwMode="auto">
            <a:xfrm>
              <a:off x="2295" y="3155"/>
              <a:ext cx="1615" cy="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9178" name="Line 3121"/>
            <p:cNvSpPr>
              <a:spLocks noChangeShapeType="1"/>
            </p:cNvSpPr>
            <p:nvPr/>
          </p:nvSpPr>
          <p:spPr bwMode="auto">
            <a:xfrm>
              <a:off x="2385" y="3436"/>
              <a:ext cx="43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9179" name="Rectangle 3122"/>
            <p:cNvSpPr>
              <a:spLocks noChangeArrowheads="1"/>
            </p:cNvSpPr>
            <p:nvPr/>
          </p:nvSpPr>
          <p:spPr bwMode="auto">
            <a:xfrm>
              <a:off x="2862" y="3311"/>
              <a:ext cx="1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å</a:t>
              </a:r>
              <a:endParaRPr kumimoji="1" lang="en-US" altLang="zh-CN" sz="28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80" name="Rectangle 3123"/>
            <p:cNvSpPr>
              <a:spLocks noChangeArrowheads="1"/>
            </p:cNvSpPr>
            <p:nvPr/>
          </p:nvSpPr>
          <p:spPr bwMode="auto">
            <a:xfrm>
              <a:off x="3615" y="3278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00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+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81" name="Rectangle 3124"/>
            <p:cNvSpPr>
              <a:spLocks noChangeArrowheads="1"/>
            </p:cNvSpPr>
            <p:nvPr/>
          </p:nvSpPr>
          <p:spPr bwMode="auto">
            <a:xfrm>
              <a:off x="3336" y="3278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00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-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82" name="Rectangle 3125"/>
            <p:cNvSpPr>
              <a:spLocks noChangeArrowheads="1"/>
            </p:cNvSpPr>
            <p:nvPr/>
          </p:nvSpPr>
          <p:spPr bwMode="auto">
            <a:xfrm>
              <a:off x="2592" y="3395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00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+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83" name="Rectangle 3126"/>
            <p:cNvSpPr>
              <a:spLocks noChangeArrowheads="1"/>
            </p:cNvSpPr>
            <p:nvPr/>
          </p:nvSpPr>
          <p:spPr bwMode="auto">
            <a:xfrm>
              <a:off x="2947" y="3167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+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84" name="Rectangle 3127"/>
            <p:cNvSpPr>
              <a:spLocks noChangeArrowheads="1"/>
            </p:cNvSpPr>
            <p:nvPr/>
          </p:nvSpPr>
          <p:spPr bwMode="auto">
            <a:xfrm>
              <a:off x="2929" y="3521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=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85" name="Rectangle 3128"/>
            <p:cNvSpPr>
              <a:spLocks noChangeArrowheads="1"/>
            </p:cNvSpPr>
            <p:nvPr/>
          </p:nvSpPr>
          <p:spPr bwMode="auto">
            <a:xfrm>
              <a:off x="3033" y="3182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华文行楷" pitchFamily="2" charset="-122"/>
                </a:rPr>
                <a:t>1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86" name="Rectangle 3129"/>
            <p:cNvSpPr>
              <a:spLocks noChangeArrowheads="1"/>
            </p:cNvSpPr>
            <p:nvPr/>
          </p:nvSpPr>
          <p:spPr bwMode="auto">
            <a:xfrm>
              <a:off x="3022" y="3536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华文行楷" pitchFamily="2" charset="-122"/>
                </a:rPr>
                <a:t>1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87" name="Rectangle 3130"/>
            <p:cNvSpPr>
              <a:spLocks noChangeArrowheads="1"/>
            </p:cNvSpPr>
            <p:nvPr/>
          </p:nvSpPr>
          <p:spPr bwMode="auto">
            <a:xfrm>
              <a:off x="3839" y="3302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00" b="1">
                  <a:solidFill>
                    <a:srgbClr val="000000"/>
                  </a:solidFill>
                  <a:ea typeface="华文行楷" pitchFamily="2" charset="-122"/>
                </a:rPr>
                <a:t>)=</a:t>
              </a:r>
              <a:endParaRPr kumimoji="1" lang="zh-CN" altLang="en-US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88" name="Rectangle 3131"/>
            <p:cNvSpPr>
              <a:spLocks noChangeArrowheads="1"/>
            </p:cNvSpPr>
            <p:nvPr/>
          </p:nvSpPr>
          <p:spPr bwMode="auto">
            <a:xfrm>
              <a:off x="3742" y="3302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00" b="1">
                  <a:solidFill>
                    <a:srgbClr val="000000"/>
                  </a:solidFill>
                  <a:ea typeface="华文行楷" pitchFamily="2" charset="-122"/>
                </a:rPr>
                <a:t>1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89" name="Rectangle 3132"/>
            <p:cNvSpPr>
              <a:spLocks noChangeArrowheads="1"/>
            </p:cNvSpPr>
            <p:nvPr/>
          </p:nvSpPr>
          <p:spPr bwMode="auto">
            <a:xfrm>
              <a:off x="3071" y="3302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00" b="1">
                  <a:solidFill>
                    <a:srgbClr val="000000"/>
                  </a:solidFill>
                  <a:ea typeface="华文行楷" pitchFamily="2" charset="-122"/>
                </a:rPr>
                <a:t>(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90" name="Rectangle 3133"/>
            <p:cNvSpPr>
              <a:spLocks noChangeArrowheads="1"/>
            </p:cNvSpPr>
            <p:nvPr/>
          </p:nvSpPr>
          <p:spPr bwMode="auto">
            <a:xfrm>
              <a:off x="2719" y="3419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00" b="1">
                  <a:solidFill>
                    <a:srgbClr val="000000"/>
                  </a:solidFill>
                  <a:ea typeface="华文行楷" pitchFamily="2" charset="-122"/>
                </a:rPr>
                <a:t>1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91" name="Rectangle 3134"/>
            <p:cNvSpPr>
              <a:spLocks noChangeArrowheads="1"/>
            </p:cNvSpPr>
            <p:nvPr/>
          </p:nvSpPr>
          <p:spPr bwMode="auto">
            <a:xfrm>
              <a:off x="2551" y="3200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00" b="1">
                  <a:solidFill>
                    <a:srgbClr val="000000"/>
                  </a:solidFill>
                  <a:ea typeface="华文行楷" pitchFamily="2" charset="-122"/>
                </a:rPr>
                <a:t>1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92" name="Rectangle 3135"/>
            <p:cNvSpPr>
              <a:spLocks noChangeArrowheads="1"/>
            </p:cNvSpPr>
            <p:nvPr/>
          </p:nvSpPr>
          <p:spPr bwMode="auto">
            <a:xfrm>
              <a:off x="2844" y="3183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ea typeface="华文行楷" pitchFamily="2" charset="-122"/>
                </a:rPr>
                <a:t>n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93" name="Rectangle 3136"/>
            <p:cNvSpPr>
              <a:spLocks noChangeArrowheads="1"/>
            </p:cNvSpPr>
            <p:nvPr/>
          </p:nvSpPr>
          <p:spPr bwMode="auto">
            <a:xfrm>
              <a:off x="2859" y="3537"/>
              <a:ext cx="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ea typeface="华文行楷" pitchFamily="2" charset="-122"/>
                </a:rPr>
                <a:t>i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94" name="Rectangle 3137"/>
            <p:cNvSpPr>
              <a:spLocks noChangeArrowheads="1"/>
            </p:cNvSpPr>
            <p:nvPr/>
          </p:nvSpPr>
          <p:spPr bwMode="auto">
            <a:xfrm>
              <a:off x="3475" y="3302"/>
              <a:ext cx="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00" b="1" i="1">
                  <a:solidFill>
                    <a:srgbClr val="000000"/>
                  </a:solidFill>
                  <a:ea typeface="华文行楷" pitchFamily="2" charset="-122"/>
                </a:rPr>
                <a:t>i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95" name="Rectangle 3138"/>
            <p:cNvSpPr>
              <a:spLocks noChangeArrowheads="1"/>
            </p:cNvSpPr>
            <p:nvPr/>
          </p:nvSpPr>
          <p:spPr bwMode="auto">
            <a:xfrm>
              <a:off x="3146" y="330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00" b="1" i="1">
                  <a:solidFill>
                    <a:srgbClr val="000000"/>
                  </a:solidFill>
                  <a:ea typeface="华文行楷" pitchFamily="2" charset="-122"/>
                </a:rPr>
                <a:t>n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96" name="Rectangle 3139"/>
            <p:cNvSpPr>
              <a:spLocks noChangeArrowheads="1"/>
            </p:cNvSpPr>
            <p:nvPr/>
          </p:nvSpPr>
          <p:spPr bwMode="auto">
            <a:xfrm>
              <a:off x="2402" y="3419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00" b="1" i="1">
                  <a:solidFill>
                    <a:srgbClr val="000000"/>
                  </a:solidFill>
                  <a:ea typeface="华文行楷" pitchFamily="2" charset="-122"/>
                </a:rPr>
                <a:t>n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97" name="AutoShape 3140"/>
            <p:cNvSpPr>
              <a:spLocks noChangeAspect="1" noChangeArrowheads="1" noTextEdit="1"/>
            </p:cNvSpPr>
            <p:nvPr/>
          </p:nvSpPr>
          <p:spPr bwMode="auto">
            <a:xfrm>
              <a:off x="4034" y="3148"/>
              <a:ext cx="215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9198" name="Line 3142"/>
            <p:cNvSpPr>
              <a:spLocks noChangeShapeType="1"/>
            </p:cNvSpPr>
            <p:nvPr/>
          </p:nvSpPr>
          <p:spPr bwMode="auto">
            <a:xfrm>
              <a:off x="4079" y="3426"/>
              <a:ext cx="181" cy="1"/>
            </a:xfrm>
            <a:prstGeom prst="line">
              <a:avLst/>
            </a:prstGeom>
            <a:noFill/>
            <a:ln w="1435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9199" name="Rectangle 3143"/>
            <p:cNvSpPr>
              <a:spLocks noChangeArrowheads="1"/>
            </p:cNvSpPr>
            <p:nvPr/>
          </p:nvSpPr>
          <p:spPr bwMode="auto">
            <a:xfrm>
              <a:off x="4131" y="3446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00" b="1">
                  <a:solidFill>
                    <a:srgbClr val="000000"/>
                  </a:solidFill>
                  <a:ea typeface="华文行楷" pitchFamily="2" charset="-122"/>
                </a:rPr>
                <a:t>2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200" name="Rectangle 3144"/>
            <p:cNvSpPr>
              <a:spLocks noChangeArrowheads="1"/>
            </p:cNvSpPr>
            <p:nvPr/>
          </p:nvSpPr>
          <p:spPr bwMode="auto">
            <a:xfrm>
              <a:off x="4123" y="3179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00" b="1" i="1">
                  <a:solidFill>
                    <a:srgbClr val="000000"/>
                  </a:solidFill>
                  <a:ea typeface="华文行楷" pitchFamily="2" charset="-122"/>
                </a:rPr>
                <a:t>n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201" name="Rectangle 3145"/>
            <p:cNvSpPr>
              <a:spLocks noChangeArrowheads="1"/>
            </p:cNvSpPr>
            <p:nvPr/>
          </p:nvSpPr>
          <p:spPr bwMode="auto">
            <a:xfrm>
              <a:off x="4321" y="3311"/>
              <a:ext cx="52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00" b="1">
                  <a:solidFill>
                    <a:srgbClr val="000000"/>
                  </a:solidFill>
                  <a:ea typeface="华文行楷" pitchFamily="2" charset="-122"/>
                </a:rPr>
                <a:t>=</a:t>
              </a:r>
              <a:r>
                <a:rPr kumimoji="1" lang="en-US" altLang="zh-CN" sz="2600" b="1" i="1">
                  <a:solidFill>
                    <a:srgbClr val="000000"/>
                  </a:solidFill>
                  <a:ea typeface="华文行楷" pitchFamily="2" charset="-122"/>
                </a:rPr>
                <a:t>O</a:t>
              </a:r>
              <a:r>
                <a:rPr kumimoji="1" lang="en-US" altLang="zh-CN" sz="2600" b="1">
                  <a:solidFill>
                    <a:srgbClr val="000000"/>
                  </a:solidFill>
                  <a:ea typeface="华文行楷" pitchFamily="2" charset="-122"/>
                </a:rPr>
                <a:t>(</a:t>
              </a:r>
              <a:r>
                <a:rPr kumimoji="1" lang="en-US" altLang="zh-CN" sz="2600" b="1" i="1">
                  <a:solidFill>
                    <a:srgbClr val="000000"/>
                  </a:solidFill>
                  <a:ea typeface="华文行楷" pitchFamily="2" charset="-122"/>
                </a:rPr>
                <a:t>n</a:t>
              </a:r>
              <a:r>
                <a:rPr kumimoji="1" lang="en-US" altLang="zh-CN" sz="2600" b="1">
                  <a:solidFill>
                    <a:srgbClr val="000000"/>
                  </a:solidFill>
                  <a:ea typeface="华文行楷" pitchFamily="2" charset="-122"/>
                </a:rPr>
                <a:t>)</a:t>
              </a:r>
              <a:endParaRPr kumimoji="1" lang="zh-CN" altLang="en-US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152957" y="2132856"/>
            <a:ext cx="3975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，时间复杂度为</a:t>
            </a:r>
            <a:r>
              <a:rPr kumimoji="1" lang="en-US" altLang="zh-CN" sz="2800" b="1" i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O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(1)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kumimoji="1" lang="zh-CN" altLang="en-US" sz="2800" b="1" i="1" dirty="0">
              <a:solidFill>
                <a:srgbClr val="5B5249">
                  <a:lumMod val="50000"/>
                </a:srgb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84366" y="3140968"/>
            <a:ext cx="397095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，时间复杂度为</a:t>
            </a:r>
            <a:r>
              <a:rPr kumimoji="1" lang="en-US" altLang="zh-CN" sz="2800" b="1" i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O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en-US" altLang="zh-CN" sz="2800" b="1" i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kumimoji="1" lang="zh-CN" altLang="en-US" sz="2800" dirty="0">
              <a:solidFill>
                <a:srgbClr val="5B5249">
                  <a:lumMod val="50000"/>
                </a:srgb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054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F5458902-BA21-41BF-8D44-663FB370FB09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22533" name="Text Box 9"/>
          <p:cNvSpPr txBox="1">
            <a:spLocks noChangeArrowheads="1"/>
          </p:cNvSpPr>
          <p:nvPr/>
        </p:nvSpPr>
        <p:spPr bwMode="auto">
          <a:xfrm>
            <a:off x="1042988" y="1700213"/>
            <a:ext cx="2736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/>
              <a:t>③  </a:t>
            </a:r>
            <a:r>
              <a:rPr kumimoji="1" lang="zh-CN" altLang="en-US"/>
              <a:t>删除操作</a:t>
            </a: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971550" y="2370138"/>
            <a:ext cx="670247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/>
              <a:t>是指将表的第</a:t>
            </a:r>
            <a:r>
              <a:rPr kumimoji="1" lang="en-US" altLang="zh-CN" sz="2400" dirty="0"/>
              <a:t>i(1≤i≤n)</a:t>
            </a:r>
            <a:r>
              <a:rPr kumimoji="1" lang="zh-CN" altLang="en-US" sz="2400" dirty="0"/>
              <a:t>个元素删去，使长度为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的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/>
              <a:t>线性表  </a:t>
            </a:r>
            <a:r>
              <a:rPr kumimoji="1" lang="en-US" altLang="zh-CN" sz="2400" dirty="0" smtClean="0"/>
              <a:t>(a</a:t>
            </a:r>
            <a:r>
              <a:rPr kumimoji="1" lang="en-US" altLang="zh-CN" sz="2400" baseline="-25000" dirty="0" smtClean="0"/>
              <a:t>1</a:t>
            </a:r>
            <a:r>
              <a:rPr kumimoji="1" lang="zh-CN" altLang="en-US" sz="2400" dirty="0"/>
              <a:t>，</a:t>
            </a:r>
            <a:r>
              <a:rPr kumimoji="1" lang="en-US" altLang="zh-CN" sz="2400" dirty="0" smtClean="0"/>
              <a:t>…,a</a:t>
            </a:r>
            <a:r>
              <a:rPr kumimoji="1" lang="en-US" altLang="zh-CN" sz="2400" baseline="-25000" dirty="0" smtClean="0"/>
              <a:t>i-1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err="1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aseline="-25000" dirty="0" err="1" smtClean="0">
                <a:solidFill>
                  <a:srgbClr val="FF0000"/>
                </a:solidFill>
              </a:rPr>
              <a:t>i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smtClean="0"/>
              <a:t>a</a:t>
            </a:r>
            <a:r>
              <a:rPr kumimoji="1" lang="en-US" altLang="zh-CN" sz="2400" baseline="-25000" dirty="0" smtClean="0"/>
              <a:t>i+1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…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smtClean="0"/>
              <a:t>a</a:t>
            </a:r>
            <a:r>
              <a:rPr kumimoji="1" lang="en-US" altLang="zh-CN" sz="2400" baseline="-25000" dirty="0" smtClean="0"/>
              <a:t>n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，变成长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/>
              <a:t>度为</a:t>
            </a:r>
            <a:r>
              <a:rPr kumimoji="1" lang="en-US" altLang="zh-CN" sz="2400" dirty="0"/>
              <a:t>n-1</a:t>
            </a:r>
            <a:r>
              <a:rPr kumimoji="1" lang="zh-CN" altLang="en-US" sz="2400" dirty="0"/>
              <a:t>的线性表</a:t>
            </a:r>
            <a:r>
              <a:rPr kumimoji="1" lang="en-US" altLang="zh-CN" sz="2400" dirty="0" smtClean="0"/>
              <a:t>(a</a:t>
            </a:r>
            <a:r>
              <a:rPr kumimoji="1" lang="en-US" altLang="zh-CN" sz="2400" baseline="-25000" dirty="0" smtClean="0"/>
              <a:t>1</a:t>
            </a:r>
            <a:r>
              <a:rPr kumimoji="1" lang="zh-CN" altLang="en-US" sz="2400" dirty="0"/>
              <a:t>，</a:t>
            </a:r>
            <a:r>
              <a:rPr kumimoji="1" lang="en-US" altLang="zh-CN" sz="2400" dirty="0" smtClean="0"/>
              <a:t>…,a</a:t>
            </a:r>
            <a:r>
              <a:rPr kumimoji="1" lang="en-US" altLang="zh-CN" sz="2400" baseline="-25000" dirty="0" smtClean="0"/>
              <a:t>i-1</a:t>
            </a:r>
            <a:r>
              <a:rPr kumimoji="1" lang="zh-CN" altLang="en-US" sz="2400" dirty="0"/>
              <a:t>， </a:t>
            </a:r>
            <a:r>
              <a:rPr kumimoji="1" lang="en-US" altLang="zh-CN" sz="2400" dirty="0" smtClean="0"/>
              <a:t>a</a:t>
            </a:r>
            <a:r>
              <a:rPr kumimoji="1" lang="en-US" altLang="zh-CN" sz="2400" baseline="-25000" dirty="0" smtClean="0"/>
              <a:t>i+1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…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 smtClean="0"/>
              <a:t>a</a:t>
            </a:r>
            <a:r>
              <a:rPr kumimoji="1" lang="en-US" altLang="zh-CN" sz="2400" baseline="-25000" dirty="0" smtClean="0"/>
              <a:t>n</a:t>
            </a:r>
            <a:r>
              <a:rPr kumimoji="1" lang="en-US" altLang="zh-CN" sz="2400" dirty="0"/>
              <a:t>)</a:t>
            </a:r>
            <a:r>
              <a:rPr kumimoji="1" lang="zh-CN" altLang="en-US" sz="2400" dirty="0"/>
              <a:t>。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841375" y="836613"/>
            <a:ext cx="4017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 smtClean="0"/>
              <a:t>2.5  </a:t>
            </a:r>
            <a:r>
              <a:rPr kumimoji="1" lang="zh-CN" altLang="en-US" dirty="0" smtClean="0"/>
              <a:t>顺序</a:t>
            </a:r>
            <a:r>
              <a:rPr kumimoji="1" lang="zh-CN" altLang="en-US" dirty="0"/>
              <a:t>表的运算</a:t>
            </a: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912813" y="1341438"/>
            <a:ext cx="36591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55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线性表内容大纲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2132856"/>
            <a:ext cx="8568952" cy="3528392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 smtClean="0"/>
              <a:t>1、</a:t>
            </a:r>
            <a:r>
              <a:rPr lang="zh-CN" altLang="en-US" dirty="0" smtClean="0"/>
              <a:t>介绍线性表定义及其抽象数据类型定义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2、</a:t>
            </a:r>
            <a:r>
              <a:rPr lang="zh-CN" altLang="en-US" dirty="0" smtClean="0"/>
              <a:t>给出线性表的顺序存储结构和链式存储结构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3、</a:t>
            </a:r>
            <a:r>
              <a:rPr lang="zh-CN" altLang="en-US" dirty="0" smtClean="0"/>
              <a:t>介绍在相应的存储结构上如何实现运算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079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6"/>
          <p:cNvSpPr>
            <a:spLocks noGrp="1" noChangeArrowheads="1"/>
          </p:cNvSpPr>
          <p:nvPr>
            <p:ph type="body" idx="1"/>
          </p:nvPr>
        </p:nvSpPr>
        <p:spPr>
          <a:xfrm>
            <a:off x="482600" y="1752600"/>
            <a:ext cx="8283575" cy="620713"/>
          </a:xfrm>
          <a:noFill/>
        </p:spPr>
        <p:txBody>
          <a:bodyPr/>
          <a:lstStyle/>
          <a:p>
            <a:pPr marL="0" lvl="0" indent="0" eaLnBrk="1" hangingPunct="1">
              <a:spcBef>
                <a:spcPct val="50000"/>
              </a:spcBef>
              <a:buClrTx/>
              <a:buSzTx/>
              <a:buNone/>
            </a:pPr>
            <a:r>
              <a:rPr lang="zh-CN" altLang="en-US" sz="2800" b="1" dirty="0" smtClean="0"/>
              <a:t>例：（</a:t>
            </a:r>
            <a:r>
              <a:rPr lang="en-US" altLang="zh-CN" sz="2800" b="1" dirty="0" smtClean="0"/>
              <a:t>35, 33, 12, 24, 42），</a:t>
            </a:r>
            <a:r>
              <a:rPr lang="zh-CN" altLang="en-US" sz="2800" b="1" dirty="0" smtClean="0"/>
              <a:t>删除数据元素</a:t>
            </a:r>
            <a:r>
              <a:rPr lang="en-US" altLang="zh-CN" b="1" i="1" kern="1200" dirty="0" smtClean="0">
                <a:solidFill>
                  <a:srgbClr val="000000"/>
                </a:solidFill>
                <a:ea typeface="宋体" pitchFamily="2" charset="-122"/>
              </a:rPr>
              <a:t>a</a:t>
            </a:r>
            <a:r>
              <a:rPr lang="en-US" altLang="zh-CN" b="1" kern="1200" baseline="-25000" dirty="0" smtClean="0">
                <a:solidFill>
                  <a:srgbClr val="000000"/>
                </a:solidFill>
                <a:ea typeface="宋体" pitchFamily="2" charset="-122"/>
              </a:rPr>
              <a:t>2</a:t>
            </a:r>
            <a:endParaRPr lang="zh-CN" altLang="en-US" sz="2800" b="1" dirty="0" smtClean="0"/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309563" y="4502150"/>
            <a:ext cx="6689725" cy="210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</a:rPr>
              <a:t>1.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</a:rPr>
              <a:t>删除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</a:rPr>
              <a:t>数据元素</a:t>
            </a:r>
            <a:r>
              <a:rPr kumimoji="1" lang="en-US" altLang="zh-CN" sz="2800" b="1" i="1" dirty="0" err="1">
                <a:solidFill>
                  <a:srgbClr val="5B5249">
                    <a:lumMod val="50000"/>
                  </a:srgbClr>
                </a:solidFill>
              </a:rPr>
              <a:t>a</a:t>
            </a:r>
            <a:r>
              <a:rPr kumimoji="1" lang="en-US" altLang="zh-CN" sz="2800" b="1" baseline="-25000" dirty="0" err="1">
                <a:solidFill>
                  <a:srgbClr val="5B5249">
                    <a:lumMod val="50000"/>
                  </a:srgbClr>
                </a:solidFill>
              </a:rPr>
              <a:t>i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</a:rPr>
              <a:t>	</a:t>
            </a:r>
            <a:r>
              <a:rPr kumimoji="1" lang="en-US" altLang="zh-CN" sz="2800" b="1" dirty="0">
                <a:solidFill>
                  <a:srgbClr val="000000"/>
                </a:solidFill>
              </a:rPr>
              <a:t> 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分析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边界条件；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</a:rPr>
              <a:t>2. 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给出算法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的</a:t>
            </a:r>
            <a:r>
              <a:rPr kumimoji="1" lang="zh-CN" altLang="en-US" sz="2800" b="1" dirty="0">
                <a:solidFill>
                  <a:srgbClr val="000000"/>
                </a:solidFill>
              </a:rPr>
              <a:t>描述；</a:t>
            </a:r>
            <a:endParaRPr kumimoji="1" lang="zh-CN" altLang="en-US" sz="2800" b="1" dirty="0">
              <a:solidFill>
                <a:srgbClr val="000000"/>
              </a:solidFill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</a:rPr>
              <a:t>3. 分析时间复杂度。</a:t>
            </a:r>
            <a:endParaRPr kumimoji="1" lang="en-US" altLang="zh-CN" sz="2800" b="1" dirty="0">
              <a:solidFill>
                <a:srgbClr val="000000"/>
              </a:solidFill>
            </a:endParaRPr>
          </a:p>
        </p:txBody>
      </p:sp>
      <p:sp>
        <p:nvSpPr>
          <p:cNvPr id="51206" name="Rectangle 49"/>
          <p:cNvSpPr>
            <a:spLocks noChangeArrowheads="1"/>
          </p:cNvSpPr>
          <p:nvPr/>
        </p:nvSpPr>
        <p:spPr bwMode="auto">
          <a:xfrm>
            <a:off x="915988" y="2803525"/>
            <a:ext cx="6743700" cy="116522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33CC"/>
              </a:solidFill>
              <a:ea typeface="华文行楷" pitchFamily="2" charset="-122"/>
            </a:endParaRPr>
          </a:p>
        </p:txBody>
      </p:sp>
      <p:sp>
        <p:nvSpPr>
          <p:cNvPr id="51207" name="Text Box 50"/>
          <p:cNvSpPr txBox="1">
            <a:spLocks noChangeArrowheads="1"/>
          </p:cNvSpPr>
          <p:nvPr/>
        </p:nvSpPr>
        <p:spPr bwMode="auto">
          <a:xfrm>
            <a:off x="7680325" y="2801938"/>
            <a:ext cx="787400" cy="1169987"/>
          </a:xfrm>
          <a:prstGeom prst="rect">
            <a:avLst/>
          </a:prstGeom>
          <a:solidFill>
            <a:schemeClr val="hlink"/>
          </a:solidFill>
          <a:ln w="28575">
            <a:solidFill>
              <a:srgbClr val="FF3300"/>
            </a:solidFill>
            <a:miter lim="800000"/>
            <a:headEnd/>
            <a:tailEnd/>
          </a:ln>
        </p:spPr>
        <p:txBody>
          <a:bodyPr lIns="126000" tIns="144000" bIns="108000"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 5</a:t>
            </a:r>
          </a:p>
        </p:txBody>
      </p:sp>
      <p:grpSp>
        <p:nvGrpSpPr>
          <p:cNvPr id="51208" name="Group 51"/>
          <p:cNvGrpSpPr>
            <a:grpSpLocks/>
          </p:cNvGrpSpPr>
          <p:nvPr/>
        </p:nvGrpSpPr>
        <p:grpSpPr bwMode="auto">
          <a:xfrm>
            <a:off x="1757363" y="2792413"/>
            <a:ext cx="3327400" cy="1181100"/>
            <a:chOff x="1107" y="1960"/>
            <a:chExt cx="2096" cy="415"/>
          </a:xfrm>
        </p:grpSpPr>
        <p:sp>
          <p:nvSpPr>
            <p:cNvPr id="51226" name="Line 52"/>
            <p:cNvSpPr>
              <a:spLocks noChangeShapeType="1"/>
            </p:cNvSpPr>
            <p:nvPr/>
          </p:nvSpPr>
          <p:spPr bwMode="auto">
            <a:xfrm>
              <a:off x="1107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1227" name="Line 53"/>
            <p:cNvSpPr>
              <a:spLocks noChangeShapeType="1"/>
            </p:cNvSpPr>
            <p:nvPr/>
          </p:nvSpPr>
          <p:spPr bwMode="auto">
            <a:xfrm>
              <a:off x="1629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1228" name="Line 54"/>
            <p:cNvSpPr>
              <a:spLocks noChangeShapeType="1"/>
            </p:cNvSpPr>
            <p:nvPr/>
          </p:nvSpPr>
          <p:spPr bwMode="auto">
            <a:xfrm>
              <a:off x="2157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1229" name="Line 55"/>
            <p:cNvSpPr>
              <a:spLocks noChangeShapeType="1"/>
            </p:cNvSpPr>
            <p:nvPr/>
          </p:nvSpPr>
          <p:spPr bwMode="auto">
            <a:xfrm>
              <a:off x="2682" y="197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51230" name="Line 56"/>
            <p:cNvSpPr>
              <a:spLocks noChangeShapeType="1"/>
            </p:cNvSpPr>
            <p:nvPr/>
          </p:nvSpPr>
          <p:spPr bwMode="auto">
            <a:xfrm>
              <a:off x="3203" y="1960"/>
              <a:ext cx="0" cy="405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>
        <p:nvSpPr>
          <p:cNvPr id="51209" name="Text Box 57"/>
          <p:cNvSpPr txBox="1">
            <a:spLocks noChangeArrowheads="1"/>
          </p:cNvSpPr>
          <p:nvPr/>
        </p:nvSpPr>
        <p:spPr bwMode="auto">
          <a:xfrm>
            <a:off x="1111250" y="3349625"/>
            <a:ext cx="48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35</a:t>
            </a:r>
          </a:p>
        </p:txBody>
      </p:sp>
      <p:sp>
        <p:nvSpPr>
          <p:cNvPr id="51210" name="Text Box 61"/>
          <p:cNvSpPr txBox="1">
            <a:spLocks noChangeArrowheads="1"/>
          </p:cNvSpPr>
          <p:nvPr/>
        </p:nvSpPr>
        <p:spPr bwMode="auto">
          <a:xfrm>
            <a:off x="1139825" y="2727325"/>
            <a:ext cx="482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51211" name="Text Box 62"/>
          <p:cNvSpPr txBox="1">
            <a:spLocks noChangeArrowheads="1"/>
          </p:cNvSpPr>
          <p:nvPr/>
        </p:nvSpPr>
        <p:spPr bwMode="auto">
          <a:xfrm>
            <a:off x="1997075" y="2727325"/>
            <a:ext cx="496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51212" name="Text Box 63"/>
          <p:cNvSpPr txBox="1">
            <a:spLocks noChangeArrowheads="1"/>
          </p:cNvSpPr>
          <p:nvPr/>
        </p:nvSpPr>
        <p:spPr bwMode="auto">
          <a:xfrm>
            <a:off x="2825750" y="2746375"/>
            <a:ext cx="45243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51213" name="Text Box 64"/>
          <p:cNvSpPr txBox="1">
            <a:spLocks noChangeArrowheads="1"/>
          </p:cNvSpPr>
          <p:nvPr/>
        </p:nvSpPr>
        <p:spPr bwMode="auto">
          <a:xfrm>
            <a:off x="3673475" y="2746375"/>
            <a:ext cx="454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51214" name="Text Box 65"/>
          <p:cNvSpPr txBox="1">
            <a:spLocks noChangeArrowheads="1"/>
          </p:cNvSpPr>
          <p:nvPr/>
        </p:nvSpPr>
        <p:spPr bwMode="auto">
          <a:xfrm>
            <a:off x="1295400" y="2303463"/>
            <a:ext cx="5954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srgbClr val="000000"/>
                </a:solidFill>
                <a:latin typeface="Times New Roman" pitchFamily="18" charset="0"/>
              </a:rPr>
              <a:t>0       1       2       3       4</a:t>
            </a:r>
          </a:p>
        </p:txBody>
      </p:sp>
      <p:sp>
        <p:nvSpPr>
          <p:cNvPr id="51215" name="Text Box 66"/>
          <p:cNvSpPr txBox="1">
            <a:spLocks noChangeArrowheads="1"/>
          </p:cNvSpPr>
          <p:nvPr/>
        </p:nvSpPr>
        <p:spPr bwMode="auto">
          <a:xfrm>
            <a:off x="4429125" y="3340100"/>
            <a:ext cx="454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dirty="0">
                <a:solidFill>
                  <a:srgbClr val="000000"/>
                </a:solidFill>
                <a:latin typeface="Times New Roman" pitchFamily="18" charset="0"/>
              </a:rPr>
              <a:t>42</a:t>
            </a:r>
          </a:p>
        </p:txBody>
      </p:sp>
      <p:sp>
        <p:nvSpPr>
          <p:cNvPr id="16451" name="Text Box 67"/>
          <p:cNvSpPr txBox="1">
            <a:spLocks noChangeArrowheads="1"/>
          </p:cNvSpPr>
          <p:nvPr/>
        </p:nvSpPr>
        <p:spPr bwMode="auto">
          <a:xfrm>
            <a:off x="3609975" y="3354388"/>
            <a:ext cx="4524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24</a:t>
            </a:r>
          </a:p>
        </p:txBody>
      </p:sp>
      <p:sp>
        <p:nvSpPr>
          <p:cNvPr id="16452" name="Text Box 68"/>
          <p:cNvSpPr txBox="1">
            <a:spLocks noChangeArrowheads="1"/>
          </p:cNvSpPr>
          <p:nvPr/>
        </p:nvSpPr>
        <p:spPr bwMode="auto">
          <a:xfrm>
            <a:off x="2765425" y="3349625"/>
            <a:ext cx="4968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16453" name="Text Box 69"/>
          <p:cNvSpPr txBox="1">
            <a:spLocks noChangeArrowheads="1"/>
          </p:cNvSpPr>
          <p:nvPr/>
        </p:nvSpPr>
        <p:spPr bwMode="auto">
          <a:xfrm>
            <a:off x="1944688" y="3351213"/>
            <a:ext cx="482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FF3300"/>
                </a:solidFill>
                <a:latin typeface="Times New Roman" pitchFamily="18" charset="0"/>
              </a:rPr>
              <a:t>33</a:t>
            </a:r>
          </a:p>
        </p:txBody>
      </p:sp>
      <p:grpSp>
        <p:nvGrpSpPr>
          <p:cNvPr id="3" name="Group 70"/>
          <p:cNvGrpSpPr>
            <a:grpSpLocks/>
          </p:cNvGrpSpPr>
          <p:nvPr/>
        </p:nvGrpSpPr>
        <p:grpSpPr bwMode="auto">
          <a:xfrm>
            <a:off x="7881938" y="3076575"/>
            <a:ext cx="474662" cy="852488"/>
            <a:chOff x="4965" y="2121"/>
            <a:chExt cx="299" cy="537"/>
          </a:xfrm>
        </p:grpSpPr>
        <p:sp>
          <p:nvSpPr>
            <p:cNvPr id="51224" name="Text Box 71"/>
            <p:cNvSpPr txBox="1">
              <a:spLocks noChangeArrowheads="1"/>
            </p:cNvSpPr>
            <p:nvPr/>
          </p:nvSpPr>
          <p:spPr bwMode="auto">
            <a:xfrm>
              <a:off x="5005" y="2293"/>
              <a:ext cx="25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3200" b="1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51225" name="Line 72"/>
            <p:cNvSpPr>
              <a:spLocks noChangeShapeType="1"/>
            </p:cNvSpPr>
            <p:nvPr/>
          </p:nvSpPr>
          <p:spPr bwMode="auto">
            <a:xfrm>
              <a:off x="4965" y="2121"/>
              <a:ext cx="173" cy="21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>
        <p:nvSpPr>
          <p:cNvPr id="51220" name="Text Box 73"/>
          <p:cNvSpPr txBox="1">
            <a:spLocks noChangeArrowheads="1"/>
          </p:cNvSpPr>
          <p:nvPr/>
        </p:nvSpPr>
        <p:spPr bwMode="auto">
          <a:xfrm>
            <a:off x="4456113" y="2733675"/>
            <a:ext cx="4540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 i="1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kumimoji="1" lang="en-US" altLang="zh-CN" sz="3200" b="1" baseline="-2500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16459" name="Text Box 75"/>
          <p:cNvSpPr txBox="1">
            <a:spLocks noChangeArrowheads="1"/>
          </p:cNvSpPr>
          <p:nvPr/>
        </p:nvSpPr>
        <p:spPr bwMode="auto">
          <a:xfrm>
            <a:off x="1938338" y="3349625"/>
            <a:ext cx="4968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12</a:t>
            </a:r>
          </a:p>
        </p:txBody>
      </p:sp>
      <p:sp>
        <p:nvSpPr>
          <p:cNvPr id="16460" name="Text Box 76"/>
          <p:cNvSpPr txBox="1">
            <a:spLocks noChangeArrowheads="1"/>
          </p:cNvSpPr>
          <p:nvPr/>
        </p:nvSpPr>
        <p:spPr bwMode="auto">
          <a:xfrm>
            <a:off x="2754313" y="3352800"/>
            <a:ext cx="4524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24</a:t>
            </a:r>
          </a:p>
        </p:txBody>
      </p:sp>
      <p:sp>
        <p:nvSpPr>
          <p:cNvPr id="16461" name="Text Box 77"/>
          <p:cNvSpPr txBox="1">
            <a:spLocks noChangeArrowheads="1"/>
          </p:cNvSpPr>
          <p:nvPr/>
        </p:nvSpPr>
        <p:spPr bwMode="auto">
          <a:xfrm>
            <a:off x="3616325" y="3354388"/>
            <a:ext cx="4540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3200" b="1">
                <a:solidFill>
                  <a:srgbClr val="000000"/>
                </a:solidFill>
                <a:latin typeface="Times New Roman" pitchFamily="18" charset="0"/>
              </a:rPr>
              <a:t>42</a:t>
            </a:r>
          </a:p>
        </p:txBody>
      </p:sp>
      <p:sp>
        <p:nvSpPr>
          <p:cNvPr id="2" name="矩形 1"/>
          <p:cNvSpPr/>
          <p:nvPr/>
        </p:nvSpPr>
        <p:spPr>
          <a:xfrm>
            <a:off x="1962745" y="6127313"/>
            <a:ext cx="7086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00"/>
                </a:solidFill>
              </a:rPr>
              <a:t>合理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的删除位置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：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1≤i≤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length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（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i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指的是元素的序号）</a:t>
            </a:r>
          </a:p>
        </p:txBody>
      </p:sp>
      <p:cxnSp>
        <p:nvCxnSpPr>
          <p:cNvPr id="5" name="直接箭头连接符 4"/>
          <p:cNvCxnSpPr/>
          <p:nvPr/>
        </p:nvCxnSpPr>
        <p:spPr bwMode="auto">
          <a:xfrm>
            <a:off x="5292080" y="4941168"/>
            <a:ext cx="1296144" cy="118614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3200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64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27" grpId="0"/>
      <p:bldP spid="16451" grpId="0"/>
      <p:bldP spid="16452" grpId="0"/>
      <p:bldP spid="16453" grpId="0"/>
      <p:bldP spid="16459" grpId="0"/>
      <p:bldP spid="16460" grpId="0"/>
      <p:bldP spid="16461" grpId="0"/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88" name="Group 88"/>
          <p:cNvGraphicFramePr>
            <a:graphicFrameLocks noGrp="1"/>
          </p:cNvGraphicFramePr>
          <p:nvPr/>
        </p:nvGraphicFramePr>
        <p:xfrm>
          <a:off x="1000125" y="1428750"/>
          <a:ext cx="6978650" cy="1158876"/>
        </p:xfrm>
        <a:graphic>
          <a:graphicData uri="http://schemas.openxmlformats.org/drawingml/2006/table">
            <a:tbl>
              <a:tblPr/>
              <a:tblGrid>
                <a:gridCol w="677863"/>
                <a:gridCol w="604837"/>
                <a:gridCol w="609600"/>
                <a:gridCol w="650875"/>
                <a:gridCol w="641350"/>
                <a:gridCol w="639763"/>
                <a:gridCol w="539750"/>
                <a:gridCol w="647700"/>
                <a:gridCol w="504825"/>
                <a:gridCol w="1462087"/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下标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i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…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i-1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i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…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n-1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…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MAXSIZE-1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Data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…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i+1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…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…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-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5694" name="Group 94"/>
          <p:cNvGraphicFramePr>
            <a:graphicFrameLocks noGrp="1"/>
          </p:cNvGraphicFramePr>
          <p:nvPr/>
        </p:nvGraphicFramePr>
        <p:xfrm>
          <a:off x="950913" y="4000500"/>
          <a:ext cx="6978650" cy="1158876"/>
        </p:xfrm>
        <a:graphic>
          <a:graphicData uri="http://schemas.openxmlformats.org/drawingml/2006/table">
            <a:tbl>
              <a:tblPr/>
              <a:tblGrid>
                <a:gridCol w="677862"/>
                <a:gridCol w="604838"/>
                <a:gridCol w="609600"/>
                <a:gridCol w="650875"/>
                <a:gridCol w="641350"/>
                <a:gridCol w="508000"/>
                <a:gridCol w="720725"/>
                <a:gridCol w="576262"/>
                <a:gridCol w="503238"/>
                <a:gridCol w="1485900"/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下标</a:t>
                      </a: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i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0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1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…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i-1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n-2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Arial" pitchFamily="34" charset="0"/>
                          <a:ea typeface="宋体" pitchFamily="2" charset="-122"/>
                        </a:rPr>
                        <a:t>n-1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MAXSIZE-1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Data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…</a:t>
                      </a:r>
                      <a:endParaRPr kumimoji="0" lang="zh-CN" alt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i+1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…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18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…</a:t>
                      </a:r>
                      <a:endParaRPr kumimoji="0" lang="en-US" altLang="zh-CN" sz="1800" b="1" i="0" u="none" strike="noStrike" cap="none" normalizeH="0" baseline="-2500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urier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 charset="0"/>
                          <a:ea typeface="宋体" pitchFamily="2" charset="-122"/>
                        </a:rPr>
                        <a:t>-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宋体" pitchFamily="2" charset="-122"/>
                      </a:endParaRPr>
                    </a:p>
                  </a:txBody>
                  <a:tcPr marL="68580" marR="68580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5671" name="矩形 20"/>
          <p:cNvSpPr>
            <a:spLocks noChangeArrowheads="1"/>
          </p:cNvSpPr>
          <p:nvPr/>
        </p:nvSpPr>
        <p:spPr bwMode="auto">
          <a:xfrm>
            <a:off x="500063" y="662781"/>
            <a:ext cx="83581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/>
                </a:solidFill>
              </a:rPr>
              <a:t>3.</a:t>
            </a:r>
            <a:r>
              <a:rPr kumimoji="1" lang="en-US" altLang="zh-CN" sz="2400" b="1" dirty="0">
                <a:solidFill>
                  <a:srgbClr val="0070C0"/>
                </a:solidFill>
              </a:rPr>
              <a:t> </a:t>
            </a:r>
            <a:r>
              <a:rPr kumimoji="1" lang="zh-CN" altLang="en-US" sz="2400" b="1" dirty="0">
                <a:solidFill>
                  <a:srgbClr val="0070C0"/>
                </a:solidFill>
              </a:rPr>
              <a:t>删除</a:t>
            </a:r>
            <a:r>
              <a:rPr kumimoji="1" lang="zh-CN" altLang="en-US" sz="2400" b="1" dirty="0">
                <a:solidFill>
                  <a:srgbClr val="5B5249"/>
                </a:solidFill>
              </a:rPr>
              <a:t>（删除表的第</a:t>
            </a:r>
            <a:r>
              <a:rPr kumimoji="1" lang="en-US" sz="2400" b="1" dirty="0">
                <a:solidFill>
                  <a:srgbClr val="5B5249"/>
                </a:solidFill>
              </a:rPr>
              <a:t> </a:t>
            </a:r>
            <a:r>
              <a:rPr kumimoji="1" lang="en-US" altLang="zh-CN" sz="2400" b="1" i="1" dirty="0">
                <a:solidFill>
                  <a:srgbClr val="5B5249"/>
                </a:solidFill>
              </a:rPr>
              <a:t>i (1≤i≤n)</a:t>
            </a:r>
            <a:r>
              <a:rPr kumimoji="1" lang="zh-CN" altLang="en-US" sz="2400" b="1" dirty="0">
                <a:solidFill>
                  <a:srgbClr val="5B5249"/>
                </a:solidFill>
              </a:rPr>
              <a:t>个位置上的元素</a:t>
            </a:r>
            <a:r>
              <a:rPr kumimoji="1" lang="en-US" altLang="zh-CN" sz="2400" b="1" dirty="0">
                <a:solidFill>
                  <a:srgbClr val="5B5249"/>
                </a:solidFill>
              </a:rPr>
              <a:t>)</a:t>
            </a:r>
            <a:endParaRPr kumimoji="1" lang="zh-CN" altLang="en-US" sz="2400" b="1" dirty="0">
              <a:solidFill>
                <a:srgbClr val="5B5249"/>
              </a:solidFill>
            </a:endParaRPr>
          </a:p>
        </p:txBody>
      </p:sp>
      <p:grpSp>
        <p:nvGrpSpPr>
          <p:cNvPr id="4" name="组合 23"/>
          <p:cNvGrpSpPr>
            <a:grpSpLocks/>
          </p:cNvGrpSpPr>
          <p:nvPr/>
        </p:nvGrpSpPr>
        <p:grpSpPr bwMode="auto">
          <a:xfrm>
            <a:off x="3714750" y="2928938"/>
            <a:ext cx="3221038" cy="785812"/>
            <a:chOff x="3714744" y="2928934"/>
            <a:chExt cx="3221798" cy="785818"/>
          </a:xfrm>
        </p:grpSpPr>
        <p:sp>
          <p:nvSpPr>
            <p:cNvPr id="25677" name="下箭头 21"/>
            <p:cNvSpPr>
              <a:spLocks noChangeArrowheads="1"/>
            </p:cNvSpPr>
            <p:nvPr/>
          </p:nvSpPr>
          <p:spPr bwMode="auto">
            <a:xfrm>
              <a:off x="3714744" y="2928934"/>
              <a:ext cx="500066" cy="785818"/>
            </a:xfrm>
            <a:prstGeom prst="downArrow">
              <a:avLst>
                <a:gd name="adj1" fmla="val 50000"/>
                <a:gd name="adj2" fmla="val 50002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25678" name="矩形 22"/>
            <p:cNvSpPr>
              <a:spLocks noChangeArrowheads="1"/>
            </p:cNvSpPr>
            <p:nvPr/>
          </p:nvSpPr>
          <p:spPr bwMode="auto">
            <a:xfrm>
              <a:off x="4429124" y="3071810"/>
              <a:ext cx="250741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5B5249"/>
                  </a:solidFill>
                </a:rPr>
                <a:t>后面的元素依次前移</a:t>
              </a:r>
            </a:p>
          </p:txBody>
        </p:sp>
      </p:grpSp>
      <p:sp>
        <p:nvSpPr>
          <p:cNvPr id="28" name="上弧形箭头 27"/>
          <p:cNvSpPr>
            <a:spLocks noChangeArrowheads="1"/>
          </p:cNvSpPr>
          <p:nvPr/>
        </p:nvSpPr>
        <p:spPr bwMode="auto">
          <a:xfrm rot="10800000">
            <a:off x="3714750" y="5000625"/>
            <a:ext cx="642938" cy="42862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29" name="上弧形箭头 28"/>
          <p:cNvSpPr>
            <a:spLocks noChangeArrowheads="1"/>
          </p:cNvSpPr>
          <p:nvPr/>
        </p:nvSpPr>
        <p:spPr bwMode="auto">
          <a:xfrm rot="10800000">
            <a:off x="5000625" y="5000625"/>
            <a:ext cx="642938" cy="428625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78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85750" y="548680"/>
            <a:ext cx="6929438" cy="5967788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#define OK 1</a:t>
            </a:r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smtClean="0"/>
              <a:t>#</a:t>
            </a:r>
            <a:r>
              <a:rPr kumimoji="1" lang="en-US" altLang="zh-CN" sz="2400" dirty="0"/>
              <a:t>define ERROR 0 </a:t>
            </a:r>
            <a:endParaRPr kumimoji="1" lang="en-US" altLang="zh-CN" sz="2400" dirty="0" smtClean="0"/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 </a:t>
            </a:r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 </a:t>
            </a:r>
            <a:r>
              <a:rPr kumimoji="1" lang="en-US" altLang="zh-CN" sz="2000" dirty="0" err="1"/>
              <a:t>DelList</a:t>
            </a:r>
            <a:r>
              <a:rPr kumimoji="1" lang="en-US" altLang="zh-CN" sz="2000" dirty="0"/>
              <a:t>(</a:t>
            </a:r>
            <a:r>
              <a:rPr kumimoji="1" lang="en-US" altLang="zh-CN" sz="2000" dirty="0" err="1"/>
              <a:t>SeqList</a:t>
            </a:r>
            <a:r>
              <a:rPr kumimoji="1" lang="en-US" altLang="zh-CN" sz="2000" dirty="0"/>
              <a:t> *</a:t>
            </a:r>
            <a:r>
              <a:rPr kumimoji="1" lang="en-US" altLang="zh-CN" sz="2000" dirty="0" err="1"/>
              <a:t>L,int</a:t>
            </a:r>
            <a:r>
              <a:rPr kumimoji="1" lang="en-US" altLang="zh-CN" sz="2000" dirty="0"/>
              <a:t> </a:t>
            </a:r>
            <a:r>
              <a:rPr kumimoji="1" lang="en-US" altLang="zh-CN" sz="2000" dirty="0" err="1"/>
              <a:t>i,ElemType</a:t>
            </a:r>
            <a:r>
              <a:rPr kumimoji="1" lang="en-US" altLang="zh-CN" sz="2000" dirty="0"/>
              <a:t> *e)</a:t>
            </a:r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{   </a:t>
            </a:r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 </a:t>
            </a:r>
            <a:r>
              <a:rPr kumimoji="1" lang="en-US" altLang="zh-CN" sz="2000" dirty="0" err="1"/>
              <a:t>int</a:t>
            </a:r>
            <a:r>
              <a:rPr kumimoji="1" lang="en-US" altLang="zh-CN" sz="2000" dirty="0"/>
              <a:t> k;</a:t>
            </a:r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 if((</a:t>
            </a:r>
            <a:r>
              <a:rPr kumimoji="1" lang="en-US" altLang="zh-CN" sz="2000" dirty="0">
                <a:solidFill>
                  <a:srgbClr val="FF0000"/>
                </a:solidFill>
              </a:rPr>
              <a:t>i&lt;1</a:t>
            </a:r>
            <a:r>
              <a:rPr kumimoji="1" lang="en-US" altLang="zh-CN" sz="2000" dirty="0"/>
              <a:t>)||(</a:t>
            </a:r>
            <a:r>
              <a:rPr kumimoji="1" lang="en-US" altLang="zh-CN" sz="2000" dirty="0">
                <a:solidFill>
                  <a:srgbClr val="FF0000"/>
                </a:solidFill>
              </a:rPr>
              <a:t>i&gt;L-&gt;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length</a:t>
            </a:r>
            <a:r>
              <a:rPr kumimoji="1" lang="en-US" altLang="zh-CN" sz="2000" dirty="0" smtClean="0"/>
              <a:t>))   </a:t>
            </a:r>
            <a:endParaRPr kumimoji="1" lang="en-US" altLang="zh-CN" sz="2000" dirty="0"/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{   </a:t>
            </a:r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      </a:t>
            </a:r>
            <a:r>
              <a:rPr kumimoji="1" lang="en-US" altLang="zh-CN" sz="2000" dirty="0" err="1"/>
              <a:t>printf</a:t>
            </a:r>
            <a:r>
              <a:rPr kumimoji="1" lang="en-US" altLang="zh-CN" sz="2000" dirty="0"/>
              <a:t>(“</a:t>
            </a:r>
            <a:r>
              <a:rPr kumimoji="1" lang="zh-CN" altLang="en-US" sz="2000" dirty="0"/>
              <a:t>删除位置不合法！”</a:t>
            </a:r>
            <a:r>
              <a:rPr kumimoji="1" lang="en-US" altLang="zh-CN" sz="2000" dirty="0"/>
              <a:t>)</a:t>
            </a:r>
            <a:r>
              <a:rPr kumimoji="1" lang="zh-CN" altLang="en-US" sz="2000" dirty="0"/>
              <a:t>； </a:t>
            </a:r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/>
              <a:t>              </a:t>
            </a:r>
            <a:r>
              <a:rPr kumimoji="1" lang="en-US" altLang="zh-CN" sz="2000" dirty="0"/>
              <a:t>return(ERROR)</a:t>
            </a:r>
            <a:r>
              <a:rPr kumimoji="1" lang="zh-CN" altLang="en-US" sz="2000" dirty="0"/>
              <a:t>；  </a:t>
            </a:r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000" dirty="0"/>
              <a:t>         </a:t>
            </a:r>
            <a:r>
              <a:rPr kumimoji="1" lang="en-US" altLang="zh-CN" sz="2000" dirty="0"/>
              <a:t>}</a:t>
            </a:r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*e= L-&gt;</a:t>
            </a:r>
            <a:r>
              <a:rPr kumimoji="1" lang="en-US" altLang="zh-CN" sz="2000" dirty="0" err="1"/>
              <a:t>elem</a:t>
            </a:r>
            <a:r>
              <a:rPr kumimoji="1" lang="en-US" altLang="zh-CN" sz="2000" dirty="0"/>
              <a:t>[i-1];      </a:t>
            </a:r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for(k</a:t>
            </a:r>
            <a:r>
              <a:rPr kumimoji="1" lang="en-US" altLang="zh-CN" sz="2000" dirty="0">
                <a:solidFill>
                  <a:srgbClr val="FF0000"/>
                </a:solidFill>
              </a:rPr>
              <a:t>= </a:t>
            </a:r>
            <a:r>
              <a:rPr kumimoji="1" lang="en-US" altLang="zh-CN" sz="2000" dirty="0" err="1" smtClean="0">
                <a:solidFill>
                  <a:srgbClr val="FF0000"/>
                </a:solidFill>
              </a:rPr>
              <a:t>i;k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&lt;=L-</a:t>
            </a:r>
            <a:r>
              <a:rPr kumimoji="1" lang="en-US" altLang="zh-CN" sz="2000" dirty="0">
                <a:solidFill>
                  <a:srgbClr val="FF0000"/>
                </a:solidFill>
              </a:rPr>
              <a:t>&gt;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length-1;k++)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rgbClr val="FF0000"/>
                </a:solidFill>
              </a:rPr>
              <a:t>              L-&gt;</a:t>
            </a:r>
            <a:r>
              <a:rPr kumimoji="1" lang="en-US" altLang="zh-CN" sz="2000" dirty="0" err="1" smtClean="0">
                <a:solidFill>
                  <a:srgbClr val="FF0000"/>
                </a:solidFill>
              </a:rPr>
              <a:t>elem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[k-1]= </a:t>
            </a:r>
            <a:r>
              <a:rPr kumimoji="1" lang="en-US" altLang="zh-CN" sz="2000" dirty="0">
                <a:solidFill>
                  <a:srgbClr val="FF0000"/>
                </a:solidFill>
              </a:rPr>
              <a:t>L-&gt;</a:t>
            </a:r>
            <a:r>
              <a:rPr kumimoji="1" lang="en-US" altLang="zh-CN" sz="2000" dirty="0" err="1" smtClean="0">
                <a:solidFill>
                  <a:srgbClr val="FF0000"/>
                </a:solidFill>
              </a:rPr>
              <a:t>elem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[k];</a:t>
            </a:r>
            <a:endParaRPr kumimoji="1" lang="en-US" altLang="zh-CN" sz="2000" dirty="0">
              <a:solidFill>
                <a:srgbClr val="FF0000"/>
              </a:solidFill>
            </a:endParaRPr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L-&gt;</a:t>
            </a:r>
            <a:r>
              <a:rPr kumimoji="1" lang="en-US" altLang="zh-CN" sz="2000" dirty="0" smtClean="0"/>
              <a:t>length-</a:t>
            </a:r>
            <a:r>
              <a:rPr kumimoji="1" lang="en-US" altLang="zh-CN" sz="2000" dirty="0"/>
              <a:t>-;</a:t>
            </a:r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   return(OK);</a:t>
            </a:r>
          </a:p>
          <a:p>
            <a:pPr eaLnBrk="1" fontAlgn="base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/>
              <a:t>     } </a:t>
            </a:r>
          </a:p>
        </p:txBody>
      </p:sp>
      <p:sp>
        <p:nvSpPr>
          <p:cNvPr id="7" name="Text Box 59"/>
          <p:cNvSpPr txBox="1">
            <a:spLocks noChangeArrowheads="1"/>
          </p:cNvSpPr>
          <p:nvPr/>
        </p:nvSpPr>
        <p:spPr bwMode="auto">
          <a:xfrm>
            <a:off x="4880942" y="2276872"/>
            <a:ext cx="4143375" cy="19383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>
                <a:solidFill>
                  <a:srgbClr val="5B5249"/>
                </a:solidFill>
                <a:ea typeface="楷体_GB2312" pitchFamily="49" charset="-122"/>
              </a:rPr>
              <a:t>#define   </a:t>
            </a:r>
            <a:r>
              <a:rPr kumimoji="1" lang="en-US" altLang="zh-CN" sz="2000" dirty="0" err="1">
                <a:solidFill>
                  <a:srgbClr val="5B5249"/>
                </a:solidFill>
                <a:ea typeface="楷体_GB2312" pitchFamily="49" charset="-122"/>
              </a:rPr>
              <a:t>maxsize</a:t>
            </a:r>
            <a:r>
              <a:rPr kumimoji="1" lang="en-US" altLang="zh-CN" sz="2000" dirty="0">
                <a:solidFill>
                  <a:srgbClr val="5B5249"/>
                </a:solidFill>
                <a:ea typeface="楷体_GB2312" pitchFamily="49" charset="-122"/>
              </a:rPr>
              <a:t>  100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 err="1">
                <a:solidFill>
                  <a:srgbClr val="5B5249"/>
                </a:solidFill>
                <a:ea typeface="楷体_GB2312" pitchFamily="49" charset="-122"/>
              </a:rPr>
              <a:t>typedef</a:t>
            </a:r>
            <a:r>
              <a:rPr kumimoji="1" lang="en-US" altLang="zh-CN" sz="2000" dirty="0">
                <a:solidFill>
                  <a:srgbClr val="5B5249"/>
                </a:solidFill>
                <a:ea typeface="楷体_GB2312" pitchFamily="49" charset="-122"/>
              </a:rPr>
              <a:t>  </a:t>
            </a:r>
            <a:r>
              <a:rPr kumimoji="1" lang="en-US" altLang="zh-CN" sz="2000" dirty="0" err="1">
                <a:solidFill>
                  <a:srgbClr val="5B5249"/>
                </a:solidFill>
                <a:ea typeface="楷体_GB2312" pitchFamily="49" charset="-122"/>
              </a:rPr>
              <a:t>struct</a:t>
            </a:r>
            <a:endParaRPr kumimoji="1" lang="en-US" altLang="zh-CN" sz="2000" dirty="0">
              <a:solidFill>
                <a:srgbClr val="5B5249"/>
              </a:solidFill>
              <a:ea typeface="楷体_GB2312" pitchFamily="49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>
                <a:solidFill>
                  <a:srgbClr val="5B5249"/>
                </a:solidFill>
                <a:ea typeface="楷体_GB2312" pitchFamily="49" charset="-122"/>
              </a:rPr>
              <a:t>{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>
                <a:solidFill>
                  <a:srgbClr val="5B5249"/>
                </a:solidFill>
                <a:ea typeface="楷体_GB2312" pitchFamily="49" charset="-122"/>
              </a:rPr>
              <a:t>     </a:t>
            </a:r>
            <a:r>
              <a:rPr kumimoji="1" lang="en-US" altLang="zh-CN" sz="2000" dirty="0" err="1">
                <a:solidFill>
                  <a:srgbClr val="FF0000"/>
                </a:solidFill>
                <a:ea typeface="楷体_GB2312" pitchFamily="49" charset="-122"/>
              </a:rPr>
              <a:t>ElemType</a:t>
            </a:r>
            <a:r>
              <a:rPr kumimoji="1" lang="en-US" altLang="zh-CN" sz="2000" dirty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kumimoji="1" lang="en-US" altLang="zh-CN" sz="2000" dirty="0" err="1">
                <a:solidFill>
                  <a:srgbClr val="FF0000"/>
                </a:solidFill>
                <a:ea typeface="楷体_GB2312" pitchFamily="49" charset="-122"/>
              </a:rPr>
              <a:t>elem</a:t>
            </a:r>
            <a:r>
              <a:rPr kumimoji="1" lang="en-US" altLang="zh-CN" sz="2000" dirty="0">
                <a:solidFill>
                  <a:srgbClr val="FF0000"/>
                </a:solidFill>
                <a:ea typeface="楷体_GB2312" pitchFamily="49" charset="-122"/>
              </a:rPr>
              <a:t>[</a:t>
            </a:r>
            <a:r>
              <a:rPr kumimoji="1" lang="en-US" altLang="zh-CN" sz="2000" dirty="0" err="1">
                <a:solidFill>
                  <a:srgbClr val="FF0000"/>
                </a:solidFill>
                <a:ea typeface="楷体_GB2312" pitchFamily="49" charset="-122"/>
              </a:rPr>
              <a:t>maxsize</a:t>
            </a:r>
            <a:r>
              <a:rPr kumimoji="1" lang="en-US" altLang="zh-CN" sz="2000" dirty="0">
                <a:solidFill>
                  <a:srgbClr val="FF0000"/>
                </a:solidFill>
                <a:ea typeface="楷体_GB2312" pitchFamily="49" charset="-122"/>
              </a:rPr>
              <a:t>]</a:t>
            </a:r>
            <a:r>
              <a:rPr kumimoji="1" lang="zh-CN" altLang="en-US" sz="2000" dirty="0">
                <a:solidFill>
                  <a:srgbClr val="FF0000"/>
                </a:solidFill>
                <a:ea typeface="楷体_GB2312" pitchFamily="49" charset="-122"/>
              </a:rPr>
              <a:t>；  </a:t>
            </a: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dirty="0">
                <a:solidFill>
                  <a:srgbClr val="FF0000"/>
                </a:solidFill>
                <a:ea typeface="楷体_GB2312" pitchFamily="49" charset="-122"/>
              </a:rPr>
              <a:t>     </a:t>
            </a:r>
            <a:r>
              <a:rPr kumimoji="1" lang="en-US" altLang="zh-CN" sz="2000" dirty="0" err="1">
                <a:solidFill>
                  <a:srgbClr val="FF0000"/>
                </a:solidFill>
                <a:ea typeface="楷体_GB2312" pitchFamily="49" charset="-122"/>
              </a:rPr>
              <a:t>int</a:t>
            </a:r>
            <a:r>
              <a:rPr kumimoji="1" lang="en-US" altLang="zh-CN" sz="2000" dirty="0">
                <a:solidFill>
                  <a:srgbClr val="FF0000"/>
                </a:solidFill>
                <a:ea typeface="楷体_GB2312" pitchFamily="49" charset="-122"/>
              </a:rPr>
              <a:t>  </a:t>
            </a:r>
            <a:r>
              <a:rPr kumimoji="1" lang="en-US" altLang="zh-CN" sz="2000" dirty="0">
                <a:solidFill>
                  <a:srgbClr val="FF0000"/>
                </a:solidFill>
                <a:ea typeface="楷体_GB2312" pitchFamily="49" charset="-122"/>
              </a:rPr>
              <a:t>length</a:t>
            </a:r>
            <a:r>
              <a:rPr kumimoji="1" lang="zh-CN" altLang="en-US" sz="2000" dirty="0">
                <a:solidFill>
                  <a:srgbClr val="FF0000"/>
                </a:solidFill>
                <a:ea typeface="楷体_GB2312" pitchFamily="49" charset="-122"/>
              </a:rPr>
              <a:t>；</a:t>
            </a:r>
            <a:r>
              <a:rPr kumimoji="1" lang="zh-CN" altLang="en-US" sz="2000" dirty="0">
                <a:solidFill>
                  <a:srgbClr val="5B5249"/>
                </a:solidFill>
                <a:ea typeface="楷体_GB2312" pitchFamily="49" charset="-122"/>
              </a:rPr>
              <a:t> </a:t>
            </a:r>
            <a:endParaRPr kumimoji="1" lang="zh-CN" altLang="en-US" sz="2000" dirty="0">
              <a:solidFill>
                <a:srgbClr val="5B5249"/>
              </a:solidFill>
              <a:ea typeface="楷体_GB2312" pitchFamily="49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dirty="0">
                <a:solidFill>
                  <a:srgbClr val="5B5249"/>
                </a:solidFill>
                <a:ea typeface="楷体_GB2312" pitchFamily="49" charset="-122"/>
              </a:rPr>
              <a:t>} </a:t>
            </a:r>
            <a:r>
              <a:rPr kumimoji="1" lang="en-US" altLang="zh-CN" sz="2000" dirty="0" err="1">
                <a:solidFill>
                  <a:srgbClr val="5B5249"/>
                </a:solidFill>
                <a:ea typeface="楷体_GB2312" pitchFamily="49" charset="-122"/>
              </a:rPr>
              <a:t>SeqList</a:t>
            </a:r>
            <a:r>
              <a:rPr kumimoji="1" lang="zh-CN" altLang="en-US" sz="2000" dirty="0">
                <a:solidFill>
                  <a:srgbClr val="5B5249"/>
                </a:solidFill>
                <a:ea typeface="楷体_GB2312" pitchFamily="49" charset="-122"/>
              </a:rPr>
              <a:t>；		</a:t>
            </a:r>
          </a:p>
        </p:txBody>
      </p:sp>
      <p:grpSp>
        <p:nvGrpSpPr>
          <p:cNvPr id="11" name="Group 26"/>
          <p:cNvGrpSpPr>
            <a:grpSpLocks/>
          </p:cNvGrpSpPr>
          <p:nvPr/>
        </p:nvGrpSpPr>
        <p:grpSpPr bwMode="auto">
          <a:xfrm>
            <a:off x="5228390" y="5227390"/>
            <a:ext cx="3520074" cy="577874"/>
            <a:chOff x="2878" y="2818"/>
            <a:chExt cx="2132" cy="350"/>
          </a:xfrm>
        </p:grpSpPr>
        <p:sp>
          <p:nvSpPr>
            <p:cNvPr id="12" name="Rectangle 24"/>
            <p:cNvSpPr>
              <a:spLocks noChangeArrowheads="1"/>
            </p:cNvSpPr>
            <p:nvPr/>
          </p:nvSpPr>
          <p:spPr bwMode="auto">
            <a:xfrm>
              <a:off x="3271" y="2833"/>
              <a:ext cx="17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宋体" pitchFamily="2" charset="-122"/>
                  <a:cs typeface="+mn-cs"/>
                </a:defRPr>
              </a:lvl9pPr>
            </a:lstStyle>
            <a:p>
              <a:r>
                <a:rPr kumimoji="1" lang="zh-CN" altLang="en-US" sz="2800" b="1" dirty="0">
                  <a:solidFill>
                    <a:srgbClr val="000000"/>
                  </a:solidFill>
                </a:rPr>
                <a:t>时间复杂度</a:t>
              </a:r>
              <a:r>
                <a:rPr kumimoji="1" lang="zh-CN" altLang="en-US" sz="2800" b="1" dirty="0">
                  <a:solidFill>
                    <a:srgbClr val="000000"/>
                  </a:solidFill>
                  <a:latin typeface="宋体" pitchFamily="2" charset="-122"/>
                </a:rPr>
                <a:t>？</a:t>
              </a:r>
            </a:p>
          </p:txBody>
        </p:sp>
        <p:pic>
          <p:nvPicPr>
            <p:cNvPr id="13" name="图片 1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8" y="2818"/>
              <a:ext cx="356" cy="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25252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7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7206" y="1628800"/>
            <a:ext cx="8266113" cy="4179888"/>
          </a:xfrm>
          <a:noFill/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zh-CN" altLang="en-US" sz="2800" b="1" dirty="0" smtClean="0">
                <a:solidFill>
                  <a:srgbClr val="C00000"/>
                </a:solidFill>
              </a:rPr>
              <a:t>最好</a:t>
            </a:r>
            <a:r>
              <a:rPr lang="zh-CN" altLang="en-US" sz="2800" b="1" dirty="0" smtClean="0"/>
              <a:t>情况（ </a:t>
            </a:r>
            <a:r>
              <a:rPr lang="en-US" altLang="zh-CN" sz="2800" b="1" i="1" dirty="0" smtClean="0"/>
              <a:t>i</a:t>
            </a:r>
            <a:r>
              <a:rPr lang="en-US" altLang="zh-CN" sz="2800" b="1" dirty="0" smtClean="0"/>
              <a:t>=</a:t>
            </a:r>
            <a:r>
              <a:rPr lang="en-US" altLang="zh-CN" sz="2800" b="1" i="1" dirty="0" smtClean="0"/>
              <a:t>n</a:t>
            </a:r>
            <a:r>
              <a:rPr lang="zh-CN" altLang="en-US" sz="2800" b="1" dirty="0" smtClean="0"/>
              <a:t>）：</a:t>
            </a:r>
          </a:p>
          <a:p>
            <a:pPr marL="0" indent="0" eaLnBrk="1" hangingPunct="1">
              <a:buFontTx/>
              <a:buNone/>
            </a:pPr>
            <a:r>
              <a:rPr lang="zh-CN" altLang="en-US" sz="2800" b="1" dirty="0" smtClean="0"/>
              <a:t>        移动次数为</a:t>
            </a:r>
            <a:endParaRPr lang="en-US" altLang="zh-CN" sz="2800" b="1" dirty="0" smtClean="0"/>
          </a:p>
          <a:p>
            <a:pPr marL="0" indent="0" eaLnBrk="1" hangingPunct="1">
              <a:buFontTx/>
              <a:buNone/>
            </a:pPr>
            <a:r>
              <a:rPr lang="zh-CN" altLang="en-US" sz="2800" b="1" dirty="0" smtClean="0">
                <a:solidFill>
                  <a:srgbClr val="C00000"/>
                </a:solidFill>
              </a:rPr>
              <a:t>最坏</a:t>
            </a:r>
            <a:r>
              <a:rPr lang="zh-CN" altLang="en-US" sz="2800" b="1" dirty="0" smtClean="0"/>
              <a:t>情况（ </a:t>
            </a:r>
            <a:r>
              <a:rPr lang="en-US" altLang="zh-CN" sz="2800" b="1" i="1" dirty="0" smtClean="0"/>
              <a:t>i</a:t>
            </a:r>
            <a:r>
              <a:rPr lang="en-US" altLang="zh-CN" sz="2800" b="1" dirty="0" smtClean="0"/>
              <a:t>=1</a:t>
            </a:r>
            <a:r>
              <a:rPr lang="zh-CN" altLang="en-US" sz="2800" b="1" dirty="0" smtClean="0"/>
              <a:t>）：</a:t>
            </a:r>
          </a:p>
          <a:p>
            <a:pPr marL="0" indent="0" eaLnBrk="1" hangingPunct="1">
              <a:buFontTx/>
              <a:buNone/>
            </a:pPr>
            <a:r>
              <a:rPr lang="zh-CN" altLang="en-US" sz="2800" b="1" dirty="0" smtClean="0"/>
              <a:t>        移动次数为</a:t>
            </a:r>
            <a:endParaRPr lang="zh-CN" altLang="en-US" sz="2800" b="1" i="1" dirty="0" smtClean="0"/>
          </a:p>
          <a:p>
            <a:pPr marL="0" indent="0" eaLnBrk="1" hangingPunct="1">
              <a:buFontTx/>
              <a:buNone/>
            </a:pPr>
            <a:r>
              <a:rPr lang="zh-CN" altLang="en-US" sz="2800" b="1" dirty="0" smtClean="0">
                <a:solidFill>
                  <a:srgbClr val="C00000"/>
                </a:solidFill>
              </a:rPr>
              <a:t>平均</a:t>
            </a:r>
            <a:r>
              <a:rPr lang="zh-CN" altLang="en-US" sz="2800" b="1" dirty="0" smtClean="0"/>
              <a:t>情况（1≤</a:t>
            </a:r>
            <a:r>
              <a:rPr lang="en-US" altLang="zh-CN" sz="2800" b="1" i="1" dirty="0" err="1" smtClean="0"/>
              <a:t>i</a:t>
            </a:r>
            <a:r>
              <a:rPr lang="en-US" altLang="zh-CN" sz="2800" b="1" dirty="0" err="1" smtClean="0"/>
              <a:t>≤</a:t>
            </a:r>
            <a:r>
              <a:rPr lang="en-US" altLang="zh-CN" sz="2800" b="1" i="1" dirty="0" err="1" smtClean="0"/>
              <a:t>n</a:t>
            </a:r>
            <a:r>
              <a:rPr lang="zh-CN" altLang="en-US" sz="2800" b="1" dirty="0" smtClean="0"/>
              <a:t>）：</a:t>
            </a:r>
          </a:p>
          <a:p>
            <a:pPr marL="0" indent="0" eaLnBrk="1" hangingPunct="1">
              <a:buFontTx/>
              <a:buNone/>
            </a:pPr>
            <a:endParaRPr lang="zh-CN" altLang="en-US" sz="2800" b="1" dirty="0" smtClean="0"/>
          </a:p>
          <a:p>
            <a:pPr marL="0" indent="0" eaLnBrk="1" hangingPunct="1">
              <a:buFontTx/>
              <a:buNone/>
            </a:pPr>
            <a:endParaRPr lang="zh-CN" altLang="en-US" sz="2800" b="1" dirty="0" smtClean="0"/>
          </a:p>
          <a:p>
            <a:pPr marL="0" indent="0" eaLnBrk="1" hangingPunct="1">
              <a:buFontTx/>
              <a:buNone/>
            </a:pPr>
            <a:r>
              <a:rPr lang="zh-CN" altLang="en-US" sz="2800" b="1" dirty="0" smtClean="0"/>
              <a:t>         </a:t>
            </a:r>
            <a:endParaRPr lang="en-US" altLang="zh-CN" sz="2800" b="1" dirty="0" smtClean="0"/>
          </a:p>
          <a:p>
            <a:pPr marL="0" indent="0" eaLnBrk="1" hangingPunct="1">
              <a:buFontTx/>
              <a:buNone/>
            </a:pPr>
            <a:r>
              <a:rPr lang="zh-CN" altLang="en-US" sz="2800" b="1" dirty="0" smtClean="0"/>
              <a:t>时间复杂度为</a:t>
            </a:r>
            <a:r>
              <a:rPr lang="en-US" altLang="zh-CN" sz="2800" b="1" i="1" dirty="0" smtClean="0"/>
              <a:t>O</a:t>
            </a:r>
            <a:r>
              <a:rPr lang="en-US" altLang="zh-CN" sz="2800" b="1" dirty="0" smtClean="0"/>
              <a:t>(</a:t>
            </a:r>
            <a:r>
              <a:rPr lang="en-US" altLang="zh-CN" sz="2800" b="1" i="1" dirty="0" smtClean="0"/>
              <a:t>n</a:t>
            </a:r>
            <a:r>
              <a:rPr lang="en-US" altLang="zh-CN" sz="2800" b="1" dirty="0" smtClean="0"/>
              <a:t>)</a:t>
            </a:r>
            <a:r>
              <a:rPr lang="zh-CN" altLang="en-US" sz="2800" b="1" dirty="0" smtClean="0"/>
              <a:t>。</a:t>
            </a:r>
            <a:endParaRPr lang="zh-CN" altLang="en-US" sz="2800" b="1" i="1" dirty="0" smtClean="0"/>
          </a:p>
        </p:txBody>
      </p:sp>
      <p:sp>
        <p:nvSpPr>
          <p:cNvPr id="49155" name="Rectangle 5"/>
          <p:cNvSpPr>
            <a:spLocks noChangeArrowheads="1"/>
          </p:cNvSpPr>
          <p:nvPr/>
        </p:nvSpPr>
        <p:spPr bwMode="auto">
          <a:xfrm>
            <a:off x="476250" y="980728"/>
            <a:ext cx="49784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FF3300"/>
                </a:solidFill>
              </a:rPr>
              <a:t>顺序表删除的时间性</a:t>
            </a:r>
            <a:r>
              <a:rPr kumimoji="1" lang="zh-CN" altLang="en-US" sz="2800" b="1" dirty="0">
                <a:solidFill>
                  <a:srgbClr val="FF3300"/>
                </a:solidFill>
              </a:rPr>
              <a:t>能分析</a:t>
            </a:r>
          </a:p>
        </p:txBody>
      </p:sp>
      <p:sp>
        <p:nvSpPr>
          <p:cNvPr id="49158" name="Rectangle 3097"/>
          <p:cNvSpPr>
            <a:spLocks noChangeArrowheads="1"/>
          </p:cNvSpPr>
          <p:nvPr/>
        </p:nvSpPr>
        <p:spPr bwMode="auto">
          <a:xfrm>
            <a:off x="0" y="25146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3333CC"/>
              </a:solidFill>
              <a:ea typeface="华文行楷" pitchFamily="2" charset="-122"/>
            </a:endParaRPr>
          </a:p>
        </p:txBody>
      </p:sp>
      <p:grpSp>
        <p:nvGrpSpPr>
          <p:cNvPr id="49159" name="Group 3146"/>
          <p:cNvGrpSpPr>
            <a:grpSpLocks/>
          </p:cNvGrpSpPr>
          <p:nvPr/>
        </p:nvGrpSpPr>
        <p:grpSpPr bwMode="auto">
          <a:xfrm>
            <a:off x="1092200" y="4335413"/>
            <a:ext cx="5562600" cy="912812"/>
            <a:chOff x="823" y="3148"/>
            <a:chExt cx="3504" cy="575"/>
          </a:xfrm>
        </p:grpSpPr>
        <p:sp>
          <p:nvSpPr>
            <p:cNvPr id="49160" name="AutoShape 3101"/>
            <p:cNvSpPr>
              <a:spLocks noChangeAspect="1" noChangeArrowheads="1" noTextEdit="1"/>
            </p:cNvSpPr>
            <p:nvPr/>
          </p:nvSpPr>
          <p:spPr bwMode="auto">
            <a:xfrm>
              <a:off x="823" y="3148"/>
              <a:ext cx="1317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9161" name="Rectangle 3103"/>
            <p:cNvSpPr>
              <a:spLocks noChangeArrowheads="1"/>
            </p:cNvSpPr>
            <p:nvPr/>
          </p:nvSpPr>
          <p:spPr bwMode="auto">
            <a:xfrm>
              <a:off x="945" y="3308"/>
              <a:ext cx="1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å</a:t>
              </a:r>
              <a:endParaRPr kumimoji="1" lang="en-US" altLang="zh-CN" sz="2800" b="1" dirty="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63" name="Rectangle 3105"/>
            <p:cNvSpPr>
              <a:spLocks noChangeArrowheads="1"/>
            </p:cNvSpPr>
            <p:nvPr/>
          </p:nvSpPr>
          <p:spPr bwMode="auto">
            <a:xfrm>
              <a:off x="1610" y="3275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700" b="1" dirty="0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-</a:t>
              </a:r>
              <a:endParaRPr kumimoji="1" lang="en-US" altLang="zh-CN" sz="2400" b="1" dirty="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65" name="Rectangle 3107"/>
            <p:cNvSpPr>
              <a:spLocks noChangeArrowheads="1"/>
            </p:cNvSpPr>
            <p:nvPr/>
          </p:nvSpPr>
          <p:spPr bwMode="auto">
            <a:xfrm>
              <a:off x="979" y="3523"/>
              <a:ext cx="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900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=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67" name="Rectangle 3109"/>
            <p:cNvSpPr>
              <a:spLocks noChangeArrowheads="1"/>
            </p:cNvSpPr>
            <p:nvPr/>
          </p:nvSpPr>
          <p:spPr bwMode="auto">
            <a:xfrm>
              <a:off x="1074" y="3539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900" b="1">
                  <a:solidFill>
                    <a:srgbClr val="000000"/>
                  </a:solidFill>
                  <a:ea typeface="华文行楷" pitchFamily="2" charset="-122"/>
                </a:rPr>
                <a:t>1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68" name="Rectangle 3110"/>
            <p:cNvSpPr>
              <a:spLocks noChangeArrowheads="1"/>
            </p:cNvSpPr>
            <p:nvPr/>
          </p:nvSpPr>
          <p:spPr bwMode="auto">
            <a:xfrm>
              <a:off x="1926" y="3299"/>
              <a:ext cx="365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700" b="1" dirty="0">
                  <a:solidFill>
                    <a:srgbClr val="000000"/>
                  </a:solidFill>
                  <a:ea typeface="华文行楷" pitchFamily="2" charset="-122"/>
                </a:rPr>
                <a:t>)</a:t>
              </a:r>
              <a:r>
                <a:rPr kumimoji="1" lang="en-US" altLang="zh-CN" sz="2400" b="1" dirty="0">
                  <a:solidFill>
                    <a:srgbClr val="000000"/>
                  </a:solidFill>
                  <a:ea typeface="华文行楷" pitchFamily="2" charset="-122"/>
                </a:rPr>
                <a:t>=</a:t>
              </a:r>
              <a:endParaRPr kumimoji="1" lang="en-US" altLang="zh-CN" sz="2400" b="1" dirty="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69" name="Rectangle 3111"/>
            <p:cNvSpPr>
              <a:spLocks noChangeArrowheads="1"/>
            </p:cNvSpPr>
            <p:nvPr/>
          </p:nvSpPr>
          <p:spPr bwMode="auto">
            <a:xfrm>
              <a:off x="2057" y="3299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 dirty="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70" name="Rectangle 3112"/>
            <p:cNvSpPr>
              <a:spLocks noChangeArrowheads="1"/>
            </p:cNvSpPr>
            <p:nvPr/>
          </p:nvSpPr>
          <p:spPr bwMode="auto">
            <a:xfrm>
              <a:off x="1364" y="3299"/>
              <a:ext cx="7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700" b="1">
                  <a:solidFill>
                    <a:srgbClr val="000000"/>
                  </a:solidFill>
                  <a:ea typeface="华文行楷" pitchFamily="2" charset="-122"/>
                </a:rPr>
                <a:t>(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71" name="Rectangle 3113"/>
            <p:cNvSpPr>
              <a:spLocks noChangeArrowheads="1"/>
            </p:cNvSpPr>
            <p:nvPr/>
          </p:nvSpPr>
          <p:spPr bwMode="auto">
            <a:xfrm>
              <a:off x="974" y="3177"/>
              <a:ext cx="85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900" b="1" i="1" dirty="0">
                  <a:solidFill>
                    <a:srgbClr val="000000"/>
                  </a:solidFill>
                  <a:ea typeface="华文行楷" pitchFamily="2" charset="-122"/>
                </a:rPr>
                <a:t>n</a:t>
              </a:r>
              <a:endParaRPr kumimoji="1" lang="en-US" altLang="zh-CN" sz="2400" b="1" dirty="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72" name="Rectangle 3114"/>
            <p:cNvSpPr>
              <a:spLocks noChangeArrowheads="1"/>
            </p:cNvSpPr>
            <p:nvPr/>
          </p:nvSpPr>
          <p:spPr bwMode="auto">
            <a:xfrm>
              <a:off x="909" y="3540"/>
              <a:ext cx="4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900" b="1" i="1">
                  <a:solidFill>
                    <a:srgbClr val="000000"/>
                  </a:solidFill>
                  <a:ea typeface="华文行楷" pitchFamily="2" charset="-122"/>
                </a:rPr>
                <a:t>i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73" name="Rectangle 3115"/>
            <p:cNvSpPr>
              <a:spLocks noChangeArrowheads="1"/>
            </p:cNvSpPr>
            <p:nvPr/>
          </p:nvSpPr>
          <p:spPr bwMode="auto">
            <a:xfrm>
              <a:off x="1268" y="3409"/>
              <a:ext cx="4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1900" b="1" i="1">
                  <a:solidFill>
                    <a:srgbClr val="000000"/>
                  </a:solidFill>
                  <a:ea typeface="华文行楷" pitchFamily="2" charset="-122"/>
                </a:rPr>
                <a:t>i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74" name="Rectangle 3116"/>
            <p:cNvSpPr>
              <a:spLocks noChangeArrowheads="1"/>
            </p:cNvSpPr>
            <p:nvPr/>
          </p:nvSpPr>
          <p:spPr bwMode="auto">
            <a:xfrm>
              <a:off x="1737" y="3299"/>
              <a:ext cx="6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700" b="1" i="1">
                  <a:solidFill>
                    <a:srgbClr val="000000"/>
                  </a:solidFill>
                  <a:ea typeface="华文行楷" pitchFamily="2" charset="-122"/>
                </a:rPr>
                <a:t>i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75" name="Rectangle 3117"/>
            <p:cNvSpPr>
              <a:spLocks noChangeArrowheads="1"/>
            </p:cNvSpPr>
            <p:nvPr/>
          </p:nvSpPr>
          <p:spPr bwMode="auto">
            <a:xfrm>
              <a:off x="1436" y="3299"/>
              <a:ext cx="120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700" b="1" i="1">
                  <a:solidFill>
                    <a:srgbClr val="000000"/>
                  </a:solidFill>
                  <a:ea typeface="华文行楷" pitchFamily="2" charset="-122"/>
                </a:rPr>
                <a:t>n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76" name="Rectangle 3118"/>
            <p:cNvSpPr>
              <a:spLocks noChangeArrowheads="1"/>
            </p:cNvSpPr>
            <p:nvPr/>
          </p:nvSpPr>
          <p:spPr bwMode="auto">
            <a:xfrm>
              <a:off x="1164" y="3299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700" b="1" i="1">
                  <a:solidFill>
                    <a:srgbClr val="000000"/>
                  </a:solidFill>
                  <a:ea typeface="华文行楷" pitchFamily="2" charset="-122"/>
                </a:rPr>
                <a:t>p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77" name="AutoShape 3119"/>
            <p:cNvSpPr>
              <a:spLocks noChangeAspect="1" noChangeArrowheads="1" noTextEdit="1"/>
            </p:cNvSpPr>
            <p:nvPr/>
          </p:nvSpPr>
          <p:spPr bwMode="auto">
            <a:xfrm>
              <a:off x="2295" y="3155"/>
              <a:ext cx="1615" cy="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9178" name="Line 3121"/>
            <p:cNvSpPr>
              <a:spLocks noChangeShapeType="1"/>
            </p:cNvSpPr>
            <p:nvPr/>
          </p:nvSpPr>
          <p:spPr bwMode="auto">
            <a:xfrm>
              <a:off x="2385" y="3436"/>
              <a:ext cx="43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9179" name="Rectangle 3122"/>
            <p:cNvSpPr>
              <a:spLocks noChangeArrowheads="1"/>
            </p:cNvSpPr>
            <p:nvPr/>
          </p:nvSpPr>
          <p:spPr bwMode="auto">
            <a:xfrm>
              <a:off x="2862" y="3311"/>
              <a:ext cx="160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800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å</a:t>
              </a:r>
              <a:endParaRPr kumimoji="1" lang="en-US" altLang="zh-CN" sz="28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81" name="Rectangle 3124"/>
            <p:cNvSpPr>
              <a:spLocks noChangeArrowheads="1"/>
            </p:cNvSpPr>
            <p:nvPr/>
          </p:nvSpPr>
          <p:spPr bwMode="auto">
            <a:xfrm>
              <a:off x="3336" y="3278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00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-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82" name="Rectangle 3125"/>
            <p:cNvSpPr>
              <a:spLocks noChangeArrowheads="1"/>
            </p:cNvSpPr>
            <p:nvPr/>
          </p:nvSpPr>
          <p:spPr bwMode="auto">
            <a:xfrm>
              <a:off x="2649" y="339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 dirty="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84" name="Rectangle 3127"/>
            <p:cNvSpPr>
              <a:spLocks noChangeArrowheads="1"/>
            </p:cNvSpPr>
            <p:nvPr/>
          </p:nvSpPr>
          <p:spPr bwMode="auto">
            <a:xfrm>
              <a:off x="2929" y="3521"/>
              <a:ext cx="79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latin typeface="Symbol" pitchFamily="18" charset="2"/>
                  <a:ea typeface="华文行楷" pitchFamily="2" charset="-122"/>
                </a:rPr>
                <a:t>=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86" name="Rectangle 3129"/>
            <p:cNvSpPr>
              <a:spLocks noChangeArrowheads="1"/>
            </p:cNvSpPr>
            <p:nvPr/>
          </p:nvSpPr>
          <p:spPr bwMode="auto">
            <a:xfrm>
              <a:off x="3022" y="3536"/>
              <a:ext cx="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>
                  <a:solidFill>
                    <a:srgbClr val="000000"/>
                  </a:solidFill>
                  <a:ea typeface="华文行楷" pitchFamily="2" charset="-122"/>
                </a:rPr>
                <a:t>1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87" name="Rectangle 3130"/>
            <p:cNvSpPr>
              <a:spLocks noChangeArrowheads="1"/>
            </p:cNvSpPr>
            <p:nvPr/>
          </p:nvSpPr>
          <p:spPr bwMode="auto">
            <a:xfrm>
              <a:off x="3650" y="3302"/>
              <a:ext cx="1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00" b="1" dirty="0">
                  <a:solidFill>
                    <a:srgbClr val="000000"/>
                  </a:solidFill>
                  <a:ea typeface="华文行楷" pitchFamily="2" charset="-122"/>
                </a:rPr>
                <a:t>)=</a:t>
              </a:r>
              <a:endParaRPr kumimoji="1" lang="zh-CN" altLang="en-US" sz="2400" b="1" dirty="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89" name="Rectangle 3132"/>
            <p:cNvSpPr>
              <a:spLocks noChangeArrowheads="1"/>
            </p:cNvSpPr>
            <p:nvPr/>
          </p:nvSpPr>
          <p:spPr bwMode="auto">
            <a:xfrm>
              <a:off x="3071" y="3302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00" b="1">
                  <a:solidFill>
                    <a:srgbClr val="000000"/>
                  </a:solidFill>
                  <a:ea typeface="华文行楷" pitchFamily="2" charset="-122"/>
                </a:rPr>
                <a:t>(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91" name="Rectangle 3134"/>
            <p:cNvSpPr>
              <a:spLocks noChangeArrowheads="1"/>
            </p:cNvSpPr>
            <p:nvPr/>
          </p:nvSpPr>
          <p:spPr bwMode="auto">
            <a:xfrm>
              <a:off x="2551" y="3200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00" b="1">
                  <a:solidFill>
                    <a:srgbClr val="000000"/>
                  </a:solidFill>
                  <a:ea typeface="华文行楷" pitchFamily="2" charset="-122"/>
                </a:rPr>
                <a:t>1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92" name="Rectangle 3135"/>
            <p:cNvSpPr>
              <a:spLocks noChangeArrowheads="1"/>
            </p:cNvSpPr>
            <p:nvPr/>
          </p:nvSpPr>
          <p:spPr bwMode="auto">
            <a:xfrm>
              <a:off x="2935" y="3183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 dirty="0">
                  <a:solidFill>
                    <a:srgbClr val="000000"/>
                  </a:solidFill>
                  <a:ea typeface="华文行楷" pitchFamily="2" charset="-122"/>
                </a:rPr>
                <a:t>n</a:t>
              </a:r>
              <a:endParaRPr kumimoji="1" lang="en-US" altLang="zh-CN" sz="2400" b="1" dirty="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93" name="Rectangle 3136"/>
            <p:cNvSpPr>
              <a:spLocks noChangeArrowheads="1"/>
            </p:cNvSpPr>
            <p:nvPr/>
          </p:nvSpPr>
          <p:spPr bwMode="auto">
            <a:xfrm>
              <a:off x="2859" y="3537"/>
              <a:ext cx="4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ea typeface="华文行楷" pitchFamily="2" charset="-122"/>
                </a:rPr>
                <a:t>i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94" name="Rectangle 3137"/>
            <p:cNvSpPr>
              <a:spLocks noChangeArrowheads="1"/>
            </p:cNvSpPr>
            <p:nvPr/>
          </p:nvSpPr>
          <p:spPr bwMode="auto">
            <a:xfrm>
              <a:off x="3475" y="3302"/>
              <a:ext cx="5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00" b="1" i="1">
                  <a:solidFill>
                    <a:srgbClr val="000000"/>
                  </a:solidFill>
                  <a:ea typeface="华文行楷" pitchFamily="2" charset="-122"/>
                </a:rPr>
                <a:t>i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95" name="Rectangle 3138"/>
            <p:cNvSpPr>
              <a:spLocks noChangeArrowheads="1"/>
            </p:cNvSpPr>
            <p:nvPr/>
          </p:nvSpPr>
          <p:spPr bwMode="auto">
            <a:xfrm>
              <a:off x="3146" y="3302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00" b="1" i="1">
                  <a:solidFill>
                    <a:srgbClr val="000000"/>
                  </a:solidFill>
                  <a:ea typeface="华文行楷" pitchFamily="2" charset="-122"/>
                </a:rPr>
                <a:t>n</a:t>
              </a:r>
              <a:endParaRPr kumimoji="1" lang="en-US" altLang="zh-CN" sz="2400" b="1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96" name="Rectangle 3139"/>
            <p:cNvSpPr>
              <a:spLocks noChangeArrowheads="1"/>
            </p:cNvSpPr>
            <p:nvPr/>
          </p:nvSpPr>
          <p:spPr bwMode="auto">
            <a:xfrm>
              <a:off x="2581" y="3419"/>
              <a:ext cx="11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00" b="1" i="1" dirty="0">
                  <a:solidFill>
                    <a:srgbClr val="000000"/>
                  </a:solidFill>
                  <a:ea typeface="华文行楷" pitchFamily="2" charset="-122"/>
                </a:rPr>
                <a:t>n</a:t>
              </a:r>
              <a:endParaRPr kumimoji="1" lang="en-US" altLang="zh-CN" sz="2400" b="1" dirty="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197" name="AutoShape 3140"/>
            <p:cNvSpPr>
              <a:spLocks noChangeAspect="1" noChangeArrowheads="1" noTextEdit="1"/>
            </p:cNvSpPr>
            <p:nvPr/>
          </p:nvSpPr>
          <p:spPr bwMode="auto">
            <a:xfrm>
              <a:off x="4034" y="3148"/>
              <a:ext cx="215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9198" name="Line 3142"/>
            <p:cNvSpPr>
              <a:spLocks noChangeShapeType="1"/>
            </p:cNvSpPr>
            <p:nvPr/>
          </p:nvSpPr>
          <p:spPr bwMode="auto">
            <a:xfrm>
              <a:off x="4079" y="3426"/>
              <a:ext cx="181" cy="1"/>
            </a:xfrm>
            <a:prstGeom prst="line">
              <a:avLst/>
            </a:prstGeom>
            <a:noFill/>
            <a:ln w="1435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49199" name="Rectangle 3143"/>
            <p:cNvSpPr>
              <a:spLocks noChangeArrowheads="1"/>
            </p:cNvSpPr>
            <p:nvPr/>
          </p:nvSpPr>
          <p:spPr bwMode="auto">
            <a:xfrm>
              <a:off x="4131" y="3446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00" b="1" dirty="0">
                  <a:solidFill>
                    <a:srgbClr val="000000"/>
                  </a:solidFill>
                  <a:ea typeface="华文行楷" pitchFamily="2" charset="-122"/>
                </a:rPr>
                <a:t>2</a:t>
              </a:r>
              <a:endParaRPr kumimoji="1" lang="en-US" altLang="zh-CN" sz="2400" b="1" dirty="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49200" name="Rectangle 3144"/>
            <p:cNvSpPr>
              <a:spLocks noChangeArrowheads="1"/>
            </p:cNvSpPr>
            <p:nvPr/>
          </p:nvSpPr>
          <p:spPr bwMode="auto">
            <a:xfrm>
              <a:off x="4035" y="3179"/>
              <a:ext cx="29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600" b="1" i="1" dirty="0">
                  <a:solidFill>
                    <a:srgbClr val="000000"/>
                  </a:solidFill>
                  <a:ea typeface="华文行楷" pitchFamily="2" charset="-122"/>
                </a:rPr>
                <a:t>n-1</a:t>
              </a:r>
              <a:endParaRPr kumimoji="1" lang="en-US" altLang="zh-CN" sz="2400" b="1" dirty="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</p:grpSp>
      <p:sp>
        <p:nvSpPr>
          <p:cNvPr id="4" name="矩形 3"/>
          <p:cNvSpPr/>
          <p:nvPr/>
        </p:nvSpPr>
        <p:spPr>
          <a:xfrm>
            <a:off x="3152957" y="2132856"/>
            <a:ext cx="39757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0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，时间复杂度为</a:t>
            </a:r>
            <a:r>
              <a:rPr kumimoji="1" lang="en-US" altLang="zh-CN" sz="2800" b="1" i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O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(1)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kumimoji="1" lang="zh-CN" altLang="en-US" sz="2800" b="1" i="1" dirty="0">
              <a:solidFill>
                <a:srgbClr val="5B5249">
                  <a:lumMod val="50000"/>
                </a:srgb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84366" y="3140968"/>
            <a:ext cx="4338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n-1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时间复杂度为</a:t>
            </a:r>
            <a:r>
              <a:rPr kumimoji="1" lang="en-US" altLang="zh-CN" sz="2800" b="1" i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O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(</a:t>
            </a:r>
            <a:r>
              <a:rPr kumimoji="1" lang="en-US" altLang="zh-CN" sz="2800" b="1" i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kumimoji="1" lang="en-US" altLang="zh-CN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)</a:t>
            </a:r>
            <a:r>
              <a:rPr kumimoji="1" lang="zh-CN" altLang="en-US" sz="28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。</a:t>
            </a:r>
            <a:endParaRPr kumimoji="1" lang="zh-CN" altLang="en-US" sz="2800" dirty="0">
              <a:solidFill>
                <a:srgbClr val="5B5249">
                  <a:lumMod val="50000"/>
                </a:srgbClr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523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ECAAFCCE-694D-4A66-B122-A16D0E52FD45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82954" name="Text Box 10"/>
          <p:cNvSpPr txBox="1">
            <a:spLocks noChangeArrowheads="1"/>
          </p:cNvSpPr>
          <p:nvPr/>
        </p:nvSpPr>
        <p:spPr bwMode="auto">
          <a:xfrm>
            <a:off x="683568" y="980728"/>
            <a:ext cx="79207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例：编写算法，在顺序表</a:t>
            </a:r>
            <a:r>
              <a:rPr kumimoji="1" lang="en-US" altLang="zh-CN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A</a:t>
            </a:r>
            <a:r>
              <a:rPr kumimoji="1" lang="zh-CN" altLang="en-US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中删除顺序表</a:t>
            </a:r>
            <a:r>
              <a:rPr kumimoji="1" lang="en-US" altLang="zh-CN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B</a:t>
            </a:r>
            <a:r>
              <a:rPr kumimoji="1" lang="zh-CN" altLang="en-US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中存在的元素。</a:t>
            </a:r>
            <a:endParaRPr kumimoji="1" lang="zh-CN" altLang="en-US" sz="2400" dirty="0">
              <a:solidFill>
                <a:srgbClr val="5B5249">
                  <a:lumMod val="50000"/>
                </a:srgbClr>
              </a:solidFill>
              <a:latin typeface="楷体_GB2312" pitchFamily="49" charset="-122"/>
            </a:endParaRPr>
          </a:p>
        </p:txBody>
      </p:sp>
      <p:sp>
        <p:nvSpPr>
          <p:cNvPr id="82955" name="Text Box 11"/>
          <p:cNvSpPr txBox="1">
            <a:spLocks noChangeArrowheads="1"/>
          </p:cNvSpPr>
          <p:nvPr/>
        </p:nvSpPr>
        <p:spPr bwMode="auto">
          <a:xfrm>
            <a:off x="393416" y="1556792"/>
            <a:ext cx="8501062" cy="855234"/>
          </a:xfrm>
          <a:prstGeom prst="rect">
            <a:avLst/>
          </a:prstGeom>
          <a:ln/>
          <a:extLst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算法思想 </a:t>
            </a:r>
            <a:r>
              <a:rPr kumimoji="1" lang="zh-CN" altLang="en-US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：对线性表</a:t>
            </a:r>
            <a:r>
              <a:rPr kumimoji="1" lang="en-US" altLang="zh-CN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B</a:t>
            </a:r>
            <a:r>
              <a:rPr kumimoji="1" lang="zh-CN" altLang="en-US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中每个元素，检查它是否在线性表</a:t>
            </a:r>
            <a:r>
              <a:rPr kumimoji="1" lang="en-US" altLang="zh-CN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A</a:t>
            </a:r>
            <a:r>
              <a:rPr kumimoji="1" lang="zh-CN" altLang="en-US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中存在，若在线性表</a:t>
            </a:r>
            <a:r>
              <a:rPr kumimoji="1" lang="en-US" altLang="zh-CN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A</a:t>
            </a:r>
            <a:r>
              <a:rPr kumimoji="1" lang="zh-CN" altLang="en-US" sz="2400" dirty="0" smtClean="0">
                <a:solidFill>
                  <a:srgbClr val="5B5249">
                    <a:lumMod val="50000"/>
                  </a:srgbClr>
                </a:solidFill>
                <a:latin typeface="楷体_GB2312" pitchFamily="49" charset="-122"/>
              </a:rPr>
              <a:t>中，将其删除。</a:t>
            </a:r>
            <a:endParaRPr kumimoji="1" lang="zh-CN" altLang="en-US" sz="2400" dirty="0">
              <a:solidFill>
                <a:srgbClr val="5B5249">
                  <a:lumMod val="50000"/>
                </a:srgbClr>
              </a:solidFill>
              <a:latin typeface="楷体_GB2312" pitchFamily="49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87624" y="2586384"/>
            <a:ext cx="75608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void 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</a:rPr>
              <a:t>delAB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(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</a:rPr>
              <a:t>seqList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 *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</a:rPr>
              <a:t>A,seqList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 B)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{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	for(i=1;i&lt;=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</a:rPr>
              <a:t>getlen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(B);i++))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	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		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</a:rPr>
              <a:t>GetData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(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</a:rPr>
              <a:t>B,i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</a:rPr>
              <a:t>,&amp;e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		while((k=Locate(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</a:rPr>
              <a:t>A,e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))!=-1)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		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			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</a:rPr>
              <a:t>DelList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(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</a:rPr>
              <a:t>A,k,&amp;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</a:rPr>
              <a:t>e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);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		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		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}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	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	}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}</a:t>
            </a:r>
            <a:endParaRPr kumimoji="1" lang="zh-CN" altLang="en-US" sz="2400" b="1" dirty="0">
              <a:solidFill>
                <a:srgbClr val="5B5249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58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2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2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4" grpId="0"/>
      <p:bldP spid="82955" grpId="0" animBg="1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Text Box 7"/>
          <p:cNvSpPr txBox="1">
            <a:spLocks noChangeArrowheads="1"/>
          </p:cNvSpPr>
          <p:nvPr/>
        </p:nvSpPr>
        <p:spPr bwMode="auto">
          <a:xfrm>
            <a:off x="841374" y="836613"/>
            <a:ext cx="661094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dirty="0"/>
              <a:t>2.1 </a:t>
            </a:r>
            <a:r>
              <a:rPr kumimoji="1" lang="zh-CN" altLang="en-US" dirty="0" smtClean="0"/>
              <a:t>线性表的定义</a:t>
            </a:r>
            <a:endParaRPr kumimoji="1" lang="zh-CN" altLang="en-US" b="0" dirty="0"/>
          </a:p>
        </p:txBody>
      </p:sp>
      <p:sp>
        <p:nvSpPr>
          <p:cNvPr id="11270" name="Line 8"/>
          <p:cNvSpPr>
            <a:spLocks noChangeShapeType="1"/>
          </p:cNvSpPr>
          <p:nvPr/>
        </p:nvSpPr>
        <p:spPr bwMode="auto">
          <a:xfrm>
            <a:off x="912813" y="1341438"/>
            <a:ext cx="4522787" cy="0"/>
          </a:xfrm>
          <a:prstGeom prst="line">
            <a:avLst/>
          </a:prstGeom>
          <a:noFill/>
          <a:ln w="53975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zh-CN" altLang="en-US" sz="2400">
              <a:solidFill>
                <a:srgbClr val="5B5249"/>
              </a:solidFill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971550" y="1916113"/>
            <a:ext cx="7848922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/>
              <a:t>定义</a:t>
            </a:r>
            <a:r>
              <a:rPr kumimoji="1" lang="zh-CN" altLang="en-US" sz="2400" dirty="0" smtClean="0"/>
              <a:t>：</a:t>
            </a:r>
            <a:endParaRPr kumimoji="1" lang="en-US" altLang="zh-CN" sz="2400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FF0000"/>
                </a:solidFill>
              </a:rPr>
              <a:t>线性表</a:t>
            </a:r>
            <a:r>
              <a:rPr kumimoji="1" lang="en-US" altLang="zh-CN" sz="2400" dirty="0"/>
              <a:t>(Linear List)</a:t>
            </a:r>
            <a:r>
              <a:rPr kumimoji="1" lang="zh-CN" altLang="en-US" sz="2400" dirty="0"/>
              <a:t>是由</a:t>
            </a:r>
            <a:r>
              <a:rPr kumimoji="1" lang="en-US" altLang="zh-CN" sz="2400" dirty="0"/>
              <a:t>n (n≥0)</a:t>
            </a:r>
            <a:r>
              <a:rPr kumimoji="1" lang="zh-CN" altLang="en-US" sz="2400" dirty="0"/>
              <a:t>个</a:t>
            </a:r>
            <a:r>
              <a:rPr kumimoji="1" lang="zh-CN" altLang="en-US" sz="2400" dirty="0">
                <a:solidFill>
                  <a:srgbClr val="FF0000"/>
                </a:solidFill>
              </a:rPr>
              <a:t>类型相同</a:t>
            </a:r>
            <a:r>
              <a:rPr kumimoji="1" lang="zh-CN" altLang="en-US" sz="2400" dirty="0"/>
              <a:t>的</a:t>
            </a:r>
            <a:r>
              <a:rPr kumimoji="1" lang="zh-CN" altLang="en-US" sz="2400" dirty="0" smtClean="0"/>
              <a:t>数据</a:t>
            </a:r>
            <a:r>
              <a:rPr kumimoji="1" lang="zh-CN" altLang="en-US" sz="2400" dirty="0"/>
              <a:t>元素</a:t>
            </a:r>
            <a:r>
              <a:rPr kumimoji="1" lang="en-US" altLang="zh-CN" sz="2400" dirty="0"/>
              <a:t>a</a:t>
            </a:r>
            <a:r>
              <a:rPr kumimoji="1" lang="en-US" altLang="zh-CN" sz="2400" baseline="-25000" dirty="0"/>
              <a:t>1</a:t>
            </a:r>
            <a:r>
              <a:rPr kumimoji="1" lang="en-US" altLang="zh-CN" sz="2400" dirty="0"/>
              <a:t>,a</a:t>
            </a:r>
            <a:r>
              <a:rPr kumimoji="1" lang="en-US" altLang="zh-CN" sz="2400" baseline="-25000" dirty="0"/>
              <a:t>2</a:t>
            </a:r>
            <a:r>
              <a:rPr kumimoji="1" lang="en-US" altLang="zh-CN" sz="2400" dirty="0"/>
              <a:t>,…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a</a:t>
            </a:r>
            <a:r>
              <a:rPr kumimoji="1" lang="en-US" altLang="zh-CN" sz="2400" baseline="-25000" dirty="0"/>
              <a:t>n</a:t>
            </a:r>
            <a:r>
              <a:rPr kumimoji="1" lang="zh-CN" altLang="en-US" sz="2400" dirty="0"/>
              <a:t>组成的有限序列</a:t>
            </a:r>
            <a:r>
              <a:rPr kumimoji="1" lang="zh-CN" altLang="en-US" sz="2400" dirty="0" smtClean="0"/>
              <a:t>，</a:t>
            </a:r>
            <a:endParaRPr kumimoji="1" lang="en-US" altLang="zh-CN" sz="2400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/>
              <a:t>记做：</a:t>
            </a:r>
            <a:endParaRPr kumimoji="1" lang="en-US" altLang="zh-CN" sz="2400" dirty="0" smtClean="0"/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FF0000"/>
                </a:solidFill>
              </a:rPr>
              <a:t>L=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（</a:t>
            </a:r>
            <a:r>
              <a:rPr kumimoji="1" lang="en-US" altLang="zh-CN" sz="2400" dirty="0">
                <a:solidFill>
                  <a:srgbClr val="FF0000"/>
                </a:solidFill>
              </a:rPr>
              <a:t>a</a:t>
            </a:r>
            <a:r>
              <a:rPr kumimoji="1" lang="en-US" altLang="zh-CN" sz="2400" baseline="-25000" dirty="0">
                <a:solidFill>
                  <a:srgbClr val="FF0000"/>
                </a:solidFill>
              </a:rPr>
              <a:t>1</a:t>
            </a:r>
            <a:r>
              <a:rPr kumimoji="1" lang="en-US" altLang="zh-CN" sz="2400" dirty="0">
                <a:solidFill>
                  <a:srgbClr val="FF0000"/>
                </a:solidFill>
              </a:rPr>
              <a:t>,a</a:t>
            </a:r>
            <a:r>
              <a:rPr kumimoji="1" lang="en-US" altLang="zh-CN" sz="2400" baseline="-25000" dirty="0">
                <a:solidFill>
                  <a:srgbClr val="FF0000"/>
                </a:solidFill>
              </a:rPr>
              <a:t>2</a:t>
            </a:r>
            <a:r>
              <a:rPr kumimoji="1" lang="en-US" altLang="zh-CN" sz="2400" dirty="0">
                <a:solidFill>
                  <a:srgbClr val="FF0000"/>
                </a:solidFill>
              </a:rPr>
              <a:t>,…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，</a:t>
            </a:r>
            <a:r>
              <a:rPr kumimoji="1" lang="en-US" altLang="zh-CN" sz="2400" dirty="0" smtClean="0">
                <a:solidFill>
                  <a:srgbClr val="FF0000"/>
                </a:solidFill>
              </a:rPr>
              <a:t>a</a:t>
            </a:r>
            <a:r>
              <a:rPr kumimoji="1" lang="en-US" altLang="zh-CN" sz="2400" baseline="-25000" dirty="0" smtClean="0">
                <a:solidFill>
                  <a:srgbClr val="FF0000"/>
                </a:solidFill>
              </a:rPr>
              <a:t>i-1</a:t>
            </a:r>
            <a:r>
              <a:rPr kumimoji="1" lang="zh-CN" altLang="en-US" sz="2400" dirty="0">
                <a:solidFill>
                  <a:srgbClr val="FF0000"/>
                </a:solidFill>
              </a:rPr>
              <a:t>，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a</a:t>
            </a:r>
            <a:r>
              <a:rPr kumimoji="1" lang="en-US" altLang="zh-CN" sz="2400" baseline="-25000" dirty="0" err="1">
                <a:solidFill>
                  <a:srgbClr val="FF0000"/>
                </a:solidFill>
              </a:rPr>
              <a:t>i</a:t>
            </a:r>
            <a:r>
              <a:rPr kumimoji="1" lang="zh-CN" altLang="en-US" sz="2400" dirty="0">
                <a:solidFill>
                  <a:srgbClr val="FF0000"/>
                </a:solidFill>
              </a:rPr>
              <a:t>，</a:t>
            </a:r>
            <a:r>
              <a:rPr kumimoji="1" lang="en-US" altLang="zh-CN" sz="2400" dirty="0">
                <a:solidFill>
                  <a:srgbClr val="FF0000"/>
                </a:solidFill>
              </a:rPr>
              <a:t>a</a:t>
            </a:r>
            <a:r>
              <a:rPr kumimoji="1" lang="en-US" altLang="zh-CN" sz="2400" baseline="-25000" dirty="0">
                <a:solidFill>
                  <a:srgbClr val="FF0000"/>
                </a:solidFill>
              </a:rPr>
              <a:t>i+1</a:t>
            </a:r>
            <a:r>
              <a:rPr kumimoji="1" lang="zh-CN" altLang="en-US" sz="2400" dirty="0">
                <a:solidFill>
                  <a:srgbClr val="FF0000"/>
                </a:solidFill>
              </a:rPr>
              <a:t>， </a:t>
            </a:r>
            <a:r>
              <a:rPr kumimoji="1" lang="en-US" altLang="zh-CN" sz="2400" dirty="0">
                <a:solidFill>
                  <a:srgbClr val="FF0000"/>
                </a:solidFill>
              </a:rPr>
              <a:t>…</a:t>
            </a:r>
            <a:r>
              <a:rPr kumimoji="1" lang="zh-CN" altLang="en-US" sz="2400" dirty="0">
                <a:solidFill>
                  <a:srgbClr val="FF0000"/>
                </a:solidFill>
              </a:rPr>
              <a:t>，</a:t>
            </a:r>
            <a:r>
              <a:rPr kumimoji="1" lang="en-US" altLang="zh-CN" sz="2400" dirty="0">
                <a:solidFill>
                  <a:srgbClr val="FF0000"/>
                </a:solidFill>
              </a:rPr>
              <a:t>a</a:t>
            </a:r>
            <a:r>
              <a:rPr kumimoji="1" lang="en-US" altLang="zh-CN" sz="2400" baseline="-25000" dirty="0">
                <a:solidFill>
                  <a:srgbClr val="FF0000"/>
                </a:solidFill>
              </a:rPr>
              <a:t>n</a:t>
            </a:r>
            <a:r>
              <a:rPr kumimoji="1" lang="zh-CN" altLang="en-US" sz="2400" dirty="0">
                <a:solidFill>
                  <a:srgbClr val="FF0000"/>
                </a:solidFill>
              </a:rPr>
              <a:t>）</a:t>
            </a:r>
            <a:r>
              <a:rPr kumimoji="1" lang="zh-CN" altLang="en-US" sz="2400" b="0" dirty="0">
                <a:solidFill>
                  <a:srgbClr val="FF0000"/>
                </a:solidFill>
              </a:rPr>
              <a:t>。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1560" y="4293096"/>
            <a:ext cx="7848872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其中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：</a:t>
            </a:r>
            <a:endParaRPr kumimoji="1" lang="en-US" altLang="zh-CN" sz="2400" b="1" dirty="0">
              <a:solidFill>
                <a:srgbClr val="5B5249">
                  <a:lumMod val="50000"/>
                </a:srgbClr>
              </a:solidFill>
              <a:latin typeface="黑体" pitchFamily="49" charset="-122"/>
              <a:ea typeface="黑体" pitchFamily="49" charset="-122"/>
            </a:endParaRP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L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为线性表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名称；</a:t>
            </a:r>
            <a:endParaRPr kumimoji="1" lang="zh-CN" altLang="en-US" sz="2400" b="1" dirty="0">
              <a:solidFill>
                <a:srgbClr val="5B5249">
                  <a:lumMod val="50000"/>
                </a:srgbClr>
              </a:solidFill>
              <a:latin typeface="黑体" pitchFamily="49" charset="-122"/>
              <a:ea typeface="黑体" pitchFamily="49" charset="-122"/>
            </a:endParaRP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kumimoji="1" lang="en-US" altLang="zh-CN" sz="2400" b="1" baseline="-25000" dirty="0" err="1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为组成该线性表的数据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元素；</a:t>
            </a:r>
            <a:endParaRPr kumimoji="1" lang="zh-CN" altLang="en-US" sz="2400" b="1" dirty="0">
              <a:solidFill>
                <a:srgbClr val="5B5249">
                  <a:lumMod val="50000"/>
                </a:srgbClr>
              </a:solidFill>
              <a:latin typeface="黑体" pitchFamily="49" charset="-122"/>
              <a:ea typeface="黑体" pitchFamily="49" charset="-122"/>
            </a:endParaRP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线性表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中数据元素的个数被称为线性表的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长度</a:t>
            </a:r>
            <a:endParaRPr kumimoji="1" lang="en-US" altLang="zh-CN" sz="2400" b="1" dirty="0">
              <a:solidFill>
                <a:srgbClr val="5B5249">
                  <a:lumMod val="50000"/>
                </a:srgbClr>
              </a:solidFill>
              <a:latin typeface="黑体" pitchFamily="49" charset="-122"/>
              <a:ea typeface="黑体" pitchFamily="49" charset="-122"/>
            </a:endParaRPr>
          </a:p>
          <a:p>
            <a:pPr fontAlgn="base">
              <a:lnSpc>
                <a:spcPct val="115000"/>
              </a:lnSpc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当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n=0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时，线性表为空，又称为空线性表。</a:t>
            </a:r>
          </a:p>
        </p:txBody>
      </p:sp>
    </p:spTree>
    <p:extLst>
      <p:ext uri="{BB962C8B-B14F-4D97-AF65-F5344CB8AC3E}">
        <p14:creationId xmlns:p14="http://schemas.microsoft.com/office/powerpoint/2010/main" val="419842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5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1340768"/>
            <a:ext cx="7939608" cy="487588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1：26</a:t>
            </a:r>
            <a:r>
              <a:rPr lang="zh-CN" altLang="en-US" dirty="0" smtClean="0"/>
              <a:t>个英文字母组成的字母表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 La=</a:t>
            </a:r>
            <a:r>
              <a:rPr lang="zh-CN" altLang="en-US" dirty="0" smtClean="0"/>
              <a:t>（</a:t>
            </a:r>
            <a:r>
              <a:rPr lang="en-US" altLang="zh-CN" dirty="0" smtClean="0"/>
              <a:t>A</a:t>
            </a:r>
            <a:r>
              <a:rPr lang="zh-CN" altLang="en-US" dirty="0" smtClean="0"/>
              <a:t>，</a:t>
            </a:r>
            <a:r>
              <a:rPr lang="en-US" altLang="zh-CN" dirty="0" smtClean="0"/>
              <a:t>B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，</a:t>
            </a:r>
            <a:r>
              <a:rPr lang="en-US" altLang="zh-CN" dirty="0" smtClean="0"/>
              <a:t>D</a:t>
            </a:r>
            <a:r>
              <a:rPr lang="zh-CN" altLang="en-US" dirty="0" smtClean="0"/>
              <a:t>，</a:t>
            </a:r>
            <a:r>
              <a:rPr lang="en-US" altLang="zh-CN" dirty="0" smtClean="0"/>
              <a:t>,,,,,,,,,,</a:t>
            </a:r>
            <a:r>
              <a:rPr lang="zh-CN" altLang="en-US" dirty="0" smtClean="0"/>
              <a:t>，</a:t>
            </a:r>
            <a:r>
              <a:rPr lang="en-US" altLang="zh-CN" dirty="0" smtClean="0"/>
              <a:t>Z</a:t>
            </a:r>
            <a:r>
              <a:rPr lang="zh-CN" altLang="en-US" dirty="0" smtClean="0"/>
              <a:t>） 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2：</a:t>
            </a:r>
            <a:r>
              <a:rPr lang="zh-CN" altLang="en-US" dirty="0" smtClean="0"/>
              <a:t>某校从</a:t>
            </a:r>
            <a:r>
              <a:rPr lang="en-US" altLang="zh-CN" dirty="0" smtClean="0"/>
              <a:t>1990</a:t>
            </a:r>
            <a:r>
              <a:rPr lang="zh-CN" altLang="en-US" dirty="0" smtClean="0"/>
              <a:t>年到</a:t>
            </a:r>
            <a:r>
              <a:rPr lang="en-US" altLang="zh-CN" dirty="0" smtClean="0"/>
              <a:t>1996</a:t>
            </a:r>
            <a:r>
              <a:rPr lang="zh-CN" altLang="en-US" dirty="0" smtClean="0"/>
              <a:t>年各种型号的计算机拥有量的变化情况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err="1" smtClean="0"/>
              <a:t>Lb</a:t>
            </a:r>
            <a:r>
              <a:rPr lang="en-US" altLang="zh-CN" dirty="0" smtClean="0"/>
              <a:t>=（9, 12, 30, 26, 120, 210, 230）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9535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9592" y="980728"/>
            <a:ext cx="7939608" cy="4875882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例</a:t>
            </a:r>
            <a:r>
              <a:rPr lang="en-US" altLang="zh-CN" dirty="0" smtClean="0"/>
              <a:t>3：</a:t>
            </a:r>
            <a:r>
              <a:rPr lang="zh-CN" altLang="en-US" dirty="0" smtClean="0"/>
              <a:t>一个学生情况登记表</a:t>
            </a:r>
            <a:endParaRPr lang="en-US" altLang="zh-CN" dirty="0" smtClean="0"/>
          </a:p>
          <a:p>
            <a:pPr marL="0" indent="0">
              <a:buNone/>
            </a:pPr>
            <a:endParaRPr lang="en-US" altLang="zh-CN" dirty="0" smtClean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070517"/>
              </p:ext>
            </p:extLst>
          </p:nvPr>
        </p:nvGraphicFramePr>
        <p:xfrm>
          <a:off x="1403648" y="1772816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学号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姓名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性别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年龄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790631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张三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18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790632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李四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20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790633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王五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女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19</a:t>
                      </a:r>
                      <a:endParaRPr lang="zh-CN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790634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赵六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21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950665" y="3802499"/>
            <a:ext cx="7776864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</a:rPr>
              <a:t> 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</a:rPr>
              <a:t>Lc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=(stu</a:t>
            </a:r>
            <a:r>
              <a:rPr kumimoji="1" lang="en-US" altLang="zh-CN" sz="2400" b="1" baseline="-25000" dirty="0">
                <a:solidFill>
                  <a:srgbClr val="5B5249">
                    <a:lumMod val="50000"/>
                  </a:srgbClr>
                </a:solidFill>
              </a:rPr>
              <a:t>1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, stu</a:t>
            </a:r>
            <a:r>
              <a:rPr kumimoji="1" lang="en-US" altLang="zh-CN" sz="2400" b="1" baseline="-25000" dirty="0">
                <a:solidFill>
                  <a:srgbClr val="5B5249">
                    <a:lumMod val="50000"/>
                  </a:srgbClr>
                </a:solidFill>
              </a:rPr>
              <a:t>2 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,..., stu</a:t>
            </a:r>
            <a:r>
              <a:rPr kumimoji="1" lang="en-US" altLang="zh-CN" sz="2400" b="1" baseline="-25000" dirty="0">
                <a:solidFill>
                  <a:srgbClr val="5B5249">
                    <a:lumMod val="50000"/>
                  </a:srgbClr>
                </a:solidFill>
              </a:rPr>
              <a:t>n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)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</a:rPr>
              <a:t>数据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</a:rPr>
              <a:t>元素类型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</a:rPr>
              <a:t>为下列所示的结构体类型</a:t>
            </a: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</a:rPr>
              <a:t>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</a:rPr>
              <a:t>             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</a:rPr>
              <a:t>struct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 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 student{</a:t>
            </a:r>
            <a:endParaRPr kumimoji="1" lang="en-US" altLang="zh-CN" sz="2400" b="1" dirty="0">
              <a:solidFill>
                <a:srgbClr val="5B524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             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</a:rPr>
              <a:t>int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  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no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;               </a:t>
            </a:r>
            <a:endParaRPr kumimoji="1" lang="zh-CN" altLang="en-US" sz="2400" b="1" dirty="0">
              <a:solidFill>
                <a:srgbClr val="5B524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</a:rPr>
              <a:t>             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char 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name[20];            </a:t>
            </a:r>
            <a:endParaRPr kumimoji="1" lang="zh-CN" altLang="en-US" sz="2400" b="1" dirty="0">
              <a:solidFill>
                <a:srgbClr val="5B524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</a:rPr>
              <a:t>            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 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char sex;            </a:t>
            </a:r>
            <a:endParaRPr kumimoji="1" lang="zh-CN" altLang="en-US" sz="2400" b="1" dirty="0">
              <a:solidFill>
                <a:srgbClr val="5B524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5B5249">
                    <a:lumMod val="50000"/>
                  </a:srgbClr>
                </a:solidFill>
              </a:rPr>
              <a:t>             </a:t>
            </a:r>
            <a:r>
              <a:rPr kumimoji="1" lang="en-US" altLang="zh-CN" sz="2400" b="1" dirty="0" err="1">
                <a:solidFill>
                  <a:srgbClr val="5B5249">
                    <a:lumMod val="50000"/>
                  </a:srgbClr>
                </a:solidFill>
              </a:rPr>
              <a:t>int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 age;</a:t>
            </a:r>
            <a:endParaRPr kumimoji="1" lang="en-US" altLang="zh-CN" sz="2400" b="1" dirty="0">
              <a:solidFill>
                <a:srgbClr val="5B5249">
                  <a:lumMod val="50000"/>
                </a:srgbClr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            </a:t>
            </a:r>
            <a:r>
              <a:rPr kumimoji="1" lang="en-US" altLang="zh-CN" sz="2400" b="1" dirty="0">
                <a:solidFill>
                  <a:srgbClr val="5B5249">
                    <a:lumMod val="50000"/>
                  </a:srgbClr>
                </a:solidFill>
              </a:rPr>
              <a:t>};</a:t>
            </a:r>
            <a:endParaRPr kumimoji="1" lang="zh-CN" altLang="en-US" sz="2400" b="1" dirty="0">
              <a:solidFill>
                <a:srgbClr val="5B5249">
                  <a:lumMod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56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908720"/>
            <a:ext cx="8352928" cy="436287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 smtClean="0">
                <a:latin typeface="黑体" pitchFamily="49" charset="-122"/>
              </a:rPr>
              <a:t>	</a:t>
            </a:r>
            <a:r>
              <a:rPr lang="zh-CN" altLang="en-US" sz="2400" dirty="0" smtClean="0">
                <a:latin typeface="黑体" pitchFamily="49" charset="-122"/>
              </a:rPr>
              <a:t>通过以上例子分析线性表的逻辑特征</a:t>
            </a:r>
            <a:r>
              <a:rPr lang="en-US" altLang="zh-CN" sz="2400" dirty="0" smtClean="0">
                <a:latin typeface="黑体" pitchFamily="49" charset="-122"/>
              </a:rPr>
              <a:t>:</a:t>
            </a:r>
          </a:p>
          <a:p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</a:rPr>
              <a:t>在非空的线性表，有且仅有一个开始结点</a:t>
            </a:r>
            <a:r>
              <a:rPr lang="en-US" altLang="zh-CN" sz="2400" i="1" dirty="0" smtClean="0">
                <a:solidFill>
                  <a:schemeClr val="tx1">
                    <a:lumMod val="50000"/>
                  </a:schemeClr>
                </a:solidFill>
              </a:rPr>
              <a:t>a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</a:schemeClr>
                </a:solidFill>
              </a:rPr>
              <a:t>1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</a:rPr>
              <a:t>，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</a:rPr>
              <a:t>它没有直接前趋。</a:t>
            </a:r>
            <a:endParaRPr lang="en-US" altLang="zh-CN" sz="2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</a:rPr>
              <a:t>有且仅有一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</a:rPr>
              <a:t>个终端结点</a:t>
            </a:r>
            <a:r>
              <a:rPr lang="en-US" altLang="zh-CN" sz="2400" i="1" dirty="0" smtClean="0">
                <a:solidFill>
                  <a:schemeClr val="tx1">
                    <a:lumMod val="50000"/>
                  </a:schemeClr>
                </a:solidFill>
              </a:rPr>
              <a:t>a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</a:schemeClr>
                </a:solidFill>
              </a:rPr>
              <a:t>n</a:t>
            </a:r>
            <a:r>
              <a:rPr lang="en-US" altLang="zh-CN" sz="2400" dirty="0" smtClean="0">
                <a:solidFill>
                  <a:schemeClr val="tx1">
                    <a:lumMod val="50000"/>
                  </a:schemeClr>
                </a:solidFill>
              </a:rPr>
              <a:t>，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它没有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</a:rPr>
              <a:t>直接后继。</a:t>
            </a:r>
            <a:endParaRPr lang="en-US" altLang="zh-CN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</a:rPr>
              <a:t>其余的内部结点</a:t>
            </a:r>
            <a:r>
              <a:rPr lang="en-US" altLang="zh-CN" sz="2400" i="1" dirty="0" err="1" smtClean="0">
                <a:solidFill>
                  <a:schemeClr val="tx1">
                    <a:lumMod val="50000"/>
                  </a:schemeClr>
                </a:solidFill>
              </a:rPr>
              <a:t>a</a:t>
            </a:r>
            <a:r>
              <a:rPr lang="en-US" altLang="zh-CN" sz="2400" baseline="-25000" dirty="0" err="1" smtClean="0">
                <a:solidFill>
                  <a:schemeClr val="tx1">
                    <a:lumMod val="50000"/>
                  </a:schemeClr>
                </a:solidFill>
              </a:rPr>
              <a:t>i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</a:rPr>
              <a:t>都有且只有一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</a:rPr>
              <a:t>个直接前趋</a:t>
            </a:r>
            <a:r>
              <a:rPr lang="en-US" altLang="zh-CN" sz="2400" i="1" dirty="0" smtClean="0">
                <a:solidFill>
                  <a:schemeClr val="tx1">
                    <a:lumMod val="50000"/>
                  </a:schemeClr>
                </a:solidFill>
              </a:rPr>
              <a:t>a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</a:schemeClr>
                </a:solidFill>
              </a:rPr>
              <a:t>i-1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</a:rPr>
              <a:t>和一个直接后继</a:t>
            </a:r>
            <a:r>
              <a:rPr lang="en-US" altLang="zh-CN" sz="2400" i="1" dirty="0" smtClean="0">
                <a:solidFill>
                  <a:schemeClr val="tx1">
                    <a:lumMod val="50000"/>
                  </a:schemeClr>
                </a:solidFill>
              </a:rPr>
              <a:t>a</a:t>
            </a:r>
            <a:r>
              <a:rPr lang="en-US" altLang="zh-CN" sz="2400" baseline="-25000" dirty="0" smtClean="0">
                <a:solidFill>
                  <a:schemeClr val="tx1">
                    <a:lumMod val="50000"/>
                  </a:schemeClr>
                </a:solidFill>
              </a:rPr>
              <a:t>i+1</a:t>
            </a:r>
            <a:endParaRPr lang="en-US" altLang="zh-CN" sz="2400" dirty="0" smtClean="0">
              <a:solidFill>
                <a:schemeClr val="tx1">
                  <a:lumMod val="50000"/>
                </a:schemeClr>
              </a:solidFill>
              <a:latin typeface="黑体" pitchFamily="49" charset="-122"/>
            </a:endParaRPr>
          </a:p>
          <a:p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</a:rPr>
              <a:t>直接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</a:rPr>
              <a:t>前驱和直接后继反映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</a:rPr>
              <a:t>了数据元素</a:t>
            </a:r>
            <a:r>
              <a:rPr lang="zh-CN" altLang="en-US" sz="2400" dirty="0">
                <a:solidFill>
                  <a:schemeClr val="tx1">
                    <a:lumMod val="50000"/>
                  </a:schemeClr>
                </a:solidFill>
                <a:latin typeface="黑体" pitchFamily="49" charset="-122"/>
              </a:rPr>
              <a:t>之间一对一的邻接逻辑关系</a:t>
            </a:r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</a:rPr>
              <a:t>。</a:t>
            </a:r>
            <a:endParaRPr lang="en-US" altLang="zh-CN" sz="2400" dirty="0" smtClean="0">
              <a:solidFill>
                <a:schemeClr val="tx1">
                  <a:lumMod val="50000"/>
                </a:schemeClr>
              </a:solidFill>
              <a:latin typeface="黑体" pitchFamily="49" charset="-122"/>
            </a:endParaRPr>
          </a:p>
          <a:p>
            <a:r>
              <a:rPr lang="zh-CN" altLang="en-US" sz="2400" dirty="0" smtClean="0">
                <a:solidFill>
                  <a:schemeClr val="tx1">
                    <a:lumMod val="50000"/>
                  </a:schemeClr>
                </a:solidFill>
                <a:latin typeface="黑体" pitchFamily="49" charset="-122"/>
              </a:rPr>
              <a:t>线性表是一种典型的线性结构</a:t>
            </a:r>
            <a:endParaRPr lang="zh-CN" altLang="en-US" sz="2400" dirty="0">
              <a:solidFill>
                <a:schemeClr val="tx1">
                  <a:lumMod val="50000"/>
                </a:schemeClr>
              </a:solidFill>
              <a:latin typeface="黑体" pitchFamily="49" charset="-122"/>
            </a:endParaRPr>
          </a:p>
          <a:p>
            <a:pPr marL="0" indent="0">
              <a:buNone/>
            </a:pPr>
            <a:endParaRPr lang="zh-CN" altLang="en-US" sz="2400" dirty="0">
              <a:latin typeface="黑体" pitchFamily="49" charset="-122"/>
            </a:endParaRPr>
          </a:p>
        </p:txBody>
      </p:sp>
      <p:sp>
        <p:nvSpPr>
          <p:cNvPr id="4" name="Text Box 25"/>
          <p:cNvSpPr txBox="1">
            <a:spLocks noChangeArrowheads="1"/>
          </p:cNvSpPr>
          <p:nvPr/>
        </p:nvSpPr>
        <p:spPr bwMode="auto">
          <a:xfrm>
            <a:off x="1056278" y="5415607"/>
            <a:ext cx="23503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/>
              <a:t>逻辑</a:t>
            </a:r>
            <a:r>
              <a:rPr kumimoji="1" lang="zh-CN" altLang="en-US" sz="2400" dirty="0" smtClean="0"/>
              <a:t>结构图示：</a:t>
            </a:r>
            <a:endParaRPr kumimoji="1" lang="zh-CN" altLang="en-US" sz="2400" dirty="0"/>
          </a:p>
        </p:txBody>
      </p:sp>
      <p:grpSp>
        <p:nvGrpSpPr>
          <p:cNvPr id="5" name="Group 36"/>
          <p:cNvGrpSpPr>
            <a:grpSpLocks/>
          </p:cNvGrpSpPr>
          <p:nvPr/>
        </p:nvGrpSpPr>
        <p:grpSpPr bwMode="auto">
          <a:xfrm>
            <a:off x="1093377" y="6075064"/>
            <a:ext cx="6299207" cy="522288"/>
            <a:chOff x="725" y="1281"/>
            <a:chExt cx="3968" cy="329"/>
          </a:xfrm>
        </p:grpSpPr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774" y="1290"/>
              <a:ext cx="23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just"/>
              <a:r>
                <a:rPr kumimoji="1" lang="en-US" altLang="zh-CN" sz="2400" b="1" i="1" dirty="0">
                  <a:solidFill>
                    <a:srgbClr val="FF330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400" b="1" baseline="-25000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  <a:endParaRPr kumimoji="1" lang="en-US" altLang="zh-CN" sz="2400" b="1" dirty="0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7" name="Oval 15"/>
            <p:cNvSpPr>
              <a:spLocks noChangeArrowheads="1"/>
            </p:cNvSpPr>
            <p:nvPr/>
          </p:nvSpPr>
          <p:spPr bwMode="auto">
            <a:xfrm>
              <a:off x="725" y="1318"/>
              <a:ext cx="279" cy="269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endParaRPr kumimoji="1" lang="zh-CN" altLang="en-US" sz="240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2351" y="1289"/>
              <a:ext cx="23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>
                <a:spcBef>
                  <a:spcPct val="20000"/>
                </a:spcBef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kumimoji="1" lang="en-US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Oval 17"/>
            <p:cNvSpPr>
              <a:spLocks noChangeArrowheads="1"/>
            </p:cNvSpPr>
            <p:nvPr/>
          </p:nvSpPr>
          <p:spPr bwMode="auto">
            <a:xfrm>
              <a:off x="2340" y="1321"/>
              <a:ext cx="279" cy="269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endParaRPr kumimoji="1" lang="zh-CN" altLang="en-US" sz="240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10" name="Text Box 18"/>
            <p:cNvSpPr txBox="1">
              <a:spLocks noChangeArrowheads="1"/>
            </p:cNvSpPr>
            <p:nvPr/>
          </p:nvSpPr>
          <p:spPr bwMode="auto">
            <a:xfrm>
              <a:off x="3158" y="1290"/>
              <a:ext cx="23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kumimoji="1" lang="en-US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Oval 19"/>
            <p:cNvSpPr>
              <a:spLocks noChangeArrowheads="1"/>
            </p:cNvSpPr>
            <p:nvPr/>
          </p:nvSpPr>
          <p:spPr bwMode="auto">
            <a:xfrm>
              <a:off x="3141" y="1322"/>
              <a:ext cx="279" cy="269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endParaRPr kumimoji="1" lang="zh-CN" altLang="en-US" sz="240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12" name="Text Box 20"/>
            <p:cNvSpPr txBox="1">
              <a:spLocks noChangeArrowheads="1"/>
            </p:cNvSpPr>
            <p:nvPr/>
          </p:nvSpPr>
          <p:spPr bwMode="auto">
            <a:xfrm>
              <a:off x="4431" y="1289"/>
              <a:ext cx="23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latin typeface="Times New Roman" pitchFamily="18" charset="0"/>
                </a:rPr>
                <a:t>n</a:t>
              </a:r>
              <a:endParaRPr kumimoji="1" lang="en-US" altLang="zh-CN" sz="2400" b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13" name="Oval 21"/>
            <p:cNvSpPr>
              <a:spLocks noChangeArrowheads="1"/>
            </p:cNvSpPr>
            <p:nvPr/>
          </p:nvSpPr>
          <p:spPr bwMode="auto">
            <a:xfrm>
              <a:off x="4414" y="1335"/>
              <a:ext cx="279" cy="269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endParaRPr kumimoji="1" lang="zh-CN" altLang="en-US" sz="240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14" name="Text Box 22"/>
            <p:cNvSpPr txBox="1">
              <a:spLocks noChangeArrowheads="1"/>
            </p:cNvSpPr>
            <p:nvPr/>
          </p:nvSpPr>
          <p:spPr bwMode="auto">
            <a:xfrm>
              <a:off x="1546" y="1281"/>
              <a:ext cx="23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Oval 23"/>
            <p:cNvSpPr>
              <a:spLocks noChangeArrowheads="1"/>
            </p:cNvSpPr>
            <p:nvPr/>
          </p:nvSpPr>
          <p:spPr bwMode="auto">
            <a:xfrm>
              <a:off x="1529" y="1318"/>
              <a:ext cx="279" cy="269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pPr algn="ctr"/>
              <a:endParaRPr kumimoji="1" lang="zh-CN" altLang="en-US" sz="240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16" name="Line 24"/>
            <p:cNvSpPr>
              <a:spLocks noChangeShapeType="1"/>
            </p:cNvSpPr>
            <p:nvPr/>
          </p:nvSpPr>
          <p:spPr bwMode="auto">
            <a:xfrm flipV="1">
              <a:off x="1818" y="1441"/>
              <a:ext cx="509" cy="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7" name="Line 25"/>
            <p:cNvSpPr>
              <a:spLocks noChangeShapeType="1"/>
            </p:cNvSpPr>
            <p:nvPr/>
          </p:nvSpPr>
          <p:spPr bwMode="auto">
            <a:xfrm flipV="1">
              <a:off x="1006" y="1441"/>
              <a:ext cx="509" cy="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8" name="Line 26"/>
            <p:cNvSpPr>
              <a:spLocks noChangeShapeType="1"/>
            </p:cNvSpPr>
            <p:nvPr/>
          </p:nvSpPr>
          <p:spPr bwMode="auto">
            <a:xfrm flipV="1">
              <a:off x="2623" y="1441"/>
              <a:ext cx="509" cy="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19" name="Line 27"/>
            <p:cNvSpPr>
              <a:spLocks noChangeShapeType="1"/>
            </p:cNvSpPr>
            <p:nvPr/>
          </p:nvSpPr>
          <p:spPr bwMode="auto">
            <a:xfrm flipV="1">
              <a:off x="3430" y="1441"/>
              <a:ext cx="97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>
              <a:defPPr>
                <a:defRPr lang="zh-CN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itchFamily="34" charset="0"/>
                  <a:ea typeface="宋体" pitchFamily="2" charset="-122"/>
                  <a:cs typeface="+mn-cs"/>
                </a:defRPr>
              </a:lvl9pPr>
            </a:lstStyle>
            <a:p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0136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70" name="Group 36"/>
          <p:cNvGrpSpPr>
            <a:grpSpLocks/>
          </p:cNvGrpSpPr>
          <p:nvPr/>
        </p:nvGrpSpPr>
        <p:grpSpPr bwMode="auto">
          <a:xfrm>
            <a:off x="1166813" y="1925638"/>
            <a:ext cx="6299200" cy="522287"/>
            <a:chOff x="725" y="1281"/>
            <a:chExt cx="3968" cy="329"/>
          </a:xfrm>
        </p:grpSpPr>
        <p:sp>
          <p:nvSpPr>
            <p:cNvPr id="32776" name="Text Box 14"/>
            <p:cNvSpPr txBox="1">
              <a:spLocks noChangeArrowheads="1"/>
            </p:cNvSpPr>
            <p:nvPr/>
          </p:nvSpPr>
          <p:spPr bwMode="auto">
            <a:xfrm>
              <a:off x="774" y="1290"/>
              <a:ext cx="23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  <a:endParaRPr kumimoji="1" lang="en-US" altLang="zh-CN" sz="2400" b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32777" name="Oval 15"/>
            <p:cNvSpPr>
              <a:spLocks noChangeArrowheads="1"/>
            </p:cNvSpPr>
            <p:nvPr/>
          </p:nvSpPr>
          <p:spPr bwMode="auto">
            <a:xfrm>
              <a:off x="725" y="1318"/>
              <a:ext cx="279" cy="269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32778" name="Text Box 16"/>
            <p:cNvSpPr txBox="1">
              <a:spLocks noChangeArrowheads="1"/>
            </p:cNvSpPr>
            <p:nvPr/>
          </p:nvSpPr>
          <p:spPr bwMode="auto">
            <a:xfrm>
              <a:off x="2351" y="1289"/>
              <a:ext cx="23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2000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itchFamily="18" charset="0"/>
                </a:rPr>
                <a:t>3</a:t>
              </a:r>
              <a:endParaRPr kumimoji="1" lang="en-US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779" name="Oval 17"/>
            <p:cNvSpPr>
              <a:spLocks noChangeArrowheads="1"/>
            </p:cNvSpPr>
            <p:nvPr/>
          </p:nvSpPr>
          <p:spPr bwMode="auto">
            <a:xfrm>
              <a:off x="2340" y="1321"/>
              <a:ext cx="279" cy="269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32780" name="Text Box 18"/>
            <p:cNvSpPr txBox="1">
              <a:spLocks noChangeArrowheads="1"/>
            </p:cNvSpPr>
            <p:nvPr/>
          </p:nvSpPr>
          <p:spPr bwMode="auto">
            <a:xfrm>
              <a:off x="3158" y="1290"/>
              <a:ext cx="23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kumimoji="1" lang="en-US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781" name="Oval 19"/>
            <p:cNvSpPr>
              <a:spLocks noChangeArrowheads="1"/>
            </p:cNvSpPr>
            <p:nvPr/>
          </p:nvSpPr>
          <p:spPr bwMode="auto">
            <a:xfrm>
              <a:off x="3141" y="1322"/>
              <a:ext cx="279" cy="269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32782" name="Text Box 20"/>
            <p:cNvSpPr txBox="1">
              <a:spLocks noChangeArrowheads="1"/>
            </p:cNvSpPr>
            <p:nvPr/>
          </p:nvSpPr>
          <p:spPr bwMode="auto">
            <a:xfrm>
              <a:off x="4431" y="1289"/>
              <a:ext cx="23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FF330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latin typeface="Times New Roman" pitchFamily="18" charset="0"/>
                </a:rPr>
                <a:t>n</a:t>
              </a:r>
              <a:endParaRPr kumimoji="1" lang="en-US" altLang="zh-CN" sz="2400" b="1">
                <a:solidFill>
                  <a:srgbClr val="FF3300"/>
                </a:solidFill>
                <a:latin typeface="Times New Roman" pitchFamily="18" charset="0"/>
              </a:endParaRPr>
            </a:p>
          </p:txBody>
        </p:sp>
        <p:sp>
          <p:nvSpPr>
            <p:cNvPr id="32783" name="Oval 21"/>
            <p:cNvSpPr>
              <a:spLocks noChangeArrowheads="1"/>
            </p:cNvSpPr>
            <p:nvPr/>
          </p:nvSpPr>
          <p:spPr bwMode="auto">
            <a:xfrm>
              <a:off x="4414" y="1335"/>
              <a:ext cx="279" cy="269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32784" name="Text Box 22"/>
            <p:cNvSpPr txBox="1">
              <a:spLocks noChangeArrowheads="1"/>
            </p:cNvSpPr>
            <p:nvPr/>
          </p:nvSpPr>
          <p:spPr bwMode="auto">
            <a:xfrm>
              <a:off x="1546" y="1281"/>
              <a:ext cx="23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0800" tIns="28800" rIns="0" bIns="10800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i="1">
                  <a:solidFill>
                    <a:srgbClr val="000000"/>
                  </a:solidFill>
                  <a:latin typeface="Times New Roman" pitchFamily="18" charset="0"/>
                </a:rPr>
                <a:t>a</a:t>
              </a:r>
              <a:r>
                <a:rPr kumimoji="1" lang="en-US" altLang="zh-CN" sz="2400" b="1" baseline="-25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kumimoji="1" lang="en-US" altLang="zh-CN" sz="2400" b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785" name="Oval 23"/>
            <p:cNvSpPr>
              <a:spLocks noChangeArrowheads="1"/>
            </p:cNvSpPr>
            <p:nvPr/>
          </p:nvSpPr>
          <p:spPr bwMode="auto">
            <a:xfrm>
              <a:off x="1529" y="1318"/>
              <a:ext cx="279" cy="269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0800" tIns="28800" rIns="0" bIns="10800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3333CC"/>
                </a:solidFill>
                <a:ea typeface="华文行楷" pitchFamily="2" charset="-122"/>
              </a:endParaRPr>
            </a:p>
          </p:txBody>
        </p:sp>
        <p:sp>
          <p:nvSpPr>
            <p:cNvPr id="32786" name="Line 24"/>
            <p:cNvSpPr>
              <a:spLocks noChangeShapeType="1"/>
            </p:cNvSpPr>
            <p:nvPr/>
          </p:nvSpPr>
          <p:spPr bwMode="auto">
            <a:xfrm flipV="1">
              <a:off x="1818" y="1441"/>
              <a:ext cx="509" cy="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32787" name="Line 25"/>
            <p:cNvSpPr>
              <a:spLocks noChangeShapeType="1"/>
            </p:cNvSpPr>
            <p:nvPr/>
          </p:nvSpPr>
          <p:spPr bwMode="auto">
            <a:xfrm flipV="1">
              <a:off x="1006" y="1441"/>
              <a:ext cx="509" cy="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32788" name="Line 26"/>
            <p:cNvSpPr>
              <a:spLocks noChangeShapeType="1"/>
            </p:cNvSpPr>
            <p:nvPr/>
          </p:nvSpPr>
          <p:spPr bwMode="auto">
            <a:xfrm flipV="1">
              <a:off x="2623" y="1441"/>
              <a:ext cx="509" cy="1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  <p:sp>
          <p:nvSpPr>
            <p:cNvPr id="32789" name="Line 27"/>
            <p:cNvSpPr>
              <a:spLocks noChangeShapeType="1"/>
            </p:cNvSpPr>
            <p:nvPr/>
          </p:nvSpPr>
          <p:spPr bwMode="auto">
            <a:xfrm flipV="1">
              <a:off x="3430" y="1441"/>
              <a:ext cx="971" cy="0"/>
            </a:xfrm>
            <a:prstGeom prst="line">
              <a:avLst/>
            </a:prstGeom>
            <a:noFill/>
            <a:ln w="2857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10800" tIns="28800" rIns="0" bIns="10800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  <p:sp>
        <p:nvSpPr>
          <p:cNvPr id="32772" name="Rectangle 40"/>
          <p:cNvSpPr>
            <a:spLocks noGrp="1" noChangeArrowheads="1"/>
          </p:cNvSpPr>
          <p:nvPr>
            <p:ph type="title"/>
          </p:nvPr>
        </p:nvSpPr>
        <p:spPr>
          <a:xfrm>
            <a:off x="971600" y="908720"/>
            <a:ext cx="5773738" cy="606425"/>
          </a:xfrm>
          <a:noFill/>
        </p:spPr>
        <p:txBody>
          <a:bodyPr/>
          <a:lstStyle/>
          <a:p>
            <a:pPr algn="l" eaLnBrk="1" hangingPunct="1"/>
            <a:r>
              <a:rPr lang="zh-CN" altLang="en-US" sz="3200" b="1" dirty="0" smtClean="0">
                <a:solidFill>
                  <a:srgbClr val="C00000"/>
                </a:solidFill>
              </a:rPr>
              <a:t>线性表的特性</a:t>
            </a:r>
          </a:p>
        </p:txBody>
      </p:sp>
      <p:sp>
        <p:nvSpPr>
          <p:cNvPr id="32773" name="Text Box 41"/>
          <p:cNvSpPr txBox="1">
            <a:spLocks noChangeArrowheads="1"/>
          </p:cNvSpPr>
          <p:nvPr/>
        </p:nvSpPr>
        <p:spPr bwMode="auto">
          <a:xfrm>
            <a:off x="442913" y="2755900"/>
            <a:ext cx="76533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1. </a:t>
            </a:r>
            <a:r>
              <a:rPr kumimoji="1" lang="zh-CN" altLang="en-US" sz="2800" b="1" dirty="0">
                <a:solidFill>
                  <a:srgbClr val="CC3300"/>
                </a:solidFill>
                <a:latin typeface="Times New Roman" pitchFamily="18" charset="0"/>
              </a:rPr>
              <a:t>有限性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：线性表中数据元素的个数是有穷的。</a:t>
            </a:r>
            <a:endParaRPr kumimoji="1" lang="zh-CN" altLang="en-US" sz="28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32774" name="Text Box 42"/>
          <p:cNvSpPr txBox="1">
            <a:spLocks noChangeArrowheads="1"/>
          </p:cNvSpPr>
          <p:nvPr/>
        </p:nvSpPr>
        <p:spPr bwMode="auto">
          <a:xfrm>
            <a:off x="433388" y="3327400"/>
            <a:ext cx="79613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2. </a:t>
            </a:r>
            <a:r>
              <a:rPr kumimoji="1" lang="zh-CN" altLang="en-US" sz="2800" b="1">
                <a:solidFill>
                  <a:srgbClr val="CC3300"/>
                </a:solidFill>
                <a:latin typeface="Times New Roman" pitchFamily="18" charset="0"/>
              </a:rPr>
              <a:t>相同性</a:t>
            </a:r>
            <a:r>
              <a:rPr kumimoji="1" lang="zh-CN" altLang="en-US" sz="2800" b="1">
                <a:solidFill>
                  <a:srgbClr val="000000"/>
                </a:solidFill>
                <a:latin typeface="Times New Roman" pitchFamily="18" charset="0"/>
              </a:rPr>
              <a:t>：线性表中数据元素的类型是同一的。</a:t>
            </a:r>
          </a:p>
        </p:txBody>
      </p:sp>
      <p:sp>
        <p:nvSpPr>
          <p:cNvPr id="32775" name="Text Box 43"/>
          <p:cNvSpPr txBox="1">
            <a:spLocks noChangeArrowheads="1"/>
          </p:cNvSpPr>
          <p:nvPr/>
        </p:nvSpPr>
        <p:spPr bwMode="auto">
          <a:xfrm>
            <a:off x="357188" y="3867150"/>
            <a:ext cx="8486775" cy="221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fontAlgn="base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3. </a:t>
            </a:r>
            <a:r>
              <a:rPr kumimoji="1" lang="zh-CN" altLang="en-US" sz="2800" b="1" dirty="0">
                <a:solidFill>
                  <a:srgbClr val="C00000"/>
                </a:solidFill>
                <a:latin typeface="Times New Roman" pitchFamily="18" charset="0"/>
              </a:rPr>
              <a:t>顺序性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</a:rPr>
              <a:t>：</a:t>
            </a:r>
            <a:r>
              <a:rPr kumimoji="1" lang="zh-CN" altLang="en-US" sz="2800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线性表中相邻的数据元素</a:t>
            </a:r>
            <a:r>
              <a:rPr kumimoji="1" lang="en-US" altLang="zh-CN" sz="2800" i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kumimoji="1" lang="en-US" altLang="zh-CN" sz="2800" i="1" baseline="-30000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kumimoji="1" lang="en-US" altLang="zh-CN" sz="2800" baseline="-30000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-1</a:t>
            </a:r>
            <a:r>
              <a:rPr kumimoji="1" lang="zh-CN" altLang="en-US" sz="2800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和</a:t>
            </a:r>
            <a:r>
              <a:rPr kumimoji="1" lang="en-US" altLang="zh-CN" sz="2800" i="1" dirty="0" err="1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kumimoji="1" lang="en-US" altLang="zh-CN" sz="2800" i="1" baseline="-30000" dirty="0" err="1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kumimoji="1" lang="zh-CN" altLang="en-US" sz="2800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之间</a:t>
            </a:r>
            <a:r>
              <a:rPr kumimoji="1" lang="zh-CN" altLang="en-US" sz="2800" dirty="0" smtClean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存在</a:t>
            </a:r>
            <a:r>
              <a:rPr kumimoji="1" lang="zh-CN" altLang="en-US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序偶关系</a:t>
            </a:r>
            <a:r>
              <a:rPr kumimoji="1"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&lt;a</a:t>
            </a:r>
            <a:r>
              <a:rPr kumimoji="1" lang="en-US" altLang="zh-CN" sz="2800" b="1" baseline="-25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kumimoji="1"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,a</a:t>
            </a:r>
            <a:r>
              <a:rPr kumimoji="1" lang="en-US" altLang="zh-CN" sz="2800" b="1" baseline="-250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i+1</a:t>
            </a:r>
            <a:r>
              <a:rPr kumimoji="1" lang="en-US" altLang="zh-CN" sz="2800" b="1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&gt; </a:t>
            </a:r>
            <a:r>
              <a:rPr kumimoji="1" lang="zh-CN" altLang="en-US" sz="2800" dirty="0" smtClean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kumimoji="1" lang="zh-CN" altLang="en-US" sz="2800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即</a:t>
            </a:r>
            <a:r>
              <a:rPr kumimoji="1" lang="en-US" altLang="zh-CN" sz="2800" i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kumimoji="1" lang="en-US" altLang="zh-CN" sz="2800" i="1" baseline="-30000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kumimoji="1" lang="en-US" altLang="zh-CN" sz="2800" baseline="-30000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-1</a:t>
            </a:r>
            <a:r>
              <a:rPr kumimoji="1" lang="zh-CN" altLang="en-US" sz="2800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是</a:t>
            </a:r>
            <a:r>
              <a:rPr kumimoji="1" lang="en-US" altLang="zh-CN" sz="2800" i="1" dirty="0" err="1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kumimoji="1" lang="en-US" altLang="zh-CN" sz="2800" i="1" baseline="-30000" dirty="0" err="1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kumimoji="1" lang="zh-CN" altLang="en-US" sz="2800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的前驱， </a:t>
            </a:r>
            <a:r>
              <a:rPr kumimoji="1" lang="en-US" altLang="zh-CN" sz="2800" i="1" dirty="0" err="1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kumimoji="1" lang="en-US" altLang="zh-CN" sz="2800" i="1" baseline="-30000" dirty="0" err="1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kumimoji="1" lang="zh-CN" altLang="en-US" sz="2800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是</a:t>
            </a:r>
            <a:r>
              <a:rPr kumimoji="1" lang="en-US" altLang="zh-CN" sz="2800" i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kumimoji="1" lang="en-US" altLang="zh-CN" sz="2800" i="1" baseline="-30000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i</a:t>
            </a:r>
            <a:r>
              <a:rPr kumimoji="1" lang="en-US" altLang="zh-CN" sz="2800" baseline="-30000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-1</a:t>
            </a:r>
            <a:r>
              <a:rPr kumimoji="1" lang="zh-CN" altLang="en-US" sz="2800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的后继；</a:t>
            </a:r>
            <a:r>
              <a:rPr kumimoji="1" lang="en-US" altLang="zh-CN" sz="2800" i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kumimoji="1" lang="en-US" altLang="zh-CN" sz="2800" baseline="-30000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1</a:t>
            </a:r>
            <a:r>
              <a:rPr kumimoji="1" lang="zh-CN" altLang="en-US" sz="2800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无前驱，</a:t>
            </a:r>
            <a:r>
              <a:rPr kumimoji="1" lang="en-US" altLang="zh-CN" sz="2800" i="1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a</a:t>
            </a:r>
            <a:r>
              <a:rPr kumimoji="1" lang="en-US" altLang="zh-CN" sz="2800" i="1" baseline="-30000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n</a:t>
            </a:r>
            <a:r>
              <a:rPr kumimoji="1" lang="zh-CN" altLang="en-US" sz="2800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无后继，其它每个元素有且仅有一个前驱和一个后继。</a:t>
            </a:r>
            <a:r>
              <a:rPr kumimoji="1" lang="zh-CN" altLang="en-US" sz="3200" dirty="0">
                <a:solidFill>
                  <a:srgbClr val="5B5249">
                    <a:lumMod val="50000"/>
                  </a:srgbClr>
                </a:solidFill>
                <a:latin typeface="黑体" pitchFamily="49" charset="-122"/>
                <a:ea typeface="黑体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3140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129588" y="5734050"/>
            <a:ext cx="609600" cy="52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76A8449-6105-4ACD-86B6-E689F8789049}" type="slidenum">
              <a:rPr kumimoji="1" lang="en-US" altLang="zh-CN" sz="1400" smtClean="0">
                <a:solidFill>
                  <a:srgbClr val="FFFFFF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kumimoji="1" lang="en-US" altLang="zh-CN" sz="1400" smtClean="0">
              <a:solidFill>
                <a:srgbClr val="FFFFFF"/>
              </a:solidFill>
            </a:endParaRPr>
          </a:p>
        </p:txBody>
      </p:sp>
      <p:sp>
        <p:nvSpPr>
          <p:cNvPr id="71689" name="Text Box 9"/>
          <p:cNvSpPr txBox="1">
            <a:spLocks noChangeArrowheads="1"/>
          </p:cNvSpPr>
          <p:nvPr/>
        </p:nvSpPr>
        <p:spPr bwMode="auto">
          <a:xfrm>
            <a:off x="827088" y="1700213"/>
            <a:ext cx="33988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marL="742950" indent="-28575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/>
              <a:t>抽象数据类型定义：</a:t>
            </a:r>
            <a:endParaRPr kumimoji="1" lang="zh-CN" altLang="en-US" b="0"/>
          </a:p>
        </p:txBody>
      </p:sp>
      <p:sp useBgFill="1">
        <p:nvSpPr>
          <p:cNvPr id="71690" name="Text Box 10"/>
          <p:cNvSpPr txBox="1">
            <a:spLocks noChangeArrowheads="1"/>
          </p:cNvSpPr>
          <p:nvPr/>
        </p:nvSpPr>
        <p:spPr bwMode="auto">
          <a:xfrm>
            <a:off x="539750" y="1590675"/>
            <a:ext cx="8496300" cy="3416320"/>
          </a:xfrm>
          <a:prstGeom prst="rect">
            <a:avLst/>
          </a:prstGeom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1pPr>
            <a:lvl2pPr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2pPr>
            <a:lvl3pPr marL="11430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3pPr>
            <a:lvl4pPr marL="16002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4pPr>
            <a:lvl5pPr marL="2057400" indent="-228600" eaLnBrk="0" hangingPunct="0"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66"/>
                </a:solidFill>
                <a:latin typeface="Arial" charset="0"/>
                <a:ea typeface="楷体_GB2312" pitchFamily="49" charset="-122"/>
              </a:defRPr>
            </a:lvl9pPr>
          </a:lstStyle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>
                <a:solidFill>
                  <a:srgbClr val="FF0000"/>
                </a:solidFill>
              </a:rPr>
              <a:t>ADT  </a:t>
            </a:r>
            <a:r>
              <a:rPr kumimoji="1" lang="en-US" altLang="zh-CN" sz="2400" dirty="0" err="1">
                <a:solidFill>
                  <a:srgbClr val="FF0000"/>
                </a:solidFill>
              </a:rPr>
              <a:t>LinearList</a:t>
            </a:r>
            <a:r>
              <a:rPr kumimoji="1" lang="en-US" altLang="zh-CN" sz="2400" b="0" dirty="0">
                <a:solidFill>
                  <a:srgbClr val="FF0000"/>
                </a:solidFill>
              </a:rPr>
              <a:t>{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FF0000"/>
                </a:solidFill>
              </a:rPr>
              <a:t>数据元素集合：</a:t>
            </a:r>
            <a:r>
              <a:rPr kumimoji="1" lang="en-US" altLang="zh-CN" sz="2400" dirty="0"/>
              <a:t>D={</a:t>
            </a:r>
            <a:r>
              <a:rPr kumimoji="1" lang="en-US" altLang="zh-CN" sz="2400" dirty="0" err="1"/>
              <a:t>a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/>
              <a:t>| a</a:t>
            </a:r>
            <a:r>
              <a:rPr kumimoji="1" lang="en-US" altLang="zh-CN" sz="2400" baseline="-25000" dirty="0"/>
              <a:t>i</a:t>
            </a:r>
            <a:r>
              <a:rPr kumimoji="1" lang="en-US" altLang="zh-CN" sz="2400" dirty="0"/>
              <a:t>∈</a:t>
            </a:r>
            <a:r>
              <a:rPr kumimoji="1" lang="en-US" altLang="zh-CN" sz="2400" dirty="0" smtClean="0"/>
              <a:t>D0, </a:t>
            </a:r>
            <a:r>
              <a:rPr kumimoji="1" lang="en-US" altLang="zh-CN" sz="2400" dirty="0"/>
              <a:t>i=1,2,…</a:t>
            </a:r>
            <a:r>
              <a:rPr kumimoji="1" lang="zh-CN" altLang="en-US" sz="2400" dirty="0"/>
              <a:t>，</a:t>
            </a:r>
            <a:r>
              <a:rPr kumimoji="1" lang="en-US" altLang="zh-CN" sz="2400" dirty="0"/>
              <a:t>n ;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                             n≥0 ,</a:t>
            </a:r>
            <a:r>
              <a:rPr kumimoji="1" lang="en-US" altLang="zh-CN" sz="2400" dirty="0" smtClean="0"/>
              <a:t>D0</a:t>
            </a:r>
            <a:r>
              <a:rPr kumimoji="1" lang="zh-CN" altLang="en-US" sz="2400" dirty="0" smtClean="0"/>
              <a:t>为</a:t>
            </a:r>
            <a:r>
              <a:rPr kumimoji="1" lang="zh-CN" altLang="en-US" sz="2400" dirty="0"/>
              <a:t>某一数据对象</a:t>
            </a:r>
            <a:r>
              <a:rPr kumimoji="1" lang="en-US" altLang="zh-CN" sz="2400" dirty="0"/>
              <a:t>}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 smtClean="0">
                <a:solidFill>
                  <a:srgbClr val="FF0000"/>
                </a:solidFill>
              </a:rPr>
              <a:t>数据</a:t>
            </a:r>
            <a:r>
              <a:rPr kumimoji="1" lang="zh-CN" altLang="en-US" sz="2400" dirty="0">
                <a:solidFill>
                  <a:srgbClr val="FF0000"/>
                </a:solidFill>
              </a:rPr>
              <a:t>元素</a:t>
            </a:r>
            <a:r>
              <a:rPr kumimoji="1" lang="zh-CN" altLang="en-US" sz="2400" dirty="0" smtClean="0">
                <a:solidFill>
                  <a:srgbClr val="FF0000"/>
                </a:solidFill>
              </a:rPr>
              <a:t>关系</a:t>
            </a:r>
            <a:r>
              <a:rPr kumimoji="1" lang="zh-CN" altLang="en-US" sz="2400" dirty="0">
                <a:solidFill>
                  <a:srgbClr val="FF0000"/>
                </a:solidFill>
              </a:rPr>
              <a:t>：</a:t>
            </a:r>
            <a:r>
              <a:rPr kumimoji="1" lang="zh-CN" altLang="en-US" sz="2400" dirty="0"/>
              <a:t>Ｓ</a:t>
            </a:r>
            <a:r>
              <a:rPr kumimoji="1" lang="en-US" altLang="zh-CN" sz="2400" dirty="0"/>
              <a:t>= &lt;a</a:t>
            </a:r>
            <a:r>
              <a:rPr kumimoji="1" lang="en-US" altLang="zh-CN" sz="2400" baseline="-25000" dirty="0"/>
              <a:t>i</a:t>
            </a:r>
            <a:r>
              <a:rPr kumimoji="1" lang="en-US" altLang="zh-CN" sz="2400" dirty="0"/>
              <a:t>,a</a:t>
            </a:r>
            <a:r>
              <a:rPr kumimoji="1" lang="en-US" altLang="zh-CN" sz="2400" baseline="-25000" dirty="0"/>
              <a:t>i+1</a:t>
            </a:r>
            <a:r>
              <a:rPr kumimoji="1" lang="en-US" altLang="zh-CN" sz="2400" dirty="0"/>
              <a:t>&gt; | </a:t>
            </a:r>
            <a:r>
              <a:rPr kumimoji="1" lang="en-US" altLang="zh-CN" sz="2400" dirty="0" err="1"/>
              <a:t>a</a:t>
            </a:r>
            <a:r>
              <a:rPr kumimoji="1" lang="en-US" altLang="zh-CN" sz="2400" baseline="-25000" dirty="0" err="1"/>
              <a:t>i</a:t>
            </a:r>
            <a:r>
              <a:rPr kumimoji="1" lang="en-US" altLang="zh-CN" sz="2400" dirty="0"/>
              <a:t>, a</a:t>
            </a:r>
            <a:r>
              <a:rPr kumimoji="1" lang="en-US" altLang="zh-CN" sz="2400" baseline="-25000" dirty="0"/>
              <a:t>i+1</a:t>
            </a:r>
            <a:r>
              <a:rPr kumimoji="1" lang="en-US" altLang="zh-CN" sz="2400" dirty="0"/>
              <a:t>∈</a:t>
            </a:r>
            <a:r>
              <a:rPr kumimoji="1" lang="en-US" altLang="zh-CN" sz="2400" dirty="0" smtClean="0"/>
              <a:t>D0</a:t>
            </a:r>
            <a:r>
              <a:rPr kumimoji="1" lang="zh-CN" altLang="en-US" sz="2400" dirty="0" smtClean="0"/>
              <a:t>，</a:t>
            </a:r>
            <a:r>
              <a:rPr kumimoji="1" lang="en-US" altLang="zh-CN" sz="2400" dirty="0"/>
              <a:t>i=1,2, …,n-1</a:t>
            </a:r>
            <a:r>
              <a:rPr kumimoji="1" lang="zh-CN" altLang="en-US" sz="2400" dirty="0"/>
              <a:t>｝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5B5249"/>
                </a:solidFill>
              </a:rPr>
              <a:t>    </a:t>
            </a:r>
            <a:r>
              <a:rPr kumimoji="1" lang="zh-CN" altLang="en-US" sz="2400" dirty="0">
                <a:solidFill>
                  <a:srgbClr val="FF0000"/>
                </a:solidFill>
              </a:rPr>
              <a:t>基本操作：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dirty="0">
                <a:solidFill>
                  <a:srgbClr val="5B5249"/>
                </a:solidFill>
              </a:rPr>
              <a:t>    </a:t>
            </a:r>
            <a:endParaRPr kumimoji="1" lang="en-US" altLang="zh-CN" sz="2400" dirty="0" smtClean="0">
              <a:solidFill>
                <a:srgbClr val="5B5249"/>
              </a:solidFill>
            </a:endParaRP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>
                <a:solidFill>
                  <a:srgbClr val="5B5249"/>
                </a:solidFill>
              </a:rPr>
              <a:t>	</a:t>
            </a:r>
            <a:r>
              <a:rPr kumimoji="1" lang="zh-CN" altLang="en-US" sz="2000" dirty="0" smtClean="0"/>
              <a:t>（</a:t>
            </a:r>
            <a:r>
              <a:rPr kumimoji="1" lang="en-US" altLang="zh-CN" sz="2000" dirty="0"/>
              <a:t>1</a:t>
            </a:r>
            <a:r>
              <a:rPr kumimoji="1" lang="zh-CN" altLang="en-US" sz="2000" dirty="0" smtClean="0"/>
              <a:t>）</a:t>
            </a:r>
            <a:r>
              <a:rPr kumimoji="1" lang="en-US" altLang="zh-CN" sz="2400" dirty="0" err="1" smtClean="0"/>
              <a:t>InitList</a:t>
            </a:r>
            <a:r>
              <a:rPr kumimoji="1" lang="en-US" altLang="zh-CN" sz="2400" dirty="0" smtClean="0"/>
              <a:t> (L)</a:t>
            </a:r>
            <a:endParaRPr kumimoji="1" lang="en-US" altLang="zh-CN" sz="2400" dirty="0"/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/>
              <a:t>    </a:t>
            </a:r>
            <a:r>
              <a:rPr kumimoji="1" lang="en-US" altLang="zh-CN" sz="2400" dirty="0" smtClean="0"/>
              <a:t>	</a:t>
            </a:r>
            <a:r>
              <a:rPr kumimoji="1" lang="zh-CN" altLang="en-US" sz="2400" dirty="0" smtClean="0"/>
              <a:t>功能：将线性表初始化</a:t>
            </a:r>
            <a:endParaRPr kumimoji="1" lang="zh-CN" altLang="en-US" sz="2400" dirty="0"/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dirty="0" smtClean="0"/>
              <a:t>	</a:t>
            </a:r>
            <a:r>
              <a:rPr kumimoji="1" lang="zh-CN" altLang="en-US" sz="2400" dirty="0" smtClean="0"/>
              <a:t>操作结果：</a:t>
            </a:r>
            <a:r>
              <a:rPr kumimoji="1" lang="zh-CN" altLang="en-US" sz="2400" dirty="0"/>
              <a:t>建一个空</a:t>
            </a:r>
            <a:r>
              <a:rPr kumimoji="1" lang="zh-CN" altLang="en-US" sz="2400" dirty="0" smtClean="0"/>
              <a:t>表</a:t>
            </a:r>
            <a:endParaRPr kumimoji="1" lang="zh-CN" altLang="en-US" sz="2400" dirty="0"/>
          </a:p>
        </p:txBody>
      </p:sp>
      <p:grpSp>
        <p:nvGrpSpPr>
          <p:cNvPr id="13320" name="Group 17"/>
          <p:cNvGrpSpPr>
            <a:grpSpLocks/>
          </p:cNvGrpSpPr>
          <p:nvPr/>
        </p:nvGrpSpPr>
        <p:grpSpPr bwMode="auto">
          <a:xfrm>
            <a:off x="755650" y="908050"/>
            <a:ext cx="5602288" cy="519113"/>
            <a:chOff x="1292" y="890"/>
            <a:chExt cx="3529" cy="327"/>
          </a:xfrm>
        </p:grpSpPr>
        <p:sp>
          <p:nvSpPr>
            <p:cNvPr id="13321" name="Text Box 18"/>
            <p:cNvSpPr txBox="1">
              <a:spLocks noChangeArrowheads="1"/>
            </p:cNvSpPr>
            <p:nvPr/>
          </p:nvSpPr>
          <p:spPr bwMode="auto">
            <a:xfrm>
              <a:off x="1292" y="890"/>
              <a:ext cx="35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1pPr>
              <a:lvl2pPr marL="742950" indent="-28575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2pPr>
              <a:lvl3pPr marL="11430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3pPr>
              <a:lvl4pPr marL="16002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4pPr>
              <a:lvl5pPr marL="2057400" indent="-228600" eaLnBrk="0" hangingPunct="0"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rgbClr val="000066"/>
                  </a:solidFill>
                  <a:latin typeface="Arial" charset="0"/>
                  <a:ea typeface="楷体_GB2312" pitchFamily="49" charset="-122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dirty="0" smtClean="0"/>
                <a:t>2.2 </a:t>
              </a:r>
              <a:r>
                <a:rPr kumimoji="1" lang="zh-CN" altLang="en-US" dirty="0" smtClean="0"/>
                <a:t>线性表的抽象数据类型定义</a:t>
              </a:r>
              <a:r>
                <a:rPr kumimoji="1" lang="zh-CN" altLang="en-US" b="0" dirty="0" smtClean="0"/>
                <a:t> </a:t>
              </a:r>
              <a:endParaRPr kumimoji="1" lang="zh-CN" altLang="en-US" b="0" dirty="0"/>
            </a:p>
          </p:txBody>
        </p:sp>
        <p:sp>
          <p:nvSpPr>
            <p:cNvPr id="13322" name="Line 19"/>
            <p:cNvSpPr>
              <a:spLocks noChangeShapeType="1"/>
            </p:cNvSpPr>
            <p:nvPr/>
          </p:nvSpPr>
          <p:spPr bwMode="auto">
            <a:xfrm>
              <a:off x="1337" y="1208"/>
              <a:ext cx="2849" cy="0"/>
            </a:xfrm>
            <a:prstGeom prst="line">
              <a:avLst/>
            </a:prstGeom>
            <a:noFill/>
            <a:ln w="5397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400">
                <a:solidFill>
                  <a:srgbClr val="5B524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4595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9" grpId="0" autoUpdateAnimBg="0"/>
      <p:bldP spid="71690" grpId="0" animBg="1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ature">
  <a:themeElements>
    <a:clrScheme name="Nature 2">
      <a:dk1>
        <a:srgbClr val="5B5249"/>
      </a:dk1>
      <a:lt1>
        <a:srgbClr val="FFFFFF"/>
      </a:lt1>
      <a:dk2>
        <a:srgbClr val="2A3D7A"/>
      </a:dk2>
      <a:lt2>
        <a:srgbClr val="CEC8BA"/>
      </a:lt2>
      <a:accent1>
        <a:srgbClr val="C9DDF1"/>
      </a:accent1>
      <a:accent2>
        <a:srgbClr val="FAC164"/>
      </a:accent2>
      <a:accent3>
        <a:srgbClr val="FFFFFF"/>
      </a:accent3>
      <a:accent4>
        <a:srgbClr val="4C453D"/>
      </a:accent4>
      <a:accent5>
        <a:srgbClr val="E1EBF7"/>
      </a:accent5>
      <a:accent6>
        <a:srgbClr val="E3AF5A"/>
      </a:accent6>
      <a:hlink>
        <a:srgbClr val="B0AE6A"/>
      </a:hlink>
      <a:folHlink>
        <a:srgbClr val="C3E684"/>
      </a:folHlink>
    </a:clrScheme>
    <a:fontScheme name="Nature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Nature 1">
        <a:dk1>
          <a:srgbClr val="666699"/>
        </a:dk1>
        <a:lt1>
          <a:srgbClr val="FFFFCC"/>
        </a:lt1>
        <a:dk2>
          <a:srgbClr val="687FCA"/>
        </a:dk2>
        <a:lt2>
          <a:srgbClr val="192449"/>
        </a:lt2>
        <a:accent1>
          <a:srgbClr val="C9DDF1"/>
        </a:accent1>
        <a:accent2>
          <a:srgbClr val="FAC164"/>
        </a:accent2>
        <a:accent3>
          <a:srgbClr val="B9C0E1"/>
        </a:accent3>
        <a:accent4>
          <a:srgbClr val="DADAAE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2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3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2A2A2A"/>
        </a:accent4>
        <a:accent5>
          <a:srgbClr val="EBEBEB"/>
        </a:accent5>
        <a:accent6>
          <a:srgbClr val="A1A1A1"/>
        </a:accent6>
        <a:hlink>
          <a:srgbClr val="808080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ature 4">
        <a:dk1>
          <a:srgbClr val="8061A5"/>
        </a:dk1>
        <a:lt1>
          <a:srgbClr val="FFFFCC"/>
        </a:lt1>
        <a:dk2>
          <a:srgbClr val="967DB5"/>
        </a:dk2>
        <a:lt2>
          <a:srgbClr val="192449"/>
        </a:lt2>
        <a:accent1>
          <a:srgbClr val="D6C9F1"/>
        </a:accent1>
        <a:accent2>
          <a:srgbClr val="FAC164"/>
        </a:accent2>
        <a:accent3>
          <a:srgbClr val="C9BFD7"/>
        </a:accent3>
        <a:accent4>
          <a:srgbClr val="DADAAE"/>
        </a:accent4>
        <a:accent5>
          <a:srgbClr val="E8E1F7"/>
        </a:accent5>
        <a:accent6>
          <a:srgbClr val="E3AF5A"/>
        </a:accent6>
        <a:hlink>
          <a:srgbClr val="B0AE6A"/>
        </a:hlink>
        <a:folHlink>
          <a:srgbClr val="C3E6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ature 5">
        <a:dk1>
          <a:srgbClr val="5B5249"/>
        </a:dk1>
        <a:lt1>
          <a:srgbClr val="FFFFFF"/>
        </a:lt1>
        <a:dk2>
          <a:srgbClr val="2A3D7A"/>
        </a:dk2>
        <a:lt2>
          <a:srgbClr val="CEC8BA"/>
        </a:lt2>
        <a:accent1>
          <a:srgbClr val="C9DDF1"/>
        </a:accent1>
        <a:accent2>
          <a:srgbClr val="FAC164"/>
        </a:accent2>
        <a:accent3>
          <a:srgbClr val="FFFFFF"/>
        </a:accent3>
        <a:accent4>
          <a:srgbClr val="4C453D"/>
        </a:accent4>
        <a:accent5>
          <a:srgbClr val="E1EBF7"/>
        </a:accent5>
        <a:accent6>
          <a:srgbClr val="E3AF5A"/>
        </a:accent6>
        <a:hlink>
          <a:srgbClr val="993333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2600</Words>
  <Application>Microsoft Office PowerPoint</Application>
  <PresentationFormat>全屏显示(4:3)</PresentationFormat>
  <Paragraphs>601</Paragraphs>
  <Slides>34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7" baseType="lpstr">
      <vt:lpstr>Office 主题​​</vt:lpstr>
      <vt:lpstr>Nature</vt:lpstr>
      <vt:lpstr>Clip</vt:lpstr>
      <vt:lpstr>PowerPoint 演示文稿</vt:lpstr>
      <vt:lpstr>线性结构特点</vt:lpstr>
      <vt:lpstr>线性表内容大纲</vt:lpstr>
      <vt:lpstr>PowerPoint 演示文稿</vt:lpstr>
      <vt:lpstr>PowerPoint 演示文稿</vt:lpstr>
      <vt:lpstr>PowerPoint 演示文稿</vt:lpstr>
      <vt:lpstr>PowerPoint 演示文稿</vt:lpstr>
      <vt:lpstr>线性表的特性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插入算法描述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JT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1</cp:revision>
  <dcterms:created xsi:type="dcterms:W3CDTF">2017-09-15T09:56:57Z</dcterms:created>
  <dcterms:modified xsi:type="dcterms:W3CDTF">2017-09-15T09:58:27Z</dcterms:modified>
</cp:coreProperties>
</file>