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A2019-BAAF-4F7A-A85A-9B56BBF16021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BBDDF-0259-4585-800B-1209A95326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60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DC7DF02-351A-46B2-BB1E-FB42B7590F30}" type="slidenum">
              <a:rPr lang="en-US" altLang="zh-CN" sz="1200" smtClean="0">
                <a:solidFill>
                  <a:prstClr val="black"/>
                </a:solidFill>
              </a:rPr>
              <a:pPr eaLnBrk="1" hangingPunct="1"/>
              <a:t>1</a:t>
            </a:fld>
            <a:endParaRPr lang="en-US" altLang="zh-CN" sz="1200" smtClean="0">
              <a:solidFill>
                <a:prstClr val="black"/>
              </a:solidFill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643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612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668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514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8501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1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796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803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7858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42809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9066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57223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7400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105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416503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224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52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084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10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33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712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897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63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1615-9AF5-4CCE-8CC1-E11C0372DF43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43001-2308-4695-9AA1-D7EEAD3C18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5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81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1885098" y="2132856"/>
            <a:ext cx="5638800" cy="105727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kern="10" dirty="0">
                <a:ln w="1905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华文彩云"/>
                <a:ea typeface="华文彩云"/>
              </a:rPr>
              <a:t>数据结构与算法</a:t>
            </a:r>
          </a:p>
        </p:txBody>
      </p:sp>
    </p:spTree>
    <p:extLst>
      <p:ext uri="{BB962C8B-B14F-4D97-AF65-F5344CB8AC3E}">
        <p14:creationId xmlns:p14="http://schemas.microsoft.com/office/powerpoint/2010/main" val="40246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683568" y="776287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定义结构体类型的同时定义变量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187624" y="1628800"/>
            <a:ext cx="50292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宋体" charset="-122"/>
              </a:rPr>
              <a:t>{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long  ID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name[10]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sex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age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float score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addr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[30]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宋体" charset="-122"/>
              </a:rPr>
              <a:t>}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stu1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stu2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755576" y="71675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直接定义结构体变量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85800" y="1066800"/>
            <a:ext cx="58674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 long  ID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name[10]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sex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age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float score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addr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[30]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}stu1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stu2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8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291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381000" y="457200"/>
            <a:ext cx="5127104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>
                <a:solidFill>
                  <a:srgbClr val="5B5249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3200" dirty="0">
                <a:solidFill>
                  <a:srgbClr val="5B5249"/>
                </a:solidFill>
                <a:latin typeface="黑体" pitchFamily="2" charset="-122"/>
                <a:ea typeface="黑体" pitchFamily="2" charset="-122"/>
              </a:rPr>
              <a:t>三</a:t>
            </a:r>
            <a:r>
              <a:rPr kumimoji="1" lang="en-US" altLang="zh-CN" sz="3200" dirty="0">
                <a:solidFill>
                  <a:srgbClr val="5B5249"/>
                </a:solidFill>
                <a:latin typeface="黑体" pitchFamily="2" charset="-122"/>
                <a:ea typeface="黑体" pitchFamily="2" charset="-122"/>
              </a:rPr>
              <a:t>、</a:t>
            </a:r>
            <a:r>
              <a:rPr kumimoji="1" lang="zh-CN" altLang="en-US" sz="3200" dirty="0">
                <a:solidFill>
                  <a:srgbClr val="5B5249"/>
                </a:solidFill>
                <a:latin typeface="黑体" pitchFamily="2" charset="-122"/>
                <a:ea typeface="黑体" pitchFamily="2" charset="-122"/>
              </a:rPr>
              <a:t>结构体</a:t>
            </a:r>
            <a:r>
              <a:rPr kumimoji="1" lang="zh-CN" altLang="en-US" sz="3200" dirty="0">
                <a:solidFill>
                  <a:srgbClr val="5B5249"/>
                </a:solidFill>
                <a:latin typeface="黑体" pitchFamily="2" charset="-122"/>
                <a:ea typeface="黑体" pitchFamily="2" charset="-122"/>
              </a:rPr>
              <a:t>类型的嵌套 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46962" y="995363"/>
            <a:ext cx="8460432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结构体类型的嵌套是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指在定义结构体类型时，它的某个或某些成员是一个结构体变量。</a:t>
            </a:r>
            <a:endParaRPr kumimoji="1" lang="zh-CN" altLang="en-US" sz="28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323528" y="2636912"/>
            <a:ext cx="4419600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）先定义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date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结构体类型：</a:t>
            </a: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date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year;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month;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day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6" name="Rectangle 8"/>
          <p:cNvSpPr>
            <a:spLocks noChangeArrowheads="1"/>
          </p:cNvSpPr>
          <p:nvPr/>
        </p:nvSpPr>
        <p:spPr bwMode="auto">
          <a:xfrm>
            <a:off x="4419600" y="3027420"/>
            <a:ext cx="4495800" cy="3047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）再定义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结构体类型：</a:t>
            </a: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 long  ID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 name[10]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sex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date  birthday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float  score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" name="矩形 1"/>
          <p:cNvSpPr/>
          <p:nvPr/>
        </p:nvSpPr>
        <p:spPr>
          <a:xfrm>
            <a:off x="827584" y="2276872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例如，定义名称为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的结构体类型</a:t>
            </a:r>
            <a:endParaRPr kumimoji="1"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4777178" y="5301208"/>
            <a:ext cx="339522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6350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6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7584" y="635816"/>
            <a:ext cx="3480440" cy="6601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结构体变量的引用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262204"/>
            <a:ext cx="8604448" cy="5576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99"/>
                </a:solidFill>
              </a:rPr>
              <a:t>一般而言，我们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引用的是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结构体变量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的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成员。</a:t>
            </a:r>
            <a:endParaRPr kumimoji="1" lang="zh-CN" altLang="en-US" sz="2400" b="1" dirty="0">
              <a:solidFill>
                <a:srgbClr val="000099"/>
              </a:solidFill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99"/>
                </a:solidFill>
              </a:rPr>
              <a:t>引用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结构体变量中成员的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方式包括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: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直接引用和间接引用</a:t>
            </a: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609599" y="2348880"/>
            <a:ext cx="38687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1、</a:t>
            </a: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结构</a:t>
            </a: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体</a:t>
            </a: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变量</a:t>
            </a: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成员</a:t>
            </a:r>
            <a:r>
              <a:rPr kumimoji="1" lang="zh-CN" altLang="en-US" sz="20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的直接引用：</a:t>
            </a:r>
            <a:endParaRPr kumimoji="1" lang="zh-CN" altLang="en-US" sz="2000" b="1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701279" y="2844225"/>
            <a:ext cx="420018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结构体变量名 . 成员</a:t>
            </a:r>
            <a:r>
              <a:rPr kumimoji="1" lang="zh-CN" altLang="en-US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名</a:t>
            </a:r>
            <a:endParaRPr kumimoji="1" lang="zh-CN" altLang="en-US" sz="32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823045" y="3284984"/>
            <a:ext cx="78486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</a:rPr>
              <a:t>“</a:t>
            </a:r>
            <a:r>
              <a:rPr kumimoji="1" lang="zh-CN" altLang="en-US" sz="32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”是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成员访问运算符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，表示存取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结构体变量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的某个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成员，在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所有的运算符中优先级最高。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762000" y="4221088"/>
            <a:ext cx="35141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FF3300"/>
                </a:solidFill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>
                <a:solidFill>
                  <a:srgbClr val="3399FF"/>
                </a:solidFill>
              </a:rPr>
              <a:t>student</a:t>
            </a:r>
            <a:endParaRPr kumimoji="1" lang="en-US" altLang="zh-CN" sz="2400" b="1" dirty="0">
              <a:solidFill>
                <a:srgbClr val="3399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{ 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num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char  name[20];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float 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}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student  stu1, stu2;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4206658" y="4213537"/>
            <a:ext cx="46858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C00000"/>
                </a:solidFill>
              </a:rPr>
              <a:t>stu1.num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表示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stu1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变量中的</a:t>
            </a:r>
            <a:r>
              <a:rPr kumimoji="1" lang="en-US" altLang="zh-CN" sz="2000" b="1" dirty="0" err="1">
                <a:solidFill>
                  <a:srgbClr val="5B5249"/>
                </a:solidFill>
              </a:rPr>
              <a:t>num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成员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,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可以对变量的成员赋值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,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例如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stu1.num=100;</a:t>
            </a:r>
            <a:endParaRPr kumimoji="1"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4211960" y="5085184"/>
            <a:ext cx="45633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000" b="1" dirty="0">
                <a:solidFill>
                  <a:srgbClr val="C00000"/>
                </a:solidFill>
              </a:rPr>
              <a:t>stu2. score++</a:t>
            </a:r>
            <a:r>
              <a:rPr kumimoji="1" lang="zh-CN" altLang="en-US" sz="2000" b="1" dirty="0">
                <a:solidFill>
                  <a:srgbClr val="C00000"/>
                </a:solidFill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    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//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使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stu2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中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的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成员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score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进行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自加运算</a:t>
            </a:r>
            <a:endParaRPr kumimoji="1" lang="en-US" altLang="zh-CN" sz="2000" b="1" dirty="0">
              <a:solidFill>
                <a:srgbClr val="5B5249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4478336" y="5805264"/>
            <a:ext cx="3656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stu1</a:t>
            </a:r>
            <a:r>
              <a:rPr kumimoji="1" lang="en-US" altLang="zh-CN" sz="2400" b="1" dirty="0">
                <a:solidFill>
                  <a:srgbClr val="FF3300"/>
                </a:solidFill>
              </a:rPr>
              <a:t>.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name </a:t>
            </a:r>
            <a:r>
              <a:rPr kumimoji="1" lang="zh-CN" altLang="en-US" sz="2400" b="1" dirty="0">
                <a:solidFill>
                  <a:srgbClr val="CC3300"/>
                </a:solidFill>
              </a:rPr>
              <a:t>="</a:t>
            </a:r>
            <a:r>
              <a:rPr kumimoji="1" lang="en-US" altLang="zh-CN" sz="2400" b="1" dirty="0">
                <a:solidFill>
                  <a:srgbClr val="CC3300"/>
                </a:solidFill>
              </a:rPr>
              <a:t>Li Ming";</a:t>
            </a:r>
          </a:p>
        </p:txBody>
      </p:sp>
      <p:grpSp>
        <p:nvGrpSpPr>
          <p:cNvPr id="23" name="Group 11"/>
          <p:cNvGrpSpPr>
            <a:grpSpLocks/>
          </p:cNvGrpSpPr>
          <p:nvPr/>
        </p:nvGrpSpPr>
        <p:grpSpPr bwMode="auto">
          <a:xfrm>
            <a:off x="8001000" y="5805264"/>
            <a:ext cx="304800" cy="457200"/>
            <a:chOff x="3696" y="2496"/>
            <a:chExt cx="192" cy="384"/>
          </a:xfrm>
        </p:grpSpPr>
        <p:sp>
          <p:nvSpPr>
            <p:cNvPr id="24" name="Line 12"/>
            <p:cNvSpPr>
              <a:spLocks noChangeShapeType="1"/>
            </p:cNvSpPr>
            <p:nvPr/>
          </p:nvSpPr>
          <p:spPr bwMode="auto">
            <a:xfrm flipV="1">
              <a:off x="3696" y="2496"/>
              <a:ext cx="192" cy="38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H="1" flipV="1">
              <a:off x="3696" y="2496"/>
              <a:ext cx="192" cy="384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4267200" y="6309320"/>
            <a:ext cx="4722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strcpy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(stu1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name, "Li Ming");</a:t>
            </a:r>
          </a:p>
        </p:txBody>
      </p:sp>
      <p:sp>
        <p:nvSpPr>
          <p:cNvPr id="28" name="矩形 27"/>
          <p:cNvSpPr/>
          <p:nvPr/>
        </p:nvSpPr>
        <p:spPr>
          <a:xfrm>
            <a:off x="604688" y="2780928"/>
            <a:ext cx="211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一般形式为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729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6" grpId="0" autoUpdateAnimBg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5" name="Text Box 15"/>
          <p:cNvSpPr txBox="1">
            <a:spLocks noChangeArrowheads="1"/>
          </p:cNvSpPr>
          <p:nvPr/>
        </p:nvSpPr>
        <p:spPr bwMode="auto">
          <a:xfrm>
            <a:off x="655911" y="548680"/>
            <a:ext cx="791864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、结构体</a:t>
            </a: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变量</a:t>
            </a: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成员的间接引用：</a:t>
            </a:r>
            <a:endParaRPr kumimoji="1" lang="zh-CN" altLang="en-US" sz="3200" b="1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09600" y="1412776"/>
            <a:ext cx="8077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结构体变量成员的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间接引用</a:t>
            </a:r>
            <a:r>
              <a:rPr kumimoji="1" lang="zh-CN" altLang="en-US" sz="2400" b="1" dirty="0">
                <a:solidFill>
                  <a:srgbClr val="5B5249"/>
                </a:solidFill>
                <a:ea typeface="楷体_GB2312" pitchFamily="49" charset="-122"/>
              </a:rPr>
              <a:t>指的是通过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一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个指向结构体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变量的指针</a:t>
            </a:r>
            <a:r>
              <a:rPr kumimoji="1" lang="zh-CN" altLang="en-US" sz="2400" b="1" dirty="0">
                <a:solidFill>
                  <a:srgbClr val="5B5249"/>
                </a:solidFill>
                <a:ea typeface="楷体_GB2312" pitchFamily="49" charset="-122"/>
              </a:rPr>
              <a:t>，来引用结构体变量中的成员。</a:t>
            </a:r>
            <a:endParaRPr kumimoji="1" lang="zh-CN" altLang="en-US" sz="24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755576" y="3322476"/>
            <a:ext cx="8229600" cy="2554795"/>
          </a:xfrm>
          <a:prstGeom prst="rect">
            <a:avLst/>
          </a:prstGeom>
          <a:noFill/>
          <a:ln/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定义指向结构体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变量的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指针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实现结构体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变量成员的间接引用</a:t>
            </a:r>
          </a:p>
        </p:txBody>
      </p:sp>
      <p:sp>
        <p:nvSpPr>
          <p:cNvPr id="3" name="下箭头 2"/>
          <p:cNvSpPr/>
          <p:nvPr/>
        </p:nvSpPr>
        <p:spPr bwMode="auto">
          <a:xfrm>
            <a:off x="3275856" y="3861048"/>
            <a:ext cx="216024" cy="129614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00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5" grpId="0" autoUpdateAnimBg="0"/>
      <p:bldP spid="2" grpId="0"/>
      <p:bldP spid="1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57064" y="620688"/>
            <a:ext cx="7772400" cy="712440"/>
          </a:xfrm>
        </p:spPr>
        <p:txBody>
          <a:bodyPr/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2.1、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指向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结构体变量的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指针</a:t>
            </a:r>
            <a:endParaRPr lang="zh-CN" altLang="en-US" sz="40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773113" y="1340768"/>
            <a:ext cx="748982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我们可以设置一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个指针变量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，用它来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指向一个结构体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变量。</a:t>
            </a:r>
            <a:endParaRPr kumimoji="1" lang="zh-CN" altLang="en-US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45063" name="AutoShape 7"/>
          <p:cNvSpPr>
            <a:spLocks noChangeArrowheads="1"/>
          </p:cNvSpPr>
          <p:nvPr/>
        </p:nvSpPr>
        <p:spPr bwMode="auto">
          <a:xfrm>
            <a:off x="6300192" y="5061522"/>
            <a:ext cx="2952328" cy="1535829"/>
          </a:xfrm>
          <a:prstGeom prst="wedgeEllipseCallout">
            <a:avLst>
              <a:gd name="adj1" fmla="val -70879"/>
              <a:gd name="adj2" fmla="val -1989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是一个指向</a:t>
            </a:r>
            <a:r>
              <a:rPr kumimoji="1" lang="en-US" altLang="zh-CN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student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的指针变量</a:t>
            </a:r>
          </a:p>
        </p:txBody>
      </p:sp>
      <p:sp>
        <p:nvSpPr>
          <p:cNvPr id="3" name="矩形 2"/>
          <p:cNvSpPr/>
          <p:nvPr/>
        </p:nvSpPr>
        <p:spPr>
          <a:xfrm>
            <a:off x="827584" y="2276872"/>
            <a:ext cx="751807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此时该指针变量中存放的值就是结构体变量所占据的内存段的</a:t>
            </a:r>
            <a:r>
              <a:rPr kumimoji="1"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起始地址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。</a:t>
            </a:r>
            <a:endParaRPr kumimoji="1" lang="en-US" altLang="zh-CN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73113" y="3230979"/>
            <a:ext cx="76873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通常把指向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结构体变量的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指针称为</a:t>
            </a:r>
            <a:r>
              <a:rPr kumimoji="1"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结构体</a:t>
            </a:r>
            <a:r>
              <a:rPr kumimoji="1" lang="zh-CN" altLang="en-US" sz="2800" b="1" dirty="0">
                <a:solidFill>
                  <a:srgbClr val="C00000"/>
                </a:solidFill>
                <a:ea typeface="楷体_GB2312" pitchFamily="49" charset="-122"/>
              </a:rPr>
              <a:t>指针</a:t>
            </a: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。</a:t>
            </a:r>
            <a:endParaRPr kumimoji="1" lang="zh-CN" altLang="en-US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1560" y="4005263"/>
            <a:ext cx="7992888" cy="1170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结构体</a:t>
            </a:r>
            <a:r>
              <a:rPr kumimoji="1" lang="zh-CN" altLang="en-US" sz="28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指针的定义形式：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8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struct</a:t>
            </a:r>
            <a:r>
              <a:rPr kumimoji="1" lang="en-US" altLang="zh-CN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  </a:t>
            </a:r>
            <a:r>
              <a:rPr kumimoji="1"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结构体类型名  *指针变量名；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94594" y="5300663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5B5249"/>
                </a:solidFill>
                <a:latin typeface="宋体" charset="-122"/>
              </a:rPr>
              <a:t>struct</a:t>
            </a:r>
            <a:r>
              <a:rPr kumimoji="1" lang="en-US" altLang="zh-CN" sz="2800" b="1" dirty="0">
                <a:solidFill>
                  <a:srgbClr val="5B5249"/>
                </a:solidFill>
                <a:latin typeface="宋体" charset="-122"/>
              </a:rPr>
              <a:t>  student  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宋体" charset="-122"/>
              </a:rPr>
              <a:t>stu</a:t>
            </a:r>
            <a:r>
              <a:rPr kumimoji="1" lang="zh-CN" altLang="en-US" sz="2800" b="1" dirty="0">
                <a:solidFill>
                  <a:srgbClr val="5B5249"/>
                </a:solidFill>
                <a:latin typeface="宋体" charset="-122"/>
              </a:rPr>
              <a:t>，*</a:t>
            </a:r>
            <a:r>
              <a:rPr kumimoji="1" lang="en-US" altLang="zh-CN" sz="2800" b="1" dirty="0">
                <a:solidFill>
                  <a:srgbClr val="5B5249"/>
                </a:solidFill>
                <a:latin typeface="宋体" charset="-122"/>
              </a:rPr>
              <a:t>p</a:t>
            </a:r>
            <a:r>
              <a:rPr kumimoji="1" lang="zh-CN" altLang="en-US" sz="2800" b="1" dirty="0">
                <a:solidFill>
                  <a:srgbClr val="5B5249"/>
                </a:solidFill>
                <a:latin typeface="宋体" charset="-122"/>
              </a:rPr>
              <a:t>；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1270794" y="594928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宋体" charset="-122"/>
              </a:rPr>
              <a:t>p=&amp;</a:t>
            </a:r>
            <a:r>
              <a:rPr kumimoji="1" lang="en-US" altLang="zh-CN" sz="2800" b="1" dirty="0" err="1">
                <a:solidFill>
                  <a:srgbClr val="5B5249"/>
                </a:solidFill>
                <a:latin typeface="宋体" charset="-122"/>
              </a:rPr>
              <a:t>stu</a:t>
            </a:r>
            <a:r>
              <a:rPr kumimoji="1" lang="zh-CN" altLang="en-US" sz="2800" b="1" dirty="0">
                <a:solidFill>
                  <a:srgbClr val="5B5249"/>
                </a:solidFill>
                <a:latin typeface="宋体" charset="-122"/>
              </a:rPr>
              <a:t>； 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3261730" y="5819777"/>
            <a:ext cx="2952328" cy="921592"/>
          </a:xfrm>
          <a:prstGeom prst="wedgeEllipseCallout">
            <a:avLst>
              <a:gd name="adj1" fmla="val -71202"/>
              <a:gd name="adj2" fmla="val -25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此时</a:t>
            </a:r>
            <a:r>
              <a:rPr kumimoji="1" lang="en-US" altLang="zh-CN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p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指向了</a:t>
            </a:r>
            <a:r>
              <a:rPr kumimoji="1" lang="en-US" altLang="zh-CN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</a:t>
            </a:r>
            <a:r>
              <a:rPr kumimoji="1" lang="zh-CN" altLang="en-US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endParaRPr kumimoji="1" lang="zh-CN" altLang="en-US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811" y="2822798"/>
            <a:ext cx="3114675" cy="313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700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4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4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3" grpId="0" animBg="1"/>
      <p:bldP spid="3" grpId="0"/>
      <p:bldP spid="4" grpId="0"/>
      <p:bldP spid="10" grpId="0"/>
      <p:bldP spid="11" grpId="0"/>
      <p:bldP spid="12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620688"/>
            <a:ext cx="7772400" cy="784448"/>
          </a:xfrm>
        </p:spPr>
        <p:txBody>
          <a:bodyPr/>
          <a:lstStyle/>
          <a:p>
            <a:r>
              <a:rPr lang="en-US" altLang="zh-CN" sz="4000" b="1" dirty="0" smtClean="0">
                <a:latin typeface="楷体_GB2312" pitchFamily="49" charset="-122"/>
                <a:ea typeface="楷体_GB2312" pitchFamily="49" charset="-122"/>
              </a:rPr>
              <a:t>2.2 </a:t>
            </a:r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结构体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变量成员的间接引用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68313" y="1484784"/>
            <a:ext cx="8229600" cy="1008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用定义的结构体指针可间接访问它所指向的结构体变量的各个成员。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987824" y="2760048"/>
            <a:ext cx="52918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结构体指针变量名 </a:t>
            </a:r>
            <a:r>
              <a:rPr kumimoji="1" lang="en-US" altLang="zh-CN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 </a:t>
            </a:r>
            <a:r>
              <a:rPr kumimoji="1" lang="zh-CN" altLang="en-US" sz="32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成员名</a:t>
            </a:r>
          </a:p>
        </p:txBody>
      </p:sp>
      <p:sp>
        <p:nvSpPr>
          <p:cNvPr id="18" name="矩形 17"/>
          <p:cNvSpPr/>
          <p:nvPr/>
        </p:nvSpPr>
        <p:spPr>
          <a:xfrm>
            <a:off x="778757" y="2590771"/>
            <a:ext cx="21129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一般形式为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99591" y="3356992"/>
            <a:ext cx="77983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</a:rPr>
              <a:t>“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”称为</a:t>
            </a:r>
            <a:r>
              <a:rPr kumimoji="1" lang="zh-CN" alt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指向</a:t>
            </a:r>
            <a:r>
              <a:rPr kumimoji="1" lang="zh-CN" altLang="en-US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运算符，</a:t>
            </a:r>
            <a:r>
              <a:rPr kumimoji="1" lang="zh-CN" altLang="en-US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它的优先级与</a:t>
            </a:r>
            <a:r>
              <a:rPr kumimoji="1" lang="zh-CN" altLang="en-US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成员访问运算符“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.”</a:t>
            </a:r>
            <a:r>
              <a:rPr kumimoji="1" lang="zh-CN" altLang="en-US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相同。</a:t>
            </a:r>
            <a:endParaRPr kumimoji="1" lang="zh-CN" altLang="en-US" sz="2400" dirty="0">
              <a:solidFill>
                <a:srgbClr val="5B5249"/>
              </a:solidFill>
            </a:endParaRPr>
          </a:p>
        </p:txBody>
      </p:sp>
      <p:sp>
        <p:nvSpPr>
          <p:cNvPr id="31" name="Text Box 17"/>
          <p:cNvSpPr txBox="1">
            <a:spLocks noChangeArrowheads="1"/>
          </p:cNvSpPr>
          <p:nvPr/>
        </p:nvSpPr>
        <p:spPr bwMode="auto">
          <a:xfrm>
            <a:off x="7952184" y="6104581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5076056" y="4437706"/>
            <a:ext cx="276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p-&gt;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num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=10001;</a:t>
            </a: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5148064" y="5036837"/>
            <a:ext cx="2324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p-&gt;score=95;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971600" y="4149080"/>
            <a:ext cx="3368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FF3300"/>
                </a:solidFill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>
                <a:solidFill>
                  <a:srgbClr val="3399FF"/>
                </a:solidFill>
              </a:rPr>
              <a:t>student</a:t>
            </a:r>
            <a:endParaRPr kumimoji="1" lang="en-US" altLang="zh-CN" sz="2400" b="1" dirty="0">
              <a:solidFill>
                <a:srgbClr val="3399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{ 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num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char  name[20];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float 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}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kumimoji="1" lang="en-US" altLang="zh-CN" sz="2400" b="1" dirty="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 </a:t>
            </a:r>
            <a:r>
              <a:rPr kumimoji="1" lang="en-US" altLang="zh-CN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kumimoji="1" lang="en-US" altLang="zh-CN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*p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p=&amp;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stu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</a:t>
            </a:r>
            <a:endParaRPr kumimoji="1" lang="zh-CN" altLang="en-US" sz="2400" b="1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16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18" grpId="0"/>
      <p:bldP spid="3" grpId="0"/>
      <p:bldP spid="35" grpId="0" autoUpdateAnimBg="0"/>
      <p:bldP spid="36" grpId="0" autoUpdateAnimBg="0"/>
      <p:bldP spid="3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9"/>
          <p:cNvSpPr>
            <a:spLocks noChangeArrowheads="1"/>
          </p:cNvSpPr>
          <p:nvPr/>
        </p:nvSpPr>
        <p:spPr bwMode="auto">
          <a:xfrm>
            <a:off x="6228184" y="4293096"/>
            <a:ext cx="1944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直接引用</a:t>
            </a:r>
            <a:endParaRPr kumimoji="1" lang="zh-CN" altLang="en-US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2915816" y="4843264"/>
            <a:ext cx="548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①、</a:t>
            </a:r>
            <a:r>
              <a:rPr kumimoji="1" lang="en-US" altLang="zh-CN" sz="2400" b="1" dirty="0" err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 err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num、stu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 err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name、stu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 err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  <a:endParaRPr kumimoji="1" lang="en-US" altLang="zh-CN" sz="2400" b="1" dirty="0">
              <a:solidFill>
                <a:srgbClr val="5B524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915816" y="5452864"/>
            <a:ext cx="5478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/>
                </a:solidFill>
              </a:rPr>
              <a:t>②、</a:t>
            </a:r>
            <a:r>
              <a:rPr kumimoji="1" lang="en-US" altLang="zh-CN" sz="2400" b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kumimoji="1" lang="en-US" altLang="zh-CN" sz="2400" b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num、p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kumimoji="1" lang="en-US" altLang="zh-CN" sz="2400" b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name、p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-&gt;</a:t>
            </a:r>
            <a:r>
              <a:rPr kumimoji="1" lang="en-US" altLang="zh-CN" sz="2400" b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</a:p>
        </p:txBody>
      </p:sp>
      <p:sp>
        <p:nvSpPr>
          <p:cNvPr id="34" name="Text Box 20"/>
          <p:cNvSpPr txBox="1">
            <a:spLocks noChangeArrowheads="1"/>
          </p:cNvSpPr>
          <p:nvPr/>
        </p:nvSpPr>
        <p:spPr bwMode="auto">
          <a:xfrm>
            <a:off x="2933575" y="5986264"/>
            <a:ext cx="6030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③、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*p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 err="1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*p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name、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kumimoji="1" lang="en-US" altLang="zh-CN" sz="2400" b="1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*p</a:t>
            </a:r>
            <a:r>
              <a:rPr kumimoji="1" lang="en-US" altLang="zh-CN" sz="2400" b="1" dirty="0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auto">
          <a:xfrm>
            <a:off x="744637" y="1556792"/>
            <a:ext cx="82734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FF0000"/>
                </a:solidFill>
              </a:rPr>
              <a:t>总结：</a:t>
            </a:r>
            <a:r>
              <a:rPr kumimoji="1" lang="zh-CN" altLang="en-US" sz="2800" b="1" dirty="0">
                <a:solidFill>
                  <a:srgbClr val="5B5249"/>
                </a:solidFill>
              </a:rPr>
              <a:t>对结构体变量成员</a:t>
            </a:r>
            <a:r>
              <a:rPr kumimoji="1" lang="zh-CN" altLang="en-US" sz="2800" b="1" dirty="0">
                <a:solidFill>
                  <a:srgbClr val="5B5249"/>
                </a:solidFill>
              </a:rPr>
              <a:t>的访问有以下三种形式：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631725" y="2276872"/>
            <a:ext cx="336823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FF3300"/>
                </a:solidFill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>
                <a:solidFill>
                  <a:srgbClr val="3399FF"/>
                </a:solidFill>
              </a:rPr>
              <a:t>student</a:t>
            </a:r>
            <a:endParaRPr kumimoji="1" lang="en-US" altLang="zh-CN" sz="2400" b="1" dirty="0">
              <a:solidFill>
                <a:srgbClr val="3399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{ 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num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char  name[20];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    float  score;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3333CC"/>
                </a:solidFill>
              </a:rPr>
              <a:t>}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struct</a:t>
            </a:r>
            <a:r>
              <a:rPr kumimoji="1" lang="en-US" altLang="zh-CN" sz="2400" b="1" dirty="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400" b="1" dirty="0">
                <a:solidFill>
                  <a:srgbClr val="3399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student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  </a:t>
            </a:r>
            <a:r>
              <a:rPr kumimoji="1" lang="en-US" altLang="zh-CN" sz="2400" b="1" dirty="0" err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</a:t>
            </a:r>
            <a:r>
              <a:rPr kumimoji="1" lang="en-US" altLang="zh-CN" sz="24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kumimoji="1" lang="en-US" altLang="zh-CN" sz="24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*p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p=&amp;</a:t>
            </a:r>
            <a:r>
              <a:rPr kumimoji="1" lang="en-US" altLang="zh-CN" sz="2400" b="1" dirty="0" err="1">
                <a:solidFill>
                  <a:srgbClr val="5B5249"/>
                </a:solidFill>
              </a:rPr>
              <a:t>stu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;</a:t>
            </a:r>
            <a:endParaRPr kumimoji="1" lang="zh-CN" altLang="en-US" sz="2400" b="1" dirty="0">
              <a:solidFill>
                <a:srgbClr val="5B5249"/>
              </a:solidFill>
            </a:endParaRPr>
          </a:p>
        </p:txBody>
      </p:sp>
      <p:sp>
        <p:nvSpPr>
          <p:cNvPr id="23" name="Rectangle 19"/>
          <p:cNvSpPr>
            <a:spLocks noChangeArrowheads="1"/>
          </p:cNvSpPr>
          <p:nvPr/>
        </p:nvSpPr>
        <p:spPr bwMode="auto">
          <a:xfrm>
            <a:off x="611188" y="6011664"/>
            <a:ext cx="194468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ea typeface="楷体_GB2312" pitchFamily="49" charset="-122"/>
              </a:rPr>
              <a:t>间接引用</a:t>
            </a:r>
            <a:endParaRPr kumimoji="1" lang="zh-CN" altLang="en-US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60874" y="2743796"/>
            <a:ext cx="26597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</a:rPr>
              <a:t>以下三种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形式等价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076056" y="3169122"/>
            <a:ext cx="0" cy="155577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031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 autoUpdateAnimBg="0"/>
      <p:bldP spid="33" grpId="0" autoUpdateAnimBg="0"/>
      <p:bldP spid="34" grpId="0" autoUpdateAnimBg="0"/>
      <p:bldP spid="37" grpId="0" autoUpdateAnimBg="0"/>
      <p:bldP spid="38" grpId="0" autoUpdateAnimBg="0"/>
      <p:bldP spid="23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0825" y="404813"/>
            <a:ext cx="8569647" cy="6264547"/>
          </a:xfrm>
        </p:spPr>
        <p:txBody>
          <a:bodyPr/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两侧的括号不能省略，因为成员运算符</a:t>
            </a:r>
            <a:r>
              <a:rPr lang="zh-CN" altLang="en-US" b="1" dirty="0">
                <a:latin typeface="Arial"/>
                <a:ea typeface="楷体_GB2312" pitchFamily="49" charset="-122"/>
              </a:rPr>
              <a:t>“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b="1" dirty="0" smtClean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 smtClean="0">
                <a:latin typeface="Arial"/>
                <a:ea typeface="楷体_GB2312" pitchFamily="49" charset="-122"/>
              </a:rPr>
              <a:t>优先级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“*”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运算符，*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p.age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等价于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*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en-US" altLang="zh-CN" b="1" dirty="0" err="1">
                <a:latin typeface="楷体_GB2312" pitchFamily="49" charset="-122"/>
                <a:ea typeface="楷体_GB2312" pitchFamily="49" charset="-122"/>
              </a:rPr>
              <a:t>p.age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l"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已定义为指向一个结构体类型的指针变量，它只能指向结构体变量而不能指向它其中的一个成员。如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p=&amp;stud1.age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是错误的。</a:t>
            </a:r>
          </a:p>
          <a:p>
            <a:pPr lvl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“</a:t>
            </a:r>
            <a:r>
              <a:rPr lang="en-US" altLang="zh-CN" b="1" dirty="0" smtClean="0">
                <a:latin typeface="楷体_GB2312" pitchFamily="49" charset="-122"/>
                <a:ea typeface="楷体_GB2312" pitchFamily="49" charset="-122"/>
              </a:rPr>
              <a:t>-&gt;”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 称为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指向运算符，它的优先级与成员</a:t>
            </a:r>
            <a:r>
              <a:rPr lang="zh-CN" altLang="en-US" b="1" dirty="0">
                <a:latin typeface="Arial"/>
                <a:ea typeface="楷体_GB2312" pitchFamily="49" charset="-122"/>
              </a:rPr>
              <a:t>“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b="1" dirty="0">
                <a:latin typeface="Arial"/>
                <a:ea typeface="楷体_GB2312" pitchFamily="49" charset="-122"/>
              </a:rPr>
              <a:t>”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相同，在所有的运算符中优先级最高</a:t>
            </a: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b="1" dirty="0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buFont typeface="Wingdings" pitchFamily="2" charset="2"/>
              <a:buChar char="l"/>
            </a:pPr>
            <a:r>
              <a:rPr lang="zh-CN" altLang="en-US" b="1" dirty="0" smtClean="0"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p-&gt;age+1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等价于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(p-&gt;age)+1</a:t>
            </a: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++p-&gt;age</a:t>
            </a: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等价于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++(p-&gt;age)</a:t>
            </a:r>
          </a:p>
        </p:txBody>
      </p:sp>
    </p:spTree>
    <p:extLst>
      <p:ext uri="{BB962C8B-B14F-4D97-AF65-F5344CB8AC3E}">
        <p14:creationId xmlns:p14="http://schemas.microsoft.com/office/powerpoint/2010/main" val="2077194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77887" y="908720"/>
            <a:ext cx="8569647" cy="576064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补充说明：</a:t>
            </a: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1295400" y="3726657"/>
            <a:ext cx="2563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5B5249"/>
                </a:solidFill>
              </a:rPr>
              <a:t>cout&lt;&lt; stu1;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1524000" y="3779044"/>
            <a:ext cx="2224088" cy="547688"/>
            <a:chOff x="951" y="2967"/>
            <a:chExt cx="1401" cy="345"/>
          </a:xfrm>
        </p:grpSpPr>
        <p:sp>
          <p:nvSpPr>
            <p:cNvPr id="6" name="Line 54"/>
            <p:cNvSpPr>
              <a:spLocks noChangeShapeType="1"/>
            </p:cNvSpPr>
            <p:nvPr/>
          </p:nvSpPr>
          <p:spPr bwMode="auto">
            <a:xfrm>
              <a:off x="960" y="2976"/>
              <a:ext cx="1392" cy="33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7" name="Line 55"/>
            <p:cNvSpPr>
              <a:spLocks noChangeShapeType="1"/>
            </p:cNvSpPr>
            <p:nvPr/>
          </p:nvSpPr>
          <p:spPr bwMode="auto">
            <a:xfrm flipH="1">
              <a:off x="951" y="2967"/>
              <a:ext cx="1392" cy="33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8" name="Text Box 57"/>
          <p:cNvSpPr txBox="1">
            <a:spLocks noChangeArrowheads="1"/>
          </p:cNvSpPr>
          <p:nvPr/>
        </p:nvSpPr>
        <p:spPr bwMode="auto">
          <a:xfrm>
            <a:off x="5038725" y="3726657"/>
            <a:ext cx="2200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5B5249"/>
                </a:solidFill>
              </a:rPr>
              <a:t>cin&gt;&gt;stu1;</a:t>
            </a:r>
          </a:p>
        </p:txBody>
      </p:sp>
      <p:grpSp>
        <p:nvGrpSpPr>
          <p:cNvPr id="9" name="Group 58"/>
          <p:cNvGrpSpPr>
            <a:grpSpLocks/>
          </p:cNvGrpSpPr>
          <p:nvPr/>
        </p:nvGrpSpPr>
        <p:grpSpPr bwMode="auto">
          <a:xfrm>
            <a:off x="5181600" y="3779044"/>
            <a:ext cx="2224088" cy="547688"/>
            <a:chOff x="951" y="2967"/>
            <a:chExt cx="1401" cy="345"/>
          </a:xfrm>
        </p:grpSpPr>
        <p:sp>
          <p:nvSpPr>
            <p:cNvPr id="10" name="Line 59"/>
            <p:cNvSpPr>
              <a:spLocks noChangeShapeType="1"/>
            </p:cNvSpPr>
            <p:nvPr/>
          </p:nvSpPr>
          <p:spPr bwMode="auto">
            <a:xfrm>
              <a:off x="960" y="2976"/>
              <a:ext cx="1392" cy="33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" name="Line 60"/>
            <p:cNvSpPr>
              <a:spLocks noChangeShapeType="1"/>
            </p:cNvSpPr>
            <p:nvPr/>
          </p:nvSpPr>
          <p:spPr bwMode="auto">
            <a:xfrm flipH="1">
              <a:off x="951" y="2967"/>
              <a:ext cx="1392" cy="336"/>
            </a:xfrm>
            <a:prstGeom prst="line">
              <a:avLst/>
            </a:prstGeom>
            <a:noFill/>
            <a:ln w="38100" cap="sq">
              <a:solidFill>
                <a:srgbClr val="FF33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2" name="Text Box 62"/>
          <p:cNvSpPr txBox="1">
            <a:spLocks noChangeArrowheads="1"/>
          </p:cNvSpPr>
          <p:nvPr/>
        </p:nvSpPr>
        <p:spPr bwMode="auto">
          <a:xfrm>
            <a:off x="762000" y="4631532"/>
            <a:ext cx="76850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只能对结构体中的各个成员分别进行输入输出。</a:t>
            </a:r>
          </a:p>
        </p:txBody>
      </p:sp>
      <p:sp>
        <p:nvSpPr>
          <p:cNvPr id="13" name="Text Box 63"/>
          <p:cNvSpPr txBox="1">
            <a:spLocks noChangeArrowheads="1"/>
          </p:cNvSpPr>
          <p:nvPr/>
        </p:nvSpPr>
        <p:spPr bwMode="auto">
          <a:xfrm>
            <a:off x="922338" y="6141244"/>
            <a:ext cx="7383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/>
                </a:solidFill>
              </a:rPr>
              <a:t>cout&lt;&lt; 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</a:t>
            </a:r>
            <a:r>
              <a:rPr kumimoji="1" lang="en-US" altLang="zh-CN" sz="2400" b="1">
                <a:solidFill>
                  <a:srgbClr val="5B5249"/>
                </a:solidFill>
              </a:rPr>
              <a:t>&lt;&lt; 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</a:t>
            </a:r>
            <a:r>
              <a:rPr kumimoji="1" lang="en-US" altLang="zh-CN" sz="2400" b="1">
                <a:solidFill>
                  <a:srgbClr val="5B5249"/>
                </a:solidFill>
              </a:rPr>
              <a:t>&lt;&lt; 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  <a:r>
              <a:rPr kumimoji="1" lang="en-US" altLang="zh-CN" sz="2400" b="1">
                <a:solidFill>
                  <a:srgbClr val="5B5249"/>
                </a:solidFill>
              </a:rPr>
              <a:t>;</a:t>
            </a:r>
          </a:p>
        </p:txBody>
      </p:sp>
      <p:sp>
        <p:nvSpPr>
          <p:cNvPr id="14" name="Text Box 64"/>
          <p:cNvSpPr txBox="1">
            <a:spLocks noChangeArrowheads="1"/>
          </p:cNvSpPr>
          <p:nvPr/>
        </p:nvSpPr>
        <p:spPr bwMode="auto">
          <a:xfrm>
            <a:off x="914400" y="5455444"/>
            <a:ext cx="7248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>
                <a:solidFill>
                  <a:srgbClr val="5B5249"/>
                </a:solidFill>
              </a:rPr>
              <a:t>cin&gt;&gt;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num </a:t>
            </a:r>
            <a:r>
              <a:rPr kumimoji="1" lang="en-US" altLang="zh-CN" sz="2400" b="1">
                <a:solidFill>
                  <a:srgbClr val="5B5249"/>
                </a:solidFill>
              </a:rPr>
              <a:t>&gt;&gt; 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name </a:t>
            </a:r>
            <a:r>
              <a:rPr kumimoji="1" lang="en-US" altLang="zh-CN" sz="2400" b="1">
                <a:solidFill>
                  <a:srgbClr val="5B5249"/>
                </a:solidFill>
              </a:rPr>
              <a:t>&gt;&gt; 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stu1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  <a:r>
              <a:rPr kumimoji="1" lang="en-US" altLang="zh-CN" sz="24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score</a:t>
            </a:r>
            <a:r>
              <a:rPr kumimoji="1" lang="en-US" altLang="zh-CN" sz="2400" b="1">
                <a:solidFill>
                  <a:srgbClr val="5B5249"/>
                </a:solidFill>
              </a:rPr>
              <a:t>;</a:t>
            </a:r>
          </a:p>
        </p:txBody>
      </p:sp>
      <p:sp>
        <p:nvSpPr>
          <p:cNvPr id="15" name="Text Box 74"/>
          <p:cNvSpPr txBox="1">
            <a:spLocks noChangeArrowheads="1"/>
          </p:cNvSpPr>
          <p:nvPr/>
        </p:nvSpPr>
        <p:spPr bwMode="auto">
          <a:xfrm>
            <a:off x="1043608" y="2279869"/>
            <a:ext cx="739497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1、</a:t>
            </a: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结构体</a:t>
            </a:r>
            <a:r>
              <a:rPr kumimoji="1" lang="zh-CN" altLang="en-US" sz="32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变量不能整体进行输入输出：</a:t>
            </a:r>
          </a:p>
        </p:txBody>
      </p:sp>
    </p:spTree>
    <p:extLst>
      <p:ext uri="{BB962C8B-B14F-4D97-AF65-F5344CB8AC3E}">
        <p14:creationId xmlns:p14="http://schemas.microsoft.com/office/powerpoint/2010/main" val="71059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8" grpId="0" autoUpdateAnimBg="0"/>
      <p:bldP spid="12" grpId="0" autoUpdateAnimBg="0"/>
      <p:bldP spid="13" grpId="0" autoUpdateAnimBg="0"/>
      <p:bldP spid="14" grpId="0" autoUpdateAnimBg="0"/>
      <p:bldP spid="1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7772400" cy="1143000"/>
          </a:xfrm>
        </p:spPr>
        <p:txBody>
          <a:bodyPr/>
          <a:lstStyle/>
          <a:p>
            <a:r>
              <a:rPr lang="zh-CN" altLang="en-US" sz="3200" dirty="0"/>
              <a:t>数据结构课程内容大致分为三个部分：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96752"/>
            <a:ext cx="8568952" cy="424847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/>
              <a:t>第一部分：数据结构的基本概念（第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章）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第二</a:t>
            </a:r>
            <a:r>
              <a:rPr lang="zh-CN" altLang="en-US" sz="2800" dirty="0" smtClean="0"/>
              <a:t>部分：基本的数据结构类型，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b="1" dirty="0" smtClean="0">
                <a:solidFill>
                  <a:srgbClr val="003399"/>
                </a:solidFill>
              </a:rPr>
              <a:t>包括：</a:t>
            </a:r>
            <a:r>
              <a:rPr lang="zh-CN" altLang="en-US" sz="2800" b="1" dirty="0" smtClean="0"/>
              <a:t>线性结构</a:t>
            </a:r>
            <a:r>
              <a:rPr lang="en-US" altLang="zh-CN" sz="2800" dirty="0" smtClean="0"/>
              <a:t>------</a:t>
            </a:r>
            <a:r>
              <a:rPr lang="zh-CN" altLang="en-US" sz="2800" dirty="0" smtClean="0"/>
              <a:t>普通线性表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顺序表、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链表）、栈、队列、矩阵、字符串、广义</a:t>
            </a:r>
            <a:r>
              <a:rPr lang="en-US" altLang="zh-CN" sz="2800" dirty="0" smtClean="0"/>
              <a:t>		</a:t>
            </a:r>
            <a:r>
              <a:rPr lang="zh-CN" altLang="en-US" sz="2800" dirty="0" smtClean="0"/>
              <a:t>表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章</a:t>
            </a:r>
            <a:r>
              <a:rPr lang="en-US" altLang="zh-CN" sz="2800" dirty="0" smtClean="0"/>
              <a:t>)</a:t>
            </a:r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b="1" dirty="0" smtClean="0"/>
              <a:t>非线性结构</a:t>
            </a:r>
            <a:r>
              <a:rPr lang="en-US" altLang="zh-CN" sz="2800" dirty="0" smtClean="0"/>
              <a:t>------</a:t>
            </a:r>
            <a:r>
              <a:rPr lang="zh-CN" altLang="en-US" sz="2800" dirty="0" smtClean="0"/>
              <a:t>树、图（第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章、第</a:t>
            </a:r>
            <a:r>
              <a:rPr lang="en-US" altLang="zh-CN" sz="2800" dirty="0" smtClean="0"/>
              <a:t>4</a:t>
            </a:r>
            <a:r>
              <a:rPr lang="zh-CN" altLang="en-US" sz="2800" dirty="0" smtClean="0"/>
              <a:t>章）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zh-CN" altLang="en-US" sz="2800" dirty="0"/>
              <a:t>第三</a:t>
            </a:r>
            <a:r>
              <a:rPr lang="zh-CN" altLang="en-US" sz="2800" dirty="0" smtClean="0"/>
              <a:t>部分：基本数据处理技术，包括：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查找技术（穿插在各章）、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	</a:t>
            </a:r>
            <a:r>
              <a:rPr lang="zh-CN" altLang="en-US" sz="2800" dirty="0" smtClean="0"/>
              <a:t>排序技术（第</a:t>
            </a:r>
            <a:r>
              <a:rPr lang="en-US" altLang="zh-CN" sz="2800" dirty="0" smtClean="0"/>
              <a:t>5</a:t>
            </a:r>
            <a:r>
              <a:rPr lang="zh-CN" altLang="en-US" sz="2800" dirty="0" smtClean="0"/>
              <a:t>章）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467544" y="5534561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对于各个章节，我们的学习思路：</a:t>
            </a:r>
            <a:endParaRPr kumimoji="1" lang="en-US" altLang="zh-CN" sz="20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抽象逻辑结构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—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存储结构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—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基本操作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的实现</a:t>
            </a:r>
            <a:r>
              <a:rPr kumimoji="1" lang="en-US" altLang="zh-CN" sz="2000" b="1" dirty="0">
                <a:solidFill>
                  <a:srgbClr val="5B5249"/>
                </a:solidFill>
              </a:rPr>
              <a:t>—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应用该数据结构类型解决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具体</a:t>
            </a:r>
            <a:r>
              <a:rPr kumimoji="1" lang="zh-CN" altLang="en-US" sz="2000" b="1" dirty="0">
                <a:solidFill>
                  <a:srgbClr val="5B5249"/>
                </a:solidFill>
              </a:rPr>
              <a:t>问题。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通过这样一条线索展开学习。</a:t>
            </a:r>
            <a:endParaRPr kumimoji="1" lang="zh-CN" altLang="en-US" sz="2000" b="1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8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287176" y="692696"/>
            <a:ext cx="8569647" cy="576064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补充说明：</a:t>
            </a:r>
          </a:p>
        </p:txBody>
      </p:sp>
      <p:sp>
        <p:nvSpPr>
          <p:cNvPr id="3" name="矩形 2"/>
          <p:cNvSpPr/>
          <p:nvPr/>
        </p:nvSpPr>
        <p:spPr>
          <a:xfrm>
            <a:off x="611560" y="1288976"/>
            <a:ext cx="82359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2、</a:t>
            </a:r>
            <a:r>
              <a:rPr kumimoji="1" lang="zh-CN" altLang="en-US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如果结构体类型成员本身又属一个结构体类型</a:t>
            </a:r>
            <a:r>
              <a:rPr kumimoji="1"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则要用若干个成员运算符</a:t>
            </a:r>
            <a:r>
              <a:rPr kumimoji="1" lang="en-US" altLang="zh-CN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,</a:t>
            </a:r>
            <a:r>
              <a:rPr kumimoji="1" lang="zh-CN" altLang="en-US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一级一级地找到最低的一级的成员。只能对最低级的成员进行赋值或存取以及运算</a:t>
            </a:r>
            <a:r>
              <a:rPr kumimoji="1" lang="zh-CN" altLang="en-US" sz="2400" b="1" dirty="0">
                <a:solidFill>
                  <a:srgbClr val="66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。</a:t>
            </a:r>
            <a:endParaRPr kumimoji="1" lang="en-US" altLang="zh-CN" sz="2400" b="1" dirty="0">
              <a:solidFill>
                <a:srgbClr val="66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31192" y="5400856"/>
            <a:ext cx="831634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38200" indent="-838200"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2400" b="1" u="sng" dirty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对上面定义的结构体变量</a:t>
            </a:r>
            <a:r>
              <a:rPr kumimoji="1"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stu1</a:t>
            </a:r>
            <a:r>
              <a:rPr kumimoji="1"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可以这样</a:t>
            </a:r>
            <a:r>
              <a:rPr kumimoji="1" lang="zh-CN" altLang="en-US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访问成员</a:t>
            </a:r>
            <a:r>
              <a:rPr kumimoji="1" lang="en-US" altLang="zh-CN" sz="2400" dirty="0">
                <a:solidFill>
                  <a:srgbClr val="8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38200" indent="-838200" defTabSz="76200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stu1.birthday.month</a:t>
            </a:r>
            <a:endParaRPr kumimoji="1" lang="en-US" altLang="zh-CN" sz="28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17" name="Rectangle 6"/>
          <p:cNvSpPr>
            <a:spLocks noChangeArrowheads="1"/>
          </p:cNvSpPr>
          <p:nvPr/>
        </p:nvSpPr>
        <p:spPr bwMode="auto">
          <a:xfrm>
            <a:off x="539552" y="2972098"/>
            <a:ext cx="4419600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）先定义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date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结构体类型：</a:t>
            </a:r>
            <a:endParaRPr kumimoji="1" lang="zh-CN" altLang="en-US" sz="20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date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</a:t>
            </a: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year;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month;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day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581499" y="2852936"/>
            <a:ext cx="4495800" cy="255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）再定义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结构体类型：</a:t>
            </a:r>
            <a:endParaRPr kumimoji="1" lang="zh-CN" altLang="en-US" sz="20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 long  ID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 name[10]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char  sex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date  birthday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float  score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 stu1</a:t>
            </a:r>
            <a:r>
              <a:rPr kumimoji="1" lang="zh-CN" altLang="en-US" sz="20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  <a:endParaRPr kumimoji="1" lang="zh-CN" altLang="en-US" sz="20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27584" y="2492896"/>
            <a:ext cx="62646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例如，定义名称为</a:t>
            </a:r>
            <a:r>
              <a:rPr kumimoji="1"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的结构体类型</a:t>
            </a:r>
            <a:endParaRPr kumimoji="1"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233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1431" y="279400"/>
            <a:ext cx="7772400" cy="701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9933"/>
              </a:buClr>
              <a:buFont typeface="Wingdings" pitchFamily="2" charset="2"/>
              <a:buNone/>
            </a:pPr>
            <a:r>
              <a:rPr lang="zh-CN" altLang="en-US" sz="4000" b="1" dirty="0" smtClean="0">
                <a:solidFill>
                  <a:srgbClr val="003399"/>
                </a:solidFill>
              </a:rPr>
              <a:t>结构体与函数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501431" y="1392970"/>
            <a:ext cx="703878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来看几种函数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之间传递结构体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变量的方法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341312" y="2871602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(1)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以结构体变量作为参数，直接传递结构体变量的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sz="28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30" name="Rectangle 7"/>
          <p:cNvSpPr>
            <a:spLocks noChangeArrowheads="1"/>
          </p:cNvSpPr>
          <p:nvPr/>
        </p:nvSpPr>
        <p:spPr bwMode="auto">
          <a:xfrm>
            <a:off x="323528" y="4000116"/>
            <a:ext cx="87630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2)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以结构体指针作为参数，传递结构体变量的地址。</a:t>
            </a:r>
          </a:p>
        </p:txBody>
      </p:sp>
    </p:spTree>
    <p:extLst>
      <p:ext uri="{BB962C8B-B14F-4D97-AF65-F5344CB8AC3E}">
        <p14:creationId xmlns:p14="http://schemas.microsoft.com/office/powerpoint/2010/main" val="324014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内容占位符 2"/>
          <p:cNvSpPr>
            <a:spLocks noGrp="1"/>
          </p:cNvSpPr>
          <p:nvPr>
            <p:ph idx="4294967295"/>
          </p:nvPr>
        </p:nvSpPr>
        <p:spPr>
          <a:xfrm>
            <a:off x="188627" y="-1712"/>
            <a:ext cx="8713527" cy="6671072"/>
          </a:xfrm>
        </p:spPr>
        <p:txBody>
          <a:bodyPr/>
          <a:lstStyle/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#include &lt;</a:t>
            </a:r>
            <a:r>
              <a:rPr lang="en-US" altLang="zh-CN" sz="2200" dirty="0" err="1">
                <a:solidFill>
                  <a:srgbClr val="3333FF"/>
                </a:solidFill>
              </a:rPr>
              <a:t>iostream</a:t>
            </a:r>
            <a:r>
              <a:rPr lang="en-US" altLang="zh-CN" sz="2200" dirty="0">
                <a:solidFill>
                  <a:srgbClr val="3333FF"/>
                </a:solidFill>
              </a:rPr>
              <a:t>&gt;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using namespace </a:t>
            </a:r>
            <a:r>
              <a:rPr lang="en-US" altLang="zh-CN" sz="2200" dirty="0" err="1">
                <a:solidFill>
                  <a:srgbClr val="3333FF"/>
                </a:solidFill>
              </a:rPr>
              <a:t>std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 err="1">
                <a:solidFill>
                  <a:srgbClr val="3333FF"/>
                </a:solidFill>
              </a:rPr>
              <a:t>struct</a:t>
            </a:r>
            <a:r>
              <a:rPr lang="en-US" altLang="zh-CN" sz="2200" dirty="0">
                <a:solidFill>
                  <a:srgbClr val="3333FF"/>
                </a:solidFill>
              </a:rPr>
              <a:t> data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  </a:t>
            </a:r>
            <a:r>
              <a:rPr lang="en-US" altLang="zh-CN" sz="2200" dirty="0" err="1">
                <a:solidFill>
                  <a:srgbClr val="3333FF"/>
                </a:solidFill>
              </a:rPr>
              <a:t>int</a:t>
            </a:r>
            <a:r>
              <a:rPr lang="en-US" altLang="zh-CN" sz="2200" dirty="0">
                <a:solidFill>
                  <a:srgbClr val="3333FF"/>
                </a:solidFill>
              </a:rPr>
              <a:t> a, b, c; };</a:t>
            </a:r>
          </a:p>
          <a:p>
            <a:pPr>
              <a:buNone/>
            </a:pPr>
            <a:r>
              <a:rPr lang="en-US" altLang="zh-CN" sz="2200" dirty="0" err="1">
                <a:solidFill>
                  <a:srgbClr val="3333FF"/>
                </a:solidFill>
              </a:rPr>
              <a:t>int</a:t>
            </a:r>
            <a:r>
              <a:rPr lang="en-US" altLang="zh-CN" sz="2200" dirty="0">
                <a:solidFill>
                  <a:srgbClr val="3333FF"/>
                </a:solidFill>
              </a:rPr>
              <a:t> main()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  void 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(data 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);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struct</a:t>
            </a:r>
            <a:r>
              <a:rPr lang="en-US" altLang="zh-CN" sz="2200" dirty="0">
                <a:solidFill>
                  <a:srgbClr val="3333FF"/>
                </a:solidFill>
              </a:rPr>
              <a:t> data </a:t>
            </a:r>
            <a:r>
              <a:rPr lang="en-US" altLang="zh-CN" sz="2200" dirty="0" err="1">
                <a:solidFill>
                  <a:srgbClr val="3333FF"/>
                </a:solidFill>
              </a:rPr>
              <a:t>arg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=27;   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=3;    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=</a:t>
            </a:r>
            <a:r>
              <a:rPr lang="en-US" altLang="zh-CN" sz="2200" dirty="0" err="1">
                <a:solidFill>
                  <a:srgbClr val="3333FF"/>
                </a:solidFill>
              </a:rPr>
              <a:t>arg.a+arg.b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	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	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</a:t>
            </a:r>
            <a:r>
              <a:rPr lang="en-US" altLang="zh-CN" sz="2200" dirty="0" err="1">
                <a:solidFill>
                  <a:srgbClr val="3333FF"/>
                </a:solidFill>
              </a:rPr>
              <a:t>arg</a:t>
            </a:r>
            <a:r>
              <a:rPr lang="en-US" altLang="zh-CN" sz="2200" dirty="0">
                <a:solidFill>
                  <a:srgbClr val="3333FF"/>
                </a:solidFill>
              </a:rPr>
              <a:t>);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	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	return 0</a:t>
            </a:r>
            <a:r>
              <a:rPr lang="en-US" altLang="zh-CN" sz="2200" dirty="0" smtClean="0">
                <a:solidFill>
                  <a:srgbClr val="3333FF"/>
                </a:solidFill>
              </a:rPr>
              <a:t>;	}</a:t>
            </a:r>
            <a:endParaRPr lang="en-US" altLang="zh-CN" sz="22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void 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 data 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)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	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	</a:t>
            </a:r>
            <a:r>
              <a:rPr lang="en-US" altLang="zh-CN" sz="2200" dirty="0" err="1">
                <a:solidFill>
                  <a:srgbClr val="3333FF"/>
                </a:solidFill>
              </a:rPr>
              <a:t>parm.a</a:t>
            </a:r>
            <a:r>
              <a:rPr lang="en-US" altLang="zh-CN" sz="2200" dirty="0">
                <a:solidFill>
                  <a:srgbClr val="3333FF"/>
                </a:solidFill>
              </a:rPr>
              <a:t>=18;     </a:t>
            </a:r>
            <a:r>
              <a:rPr lang="en-US" altLang="zh-CN" sz="2200" dirty="0" err="1">
                <a:solidFill>
                  <a:srgbClr val="3333FF"/>
                </a:solidFill>
              </a:rPr>
              <a:t>parm.b</a:t>
            </a:r>
            <a:r>
              <a:rPr lang="en-US" altLang="zh-CN" sz="2200" dirty="0">
                <a:solidFill>
                  <a:srgbClr val="3333FF"/>
                </a:solidFill>
              </a:rPr>
              <a:t>=5;    </a:t>
            </a:r>
            <a:r>
              <a:rPr lang="en-US" altLang="zh-CN" sz="2200" dirty="0" err="1">
                <a:solidFill>
                  <a:srgbClr val="3333FF"/>
                </a:solidFill>
              </a:rPr>
              <a:t>parm.c</a:t>
            </a:r>
            <a:r>
              <a:rPr lang="en-US" altLang="zh-CN" sz="2200" dirty="0">
                <a:solidFill>
                  <a:srgbClr val="3333FF"/>
                </a:solidFill>
              </a:rPr>
              <a:t>=</a:t>
            </a:r>
            <a:r>
              <a:rPr lang="en-US" altLang="zh-CN" sz="2200" dirty="0" err="1">
                <a:solidFill>
                  <a:srgbClr val="3333FF"/>
                </a:solidFill>
              </a:rPr>
              <a:t>parm.a</a:t>
            </a:r>
            <a:r>
              <a:rPr lang="en-US" altLang="zh-CN" sz="2200" dirty="0">
                <a:solidFill>
                  <a:srgbClr val="3333FF"/>
                </a:solidFill>
              </a:rPr>
              <a:t>*</a:t>
            </a:r>
            <a:r>
              <a:rPr lang="en-US" altLang="zh-CN" sz="2200" dirty="0" err="1">
                <a:solidFill>
                  <a:srgbClr val="3333FF"/>
                </a:solidFill>
              </a:rPr>
              <a:t>parm.b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 smtClean="0">
                <a:solidFill>
                  <a:srgbClr val="3333FF"/>
                </a:solidFill>
              </a:rPr>
              <a:t>;	}</a:t>
            </a:r>
            <a:endParaRPr kumimoji="1" lang="en-US" altLang="zh-CN" sz="2200" dirty="0" smtClean="0">
              <a:latin typeface="Times New Roman" pitchFamily="18" charset="0"/>
            </a:endParaRPr>
          </a:p>
        </p:txBody>
      </p:sp>
      <p:sp>
        <p:nvSpPr>
          <p:cNvPr id="4" name="Text Box 180"/>
          <p:cNvSpPr txBox="1">
            <a:spLocks noChangeArrowheads="1"/>
          </p:cNvSpPr>
          <p:nvPr/>
        </p:nvSpPr>
        <p:spPr bwMode="auto">
          <a:xfrm>
            <a:off x="3491880" y="676276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  用结构体变量作函数参数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4283968" y="1556792"/>
            <a:ext cx="4618186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用结构体变量作函数参数采取的是“值传递”方式，要求形参也必须是同类型的结构体变量。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461767"/>
            <a:ext cx="2790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491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内容占位符 2"/>
          <p:cNvSpPr>
            <a:spLocks noGrp="1"/>
          </p:cNvSpPr>
          <p:nvPr>
            <p:ph idx="4294967295"/>
          </p:nvPr>
        </p:nvSpPr>
        <p:spPr>
          <a:xfrm>
            <a:off x="0" y="0"/>
            <a:ext cx="9144000" cy="6715125"/>
          </a:xfrm>
        </p:spPr>
        <p:txBody>
          <a:bodyPr/>
          <a:lstStyle/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#include &lt;</a:t>
            </a:r>
            <a:r>
              <a:rPr lang="en-US" altLang="zh-CN" sz="2200" dirty="0" err="1">
                <a:solidFill>
                  <a:srgbClr val="3333FF"/>
                </a:solidFill>
              </a:rPr>
              <a:t>iostream</a:t>
            </a:r>
            <a:r>
              <a:rPr lang="en-US" altLang="zh-CN" sz="2200" dirty="0">
                <a:solidFill>
                  <a:srgbClr val="3333FF"/>
                </a:solidFill>
              </a:rPr>
              <a:t>&gt;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using namespace </a:t>
            </a:r>
            <a:r>
              <a:rPr lang="en-US" altLang="zh-CN" sz="2200" dirty="0" err="1">
                <a:solidFill>
                  <a:srgbClr val="3333FF"/>
                </a:solidFill>
              </a:rPr>
              <a:t>std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 err="1">
                <a:solidFill>
                  <a:srgbClr val="3333FF"/>
                </a:solidFill>
              </a:rPr>
              <a:t>struct</a:t>
            </a:r>
            <a:r>
              <a:rPr lang="en-US" altLang="zh-CN" sz="2200" dirty="0">
                <a:solidFill>
                  <a:srgbClr val="3333FF"/>
                </a:solidFill>
              </a:rPr>
              <a:t> data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  </a:t>
            </a:r>
            <a:r>
              <a:rPr lang="en-US" altLang="zh-CN" sz="2200" dirty="0" err="1">
                <a:solidFill>
                  <a:srgbClr val="3333FF"/>
                </a:solidFill>
              </a:rPr>
              <a:t>int</a:t>
            </a:r>
            <a:r>
              <a:rPr lang="en-US" altLang="zh-CN" sz="2200" dirty="0">
                <a:solidFill>
                  <a:srgbClr val="3333FF"/>
                </a:solidFill>
              </a:rPr>
              <a:t> a, b, c; };</a:t>
            </a:r>
          </a:p>
          <a:p>
            <a:pPr>
              <a:buNone/>
            </a:pPr>
            <a:r>
              <a:rPr lang="en-US" altLang="zh-CN" sz="2200" dirty="0" err="1">
                <a:solidFill>
                  <a:srgbClr val="3333FF"/>
                </a:solidFill>
              </a:rPr>
              <a:t>int</a:t>
            </a:r>
            <a:r>
              <a:rPr lang="en-US" altLang="zh-CN" sz="2200" dirty="0">
                <a:solidFill>
                  <a:srgbClr val="3333FF"/>
                </a:solidFill>
              </a:rPr>
              <a:t> main()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  void 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 data  *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);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struct</a:t>
            </a:r>
            <a:r>
              <a:rPr lang="en-US" altLang="zh-CN" sz="2200" dirty="0">
                <a:solidFill>
                  <a:srgbClr val="3333FF"/>
                </a:solidFill>
              </a:rPr>
              <a:t> data </a:t>
            </a:r>
            <a:r>
              <a:rPr lang="en-US" altLang="zh-CN" sz="2200" dirty="0" err="1">
                <a:solidFill>
                  <a:srgbClr val="3333FF"/>
                </a:solidFill>
              </a:rPr>
              <a:t>arg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=27;   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=3;    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=</a:t>
            </a:r>
            <a:r>
              <a:rPr lang="en-US" altLang="zh-CN" sz="2200" dirty="0" err="1">
                <a:solidFill>
                  <a:srgbClr val="3333FF"/>
                </a:solidFill>
              </a:rPr>
              <a:t>arg.a+arg.b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(&amp;</a:t>
            </a:r>
            <a:r>
              <a:rPr lang="en-US" altLang="zh-CN" sz="2200" dirty="0" err="1">
                <a:solidFill>
                  <a:srgbClr val="3333FF"/>
                </a:solidFill>
              </a:rPr>
              <a:t>arg</a:t>
            </a:r>
            <a:r>
              <a:rPr lang="en-US" altLang="zh-CN" sz="2200" dirty="0">
                <a:solidFill>
                  <a:srgbClr val="3333FF"/>
                </a:solidFill>
              </a:rPr>
              <a:t>);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arg.a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arg.b</a:t>
            </a:r>
            <a:r>
              <a:rPr lang="en-US" altLang="zh-CN" sz="2200" dirty="0">
                <a:solidFill>
                  <a:srgbClr val="3333FF"/>
                </a:solidFill>
              </a:rPr>
              <a:t>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arg.c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return 0</a:t>
            </a:r>
            <a:r>
              <a:rPr lang="en-US" altLang="zh-CN" sz="2200" dirty="0" smtClean="0">
                <a:solidFill>
                  <a:srgbClr val="3333FF"/>
                </a:solidFill>
              </a:rPr>
              <a:t>;	}</a:t>
            </a:r>
            <a:endParaRPr lang="en-US" altLang="zh-CN" sz="2200" dirty="0">
              <a:solidFill>
                <a:srgbClr val="3333FF"/>
              </a:solidFill>
            </a:endParaRP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void </a:t>
            </a:r>
            <a:r>
              <a:rPr lang="en-US" altLang="zh-CN" sz="2200" dirty="0" err="1">
                <a:solidFill>
                  <a:srgbClr val="3333FF"/>
                </a:solidFill>
              </a:rPr>
              <a:t>func</a:t>
            </a:r>
            <a:r>
              <a:rPr lang="en-US" altLang="zh-CN" sz="2200" dirty="0">
                <a:solidFill>
                  <a:srgbClr val="3333FF"/>
                </a:solidFill>
              </a:rPr>
              <a:t>( data  *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)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{ 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-&gt;a&lt;&lt;','&lt;&lt;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-&gt;b&lt;&lt;','&lt;&lt;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-&gt;c&lt;&lt;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-&gt;a=18;     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-&gt;b=5;    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-&gt;c=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-&gt;a*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-&gt;b;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    </a:t>
            </a:r>
            <a:r>
              <a:rPr lang="en-US" altLang="zh-CN" sz="2200" dirty="0" err="1">
                <a:solidFill>
                  <a:srgbClr val="3333FF"/>
                </a:solidFill>
              </a:rPr>
              <a:t>cout</a:t>
            </a:r>
            <a:r>
              <a:rPr lang="en-US" altLang="zh-CN" sz="2200" dirty="0">
                <a:solidFill>
                  <a:srgbClr val="3333FF"/>
                </a:solidFill>
              </a:rPr>
              <a:t>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-&gt;a&lt;&lt;','&lt;&lt;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-&gt;b&lt;&lt;','&lt;&lt;</a:t>
            </a:r>
            <a:r>
              <a:rPr lang="en-US" altLang="zh-CN" sz="2200" dirty="0" err="1">
                <a:solidFill>
                  <a:srgbClr val="3333FF"/>
                </a:solidFill>
              </a:rPr>
              <a:t>parm</a:t>
            </a:r>
            <a:r>
              <a:rPr lang="en-US" altLang="zh-CN" sz="2200" dirty="0">
                <a:solidFill>
                  <a:srgbClr val="3333FF"/>
                </a:solidFill>
              </a:rPr>
              <a:t>-&gt;c&lt;&lt;</a:t>
            </a:r>
            <a:r>
              <a:rPr lang="en-US" altLang="zh-CN" sz="2200" dirty="0" err="1">
                <a:solidFill>
                  <a:srgbClr val="3333FF"/>
                </a:solidFill>
              </a:rPr>
              <a:t>endl</a:t>
            </a:r>
            <a:r>
              <a:rPr lang="en-US" altLang="zh-CN" sz="2200" dirty="0">
                <a:solidFill>
                  <a:srgbClr val="3333FF"/>
                </a:solidFill>
              </a:rPr>
              <a:t>;</a:t>
            </a:r>
          </a:p>
          <a:p>
            <a:pPr>
              <a:buNone/>
            </a:pPr>
            <a:r>
              <a:rPr lang="en-US" altLang="zh-CN" sz="2200" dirty="0">
                <a:solidFill>
                  <a:srgbClr val="3333FF"/>
                </a:solidFill>
              </a:rPr>
              <a:t>}</a:t>
            </a:r>
          </a:p>
        </p:txBody>
      </p:sp>
      <p:sp>
        <p:nvSpPr>
          <p:cNvPr id="4" name="Text Box 89"/>
          <p:cNvSpPr txBox="1">
            <a:spLocks noChangeArrowheads="1"/>
          </p:cNvSpPr>
          <p:nvPr/>
        </p:nvSpPr>
        <p:spPr bwMode="auto">
          <a:xfrm>
            <a:off x="4067944" y="800101"/>
            <a:ext cx="475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 eaLnBrk="0" hangingPunct="0"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例  用结构体指针变量作函数参数</a:t>
            </a:r>
          </a:p>
        </p:txBody>
      </p:sp>
      <p:sp>
        <p:nvSpPr>
          <p:cNvPr id="2" name="矩形 1"/>
          <p:cNvSpPr/>
          <p:nvPr/>
        </p:nvSpPr>
        <p:spPr>
          <a:xfrm>
            <a:off x="4252094" y="1415852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</a:rPr>
              <a:t>将结构体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变量的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地址传给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形参。</a:t>
            </a:r>
            <a:endParaRPr kumimoji="1" lang="zh-CN" altLang="en-US" sz="2400" b="1" dirty="0">
              <a:solidFill>
                <a:srgbClr val="5B5249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5B5249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068960"/>
            <a:ext cx="25241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7283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584" y="764704"/>
            <a:ext cx="7924800" cy="990600"/>
          </a:xfrm>
        </p:spPr>
        <p:txBody>
          <a:bodyPr/>
          <a:lstStyle/>
          <a:p>
            <a:pPr eaLnBrk="1" hangingPunct="1"/>
            <a:r>
              <a:rPr lang="zh-CN" altLang="en-US" sz="4800" b="1" dirty="0" smtClean="0">
                <a:solidFill>
                  <a:srgbClr val="003399"/>
                </a:solidFill>
              </a:rPr>
              <a:t>类型定义（</a:t>
            </a:r>
            <a:r>
              <a:rPr lang="en-US" altLang="zh-CN" sz="4800" b="1" dirty="0" err="1" smtClean="0">
                <a:solidFill>
                  <a:srgbClr val="003399"/>
                </a:solidFill>
              </a:rPr>
              <a:t>typedef</a:t>
            </a:r>
            <a:r>
              <a:rPr lang="zh-CN" altLang="en-US" sz="4800" b="1" dirty="0" smtClean="0">
                <a:solidFill>
                  <a:srgbClr val="003399"/>
                </a:solidFill>
              </a:rPr>
              <a:t>）</a:t>
            </a:r>
          </a:p>
        </p:txBody>
      </p:sp>
      <p:sp>
        <p:nvSpPr>
          <p:cNvPr id="90115" name="Text Box 5"/>
          <p:cNvSpPr txBox="1">
            <a:spLocks noChangeArrowheads="1"/>
          </p:cNvSpPr>
          <p:nvPr/>
        </p:nvSpPr>
        <p:spPr bwMode="auto">
          <a:xfrm>
            <a:off x="609600" y="2133600"/>
            <a:ext cx="7924800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indent="765175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sz="3600" b="1" dirty="0" err="1" smtClean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Typedef</a:t>
            </a:r>
            <a:r>
              <a:rPr lang="zh-CN" altLang="en-US" sz="3600" b="1" dirty="0" smtClean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用于定义已有的数据类型的别名。</a:t>
            </a:r>
            <a:endParaRPr lang="en-US" altLang="zh-CN" sz="3600" b="1" dirty="0" smtClean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 smtClean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该别名与标准类型名一样，可用来定义相应的变量。</a:t>
            </a:r>
          </a:p>
        </p:txBody>
      </p:sp>
    </p:spTree>
    <p:extLst>
      <p:ext uri="{BB962C8B-B14F-4D97-AF65-F5344CB8AC3E}">
        <p14:creationId xmlns:p14="http://schemas.microsoft.com/office/powerpoint/2010/main" val="1481561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533400" y="838200"/>
            <a:ext cx="8229600" cy="5687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buFontTx/>
              <a:buChar char="•"/>
              <a:defRPr/>
            </a:pP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给已有的数据类型加一个</a:t>
            </a:r>
            <a:r>
              <a:rPr kumimoji="1"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新的别名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提高程序可读性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不是建立新的数据类型）。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3200" b="1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   一般形式：</a:t>
            </a:r>
          </a:p>
          <a:p>
            <a:pPr marL="342900" indent="-342900" fontAlgn="base">
              <a:spcBef>
                <a:spcPct val="45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kumimoji="1" lang="en-US" altLang="zh-CN" sz="3200" b="1" dirty="0" err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typedef</a:t>
            </a:r>
            <a:r>
              <a:rPr kumimoji="1" lang="en-US" altLang="zh-CN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kumimoji="1"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数据类型名      新</a:t>
            </a:r>
            <a:r>
              <a:rPr kumimoji="1" lang="zh-CN" altLang="en-US" sz="32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别名；</a:t>
            </a:r>
            <a:endParaRPr kumimoji="1" lang="zh-CN" altLang="en-US" sz="32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          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已有定义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)    (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习惯用大写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)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    </a:t>
            </a:r>
            <a:endParaRPr kumimoji="1" lang="en-US" altLang="zh-CN" sz="32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	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		</a:t>
            </a: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例 ：</a:t>
            </a:r>
            <a:endParaRPr kumimoji="1" lang="zh-CN" altLang="en-US" sz="32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         </a:t>
            </a:r>
            <a:r>
              <a:rPr kumimoji="1" lang="en-US" altLang="zh-CN" sz="3200" b="1" dirty="0" err="1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typedef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 float  REAL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;</a:t>
            </a:r>
            <a:endParaRPr kumimoji="1" lang="en-US" altLang="zh-CN" sz="32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          REAL  </a:t>
            </a:r>
            <a:r>
              <a:rPr kumimoji="1" lang="en-US" altLang="zh-CN" sz="3200" b="1" dirty="0" err="1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a,b,c</a:t>
            </a:r>
            <a:r>
              <a:rPr kumimoji="1" lang="en-US" altLang="zh-CN" sz="32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470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539750" y="692696"/>
            <a:ext cx="82296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5B5249"/>
                </a:solidFill>
                <a:ea typeface="华文细黑" pitchFamily="2" charset="-122"/>
              </a:rPr>
              <a:t>用  法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539750" y="1556792"/>
            <a:ext cx="82296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1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、简单数据类型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float  REAL ;  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   REAL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a,b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;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	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等价于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	float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a,b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2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、数组        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   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char 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STR[80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];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   STR 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s1；		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等价于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	char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s1[80];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3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、指针        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    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float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*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PF;        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    PF 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p;		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等价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于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	float  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*p;</a:t>
            </a:r>
          </a:p>
        </p:txBody>
      </p:sp>
    </p:spTree>
    <p:extLst>
      <p:ext uri="{BB962C8B-B14F-4D97-AF65-F5344CB8AC3E}">
        <p14:creationId xmlns:p14="http://schemas.microsoft.com/office/powerpoint/2010/main" val="253862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2A3D7A"/>
                </a:solidFill>
                <a:ea typeface="华文细黑" pitchFamily="2" charset="-122"/>
              </a:rPr>
              <a:t>用  法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57200" y="1143000"/>
            <a:ext cx="8579296" cy="3582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4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、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结构体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也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可以对一个结构体类型声明一个新的名字。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例如：</a:t>
            </a:r>
            <a:endParaRPr kumimoji="1" lang="zh-CN" altLang="en-US" sz="2400" b="1" dirty="0">
              <a:solidFill>
                <a:srgbClr val="5B5249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C00000"/>
                </a:solidFill>
                <a:ea typeface="华文细黑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{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year；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month;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} DATE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; </a:t>
            </a:r>
            <a:r>
              <a:rPr kumimoji="1" lang="en-US" altLang="zh-CN" sz="2400" b="1" dirty="0">
                <a:solidFill>
                  <a:srgbClr val="C00000"/>
                </a:solidFill>
                <a:ea typeface="华文细黑" pitchFamily="2" charset="-122"/>
              </a:rPr>
              <a:t>//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注意</a:t>
            </a:r>
            <a:r>
              <a:rPr kumimoji="1" lang="en-US" altLang="zh-CN" sz="2400" b="1" dirty="0">
                <a:solidFill>
                  <a:srgbClr val="C00000"/>
                </a:solidFill>
                <a:ea typeface="华文细黑" pitchFamily="2" charset="-122"/>
              </a:rPr>
              <a:t>DATE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此时是新类型名，而不是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结构体变量名</a:t>
            </a:r>
            <a:endParaRPr kumimoji="1" lang="en-US" altLang="zh-CN" sz="2400" b="1" dirty="0">
              <a:solidFill>
                <a:srgbClr val="C00000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55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   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4725144"/>
            <a:ext cx="8363272" cy="179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这样就可以用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DATE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去定义结构体变量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DATE  birthday;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又或是定义一个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DATE</a:t>
            </a:r>
            <a:r>
              <a:rPr kumimoji="1" lang="zh-CN" altLang="en-US" sz="2400" b="1" dirty="0">
                <a:solidFill>
                  <a:srgbClr val="5B5249"/>
                </a:solidFill>
                <a:ea typeface="华文细黑" pitchFamily="2" charset="-122"/>
              </a:rPr>
              <a:t>型的结构体数组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DATE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bir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[10];</a:t>
            </a:r>
            <a:r>
              <a:rPr kumimoji="1" lang="en-US" altLang="zh-CN" sz="2000" b="1" dirty="0">
                <a:solidFill>
                  <a:srgbClr val="003399"/>
                </a:solidFill>
                <a:ea typeface="华文细黑" pitchFamily="2" charset="-122"/>
              </a:rPr>
              <a:t>//</a:t>
            </a:r>
            <a:r>
              <a:rPr kumimoji="1" lang="zh-CN" altLang="en-US" sz="2000" b="1" dirty="0">
                <a:solidFill>
                  <a:srgbClr val="003399"/>
                </a:solidFill>
                <a:ea typeface="华文细黑" pitchFamily="2" charset="-122"/>
              </a:rPr>
              <a:t>结构体数组，包含</a:t>
            </a:r>
            <a:r>
              <a:rPr kumimoji="1" lang="en-US" altLang="zh-CN" sz="2000" b="1" dirty="0">
                <a:solidFill>
                  <a:srgbClr val="003399"/>
                </a:solidFill>
                <a:ea typeface="华文细黑" pitchFamily="2" charset="-122"/>
              </a:rPr>
              <a:t>10</a:t>
            </a:r>
            <a:r>
              <a:rPr kumimoji="1" lang="zh-CN" altLang="en-US" sz="2000" b="1" dirty="0">
                <a:solidFill>
                  <a:srgbClr val="003399"/>
                </a:solidFill>
                <a:ea typeface="华文细黑" pitchFamily="2" charset="-122"/>
              </a:rPr>
              <a:t>个</a:t>
            </a:r>
            <a:r>
              <a:rPr kumimoji="1" lang="en-US" altLang="zh-CN" sz="2000" b="1" dirty="0">
                <a:solidFill>
                  <a:srgbClr val="003399"/>
                </a:solidFill>
                <a:ea typeface="华文细黑" pitchFamily="2" charset="-122"/>
              </a:rPr>
              <a:t>DATE</a:t>
            </a:r>
            <a:r>
              <a:rPr kumimoji="1" lang="zh-CN" altLang="en-US" sz="2000" b="1" dirty="0">
                <a:solidFill>
                  <a:srgbClr val="003399"/>
                </a:solidFill>
                <a:ea typeface="华文细黑" pitchFamily="2" charset="-122"/>
              </a:rPr>
              <a:t>型结构体元素</a:t>
            </a:r>
            <a:endParaRPr kumimoji="1" lang="en-US" altLang="zh-CN" sz="2000" b="1" dirty="0">
              <a:solidFill>
                <a:srgbClr val="003399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6090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914400" y="55780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4000" b="1" dirty="0">
                <a:solidFill>
                  <a:srgbClr val="2A3D7A"/>
                </a:solidFill>
                <a:ea typeface="华文细黑" pitchFamily="2" charset="-122"/>
              </a:rPr>
              <a:t>以下三种形式等价</a:t>
            </a:r>
            <a:endParaRPr kumimoji="1" lang="zh-CN" altLang="en-US" sz="4000" b="1" dirty="0">
              <a:solidFill>
                <a:srgbClr val="2A3D7A"/>
              </a:solidFill>
              <a:ea typeface="华文细黑" pitchFamily="2" charset="-122"/>
            </a:endParaRP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457200" y="908720"/>
            <a:ext cx="8579296" cy="264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C00000"/>
                </a:solidFill>
                <a:ea typeface="华文细黑" pitchFamily="2" charset="-122"/>
              </a:rPr>
              <a:t>typedef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{ </a:t>
            </a: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year；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month;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5B524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} DATE</a:t>
            </a: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; </a:t>
            </a:r>
            <a:r>
              <a:rPr kumimoji="1" lang="en-US" altLang="zh-CN" sz="2400" b="1" dirty="0">
                <a:solidFill>
                  <a:srgbClr val="C00000"/>
                </a:solidFill>
                <a:ea typeface="华文细黑" pitchFamily="2" charset="-122"/>
              </a:rPr>
              <a:t>//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注意</a:t>
            </a:r>
            <a:r>
              <a:rPr kumimoji="1" lang="en-US" altLang="zh-CN" sz="2400" b="1" dirty="0">
                <a:solidFill>
                  <a:srgbClr val="C00000"/>
                </a:solidFill>
                <a:ea typeface="华文细黑" pitchFamily="2" charset="-122"/>
              </a:rPr>
              <a:t>DATE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此时是新类型名，而不是</a:t>
            </a:r>
            <a:r>
              <a:rPr kumimoji="1" lang="zh-CN" altLang="en-US" sz="2400" b="1" dirty="0">
                <a:solidFill>
                  <a:srgbClr val="C00000"/>
                </a:solidFill>
                <a:ea typeface="华文细黑" pitchFamily="2" charset="-122"/>
              </a:rPr>
              <a:t>结构体变量名</a:t>
            </a:r>
            <a:endParaRPr kumimoji="1" lang="en-US" altLang="zh-CN" sz="2400" b="1" dirty="0">
              <a:solidFill>
                <a:srgbClr val="C00000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DATE  birthday;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endParaRPr kumimoji="1" lang="en-US" altLang="zh-CN" sz="2400" b="1" dirty="0">
              <a:solidFill>
                <a:srgbClr val="C00000"/>
              </a:solidFill>
              <a:ea typeface="华文细黑" pitchFamily="2" charset="-122"/>
            </a:endParaRPr>
          </a:p>
          <a:p>
            <a:pPr marL="342900" indent="-342900" fontAlgn="base">
              <a:spcBef>
                <a:spcPct val="55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5B5249"/>
                </a:solidFill>
                <a:ea typeface="华文细黑" pitchFamily="2" charset="-122"/>
              </a:rPr>
              <a:t>     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536" y="3933056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003399"/>
                </a:solidFill>
                <a:ea typeface="华文细黑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DATE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{ </a:t>
            </a:r>
            <a:r>
              <a:rPr kumimoji="1" lang="en-US" altLang="zh-CN" sz="2400" b="1" dirty="0" err="1">
                <a:solidFill>
                  <a:srgbClr val="00339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year；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00339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month;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003399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};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003399"/>
                </a:solidFill>
                <a:ea typeface="华文细黑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DATE</a:t>
            </a:r>
            <a:r>
              <a:rPr kumimoji="1" lang="en-US" altLang="zh-CN" sz="2400" b="1" dirty="0">
                <a:solidFill>
                  <a:srgbClr val="003399"/>
                </a:solidFill>
                <a:ea typeface="华文细黑" pitchFamily="2" charset="-122"/>
              </a:rPr>
              <a:t> birthday </a:t>
            </a:r>
            <a:r>
              <a:rPr kumimoji="1" lang="zh-CN" altLang="en-US" sz="2400" b="1" dirty="0">
                <a:solidFill>
                  <a:srgbClr val="003399"/>
                </a:solidFill>
                <a:ea typeface="华文细黑" pitchFamily="2" charset="-122"/>
              </a:rPr>
              <a:t>；</a:t>
            </a:r>
            <a:r>
              <a:rPr kumimoji="1" lang="en-US" altLang="zh-CN" sz="2400" dirty="0">
                <a:solidFill>
                  <a:srgbClr val="5B5249"/>
                </a:solidFill>
              </a:rPr>
              <a:t>	</a:t>
            </a:r>
            <a:endParaRPr kumimoji="1" lang="en-US" altLang="zh-CN" sz="2400" b="1" dirty="0">
              <a:solidFill>
                <a:srgbClr val="5B5249"/>
              </a:solidFill>
              <a:ea typeface="华文细黑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64496" y="4154655"/>
            <a:ext cx="4572000" cy="22344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FF00FF"/>
                </a:solidFill>
                <a:ea typeface="华文细黑" pitchFamily="2" charset="-122"/>
              </a:rPr>
              <a:t>struct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 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{ </a:t>
            </a:r>
            <a:r>
              <a:rPr kumimoji="1" lang="en-US" altLang="zh-CN" sz="2400" b="1" dirty="0" err="1">
                <a:solidFill>
                  <a:srgbClr val="FF00FF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 year；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FF00FF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 month;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 err="1">
                <a:solidFill>
                  <a:srgbClr val="FF00FF"/>
                </a:solidFill>
                <a:ea typeface="华文细黑" pitchFamily="2" charset="-122"/>
              </a:rPr>
              <a:t>int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 day;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2A3D7A"/>
              </a:buClr>
              <a:defRPr/>
            </a:pP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}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 birthday</a:t>
            </a:r>
            <a:r>
              <a:rPr kumimoji="1" lang="en-US" altLang="zh-CN" sz="2400" b="1" dirty="0">
                <a:solidFill>
                  <a:srgbClr val="FF00FF"/>
                </a:solidFill>
                <a:ea typeface="华文细黑" pitchFamily="2" charset="-122"/>
              </a:rPr>
              <a:t>;</a:t>
            </a:r>
            <a:r>
              <a:rPr kumimoji="1" lang="en-US" altLang="zh-CN" sz="2400" dirty="0">
                <a:solidFill>
                  <a:srgbClr val="FF00FF"/>
                </a:solidFill>
              </a:rPr>
              <a:t>	</a:t>
            </a:r>
            <a:endParaRPr kumimoji="1" lang="en-US" altLang="zh-CN" sz="2400" b="1" dirty="0">
              <a:solidFill>
                <a:srgbClr val="FF00FF"/>
              </a:solidFill>
              <a:ea typeface="华文细黑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90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44513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>
                <a:solidFill>
                  <a:schemeClr val="tx1"/>
                </a:solidFill>
              </a:rPr>
              <a:t>结构体与结构体指针</a:t>
            </a:r>
            <a:r>
              <a:rPr lang="en-US" altLang="zh-CN" sz="4000" b="1" dirty="0" smtClean="0">
                <a:solidFill>
                  <a:schemeClr val="tx1"/>
                </a:solidFill>
              </a:rPr>
              <a:t>---</a:t>
            </a:r>
            <a:r>
              <a:rPr lang="zh-CN" altLang="en-US" sz="4000" b="1" dirty="0" smtClean="0">
                <a:solidFill>
                  <a:schemeClr val="tx1"/>
                </a:solidFill>
              </a:rPr>
              <a:t>小结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640960" cy="3481238"/>
          </a:xfrm>
        </p:spPr>
        <p:txBody>
          <a:bodyPr/>
          <a:lstStyle/>
          <a:p>
            <a:pPr eaLnBrk="1" hangingPunct="1">
              <a:lnSpc>
                <a:spcPct val="85000"/>
              </a:lnSpc>
              <a:defRPr/>
            </a:pPr>
            <a:r>
              <a:rPr lang="en-US" altLang="zh-CN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typedef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altLang="zh-CN" sz="26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struct</a:t>
            </a:r>
            <a:r>
              <a:rPr lang="en-US" altLang="zh-CN" sz="26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/>
            </a:r>
            <a:b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{	</a:t>
            </a:r>
            <a:b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x;</a:t>
            </a:r>
            <a:b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600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y;	</a:t>
            </a:r>
            <a:b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</a:br>
            <a:r>
              <a:rPr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 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p,*q;</a:t>
            </a:r>
          </a:p>
          <a:p>
            <a:pPr eaLnBrk="1" hangingPunct="1">
              <a:lnSpc>
                <a:spcPct val="85000"/>
              </a:lnSpc>
              <a:defRPr/>
            </a:pP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/*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以上表示申明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为结构体类型，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</a:t>
            </a:r>
            <a:r>
              <a:rPr lang="zh-CN" altLang="en-US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为结构体指针类型</a:t>
            </a:r>
            <a:r>
              <a:rPr lang="en-US" altLang="zh-CN" sz="24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*/</a:t>
            </a: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p  </a:t>
            </a:r>
            <a:r>
              <a:rPr lang="en-US" altLang="zh-CN" sz="26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/*</a:t>
            </a:r>
            <a:r>
              <a:rPr lang="zh-CN" altLang="en-US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定义结构体变量*</a:t>
            </a:r>
            <a:r>
              <a:rPr lang="en-US" altLang="zh-CN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</a:t>
            </a:r>
            <a:endParaRPr lang="en-US" altLang="zh-CN" sz="2600" b="1" dirty="0" smtClean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eaLnBrk="1" hangingPunct="1">
              <a:lnSpc>
                <a:spcPct val="85000"/>
              </a:lnSpc>
              <a:buFont typeface="Wingdings" pitchFamily="2" charset="2"/>
              <a:buNone/>
              <a:defRPr/>
            </a:pP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q  </a:t>
            </a:r>
            <a:r>
              <a:rPr lang="en-US" altLang="zh-CN" sz="26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 </a:t>
            </a:r>
            <a:r>
              <a:rPr lang="en-US" altLang="zh-CN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/*</a:t>
            </a:r>
            <a:r>
              <a:rPr lang="zh-CN" altLang="en-US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定义结构体指针变量*</a:t>
            </a:r>
            <a:r>
              <a:rPr lang="en-US" altLang="zh-CN" sz="2600" b="1" dirty="0" smtClean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r>
              <a:rPr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  </a:t>
            </a:r>
            <a:r>
              <a:rPr lang="en-US" altLang="zh-CN" sz="26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	</a:t>
            </a:r>
            <a:r>
              <a:rPr lang="zh-CN" altLang="en-US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等价于  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 </a:t>
            </a:r>
            <a:r>
              <a:rPr lang="en-US" altLang="zh-CN" sz="26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*</a:t>
            </a:r>
            <a:r>
              <a:rPr lang="en-US" altLang="zh-CN" sz="2600" b="1" dirty="0" err="1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lang="en-US" altLang="zh-CN" sz="2600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  <a:r>
              <a:rPr lang="en-US" altLang="zh-CN" sz="26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buNone/>
              <a:defRPr/>
            </a:pPr>
            <a:endParaRPr lang="en-US" altLang="zh-CN" sz="26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6011863" y="1125538"/>
            <a:ext cx="2952750" cy="1404937"/>
            <a:chOff x="3787" y="709"/>
            <a:chExt cx="1860" cy="885"/>
          </a:xfrm>
        </p:grpSpPr>
        <p:grpSp>
          <p:nvGrpSpPr>
            <p:cNvPr id="8197" name="Group 5"/>
            <p:cNvGrpSpPr>
              <a:grpSpLocks/>
            </p:cNvGrpSpPr>
            <p:nvPr/>
          </p:nvGrpSpPr>
          <p:grpSpPr bwMode="auto">
            <a:xfrm>
              <a:off x="4831" y="996"/>
              <a:ext cx="816" cy="598"/>
              <a:chOff x="4604" y="996"/>
              <a:chExt cx="816" cy="598"/>
            </a:xfrm>
          </p:grpSpPr>
          <p:sp>
            <p:nvSpPr>
              <p:cNvPr id="8201" name="Text Box 6"/>
              <p:cNvSpPr txBox="1">
                <a:spLocks noChangeArrowheads="1"/>
              </p:cNvSpPr>
              <p:nvPr/>
            </p:nvSpPr>
            <p:spPr bwMode="auto">
              <a:xfrm>
                <a:off x="4604" y="996"/>
                <a:ext cx="816" cy="296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5B5249"/>
                    </a:solidFill>
                    <a:latin typeface="Courier New" pitchFamily="49" charset="0"/>
                  </a:rPr>
                  <a:t>x</a:t>
                </a:r>
              </a:p>
            </p:txBody>
          </p:sp>
          <p:sp>
            <p:nvSpPr>
              <p:cNvPr id="8202" name="Text Box 7"/>
              <p:cNvSpPr txBox="1">
                <a:spLocks noChangeArrowheads="1"/>
              </p:cNvSpPr>
              <p:nvPr/>
            </p:nvSpPr>
            <p:spPr bwMode="auto">
              <a:xfrm>
                <a:off x="4604" y="1298"/>
                <a:ext cx="816" cy="296"/>
              </a:xfrm>
              <a:prstGeom prst="rect">
                <a:avLst/>
              </a:prstGeom>
              <a:solidFill>
                <a:srgbClr val="FF9900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400">
                    <a:solidFill>
                      <a:srgbClr val="5B5249"/>
                    </a:solidFill>
                    <a:latin typeface="Courier New" pitchFamily="49" charset="0"/>
                  </a:rPr>
                  <a:t>y</a:t>
                </a:r>
              </a:p>
            </p:txBody>
          </p:sp>
        </p:grpSp>
        <p:sp>
          <p:nvSpPr>
            <p:cNvPr id="8198" name="Text Box 8"/>
            <p:cNvSpPr txBox="1">
              <a:spLocks noChangeArrowheads="1"/>
            </p:cNvSpPr>
            <p:nvPr/>
          </p:nvSpPr>
          <p:spPr bwMode="auto">
            <a:xfrm>
              <a:off x="3787" y="965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 err="1" smtClean="0">
                  <a:solidFill>
                    <a:srgbClr val="5B5249"/>
                  </a:solidFill>
                  <a:latin typeface="Courier New" pitchFamily="49" charset="0"/>
                </a:rPr>
                <a:t>qt</a:t>
              </a:r>
              <a:endParaRPr kumimoji="1" lang="en-US" altLang="zh-CN" sz="2400" dirty="0">
                <a:solidFill>
                  <a:srgbClr val="5B5249"/>
                </a:solidFill>
                <a:latin typeface="Courier New" pitchFamily="49" charset="0"/>
              </a:endParaRPr>
            </a:p>
          </p:txBody>
        </p:sp>
        <p:sp>
          <p:nvSpPr>
            <p:cNvPr id="8199" name="Text Box 9"/>
            <p:cNvSpPr txBox="1">
              <a:spLocks noChangeArrowheads="1"/>
            </p:cNvSpPr>
            <p:nvPr/>
          </p:nvSpPr>
          <p:spPr bwMode="auto">
            <a:xfrm>
              <a:off x="4820" y="709"/>
              <a:ext cx="8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00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dirty="0" err="1">
                  <a:solidFill>
                    <a:srgbClr val="5B5249"/>
                  </a:solidFill>
                  <a:latin typeface="Courier New" pitchFamily="49" charset="0"/>
                </a:rPr>
                <a:t>pt</a:t>
              </a:r>
              <a:endParaRPr kumimoji="1" lang="en-US" altLang="zh-CN" sz="2400" dirty="0">
                <a:solidFill>
                  <a:srgbClr val="5B5249"/>
                </a:solidFill>
                <a:latin typeface="Courier New" pitchFamily="49" charset="0"/>
              </a:endParaRPr>
            </a:p>
          </p:txBody>
        </p:sp>
        <p:sp>
          <p:nvSpPr>
            <p:cNvPr id="536586" name="Line 10"/>
            <p:cNvSpPr>
              <a:spLocks noChangeShapeType="1"/>
            </p:cNvSpPr>
            <p:nvPr/>
          </p:nvSpPr>
          <p:spPr bwMode="auto">
            <a:xfrm>
              <a:off x="4422" y="1117"/>
              <a:ext cx="408" cy="0"/>
            </a:xfrm>
            <a:prstGeom prst="line">
              <a:avLst/>
            </a:prstGeom>
            <a:noFill/>
            <a:ln w="57150">
              <a:solidFill>
                <a:srgbClr val="00008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2400">
                <a:solidFill>
                  <a:srgbClr val="5B524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660476" y="4509120"/>
            <a:ext cx="8316416" cy="22636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pPr>
            <a:r>
              <a:rPr kumimoji="1"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kumimoji="1"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  <a:r>
              <a:rPr kumimoji="1"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= </a:t>
            </a:r>
            <a:r>
              <a:rPr kumimoji="1"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&amp;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</a:t>
            </a:r>
            <a:r>
              <a:rPr kumimoji="1" lang="en-US" altLang="zh-CN" sz="26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;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怎样通过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</a:t>
            </a: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访问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</a:t>
            </a: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的成员？</a:t>
            </a:r>
          </a:p>
          <a:p>
            <a:pPr lv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pt.x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0;           </a:t>
            </a:r>
            <a:r>
              <a:rPr kumimoji="1" lang="en-US" altLang="zh-CN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/*</a:t>
            </a:r>
            <a:r>
              <a:rPr kumimoji="1" lang="zh-CN" altLang="en-US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成员运算符*</a:t>
            </a:r>
            <a:r>
              <a:rPr kumimoji="1" lang="en-US" altLang="zh-CN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</a:t>
            </a:r>
          </a:p>
          <a:p>
            <a:pPr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怎样</a:t>
            </a: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通过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访问</a:t>
            </a:r>
            <a:r>
              <a:rPr kumimoji="1" lang="en-US" altLang="zh-CN" sz="26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pt</a:t>
            </a:r>
            <a:r>
              <a:rPr kumimoji="1" lang="zh-CN" altLang="en-US" sz="2600" b="1" dirty="0"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的成员？</a:t>
            </a:r>
          </a:p>
          <a:p>
            <a:pPr lv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(*</a:t>
            </a:r>
            <a:r>
              <a:rPr kumimoji="1" lang="en-US" altLang="zh-CN" sz="2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).x = 0;</a:t>
            </a:r>
          </a:p>
          <a:p>
            <a:pPr lv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2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qt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-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&gt;x = 0;	       </a:t>
            </a:r>
            <a:r>
              <a:rPr kumimoji="1" lang="en-US" altLang="zh-CN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/*</a:t>
            </a:r>
            <a:r>
              <a:rPr kumimoji="1" lang="zh-CN" altLang="en-US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指向运算符*</a:t>
            </a:r>
            <a:r>
              <a:rPr kumimoji="1" lang="en-US" altLang="zh-CN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/</a:t>
            </a:r>
            <a:endParaRPr kumimoji="1" lang="en-US" altLang="zh-CN" sz="22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</a:endParaRPr>
          </a:p>
          <a:p>
            <a:pPr lvl="1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200" b="1" dirty="0">
                <a:solidFill>
                  <a:srgbClr val="0088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第二种更常用</a:t>
            </a:r>
            <a:endParaRPr kumimoji="1" lang="zh-CN" altLang="en-US" sz="2400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5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6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36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6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36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6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6579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52475" y="760348"/>
            <a:ext cx="5688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第 </a:t>
            </a:r>
            <a:r>
              <a:rPr kumimoji="1" lang="en-US" altLang="zh-CN" sz="3200" dirty="0"/>
              <a:t>2 </a:t>
            </a:r>
            <a:r>
              <a:rPr kumimoji="1" lang="zh-CN" altLang="en-US" sz="3200" dirty="0"/>
              <a:t>章  </a:t>
            </a:r>
            <a:r>
              <a:rPr kumimoji="1" lang="zh-CN" altLang="en-US" sz="3200" dirty="0" smtClean="0"/>
              <a:t>表结构</a:t>
            </a:r>
            <a:endParaRPr kumimoji="1"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650" y="1351379"/>
            <a:ext cx="284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第二章内容概述：</a:t>
            </a:r>
            <a:endParaRPr kumimoji="1" lang="zh-CN" altLang="en-US" sz="28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35137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第二章将要学习线性结构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 bwMode="auto">
          <a:xfrm>
            <a:off x="3596754" y="1612989"/>
            <a:ext cx="1119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7" idx="2"/>
          </p:cNvCxnSpPr>
          <p:nvPr/>
        </p:nvCxnSpPr>
        <p:spPr bwMode="auto">
          <a:xfrm>
            <a:off x="6876256" y="1813044"/>
            <a:ext cx="0" cy="823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785420" y="2654449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常见的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线性结构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有：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一般线性表；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限定性线性表；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推广的线性表。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3923928" y="2852936"/>
            <a:ext cx="186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34591" y="2285117"/>
            <a:ext cx="3096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一般的线性表分两种：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使用顺序存储结构的称为：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顺序表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使用链式存储结构的称为：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链表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3923928" y="3623945"/>
            <a:ext cx="1861492" cy="1317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734591" y="4509120"/>
            <a:ext cx="3816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限定性线性表分三种：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栈、队列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队列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是操作受到限制的线性表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是数据类型受到限制的线性表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732240" y="4224109"/>
            <a:ext cx="0" cy="71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67486" y="4910286"/>
            <a:ext cx="3301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推广的线性表有两种：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广义表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其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元素本身也可以是一种数据结构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671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  <p:bldP spid="16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 bwMode="auto">
          <a:xfrm>
            <a:off x="899592" y="2276872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mtClean="0">
                <a:solidFill>
                  <a:srgbClr val="5B5249"/>
                </a:solidFill>
              </a:rPr>
              <a:t>开始第二章前的一点预备知识</a:t>
            </a:r>
            <a:endParaRPr lang="zh-CN" altLang="en-US" dirty="0" smtClean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25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39552" y="692696"/>
            <a:ext cx="3024188" cy="6492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rgbClr val="006600"/>
              </a:buClr>
              <a:buSzPct val="60000"/>
              <a:defRPr/>
            </a:pPr>
            <a:r>
              <a:rPr lang="zh-CN" altLang="en-US" dirty="0" smtClean="0">
                <a:solidFill>
                  <a:srgbClr val="800000"/>
                </a:solidFill>
                <a:latin typeface="宋体"/>
              </a:rPr>
              <a:t>主要内容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1700808"/>
            <a:ext cx="7037388" cy="4695825"/>
          </a:xfrm>
          <a:prstGeom prst="rect">
            <a:avLst/>
          </a:prstGeom>
          <a:noFill/>
          <a:ln>
            <a:solidFill>
              <a:srgbClr val="993300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结构体 </a:t>
            </a:r>
            <a:endParaRPr lang="en-US" altLang="zh-CN" sz="36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endParaRPr lang="zh-CN" altLang="en-US" sz="3600" b="1" dirty="0" smtClean="0">
              <a:solidFill>
                <a:srgbClr val="0070C0"/>
              </a:solidFill>
              <a:latin typeface="华文楷体" pitchFamily="2" charset="-122"/>
              <a:ea typeface="华文楷体" pitchFamily="2" charset="-122"/>
            </a:endParaRPr>
          </a:p>
          <a:p>
            <a:pPr eaLnBrk="1" hangingPunct="1">
              <a:lnSpc>
                <a:spcPct val="115000"/>
              </a:lnSpc>
              <a:spcBef>
                <a:spcPct val="0"/>
              </a:spcBef>
            </a:pPr>
            <a:r>
              <a:rPr lang="zh-CN" altLang="en-US" sz="3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类型定义</a:t>
            </a:r>
            <a:r>
              <a:rPr lang="en-US" altLang="zh-CN" sz="3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3600" b="1" dirty="0" err="1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typedef</a:t>
            </a:r>
            <a:r>
              <a:rPr lang="en-US" altLang="zh-CN" sz="3600" b="1" dirty="0" smtClean="0">
                <a:solidFill>
                  <a:srgbClr val="0070C0"/>
                </a:solidFill>
                <a:latin typeface="华文楷体" pitchFamily="2" charset="-122"/>
                <a:ea typeface="华文楷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72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8837" y="841375"/>
            <a:ext cx="223651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结构体类型</a:t>
            </a:r>
            <a:endParaRPr kumimoji="1" lang="zh-CN" altLang="en-US" sz="3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1556792"/>
            <a:ext cx="82809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结构体类型：</a:t>
            </a:r>
            <a:endParaRPr kumimoji="1" lang="en-US" altLang="zh-CN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把有内在联系的不同类型的数据统一组合成一个的整体。</a:t>
            </a:r>
            <a:endParaRPr kumimoji="1"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539552" y="2924944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结构类型定义的一般形式</a:t>
            </a:r>
            <a:r>
              <a:rPr lang="zh-CN" altLang="en-US" sz="2800" b="1" dirty="0" smtClean="0">
                <a:solidFill>
                  <a:srgbClr val="5B5249"/>
                </a:solidFill>
                <a:ea typeface="楷体_GB2312" pitchFamily="49" charset="-122"/>
              </a:rPr>
              <a:t>：</a:t>
            </a:r>
            <a:endParaRPr lang="zh-CN" altLang="en-US" sz="2800" b="1" dirty="0">
              <a:solidFill>
                <a:srgbClr val="5B5249"/>
              </a:solidFill>
              <a:ea typeface="楷体_GB2312" pitchFamily="49" charset="-122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915816" y="3573016"/>
            <a:ext cx="4824536" cy="3168352"/>
          </a:xfrm>
          <a:prstGeom prst="rect">
            <a:avLst/>
          </a:prstGeom>
        </p:spPr>
        <p:txBody>
          <a:bodyPr/>
          <a:lstStyle>
            <a:lvl1pPr marL="457200" indent="-4572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itchFamily="2" charset="2"/>
              <a:buChar char="n"/>
              <a:defRPr kumimoji="1" sz="32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  <a:cs typeface="+mn-cs"/>
              </a:defRPr>
            </a:lvl1pPr>
            <a:lvl2pPr marL="1027113" indent="-4556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kumimoji="1" sz="28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2pPr>
            <a:lvl3pPr marL="13700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0000"/>
              <a:buFont typeface="Wingdings" pitchFamily="2" charset="2"/>
              <a:buChar char="n"/>
              <a:defRPr kumimoji="1" sz="24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3pPr>
            <a:lvl4pPr marL="171291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rgbClr val="2E2925"/>
                </a:solidFill>
                <a:latin typeface="Times New Roman" pitchFamily="18" charset="0"/>
                <a:ea typeface="黑体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zh-CN" sz="2400" b="1" dirty="0" err="1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结构体名</a:t>
            </a:r>
            <a:endParaRPr lang="zh-CN" altLang="en-US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类型名 结构体成员名</a:t>
            </a:r>
            <a:r>
              <a:rPr lang="en-US" altLang="zh-CN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 	</a:t>
            </a:r>
            <a:r>
              <a:rPr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类型名 结构体成员</a:t>
            </a:r>
            <a:r>
              <a:rPr lang="zh-CN" altLang="en-US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名</a:t>
            </a:r>
            <a:r>
              <a:rPr lang="en-US" altLang="zh-CN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2;</a:t>
            </a:r>
            <a:endParaRPr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	┆</a:t>
            </a: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类型名 结构体成员</a:t>
            </a:r>
            <a:r>
              <a:rPr lang="zh-CN" altLang="en-US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名</a:t>
            </a:r>
            <a:r>
              <a:rPr lang="en-US" altLang="zh-CN" sz="2400" b="1" dirty="0" smtClean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n;</a:t>
            </a:r>
            <a:endParaRPr lang="en-US" altLang="zh-CN" sz="24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  <a:endParaRPr lang="en-US" altLang="zh-CN" sz="2400" b="1" dirty="0" smtClean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915816" y="3682008"/>
            <a:ext cx="1049932" cy="323056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5B5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Oval 2"/>
          <p:cNvSpPr>
            <a:spLocks noChangeArrowheads="1"/>
          </p:cNvSpPr>
          <p:nvPr/>
        </p:nvSpPr>
        <p:spPr bwMode="auto">
          <a:xfrm>
            <a:off x="331006" y="4145260"/>
            <a:ext cx="2596406" cy="141426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是说明</a:t>
            </a:r>
            <a:endParaRPr kumimoji="1" lang="en-US" altLang="zh-CN" sz="2000" dirty="0">
              <a:solidFill>
                <a:srgbClr val="5B524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结构体类型</a:t>
            </a:r>
            <a:endParaRPr kumimoji="1" lang="zh-CN" altLang="en-US" sz="2000" dirty="0">
              <a:solidFill>
                <a:srgbClr val="5B524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的关键字</a:t>
            </a:r>
            <a:r>
              <a:rPr kumimoji="1" lang="zh-CN" altLang="en-US" sz="2000" dirty="0">
                <a:solidFill>
                  <a:srgbClr val="2A3D7A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H="1">
            <a:off x="1629208" y="4005064"/>
            <a:ext cx="1286605" cy="36004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5B5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Oval 7"/>
          <p:cNvSpPr>
            <a:spLocks noChangeArrowheads="1"/>
          </p:cNvSpPr>
          <p:nvPr/>
        </p:nvSpPr>
        <p:spPr bwMode="auto">
          <a:xfrm>
            <a:off x="3224988" y="4421688"/>
            <a:ext cx="3579259" cy="1959640"/>
          </a:xfrm>
          <a:prstGeom prst="ellips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5B5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Line 8"/>
          <p:cNvSpPr>
            <a:spLocks noChangeShapeType="1"/>
          </p:cNvSpPr>
          <p:nvPr/>
        </p:nvSpPr>
        <p:spPr bwMode="auto">
          <a:xfrm flipV="1">
            <a:off x="5014617" y="3825043"/>
            <a:ext cx="781519" cy="59664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5B5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Oval 2"/>
          <p:cNvSpPr>
            <a:spLocks noChangeArrowheads="1"/>
          </p:cNvSpPr>
          <p:nvPr/>
        </p:nvSpPr>
        <p:spPr bwMode="auto">
          <a:xfrm>
            <a:off x="5652120" y="2852936"/>
            <a:ext cx="3347864" cy="1414264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大括号内为该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结构体的</a:t>
            </a:r>
            <a:endParaRPr kumimoji="1" lang="en-US" altLang="zh-CN" sz="2000" dirty="0">
              <a:solidFill>
                <a:srgbClr val="5B524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各个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，其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形式为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000" dirty="0">
              <a:solidFill>
                <a:srgbClr val="5B5249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类型</a:t>
            </a:r>
            <a:r>
              <a:rPr kumimoji="1" lang="zh-CN" altLang="en-US" sz="2000" dirty="0">
                <a:solidFill>
                  <a:srgbClr val="5B524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名  成员名；</a:t>
            </a:r>
          </a:p>
        </p:txBody>
      </p:sp>
    </p:spTree>
    <p:extLst>
      <p:ext uri="{BB962C8B-B14F-4D97-AF65-F5344CB8AC3E}">
        <p14:creationId xmlns:p14="http://schemas.microsoft.com/office/powerpoint/2010/main" val="1102990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 animBg="1"/>
      <p:bldP spid="17" grpId="0" animBg="1"/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981075"/>
            <a:ext cx="84963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例如：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student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number;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char name[10];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char sex;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age;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char address[50];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float score[3];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939988" y="620689"/>
            <a:ext cx="2055947" cy="648072"/>
          </a:xfrm>
          <a:prstGeom prst="wedgeEllipseCallout">
            <a:avLst>
              <a:gd name="adj1" fmla="val -89049"/>
              <a:gd name="adj2" fmla="val 89974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关键字</a:t>
            </a:r>
            <a:endParaRPr kumimoji="1" lang="zh-CN" altLang="en-US" sz="2000" b="1" dirty="0">
              <a:solidFill>
                <a:srgbClr val="5B5249"/>
              </a:solidFill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900112" y="5516563"/>
            <a:ext cx="2159719" cy="576262"/>
          </a:xfrm>
          <a:prstGeom prst="wedgeEllipseCallout">
            <a:avLst>
              <a:gd name="adj1" fmla="val -26477"/>
              <a:gd name="adj2" fmla="val -181403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</a:rPr>
              <a:t>成员类型</a:t>
            </a: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</a:rPr>
              <a:t>名</a:t>
            </a: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3708400" y="5300663"/>
            <a:ext cx="1727200" cy="720725"/>
          </a:xfrm>
          <a:prstGeom prst="wedgeEllipseCallout">
            <a:avLst>
              <a:gd name="adj1" fmla="val -110019"/>
              <a:gd name="adj2" fmla="val -125111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  <a:ea typeface="楷体_GB2312" pitchFamily="49" charset="-122"/>
              </a:rPr>
              <a:t>成员名</a:t>
            </a:r>
          </a:p>
        </p:txBody>
      </p:sp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5435600" y="2349500"/>
            <a:ext cx="331286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该语句表示定义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了一个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，其类型名称为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  <a:r>
              <a:rPr kumimoji="1" lang="en-US" altLang="zh-CN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接下来就可以用</a:t>
            </a:r>
            <a:endParaRPr kumimoji="1" lang="en-US" altLang="zh-CN" sz="2800" b="1" dirty="0">
              <a:solidFill>
                <a:srgbClr val="5B5249"/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struct</a:t>
            </a:r>
            <a:r>
              <a:rPr kumimoji="1" lang="en-US" altLang="zh-CN" sz="28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 student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来定义结构体变量</a:t>
            </a:r>
            <a:r>
              <a:rPr kumimoji="1" lang="zh-CN" altLang="en-US" sz="2800" b="1" dirty="0">
                <a:solidFill>
                  <a:srgbClr val="5B5249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>
            <a:off x="3708400" y="2959192"/>
            <a:ext cx="1727200" cy="18002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>
              <a:solidFill>
                <a:srgbClr val="5B524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4508500" y="701675"/>
            <a:ext cx="2232025" cy="792163"/>
          </a:xfrm>
          <a:prstGeom prst="wedgeEllipseCallout">
            <a:avLst>
              <a:gd name="adj1" fmla="val -121125"/>
              <a:gd name="adj2" fmla="val 69241"/>
            </a:avLst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5B5249"/>
                </a:solidFill>
              </a:rPr>
              <a:t>结构体名</a:t>
            </a:r>
          </a:p>
        </p:txBody>
      </p:sp>
    </p:spTree>
    <p:extLst>
      <p:ext uri="{BB962C8B-B14F-4D97-AF65-F5344CB8AC3E}">
        <p14:creationId xmlns:p14="http://schemas.microsoft.com/office/powerpoint/2010/main" val="110971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nimBg="1"/>
      <p:bldP spid="17413" grpId="0" animBg="1"/>
      <p:bldP spid="17414" grpId="0" animBg="1"/>
      <p:bldP spid="17415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pPr algn="l"/>
            <a:r>
              <a:rPr lang="zh-CN" altLang="en-US" sz="4000" b="1" dirty="0" smtClean="0"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lang="zh-CN" altLang="en-US" sz="4000" b="1" dirty="0">
                <a:latin typeface="楷体_GB2312" pitchFamily="49" charset="-122"/>
                <a:ea typeface="楷体_GB2312" pitchFamily="49" charset="-122"/>
              </a:rPr>
              <a:t>变量的定义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7920880" cy="1728192"/>
          </a:xfrm>
        </p:spPr>
        <p:txBody>
          <a:bodyPr/>
          <a:lstStyle/>
          <a:p>
            <a:pPr marL="609600" indent="0">
              <a:buNone/>
            </a:pP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定义后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，就可以定义并使用相应的结构体变量。</a:t>
            </a:r>
            <a:endParaRPr lang="en-US" altLang="zh-CN" sz="2800" b="1" dirty="0" smtClean="0">
              <a:latin typeface="楷体_GB2312" pitchFamily="49" charset="-122"/>
              <a:ea typeface="楷体_GB2312" pitchFamily="49" charset="-122"/>
            </a:endParaRPr>
          </a:p>
          <a:p>
            <a:pPr marL="609600" indent="0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注意：结构体类型只是一种数据类型，不占内存空间，只有定义结构体类型变量时才开辟内存空间。</a:t>
            </a:r>
          </a:p>
          <a:p>
            <a:pPr marL="609600" indent="0"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0644" y="3933056"/>
            <a:ext cx="7793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结构体变量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有以下三种方法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kumimoji="1" lang="en-US" altLang="zh-CN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1、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先定义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，再定义该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类型的结构体变量。</a:t>
            </a:r>
            <a:endParaRPr kumimoji="1" lang="en-US" altLang="zh-CN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2、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的同时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定义结构体变量</a:t>
            </a:r>
            <a:endParaRPr kumimoji="1" lang="en-US" altLang="zh-CN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en-US" altLang="zh-CN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3、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直接定义结构体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_GB2312" pitchFamily="49" charset="-122"/>
                <a:ea typeface="楷体_GB2312" pitchFamily="49" charset="-122"/>
              </a:rPr>
              <a:t>变量</a:t>
            </a:r>
            <a:endParaRPr kumimoji="1" lang="zh-CN" altLang="en-US" sz="2400" b="1" dirty="0">
              <a:solidFill>
                <a:srgbClr val="C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477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44408" cy="547260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+mn-lt"/>
              <a:ea typeface="楷体_GB2312" pitchFamily="49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en-US" sz="2400" dirty="0" smtClean="0">
                <a:solidFill>
                  <a:schemeClr val="tx1"/>
                </a:solidFill>
                <a:latin typeface="+mn-lt"/>
              </a:rPr>
              <a:t>例如：</a:t>
            </a:r>
            <a:endParaRPr lang="en-US" altLang="zh-CN" sz="2400" dirty="0" smtClean="0">
              <a:solidFill>
                <a:schemeClr val="tx1"/>
              </a:solidFill>
              <a:latin typeface="+mn-lt"/>
            </a:endParaRP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</a:rPr>
              <a:t>struct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student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{ long  ID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 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学生学号*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 char  name[10]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学生姓名*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 char  sex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学生性别*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 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age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 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学生年龄*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 float  score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学生成绩*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 char  </a:t>
            </a:r>
            <a:r>
              <a:rPr lang="en-US" altLang="zh-CN" sz="2400" dirty="0" err="1">
                <a:solidFill>
                  <a:schemeClr val="tx1"/>
                </a:solidFill>
                <a:latin typeface="+mn-lt"/>
              </a:rPr>
              <a:t>addr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[30]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； 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/*</a:t>
            </a:r>
            <a:r>
              <a:rPr lang="zh-CN" altLang="en-US" sz="2400" dirty="0">
                <a:solidFill>
                  <a:schemeClr val="tx1"/>
                </a:solidFill>
                <a:latin typeface="+mn-lt"/>
              </a:rPr>
              <a:t>学生住址*</a:t>
            </a: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/</a:t>
            </a:r>
          </a:p>
          <a:p>
            <a:pPr marL="457200" lvl="1" indent="-457200">
              <a:buClr>
                <a:srgbClr val="A50021"/>
              </a:buClr>
              <a:buNone/>
            </a:pPr>
            <a:r>
              <a:rPr lang="en-US" altLang="zh-CN" sz="2400" dirty="0">
                <a:solidFill>
                  <a:schemeClr val="tx1"/>
                </a:solidFill>
                <a:latin typeface="+mn-lt"/>
              </a:rPr>
              <a:t>       </a:t>
            </a:r>
            <a:r>
              <a:rPr lang="en-US" altLang="zh-CN" sz="2400" dirty="0" smtClean="0">
                <a:solidFill>
                  <a:schemeClr val="tx1"/>
                </a:solidFill>
                <a:latin typeface="+mn-lt"/>
              </a:rPr>
              <a:t>};</a:t>
            </a:r>
          </a:p>
          <a:p>
            <a:pPr marL="457200" lvl="1" indent="-457200">
              <a:buClr>
                <a:srgbClr val="A50021"/>
              </a:buClr>
              <a:buNone/>
            </a:pPr>
            <a:r>
              <a:rPr lang="en-US" altLang="zh-CN" sz="2400" b="1" dirty="0" smtClean="0">
                <a:solidFill>
                  <a:srgbClr val="003399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</a:rPr>
              <a:t>//</a:t>
            </a:r>
            <a:r>
              <a:rPr lang="zh-CN" altLang="en-US" sz="2400" b="1" dirty="0">
                <a:solidFill>
                  <a:srgbClr val="003399"/>
                </a:solidFill>
                <a:latin typeface="+mn-lt"/>
              </a:rPr>
              <a:t>定义结构体</a:t>
            </a:r>
            <a:r>
              <a:rPr lang="zh-CN" altLang="en-US" sz="2400" b="1" dirty="0" smtClean="0">
                <a:solidFill>
                  <a:srgbClr val="003399"/>
                </a:solidFill>
                <a:latin typeface="+mn-lt"/>
              </a:rPr>
              <a:t>变量</a:t>
            </a:r>
            <a:endParaRPr lang="en-US" altLang="zh-CN" sz="2400" b="1" dirty="0" smtClean="0">
              <a:solidFill>
                <a:srgbClr val="003399"/>
              </a:solidFill>
              <a:latin typeface="+mn-lt"/>
            </a:endParaRPr>
          </a:p>
          <a:p>
            <a:pPr marL="457200" lvl="1" indent="-457200">
              <a:buClr>
                <a:srgbClr val="A50021"/>
              </a:buClr>
              <a:buNone/>
            </a:pPr>
            <a:r>
              <a:rPr lang="en-US" altLang="zh-CN" sz="2400" b="1" dirty="0" err="1" smtClean="0">
                <a:solidFill>
                  <a:srgbClr val="C00000"/>
                </a:solidFill>
                <a:latin typeface="+mn-lt"/>
              </a:rPr>
              <a:t>struct</a:t>
            </a:r>
            <a:r>
              <a:rPr lang="en-US" altLang="zh-CN" sz="2400" b="1" dirty="0" smtClean="0">
                <a:solidFill>
                  <a:srgbClr val="C00000"/>
                </a:solidFill>
                <a:latin typeface="+mn-lt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</a:rPr>
              <a:t>student  </a:t>
            </a:r>
            <a:r>
              <a:rPr lang="en-US" altLang="zh-CN" sz="2400" b="1" dirty="0">
                <a:solidFill>
                  <a:srgbClr val="003399"/>
                </a:solidFill>
                <a:latin typeface="+mn-lt"/>
              </a:rPr>
              <a:t>stu1, stu2</a:t>
            </a:r>
            <a:r>
              <a:rPr lang="en-US" altLang="zh-CN" sz="2400" b="1" dirty="0" smtClean="0">
                <a:solidFill>
                  <a:srgbClr val="003399"/>
                </a:solidFill>
                <a:latin typeface="+mn-lt"/>
              </a:rPr>
              <a:t>;	</a:t>
            </a:r>
            <a:endParaRPr lang="en-US" altLang="zh-CN" sz="2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467544" y="710942"/>
            <a:ext cx="58785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C00000"/>
                </a:solidFill>
                <a:ea typeface="楷体_GB2312" pitchFamily="49" charset="-122"/>
              </a:rPr>
              <a:t>1、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先</a:t>
            </a:r>
            <a:r>
              <a:rPr kumimoji="1" lang="zh-CN" altLang="en-US" sz="2400" b="1" dirty="0">
                <a:solidFill>
                  <a:srgbClr val="C00000"/>
                </a:solidFill>
                <a:ea typeface="楷体_GB2312" pitchFamily="49" charset="-122"/>
              </a:rPr>
              <a:t>定义结构类型，再定义该类型数据。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990183" y="5258719"/>
            <a:ext cx="3887787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>
                <a:srgbClr val="B0AE6A"/>
              </a:buClr>
              <a:buSzPct val="90000"/>
              <a:buFont typeface="Wingdings" pitchFamily="2" charset="2"/>
              <a:buNone/>
            </a:pP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定义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结构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体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变量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后，系统为它们分配内存单元。系统为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结构体变量</a:t>
            </a:r>
            <a:r>
              <a:rPr kumimoji="1" lang="zh-CN" altLang="en-US" b="1" dirty="0">
                <a:solidFill>
                  <a:srgbClr val="5B5249"/>
                </a:solidFill>
                <a:ea typeface="楷体_GB2312" pitchFamily="49" charset="-122"/>
              </a:rPr>
              <a:t>分配的内存单元是连续的，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一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个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结构体变量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分配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的内存空间是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该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结构体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变量</a:t>
            </a:r>
            <a:r>
              <a:rPr kumimoji="1" lang="zh-CN" altLang="en-US" b="1" u="sng" dirty="0">
                <a:solidFill>
                  <a:srgbClr val="5B5249"/>
                </a:solidFill>
                <a:uFill>
                  <a:solidFill>
                    <a:srgbClr val="FF0000"/>
                  </a:solidFill>
                </a:uFill>
                <a:ea typeface="楷体_GB2312" pitchFamily="49" charset="-122"/>
              </a:rPr>
              <a:t>各成员字节数总和。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5964229" y="836712"/>
            <a:ext cx="3504314" cy="6246822"/>
            <a:chOff x="3792" y="3177"/>
            <a:chExt cx="4576" cy="3959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988" y="3177"/>
              <a:ext cx="3003" cy="3516"/>
              <a:chOff x="3988" y="3177"/>
              <a:chExt cx="3003" cy="3516"/>
            </a:xfrm>
          </p:grpSpPr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4582" y="3178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11" name="Text Box 9"/>
              <p:cNvSpPr txBox="1">
                <a:spLocks noChangeArrowheads="1"/>
              </p:cNvSpPr>
              <p:nvPr/>
            </p:nvSpPr>
            <p:spPr bwMode="auto">
              <a:xfrm>
                <a:off x="5607" y="3178"/>
                <a:ext cx="1035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ID(4</a:t>
                </a:r>
                <a:r>
                  <a:rPr kumimoji="0" lang="zh-CN" altLang="en-US" sz="1200" b="1">
                    <a:solidFill>
                      <a:srgbClr val="5B5249"/>
                    </a:solidFill>
                  </a:rPr>
                  <a:t>字节</a:t>
                </a:r>
                <a:r>
                  <a:rPr kumimoji="0" lang="en-US" altLang="zh-CN" sz="1200" b="1">
                    <a:solidFill>
                      <a:srgbClr val="5B5249"/>
                    </a:solidFill>
                  </a:rPr>
                  <a:t>)</a:t>
                </a:r>
              </a:p>
            </p:txBody>
          </p:sp>
          <p:sp>
            <p:nvSpPr>
              <p:cNvPr id="12" name="Text Box 10"/>
              <p:cNvSpPr txBox="1">
                <a:spLocks noChangeArrowheads="1"/>
              </p:cNvSpPr>
              <p:nvPr/>
            </p:nvSpPr>
            <p:spPr bwMode="auto">
              <a:xfrm>
                <a:off x="3988" y="3177"/>
                <a:ext cx="59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stu1</a:t>
                </a:r>
              </a:p>
            </p:txBody>
          </p:sp>
          <p:sp>
            <p:nvSpPr>
              <p:cNvPr id="13" name="Text Box 11"/>
              <p:cNvSpPr txBox="1">
                <a:spLocks noChangeArrowheads="1"/>
              </p:cNvSpPr>
              <p:nvPr/>
            </p:nvSpPr>
            <p:spPr bwMode="auto">
              <a:xfrm>
                <a:off x="4582" y="3473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5609" y="3485"/>
                <a:ext cx="682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name</a:t>
                </a:r>
              </a:p>
            </p:txBody>
          </p:sp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4582" y="4343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5609" y="4343"/>
                <a:ext cx="1120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sex(1</a:t>
                </a:r>
                <a:r>
                  <a:rPr kumimoji="0" lang="zh-CN" altLang="en-US" sz="1200" b="1">
                    <a:solidFill>
                      <a:srgbClr val="5B5249"/>
                    </a:solidFill>
                  </a:rPr>
                  <a:t>字节</a:t>
                </a:r>
                <a:r>
                  <a:rPr kumimoji="0" lang="en-US" altLang="zh-CN" sz="1200" b="1">
                    <a:solidFill>
                      <a:srgbClr val="5B5249"/>
                    </a:solidFill>
                  </a:rPr>
                  <a:t>)</a:t>
                </a: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>
                <a:off x="4582" y="4637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5609" y="4637"/>
                <a:ext cx="1152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age(2</a:t>
                </a:r>
                <a:r>
                  <a:rPr kumimoji="0" lang="zh-CN" altLang="en-US" sz="1200" b="1">
                    <a:solidFill>
                      <a:srgbClr val="5B5249"/>
                    </a:solidFill>
                  </a:rPr>
                  <a:t>字节</a:t>
                </a:r>
                <a:r>
                  <a:rPr kumimoji="0" lang="en-US" altLang="zh-CN" sz="1200" b="1">
                    <a:solidFill>
                      <a:srgbClr val="5B5249"/>
                    </a:solidFill>
                  </a:rPr>
                  <a:t>)</a:t>
                </a: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>
                <a:off x="4582" y="4925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>
                <a:off x="5609" y="4925"/>
                <a:ext cx="1382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 dirty="0">
                    <a:solidFill>
                      <a:srgbClr val="5B5249"/>
                    </a:solidFill>
                  </a:rPr>
                  <a:t>score(4</a:t>
                </a:r>
                <a:r>
                  <a:rPr kumimoji="0" lang="zh-CN" altLang="en-US" sz="1200" b="1" dirty="0">
                    <a:solidFill>
                      <a:srgbClr val="5B5249"/>
                    </a:solidFill>
                  </a:rPr>
                  <a:t>字节</a:t>
                </a:r>
                <a:r>
                  <a:rPr kumimoji="0" lang="en-US" altLang="zh-CN" sz="1200" b="1" dirty="0">
                    <a:solidFill>
                      <a:srgbClr val="5B5249"/>
                    </a:solidFill>
                  </a:rPr>
                  <a:t>)</a:t>
                </a:r>
              </a:p>
            </p:txBody>
          </p:sp>
          <p:sp>
            <p:nvSpPr>
              <p:cNvPr id="21" name="Text Box 19"/>
              <p:cNvSpPr txBox="1">
                <a:spLocks noChangeArrowheads="1"/>
              </p:cNvSpPr>
              <p:nvPr/>
            </p:nvSpPr>
            <p:spPr bwMode="auto">
              <a:xfrm>
                <a:off x="4582" y="5219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2" name="Text Box 20"/>
              <p:cNvSpPr txBox="1">
                <a:spLocks noChangeArrowheads="1"/>
              </p:cNvSpPr>
              <p:nvPr/>
            </p:nvSpPr>
            <p:spPr bwMode="auto">
              <a:xfrm>
                <a:off x="5609" y="5219"/>
                <a:ext cx="682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addr</a:t>
                </a:r>
              </a:p>
            </p:txBody>
          </p:sp>
          <p:sp>
            <p:nvSpPr>
              <p:cNvPr id="23" name="Text Box 21"/>
              <p:cNvSpPr txBox="1">
                <a:spLocks noChangeArrowheads="1"/>
              </p:cNvSpPr>
              <p:nvPr/>
            </p:nvSpPr>
            <p:spPr bwMode="auto">
              <a:xfrm>
                <a:off x="4582" y="3767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……</a:t>
                </a:r>
              </a:p>
            </p:txBody>
          </p:sp>
          <p:sp>
            <p:nvSpPr>
              <p:cNvPr id="24" name="Text Box 22"/>
              <p:cNvSpPr txBox="1">
                <a:spLocks noChangeArrowheads="1"/>
              </p:cNvSpPr>
              <p:nvPr/>
            </p:nvSpPr>
            <p:spPr bwMode="auto">
              <a:xfrm>
                <a:off x="4582" y="4055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5" name="AutoShape 23"/>
              <p:cNvSpPr>
                <a:spLocks/>
              </p:cNvSpPr>
              <p:nvPr/>
            </p:nvSpPr>
            <p:spPr bwMode="auto">
              <a:xfrm>
                <a:off x="5641" y="3485"/>
                <a:ext cx="56" cy="837"/>
              </a:xfrm>
              <a:prstGeom prst="rightBrace">
                <a:avLst>
                  <a:gd name="adj1" fmla="val 12455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6" name="Text Box 24"/>
              <p:cNvSpPr txBox="1">
                <a:spLocks noChangeArrowheads="1"/>
              </p:cNvSpPr>
              <p:nvPr/>
            </p:nvSpPr>
            <p:spPr bwMode="auto">
              <a:xfrm>
                <a:off x="4582" y="5510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……</a:t>
                </a:r>
              </a:p>
            </p:txBody>
          </p:sp>
          <p:sp>
            <p:nvSpPr>
              <p:cNvPr id="27" name="Text Box 25"/>
              <p:cNvSpPr txBox="1">
                <a:spLocks noChangeArrowheads="1"/>
              </p:cNvSpPr>
              <p:nvPr/>
            </p:nvSpPr>
            <p:spPr bwMode="auto">
              <a:xfrm>
                <a:off x="4582" y="5804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8" name="AutoShape 26"/>
              <p:cNvSpPr>
                <a:spLocks/>
              </p:cNvSpPr>
              <p:nvPr/>
            </p:nvSpPr>
            <p:spPr bwMode="auto">
              <a:xfrm>
                <a:off x="5639" y="5240"/>
                <a:ext cx="56" cy="837"/>
              </a:xfrm>
              <a:prstGeom prst="rightBrace">
                <a:avLst>
                  <a:gd name="adj1" fmla="val 12455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29" name="Text Box 27"/>
              <p:cNvSpPr txBox="1">
                <a:spLocks noChangeArrowheads="1"/>
              </p:cNvSpPr>
              <p:nvPr/>
            </p:nvSpPr>
            <p:spPr bwMode="auto">
              <a:xfrm>
                <a:off x="5607" y="3767"/>
                <a:ext cx="118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zh-CN" altLang="en-US" sz="1200" b="1">
                    <a:solidFill>
                      <a:srgbClr val="5B5249"/>
                    </a:solidFill>
                  </a:rPr>
                  <a:t>共</a:t>
                </a:r>
                <a:r>
                  <a:rPr kumimoji="0" lang="en-US" altLang="zh-CN" sz="1200" b="1">
                    <a:solidFill>
                      <a:srgbClr val="5B5249"/>
                    </a:solidFill>
                  </a:rPr>
                  <a:t>10</a:t>
                </a:r>
                <a:r>
                  <a:rPr kumimoji="0" lang="zh-CN" altLang="en-US" sz="1200" b="1">
                    <a:solidFill>
                      <a:srgbClr val="5B5249"/>
                    </a:solidFill>
                  </a:rPr>
                  <a:t>个字节</a:t>
                </a: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5605" y="5504"/>
                <a:ext cx="1188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zh-CN" altLang="en-US" sz="1200" b="1">
                    <a:solidFill>
                      <a:srgbClr val="5B5249"/>
                    </a:solidFill>
                  </a:rPr>
                  <a:t>共</a:t>
                </a:r>
                <a:r>
                  <a:rPr kumimoji="0" lang="en-US" altLang="zh-CN" sz="1200" b="1">
                    <a:solidFill>
                      <a:srgbClr val="5B5249"/>
                    </a:solidFill>
                  </a:rPr>
                  <a:t>30</a:t>
                </a:r>
                <a:r>
                  <a:rPr kumimoji="0" lang="zh-CN" altLang="en-US" sz="1200" b="1">
                    <a:solidFill>
                      <a:srgbClr val="5B5249"/>
                    </a:solidFill>
                  </a:rPr>
                  <a:t>个字节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4582" y="6107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endParaRPr kumimoji="0" lang="zh-CN" altLang="zh-CN" sz="1200" b="1">
                  <a:solidFill>
                    <a:srgbClr val="5B5249"/>
                  </a:solidFill>
                </a:endParaRPr>
              </a:p>
            </p:txBody>
          </p:sp>
          <p:sp>
            <p:nvSpPr>
              <p:cNvPr id="32" name="Text Box 30"/>
              <p:cNvSpPr txBox="1">
                <a:spLocks noChangeArrowheads="1"/>
              </p:cNvSpPr>
              <p:nvPr/>
            </p:nvSpPr>
            <p:spPr bwMode="auto">
              <a:xfrm>
                <a:off x="5615" y="6107"/>
                <a:ext cx="682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just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ID</a:t>
                </a:r>
              </a:p>
            </p:txBody>
          </p:sp>
          <p:sp>
            <p:nvSpPr>
              <p:cNvPr id="33" name="Text Box 31"/>
              <p:cNvSpPr txBox="1">
                <a:spLocks noChangeArrowheads="1"/>
              </p:cNvSpPr>
              <p:nvPr/>
            </p:nvSpPr>
            <p:spPr bwMode="auto">
              <a:xfrm>
                <a:off x="3988" y="6106"/>
                <a:ext cx="594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2000" tIns="0" rIns="7200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r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stu2</a:t>
                </a:r>
              </a:p>
            </p:txBody>
          </p:sp>
          <p:sp>
            <p:nvSpPr>
              <p:cNvPr id="34" name="Text Box 32"/>
              <p:cNvSpPr txBox="1">
                <a:spLocks noChangeArrowheads="1"/>
              </p:cNvSpPr>
              <p:nvPr/>
            </p:nvSpPr>
            <p:spPr bwMode="auto">
              <a:xfrm>
                <a:off x="4582" y="6399"/>
                <a:ext cx="1032" cy="294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defRPr>
                </a:lvl9pPr>
              </a:lstStyle>
              <a:p>
                <a:pPr algn="ctr" fontAlgn="base">
                  <a:spcBef>
                    <a:spcPts val="100"/>
                  </a:spcBef>
                  <a:spcAft>
                    <a:spcPts val="100"/>
                  </a:spcAft>
                </a:pPr>
                <a:r>
                  <a:rPr kumimoji="0" lang="en-US" altLang="zh-CN" sz="1200" b="1">
                    <a:solidFill>
                      <a:srgbClr val="5B5249"/>
                    </a:solidFill>
                  </a:rPr>
                  <a:t>……</a:t>
                </a:r>
              </a:p>
            </p:txBody>
          </p:sp>
        </p:grpSp>
        <p:sp>
          <p:nvSpPr>
            <p:cNvPr id="7" name="Text Box 33"/>
            <p:cNvSpPr txBox="1">
              <a:spLocks noChangeArrowheads="1"/>
            </p:cNvSpPr>
            <p:nvPr/>
          </p:nvSpPr>
          <p:spPr bwMode="auto">
            <a:xfrm>
              <a:off x="3792" y="6828"/>
              <a:ext cx="3199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0" rIns="18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zh-CN" altLang="en-US" sz="1200" b="1" dirty="0" smtClean="0">
                  <a:solidFill>
                    <a:srgbClr val="5B5249"/>
                  </a:solidFill>
                  <a:latin typeface="宋体" charset="-122"/>
                </a:rPr>
                <a:t>图</a:t>
              </a:r>
              <a:r>
                <a:rPr kumimoji="0" lang="en-US" altLang="zh-CN" sz="1200" b="1" dirty="0" smtClean="0">
                  <a:solidFill>
                    <a:srgbClr val="5B5249"/>
                  </a:solidFill>
                  <a:latin typeface="宋体" charset="-122"/>
                </a:rPr>
                <a:t>  </a:t>
              </a:r>
              <a:r>
                <a:rPr kumimoji="0" lang="zh-CN" altLang="en-US" sz="1200" b="1" dirty="0">
                  <a:solidFill>
                    <a:srgbClr val="5B5249"/>
                  </a:solidFill>
                  <a:latin typeface="宋体" charset="-122"/>
                </a:rPr>
                <a:t>结构体变量的存储结构</a:t>
              </a:r>
            </a:p>
          </p:txBody>
        </p:sp>
        <p:sp>
          <p:nvSpPr>
            <p:cNvPr id="8" name="AutoShape 34"/>
            <p:cNvSpPr>
              <a:spLocks/>
            </p:cNvSpPr>
            <p:nvPr/>
          </p:nvSpPr>
          <p:spPr bwMode="auto">
            <a:xfrm>
              <a:off x="6976" y="3296"/>
              <a:ext cx="164" cy="2731"/>
            </a:xfrm>
            <a:prstGeom prst="rightBrace">
              <a:avLst>
                <a:gd name="adj1" fmla="val 1387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1200" b="1">
                <a:solidFill>
                  <a:srgbClr val="5B5249"/>
                </a:solidFill>
              </a:endParaRPr>
            </a:p>
          </p:txBody>
        </p:sp>
        <p:sp>
          <p:nvSpPr>
            <p:cNvPr id="9" name="Text Box 35"/>
            <p:cNvSpPr txBox="1">
              <a:spLocks noChangeArrowheads="1"/>
            </p:cNvSpPr>
            <p:nvPr/>
          </p:nvSpPr>
          <p:spPr bwMode="auto">
            <a:xfrm>
              <a:off x="7180" y="4519"/>
              <a:ext cx="1188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2000" tIns="0" rIns="72000" bIns="0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algn="just" fontAlgn="base">
                <a:spcBef>
                  <a:spcPts val="100"/>
                </a:spcBef>
                <a:spcAft>
                  <a:spcPts val="100"/>
                </a:spcAft>
              </a:pPr>
              <a:r>
                <a:rPr kumimoji="0" lang="zh-CN" altLang="en-US" sz="1200" b="1" dirty="0">
                  <a:solidFill>
                    <a:srgbClr val="5B5249"/>
                  </a:solidFill>
                </a:rPr>
                <a:t>共</a:t>
              </a:r>
              <a:r>
                <a:rPr kumimoji="0" lang="en-US" altLang="zh-CN" sz="1200" b="1" dirty="0">
                  <a:solidFill>
                    <a:srgbClr val="5B5249"/>
                  </a:solidFill>
                </a:rPr>
                <a:t>51</a:t>
              </a:r>
              <a:r>
                <a:rPr kumimoji="0" lang="zh-CN" altLang="en-US" sz="1200" b="1" dirty="0" smtClean="0">
                  <a:solidFill>
                    <a:srgbClr val="5B5249"/>
                  </a:solidFill>
                </a:rPr>
                <a:t>个</a:t>
              </a:r>
              <a:endParaRPr kumimoji="0" lang="en-US" altLang="zh-CN" sz="1200" b="1" dirty="0" smtClean="0">
                <a:solidFill>
                  <a:srgbClr val="5B5249"/>
                </a:solidFill>
              </a:endParaRPr>
            </a:p>
            <a:p>
              <a:pPr algn="just" fontAlgn="base">
                <a:spcBef>
                  <a:spcPts val="100"/>
                </a:spcBef>
                <a:spcAft>
                  <a:spcPts val="100"/>
                </a:spcAft>
              </a:pPr>
              <a:r>
                <a:rPr kumimoji="0" lang="zh-CN" altLang="en-US" sz="1200" b="1" dirty="0" smtClean="0">
                  <a:solidFill>
                    <a:srgbClr val="5B5249"/>
                  </a:solidFill>
                </a:rPr>
                <a:t>字节</a:t>
              </a:r>
              <a:endParaRPr kumimoji="0" lang="zh-CN" altLang="en-US" sz="1200" b="1" dirty="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0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/>
      <p:bldP spid="23556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1907</Words>
  <Application>Microsoft Office PowerPoint</Application>
  <PresentationFormat>全屏显示(4:3)</PresentationFormat>
  <Paragraphs>362</Paragraphs>
  <Slides>29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1" baseType="lpstr">
      <vt:lpstr>Office 主题​​</vt:lpstr>
      <vt:lpstr>Nature</vt:lpstr>
      <vt:lpstr>PowerPoint 演示文稿</vt:lpstr>
      <vt:lpstr>数据结构课程内容大致分为三个部分：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结构体类型变量的定义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2.1、指向结构体变量的指针</vt:lpstr>
      <vt:lpstr>2.2 结构体变量成员的间接引用</vt:lpstr>
      <vt:lpstr>PowerPoint 演示文稿</vt:lpstr>
      <vt:lpstr>PowerPoint 演示文稿</vt:lpstr>
      <vt:lpstr>PowerPoint 演示文稿</vt:lpstr>
      <vt:lpstr>PowerPoint 演示文稿</vt:lpstr>
      <vt:lpstr>结构体与函数</vt:lpstr>
      <vt:lpstr>PowerPoint 演示文稿</vt:lpstr>
      <vt:lpstr>PowerPoint 演示文稿</vt:lpstr>
      <vt:lpstr>类型定义（typedef）</vt:lpstr>
      <vt:lpstr>PowerPoint 演示文稿</vt:lpstr>
      <vt:lpstr>PowerPoint 演示文稿</vt:lpstr>
      <vt:lpstr>PowerPoint 演示文稿</vt:lpstr>
      <vt:lpstr>PowerPoint 演示文稿</vt:lpstr>
      <vt:lpstr>结构体与结构体指针---小结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2017-09-15T09:55:17Z</dcterms:created>
  <dcterms:modified xsi:type="dcterms:W3CDTF">2017-09-15T09:56:47Z</dcterms:modified>
</cp:coreProperties>
</file>