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68"/>
  </p:notesMasterIdLst>
  <p:sldIdLst>
    <p:sldId id="323" r:id="rId4"/>
    <p:sldId id="302" r:id="rId5"/>
    <p:sldId id="256" r:id="rId6"/>
    <p:sldId id="325" r:id="rId7"/>
    <p:sldId id="326" r:id="rId8"/>
    <p:sldId id="357" r:id="rId9"/>
    <p:sldId id="356" r:id="rId10"/>
    <p:sldId id="327" r:id="rId11"/>
    <p:sldId id="305" r:id="rId12"/>
    <p:sldId id="358" r:id="rId13"/>
    <p:sldId id="359" r:id="rId14"/>
    <p:sldId id="306" r:id="rId15"/>
    <p:sldId id="307" r:id="rId16"/>
    <p:sldId id="313" r:id="rId17"/>
    <p:sldId id="308" r:id="rId18"/>
    <p:sldId id="360" r:id="rId19"/>
    <p:sldId id="309" r:id="rId20"/>
    <p:sldId id="310" r:id="rId21"/>
    <p:sldId id="311" r:id="rId22"/>
    <p:sldId id="314" r:id="rId23"/>
    <p:sldId id="312" r:id="rId24"/>
    <p:sldId id="361" r:id="rId25"/>
    <p:sldId id="315" r:id="rId26"/>
    <p:sldId id="316" r:id="rId27"/>
    <p:sldId id="317" r:id="rId28"/>
    <p:sldId id="364" r:id="rId29"/>
    <p:sldId id="367" r:id="rId30"/>
    <p:sldId id="318" r:id="rId31"/>
    <p:sldId id="319" r:id="rId32"/>
    <p:sldId id="340" r:id="rId33"/>
    <p:sldId id="365" r:id="rId34"/>
    <p:sldId id="341" r:id="rId35"/>
    <p:sldId id="342" r:id="rId36"/>
    <p:sldId id="344" r:id="rId37"/>
    <p:sldId id="345" r:id="rId38"/>
    <p:sldId id="370" r:id="rId39"/>
    <p:sldId id="374" r:id="rId40"/>
    <p:sldId id="375" r:id="rId41"/>
    <p:sldId id="371" r:id="rId42"/>
    <p:sldId id="376" r:id="rId43"/>
    <p:sldId id="368" r:id="rId44"/>
    <p:sldId id="346" r:id="rId45"/>
    <p:sldId id="347" r:id="rId46"/>
    <p:sldId id="377" r:id="rId47"/>
    <p:sldId id="378" r:id="rId48"/>
    <p:sldId id="380" r:id="rId49"/>
    <p:sldId id="379" r:id="rId50"/>
    <p:sldId id="393" r:id="rId51"/>
    <p:sldId id="381" r:id="rId52"/>
    <p:sldId id="382" r:id="rId53"/>
    <p:sldId id="383" r:id="rId54"/>
    <p:sldId id="384" r:id="rId55"/>
    <p:sldId id="387" r:id="rId56"/>
    <p:sldId id="385" r:id="rId57"/>
    <p:sldId id="386" r:id="rId58"/>
    <p:sldId id="348" r:id="rId59"/>
    <p:sldId id="362" r:id="rId60"/>
    <p:sldId id="363" r:id="rId61"/>
    <p:sldId id="353" r:id="rId62"/>
    <p:sldId id="388" r:id="rId63"/>
    <p:sldId id="389" r:id="rId64"/>
    <p:sldId id="390" r:id="rId65"/>
    <p:sldId id="391" r:id="rId66"/>
    <p:sldId id="354" r:id="rId6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E2"/>
    <a:srgbClr val="0033CC"/>
    <a:srgbClr val="E17B4D"/>
    <a:srgbClr val="511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4620" autoAdjust="0"/>
  </p:normalViewPr>
  <p:slideViewPr>
    <p:cSldViewPr>
      <p:cViewPr>
        <p:scale>
          <a:sx n="80" d="100"/>
          <a:sy n="80" d="100"/>
        </p:scale>
        <p:origin x="-2592" y="-6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7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1AB81-4BA9-4F67-839A-90F2ECC88AED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D4E01-5FF8-4619-97F6-08FB378AC9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05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D4E01-5FF8-4619-97F6-08FB378AC9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60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163737B8-7DFF-449E-BDBC-8DC0C54AC4B1}" type="slidenum">
              <a:rPr lang="zh-CN" altLang="en-US" sz="1200">
                <a:solidFill>
                  <a:prstClr val="black"/>
                </a:solidFill>
              </a:rPr>
              <a:pPr eaLnBrk="1" hangingPunct="1"/>
              <a:t>27</a:t>
            </a:fld>
            <a:endParaRPr lang="en-US" altLang="zh-CN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163737B8-7DFF-449E-BDBC-8DC0C54AC4B1}" type="slidenum">
              <a:rPr lang="zh-CN" altLang="en-US" sz="1200">
                <a:solidFill>
                  <a:prstClr val="black"/>
                </a:solidFill>
              </a:rPr>
              <a:pPr eaLnBrk="1" hangingPunct="1"/>
              <a:t>46</a:t>
            </a:fld>
            <a:endParaRPr lang="en-US" altLang="zh-CN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57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72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pic>
        <p:nvPicPr>
          <p:cNvPr id="5" name="Picture 3" descr="D:\FRONTPAGE THEMES\NATURE\ANABN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5070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81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8765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61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029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6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574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911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87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8760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35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31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lvl="0"/>
            <a:endParaRPr lang="zh-CN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961715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14" name="Picture 12" descr="b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4763"/>
            <a:ext cx="9163050" cy="686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3933825"/>
            <a:ext cx="9144000" cy="752475"/>
          </a:xfrm>
          <a:prstGeom prst="rect">
            <a:avLst/>
          </a:prstGeom>
          <a:solidFill>
            <a:srgbClr val="5A6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4652963"/>
            <a:ext cx="9153525" cy="712787"/>
          </a:xfrm>
          <a:prstGeom prst="rect">
            <a:avLst/>
          </a:prstGeom>
          <a:solidFill>
            <a:srgbClr val="939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5364163"/>
            <a:ext cx="9153525" cy="512762"/>
          </a:xfrm>
          <a:prstGeom prst="rect">
            <a:avLst/>
          </a:prstGeom>
          <a:solidFill>
            <a:srgbClr val="C4C8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5876925"/>
            <a:ext cx="9153525" cy="981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9" name="Rectangle 17" descr="넓은 상향 대각선"/>
          <p:cNvSpPr>
            <a:spLocks noChangeArrowheads="1"/>
          </p:cNvSpPr>
          <p:nvPr/>
        </p:nvSpPr>
        <p:spPr bwMode="auto">
          <a:xfrm>
            <a:off x="-7938" y="2420938"/>
            <a:ext cx="9144001" cy="647700"/>
          </a:xfrm>
          <a:prstGeom prst="rect">
            <a:avLst/>
          </a:prstGeom>
          <a:pattFill prst="wdUpDiag">
            <a:fgClr>
              <a:srgbClr val="0066FF">
                <a:alpha val="50195"/>
              </a:srgbClr>
            </a:fgClr>
            <a:bgClr>
              <a:srgbClr val="003399">
                <a:alpha val="50195"/>
              </a:srgb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-9525" y="2420938"/>
            <a:ext cx="9153525" cy="647700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flipV="1">
            <a:off x="0" y="5229225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 flipV="1">
            <a:off x="0" y="2852738"/>
            <a:ext cx="9144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39998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 flipV="1">
            <a:off x="0" y="2276475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39998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V="1">
            <a:off x="0" y="4437063"/>
            <a:ext cx="9144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 flipV="1">
            <a:off x="0" y="5734050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 flipV="1">
            <a:off x="0" y="3500438"/>
            <a:ext cx="9144000" cy="360362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 rot="10800000" flipV="1">
            <a:off x="0" y="3068638"/>
            <a:ext cx="9144000" cy="360362"/>
          </a:xfrm>
          <a:prstGeom prst="rect">
            <a:avLst/>
          </a:prstGeom>
          <a:gradFill rotWithShape="1">
            <a:gsLst>
              <a:gs pos="0">
                <a:srgbClr val="000000">
                  <a:alpha val="29999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 flipV="1">
            <a:off x="-7938" y="3870325"/>
            <a:ext cx="9144001" cy="71438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 flipV="1">
            <a:off x="0" y="2420938"/>
            <a:ext cx="9144000" cy="71437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30" name="AutoShape 28" descr="9"/>
          <p:cNvSpPr>
            <a:spLocks noChangeArrowheads="1"/>
          </p:cNvSpPr>
          <p:nvPr/>
        </p:nvSpPr>
        <p:spPr bwMode="auto">
          <a:xfrm>
            <a:off x="2862263" y="3078163"/>
            <a:ext cx="792162" cy="792162"/>
          </a:xfrm>
          <a:prstGeom prst="roundRect">
            <a:avLst>
              <a:gd name="adj" fmla="val 13227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31" name="AutoShape 29" descr="1"/>
          <p:cNvSpPr>
            <a:spLocks noChangeArrowheads="1"/>
          </p:cNvSpPr>
          <p:nvPr/>
        </p:nvSpPr>
        <p:spPr bwMode="auto">
          <a:xfrm>
            <a:off x="3736975" y="3078163"/>
            <a:ext cx="792163" cy="792162"/>
          </a:xfrm>
          <a:prstGeom prst="roundRect">
            <a:avLst>
              <a:gd name="adj" fmla="val 13227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32" name="AutoShape 30" descr="4"/>
          <p:cNvSpPr>
            <a:spLocks noChangeArrowheads="1"/>
          </p:cNvSpPr>
          <p:nvPr/>
        </p:nvSpPr>
        <p:spPr bwMode="auto">
          <a:xfrm>
            <a:off x="4611688" y="3078163"/>
            <a:ext cx="792162" cy="792162"/>
          </a:xfrm>
          <a:prstGeom prst="roundRect">
            <a:avLst>
              <a:gd name="adj" fmla="val 13227"/>
            </a:avLst>
          </a:prstGeom>
          <a:blipFill dpi="0" rotWithShape="1">
            <a:blip r:embed="rId5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33" name="AutoShape 31" descr="7"/>
          <p:cNvSpPr>
            <a:spLocks noChangeArrowheads="1"/>
          </p:cNvSpPr>
          <p:nvPr/>
        </p:nvSpPr>
        <p:spPr bwMode="auto">
          <a:xfrm>
            <a:off x="5486400" y="3078163"/>
            <a:ext cx="792163" cy="792162"/>
          </a:xfrm>
          <a:prstGeom prst="roundRect">
            <a:avLst>
              <a:gd name="adj" fmla="val 13227"/>
            </a:avLst>
          </a:prstGeom>
          <a:blipFill dpi="0" rotWithShape="1">
            <a:blip r:embed="rId6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676896" name="Rectangle 3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76897" name="Rectangle 3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4" name="Rectangle 3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764F9C4-873C-468B-95B5-1C46EEA500FC}" type="slidenum">
              <a:rPr lang="en-US" altLang="zh-CN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6988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F10A8-C0B9-44F8-8531-3503BB24690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247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1D6B7-BC24-47FD-9396-D8D391134DC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9326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25513" y="17891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87913" y="17891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EDDE3-C233-488A-BDA5-8B7BF45D469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697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E473A-B4D1-49B2-885E-06E432160D6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4325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D6FC8-65EF-4915-997A-8A6C2315417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4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646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BDF34-9AC9-4DA8-8603-43B15A2D31D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592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C466F-DB14-42B6-BEB4-30DEDCB791E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110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96A2E-2549-488F-A766-FE0D20826BE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277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43DB4-EA25-47E5-BA61-5F1A9055989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4750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5613" y="0"/>
            <a:ext cx="1958975" cy="59039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25513" y="0"/>
            <a:ext cx="5727700" cy="59039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3089E-EEE8-457A-9F90-4B6DAE127CB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4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93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7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3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17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E17A-C88C-49A3-9BF5-8929675C6E8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34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6E17A-C88C-49A3-9BF5-8929675C6E8A}" type="datetimeFigureOut">
              <a:rPr lang="zh-CN" altLang="en-US" smtClean="0"/>
              <a:t>2017/10/19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A8064-877B-40E9-BDC7-EC794EBDAC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1" name="Picture 9" descr="C:\Wendy\anabnr2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282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kumimoji="1" sz="32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kumimoji="1" sz="24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20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u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16305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5A66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052513"/>
            <a:ext cx="9153525" cy="73025"/>
          </a:xfrm>
          <a:prstGeom prst="rect">
            <a:avLst/>
          </a:prstGeom>
          <a:solidFill>
            <a:srgbClr val="939B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125538"/>
            <a:ext cx="9144000" cy="5399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 flipV="1">
            <a:off x="0" y="692150"/>
            <a:ext cx="9144000" cy="215900"/>
          </a:xfrm>
          <a:prstGeom prst="rect">
            <a:avLst/>
          </a:prstGeom>
          <a:gradFill rotWithShape="1">
            <a:gsLst>
              <a:gs pos="0">
                <a:srgbClr val="000000">
                  <a:alpha val="39998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 flipV="1">
            <a:off x="0" y="908050"/>
            <a:ext cx="9144000" cy="144463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 flipV="1">
            <a:off x="-17463" y="1052513"/>
            <a:ext cx="9144001" cy="73025"/>
          </a:xfrm>
          <a:prstGeom prst="rect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 flipV="1">
            <a:off x="0" y="6381750"/>
            <a:ext cx="9153525" cy="152400"/>
          </a:xfrm>
          <a:prstGeom prst="rect">
            <a:avLst/>
          </a:prstGeom>
          <a:gradFill rotWithShape="1">
            <a:gsLst>
              <a:gs pos="0">
                <a:srgbClr val="000000">
                  <a:alpha val="39998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ltGray">
          <a:xfrm>
            <a:off x="325438" y="4397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ltGray">
          <a:xfrm>
            <a:off x="708025" y="4397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ltGray">
          <a:xfrm>
            <a:off x="449263" y="8620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ltGray">
          <a:xfrm>
            <a:off x="819150" y="8620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ltGray">
          <a:xfrm>
            <a:off x="34925" y="7889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669925" y="3317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350838" y="11223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 smtClean="0">
              <a:solidFill>
                <a:srgbClr val="000000"/>
              </a:solidFill>
            </a:endParaRP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0"/>
            <a:ext cx="77930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7891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75859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75860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75861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921F89-F163-4BCA-92D4-2520AA579AA8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85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bg1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9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9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4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609599" y="1693863"/>
            <a:ext cx="8232775" cy="437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DE6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</a:rPr>
              <a:t>	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矩阵</a:t>
            </a:r>
            <a:r>
              <a:rPr kumimoji="1"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是一个具有</a:t>
            </a:r>
            <a:r>
              <a:rPr kumimoji="1" lang="en-US" altLang="zh-CN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m</a:t>
            </a:r>
            <a:r>
              <a:rPr kumimoji="1"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行</a:t>
            </a:r>
            <a:r>
              <a:rPr kumimoji="1" lang="en-US" altLang="zh-CN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n</a:t>
            </a:r>
            <a:r>
              <a:rPr kumimoji="1"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列</a:t>
            </a:r>
            <a:r>
              <a:rPr kumimoji="1"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的数据表，共</a:t>
            </a:r>
            <a:r>
              <a:rPr kumimoji="1"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包含</a:t>
            </a:r>
            <a:r>
              <a:rPr kumimoji="1"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有</a:t>
            </a:r>
            <a:r>
              <a:rPr kumimoji="1"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m*n</a:t>
            </a:r>
            <a:r>
              <a:rPr kumimoji="1"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个元素，每个</a:t>
            </a:r>
            <a:r>
              <a:rPr kumimoji="1"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元素处在确定行和列的交点位置上，与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一对行号和列号</a:t>
            </a:r>
            <a:r>
              <a:rPr kumimoji="1"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唯一对应</a:t>
            </a:r>
            <a:r>
              <a:rPr kumimoji="1"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。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3200" dirty="0">
                <a:latin typeface="Times New Roman" pitchFamily="18" charset="0"/>
              </a:rPr>
              <a:t>	</a:t>
            </a:r>
            <a:r>
              <a:rPr kumimoji="1"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矩阵是很多科学与工程计算问题中研究的数学对象，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</a:rPr>
              <a:t>在用高级语言编程时，一般采用二维数组来存储矩阵。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3200" dirty="0">
                <a:latin typeface="Times New Roman" pitchFamily="18" charset="0"/>
              </a:rPr>
              <a:t>	</a:t>
            </a:r>
            <a:endParaRPr kumimoji="1" lang="zh-CN" altLang="en-US" sz="3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9571" name="AutoShape 3"/>
          <p:cNvSpPr>
            <a:spLocks noChangeArrowheads="1"/>
          </p:cNvSpPr>
          <p:nvPr/>
        </p:nvSpPr>
        <p:spPr bwMode="auto">
          <a:xfrm>
            <a:off x="609600" y="1617663"/>
            <a:ext cx="8229600" cy="44021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DE6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2" name="Rectangle 4"/>
          <p:cNvSpPr>
            <a:spLocks noRot="1" noChangeArrowheads="1"/>
          </p:cNvSpPr>
          <p:nvPr/>
        </p:nvSpPr>
        <p:spPr bwMode="auto">
          <a:xfrm>
            <a:off x="301625" y="474663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4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矩阵</a:t>
            </a:r>
            <a:endParaRPr lang="zh-CN" altLang="en-US" sz="4400" b="1" dirty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295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00" name="Group 36"/>
          <p:cNvGrpSpPr>
            <a:grpSpLocks/>
          </p:cNvGrpSpPr>
          <p:nvPr/>
        </p:nvGrpSpPr>
        <p:grpSpPr bwMode="auto">
          <a:xfrm>
            <a:off x="611188" y="3844786"/>
            <a:ext cx="7259637" cy="519112"/>
            <a:chOff x="385" y="3067"/>
            <a:chExt cx="4573" cy="327"/>
          </a:xfrm>
        </p:grpSpPr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782" y="3067"/>
              <a:ext cx="41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压缩存储后节省了多少空间？</a:t>
              </a:r>
              <a:endPara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11298" name="Object 34"/>
            <p:cNvGraphicFramePr>
              <a:graphicFrameLocks noChangeAspect="1"/>
            </p:cNvGraphicFramePr>
            <p:nvPr/>
          </p:nvGraphicFramePr>
          <p:xfrm>
            <a:off x="385" y="3067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5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067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890006" y="4509120"/>
            <a:ext cx="768846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对于一个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阶对称矩阵，如果完全存储需要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800" b="1" baseline="30000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个存储空间；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如果压缩存储，需要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n(n+1)/2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个存储空间。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11560" y="673215"/>
            <a:ext cx="6781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对称矩阵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的压缩存储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556125" y="1328143"/>
            <a:ext cx="377348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　6　4　7　8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6　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　8　4　2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4　8　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　6　9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7　4　6　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　5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8　2　9　5　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endParaRPr lang="zh-CN" altLang="en-US" sz="3200" b="1" dirty="0">
              <a:solidFill>
                <a:srgbClr val="FF33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0" name="AutoShape 12"/>
          <p:cNvSpPr>
            <a:spLocks/>
          </p:cNvSpPr>
          <p:nvPr/>
        </p:nvSpPr>
        <p:spPr bwMode="auto">
          <a:xfrm>
            <a:off x="4225925" y="1282105"/>
            <a:ext cx="106363" cy="2300288"/>
          </a:xfrm>
          <a:prstGeom prst="leftBracket">
            <a:avLst>
              <a:gd name="adj" fmla="val 180223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" name="AutoShape 13"/>
          <p:cNvSpPr>
            <a:spLocks/>
          </p:cNvSpPr>
          <p:nvPr/>
        </p:nvSpPr>
        <p:spPr bwMode="auto">
          <a:xfrm>
            <a:off x="7323138" y="1309093"/>
            <a:ext cx="119062" cy="2378075"/>
          </a:xfrm>
          <a:prstGeom prst="rightBracket">
            <a:avLst>
              <a:gd name="adj" fmla="val 166445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3308350" y="2093318"/>
            <a:ext cx="733425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/>
          <a:lstStyle/>
          <a:p>
            <a:pPr algn="just" eaLnBrk="0" hangingPunct="0"/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</a:t>
            </a:r>
          </a:p>
          <a:p>
            <a:pPr algn="just" eaLnBrk="0" hangingPunct="0"/>
            <a:endParaRPr lang="en-US" altLang="zh-CN" sz="3200" b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3" name="Group 33"/>
          <p:cNvGrpSpPr>
            <a:grpSpLocks/>
          </p:cNvGrpSpPr>
          <p:nvPr/>
        </p:nvGrpSpPr>
        <p:grpSpPr bwMode="auto">
          <a:xfrm>
            <a:off x="4543425" y="1715493"/>
            <a:ext cx="2565400" cy="2011362"/>
            <a:chOff x="1066" y="1233"/>
            <a:chExt cx="1616" cy="1267"/>
          </a:xfrm>
        </p:grpSpPr>
        <p:sp>
          <p:nvSpPr>
            <p:cNvPr id="24" name="Line 15"/>
            <p:cNvSpPr>
              <a:spLocks noChangeShapeType="1"/>
            </p:cNvSpPr>
            <p:nvPr/>
          </p:nvSpPr>
          <p:spPr bwMode="auto">
            <a:xfrm flipH="1">
              <a:off x="1066" y="1233"/>
              <a:ext cx="0" cy="1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6"/>
            <p:cNvSpPr>
              <a:spLocks noChangeShapeType="1"/>
            </p:cNvSpPr>
            <p:nvPr/>
          </p:nvSpPr>
          <p:spPr bwMode="auto">
            <a:xfrm flipV="1">
              <a:off x="1066" y="2500"/>
              <a:ext cx="15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081" y="1233"/>
              <a:ext cx="1601" cy="1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29"/>
          <p:cNvGrpSpPr>
            <a:grpSpLocks/>
          </p:cNvGrpSpPr>
          <p:nvPr/>
        </p:nvGrpSpPr>
        <p:grpSpPr bwMode="auto">
          <a:xfrm>
            <a:off x="4667250" y="1386880"/>
            <a:ext cx="2565400" cy="1944688"/>
            <a:chOff x="1171" y="1011"/>
            <a:chExt cx="1484" cy="1268"/>
          </a:xfrm>
        </p:grpSpPr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1171" y="1011"/>
              <a:ext cx="1478" cy="12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9"/>
            <p:cNvSpPr>
              <a:spLocks noChangeShapeType="1"/>
            </p:cNvSpPr>
            <p:nvPr/>
          </p:nvSpPr>
          <p:spPr bwMode="auto">
            <a:xfrm>
              <a:off x="1185" y="1011"/>
              <a:ext cx="14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 flipH="1">
              <a:off x="2655" y="1025"/>
              <a:ext cx="0" cy="1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635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00" name="Group 36"/>
          <p:cNvGrpSpPr>
            <a:grpSpLocks/>
          </p:cNvGrpSpPr>
          <p:nvPr/>
        </p:nvGrpSpPr>
        <p:grpSpPr bwMode="auto">
          <a:xfrm>
            <a:off x="611188" y="2132857"/>
            <a:ext cx="7777162" cy="2062161"/>
            <a:chOff x="385" y="3067"/>
            <a:chExt cx="4899" cy="1299"/>
          </a:xfrm>
        </p:grpSpPr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782" y="3067"/>
              <a:ext cx="4502" cy="1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定义一个一维数组</a:t>
              </a:r>
              <a:r>
                <a:rPr lang="en-US" altLang="zh-CN" sz="3200" b="1" u="sng" dirty="0" err="1" smtClean="0">
                  <a:solidFill>
                    <a:schemeClr val="tx1">
                      <a:lumMod val="50000"/>
                    </a:schemeClr>
                  </a:solidFill>
                  <a:uFill>
                    <a:solidFill>
                      <a:srgbClr val="C00000"/>
                    </a:solidFill>
                  </a:uFill>
                  <a:latin typeface="Times New Roman" pitchFamily="18" charset="0"/>
                  <a:ea typeface="宋体" charset="-122"/>
                </a:rPr>
                <a:t>sa</a:t>
              </a:r>
              <a:r>
                <a:rPr lang="en-US" altLang="zh-CN" sz="3200" b="1" u="sng" dirty="0" smtClean="0">
                  <a:solidFill>
                    <a:schemeClr val="tx1">
                      <a:lumMod val="50000"/>
                    </a:schemeClr>
                  </a:solidFill>
                  <a:uFill>
                    <a:solidFill>
                      <a:srgbClr val="C00000"/>
                    </a:solidFill>
                  </a:uFill>
                  <a:latin typeface="Times New Roman" pitchFamily="18" charset="0"/>
                  <a:ea typeface="宋体" charset="-122"/>
                </a:rPr>
                <a:t>[n(n+1)/2]</a:t>
              </a:r>
              <a:r>
                <a:rPr lang="zh-CN" altLang="en-US" sz="32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作为</a:t>
              </a:r>
              <a:r>
                <a:rPr lang="en-US" altLang="zh-CN" sz="3200" b="1" u="sng" dirty="0" smtClean="0">
                  <a:solidFill>
                    <a:schemeClr val="tx1">
                      <a:lumMod val="50000"/>
                    </a:schemeClr>
                  </a:solidFill>
                  <a:uFill>
                    <a:solidFill>
                      <a:srgbClr val="C00000"/>
                    </a:solidFill>
                  </a:uFill>
                  <a:latin typeface="Times New Roman" pitchFamily="18" charset="0"/>
                  <a:ea typeface="宋体" charset="-122"/>
                </a:rPr>
                <a:t>n</a:t>
              </a:r>
              <a:r>
                <a:rPr lang="zh-CN" altLang="en-US" sz="3200" b="1" u="sng" dirty="0" smtClean="0">
                  <a:solidFill>
                    <a:schemeClr val="tx1">
                      <a:lumMod val="50000"/>
                    </a:schemeClr>
                  </a:solidFill>
                  <a:uFill>
                    <a:solidFill>
                      <a:srgbClr val="C00000"/>
                    </a:solidFill>
                  </a:uFill>
                  <a:latin typeface="Times New Roman" pitchFamily="18" charset="0"/>
                  <a:ea typeface="宋体" charset="-122"/>
                </a:rPr>
                <a:t>阶对称矩阵</a:t>
              </a:r>
              <a:r>
                <a:rPr lang="en-US" altLang="zh-CN" sz="3200" b="1" u="sng" dirty="0" smtClean="0">
                  <a:solidFill>
                    <a:schemeClr val="tx1">
                      <a:lumMod val="50000"/>
                    </a:schemeClr>
                  </a:solidFill>
                  <a:uFill>
                    <a:solidFill>
                      <a:srgbClr val="C00000"/>
                    </a:solidFill>
                  </a:uFill>
                  <a:latin typeface="Times New Roman" pitchFamily="18" charset="0"/>
                  <a:ea typeface="宋体" charset="-122"/>
                </a:rPr>
                <a:t>A</a:t>
              </a:r>
              <a:r>
                <a:rPr lang="zh-CN" altLang="en-US" sz="32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的存储结构，那么对称矩阵</a:t>
              </a:r>
              <a:r>
                <a:rPr lang="en-US" altLang="zh-CN" sz="32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zh-CN" altLang="en-US" sz="32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中任一元素</a:t>
              </a:r>
              <a:r>
                <a:rPr lang="en-US" altLang="zh-CN" sz="3200" b="1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3200" b="1" baseline="-25000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ij</a:t>
              </a:r>
              <a:r>
                <a:rPr lang="zh-CN" altLang="en-US" sz="3200" b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和</a:t>
              </a:r>
              <a:r>
                <a:rPr lang="en-US" altLang="zh-CN" sz="3200" b="1" dirty="0" err="1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sa</a:t>
              </a:r>
              <a:r>
                <a:rPr lang="en-US" altLang="zh-CN" sz="3200" b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[k]</a:t>
              </a:r>
              <a:r>
                <a:rPr lang="zh-CN" altLang="en-US" sz="32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之间的</a:t>
              </a:r>
              <a:r>
                <a:rPr lang="zh-CN" altLang="en-US" sz="3200" b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对应关系</a:t>
              </a:r>
              <a:r>
                <a:rPr lang="zh-CN" altLang="en-US" sz="32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如何？</a:t>
              </a:r>
              <a:endParaRPr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11298" name="Object 34"/>
            <p:cNvGraphicFramePr>
              <a:graphicFrameLocks noChangeAspect="1"/>
            </p:cNvGraphicFramePr>
            <p:nvPr/>
          </p:nvGraphicFramePr>
          <p:xfrm>
            <a:off x="385" y="3067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9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067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27475" y="673215"/>
            <a:ext cx="6781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对称矩阵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的压缩存储</a:t>
            </a:r>
          </a:p>
        </p:txBody>
      </p:sp>
    </p:spTree>
    <p:extLst>
      <p:ext uri="{BB962C8B-B14F-4D97-AF65-F5344CB8AC3E}">
        <p14:creationId xmlns:p14="http://schemas.microsoft.com/office/powerpoint/2010/main" val="185472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062038" y="5735638"/>
            <a:ext cx="78755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a) 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下三角矩阵            (</a:t>
            </a:r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b) 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存储说明              (</a:t>
            </a:r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c) 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计算方法</a:t>
            </a:r>
          </a:p>
        </p:txBody>
      </p:sp>
      <p:sp>
        <p:nvSpPr>
          <p:cNvPr id="12348" name="Text Box 60"/>
          <p:cNvSpPr txBox="1">
            <a:spLocks noChangeArrowheads="1"/>
          </p:cNvSpPr>
          <p:nvPr/>
        </p:nvSpPr>
        <p:spPr bwMode="auto">
          <a:xfrm>
            <a:off x="6321425" y="2674938"/>
            <a:ext cx="2663825" cy="2160587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36000" tIns="10800" rIns="0" bIns="10800"/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4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400" b="1" i="1" baseline="-250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ij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在一维数组中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的下标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=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阴影部分的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面积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=</a:t>
            </a:r>
            <a:r>
              <a:rPr lang="zh-CN" altLang="en-US" sz="2400" b="1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×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(</a:t>
            </a:r>
            <a:r>
              <a:rPr lang="en-US" altLang="zh-CN" sz="2400" b="1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+1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)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/2+ </a:t>
            </a:r>
            <a:r>
              <a:rPr lang="en-US" altLang="zh-CN" sz="2400" b="1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j</a:t>
            </a:r>
            <a:endParaRPr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endParaRPr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250825" y="2301875"/>
            <a:ext cx="4318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…</a:t>
            </a:r>
          </a:p>
          <a:p>
            <a:pPr algn="just" eaLnBrk="0" hangingPunct="0"/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endParaRPr lang="zh-CN" altLang="en-US" sz="20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r>
              <a:rPr lang="zh-CN" altLang="en-US" sz="20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</a:p>
          <a:p>
            <a:pPr algn="just" eaLnBrk="0" hangingPunct="0"/>
            <a:endParaRPr lang="en-US" altLang="zh-CN" sz="2000" b="1" i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i</a:t>
            </a:r>
          </a:p>
          <a:p>
            <a:pPr algn="just" eaLnBrk="0" hangingPunct="0"/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0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n-1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741363" y="1820863"/>
            <a:ext cx="25527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0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…  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j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…           </a:t>
            </a:r>
            <a:r>
              <a:rPr lang="en-US" altLang="zh-CN" sz="20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n-1</a:t>
            </a:r>
            <a:endParaRPr lang="en-US" altLang="zh-CN" sz="20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46113" y="2265363"/>
            <a:ext cx="2514600" cy="2805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/>
          <a:lstStyle/>
          <a:p>
            <a:pPr algn="just" eaLnBrk="0" hangingPunct="0">
              <a:lnSpc>
                <a:spcPct val="112000"/>
              </a:lnSpc>
            </a:pPr>
            <a:endParaRPr lang="zh-CN" altLang="en-US" sz="20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>
              <a:lnSpc>
                <a:spcPct val="112000"/>
              </a:lnSpc>
            </a:pPr>
            <a:endParaRPr lang="zh-CN" altLang="en-US" sz="20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>
              <a:lnSpc>
                <a:spcPct val="112000"/>
              </a:lnSpc>
            </a:pPr>
            <a:endParaRPr lang="zh-CN" altLang="en-US" sz="20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>
              <a:lnSpc>
                <a:spcPct val="112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     </a:t>
            </a:r>
          </a:p>
        </p:txBody>
      </p:sp>
      <p:grpSp>
        <p:nvGrpSpPr>
          <p:cNvPr id="12301" name="Group 13"/>
          <p:cNvGrpSpPr>
            <a:grpSpLocks/>
          </p:cNvGrpSpPr>
          <p:nvPr/>
        </p:nvGrpSpPr>
        <p:grpSpPr bwMode="auto">
          <a:xfrm>
            <a:off x="646113" y="2662238"/>
            <a:ext cx="2497137" cy="2003425"/>
            <a:chOff x="1724" y="11133"/>
            <a:chExt cx="3150" cy="1545"/>
          </a:xfrm>
        </p:grpSpPr>
        <p:sp>
          <p:nvSpPr>
            <p:cNvPr id="12302" name="Line 14"/>
            <p:cNvSpPr>
              <a:spLocks noChangeShapeType="1"/>
            </p:cNvSpPr>
            <p:nvPr/>
          </p:nvSpPr>
          <p:spPr bwMode="auto">
            <a:xfrm>
              <a:off x="1724" y="11133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Line 15"/>
            <p:cNvSpPr>
              <a:spLocks noChangeShapeType="1"/>
            </p:cNvSpPr>
            <p:nvPr/>
          </p:nvSpPr>
          <p:spPr bwMode="auto">
            <a:xfrm>
              <a:off x="1724" y="11430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>
              <a:off x="1724" y="11742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1724" y="12054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>
              <a:off x="1724" y="12366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1724" y="12678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1357313" y="2278063"/>
            <a:ext cx="0" cy="279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2070100" y="2278063"/>
            <a:ext cx="0" cy="279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1720850" y="2278063"/>
            <a:ext cx="0" cy="279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>
            <a:off x="2417763" y="2278063"/>
            <a:ext cx="0" cy="279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993775" y="2278063"/>
            <a:ext cx="0" cy="279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2765425" y="2278063"/>
            <a:ext cx="0" cy="279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687388" y="2312988"/>
            <a:ext cx="287337" cy="279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endParaRPr lang="zh-CN" altLang="en-US" sz="24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2373" name="Group 85"/>
          <p:cNvGrpSpPr>
            <a:grpSpLocks/>
          </p:cNvGrpSpPr>
          <p:nvPr/>
        </p:nvGrpSpPr>
        <p:grpSpPr bwMode="auto">
          <a:xfrm>
            <a:off x="682625" y="2711450"/>
            <a:ext cx="635000" cy="279400"/>
            <a:chOff x="430" y="1717"/>
            <a:chExt cx="400" cy="181"/>
          </a:xfrm>
        </p:grpSpPr>
        <p:sp>
          <p:nvSpPr>
            <p:cNvPr id="12320" name="Rectangle 32"/>
            <p:cNvSpPr>
              <a:spLocks noChangeArrowheads="1"/>
            </p:cNvSpPr>
            <p:nvPr/>
          </p:nvSpPr>
          <p:spPr bwMode="auto">
            <a:xfrm>
              <a:off x="430" y="1717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1" name="Rectangle 33"/>
            <p:cNvSpPr>
              <a:spLocks noChangeArrowheads="1"/>
            </p:cNvSpPr>
            <p:nvPr/>
          </p:nvSpPr>
          <p:spPr bwMode="auto">
            <a:xfrm>
              <a:off x="649" y="1717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74" name="Group 86"/>
          <p:cNvGrpSpPr>
            <a:grpSpLocks/>
          </p:cNvGrpSpPr>
          <p:nvPr/>
        </p:nvGrpSpPr>
        <p:grpSpPr bwMode="auto">
          <a:xfrm>
            <a:off x="682625" y="3119438"/>
            <a:ext cx="998538" cy="279400"/>
            <a:chOff x="430" y="1982"/>
            <a:chExt cx="629" cy="181"/>
          </a:xfrm>
        </p:grpSpPr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878" y="1982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649" y="1982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430" y="1982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77" name="Group 89"/>
          <p:cNvGrpSpPr>
            <a:grpSpLocks/>
          </p:cNvGrpSpPr>
          <p:nvPr/>
        </p:nvGrpSpPr>
        <p:grpSpPr bwMode="auto">
          <a:xfrm>
            <a:off x="682625" y="4335463"/>
            <a:ext cx="635000" cy="277812"/>
            <a:chOff x="430" y="2771"/>
            <a:chExt cx="400" cy="181"/>
          </a:xfrm>
        </p:grpSpPr>
        <p:sp>
          <p:nvSpPr>
            <p:cNvPr id="12318" name="Rectangle 30"/>
            <p:cNvSpPr>
              <a:spLocks noChangeArrowheads="1"/>
            </p:cNvSpPr>
            <p:nvPr/>
          </p:nvSpPr>
          <p:spPr bwMode="auto">
            <a:xfrm>
              <a:off x="430" y="2771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2" name="Rectangle 44"/>
            <p:cNvSpPr>
              <a:spLocks noChangeArrowheads="1"/>
            </p:cNvSpPr>
            <p:nvPr/>
          </p:nvSpPr>
          <p:spPr bwMode="auto">
            <a:xfrm>
              <a:off x="649" y="2771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75" name="Group 87"/>
          <p:cNvGrpSpPr>
            <a:grpSpLocks/>
          </p:cNvGrpSpPr>
          <p:nvPr/>
        </p:nvGrpSpPr>
        <p:grpSpPr bwMode="auto">
          <a:xfrm>
            <a:off x="682625" y="3527425"/>
            <a:ext cx="1343025" cy="287338"/>
            <a:chOff x="430" y="2247"/>
            <a:chExt cx="846" cy="186"/>
          </a:xfrm>
        </p:grpSpPr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430" y="2247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Rectangle 38"/>
            <p:cNvSpPr>
              <a:spLocks noChangeArrowheads="1"/>
            </p:cNvSpPr>
            <p:nvPr/>
          </p:nvSpPr>
          <p:spPr bwMode="auto">
            <a:xfrm>
              <a:off x="649" y="2247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879" y="2247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1" name="Rectangle 63"/>
            <p:cNvSpPr>
              <a:spLocks noChangeArrowheads="1"/>
            </p:cNvSpPr>
            <p:nvPr/>
          </p:nvSpPr>
          <p:spPr bwMode="auto">
            <a:xfrm>
              <a:off x="1095" y="2252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2376" name="Group 88"/>
          <p:cNvGrpSpPr>
            <a:grpSpLocks/>
          </p:cNvGrpSpPr>
          <p:nvPr/>
        </p:nvGrpSpPr>
        <p:grpSpPr bwMode="auto">
          <a:xfrm>
            <a:off x="682625" y="3932238"/>
            <a:ext cx="1693863" cy="277812"/>
            <a:chOff x="430" y="2509"/>
            <a:chExt cx="1067" cy="181"/>
          </a:xfrm>
        </p:grpSpPr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1098" y="2509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877" y="2509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649" y="2509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Rectangle 43"/>
            <p:cNvSpPr>
              <a:spLocks noChangeArrowheads="1"/>
            </p:cNvSpPr>
            <p:nvPr/>
          </p:nvSpPr>
          <p:spPr bwMode="auto">
            <a:xfrm>
              <a:off x="430" y="2509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4" name="Rectangle 66"/>
            <p:cNvSpPr>
              <a:spLocks noChangeArrowheads="1"/>
            </p:cNvSpPr>
            <p:nvPr/>
          </p:nvSpPr>
          <p:spPr bwMode="auto">
            <a:xfrm>
              <a:off x="1316" y="2509"/>
              <a:ext cx="181" cy="18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63" name="Rectangle 75"/>
          <p:cNvSpPr>
            <a:spLocks noChangeArrowheads="1"/>
          </p:cNvSpPr>
          <p:nvPr/>
        </p:nvSpPr>
        <p:spPr bwMode="auto">
          <a:xfrm>
            <a:off x="1390650" y="4332288"/>
            <a:ext cx="287338" cy="2778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>
              <a:lnSpc>
                <a:spcPct val="64000"/>
              </a:lnSpc>
            </a:pP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400" b="1" i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ij</a:t>
            </a:r>
            <a:endParaRPr lang="en-US" altLang="zh-CN" sz="2400" b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2379" name="Group 91"/>
          <p:cNvGrpSpPr>
            <a:grpSpLocks/>
          </p:cNvGrpSpPr>
          <p:nvPr/>
        </p:nvGrpSpPr>
        <p:grpSpPr bwMode="auto">
          <a:xfrm>
            <a:off x="4646613" y="2073275"/>
            <a:ext cx="1803400" cy="2173288"/>
            <a:chOff x="3134" y="1288"/>
            <a:chExt cx="907" cy="1369"/>
          </a:xfrm>
        </p:grpSpPr>
        <p:sp>
          <p:nvSpPr>
            <p:cNvPr id="12314" name="Text Box 26"/>
            <p:cNvSpPr txBox="1">
              <a:spLocks noChangeArrowheads="1"/>
            </p:cNvSpPr>
            <p:nvPr/>
          </p:nvSpPr>
          <p:spPr bwMode="auto">
            <a:xfrm>
              <a:off x="3134" y="1288"/>
              <a:ext cx="9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每行元素个数</a:t>
              </a:r>
            </a:p>
          </p:txBody>
        </p:sp>
        <p:sp>
          <p:nvSpPr>
            <p:cNvPr id="12315" name="Text Box 27"/>
            <p:cNvSpPr txBox="1">
              <a:spLocks noChangeArrowheads="1"/>
            </p:cNvSpPr>
            <p:nvPr/>
          </p:nvSpPr>
          <p:spPr bwMode="auto">
            <a:xfrm>
              <a:off x="3682" y="1576"/>
              <a:ext cx="154" cy="1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  <a:spcBef>
                  <a:spcPct val="10000"/>
                </a:spcBef>
              </a:pPr>
              <a:r>
                <a:rPr lang="zh-CN" altLang="en-US" sz="20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  <a:p>
              <a:pPr algn="just" eaLnBrk="0" hangingPunct="0">
                <a:lnSpc>
                  <a:spcPct val="96000"/>
                </a:lnSpc>
                <a:spcBef>
                  <a:spcPct val="10000"/>
                </a:spcBef>
              </a:pPr>
              <a:r>
                <a:rPr lang="zh-CN" altLang="en-US" sz="20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2</a:t>
              </a:r>
            </a:p>
            <a:p>
              <a:pPr algn="just" eaLnBrk="0" hangingPunct="0">
                <a:lnSpc>
                  <a:spcPct val="96000"/>
                </a:lnSpc>
                <a:spcBef>
                  <a:spcPct val="10000"/>
                </a:spcBef>
              </a:pPr>
              <a:r>
                <a:rPr lang="zh-CN" altLang="en-US" sz="20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…</a:t>
              </a:r>
            </a:p>
            <a:p>
              <a:pPr algn="just" eaLnBrk="0" hangingPunct="0">
                <a:lnSpc>
                  <a:spcPct val="96000"/>
                </a:lnSpc>
                <a:spcBef>
                  <a:spcPct val="10000"/>
                </a:spcBef>
              </a:pPr>
              <a:endParaRPr lang="zh-CN" alt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>
                <a:lnSpc>
                  <a:spcPct val="96000"/>
                </a:lnSpc>
                <a:spcBef>
                  <a:spcPct val="10000"/>
                </a:spcBef>
              </a:pPr>
              <a:r>
                <a:rPr lang="en-US" altLang="zh-CN" sz="2000" b="1" i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i</a:t>
              </a:r>
              <a:endParaRPr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2382" name="Group 94"/>
          <p:cNvGrpSpPr>
            <a:grpSpLocks/>
          </p:cNvGrpSpPr>
          <p:nvPr/>
        </p:nvGrpSpPr>
        <p:grpSpPr bwMode="auto">
          <a:xfrm>
            <a:off x="3294063" y="2552700"/>
            <a:ext cx="2365375" cy="2638425"/>
            <a:chOff x="2093" y="1608"/>
            <a:chExt cx="1490" cy="1662"/>
          </a:xfrm>
        </p:grpSpPr>
        <p:sp>
          <p:nvSpPr>
            <p:cNvPr id="12316" name="AutoShape 28"/>
            <p:cNvSpPr>
              <a:spLocks/>
            </p:cNvSpPr>
            <p:nvPr/>
          </p:nvSpPr>
          <p:spPr bwMode="auto">
            <a:xfrm rot="-5373145">
              <a:off x="2831" y="2605"/>
              <a:ext cx="110" cy="549"/>
            </a:xfrm>
            <a:prstGeom prst="leftBrace">
              <a:avLst>
                <a:gd name="adj1" fmla="val 41591"/>
                <a:gd name="adj2" fmla="val 4894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Text Box 29"/>
            <p:cNvSpPr txBox="1">
              <a:spLocks noChangeArrowheads="1"/>
            </p:cNvSpPr>
            <p:nvPr/>
          </p:nvSpPr>
          <p:spPr bwMode="auto">
            <a:xfrm>
              <a:off x="2371" y="3009"/>
              <a:ext cx="120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b="1" i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ij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在本行中的序号</a:t>
              </a:r>
            </a:p>
          </p:txBody>
        </p:sp>
        <p:sp>
          <p:nvSpPr>
            <p:cNvPr id="12333" name="Rectangle 45"/>
            <p:cNvSpPr>
              <a:spLocks noChangeArrowheads="1"/>
            </p:cNvSpPr>
            <p:nvPr/>
          </p:nvSpPr>
          <p:spPr bwMode="auto">
            <a:xfrm>
              <a:off x="2607" y="1608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Rectangle 46"/>
            <p:cNvSpPr>
              <a:spLocks noChangeArrowheads="1"/>
            </p:cNvSpPr>
            <p:nvPr/>
          </p:nvSpPr>
          <p:spPr bwMode="auto">
            <a:xfrm>
              <a:off x="2607" y="1810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5" name="Rectangle 47"/>
            <p:cNvSpPr>
              <a:spLocks noChangeArrowheads="1"/>
            </p:cNvSpPr>
            <p:nvPr/>
          </p:nvSpPr>
          <p:spPr bwMode="auto">
            <a:xfrm>
              <a:off x="2826" y="1810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6" name="Rectangle 48"/>
            <p:cNvSpPr>
              <a:spLocks noChangeArrowheads="1"/>
            </p:cNvSpPr>
            <p:nvPr/>
          </p:nvSpPr>
          <p:spPr bwMode="auto">
            <a:xfrm>
              <a:off x="3046" y="2012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7" name="Rectangle 49"/>
            <p:cNvSpPr>
              <a:spLocks noChangeArrowheads="1"/>
            </p:cNvSpPr>
            <p:nvPr/>
          </p:nvSpPr>
          <p:spPr bwMode="auto">
            <a:xfrm>
              <a:off x="2826" y="2012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8" name="Rectangle 50"/>
            <p:cNvSpPr>
              <a:spLocks noChangeArrowheads="1"/>
            </p:cNvSpPr>
            <p:nvPr/>
          </p:nvSpPr>
          <p:spPr bwMode="auto">
            <a:xfrm>
              <a:off x="2607" y="2012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9" name="Rectangle 51"/>
            <p:cNvSpPr>
              <a:spLocks noChangeArrowheads="1"/>
            </p:cNvSpPr>
            <p:nvPr/>
          </p:nvSpPr>
          <p:spPr bwMode="auto">
            <a:xfrm>
              <a:off x="2607" y="2214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0" name="Rectangle 52"/>
            <p:cNvSpPr>
              <a:spLocks noChangeArrowheads="1"/>
            </p:cNvSpPr>
            <p:nvPr/>
          </p:nvSpPr>
          <p:spPr bwMode="auto">
            <a:xfrm>
              <a:off x="2826" y="2214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1" name="Rectangle 53"/>
            <p:cNvSpPr>
              <a:spLocks noChangeArrowheads="1"/>
            </p:cNvSpPr>
            <p:nvPr/>
          </p:nvSpPr>
          <p:spPr bwMode="auto">
            <a:xfrm>
              <a:off x="3244" y="2416"/>
              <a:ext cx="140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3045" y="2214"/>
              <a:ext cx="140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3" name="Rectangle 55"/>
            <p:cNvSpPr>
              <a:spLocks noChangeArrowheads="1"/>
            </p:cNvSpPr>
            <p:nvPr/>
          </p:nvSpPr>
          <p:spPr bwMode="auto">
            <a:xfrm>
              <a:off x="3045" y="2416"/>
              <a:ext cx="140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2827" y="2416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2608" y="2416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6" name="Rectangle 58"/>
            <p:cNvSpPr>
              <a:spLocks noChangeArrowheads="1"/>
            </p:cNvSpPr>
            <p:nvPr/>
          </p:nvSpPr>
          <p:spPr bwMode="auto">
            <a:xfrm>
              <a:off x="2608" y="2656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7" name="Rectangle 59"/>
            <p:cNvSpPr>
              <a:spLocks noChangeArrowheads="1"/>
            </p:cNvSpPr>
            <p:nvPr/>
          </p:nvSpPr>
          <p:spPr bwMode="auto">
            <a:xfrm>
              <a:off x="2827" y="2656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2" name="Rectangle 64"/>
            <p:cNvSpPr>
              <a:spLocks noChangeArrowheads="1"/>
            </p:cNvSpPr>
            <p:nvPr/>
          </p:nvSpPr>
          <p:spPr bwMode="auto">
            <a:xfrm>
              <a:off x="3244" y="2201"/>
              <a:ext cx="140" cy="1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3" name="Rectangle 65"/>
            <p:cNvSpPr>
              <a:spLocks noChangeArrowheads="1"/>
            </p:cNvSpPr>
            <p:nvPr/>
          </p:nvSpPr>
          <p:spPr bwMode="auto">
            <a:xfrm>
              <a:off x="3444" y="2416"/>
              <a:ext cx="139" cy="1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3044" y="2654"/>
              <a:ext cx="140" cy="1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64000"/>
                </a:lnSpc>
              </a:pPr>
              <a:r>
                <a:rPr lang="en-US" altLang="zh-CN" sz="20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000" b="1" i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ij</a:t>
              </a:r>
              <a:endPara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2365" name="Text Box 77"/>
            <p:cNvSpPr txBox="1">
              <a:spLocks noChangeArrowheads="1"/>
            </p:cNvSpPr>
            <p:nvPr/>
          </p:nvSpPr>
          <p:spPr bwMode="auto">
            <a:xfrm>
              <a:off x="2093" y="1611"/>
              <a:ext cx="500" cy="1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  <a:spcBef>
                  <a:spcPct val="10000"/>
                </a:spcBef>
              </a:pP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第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</a:t>
              </a: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行</a:t>
              </a:r>
              <a:endPara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>
                <a:lnSpc>
                  <a:spcPct val="96000"/>
                </a:lnSpc>
                <a:spcBef>
                  <a:spcPct val="10000"/>
                </a:spcBef>
              </a:pP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第</a:t>
              </a:r>
              <a:r>
                <a:rPr lang="en-US" altLang="zh-CN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行</a:t>
              </a:r>
              <a:endPara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>
                <a:lnSpc>
                  <a:spcPct val="96000"/>
                </a:lnSpc>
                <a:spcBef>
                  <a:spcPct val="10000"/>
                </a:spcBef>
              </a:pPr>
              <a:endParaRPr lang="zh-CN" altLang="en-US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>
                <a:lnSpc>
                  <a:spcPct val="96000"/>
                </a:lnSpc>
                <a:spcBef>
                  <a:spcPct val="1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…</a:t>
              </a:r>
              <a:endParaRPr lang="zh-CN" altLang="en-US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>
                <a:lnSpc>
                  <a:spcPct val="96000"/>
                </a:lnSpc>
                <a:spcBef>
                  <a:spcPct val="10000"/>
                </a:spcBef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第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-1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行</a:t>
              </a:r>
              <a:endParaRPr lang="zh-CN" altLang="en-US" sz="20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2372" name="Text Box 84"/>
          <p:cNvSpPr txBox="1">
            <a:spLocks noChangeArrowheads="1"/>
          </p:cNvSpPr>
          <p:nvPr/>
        </p:nvSpPr>
        <p:spPr bwMode="auto">
          <a:xfrm>
            <a:off x="644552" y="764704"/>
            <a:ext cx="6477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对称矩阵的压缩存储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199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50825" y="3789363"/>
            <a:ext cx="8785671" cy="237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对于下三角中的元素</a:t>
            </a:r>
            <a:r>
              <a:rPr lang="en-US" altLang="zh-CN" sz="2800" b="1" i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i="1" baseline="-30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ij</a:t>
            </a: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（</a:t>
            </a:r>
            <a:r>
              <a:rPr lang="en-US" altLang="zh-CN" sz="2800" b="1" i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&gt;=</a:t>
            </a:r>
            <a:r>
              <a:rPr lang="en-US" altLang="zh-CN" sz="2800" b="1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）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，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在一维数组</a:t>
            </a: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sa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中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下标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与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800" b="1" i="1" dirty="0" err="1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的关系为：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＝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×(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＋1)/2＋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j 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上三角中的元素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i="1" baseline="-300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ij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（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＜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），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因为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i="1" baseline="-300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ij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＝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i="1" baseline="-300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ji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，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则访问和它对应的元素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i="1" baseline="-300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ji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即可，即：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＝</a:t>
            </a:r>
            <a:r>
              <a:rPr lang="en-US" altLang="zh-CN" sz="2800" b="1" i="1" dirty="0" err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×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＋1)/2＋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668337" y="908720"/>
            <a:ext cx="647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对称矩阵的压缩存储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  <p:grpSp>
        <p:nvGrpSpPr>
          <p:cNvPr id="13354" name="Group 42"/>
          <p:cNvGrpSpPr>
            <a:grpSpLocks/>
          </p:cNvGrpSpPr>
          <p:nvPr/>
        </p:nvGrpSpPr>
        <p:grpSpPr bwMode="auto">
          <a:xfrm>
            <a:off x="206375" y="1854200"/>
            <a:ext cx="8686800" cy="1497013"/>
            <a:chOff x="130" y="1168"/>
            <a:chExt cx="5472" cy="943"/>
          </a:xfrm>
        </p:grpSpPr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707" y="1840"/>
              <a:ext cx="479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第1行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4496" y="1836"/>
              <a:ext cx="59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第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n-1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行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134" y="1850"/>
              <a:ext cx="371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第0行</a:t>
              </a:r>
            </a:p>
          </p:txBody>
        </p:sp>
        <p:sp>
          <p:nvSpPr>
            <p:cNvPr id="13327" name="AutoShape 15"/>
            <p:cNvSpPr>
              <a:spLocks/>
            </p:cNvSpPr>
            <p:nvPr/>
          </p:nvSpPr>
          <p:spPr bwMode="auto">
            <a:xfrm rot="-5400000">
              <a:off x="848" y="1399"/>
              <a:ext cx="86" cy="722"/>
            </a:xfrm>
            <a:prstGeom prst="leftBrace">
              <a:avLst>
                <a:gd name="adj1" fmla="val 69961"/>
                <a:gd name="adj2" fmla="val 49995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AutoShape 16"/>
            <p:cNvSpPr>
              <a:spLocks/>
            </p:cNvSpPr>
            <p:nvPr/>
          </p:nvSpPr>
          <p:spPr bwMode="auto">
            <a:xfrm rot="-5400000">
              <a:off x="4665" y="997"/>
              <a:ext cx="112" cy="1544"/>
            </a:xfrm>
            <a:prstGeom prst="leftBrace">
              <a:avLst>
                <a:gd name="adj1" fmla="val 114881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AutoShape 17"/>
            <p:cNvSpPr>
              <a:spLocks/>
            </p:cNvSpPr>
            <p:nvPr/>
          </p:nvSpPr>
          <p:spPr bwMode="auto">
            <a:xfrm rot="-5400000">
              <a:off x="265" y="1578"/>
              <a:ext cx="112" cy="382"/>
            </a:xfrm>
            <a:prstGeom prst="leftBrace">
              <a:avLst>
                <a:gd name="adj1" fmla="val 28423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Text Box 19"/>
            <p:cNvSpPr txBox="1">
              <a:spLocks noChangeArrowheads="1"/>
            </p:cNvSpPr>
            <p:nvPr/>
          </p:nvSpPr>
          <p:spPr bwMode="auto">
            <a:xfrm>
              <a:off x="133" y="1433"/>
              <a:ext cx="382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0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0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00</a:t>
              </a:r>
              <a:endPara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32" name="Text Box 20"/>
            <p:cNvSpPr txBox="1">
              <a:spLocks noChangeArrowheads="1"/>
            </p:cNvSpPr>
            <p:nvPr/>
          </p:nvSpPr>
          <p:spPr bwMode="auto">
            <a:xfrm>
              <a:off x="514" y="1433"/>
              <a:ext cx="381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0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0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10</a:t>
              </a:r>
              <a:endPara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33" name="Text Box 21"/>
            <p:cNvSpPr txBox="1">
              <a:spLocks noChangeArrowheads="1"/>
            </p:cNvSpPr>
            <p:nvPr/>
          </p:nvSpPr>
          <p:spPr bwMode="auto">
            <a:xfrm>
              <a:off x="885" y="1433"/>
              <a:ext cx="382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0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000" b="1" baseline="-25000" dirty="0" smtClean="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34" name="Text Box 22"/>
            <p:cNvSpPr txBox="1">
              <a:spLocks noChangeArrowheads="1"/>
            </p:cNvSpPr>
            <p:nvPr/>
          </p:nvSpPr>
          <p:spPr bwMode="auto">
            <a:xfrm>
              <a:off x="1265" y="1433"/>
              <a:ext cx="382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0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000" b="1" baseline="-25000" dirty="0" smtClean="0">
                  <a:latin typeface="Times New Roman" pitchFamily="18" charset="0"/>
                  <a:ea typeface="宋体" charset="-122"/>
                </a:rPr>
                <a:t>20</a:t>
              </a:r>
              <a:endPara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35" name="Text Box 23"/>
            <p:cNvSpPr txBox="1">
              <a:spLocks noChangeArrowheads="1"/>
            </p:cNvSpPr>
            <p:nvPr/>
          </p:nvSpPr>
          <p:spPr bwMode="auto">
            <a:xfrm>
              <a:off x="1647" y="1433"/>
              <a:ext cx="381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0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000" b="1" baseline="-25000" dirty="0" smtClean="0">
                  <a:latin typeface="Times New Roman" pitchFamily="18" charset="0"/>
                  <a:ea typeface="宋体" charset="-122"/>
                </a:rPr>
                <a:t>21</a:t>
              </a:r>
              <a:endPara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36" name="Text Box 24"/>
            <p:cNvSpPr txBox="1">
              <a:spLocks noChangeArrowheads="1"/>
            </p:cNvSpPr>
            <p:nvPr/>
          </p:nvSpPr>
          <p:spPr bwMode="auto">
            <a:xfrm>
              <a:off x="2026" y="1433"/>
              <a:ext cx="360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0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000" b="1" baseline="-25000" dirty="0" smtClean="0">
                  <a:latin typeface="Times New Roman" pitchFamily="18" charset="0"/>
                  <a:ea typeface="宋体" charset="-122"/>
                </a:rPr>
                <a:t>22</a:t>
              </a:r>
              <a:endPara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37" name="Text Box 25"/>
            <p:cNvSpPr txBox="1">
              <a:spLocks noChangeArrowheads="1"/>
            </p:cNvSpPr>
            <p:nvPr/>
          </p:nvSpPr>
          <p:spPr bwMode="auto">
            <a:xfrm>
              <a:off x="2963" y="1433"/>
              <a:ext cx="382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0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en-US" altLang="zh-CN" sz="20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000" b="1" i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ij</a:t>
              </a:r>
              <a:endParaRPr lang="en-US" altLang="zh-CN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38" name="Text Box 26"/>
            <p:cNvSpPr txBox="1">
              <a:spLocks noChangeArrowheads="1"/>
            </p:cNvSpPr>
            <p:nvPr/>
          </p:nvSpPr>
          <p:spPr bwMode="auto">
            <a:xfrm>
              <a:off x="3344" y="1433"/>
              <a:ext cx="588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…</a:t>
              </a:r>
              <a:endParaRPr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/>
              <a:endParaRPr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39" name="Text Box 27"/>
            <p:cNvSpPr txBox="1">
              <a:spLocks noChangeArrowheads="1"/>
            </p:cNvSpPr>
            <p:nvPr/>
          </p:nvSpPr>
          <p:spPr bwMode="auto">
            <a:xfrm>
              <a:off x="3932" y="1433"/>
              <a:ext cx="381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000" b="1" i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000" b="1" i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n-10</a:t>
              </a:r>
              <a:endPara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40" name="Text Box 28"/>
            <p:cNvSpPr txBox="1">
              <a:spLocks noChangeArrowheads="1"/>
            </p:cNvSpPr>
            <p:nvPr/>
          </p:nvSpPr>
          <p:spPr bwMode="auto">
            <a:xfrm>
              <a:off x="4310" y="1433"/>
              <a:ext cx="382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0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000" b="1" i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n-11</a:t>
              </a:r>
              <a:endPara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41" name="Text Box 29"/>
            <p:cNvSpPr txBox="1">
              <a:spLocks noChangeArrowheads="1"/>
            </p:cNvSpPr>
            <p:nvPr/>
          </p:nvSpPr>
          <p:spPr bwMode="auto">
            <a:xfrm>
              <a:off x="4699" y="1433"/>
              <a:ext cx="402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…</a:t>
              </a:r>
              <a:endParaRPr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42" name="Text Box 30"/>
            <p:cNvSpPr txBox="1">
              <a:spLocks noChangeArrowheads="1"/>
            </p:cNvSpPr>
            <p:nvPr/>
          </p:nvSpPr>
          <p:spPr bwMode="auto">
            <a:xfrm>
              <a:off x="5089" y="1433"/>
              <a:ext cx="513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1440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20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en-US" altLang="zh-CN" sz="20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000" b="1" i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n-1n-1</a:t>
              </a:r>
              <a:endParaRPr lang="en-US" altLang="zh-CN" sz="20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43" name="Text Box 31"/>
            <p:cNvSpPr txBox="1">
              <a:spLocks noChangeArrowheads="1"/>
            </p:cNvSpPr>
            <p:nvPr/>
          </p:nvSpPr>
          <p:spPr bwMode="auto">
            <a:xfrm>
              <a:off x="2388" y="1433"/>
              <a:ext cx="577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…</a:t>
              </a:r>
              <a:endParaRPr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/>
              <a:endParaRPr lang="zh-CN" altLang="en-US" sz="20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3344" name="AutoShape 32"/>
            <p:cNvSpPr>
              <a:spLocks/>
            </p:cNvSpPr>
            <p:nvPr/>
          </p:nvSpPr>
          <p:spPr bwMode="auto">
            <a:xfrm rot="-5400000">
              <a:off x="1773" y="1223"/>
              <a:ext cx="112" cy="1091"/>
            </a:xfrm>
            <a:prstGeom prst="leftBrace">
              <a:avLst>
                <a:gd name="adj1" fmla="val 81176"/>
                <a:gd name="adj2" fmla="val 49995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Text Box 33"/>
            <p:cNvSpPr txBox="1">
              <a:spLocks noChangeArrowheads="1"/>
            </p:cNvSpPr>
            <p:nvPr/>
          </p:nvSpPr>
          <p:spPr bwMode="auto">
            <a:xfrm>
              <a:off x="1634" y="1840"/>
              <a:ext cx="41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第2行</a:t>
              </a:r>
            </a:p>
          </p:txBody>
        </p:sp>
        <p:sp>
          <p:nvSpPr>
            <p:cNvPr id="13346" name="Text Box 34"/>
            <p:cNvSpPr txBox="1">
              <a:spLocks noChangeArrowheads="1"/>
            </p:cNvSpPr>
            <p:nvPr/>
          </p:nvSpPr>
          <p:spPr bwMode="auto">
            <a:xfrm>
              <a:off x="316" y="1168"/>
              <a:ext cx="528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0       1          2          3       4         5                      </a:t>
              </a:r>
              <a:r>
                <a:rPr lang="en-US" altLang="zh-CN" sz="2000" b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k</a:t>
              </a:r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                                      n(n+1)/2-1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81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908720"/>
            <a:ext cx="80634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例：将压缩存储在一维数组</a:t>
            </a:r>
            <a:r>
              <a:rPr lang="en-US" altLang="zh-CN" sz="36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a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中的</a:t>
            </a:r>
            <a:r>
              <a:rPr lang="en-US" altLang="zh-CN" sz="36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4x4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阶</a:t>
            </a:r>
            <a:endParaRPr lang="en-US" altLang="zh-CN" sz="3600" b="1" dirty="0" smtClean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对称矩阵按矩阵格式输出。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503" y="2204864"/>
            <a:ext cx="82089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int</a:t>
            </a:r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 </a:t>
            </a:r>
            <a:r>
              <a:rPr lang="en-US" altLang="zh-CN" sz="3600" dirty="0" err="1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i,j</a:t>
            </a:r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;</a:t>
            </a:r>
          </a:p>
          <a:p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for(i=0;i&lt;4;i++)</a:t>
            </a:r>
          </a:p>
          <a:p>
            <a:r>
              <a:rPr lang="en-US" altLang="zh-CN" sz="3600" dirty="0" smtClean="0">
                <a:solidFill>
                  <a:srgbClr val="0033CC"/>
                </a:solidFill>
                <a:ea typeface="黑体" pitchFamily="49" charset="-122"/>
              </a:rPr>
              <a:t>{</a:t>
            </a:r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for(j=0;j&lt;4;j++)</a:t>
            </a:r>
          </a:p>
          <a:p>
            <a:r>
              <a:rPr lang="en-US" altLang="zh-CN" sz="3600" dirty="0" smtClean="0">
                <a:solidFill>
                  <a:srgbClr val="0033CC"/>
                </a:solidFill>
                <a:ea typeface="黑体" pitchFamily="49" charset="-122"/>
              </a:rPr>
              <a:t>if(i&gt;=j) </a:t>
            </a:r>
            <a:r>
              <a:rPr lang="en-US" altLang="zh-CN" sz="3600" dirty="0" err="1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cout</a:t>
            </a:r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&lt;&lt;a[i*(i+1)/2+j];</a:t>
            </a:r>
          </a:p>
          <a:p>
            <a:r>
              <a:rPr lang="en-US" altLang="zh-CN" sz="2400" dirty="0" smtClean="0">
                <a:solidFill>
                  <a:srgbClr val="FF09E2"/>
                </a:solidFill>
                <a:ea typeface="黑体" pitchFamily="49" charset="-122"/>
              </a:rPr>
              <a:t>/*</a:t>
            </a:r>
            <a:r>
              <a:rPr lang="zh-CN" altLang="en-US" sz="2400" dirty="0" smtClean="0">
                <a:solidFill>
                  <a:srgbClr val="FF09E2"/>
                </a:solidFill>
                <a:ea typeface="黑体" pitchFamily="49" charset="-122"/>
              </a:rPr>
              <a:t>输出主对角线以及主对角线以下元素</a:t>
            </a:r>
            <a:r>
              <a:rPr lang="en-US" altLang="zh-CN" sz="2400" dirty="0" smtClean="0">
                <a:solidFill>
                  <a:srgbClr val="FF09E2"/>
                </a:solidFill>
                <a:ea typeface="黑体" pitchFamily="49" charset="-122"/>
              </a:rPr>
              <a:t>*/</a:t>
            </a:r>
          </a:p>
          <a:p>
            <a:r>
              <a:rPr lang="en-US" altLang="zh-CN" sz="3600" dirty="0" smtClean="0">
                <a:solidFill>
                  <a:srgbClr val="0033CC"/>
                </a:solidFill>
                <a:ea typeface="黑体" pitchFamily="49" charset="-122"/>
              </a:rPr>
              <a:t>else</a:t>
            </a:r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 </a:t>
            </a:r>
            <a:r>
              <a:rPr lang="en-US" altLang="zh-CN" sz="3600" dirty="0" err="1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cout</a:t>
            </a: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&lt;&lt;</a:t>
            </a:r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a[j*(j+1</a:t>
            </a: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)/</a:t>
            </a:r>
            <a:r>
              <a:rPr lang="en-US" altLang="zh-CN" sz="3600" dirty="0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2+i];</a:t>
            </a:r>
            <a:endParaRPr lang="en-US" altLang="zh-CN" sz="3600" dirty="0">
              <a:solidFill>
                <a:schemeClr val="tx1">
                  <a:lumMod val="50000"/>
                </a:schemeClr>
              </a:solidFill>
              <a:ea typeface="黑体" pitchFamily="49" charset="-122"/>
            </a:endParaRPr>
          </a:p>
          <a:p>
            <a:r>
              <a:rPr lang="en-US" altLang="zh-CN" sz="2400" dirty="0">
                <a:solidFill>
                  <a:srgbClr val="FF09E2"/>
                </a:solidFill>
                <a:ea typeface="黑体" pitchFamily="49" charset="-122"/>
              </a:rPr>
              <a:t>/*</a:t>
            </a:r>
            <a:r>
              <a:rPr lang="zh-CN" altLang="en-US" sz="2400" dirty="0">
                <a:solidFill>
                  <a:srgbClr val="FF09E2"/>
                </a:solidFill>
                <a:ea typeface="黑体" pitchFamily="49" charset="-122"/>
              </a:rPr>
              <a:t>输出主对角线以上元素</a:t>
            </a:r>
            <a:r>
              <a:rPr lang="en-US" altLang="zh-CN" sz="2400" dirty="0">
                <a:solidFill>
                  <a:srgbClr val="FF09E2"/>
                </a:solidFill>
                <a:ea typeface="黑体" pitchFamily="49" charset="-122"/>
              </a:rPr>
              <a:t>*/</a:t>
            </a:r>
          </a:p>
          <a:p>
            <a:r>
              <a:rPr lang="en-US" altLang="zh-CN" sz="3200" dirty="0" err="1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cout</a:t>
            </a:r>
            <a:r>
              <a:rPr lang="en-US" altLang="zh-CN" sz="3200" dirty="0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&lt;&lt;</a:t>
            </a:r>
            <a:r>
              <a:rPr lang="en-US" altLang="zh-CN" sz="3200" dirty="0" err="1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endl</a:t>
            </a:r>
            <a:r>
              <a:rPr lang="en-US" altLang="zh-CN" sz="3200" dirty="0" smtClean="0">
                <a:solidFill>
                  <a:schemeClr val="tx1">
                    <a:lumMod val="50000"/>
                  </a:schemeClr>
                </a:solidFill>
                <a:ea typeface="黑体" pitchFamily="49" charset="-122"/>
              </a:rPr>
              <a:t>;</a:t>
            </a:r>
            <a:r>
              <a:rPr lang="en-US" altLang="zh-CN" sz="3200" dirty="0" smtClean="0">
                <a:solidFill>
                  <a:srgbClr val="0033CC"/>
                </a:solidFill>
                <a:ea typeface="黑体" pitchFamily="49" charset="-122"/>
              </a:rPr>
              <a:t>}</a:t>
            </a:r>
            <a:endParaRPr lang="zh-CN" altLang="en-US" sz="3200" dirty="0" smtClean="0">
              <a:solidFill>
                <a:srgbClr val="0033CC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927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66022" y="836712"/>
            <a:ext cx="6781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三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角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矩阵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的压缩存储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079500" y="1870075"/>
            <a:ext cx="2765425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3    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endParaRPr lang="en-US" altLang="zh-CN" sz="2800" b="1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6 　2　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endParaRPr lang="en-US" altLang="zh-CN" sz="2800" b="1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4     8　1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   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endParaRPr lang="en-US" altLang="zh-CN" sz="2800" b="1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7　 4　6 　0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endParaRPr lang="en-US" altLang="zh-CN" sz="2800" b="1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8　 2　9 　5 　7</a:t>
            </a:r>
          </a:p>
        </p:txBody>
      </p:sp>
      <p:sp>
        <p:nvSpPr>
          <p:cNvPr id="14364" name="AutoShape 28"/>
          <p:cNvSpPr>
            <a:spLocks/>
          </p:cNvSpPr>
          <p:nvPr/>
        </p:nvSpPr>
        <p:spPr bwMode="auto">
          <a:xfrm>
            <a:off x="838200" y="1866900"/>
            <a:ext cx="76200" cy="2174875"/>
          </a:xfrm>
          <a:prstGeom prst="leftBracket">
            <a:avLst>
              <a:gd name="adj" fmla="val 237847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068388" y="4225925"/>
            <a:ext cx="288766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a)　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下三角矩阵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5657850" y="1828800"/>
            <a:ext cx="276542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3    4　 8　 1     0</a:t>
            </a:r>
          </a:p>
          <a:p>
            <a:pPr algn="just" eaLnBrk="0" hangingPunct="0"/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2 　9　 4　 6</a:t>
            </a:r>
          </a:p>
          <a:p>
            <a:pPr algn="just" eaLnBrk="0" hangingPunct="0"/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１    5     7</a:t>
            </a:r>
          </a:p>
          <a:p>
            <a:pPr algn="just" eaLnBrk="0" hangingPunct="0"/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0 　8</a:t>
            </a:r>
          </a:p>
          <a:p>
            <a:pPr algn="just" eaLnBrk="0" hangingPunct="0"/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   7</a:t>
            </a:r>
          </a:p>
        </p:txBody>
      </p:sp>
      <p:sp>
        <p:nvSpPr>
          <p:cNvPr id="14367" name="AutoShape 31"/>
          <p:cNvSpPr>
            <a:spLocks/>
          </p:cNvSpPr>
          <p:nvPr/>
        </p:nvSpPr>
        <p:spPr bwMode="auto">
          <a:xfrm>
            <a:off x="5397500" y="1866900"/>
            <a:ext cx="76200" cy="2132013"/>
          </a:xfrm>
          <a:prstGeom prst="leftBracket">
            <a:avLst>
              <a:gd name="adj" fmla="val 233160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5646738" y="4206875"/>
            <a:ext cx="288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b)　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上三角矩阵</a:t>
            </a:r>
            <a:endParaRPr lang="zh-CN" altLang="en-US" sz="2800" b="1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4370" name="AutoShape 34"/>
          <p:cNvSpPr>
            <a:spLocks/>
          </p:cNvSpPr>
          <p:nvPr/>
        </p:nvSpPr>
        <p:spPr bwMode="auto">
          <a:xfrm rot="-10800000">
            <a:off x="3733800" y="1846263"/>
            <a:ext cx="77788" cy="2173287"/>
          </a:xfrm>
          <a:prstGeom prst="leftBracket">
            <a:avLst>
              <a:gd name="adj" fmla="val 232822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371" name="AutoShape 35"/>
          <p:cNvSpPr>
            <a:spLocks/>
          </p:cNvSpPr>
          <p:nvPr/>
        </p:nvSpPr>
        <p:spPr bwMode="auto">
          <a:xfrm rot="10800000">
            <a:off x="8262938" y="1927225"/>
            <a:ext cx="77787" cy="2132013"/>
          </a:xfrm>
          <a:prstGeom prst="leftBracket">
            <a:avLst>
              <a:gd name="adj" fmla="val 228403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4378" name="Group 42"/>
          <p:cNvGrpSpPr>
            <a:grpSpLocks/>
          </p:cNvGrpSpPr>
          <p:nvPr/>
        </p:nvGrpSpPr>
        <p:grpSpPr bwMode="auto">
          <a:xfrm>
            <a:off x="1346200" y="1989138"/>
            <a:ext cx="2417763" cy="1709737"/>
            <a:chOff x="817" y="1263"/>
            <a:chExt cx="1377" cy="1153"/>
          </a:xfrm>
        </p:grpSpPr>
        <p:sp>
          <p:nvSpPr>
            <p:cNvPr id="14372" name="Line 36"/>
            <p:cNvSpPr>
              <a:spLocks noChangeShapeType="1"/>
            </p:cNvSpPr>
            <p:nvPr/>
          </p:nvSpPr>
          <p:spPr bwMode="auto">
            <a:xfrm>
              <a:off x="817" y="1277"/>
              <a:ext cx="1366" cy="1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373" name="Line 37"/>
            <p:cNvSpPr>
              <a:spLocks noChangeShapeType="1"/>
            </p:cNvSpPr>
            <p:nvPr/>
          </p:nvSpPr>
          <p:spPr bwMode="auto">
            <a:xfrm>
              <a:off x="817" y="1263"/>
              <a:ext cx="13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374" name="Freeform 38"/>
            <p:cNvSpPr>
              <a:spLocks/>
            </p:cNvSpPr>
            <p:nvPr/>
          </p:nvSpPr>
          <p:spPr bwMode="auto">
            <a:xfrm>
              <a:off x="2193" y="1263"/>
              <a:ext cx="1" cy="1153"/>
            </a:xfrm>
            <a:custGeom>
              <a:avLst/>
              <a:gdLst>
                <a:gd name="T0" fmla="*/ 0 w 1"/>
                <a:gd name="T1" fmla="*/ 0 h 1245"/>
                <a:gd name="T2" fmla="*/ 0 w 1"/>
                <a:gd name="T3" fmla="*/ 1245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45">
                  <a:moveTo>
                    <a:pt x="0" y="0"/>
                  </a:moveTo>
                  <a:lnTo>
                    <a:pt x="0" y="124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4379" name="Group 43"/>
          <p:cNvGrpSpPr>
            <a:grpSpLocks/>
          </p:cNvGrpSpPr>
          <p:nvPr/>
        </p:nvGrpSpPr>
        <p:grpSpPr bwMode="auto">
          <a:xfrm>
            <a:off x="5562600" y="2190750"/>
            <a:ext cx="2249488" cy="1778000"/>
            <a:chOff x="3478" y="1392"/>
            <a:chExt cx="1403" cy="1132"/>
          </a:xfrm>
        </p:grpSpPr>
        <p:sp>
          <p:nvSpPr>
            <p:cNvPr id="14375" name="Line 39"/>
            <p:cNvSpPr>
              <a:spLocks noChangeShapeType="1"/>
            </p:cNvSpPr>
            <p:nvPr/>
          </p:nvSpPr>
          <p:spPr bwMode="auto">
            <a:xfrm>
              <a:off x="3504" y="1392"/>
              <a:ext cx="1377" cy="1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376" name="Freeform 40"/>
            <p:cNvSpPr>
              <a:spLocks/>
            </p:cNvSpPr>
            <p:nvPr/>
          </p:nvSpPr>
          <p:spPr bwMode="auto">
            <a:xfrm>
              <a:off x="3478" y="1399"/>
              <a:ext cx="1" cy="1125"/>
            </a:xfrm>
            <a:custGeom>
              <a:avLst/>
              <a:gdLst>
                <a:gd name="T0" fmla="*/ 0 w 1"/>
                <a:gd name="T1" fmla="*/ 0 h 1245"/>
                <a:gd name="T2" fmla="*/ 0 w 1"/>
                <a:gd name="T3" fmla="*/ 1245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45">
                  <a:moveTo>
                    <a:pt x="0" y="0"/>
                  </a:moveTo>
                  <a:lnTo>
                    <a:pt x="0" y="124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377" name="Line 41"/>
            <p:cNvSpPr>
              <a:spLocks noChangeShapeType="1"/>
            </p:cNvSpPr>
            <p:nvPr/>
          </p:nvSpPr>
          <p:spPr bwMode="auto">
            <a:xfrm>
              <a:off x="3490" y="2524"/>
              <a:ext cx="13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11560" y="5013176"/>
            <a:ext cx="820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阶</a:t>
            </a:r>
            <a:r>
              <a:rPr lang="zh-CN" altLang="en-US" sz="3200" b="1" dirty="0" smtClean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上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3200" b="1" dirty="0" smtClean="0">
                <a:solidFill>
                  <a:srgbClr val="FF09E2"/>
                </a:solidFill>
                <a:latin typeface="黑体" pitchFamily="49" charset="-122"/>
                <a:ea typeface="黑体" pitchFamily="49" charset="-122"/>
              </a:rPr>
              <a:t>下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3200" b="1" dirty="0" smtClean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三角矩阵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是指</a:t>
            </a:r>
            <a:r>
              <a:rPr lang="zh-CN" altLang="en-US" sz="3200" b="1" dirty="0" smtClean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下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zh-CN" altLang="en-US" sz="3200" b="1" dirty="0" smtClean="0">
                <a:solidFill>
                  <a:srgbClr val="FF09E2"/>
                </a:solidFill>
                <a:latin typeface="黑体" pitchFamily="49" charset="-122"/>
                <a:ea typeface="黑体" pitchFamily="49" charset="-122"/>
              </a:rPr>
              <a:t>上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3200" b="1" dirty="0" smtClean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三角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（不包括主对角线）中的元素均为常数</a:t>
            </a:r>
            <a:r>
              <a:rPr lang="en-US" altLang="zh-CN" sz="3200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3200" b="1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59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82488" y="764704"/>
            <a:ext cx="6781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三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角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矩阵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的压缩存储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079500" y="1670075"/>
            <a:ext cx="2765425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3    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endParaRPr lang="en-US" altLang="zh-CN" sz="2800" b="1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6 　2　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endParaRPr lang="en-US" altLang="zh-CN" sz="2800" b="1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4     8　1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   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endParaRPr lang="en-US" altLang="zh-CN" sz="2800" b="1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7　 4　6 　0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endParaRPr lang="en-US" altLang="zh-CN" sz="2800" b="1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/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8　 2　9 　5 　7</a:t>
            </a:r>
          </a:p>
        </p:txBody>
      </p:sp>
      <p:sp>
        <p:nvSpPr>
          <p:cNvPr id="14364" name="AutoShape 28"/>
          <p:cNvSpPr>
            <a:spLocks/>
          </p:cNvSpPr>
          <p:nvPr/>
        </p:nvSpPr>
        <p:spPr bwMode="auto">
          <a:xfrm>
            <a:off x="838200" y="1666900"/>
            <a:ext cx="76200" cy="2174875"/>
          </a:xfrm>
          <a:prstGeom prst="leftBracket">
            <a:avLst>
              <a:gd name="adj" fmla="val 237847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068388" y="4025925"/>
            <a:ext cx="288766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a)　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下三角矩阵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5657850" y="1628800"/>
            <a:ext cx="276542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3    4　 8　 1     0</a:t>
            </a:r>
          </a:p>
          <a:p>
            <a:pPr algn="just" eaLnBrk="0" hangingPunct="0"/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2 　9　 4　 6</a:t>
            </a:r>
          </a:p>
          <a:p>
            <a:pPr algn="just" eaLnBrk="0" hangingPunct="0"/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１    5     7</a:t>
            </a:r>
          </a:p>
          <a:p>
            <a:pPr algn="just" eaLnBrk="0" hangingPunct="0"/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0 　8</a:t>
            </a:r>
          </a:p>
          <a:p>
            <a:pPr algn="just" eaLnBrk="0" hangingPunct="0"/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　 </a:t>
            </a:r>
            <a:r>
              <a:rPr lang="en-US" altLang="zh-CN" sz="2800" b="1" i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en-US" altLang="zh-CN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   7</a:t>
            </a:r>
          </a:p>
        </p:txBody>
      </p:sp>
      <p:sp>
        <p:nvSpPr>
          <p:cNvPr id="14367" name="AutoShape 31"/>
          <p:cNvSpPr>
            <a:spLocks/>
          </p:cNvSpPr>
          <p:nvPr/>
        </p:nvSpPr>
        <p:spPr bwMode="auto">
          <a:xfrm>
            <a:off x="5397500" y="1666900"/>
            <a:ext cx="76200" cy="2132013"/>
          </a:xfrm>
          <a:prstGeom prst="leftBracket">
            <a:avLst>
              <a:gd name="adj" fmla="val 233160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5646738" y="4006875"/>
            <a:ext cx="288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b)　</a:t>
            </a: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上三角矩阵</a:t>
            </a:r>
            <a:endParaRPr lang="zh-CN" altLang="en-US" sz="2800" b="1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4370" name="AutoShape 34"/>
          <p:cNvSpPr>
            <a:spLocks/>
          </p:cNvSpPr>
          <p:nvPr/>
        </p:nvSpPr>
        <p:spPr bwMode="auto">
          <a:xfrm rot="-10800000">
            <a:off x="3733800" y="1646263"/>
            <a:ext cx="77788" cy="2173287"/>
          </a:xfrm>
          <a:prstGeom prst="leftBracket">
            <a:avLst>
              <a:gd name="adj" fmla="val 232822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371" name="AutoShape 35"/>
          <p:cNvSpPr>
            <a:spLocks/>
          </p:cNvSpPr>
          <p:nvPr/>
        </p:nvSpPr>
        <p:spPr bwMode="auto">
          <a:xfrm rot="10800000">
            <a:off x="8262938" y="1727225"/>
            <a:ext cx="77787" cy="2132013"/>
          </a:xfrm>
          <a:prstGeom prst="leftBracket">
            <a:avLst>
              <a:gd name="adj" fmla="val 228403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b="1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4378" name="Group 42"/>
          <p:cNvGrpSpPr>
            <a:grpSpLocks/>
          </p:cNvGrpSpPr>
          <p:nvPr/>
        </p:nvGrpSpPr>
        <p:grpSpPr bwMode="auto">
          <a:xfrm>
            <a:off x="1346200" y="1789138"/>
            <a:ext cx="2417763" cy="1709737"/>
            <a:chOff x="817" y="1263"/>
            <a:chExt cx="1377" cy="1153"/>
          </a:xfrm>
        </p:grpSpPr>
        <p:sp>
          <p:nvSpPr>
            <p:cNvPr id="14372" name="Line 36"/>
            <p:cNvSpPr>
              <a:spLocks noChangeShapeType="1"/>
            </p:cNvSpPr>
            <p:nvPr/>
          </p:nvSpPr>
          <p:spPr bwMode="auto">
            <a:xfrm>
              <a:off x="817" y="1277"/>
              <a:ext cx="1366" cy="1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373" name="Line 37"/>
            <p:cNvSpPr>
              <a:spLocks noChangeShapeType="1"/>
            </p:cNvSpPr>
            <p:nvPr/>
          </p:nvSpPr>
          <p:spPr bwMode="auto">
            <a:xfrm>
              <a:off x="817" y="1263"/>
              <a:ext cx="13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374" name="Freeform 38"/>
            <p:cNvSpPr>
              <a:spLocks/>
            </p:cNvSpPr>
            <p:nvPr/>
          </p:nvSpPr>
          <p:spPr bwMode="auto">
            <a:xfrm>
              <a:off x="2193" y="1263"/>
              <a:ext cx="1" cy="1153"/>
            </a:xfrm>
            <a:custGeom>
              <a:avLst/>
              <a:gdLst>
                <a:gd name="T0" fmla="*/ 0 w 1"/>
                <a:gd name="T1" fmla="*/ 0 h 1245"/>
                <a:gd name="T2" fmla="*/ 0 w 1"/>
                <a:gd name="T3" fmla="*/ 1245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45">
                  <a:moveTo>
                    <a:pt x="0" y="0"/>
                  </a:moveTo>
                  <a:lnTo>
                    <a:pt x="0" y="124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4379" name="Group 43"/>
          <p:cNvGrpSpPr>
            <a:grpSpLocks/>
          </p:cNvGrpSpPr>
          <p:nvPr/>
        </p:nvGrpSpPr>
        <p:grpSpPr bwMode="auto">
          <a:xfrm>
            <a:off x="5562600" y="1990750"/>
            <a:ext cx="2249488" cy="1778000"/>
            <a:chOff x="3478" y="1392"/>
            <a:chExt cx="1403" cy="1132"/>
          </a:xfrm>
        </p:grpSpPr>
        <p:sp>
          <p:nvSpPr>
            <p:cNvPr id="14375" name="Line 39"/>
            <p:cNvSpPr>
              <a:spLocks noChangeShapeType="1"/>
            </p:cNvSpPr>
            <p:nvPr/>
          </p:nvSpPr>
          <p:spPr bwMode="auto">
            <a:xfrm>
              <a:off x="3504" y="1392"/>
              <a:ext cx="1377" cy="1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376" name="Freeform 40"/>
            <p:cNvSpPr>
              <a:spLocks/>
            </p:cNvSpPr>
            <p:nvPr/>
          </p:nvSpPr>
          <p:spPr bwMode="auto">
            <a:xfrm>
              <a:off x="3478" y="1399"/>
              <a:ext cx="1" cy="1125"/>
            </a:xfrm>
            <a:custGeom>
              <a:avLst/>
              <a:gdLst>
                <a:gd name="T0" fmla="*/ 0 w 1"/>
                <a:gd name="T1" fmla="*/ 0 h 1245"/>
                <a:gd name="T2" fmla="*/ 0 w 1"/>
                <a:gd name="T3" fmla="*/ 1245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45">
                  <a:moveTo>
                    <a:pt x="0" y="0"/>
                  </a:moveTo>
                  <a:lnTo>
                    <a:pt x="0" y="124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4377" name="Line 41"/>
            <p:cNvSpPr>
              <a:spLocks noChangeShapeType="1"/>
            </p:cNvSpPr>
            <p:nvPr/>
          </p:nvSpPr>
          <p:spPr bwMode="auto">
            <a:xfrm>
              <a:off x="3490" y="2524"/>
              <a:ext cx="13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1466850" y="4581128"/>
            <a:ext cx="662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如何压缩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存储三角矩阵？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1438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307982"/>
              </p:ext>
            </p:extLst>
          </p:nvPr>
        </p:nvGraphicFramePr>
        <p:xfrm>
          <a:off x="836613" y="4581128"/>
          <a:ext cx="495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Clip" r:id="rId3" imgW="861120" imgH="844560" progId="MS_ClipArt_Gallery.5">
                  <p:embed/>
                </p:oleObj>
              </mc:Choice>
              <mc:Fallback>
                <p:oleObj name="Clip" r:id="rId3" imgW="861120" imgH="8445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4581128"/>
                        <a:ext cx="4953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1511300" y="5229200"/>
            <a:ext cx="6629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可以只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存储上三角（或下三角）部分的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元素，对于常量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多开辟一个空间来存储。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843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8" grpId="0"/>
      <p:bldP spid="143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6" name="Text Box 1066"/>
          <p:cNvSpPr txBox="1">
            <a:spLocks noChangeArrowheads="1"/>
          </p:cNvSpPr>
          <p:nvPr/>
        </p:nvSpPr>
        <p:spPr bwMode="auto">
          <a:xfrm>
            <a:off x="282575" y="3726780"/>
            <a:ext cx="89439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下三角矩阵中任一元素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i="1" baseline="-300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ij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在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一维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数组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中的下标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与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的对应关系：</a:t>
            </a:r>
            <a:endParaRPr lang="en-US" altLang="zh-CN" sz="2800" b="1" i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31787" name="Group 1067"/>
          <p:cNvGrpSpPr>
            <a:grpSpLocks/>
          </p:cNvGrpSpPr>
          <p:nvPr/>
        </p:nvGrpSpPr>
        <p:grpSpPr bwMode="auto">
          <a:xfrm>
            <a:off x="1700213" y="4518868"/>
            <a:ext cx="5983310" cy="1160463"/>
            <a:chOff x="840" y="1536"/>
            <a:chExt cx="3372" cy="731"/>
          </a:xfrm>
        </p:grpSpPr>
        <p:grpSp>
          <p:nvGrpSpPr>
            <p:cNvPr id="31788" name="Group 1068"/>
            <p:cNvGrpSpPr>
              <a:grpSpLocks/>
            </p:cNvGrpSpPr>
            <p:nvPr/>
          </p:nvGrpSpPr>
          <p:grpSpPr bwMode="auto">
            <a:xfrm>
              <a:off x="1296" y="1536"/>
              <a:ext cx="2916" cy="731"/>
              <a:chOff x="720" y="1563"/>
              <a:chExt cx="2916" cy="731"/>
            </a:xfrm>
          </p:grpSpPr>
          <p:sp>
            <p:nvSpPr>
              <p:cNvPr id="31789" name="AutoShape 1069"/>
              <p:cNvSpPr>
                <a:spLocks/>
              </p:cNvSpPr>
              <p:nvPr/>
            </p:nvSpPr>
            <p:spPr bwMode="auto">
              <a:xfrm>
                <a:off x="720" y="1584"/>
                <a:ext cx="192" cy="672"/>
              </a:xfrm>
              <a:prstGeom prst="leftBrace">
                <a:avLst>
                  <a:gd name="adj1" fmla="val 291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790" name="Text Box 1070"/>
              <p:cNvSpPr txBox="1">
                <a:spLocks noChangeArrowheads="1"/>
              </p:cNvSpPr>
              <p:nvPr/>
            </p:nvSpPr>
            <p:spPr bwMode="auto">
              <a:xfrm>
                <a:off x="852" y="1563"/>
                <a:ext cx="2784" cy="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×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宋体" charset="-122"/>
                    <a:ea typeface="宋体" charset="-122"/>
                  </a:rPr>
                  <a:t>(</a:t>
                </a:r>
                <a:r>
                  <a:rPr lang="en-US" altLang="zh-CN" sz="2800" b="1" i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＋1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宋体" charset="-122"/>
                    <a:ea typeface="宋体" charset="-122"/>
                  </a:rPr>
                  <a:t>)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/2＋</a:t>
                </a:r>
                <a:r>
                  <a:rPr lang="en-US" altLang="zh-CN" sz="2800" b="1" i="1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j	   </a:t>
                </a:r>
                <a:r>
                  <a:rPr lang="en-US" altLang="zh-CN" sz="2800" b="1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    	</a:t>
                </a:r>
                <a:r>
                  <a:rPr lang="zh-CN" altLang="en-US" sz="2800" b="1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当</a:t>
                </a:r>
                <a:r>
                  <a:rPr lang="en-US" altLang="zh-CN" sz="2800" b="1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r>
                  <a:rPr lang="en-US" altLang="zh-CN" sz="2800" b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≥</a:t>
                </a:r>
                <a:r>
                  <a:rPr lang="en-US" altLang="zh-CN" sz="2800" b="1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  <a:endPara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endParaRPr>
              </a:p>
              <a:p>
                <a:pPr algn="just"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n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×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宋体" charset="-122"/>
                    <a:ea typeface="宋体" charset="-122"/>
                  </a:rPr>
                  <a:t>(</a:t>
                </a:r>
                <a:r>
                  <a:rPr lang="en-US" altLang="zh-CN" sz="2800" b="1" i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n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＋1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宋体" charset="-122"/>
                    <a:ea typeface="宋体" charset="-122"/>
                  </a:rPr>
                  <a:t>)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/2         </a:t>
                </a:r>
                <a:r>
                  <a:rPr lang="en-US" altLang="zh-CN" sz="2800" b="1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    	</a:t>
                </a:r>
                <a:r>
                  <a:rPr lang="zh-CN" altLang="en-US" sz="2800" b="1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当</a:t>
                </a:r>
                <a:r>
                  <a:rPr lang="en-US" altLang="zh-CN" sz="2800" b="1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r>
                  <a:rPr lang="en-US" altLang="zh-CN" sz="2800" b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＜</a:t>
                </a:r>
                <a:r>
                  <a:rPr lang="en-US" altLang="zh-CN" sz="2800" b="1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  <a:endParaRPr lang="zh-CN" altLang="en-US" sz="2400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31791" name="Text Box 1071"/>
            <p:cNvSpPr txBox="1">
              <a:spLocks noChangeArrowheads="1"/>
            </p:cNvSpPr>
            <p:nvPr/>
          </p:nvSpPr>
          <p:spPr bwMode="auto">
            <a:xfrm>
              <a:off x="840" y="172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k=</a:t>
              </a:r>
              <a:endParaRPr lang="zh-CN" altLang="en-US" sz="240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31792" name="Text Box 1072"/>
          <p:cNvSpPr txBox="1">
            <a:spLocks noChangeArrowheads="1"/>
          </p:cNvSpPr>
          <p:nvPr/>
        </p:nvSpPr>
        <p:spPr bwMode="auto">
          <a:xfrm>
            <a:off x="246234" y="260648"/>
            <a:ext cx="6781800" cy="5847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Times New Roman" pitchFamily="18" charset="0"/>
                <a:ea typeface="宋体" charset="-122"/>
              </a:rPr>
              <a:t>下三角矩阵的压缩存储</a:t>
            </a:r>
          </a:p>
        </p:txBody>
      </p:sp>
      <p:grpSp>
        <p:nvGrpSpPr>
          <p:cNvPr id="31804" name="Group 1084"/>
          <p:cNvGrpSpPr>
            <a:grpSpLocks/>
          </p:cNvGrpSpPr>
          <p:nvPr/>
        </p:nvGrpSpPr>
        <p:grpSpPr bwMode="auto">
          <a:xfrm>
            <a:off x="180975" y="2189460"/>
            <a:ext cx="8963025" cy="1506538"/>
            <a:chOff x="114" y="1872"/>
            <a:chExt cx="5646" cy="949"/>
          </a:xfrm>
        </p:grpSpPr>
        <p:sp>
          <p:nvSpPr>
            <p:cNvPr id="31746" name="Text Box 1026"/>
            <p:cNvSpPr txBox="1">
              <a:spLocks noChangeArrowheads="1"/>
            </p:cNvSpPr>
            <p:nvPr/>
          </p:nvSpPr>
          <p:spPr bwMode="auto">
            <a:xfrm>
              <a:off x="336" y="1872"/>
              <a:ext cx="542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0            1            2            3            4            5                       </a:t>
              </a:r>
              <a:r>
                <a:rPr lang="zh-CN" altLang="en-US" sz="2400" b="1" dirty="0" smtClean="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000" b="1" dirty="0" smtClean="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k</a:t>
              </a:r>
              <a:r>
                <a:rPr lang="en-US" altLang="zh-CN" sz="2400" b="1" dirty="0" smtClean="0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  </a:t>
              </a:r>
              <a:r>
                <a:rPr lang="en-US" altLang="zh-CN" b="1" dirty="0" smtClean="0">
                  <a:latin typeface="Times New Roman" pitchFamily="18" charset="0"/>
                  <a:ea typeface="宋体" charset="-122"/>
                </a:rPr>
                <a:t>n(n+1</a:t>
              </a:r>
              <a:r>
                <a:rPr lang="en-US" altLang="zh-CN" b="1" dirty="0">
                  <a:latin typeface="Times New Roman" pitchFamily="18" charset="0"/>
                  <a:ea typeface="宋体" charset="-122"/>
                </a:rPr>
                <a:t>)/</a:t>
              </a:r>
              <a:r>
                <a:rPr lang="en-US" altLang="zh-CN" b="1" dirty="0" smtClean="0">
                  <a:latin typeface="Times New Roman" pitchFamily="18" charset="0"/>
                  <a:ea typeface="宋体" charset="-122"/>
                </a:rPr>
                <a:t>2-1     n(n+1</a:t>
              </a:r>
              <a:r>
                <a:rPr lang="en-US" altLang="zh-CN" b="1" dirty="0">
                  <a:latin typeface="Times New Roman" pitchFamily="18" charset="0"/>
                  <a:ea typeface="宋体" charset="-122"/>
                </a:rPr>
                <a:t>)/</a:t>
              </a:r>
              <a:r>
                <a:rPr lang="en-US" altLang="zh-CN" b="1" dirty="0" smtClean="0">
                  <a:latin typeface="Times New Roman" pitchFamily="18" charset="0"/>
                  <a:ea typeface="宋体" charset="-122"/>
                </a:rPr>
                <a:t>2</a:t>
              </a:r>
              <a:endParaRPr lang="en-US" altLang="zh-CN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752" name="Text Box 1032"/>
            <p:cNvSpPr txBox="1">
              <a:spLocks noChangeArrowheads="1"/>
            </p:cNvSpPr>
            <p:nvPr/>
          </p:nvSpPr>
          <p:spPr bwMode="auto">
            <a:xfrm>
              <a:off x="940" y="2547"/>
              <a:ext cx="47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第1行</a:t>
              </a:r>
            </a:p>
          </p:txBody>
        </p:sp>
        <p:sp>
          <p:nvSpPr>
            <p:cNvPr id="31754" name="Text Box 1034"/>
            <p:cNvSpPr txBox="1">
              <a:spLocks noChangeArrowheads="1"/>
            </p:cNvSpPr>
            <p:nvPr/>
          </p:nvSpPr>
          <p:spPr bwMode="auto">
            <a:xfrm>
              <a:off x="187" y="2549"/>
              <a:ext cx="37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第0行</a:t>
              </a:r>
            </a:p>
          </p:txBody>
        </p:sp>
        <p:sp>
          <p:nvSpPr>
            <p:cNvPr id="31755" name="AutoShape 1035"/>
            <p:cNvSpPr>
              <a:spLocks/>
            </p:cNvSpPr>
            <p:nvPr/>
          </p:nvSpPr>
          <p:spPr bwMode="auto">
            <a:xfrm rot="-5400000">
              <a:off x="1065" y="1984"/>
              <a:ext cx="117" cy="970"/>
            </a:xfrm>
            <a:prstGeom prst="leftBrace">
              <a:avLst>
                <a:gd name="adj1" fmla="val 69088"/>
                <a:gd name="adj2" fmla="val 49995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AutoShape 1037"/>
            <p:cNvSpPr>
              <a:spLocks/>
            </p:cNvSpPr>
            <p:nvPr/>
          </p:nvSpPr>
          <p:spPr bwMode="auto">
            <a:xfrm rot="-5400000">
              <a:off x="293" y="2241"/>
              <a:ext cx="135" cy="446"/>
            </a:xfrm>
            <a:prstGeom prst="leftBrace">
              <a:avLst>
                <a:gd name="adj1" fmla="val 27531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Text Box 1038"/>
            <p:cNvSpPr txBox="1">
              <a:spLocks noChangeArrowheads="1"/>
            </p:cNvSpPr>
            <p:nvPr/>
          </p:nvSpPr>
          <p:spPr bwMode="auto">
            <a:xfrm>
              <a:off x="114" y="2122"/>
              <a:ext cx="499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00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759" name="Text Box 1039"/>
            <p:cNvSpPr txBox="1">
              <a:spLocks noChangeArrowheads="1"/>
            </p:cNvSpPr>
            <p:nvPr/>
          </p:nvSpPr>
          <p:spPr bwMode="auto">
            <a:xfrm>
              <a:off x="621" y="2122"/>
              <a:ext cx="499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10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760" name="Text Box 1040"/>
            <p:cNvSpPr txBox="1">
              <a:spLocks noChangeArrowheads="1"/>
            </p:cNvSpPr>
            <p:nvPr/>
          </p:nvSpPr>
          <p:spPr bwMode="auto">
            <a:xfrm>
              <a:off x="1127" y="2122"/>
              <a:ext cx="499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 dirty="0" smtClean="0">
                  <a:latin typeface="Times New Roman" pitchFamily="18" charset="0"/>
                  <a:ea typeface="宋体" charset="-122"/>
                </a:rPr>
                <a:t>11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761" name="Text Box 1041"/>
            <p:cNvSpPr txBox="1">
              <a:spLocks noChangeArrowheads="1"/>
            </p:cNvSpPr>
            <p:nvPr/>
          </p:nvSpPr>
          <p:spPr bwMode="auto">
            <a:xfrm>
              <a:off x="1624" y="2122"/>
              <a:ext cx="499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 dirty="0" smtClean="0">
                  <a:latin typeface="Times New Roman" pitchFamily="18" charset="0"/>
                  <a:ea typeface="宋体" charset="-122"/>
                </a:rPr>
                <a:t>20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762" name="Text Box 1042"/>
            <p:cNvSpPr txBox="1">
              <a:spLocks noChangeArrowheads="1"/>
            </p:cNvSpPr>
            <p:nvPr/>
          </p:nvSpPr>
          <p:spPr bwMode="auto">
            <a:xfrm>
              <a:off x="2123" y="2122"/>
              <a:ext cx="499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 dirty="0" smtClean="0">
                  <a:latin typeface="Times New Roman" pitchFamily="18" charset="0"/>
                  <a:ea typeface="宋体" charset="-122"/>
                </a:rPr>
                <a:t>21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764" name="Text Box 1044"/>
            <p:cNvSpPr txBox="1">
              <a:spLocks noChangeArrowheads="1"/>
            </p:cNvSpPr>
            <p:nvPr/>
          </p:nvSpPr>
          <p:spPr bwMode="auto">
            <a:xfrm>
              <a:off x="3619" y="2122"/>
              <a:ext cx="499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ij</a:t>
              </a:r>
              <a:endParaRPr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765" name="Text Box 1045"/>
            <p:cNvSpPr txBox="1">
              <a:spLocks noChangeArrowheads="1"/>
            </p:cNvSpPr>
            <p:nvPr/>
          </p:nvSpPr>
          <p:spPr bwMode="auto">
            <a:xfrm>
              <a:off x="4117" y="2122"/>
              <a:ext cx="499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…</a:t>
              </a: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769" name="Text Box 1049"/>
            <p:cNvSpPr txBox="1">
              <a:spLocks noChangeArrowheads="1"/>
            </p:cNvSpPr>
            <p:nvPr/>
          </p:nvSpPr>
          <p:spPr bwMode="auto">
            <a:xfrm>
              <a:off x="4513" y="2122"/>
              <a:ext cx="600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1440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i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n-1n-1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770" name="Text Box 1050"/>
            <p:cNvSpPr txBox="1">
              <a:spLocks noChangeArrowheads="1"/>
            </p:cNvSpPr>
            <p:nvPr/>
          </p:nvSpPr>
          <p:spPr bwMode="auto">
            <a:xfrm>
              <a:off x="3116" y="2122"/>
              <a:ext cx="499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…</a:t>
              </a: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/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771" name="AutoShape 1051"/>
            <p:cNvSpPr>
              <a:spLocks/>
            </p:cNvSpPr>
            <p:nvPr/>
          </p:nvSpPr>
          <p:spPr bwMode="auto">
            <a:xfrm rot="-5400000">
              <a:off x="2313" y="1740"/>
              <a:ext cx="116" cy="1448"/>
            </a:xfrm>
            <a:prstGeom prst="leftBrace">
              <a:avLst>
                <a:gd name="adj1" fmla="val 104023"/>
                <a:gd name="adj2" fmla="val 49995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2" name="Text Box 1052"/>
            <p:cNvSpPr txBox="1">
              <a:spLocks noChangeArrowheads="1"/>
            </p:cNvSpPr>
            <p:nvPr/>
          </p:nvSpPr>
          <p:spPr bwMode="auto">
            <a:xfrm>
              <a:off x="2173" y="2547"/>
              <a:ext cx="416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第2行</a:t>
              </a:r>
            </a:p>
          </p:txBody>
        </p:sp>
        <p:sp>
          <p:nvSpPr>
            <p:cNvPr id="31773" name="Text Box 1053"/>
            <p:cNvSpPr txBox="1">
              <a:spLocks noChangeArrowheads="1"/>
            </p:cNvSpPr>
            <p:nvPr/>
          </p:nvSpPr>
          <p:spPr bwMode="auto">
            <a:xfrm>
              <a:off x="5117" y="2122"/>
              <a:ext cx="499" cy="272"/>
            </a:xfrm>
            <a:prstGeom prst="rect">
              <a:avLst/>
            </a:prstGeom>
            <a:solidFill>
              <a:srgbClr val="A1A2DB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1" i="1">
                  <a:solidFill>
                    <a:srgbClr val="FF3300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400" b="1" i="1">
                  <a:latin typeface="Times New Roman" pitchFamily="18" charset="0"/>
                  <a:ea typeface="宋体" charset="-122"/>
                </a:rPr>
                <a:t>c</a:t>
              </a:r>
              <a:endParaRPr lang="en-US" altLang="zh-CN" sz="2400" b="1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793" name="Text Box 1073"/>
            <p:cNvSpPr txBox="1">
              <a:spLocks noChangeArrowheads="1"/>
            </p:cNvSpPr>
            <p:nvPr/>
          </p:nvSpPr>
          <p:spPr bwMode="auto">
            <a:xfrm>
              <a:off x="2622" y="2122"/>
              <a:ext cx="499" cy="272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 dirty="0" smtClean="0">
                  <a:latin typeface="Times New Roman" pitchFamily="18" charset="0"/>
                  <a:ea typeface="宋体" charset="-122"/>
                </a:rPr>
                <a:t>22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31803" name="Group 1083"/>
          <p:cNvGrpSpPr>
            <a:grpSpLocks/>
          </p:cNvGrpSpPr>
          <p:nvPr/>
        </p:nvGrpSpPr>
        <p:grpSpPr bwMode="auto">
          <a:xfrm>
            <a:off x="263525" y="909935"/>
            <a:ext cx="6478588" cy="1150938"/>
            <a:chOff x="130" y="974"/>
            <a:chExt cx="4081" cy="725"/>
          </a:xfrm>
        </p:grpSpPr>
        <p:sp>
          <p:nvSpPr>
            <p:cNvPr id="31799" name="Text Box 1079"/>
            <p:cNvSpPr txBox="1">
              <a:spLocks noChangeArrowheads="1"/>
            </p:cNvSpPr>
            <p:nvPr/>
          </p:nvSpPr>
          <p:spPr bwMode="auto">
            <a:xfrm>
              <a:off x="130" y="1178"/>
              <a:ext cx="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存储</a:t>
              </a:r>
            </a:p>
          </p:txBody>
        </p:sp>
        <p:sp>
          <p:nvSpPr>
            <p:cNvPr id="31800" name="AutoShape 1080"/>
            <p:cNvSpPr>
              <a:spLocks/>
            </p:cNvSpPr>
            <p:nvPr/>
          </p:nvSpPr>
          <p:spPr bwMode="auto">
            <a:xfrm>
              <a:off x="723" y="1221"/>
              <a:ext cx="327" cy="264"/>
            </a:xfrm>
            <a:prstGeom prst="leftBrace">
              <a:avLst>
                <a:gd name="adj1" fmla="val 2122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1801" name="Text Box 1081"/>
            <p:cNvSpPr txBox="1">
              <a:spLocks noChangeArrowheads="1"/>
            </p:cNvSpPr>
            <p:nvPr/>
          </p:nvSpPr>
          <p:spPr bwMode="auto">
            <a:xfrm>
              <a:off x="937" y="974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下三角</a:t>
              </a: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元素</a:t>
              </a:r>
              <a:endPara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802" name="Rectangle 1082"/>
            <p:cNvSpPr>
              <a:spLocks noChangeArrowheads="1"/>
            </p:cNvSpPr>
            <p:nvPr/>
          </p:nvSpPr>
          <p:spPr bwMode="auto">
            <a:xfrm>
              <a:off x="945" y="1372"/>
              <a:ext cx="32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对角线上方的常数</a:t>
              </a:r>
              <a:r>
                <a: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——</a:t>
              </a: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只存一个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55576" y="5858108"/>
            <a:ext cx="6146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数据元素</a:t>
            </a:r>
            <a:r>
              <a:rPr lang="en-US" altLang="zh-CN" sz="2800" b="1" dirty="0" err="1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sa</a:t>
            </a:r>
            <a:r>
              <a:rPr lang="en-US" altLang="zh-CN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[n(n+1)/2]</a:t>
            </a:r>
            <a:r>
              <a:rPr lang="zh-CN" altLang="en-US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用于存放常量</a:t>
            </a:r>
            <a:r>
              <a:rPr lang="en-US" altLang="zh-CN" sz="28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2800" b="1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58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433277" y="2924944"/>
            <a:ext cx="8740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矩阵中任一元素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i="1" baseline="-300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ij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在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数组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中的下标</a:t>
            </a:r>
            <a:r>
              <a:rPr lang="en-US" altLang="zh-CN" sz="2800" b="1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与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、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的对应关系：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  <p:grpSp>
        <p:nvGrpSpPr>
          <p:cNvPr id="15387" name="Group 27"/>
          <p:cNvGrpSpPr>
            <a:grpSpLocks/>
          </p:cNvGrpSpPr>
          <p:nvPr/>
        </p:nvGrpSpPr>
        <p:grpSpPr bwMode="auto">
          <a:xfrm>
            <a:off x="1400175" y="3802857"/>
            <a:ext cx="6886575" cy="1160462"/>
            <a:chOff x="1134" y="2976"/>
            <a:chExt cx="4338" cy="731"/>
          </a:xfrm>
        </p:grpSpPr>
        <p:grpSp>
          <p:nvGrpSpPr>
            <p:cNvPr id="15386" name="Group 26"/>
            <p:cNvGrpSpPr>
              <a:grpSpLocks/>
            </p:cNvGrpSpPr>
            <p:nvPr/>
          </p:nvGrpSpPr>
          <p:grpSpPr bwMode="auto">
            <a:xfrm>
              <a:off x="1464" y="2976"/>
              <a:ext cx="4008" cy="731"/>
              <a:chOff x="1464" y="2976"/>
              <a:chExt cx="4008" cy="731"/>
            </a:xfrm>
          </p:grpSpPr>
          <p:sp>
            <p:nvSpPr>
              <p:cNvPr id="15378" name="AutoShape 18"/>
              <p:cNvSpPr>
                <a:spLocks/>
              </p:cNvSpPr>
              <p:nvPr/>
            </p:nvSpPr>
            <p:spPr bwMode="auto">
              <a:xfrm>
                <a:off x="1464" y="2997"/>
                <a:ext cx="192" cy="672"/>
              </a:xfrm>
              <a:prstGeom prst="leftBrace">
                <a:avLst>
                  <a:gd name="adj1" fmla="val 291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379" name="Text Box 19"/>
              <p:cNvSpPr txBox="1">
                <a:spLocks noChangeArrowheads="1"/>
              </p:cNvSpPr>
              <p:nvPr/>
            </p:nvSpPr>
            <p:spPr bwMode="auto">
              <a:xfrm>
                <a:off x="1596" y="2976"/>
                <a:ext cx="3876" cy="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r>
                  <a:rPr lang="en-US" altLang="zh-CN" sz="2800" b="1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×(2n-i+1)/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2+j-i</a:t>
                </a:r>
                <a:r>
                  <a:rPr lang="en-US" altLang="zh-CN" b="1" i="1" dirty="0">
                    <a:solidFill>
                      <a:schemeClr val="tx1">
                        <a:lumMod val="50000"/>
                      </a:schemeClr>
                    </a:solidFill>
                  </a:rPr>
                  <a:t>                </a:t>
                </a:r>
                <a:r>
                  <a:rPr lang="en-US" altLang="zh-CN" b="1" i="1" dirty="0" smtClean="0">
                    <a:solidFill>
                      <a:schemeClr val="tx1">
                        <a:lumMod val="50000"/>
                      </a:schemeClr>
                    </a:solidFill>
                  </a:rPr>
                  <a:t>		</a:t>
                </a:r>
                <a:r>
                  <a:rPr lang="zh-CN" altLang="en-US" sz="2800" b="1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当</a:t>
                </a:r>
                <a:r>
                  <a:rPr lang="en-US" altLang="zh-CN" sz="2800" b="1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r>
                  <a:rPr lang="en-US" altLang="zh-CN" sz="2800" b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≤</a:t>
                </a:r>
                <a:r>
                  <a:rPr lang="en-US" altLang="zh-CN" sz="2800" b="1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  <a:endPara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endParaRPr>
              </a:p>
              <a:p>
                <a:pPr algn="just"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n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×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宋体" charset="-122"/>
                    <a:ea typeface="宋体" charset="-122"/>
                  </a:rPr>
                  <a:t>(</a:t>
                </a:r>
                <a:r>
                  <a:rPr lang="en-US" altLang="zh-CN" sz="2800" b="1" i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n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＋1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宋体" charset="-122"/>
                    <a:ea typeface="宋体" charset="-122"/>
                  </a:rPr>
                  <a:t>)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 /2                       </a:t>
                </a:r>
                <a:r>
                  <a:rPr lang="en-US" altLang="zh-CN" sz="2800" b="1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	</a:t>
                </a:r>
                <a:r>
                  <a:rPr lang="zh-CN" altLang="en-US" sz="2800" b="1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当</a:t>
                </a:r>
                <a:r>
                  <a:rPr lang="en-US" altLang="zh-CN" sz="2800" b="1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r>
                  <a:rPr lang="en-US" altLang="zh-CN" sz="2800" b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＞</a:t>
                </a:r>
                <a:r>
                  <a:rPr lang="en-US" altLang="zh-CN" sz="2800" b="1" i="1" dirty="0" err="1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  <a:endParaRPr lang="en-US" altLang="zh-CN" sz="2800" b="1" i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  <p:sp>
          <p:nvSpPr>
            <p:cNvPr id="15380" name="Text Box 20"/>
            <p:cNvSpPr txBox="1">
              <a:spLocks noChangeArrowheads="1"/>
            </p:cNvSpPr>
            <p:nvPr/>
          </p:nvSpPr>
          <p:spPr bwMode="auto">
            <a:xfrm>
              <a:off x="1134" y="316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k=</a:t>
              </a:r>
              <a:endParaRPr lang="zh-CN" altLang="en-US" sz="24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581809" y="692696"/>
            <a:ext cx="6781800" cy="58477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上三角矩阵的压缩存储</a:t>
            </a:r>
          </a:p>
        </p:txBody>
      </p:sp>
      <p:grpSp>
        <p:nvGrpSpPr>
          <p:cNvPr id="15390" name="Group 30"/>
          <p:cNvGrpSpPr>
            <a:grpSpLocks/>
          </p:cNvGrpSpPr>
          <p:nvPr/>
        </p:nvGrpSpPr>
        <p:grpSpPr bwMode="auto">
          <a:xfrm>
            <a:off x="683568" y="1501651"/>
            <a:ext cx="6478588" cy="1150938"/>
            <a:chOff x="130" y="974"/>
            <a:chExt cx="4081" cy="725"/>
          </a:xfrm>
        </p:grpSpPr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130" y="1178"/>
              <a:ext cx="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存储</a:t>
              </a:r>
            </a:p>
          </p:txBody>
        </p:sp>
        <p:sp>
          <p:nvSpPr>
            <p:cNvPr id="15392" name="AutoShape 32"/>
            <p:cNvSpPr>
              <a:spLocks/>
            </p:cNvSpPr>
            <p:nvPr/>
          </p:nvSpPr>
          <p:spPr bwMode="auto">
            <a:xfrm>
              <a:off x="723" y="1221"/>
              <a:ext cx="327" cy="264"/>
            </a:xfrm>
            <a:prstGeom prst="leftBrace">
              <a:avLst>
                <a:gd name="adj1" fmla="val 2122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937" y="974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上三角</a:t>
              </a: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元素</a:t>
              </a:r>
              <a:endPara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5394" name="Rectangle 34"/>
            <p:cNvSpPr>
              <a:spLocks noChangeArrowheads="1"/>
            </p:cNvSpPr>
            <p:nvPr/>
          </p:nvSpPr>
          <p:spPr bwMode="auto">
            <a:xfrm>
              <a:off x="945" y="1372"/>
              <a:ext cx="32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对角线上方的常数</a:t>
              </a:r>
              <a:r>
                <a:rPr lang="en-US" altLang="zh-CN" sz="2800" b="1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——</a:t>
              </a:r>
              <a:r>
                <a:rPr lang="zh-CN" altLang="en-US" sz="2800" b="1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只存一个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69728" y="5399638"/>
            <a:ext cx="6146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数据元素</a:t>
            </a: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sa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[n(n+1)/2]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用于存放常量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2800" b="1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23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683568" y="851124"/>
            <a:ext cx="6781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对角矩阵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压缩存储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827584" y="1916832"/>
            <a:ext cx="749860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宋体" charset="-122"/>
                <a:ea typeface="宋体" charset="-122"/>
              </a:rPr>
              <a:t>对角矩阵</a:t>
            </a:r>
            <a:r>
              <a:rPr lang="zh-CN" altLang="en-US" sz="3200" b="1" dirty="0" smtClean="0">
                <a:solidFill>
                  <a:srgbClr val="FF3300"/>
                </a:solidFill>
                <a:latin typeface="宋体" charset="-122"/>
                <a:ea typeface="宋体" charset="-122"/>
              </a:rPr>
              <a:t>：</a:t>
            </a:r>
            <a:endParaRPr lang="en-US" altLang="zh-CN" sz="3200" b="1" dirty="0" smtClean="0">
              <a:solidFill>
                <a:srgbClr val="FF3300"/>
              </a:solidFill>
              <a:latin typeface="宋体" charset="-122"/>
              <a:ea typeface="宋体" charset="-122"/>
            </a:endParaRPr>
          </a:p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FF3300"/>
                </a:solidFill>
                <a:latin typeface="宋体" charset="-122"/>
                <a:ea typeface="宋体" charset="-122"/>
              </a:rPr>
              <a:t>n</a:t>
            </a:r>
            <a:r>
              <a:rPr lang="zh-CN" altLang="en-US" sz="3200" b="1" dirty="0" smtClean="0">
                <a:solidFill>
                  <a:srgbClr val="FF3300"/>
                </a:solidFill>
                <a:latin typeface="宋体" charset="-122"/>
                <a:ea typeface="宋体" charset="-122"/>
              </a:rPr>
              <a:t>阶对角矩阵是指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所有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非零元素都集中在以主对角线为中心的带状区域中，除了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主</a:t>
            </a:r>
            <a:r>
              <a:rPr lang="zh-CN" altLang="en-US" sz="3200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对角线和它的上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下方若干条对角线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的元素外，所有其他元素都为零。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28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052736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普通矩阵的完全存储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2198791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itchFamily="2" charset="2"/>
              <a:buChar char="u"/>
            </a:pP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</a:rPr>
              <a:t>如果矩阵中的每个元素的值都是不能确定的值，那么存储这样的矩阵时，每个元素都必须存储，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</a:rPr>
              <a:t>即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</a:rPr>
              <a:t>需要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</a:rPr>
              <a:t>完全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</a:rPr>
              <a:t>存储。    </a:t>
            </a:r>
          </a:p>
          <a:p>
            <a:pPr marL="571500" indent="-571500">
              <a:buFont typeface="Wingdings" pitchFamily="2" charset="2"/>
              <a:buChar char="u"/>
            </a:pP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</a:rPr>
              <a:t>用高级语言描述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</a:rPr>
              <a:t>时，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</a:rPr>
              <a:t>就是使用二</a:t>
            </a:r>
            <a:r>
              <a:rPr lang="zh-CN" altLang="en-US" sz="3600" b="1" dirty="0">
                <a:solidFill>
                  <a:schemeClr val="tx1">
                    <a:lumMod val="50000"/>
                  </a:schemeClr>
                </a:solidFill>
              </a:rPr>
              <a:t>维数组的形式</a:t>
            </a:r>
            <a:r>
              <a:rPr lang="zh-CN" altLang="en-US" sz="3600" b="1" dirty="0" smtClean="0">
                <a:solidFill>
                  <a:schemeClr val="tx1">
                    <a:lumMod val="50000"/>
                  </a:schemeClr>
                </a:solidFill>
              </a:rPr>
              <a:t>存储矩阵。</a:t>
            </a:r>
            <a:endParaRPr lang="zh-CN" altLang="en-US" sz="36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7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39552" y="819078"/>
            <a:ext cx="8367712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3300"/>
                </a:solidFill>
                <a:latin typeface="宋体" charset="-122"/>
                <a:ea typeface="宋体" charset="-122"/>
              </a:rPr>
              <a:t>n</a:t>
            </a:r>
            <a:r>
              <a:rPr lang="zh-CN" altLang="en-US" sz="2800" b="1" dirty="0" smtClean="0">
                <a:solidFill>
                  <a:srgbClr val="FF3300"/>
                </a:solidFill>
                <a:latin typeface="宋体" charset="-122"/>
                <a:ea typeface="宋体" charset="-122"/>
              </a:rPr>
              <a:t>阶三对角矩阵：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n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阶三对角矩阵的非零元素仅出现在主对角线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(a</a:t>
            </a:r>
            <a:r>
              <a:rPr lang="en-US" altLang="zh-CN" sz="2800" b="1" baseline="-25000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ii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,0&lt;=i&lt;=n-1)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上以及紧邻主对角线上面的那条对角线上（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a</a:t>
            </a:r>
            <a:r>
              <a:rPr lang="en-US" altLang="zh-CN" sz="2800" b="1" baseline="-25000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ii+1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,0&lt;=i&lt;=n-2)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和紧邻主对角线下面的那条对角线上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（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a</a:t>
            </a:r>
            <a:r>
              <a:rPr lang="en-US" altLang="zh-CN" sz="2800" b="1" baseline="-25000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i+1i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,0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&lt;=i&lt;=n-2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)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534420" y="3068960"/>
            <a:ext cx="3152775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charset="-122"/>
              </a:rPr>
              <a:t>00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charset="-122"/>
              </a:rPr>
              <a:t>01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　  0　  0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charset="-122"/>
              </a:rPr>
              <a:t>10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charset="-122"/>
              </a:rPr>
              <a:t>11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charset="-122"/>
              </a:rPr>
              <a:t>12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　  0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  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charset="-122"/>
              </a:rPr>
              <a:t>21</a:t>
            </a:r>
            <a:r>
              <a:rPr lang="en-US" altLang="zh-CN" sz="2800" b="1" baseline="-250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charset="-122"/>
              </a:rPr>
              <a:t>22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　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charset="-122"/>
              </a:rPr>
              <a:t>23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0     0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charset="-122"/>
              </a:rPr>
              <a:t>32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　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charset="-122"/>
              </a:rPr>
              <a:t>33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charset="-122"/>
              </a:rPr>
              <a:t>34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　 0　  0　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charset="-122"/>
              </a:rPr>
              <a:t>43</a:t>
            </a:r>
            <a:r>
              <a:rPr lang="en-US" altLang="zh-CN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latin typeface="Times New Roman" pitchFamily="18" charset="0"/>
                <a:ea typeface="宋体" charset="-122"/>
              </a:rPr>
              <a:t>44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6397" name="AutoShape 13"/>
          <p:cNvSpPr>
            <a:spLocks/>
          </p:cNvSpPr>
          <p:nvPr/>
        </p:nvSpPr>
        <p:spPr bwMode="auto">
          <a:xfrm>
            <a:off x="3148657" y="3289622"/>
            <a:ext cx="139700" cy="2801938"/>
          </a:xfrm>
          <a:prstGeom prst="leftBracket">
            <a:avLst>
              <a:gd name="adj" fmla="val 167140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8" name="AutoShape 14"/>
          <p:cNvSpPr>
            <a:spLocks/>
          </p:cNvSpPr>
          <p:nvPr/>
        </p:nvSpPr>
        <p:spPr bwMode="auto">
          <a:xfrm>
            <a:off x="6699895" y="3267397"/>
            <a:ext cx="133350" cy="2844800"/>
          </a:xfrm>
          <a:prstGeom prst="rightBracket">
            <a:avLst>
              <a:gd name="adj" fmla="val 177778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2431107" y="4207197"/>
            <a:ext cx="64928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</a:t>
            </a:r>
          </a:p>
        </p:txBody>
      </p:sp>
      <p:grpSp>
        <p:nvGrpSpPr>
          <p:cNvPr id="16451" name="Group 67"/>
          <p:cNvGrpSpPr>
            <a:grpSpLocks/>
          </p:cNvGrpSpPr>
          <p:nvPr/>
        </p:nvGrpSpPr>
        <p:grpSpPr bwMode="auto">
          <a:xfrm>
            <a:off x="3843982" y="3338835"/>
            <a:ext cx="3062288" cy="2322512"/>
            <a:chOff x="2398" y="2048"/>
            <a:chExt cx="1794" cy="1309"/>
          </a:xfrm>
        </p:grpSpPr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>
              <a:off x="2757" y="2048"/>
              <a:ext cx="1435" cy="130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>
              <a:off x="2411" y="2048"/>
              <a:ext cx="1451" cy="1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flipV="1">
              <a:off x="2398" y="2053"/>
              <a:ext cx="36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flipV="1">
              <a:off x="3858" y="3357"/>
              <a:ext cx="31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49" name="Group 65"/>
          <p:cNvGrpSpPr>
            <a:grpSpLocks/>
          </p:cNvGrpSpPr>
          <p:nvPr/>
        </p:nvGrpSpPr>
        <p:grpSpPr bwMode="auto">
          <a:xfrm>
            <a:off x="3451870" y="3662685"/>
            <a:ext cx="2476500" cy="2838450"/>
            <a:chOff x="2112" y="2309"/>
            <a:chExt cx="1560" cy="1730"/>
          </a:xfrm>
        </p:grpSpPr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>
              <a:off x="2125" y="2327"/>
              <a:ext cx="1544" cy="137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>
              <a:off x="2113" y="2681"/>
              <a:ext cx="1559" cy="135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>
              <a:off x="2112" y="2309"/>
              <a:ext cx="0" cy="37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>
              <a:off x="3669" y="3720"/>
              <a:ext cx="3" cy="30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50" name="Group 66"/>
          <p:cNvGrpSpPr>
            <a:grpSpLocks/>
          </p:cNvGrpSpPr>
          <p:nvPr/>
        </p:nvGrpSpPr>
        <p:grpSpPr bwMode="auto">
          <a:xfrm>
            <a:off x="3391545" y="3189610"/>
            <a:ext cx="3395662" cy="3313112"/>
            <a:chOff x="2094" y="1925"/>
            <a:chExt cx="2043" cy="1924"/>
          </a:xfrm>
        </p:grpSpPr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>
              <a:off x="2218" y="1943"/>
              <a:ext cx="1904" cy="1693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>
              <a:off x="2094" y="2119"/>
              <a:ext cx="1935" cy="173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 flipH="1">
              <a:off x="2094" y="1925"/>
              <a:ext cx="112" cy="19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flipH="1">
              <a:off x="4026" y="3653"/>
              <a:ext cx="111" cy="19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581552" y="3523675"/>
            <a:ext cx="1454944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阶三对角矩阵</a:t>
            </a:r>
          </a:p>
        </p:txBody>
      </p:sp>
      <p:cxnSp>
        <p:nvCxnSpPr>
          <p:cNvPr id="4" name="直接箭头连接符 3"/>
          <p:cNvCxnSpPr>
            <a:stCxn id="2" idx="1"/>
          </p:cNvCxnSpPr>
          <p:nvPr/>
        </p:nvCxnSpPr>
        <p:spPr bwMode="auto">
          <a:xfrm flipH="1">
            <a:off x="6875545" y="4000729"/>
            <a:ext cx="706007" cy="4770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 Box 52"/>
          <p:cNvSpPr txBox="1">
            <a:spLocks noChangeArrowheads="1"/>
          </p:cNvSpPr>
          <p:nvPr/>
        </p:nvSpPr>
        <p:spPr bwMode="auto">
          <a:xfrm>
            <a:off x="1099778" y="3197781"/>
            <a:ext cx="160001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非零元素个数是？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27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998430"/>
              </p:ext>
            </p:extLst>
          </p:nvPr>
        </p:nvGraphicFramePr>
        <p:xfrm>
          <a:off x="469541" y="3197781"/>
          <a:ext cx="495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Clip" r:id="rId3" imgW="861120" imgH="844560" progId="MS_ClipArt_Gallery.5">
                  <p:embed/>
                </p:oleObj>
              </mc:Choice>
              <mc:Fallback>
                <p:oleObj name="Clip" r:id="rId3" imgW="861120" imgH="8445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41" y="3197781"/>
                        <a:ext cx="4953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54"/>
          <p:cNvSpPr txBox="1">
            <a:spLocks noChangeArrowheads="1"/>
          </p:cNvSpPr>
          <p:nvPr/>
        </p:nvSpPr>
        <p:spPr bwMode="auto">
          <a:xfrm>
            <a:off x="620614" y="5023638"/>
            <a:ext cx="213513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当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|i-j|&gt;1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时，元素</a:t>
            </a: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err="1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ij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=0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599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8" name="AutoShape 70"/>
          <p:cNvSpPr>
            <a:spLocks noChangeArrowheads="1"/>
          </p:cNvSpPr>
          <p:nvPr/>
        </p:nvSpPr>
        <p:spPr bwMode="auto">
          <a:xfrm>
            <a:off x="1841500" y="4206206"/>
            <a:ext cx="1146175" cy="636587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2000" tIns="18000" rIns="0" bIns="0"/>
          <a:lstStyle/>
          <a:p>
            <a:pPr algn="just" eaLnBrk="0" hangingPunct="0">
              <a:lnSpc>
                <a:spcPct val="96000"/>
              </a:lnSpc>
            </a:pPr>
            <a:endParaRPr lang="zh-CN" altLang="en-US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479" name="Text Box 71"/>
          <p:cNvSpPr txBox="1">
            <a:spLocks noChangeArrowheads="1"/>
          </p:cNvSpPr>
          <p:nvPr/>
        </p:nvSpPr>
        <p:spPr bwMode="auto">
          <a:xfrm>
            <a:off x="4826000" y="1340768"/>
            <a:ext cx="4138488" cy="2362200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eaLnBrk="0" hangingPunct="0">
              <a:spcBef>
                <a:spcPct val="200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元素</a:t>
            </a: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ij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与一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维数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组下标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的关系：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=2 + 3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(</a:t>
            </a:r>
            <a:r>
              <a:rPr lang="en-US" altLang="zh-CN" sz="2800" b="1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－1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)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+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(</a:t>
            </a:r>
            <a:r>
              <a:rPr lang="en-US" altLang="zh-CN" sz="2800" b="1" i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－</a:t>
            </a:r>
            <a:r>
              <a:rPr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b="1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+ 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)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宋体" charset="-122"/>
              <a:ea typeface="宋体" charset="-122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=2</a:t>
            </a:r>
            <a:r>
              <a:rPr lang="en-US" altLang="zh-CN" sz="2800" b="1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+ </a:t>
            </a:r>
            <a:r>
              <a:rPr lang="en-US" altLang="zh-CN" sz="2800" b="1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        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7480" name="Text Box 72"/>
          <p:cNvSpPr txBox="1">
            <a:spLocks noChangeArrowheads="1"/>
          </p:cNvSpPr>
          <p:nvPr/>
        </p:nvSpPr>
        <p:spPr bwMode="auto">
          <a:xfrm>
            <a:off x="4832350" y="3829967"/>
            <a:ext cx="3916114" cy="694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b) 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一维数组元素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sa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[k]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和矩阵元素</a:t>
            </a:r>
            <a:r>
              <a:rPr lang="en-US" altLang="zh-CN" sz="2400" b="1" dirty="0" err="1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400" b="1" baseline="-25000" dirty="0" err="1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ij</a:t>
            </a:r>
            <a:r>
              <a:rPr lang="zh-CN" altLang="en-US" sz="24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的对应关系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7522" name="Group 114"/>
          <p:cNvGrpSpPr>
            <a:grpSpLocks/>
          </p:cNvGrpSpPr>
          <p:nvPr/>
        </p:nvGrpSpPr>
        <p:grpSpPr bwMode="auto">
          <a:xfrm>
            <a:off x="685800" y="4966618"/>
            <a:ext cx="7737475" cy="1371600"/>
            <a:chOff x="432" y="3292"/>
            <a:chExt cx="4874" cy="864"/>
          </a:xfrm>
        </p:grpSpPr>
        <p:sp>
          <p:nvSpPr>
            <p:cNvPr id="17458" name="Text Box 50"/>
            <p:cNvSpPr txBox="1">
              <a:spLocks noChangeArrowheads="1"/>
            </p:cNvSpPr>
            <p:nvPr/>
          </p:nvSpPr>
          <p:spPr bwMode="auto">
            <a:xfrm>
              <a:off x="2132" y="4012"/>
              <a:ext cx="182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(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c) </a:t>
              </a:r>
              <a:r>
                <a:rPr lang="zh-CN" altLang="en-US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压缩到一维数组中</a:t>
              </a:r>
            </a:p>
          </p:txBody>
        </p:sp>
        <p:sp>
          <p:nvSpPr>
            <p:cNvPr id="17482" name="Text Box 74"/>
            <p:cNvSpPr txBox="1">
              <a:spLocks noChangeArrowheads="1"/>
            </p:cNvSpPr>
            <p:nvPr/>
          </p:nvSpPr>
          <p:spPr bwMode="auto">
            <a:xfrm>
              <a:off x="432" y="3539"/>
              <a:ext cx="4865" cy="340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54000" tIns="10800" rIns="54000" bIns="10800"/>
            <a:lstStyle/>
            <a:p>
              <a:pPr algn="just" eaLnBrk="0" hangingPunct="0"/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8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00</a:t>
              </a: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a</a:t>
              </a:r>
              <a:r>
                <a:rPr lang="en-US" altLang="zh-CN" sz="28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01</a:t>
              </a: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a</a:t>
              </a:r>
              <a:r>
                <a:rPr lang="en-US" altLang="zh-CN" sz="28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10</a:t>
              </a: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a</a:t>
              </a:r>
              <a:r>
                <a:rPr lang="en-US" altLang="zh-CN" sz="28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11</a:t>
              </a: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a</a:t>
              </a:r>
              <a:r>
                <a:rPr lang="en-US" altLang="zh-CN" sz="28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12</a:t>
              </a: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a</a:t>
              </a:r>
              <a:r>
                <a:rPr lang="en-US" altLang="zh-CN" sz="28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21</a:t>
              </a: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a</a:t>
              </a:r>
              <a:r>
                <a:rPr lang="en-US" altLang="zh-CN" sz="28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22</a:t>
              </a: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a</a:t>
              </a:r>
              <a:r>
                <a:rPr lang="en-US" altLang="zh-CN" sz="28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23</a:t>
              </a: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a</a:t>
              </a:r>
              <a:r>
                <a:rPr lang="en-US" altLang="zh-CN" sz="28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32</a:t>
              </a: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a</a:t>
              </a:r>
              <a:r>
                <a:rPr lang="en-US" altLang="zh-CN" sz="28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33</a:t>
              </a: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a</a:t>
              </a:r>
              <a:r>
                <a:rPr lang="en-US" altLang="zh-CN" sz="2800" b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34</a:t>
              </a: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a</a:t>
              </a:r>
              <a:r>
                <a:rPr lang="en-US" altLang="zh-CN" sz="2800" b="1" baseline="-25000" dirty="0" smtClean="0">
                  <a:latin typeface="Times New Roman" pitchFamily="18" charset="0"/>
                  <a:ea typeface="宋体" charset="-122"/>
                </a:rPr>
                <a:t>43</a:t>
              </a: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a</a:t>
              </a:r>
              <a:r>
                <a:rPr lang="en-US" altLang="zh-CN" sz="2800" b="1" baseline="-25000" dirty="0" smtClean="0">
                  <a:latin typeface="Times New Roman" pitchFamily="18" charset="0"/>
                  <a:ea typeface="宋体" charset="-122"/>
                </a:rPr>
                <a:t>44</a:t>
              </a:r>
              <a:endPara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483" name="Line 75"/>
            <p:cNvSpPr>
              <a:spLocks noChangeShapeType="1"/>
            </p:cNvSpPr>
            <p:nvPr/>
          </p:nvSpPr>
          <p:spPr bwMode="auto">
            <a:xfrm>
              <a:off x="798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4" name="Line 76"/>
            <p:cNvSpPr>
              <a:spLocks noChangeShapeType="1"/>
            </p:cNvSpPr>
            <p:nvPr/>
          </p:nvSpPr>
          <p:spPr bwMode="auto">
            <a:xfrm>
              <a:off x="1160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533" y="3541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895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>
              <a:off x="2284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8" name="Line 80"/>
            <p:cNvSpPr>
              <a:spLocks noChangeShapeType="1"/>
            </p:cNvSpPr>
            <p:nvPr/>
          </p:nvSpPr>
          <p:spPr bwMode="auto">
            <a:xfrm>
              <a:off x="2646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9" name="Line 81"/>
            <p:cNvSpPr>
              <a:spLocks noChangeShapeType="1"/>
            </p:cNvSpPr>
            <p:nvPr/>
          </p:nvSpPr>
          <p:spPr bwMode="auto">
            <a:xfrm>
              <a:off x="4935" y="3540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0" name="Line 82"/>
            <p:cNvSpPr>
              <a:spLocks noChangeShapeType="1"/>
            </p:cNvSpPr>
            <p:nvPr/>
          </p:nvSpPr>
          <p:spPr bwMode="auto">
            <a:xfrm>
              <a:off x="3040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1" name="Line 83"/>
            <p:cNvSpPr>
              <a:spLocks noChangeShapeType="1"/>
            </p:cNvSpPr>
            <p:nvPr/>
          </p:nvSpPr>
          <p:spPr bwMode="auto">
            <a:xfrm>
              <a:off x="3428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2" name="Line 84"/>
            <p:cNvSpPr>
              <a:spLocks noChangeShapeType="1"/>
            </p:cNvSpPr>
            <p:nvPr/>
          </p:nvSpPr>
          <p:spPr bwMode="auto">
            <a:xfrm>
              <a:off x="3790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3" name="Line 85"/>
            <p:cNvSpPr>
              <a:spLocks noChangeShapeType="1"/>
            </p:cNvSpPr>
            <p:nvPr/>
          </p:nvSpPr>
          <p:spPr bwMode="auto">
            <a:xfrm>
              <a:off x="4178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4" name="Line 86"/>
            <p:cNvSpPr>
              <a:spLocks noChangeShapeType="1"/>
            </p:cNvSpPr>
            <p:nvPr/>
          </p:nvSpPr>
          <p:spPr bwMode="auto">
            <a:xfrm>
              <a:off x="4550" y="3539"/>
              <a:ext cx="0" cy="34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5" name="Text Box 87"/>
            <p:cNvSpPr txBox="1">
              <a:spLocks noChangeArrowheads="1"/>
            </p:cNvSpPr>
            <p:nvPr/>
          </p:nvSpPr>
          <p:spPr bwMode="auto">
            <a:xfrm>
              <a:off x="513" y="3292"/>
              <a:ext cx="47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0" rIns="54000" bIns="0"/>
            <a:lstStyle/>
            <a:p>
              <a:pPr algn="just" eaLnBrk="0" hangingPunct="0"/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0      1      2      3     4      5      6      7      8      9    10    11   12</a:t>
              </a:r>
            </a:p>
          </p:txBody>
        </p:sp>
      </p:grpSp>
      <p:sp>
        <p:nvSpPr>
          <p:cNvPr id="17505" name="Text Box 97"/>
          <p:cNvSpPr txBox="1">
            <a:spLocks noChangeArrowheads="1"/>
          </p:cNvSpPr>
          <p:nvPr/>
        </p:nvSpPr>
        <p:spPr bwMode="auto">
          <a:xfrm>
            <a:off x="419100" y="692696"/>
            <a:ext cx="678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三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对角矩阵</a:t>
            </a: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的压缩存储</a:t>
            </a:r>
          </a:p>
        </p:txBody>
      </p:sp>
      <p:grpSp>
        <p:nvGrpSpPr>
          <p:cNvPr id="17521" name="Group 113"/>
          <p:cNvGrpSpPr>
            <a:grpSpLocks/>
          </p:cNvGrpSpPr>
          <p:nvPr/>
        </p:nvGrpSpPr>
        <p:grpSpPr bwMode="auto">
          <a:xfrm>
            <a:off x="904875" y="1548731"/>
            <a:ext cx="3124200" cy="2563812"/>
            <a:chOff x="570" y="1139"/>
            <a:chExt cx="1968" cy="1615"/>
          </a:xfrm>
        </p:grpSpPr>
        <p:sp>
          <p:nvSpPr>
            <p:cNvPr id="17459" name="Text Box 51"/>
            <p:cNvSpPr txBox="1">
              <a:spLocks noChangeArrowheads="1"/>
            </p:cNvSpPr>
            <p:nvPr/>
          </p:nvSpPr>
          <p:spPr bwMode="auto">
            <a:xfrm>
              <a:off x="954" y="2576"/>
              <a:ext cx="1446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spcBef>
                  <a:spcPct val="20000"/>
                </a:spcBef>
              </a:pPr>
              <a:r>
                <a:rPr lang="zh-CN" altLang="en-US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(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a) </a:t>
              </a:r>
              <a:r>
                <a:rPr lang="zh-CN" altLang="en-US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三对角矩阵</a:t>
              </a:r>
              <a:endParaRPr lang="zh-CN" altLang="en-US" sz="24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7460" name="Text Box 52"/>
            <p:cNvSpPr txBox="1">
              <a:spLocks noChangeArrowheads="1"/>
            </p:cNvSpPr>
            <p:nvPr/>
          </p:nvSpPr>
          <p:spPr bwMode="auto">
            <a:xfrm>
              <a:off x="1113" y="1187"/>
              <a:ext cx="1347" cy="1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spcBef>
                  <a:spcPct val="4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　        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　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　 0</a:t>
              </a:r>
            </a:p>
            <a:p>
              <a:pPr algn="just" eaLnBrk="0" hangingPunct="0">
                <a:spcBef>
                  <a:spcPct val="40000"/>
                </a:spcBef>
              </a:pPr>
              <a:r>
                <a:rPr lang="zh-CN" altLang="en-US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</a:t>
              </a:r>
              <a:r>
                <a:rPr lang="zh-CN" altLang="en-US" sz="16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12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         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　 0</a:t>
              </a:r>
            </a:p>
            <a:p>
              <a:pPr algn="just" eaLnBrk="0" hangingPunct="0">
                <a:spcBef>
                  <a:spcPct val="40000"/>
                </a:spcBef>
              </a:pP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                         </a:t>
              </a:r>
              <a:r>
                <a:rPr lang="zh-CN" altLang="en-US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  <a:p>
              <a:pPr algn="just" eaLnBrk="0" hangingPunct="0">
                <a:spcBef>
                  <a:spcPct val="40000"/>
                </a:spcBef>
              </a:pP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0   0</a:t>
              </a:r>
              <a:r>
                <a:rPr lang="zh-CN" altLang="en-US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</a:p>
            <a:p>
              <a:pPr algn="just" eaLnBrk="0" hangingPunct="0">
                <a:spcBef>
                  <a:spcPct val="40000"/>
                </a:spcBef>
              </a:pPr>
              <a:r>
                <a:rPr lang="zh-CN" altLang="en-US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　 0　 0</a:t>
              </a:r>
              <a:r>
                <a:rPr lang="zh-CN" altLang="en-US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　 </a:t>
              </a:r>
            </a:p>
          </p:txBody>
        </p:sp>
        <p:sp>
          <p:nvSpPr>
            <p:cNvPr id="17461" name="AutoShape 53"/>
            <p:cNvSpPr>
              <a:spLocks/>
            </p:cNvSpPr>
            <p:nvPr/>
          </p:nvSpPr>
          <p:spPr bwMode="auto">
            <a:xfrm>
              <a:off x="948" y="1260"/>
              <a:ext cx="54" cy="1076"/>
            </a:xfrm>
            <a:prstGeom prst="leftBracket">
              <a:avLst>
                <a:gd name="adj" fmla="val 16604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62" name="AutoShape 54"/>
            <p:cNvSpPr>
              <a:spLocks/>
            </p:cNvSpPr>
            <p:nvPr/>
          </p:nvSpPr>
          <p:spPr bwMode="auto">
            <a:xfrm>
              <a:off x="2428" y="1253"/>
              <a:ext cx="110" cy="1131"/>
            </a:xfrm>
            <a:prstGeom prst="rightBracket">
              <a:avLst>
                <a:gd name="adj" fmla="val 85682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463" name="Text Box 55"/>
            <p:cNvSpPr txBox="1">
              <a:spLocks noChangeArrowheads="1"/>
            </p:cNvSpPr>
            <p:nvPr/>
          </p:nvSpPr>
          <p:spPr bwMode="auto">
            <a:xfrm>
              <a:off x="570" y="1564"/>
              <a:ext cx="34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spcBef>
                  <a:spcPct val="2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=</a:t>
              </a:r>
            </a:p>
          </p:txBody>
        </p:sp>
        <p:grpSp>
          <p:nvGrpSpPr>
            <p:cNvPr id="17517" name="Group 109"/>
            <p:cNvGrpSpPr>
              <a:grpSpLocks/>
            </p:cNvGrpSpPr>
            <p:nvPr/>
          </p:nvGrpSpPr>
          <p:grpSpPr bwMode="auto">
            <a:xfrm>
              <a:off x="1076" y="1139"/>
              <a:ext cx="526" cy="249"/>
              <a:chOff x="1157" y="1139"/>
              <a:chExt cx="526" cy="249"/>
            </a:xfrm>
          </p:grpSpPr>
          <p:sp>
            <p:nvSpPr>
              <p:cNvPr id="17465" name="Text Box 57"/>
              <p:cNvSpPr txBox="1">
                <a:spLocks noChangeArrowheads="1"/>
              </p:cNvSpPr>
              <p:nvPr/>
            </p:nvSpPr>
            <p:spPr bwMode="auto">
              <a:xfrm>
                <a:off x="1157" y="1139"/>
                <a:ext cx="526" cy="249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</a:extLst>
            </p:spPr>
            <p:txBody>
              <a:bodyPr lIns="18000" tIns="0" rIns="18000" bIns="0"/>
              <a:lstStyle/>
              <a:p>
                <a:pPr algn="just" eaLnBrk="0" hangingPunct="0">
                  <a:lnSpc>
                    <a:spcPct val="90000"/>
                  </a:lnSpc>
                </a:pPr>
                <a:r>
                  <a:rPr lang="en-US" altLang="zh-CN" sz="24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lang="en-US" altLang="zh-CN" sz="2400" b="1" baseline="-25000" dirty="0" smtClean="0">
                    <a:latin typeface="Times New Roman" pitchFamily="18" charset="0"/>
                    <a:ea typeface="宋体" charset="-122"/>
                  </a:rPr>
                  <a:t>00</a:t>
                </a:r>
                <a:r>
                  <a:rPr lang="en-US" altLang="zh-CN" sz="2400" b="1" baseline="-25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4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lang="en-US" altLang="zh-CN" sz="2400" b="1" baseline="-25000" dirty="0" smtClean="0">
                    <a:latin typeface="Times New Roman" pitchFamily="18" charset="0"/>
                    <a:ea typeface="宋体" charset="-122"/>
                  </a:rPr>
                  <a:t>01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7466" name="Line 58"/>
              <p:cNvSpPr>
                <a:spLocks noChangeShapeType="1"/>
              </p:cNvSpPr>
              <p:nvPr/>
            </p:nvSpPr>
            <p:spPr bwMode="auto">
              <a:xfrm>
                <a:off x="1417" y="1148"/>
                <a:ext cx="1" cy="23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06" name="Group 98"/>
            <p:cNvGrpSpPr>
              <a:grpSpLocks/>
            </p:cNvGrpSpPr>
            <p:nvPr/>
          </p:nvGrpSpPr>
          <p:grpSpPr bwMode="auto">
            <a:xfrm>
              <a:off x="1077" y="1406"/>
              <a:ext cx="777" cy="253"/>
              <a:chOff x="1167" y="1424"/>
              <a:chExt cx="777" cy="253"/>
            </a:xfrm>
          </p:grpSpPr>
          <p:sp>
            <p:nvSpPr>
              <p:cNvPr id="17469" name="Text Box 61"/>
              <p:cNvSpPr txBox="1">
                <a:spLocks noChangeArrowheads="1"/>
              </p:cNvSpPr>
              <p:nvPr/>
            </p:nvSpPr>
            <p:spPr bwMode="auto">
              <a:xfrm>
                <a:off x="1167" y="1424"/>
                <a:ext cx="777" cy="249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</a:extLst>
            </p:spPr>
            <p:txBody>
              <a:bodyPr lIns="18000" tIns="0" rIns="18000" bIns="0"/>
              <a:lstStyle/>
              <a:p>
                <a:pPr algn="just" eaLnBrk="0" hangingPunct="0">
                  <a:spcBef>
                    <a:spcPct val="20000"/>
                  </a:spcBef>
                </a:pPr>
                <a:r>
                  <a:rPr lang="en-US" altLang="zh-CN" sz="24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lang="en-US" altLang="zh-CN" sz="2400" b="1" baseline="-25000" dirty="0" smtClean="0">
                    <a:latin typeface="Times New Roman" pitchFamily="18" charset="0"/>
                    <a:ea typeface="宋体" charset="-122"/>
                  </a:rPr>
                  <a:t>10</a:t>
                </a:r>
                <a:r>
                  <a:rPr lang="en-US" altLang="zh-CN" sz="2400" b="1" baseline="-25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4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lang="en-US" altLang="zh-CN" sz="2400" b="1" baseline="-25000" dirty="0" smtClean="0">
                    <a:latin typeface="Times New Roman" pitchFamily="18" charset="0"/>
                    <a:ea typeface="宋体" charset="-122"/>
                  </a:rPr>
                  <a:t>11</a:t>
                </a:r>
                <a:r>
                  <a:rPr lang="en-US" altLang="zh-CN" sz="1200" b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4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lang="en-US" altLang="zh-CN" sz="2400" b="1" baseline="-25000" dirty="0" smtClean="0">
                    <a:latin typeface="Times New Roman" pitchFamily="18" charset="0"/>
                    <a:ea typeface="宋体" charset="-122"/>
                  </a:rPr>
                  <a:t>12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7470" name="Line 62"/>
              <p:cNvSpPr>
                <a:spLocks noChangeShapeType="1"/>
              </p:cNvSpPr>
              <p:nvPr/>
            </p:nvSpPr>
            <p:spPr bwMode="auto">
              <a:xfrm>
                <a:off x="1429" y="1428"/>
                <a:ext cx="0" cy="249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1" name="Line 63"/>
              <p:cNvSpPr>
                <a:spLocks noChangeShapeType="1"/>
              </p:cNvSpPr>
              <p:nvPr/>
            </p:nvSpPr>
            <p:spPr bwMode="auto">
              <a:xfrm>
                <a:off x="1682" y="1428"/>
                <a:ext cx="0" cy="249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08" name="Group 100"/>
            <p:cNvGrpSpPr>
              <a:grpSpLocks/>
            </p:cNvGrpSpPr>
            <p:nvPr/>
          </p:nvGrpSpPr>
          <p:grpSpPr bwMode="auto">
            <a:xfrm>
              <a:off x="1329" y="1673"/>
              <a:ext cx="777" cy="253"/>
              <a:chOff x="1410" y="1691"/>
              <a:chExt cx="777" cy="253"/>
            </a:xfrm>
          </p:grpSpPr>
          <p:sp>
            <p:nvSpPr>
              <p:cNvPr id="17472" name="Text Box 64"/>
              <p:cNvSpPr txBox="1">
                <a:spLocks noChangeArrowheads="1"/>
              </p:cNvSpPr>
              <p:nvPr/>
            </p:nvSpPr>
            <p:spPr bwMode="auto">
              <a:xfrm>
                <a:off x="1410" y="1691"/>
                <a:ext cx="777" cy="249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</a:extLst>
            </p:spPr>
            <p:txBody>
              <a:bodyPr lIns="18000" tIns="0" rIns="18000" bIns="0"/>
              <a:lstStyle/>
              <a:p>
                <a:pPr algn="just" eaLnBrk="0" hangingPunct="0">
                  <a:spcBef>
                    <a:spcPct val="20000"/>
                  </a:spcBef>
                </a:pPr>
                <a:r>
                  <a:rPr lang="en-US" altLang="zh-CN" sz="24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lang="en-US" altLang="zh-CN" sz="2400" b="1" baseline="-25000" dirty="0" smtClean="0">
                    <a:latin typeface="Times New Roman" pitchFamily="18" charset="0"/>
                    <a:ea typeface="宋体" charset="-122"/>
                  </a:rPr>
                  <a:t>21</a:t>
                </a:r>
                <a:r>
                  <a:rPr lang="en-US" altLang="zh-CN" sz="2400" b="1" baseline="-25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4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lang="en-US" altLang="zh-CN" sz="2400" b="1" baseline="-25000" dirty="0" smtClean="0">
                    <a:latin typeface="Times New Roman" pitchFamily="18" charset="0"/>
                    <a:ea typeface="宋体" charset="-122"/>
                  </a:rPr>
                  <a:t>22</a:t>
                </a:r>
                <a:r>
                  <a:rPr lang="en-US" altLang="zh-CN" sz="2400" baseline="-25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4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lang="en-US" altLang="zh-CN" sz="2400" b="1" baseline="-25000" dirty="0" smtClean="0">
                    <a:latin typeface="Times New Roman" pitchFamily="18" charset="0"/>
                    <a:ea typeface="宋体" charset="-122"/>
                  </a:rPr>
                  <a:t>23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7473" name="Line 65"/>
              <p:cNvSpPr>
                <a:spLocks noChangeShapeType="1"/>
              </p:cNvSpPr>
              <p:nvPr/>
            </p:nvSpPr>
            <p:spPr bwMode="auto">
              <a:xfrm>
                <a:off x="1680" y="1695"/>
                <a:ext cx="0" cy="249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4" name="Line 66"/>
              <p:cNvSpPr>
                <a:spLocks noChangeShapeType="1"/>
              </p:cNvSpPr>
              <p:nvPr/>
            </p:nvSpPr>
            <p:spPr bwMode="auto">
              <a:xfrm>
                <a:off x="1933" y="1695"/>
                <a:ext cx="0" cy="249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09" name="Group 101"/>
            <p:cNvGrpSpPr>
              <a:grpSpLocks/>
            </p:cNvGrpSpPr>
            <p:nvPr/>
          </p:nvGrpSpPr>
          <p:grpSpPr bwMode="auto">
            <a:xfrm>
              <a:off x="1594" y="1938"/>
              <a:ext cx="777" cy="253"/>
              <a:chOff x="1410" y="1691"/>
              <a:chExt cx="777" cy="253"/>
            </a:xfrm>
          </p:grpSpPr>
          <p:sp>
            <p:nvSpPr>
              <p:cNvPr id="17510" name="Text Box 102"/>
              <p:cNvSpPr txBox="1">
                <a:spLocks noChangeArrowheads="1"/>
              </p:cNvSpPr>
              <p:nvPr/>
            </p:nvSpPr>
            <p:spPr bwMode="auto">
              <a:xfrm>
                <a:off x="1410" y="1691"/>
                <a:ext cx="777" cy="249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</a:extLst>
            </p:spPr>
            <p:txBody>
              <a:bodyPr lIns="18000" tIns="0" rIns="18000" bIns="0"/>
              <a:lstStyle/>
              <a:p>
                <a:pPr algn="just" eaLnBrk="0" hangingPunct="0">
                  <a:spcBef>
                    <a:spcPct val="20000"/>
                  </a:spcBef>
                </a:pPr>
                <a:r>
                  <a:rPr lang="en-US" altLang="zh-CN" sz="24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lang="en-US" altLang="zh-CN" sz="2400" b="1" baseline="-25000" dirty="0" smtClean="0">
                    <a:latin typeface="Times New Roman" pitchFamily="18" charset="0"/>
                    <a:ea typeface="宋体" charset="-122"/>
                  </a:rPr>
                  <a:t>32</a:t>
                </a:r>
                <a:r>
                  <a:rPr lang="en-US" altLang="zh-CN" sz="2400" b="1" baseline="-25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4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lang="en-US" altLang="zh-CN" sz="2400" b="1" baseline="-25000" dirty="0" smtClean="0">
                    <a:latin typeface="Times New Roman" pitchFamily="18" charset="0"/>
                    <a:ea typeface="宋体" charset="-122"/>
                  </a:rPr>
                  <a:t>33</a:t>
                </a:r>
                <a:r>
                  <a:rPr lang="en-US" altLang="zh-CN" sz="2400" baseline="-25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4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lang="en-US" altLang="zh-CN" sz="2400" b="1" baseline="-25000" dirty="0" smtClean="0">
                    <a:latin typeface="Times New Roman" pitchFamily="18" charset="0"/>
                    <a:ea typeface="宋体" charset="-122"/>
                  </a:rPr>
                  <a:t>34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7511" name="Line 103"/>
              <p:cNvSpPr>
                <a:spLocks noChangeShapeType="1"/>
              </p:cNvSpPr>
              <p:nvPr/>
            </p:nvSpPr>
            <p:spPr bwMode="auto">
              <a:xfrm>
                <a:off x="1680" y="1695"/>
                <a:ext cx="0" cy="249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12" name="Line 104"/>
              <p:cNvSpPr>
                <a:spLocks noChangeShapeType="1"/>
              </p:cNvSpPr>
              <p:nvPr/>
            </p:nvSpPr>
            <p:spPr bwMode="auto">
              <a:xfrm>
                <a:off x="1933" y="1695"/>
                <a:ext cx="0" cy="249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518" name="Group 110"/>
            <p:cNvGrpSpPr>
              <a:grpSpLocks/>
            </p:cNvGrpSpPr>
            <p:nvPr/>
          </p:nvGrpSpPr>
          <p:grpSpPr bwMode="auto">
            <a:xfrm>
              <a:off x="1853" y="2199"/>
              <a:ext cx="526" cy="249"/>
              <a:chOff x="1157" y="1139"/>
              <a:chExt cx="526" cy="249"/>
            </a:xfrm>
          </p:grpSpPr>
          <p:sp>
            <p:nvSpPr>
              <p:cNvPr id="17519" name="Text Box 111"/>
              <p:cNvSpPr txBox="1">
                <a:spLocks noChangeArrowheads="1"/>
              </p:cNvSpPr>
              <p:nvPr/>
            </p:nvSpPr>
            <p:spPr bwMode="auto">
              <a:xfrm>
                <a:off x="1157" y="1139"/>
                <a:ext cx="526" cy="249"/>
              </a:xfrm>
              <a:prstGeom prst="rect">
                <a:avLst/>
              </a:prstGeom>
              <a:noFill/>
              <a:ln w="25400">
                <a:solidFill>
                  <a:srgbClr val="FF33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0C0C0"/>
                    </a:solidFill>
                  </a14:hiddenFill>
                </a:ext>
              </a:extLst>
            </p:spPr>
            <p:txBody>
              <a:bodyPr lIns="18000" tIns="0" rIns="18000" bIns="0"/>
              <a:lstStyle/>
              <a:p>
                <a:pPr algn="just" eaLnBrk="0" hangingPunct="0">
                  <a:lnSpc>
                    <a:spcPct val="90000"/>
                  </a:lnSpc>
                </a:pPr>
                <a:r>
                  <a:rPr lang="en-US" altLang="zh-CN" sz="24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lang="en-US" altLang="zh-CN" sz="2400" b="1" baseline="-25000" dirty="0" smtClean="0">
                    <a:latin typeface="Times New Roman" pitchFamily="18" charset="0"/>
                    <a:ea typeface="宋体" charset="-122"/>
                  </a:rPr>
                  <a:t>43</a:t>
                </a:r>
                <a:r>
                  <a:rPr lang="en-US" altLang="zh-CN" sz="2400" b="1" baseline="-25000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400" b="1" i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  <a:r>
                  <a:rPr lang="en-US" altLang="zh-CN" sz="2400" b="1" baseline="-25000" dirty="0" smtClean="0">
                    <a:latin typeface="Times New Roman" pitchFamily="18" charset="0"/>
                    <a:ea typeface="宋体" charset="-122"/>
                  </a:rPr>
                  <a:t>44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7520" name="Line 112"/>
              <p:cNvSpPr>
                <a:spLocks noChangeShapeType="1"/>
              </p:cNvSpPr>
              <p:nvPr/>
            </p:nvSpPr>
            <p:spPr bwMode="auto">
              <a:xfrm>
                <a:off x="1417" y="1148"/>
                <a:ext cx="1" cy="23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720411"/>
              </p:ext>
            </p:extLst>
          </p:nvPr>
        </p:nvGraphicFramePr>
        <p:xfrm>
          <a:off x="4832350" y="791696"/>
          <a:ext cx="495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Clip" r:id="rId3" imgW="861365" imgH="844906" progId="MS_ClipArt_Gallery.5">
                  <p:embed/>
                </p:oleObj>
              </mc:Choice>
              <mc:Fallback>
                <p:oleObj name="Clip" r:id="rId3" imgW="861365" imgH="844906" progId="MS_ClipArt_Gallery.5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791696"/>
                        <a:ext cx="4953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21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443111" y="980728"/>
            <a:ext cx="678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稀疏矩阵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的压缩存储 </a:t>
            </a:r>
          </a:p>
        </p:txBody>
      </p:sp>
      <p:grpSp>
        <p:nvGrpSpPr>
          <p:cNvPr id="18466" name="Group 34"/>
          <p:cNvGrpSpPr>
            <a:grpSpLocks/>
          </p:cNvGrpSpPr>
          <p:nvPr/>
        </p:nvGrpSpPr>
        <p:grpSpPr bwMode="auto">
          <a:xfrm>
            <a:off x="2143323" y="1785590"/>
            <a:ext cx="4221163" cy="2422525"/>
            <a:chOff x="1116" y="1204"/>
            <a:chExt cx="2659" cy="1526"/>
          </a:xfrm>
        </p:grpSpPr>
        <p:sp>
          <p:nvSpPr>
            <p:cNvPr id="18455" name="Text Box 23"/>
            <p:cNvSpPr txBox="1">
              <a:spLocks noChangeArrowheads="1"/>
            </p:cNvSpPr>
            <p:nvPr/>
          </p:nvSpPr>
          <p:spPr bwMode="auto">
            <a:xfrm>
              <a:off x="1660" y="1204"/>
              <a:ext cx="2115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15   0    0   </a:t>
              </a:r>
              <a:r>
                <a: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4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</a:t>
              </a:r>
              <a:r>
                <a:rPr lang="zh-CN" altLang="en-US" sz="28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8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</a:t>
              </a:r>
              <a:r>
                <a:rPr lang="zh-CN" altLang="en-US" sz="28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0   0    </a:t>
              </a:r>
              <a:r>
                <a:rPr lang="en-US" altLang="zh-CN" sz="28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11   0</a:t>
              </a:r>
              <a:endPara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4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0    0    0   6    0    0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4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0    0    0   0    0    0  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9  </a:t>
              </a:r>
              <a:r>
                <a:rPr lang="zh-CN" altLang="en-US" sz="24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0    0   0    0    0</a:t>
              </a:r>
            </a:p>
          </p:txBody>
        </p:sp>
        <p:sp>
          <p:nvSpPr>
            <p:cNvPr id="18456" name="AutoShape 24"/>
            <p:cNvSpPr>
              <a:spLocks/>
            </p:cNvSpPr>
            <p:nvPr/>
          </p:nvSpPr>
          <p:spPr bwMode="auto">
            <a:xfrm>
              <a:off x="1511" y="1213"/>
              <a:ext cx="106" cy="1487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8457" name="AutoShape 25"/>
            <p:cNvSpPr>
              <a:spLocks/>
            </p:cNvSpPr>
            <p:nvPr/>
          </p:nvSpPr>
          <p:spPr bwMode="auto">
            <a:xfrm>
              <a:off x="3497" y="1222"/>
              <a:ext cx="121" cy="1487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8458" name="Text Box 26"/>
            <p:cNvSpPr txBox="1">
              <a:spLocks noChangeArrowheads="1"/>
            </p:cNvSpPr>
            <p:nvPr/>
          </p:nvSpPr>
          <p:spPr bwMode="auto">
            <a:xfrm>
              <a:off x="1116" y="1821"/>
              <a:ext cx="34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i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8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=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3990" y="4581128"/>
            <a:ext cx="8094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若矩阵</a:t>
            </a:r>
            <a:r>
              <a:rPr lang="en-US" altLang="zh-CN" sz="3200" b="1" dirty="0" err="1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="1" baseline="-25000" dirty="0" err="1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mxn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中的非零元素个数非常少，且非零元素的分布没有任何规律，则称该矩阵为稀疏矩阵。</a:t>
            </a:r>
          </a:p>
        </p:txBody>
      </p:sp>
    </p:spTree>
    <p:extLst>
      <p:ext uri="{BB962C8B-B14F-4D97-AF65-F5344CB8AC3E}">
        <p14:creationId xmlns:p14="http://schemas.microsoft.com/office/powerpoint/2010/main" val="379788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443111" y="980728"/>
            <a:ext cx="678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稀疏矩阵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的压缩存储 </a:t>
            </a:r>
          </a:p>
        </p:txBody>
      </p:sp>
      <p:grpSp>
        <p:nvGrpSpPr>
          <p:cNvPr id="18466" name="Group 34"/>
          <p:cNvGrpSpPr>
            <a:grpSpLocks/>
          </p:cNvGrpSpPr>
          <p:nvPr/>
        </p:nvGrpSpPr>
        <p:grpSpPr bwMode="auto">
          <a:xfrm>
            <a:off x="2143323" y="1785590"/>
            <a:ext cx="4221163" cy="2422525"/>
            <a:chOff x="1116" y="1204"/>
            <a:chExt cx="2659" cy="1526"/>
          </a:xfrm>
        </p:grpSpPr>
        <p:sp>
          <p:nvSpPr>
            <p:cNvPr id="18455" name="Text Box 23"/>
            <p:cNvSpPr txBox="1">
              <a:spLocks noChangeArrowheads="1"/>
            </p:cNvSpPr>
            <p:nvPr/>
          </p:nvSpPr>
          <p:spPr bwMode="auto">
            <a:xfrm>
              <a:off x="1660" y="1204"/>
              <a:ext cx="2115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15   0    0   </a:t>
              </a:r>
              <a:r>
                <a:rPr lang="en-US" altLang="zh-CN" sz="28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4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8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0   11   </a:t>
              </a:r>
              <a:r>
                <a:rPr lang="en-US" altLang="zh-CN" sz="28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0   0    0    0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4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8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0    0    0   6    0    0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4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8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0    0    0   0    0    0  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9  </a:t>
              </a:r>
              <a:r>
                <a:rPr lang="zh-CN" altLang="en-US" sz="24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zh-CN" altLang="en-US" sz="28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0    0   0    0    0</a:t>
              </a:r>
            </a:p>
          </p:txBody>
        </p:sp>
        <p:sp>
          <p:nvSpPr>
            <p:cNvPr id="18456" name="AutoShape 24"/>
            <p:cNvSpPr>
              <a:spLocks/>
            </p:cNvSpPr>
            <p:nvPr/>
          </p:nvSpPr>
          <p:spPr bwMode="auto">
            <a:xfrm>
              <a:off x="1511" y="1213"/>
              <a:ext cx="106" cy="1487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8457" name="AutoShape 25"/>
            <p:cNvSpPr>
              <a:spLocks/>
            </p:cNvSpPr>
            <p:nvPr/>
          </p:nvSpPr>
          <p:spPr bwMode="auto">
            <a:xfrm>
              <a:off x="3497" y="1222"/>
              <a:ext cx="121" cy="1487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8458" name="Text Box 26"/>
            <p:cNvSpPr txBox="1">
              <a:spLocks noChangeArrowheads="1"/>
            </p:cNvSpPr>
            <p:nvPr/>
          </p:nvSpPr>
          <p:spPr bwMode="auto">
            <a:xfrm>
              <a:off x="1116" y="1821"/>
              <a:ext cx="34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i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8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=</a:t>
              </a:r>
            </a:p>
          </p:txBody>
        </p:sp>
      </p:grpSp>
      <p:grpSp>
        <p:nvGrpSpPr>
          <p:cNvPr id="18464" name="Group 32"/>
          <p:cNvGrpSpPr>
            <a:grpSpLocks/>
          </p:cNvGrpSpPr>
          <p:nvPr/>
        </p:nvGrpSpPr>
        <p:grpSpPr bwMode="auto">
          <a:xfrm>
            <a:off x="800298" y="4509120"/>
            <a:ext cx="4987925" cy="519112"/>
            <a:chOff x="1276" y="3113"/>
            <a:chExt cx="3142" cy="327"/>
          </a:xfrm>
        </p:grpSpPr>
        <p:sp>
          <p:nvSpPr>
            <p:cNvPr id="18460" name="Text Box 28"/>
            <p:cNvSpPr txBox="1">
              <a:spLocks noChangeArrowheads="1"/>
            </p:cNvSpPr>
            <p:nvPr/>
          </p:nvSpPr>
          <p:spPr bwMode="auto">
            <a:xfrm>
              <a:off x="1673" y="3113"/>
              <a:ext cx="27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如何</a:t>
              </a:r>
              <a:r>
                <a:rPr lang="zh-CN" altLang="en-US" sz="2800" b="1" dirty="0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只存储非零元素？</a:t>
              </a:r>
              <a:endPara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18461" name="Object 29"/>
            <p:cNvGraphicFramePr>
              <a:graphicFrameLocks noChangeAspect="1"/>
            </p:cNvGraphicFramePr>
            <p:nvPr/>
          </p:nvGraphicFramePr>
          <p:xfrm>
            <a:off x="1276" y="3113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2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3113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735211" y="5333032"/>
            <a:ext cx="7869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稀疏矩阵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中的非零元素的分布没有规律。</a:t>
            </a:r>
          </a:p>
        </p:txBody>
      </p:sp>
    </p:spTree>
    <p:extLst>
      <p:ext uri="{BB962C8B-B14F-4D97-AF65-F5344CB8AC3E}">
        <p14:creationId xmlns:p14="http://schemas.microsoft.com/office/powerpoint/2010/main" val="32971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804863" y="1474262"/>
            <a:ext cx="797242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由于稀疏矩阵中非零元素的分布没有规律，因此在存储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非零元素的值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的同时，还必须记下该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非零元素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在矩阵中的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行号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和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列号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。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宋体" charset="-122"/>
              <a:ea typeface="宋体" charset="-122"/>
            </a:endParaRP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804863" y="861599"/>
            <a:ext cx="6781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稀疏矩阵的压缩存储 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812670" y="3717032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宋体" charset="-122"/>
              </a:rPr>
              <a:t>定义三元组：</a:t>
            </a:r>
          </a:p>
        </p:txBody>
      </p:sp>
      <p:sp>
        <p:nvSpPr>
          <p:cNvPr id="2" name="矩形 1"/>
          <p:cNvSpPr/>
          <p:nvPr/>
        </p:nvSpPr>
        <p:spPr>
          <a:xfrm>
            <a:off x="1000424" y="4384219"/>
            <a:ext cx="77768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宋体" charset="-122"/>
                <a:ea typeface="宋体" charset="-122"/>
              </a:rPr>
              <a:t>稀疏矩阵</a:t>
            </a:r>
            <a:r>
              <a:rPr lang="zh-CN" altLang="en-US" sz="2800" b="1" dirty="0">
                <a:solidFill>
                  <a:srgbClr val="5B5249">
                    <a:lumMod val="50000"/>
                  </a:srgbClr>
                </a:solidFill>
                <a:latin typeface="宋体" charset="-122"/>
                <a:ea typeface="宋体" charset="-122"/>
              </a:rPr>
              <a:t>中的每个非</a:t>
            </a:r>
            <a:r>
              <a:rPr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宋体" charset="-122"/>
                <a:ea typeface="宋体" charset="-122"/>
              </a:rPr>
              <a:t>零元素对应一个三元组</a:t>
            </a:r>
            <a:r>
              <a:rPr lang="en-US" altLang="zh-CN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：</a:t>
            </a:r>
            <a:endParaRPr lang="en-US" altLang="zh-CN" sz="2800" b="1" dirty="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  <a:p>
            <a:pPr lvl="0">
              <a:spcBef>
                <a:spcPct val="50000"/>
              </a:spcBef>
            </a:pPr>
            <a:r>
              <a:rPr lang="en-US" altLang="zh-CN" sz="2800" b="1" dirty="0">
                <a:solidFill>
                  <a:srgbClr val="5B5249">
                    <a:lumMod val="50000"/>
                  </a:srgbClr>
                </a:solidFill>
                <a:latin typeface="宋体" charset="-122"/>
                <a:ea typeface="宋体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行号，列号，非零元素值</a:t>
            </a:r>
            <a:r>
              <a:rPr lang="zh-CN" altLang="en-US" sz="2800" b="1" dirty="0">
                <a:solidFill>
                  <a:srgbClr val="5B5249">
                    <a:lumMod val="50000"/>
                  </a:srgbClr>
                </a:solidFill>
                <a:latin typeface="宋体" charset="-122"/>
                <a:ea typeface="宋体" charset="-122"/>
              </a:rPr>
              <a:t>)</a:t>
            </a:r>
            <a:r>
              <a:rPr lang="en-US" altLang="zh-CN" sz="2800" b="1" dirty="0">
                <a:solidFill>
                  <a:srgbClr val="5B5249">
                    <a:lumMod val="50000"/>
                  </a:srgbClr>
                </a:solidFill>
                <a:ea typeface="宋体" charset="-122"/>
              </a:rPr>
              <a:t>——</a:t>
            </a:r>
            <a:r>
              <a:rPr lang="zh-CN" altLang="en-US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charset="-122"/>
              </a:rPr>
              <a:t>三元组</a:t>
            </a:r>
            <a:endParaRPr lang="en-US" altLang="zh-CN" sz="2800" b="1" dirty="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86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8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670371" y="692696"/>
            <a:ext cx="8366125" cy="15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宋体" charset="-122"/>
                <a:ea typeface="宋体" charset="-122"/>
              </a:rPr>
              <a:t>三元组表</a:t>
            </a:r>
            <a:r>
              <a:rPr lang="zh-CN" altLang="en-US" sz="28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将稀疏矩阵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的所有非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零元素对应的三元组所构成的集合，</a:t>
            </a:r>
            <a:r>
              <a:rPr lang="zh-CN" altLang="en-US" sz="2800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按行优先的顺序</a:t>
            </a:r>
            <a:r>
              <a:rPr lang="zh-CN" altLang="en-US" sz="28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排列成一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charset="-122"/>
                <a:ea typeface="宋体" charset="-122"/>
              </a:rPr>
              <a:t>个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三元组线性表</a:t>
            </a:r>
            <a:r>
              <a:rPr lang="zh-CN" altLang="en-US" sz="28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。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395536" y="4581128"/>
            <a:ext cx="864096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三元组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表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((0,2,1),(1,1,2),(2,0,3),(3,3,5),(4,4,6),(5,5,7),(5,6,4))</a:t>
            </a:r>
          </a:p>
        </p:txBody>
      </p:sp>
      <p:grpSp>
        <p:nvGrpSpPr>
          <p:cNvPr id="71699" name="Group 19"/>
          <p:cNvGrpSpPr>
            <a:grpSpLocks/>
          </p:cNvGrpSpPr>
          <p:nvPr/>
        </p:nvGrpSpPr>
        <p:grpSpPr bwMode="auto">
          <a:xfrm>
            <a:off x="557213" y="5805264"/>
            <a:ext cx="4987925" cy="519112"/>
            <a:chOff x="1276" y="3113"/>
            <a:chExt cx="3142" cy="327"/>
          </a:xfrm>
        </p:grpSpPr>
        <p:sp>
          <p:nvSpPr>
            <p:cNvPr id="71700" name="Text Box 20"/>
            <p:cNvSpPr txBox="1">
              <a:spLocks noChangeArrowheads="1"/>
            </p:cNvSpPr>
            <p:nvPr/>
          </p:nvSpPr>
          <p:spPr bwMode="auto">
            <a:xfrm>
              <a:off x="1673" y="3113"/>
              <a:ext cx="27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如何存储三元组表？</a:t>
              </a:r>
              <a:endPara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71701" name="Object 21"/>
            <p:cNvGraphicFramePr>
              <a:graphicFrameLocks noChangeAspect="1"/>
            </p:cNvGraphicFramePr>
            <p:nvPr/>
          </p:nvGraphicFramePr>
          <p:xfrm>
            <a:off x="1276" y="3113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7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3113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868259"/>
              </p:ext>
            </p:extLst>
          </p:nvPr>
        </p:nvGraphicFramePr>
        <p:xfrm>
          <a:off x="2915816" y="1916832"/>
          <a:ext cx="4021138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8" name="Equation" r:id="rId5" imgW="2006600" imgH="1384300" progId="Equation.3">
                  <p:embed/>
                </p:oleObj>
              </mc:Choice>
              <mc:Fallback>
                <p:oleObj name="Equation" r:id="rId5" imgW="2006600" imgH="1384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916832"/>
                        <a:ext cx="4021138" cy="276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37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1628800"/>
            <a:ext cx="8064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32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若把稀疏矩阵的</a:t>
            </a:r>
            <a:r>
              <a:rPr kumimoji="1"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三元组线性表</a:t>
            </a:r>
            <a:r>
              <a:rPr kumimoji="1" lang="zh-CN" altLang="en-US" sz="32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按顺序存储结构存储</a:t>
            </a:r>
            <a:r>
              <a:rPr kumimoji="1" lang="en-US" altLang="zh-CN" sz="32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2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则称为稀疏矩阵的</a:t>
            </a:r>
            <a:r>
              <a:rPr kumimoji="1"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三元组顺序表</a:t>
            </a:r>
            <a:r>
              <a:rPr kumimoji="1"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3200" b="1" dirty="0">
              <a:solidFill>
                <a:schemeClr val="tx1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246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30634"/>
            <a:ext cx="5554662" cy="533400"/>
          </a:xfrm>
        </p:spPr>
        <p:txBody>
          <a:bodyPr/>
          <a:lstStyle/>
          <a:p>
            <a:pPr eaLnBrk="1" hangingPunct="1"/>
            <a:r>
              <a:rPr lang="zh-CN" altLang="en-US" smtClean="0"/>
              <a:t>示例</a:t>
            </a:r>
          </a:p>
        </p:txBody>
      </p:sp>
      <p:grpSp>
        <p:nvGrpSpPr>
          <p:cNvPr id="10243" name="Group 4"/>
          <p:cNvGrpSpPr>
            <a:grpSpLocks/>
          </p:cNvGrpSpPr>
          <p:nvPr/>
        </p:nvGrpSpPr>
        <p:grpSpPr bwMode="auto">
          <a:xfrm>
            <a:off x="330200" y="1280840"/>
            <a:ext cx="4673600" cy="2552700"/>
            <a:chOff x="424" y="1784"/>
            <a:chExt cx="2944" cy="1608"/>
          </a:xfrm>
        </p:grpSpPr>
        <p:sp>
          <p:nvSpPr>
            <p:cNvPr id="10309" name="Rectangle 5"/>
            <p:cNvSpPr>
              <a:spLocks noChangeArrowheads="1"/>
            </p:cNvSpPr>
            <p:nvPr/>
          </p:nvSpPr>
          <p:spPr bwMode="auto">
            <a:xfrm>
              <a:off x="424" y="2392"/>
              <a:ext cx="80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5×6 </a:t>
              </a: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=</a:t>
              </a:r>
            </a:p>
          </p:txBody>
        </p:sp>
        <p:sp>
          <p:nvSpPr>
            <p:cNvPr id="10310" name="AutoShape 6"/>
            <p:cNvSpPr>
              <a:spLocks/>
            </p:cNvSpPr>
            <p:nvPr/>
          </p:nvSpPr>
          <p:spPr bwMode="auto">
            <a:xfrm>
              <a:off x="1160" y="1784"/>
              <a:ext cx="56" cy="1536"/>
            </a:xfrm>
            <a:prstGeom prst="leftBracket">
              <a:avLst>
                <a:gd name="adj" fmla="val 22857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311" name="AutoShape 7"/>
            <p:cNvSpPr>
              <a:spLocks/>
            </p:cNvSpPr>
            <p:nvPr/>
          </p:nvSpPr>
          <p:spPr bwMode="auto">
            <a:xfrm rot="10800000">
              <a:off x="3312" y="1800"/>
              <a:ext cx="56" cy="1536"/>
            </a:xfrm>
            <a:prstGeom prst="leftBracket">
              <a:avLst>
                <a:gd name="adj" fmla="val 22857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grpSp>
          <p:nvGrpSpPr>
            <p:cNvPr id="10312" name="Group 8"/>
            <p:cNvGrpSpPr>
              <a:grpSpLocks/>
            </p:cNvGrpSpPr>
            <p:nvPr/>
          </p:nvGrpSpPr>
          <p:grpSpPr bwMode="auto">
            <a:xfrm>
              <a:off x="1144" y="1800"/>
              <a:ext cx="2192" cy="288"/>
              <a:chOff x="1176" y="1800"/>
              <a:chExt cx="2192" cy="288"/>
            </a:xfrm>
          </p:grpSpPr>
          <p:sp>
            <p:nvSpPr>
              <p:cNvPr id="10341" name="Text Box 9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2" name="Text Box 10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3" name="Text Box 11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FF0000"/>
                    </a:solidFill>
                    <a:latin typeface="Times New Roman" pitchFamily="18" charset="0"/>
                  </a:rPr>
                  <a:t>35</a:t>
                </a:r>
                <a:endParaRPr lang="en-US" altLang="zh-CN" b="1" baseline="-2500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4" name="Text Box 12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FF0000"/>
                    </a:solidFill>
                    <a:latin typeface="Times New Roman" pitchFamily="18" charset="0"/>
                  </a:rPr>
                  <a:t>13</a:t>
                </a:r>
                <a:endParaRPr lang="en-US" altLang="zh-CN" b="1" baseline="-2500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5" name="Text Box 13"/>
              <p:cNvSpPr txBox="1">
                <a:spLocks noChangeArrowheads="1"/>
              </p:cNvSpPr>
              <p:nvPr/>
            </p:nvSpPr>
            <p:spPr bwMode="auto">
              <a:xfrm>
                <a:off x="2610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6" name="Text Box 14"/>
              <p:cNvSpPr txBox="1">
                <a:spLocks noChangeArrowheads="1"/>
              </p:cNvSpPr>
              <p:nvPr/>
            </p:nvSpPr>
            <p:spPr bwMode="auto">
              <a:xfrm>
                <a:off x="2968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313" name="Group 15"/>
            <p:cNvGrpSpPr>
              <a:grpSpLocks/>
            </p:cNvGrpSpPr>
            <p:nvPr/>
          </p:nvGrpSpPr>
          <p:grpSpPr bwMode="auto">
            <a:xfrm>
              <a:off x="1144" y="2126"/>
              <a:ext cx="2192" cy="288"/>
              <a:chOff x="1176" y="1800"/>
              <a:chExt cx="2192" cy="288"/>
            </a:xfrm>
          </p:grpSpPr>
          <p:sp>
            <p:nvSpPr>
              <p:cNvPr id="10335" name="Text Box 16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FF0000"/>
                    </a:solidFill>
                    <a:latin typeface="Times New Roman" pitchFamily="18" charset="0"/>
                  </a:rPr>
                  <a:t>31</a:t>
                </a:r>
                <a:endParaRPr lang="en-US" altLang="zh-CN" b="1" baseline="-2500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6" name="Text Box 17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7" name="Text Box 18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8" name="Text Box 19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9" name="Text Box 20"/>
              <p:cNvSpPr txBox="1">
                <a:spLocks noChangeArrowheads="1"/>
              </p:cNvSpPr>
              <p:nvPr/>
            </p:nvSpPr>
            <p:spPr bwMode="auto">
              <a:xfrm>
                <a:off x="2610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FF0000"/>
                    </a:solidFill>
                    <a:latin typeface="Times New Roman" pitchFamily="18" charset="0"/>
                  </a:rPr>
                  <a:t>17</a:t>
                </a:r>
                <a:endParaRPr lang="en-US" altLang="zh-CN" b="1" baseline="-2500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0" name="Text Box 21"/>
              <p:cNvSpPr txBox="1">
                <a:spLocks noChangeArrowheads="1"/>
              </p:cNvSpPr>
              <p:nvPr/>
            </p:nvSpPr>
            <p:spPr bwMode="auto">
              <a:xfrm>
                <a:off x="2968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314" name="Group 22"/>
            <p:cNvGrpSpPr>
              <a:grpSpLocks/>
            </p:cNvGrpSpPr>
            <p:nvPr/>
          </p:nvGrpSpPr>
          <p:grpSpPr bwMode="auto">
            <a:xfrm>
              <a:off x="1144" y="2452"/>
              <a:ext cx="2192" cy="288"/>
              <a:chOff x="1176" y="1800"/>
              <a:chExt cx="2192" cy="288"/>
            </a:xfrm>
          </p:grpSpPr>
          <p:sp>
            <p:nvSpPr>
              <p:cNvPr id="10329" name="Text Box 23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0" name="Text Box 24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1" name="Text Box 25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6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2" name="Text Box 26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3" name="Text Box 27"/>
              <p:cNvSpPr txBox="1">
                <a:spLocks noChangeArrowheads="1"/>
              </p:cNvSpPr>
              <p:nvPr/>
            </p:nvSpPr>
            <p:spPr bwMode="auto">
              <a:xfrm>
                <a:off x="2610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4" name="Text Box 28"/>
              <p:cNvSpPr txBox="1">
                <a:spLocks noChangeArrowheads="1"/>
              </p:cNvSpPr>
              <p:nvPr/>
            </p:nvSpPr>
            <p:spPr bwMode="auto">
              <a:xfrm>
                <a:off x="2968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FF0000"/>
                    </a:solidFill>
                    <a:latin typeface="Times New Roman" pitchFamily="18" charset="0"/>
                  </a:rPr>
                  <a:t>20</a:t>
                </a:r>
                <a:endParaRPr lang="en-US" altLang="zh-CN" b="1" baseline="-2500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315" name="Group 29"/>
            <p:cNvGrpSpPr>
              <a:grpSpLocks/>
            </p:cNvGrpSpPr>
            <p:nvPr/>
          </p:nvGrpSpPr>
          <p:grpSpPr bwMode="auto">
            <a:xfrm>
              <a:off x="1144" y="2778"/>
              <a:ext cx="2192" cy="288"/>
              <a:chOff x="1176" y="1800"/>
              <a:chExt cx="2192" cy="288"/>
            </a:xfrm>
          </p:grpSpPr>
          <p:sp>
            <p:nvSpPr>
              <p:cNvPr id="10323" name="Text Box 30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4" name="Text Box 31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FF0000"/>
                    </a:solidFill>
                    <a:latin typeface="Times New Roman" pitchFamily="18" charset="0"/>
                  </a:rPr>
                  <a:t>21</a:t>
                </a:r>
                <a:endParaRPr lang="en-US" altLang="zh-CN" b="1" baseline="-2500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5" name="Text Box 32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6" name="Text Box 33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7" name="Text Box 34"/>
              <p:cNvSpPr txBox="1">
                <a:spLocks noChangeArrowheads="1"/>
              </p:cNvSpPr>
              <p:nvPr/>
            </p:nvSpPr>
            <p:spPr bwMode="auto">
              <a:xfrm>
                <a:off x="2610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8" name="Text Box 35"/>
              <p:cNvSpPr txBox="1">
                <a:spLocks noChangeArrowheads="1"/>
              </p:cNvSpPr>
              <p:nvPr/>
            </p:nvSpPr>
            <p:spPr bwMode="auto">
              <a:xfrm>
                <a:off x="2968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316" name="Group 36"/>
            <p:cNvGrpSpPr>
              <a:grpSpLocks/>
            </p:cNvGrpSpPr>
            <p:nvPr/>
          </p:nvGrpSpPr>
          <p:grpSpPr bwMode="auto">
            <a:xfrm>
              <a:off x="1144" y="3096"/>
              <a:ext cx="2192" cy="296"/>
              <a:chOff x="1176" y="1792"/>
              <a:chExt cx="2192" cy="296"/>
            </a:xfrm>
          </p:grpSpPr>
          <p:sp>
            <p:nvSpPr>
              <p:cNvPr id="10317" name="Text Box 37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18" name="Text Box 38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19" name="Text Box 39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0" name="Text Box 40"/>
              <p:cNvSpPr txBox="1">
                <a:spLocks noChangeArrowheads="1"/>
              </p:cNvSpPr>
              <p:nvPr/>
            </p:nvSpPr>
            <p:spPr bwMode="auto">
              <a:xfrm>
                <a:off x="2260" y="1792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8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1" name="Text Box 41"/>
              <p:cNvSpPr txBox="1">
                <a:spLocks noChangeArrowheads="1"/>
              </p:cNvSpPr>
              <p:nvPr/>
            </p:nvSpPr>
            <p:spPr bwMode="auto">
              <a:xfrm>
                <a:off x="2610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2" name="Text Box 42"/>
              <p:cNvSpPr txBox="1">
                <a:spLocks noChangeArrowheads="1"/>
              </p:cNvSpPr>
              <p:nvPr/>
            </p:nvSpPr>
            <p:spPr bwMode="auto">
              <a:xfrm>
                <a:off x="2968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5549900" y="188640"/>
            <a:ext cx="2374900" cy="5092700"/>
            <a:chOff x="3496" y="664"/>
            <a:chExt cx="1496" cy="3208"/>
          </a:xfrm>
        </p:grpSpPr>
        <p:sp>
          <p:nvSpPr>
            <p:cNvPr id="10256" name="Rectangle 44"/>
            <p:cNvSpPr>
              <a:spLocks noChangeArrowheads="1"/>
            </p:cNvSpPr>
            <p:nvPr/>
          </p:nvSpPr>
          <p:spPr bwMode="auto">
            <a:xfrm>
              <a:off x="3608" y="664"/>
              <a:ext cx="138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000000"/>
                  </a:solidFill>
                  <a:latin typeface="Times New Roman" pitchFamily="18" charset="0"/>
                </a:rPr>
                <a:t>row  col  val</a:t>
              </a:r>
            </a:p>
          </p:txBody>
        </p:sp>
        <p:sp>
          <p:nvSpPr>
            <p:cNvPr id="10257" name="Rectangle 45"/>
            <p:cNvSpPr>
              <a:spLocks noChangeArrowheads="1"/>
            </p:cNvSpPr>
            <p:nvPr/>
          </p:nvSpPr>
          <p:spPr bwMode="auto">
            <a:xfrm>
              <a:off x="3672" y="3496"/>
              <a:ext cx="1152" cy="3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srgbClr val="000000"/>
                  </a:solidFill>
                  <a:latin typeface="宋体" charset="-122"/>
                </a:rPr>
                <a:t>数组</a:t>
              </a:r>
              <a:r>
                <a:rPr kumimoji="1" lang="en-US" altLang="zh-CN" sz="2800" b="1" smtClean="0">
                  <a:solidFill>
                    <a:srgbClr val="000000"/>
                  </a:solidFill>
                  <a:latin typeface="宋体" charset="-122"/>
                </a:rPr>
                <a:t>b[</a:t>
              </a: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800" b="1" smtClean="0">
                  <a:solidFill>
                    <a:srgbClr val="000000"/>
                  </a:solidFill>
                  <a:latin typeface="宋体" charset="-122"/>
                </a:rPr>
                <a:t>]</a:t>
              </a:r>
              <a:endPara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10258" name="Group 46"/>
            <p:cNvGrpSpPr>
              <a:grpSpLocks/>
            </p:cNvGrpSpPr>
            <p:nvPr/>
          </p:nvGrpSpPr>
          <p:grpSpPr bwMode="auto">
            <a:xfrm>
              <a:off x="3496" y="936"/>
              <a:ext cx="1384" cy="2480"/>
              <a:chOff x="3544" y="1656"/>
              <a:chExt cx="1384" cy="2480"/>
            </a:xfrm>
          </p:grpSpPr>
          <p:grpSp>
            <p:nvGrpSpPr>
              <p:cNvPr id="10259" name="Group 47"/>
              <p:cNvGrpSpPr>
                <a:grpSpLocks/>
              </p:cNvGrpSpPr>
              <p:nvPr/>
            </p:nvGrpSpPr>
            <p:grpSpPr bwMode="auto">
              <a:xfrm>
                <a:off x="3544" y="1656"/>
                <a:ext cx="1384" cy="248"/>
                <a:chOff x="3456" y="1976"/>
                <a:chExt cx="1384" cy="248"/>
              </a:xfrm>
            </p:grpSpPr>
            <p:sp>
              <p:nvSpPr>
                <p:cNvPr id="10305" name="Rectangle 4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0306" name="Rectangle 4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35</a:t>
                  </a:r>
                </a:p>
              </p:txBody>
            </p:sp>
            <p:sp>
              <p:nvSpPr>
                <p:cNvPr id="10307" name="Rectangle 5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0308" name="Rectangle 5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10260" name="Group 52"/>
              <p:cNvGrpSpPr>
                <a:grpSpLocks/>
              </p:cNvGrpSpPr>
              <p:nvPr/>
            </p:nvGrpSpPr>
            <p:grpSpPr bwMode="auto">
              <a:xfrm>
                <a:off x="3544" y="1904"/>
                <a:ext cx="1384" cy="248"/>
                <a:chOff x="3456" y="1976"/>
                <a:chExt cx="1384" cy="248"/>
              </a:xfrm>
            </p:grpSpPr>
            <p:sp>
              <p:nvSpPr>
                <p:cNvPr id="10301" name="Rectangle 5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0302" name="Rectangle 5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13</a:t>
                  </a:r>
                </a:p>
              </p:txBody>
            </p:sp>
            <p:sp>
              <p:nvSpPr>
                <p:cNvPr id="10303" name="Rectangle 5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0304" name="Rectangle 5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10261" name="Group 57"/>
              <p:cNvGrpSpPr>
                <a:grpSpLocks/>
              </p:cNvGrpSpPr>
              <p:nvPr/>
            </p:nvGrpSpPr>
            <p:grpSpPr bwMode="auto">
              <a:xfrm>
                <a:off x="3544" y="2152"/>
                <a:ext cx="1384" cy="248"/>
                <a:chOff x="3456" y="1976"/>
                <a:chExt cx="1384" cy="248"/>
              </a:xfrm>
            </p:grpSpPr>
            <p:sp>
              <p:nvSpPr>
                <p:cNvPr id="10297" name="Rectangle 5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0298" name="Rectangle 5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10299" name="Rectangle 6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10300" name="Rectangle 6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10262" name="Group 62"/>
              <p:cNvGrpSpPr>
                <a:grpSpLocks/>
              </p:cNvGrpSpPr>
              <p:nvPr/>
            </p:nvGrpSpPr>
            <p:grpSpPr bwMode="auto">
              <a:xfrm>
                <a:off x="3544" y="2400"/>
                <a:ext cx="1384" cy="248"/>
                <a:chOff x="3456" y="1976"/>
                <a:chExt cx="1384" cy="248"/>
              </a:xfrm>
            </p:grpSpPr>
            <p:sp>
              <p:nvSpPr>
                <p:cNvPr id="10293" name="Rectangle 6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0294" name="Rectangle 6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31</a:t>
                  </a:r>
                </a:p>
              </p:txBody>
            </p:sp>
            <p:sp>
              <p:nvSpPr>
                <p:cNvPr id="10295" name="Rectangle 6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0296" name="Rectangle 6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0263" name="Group 67"/>
              <p:cNvGrpSpPr>
                <a:grpSpLocks/>
              </p:cNvGrpSpPr>
              <p:nvPr/>
            </p:nvGrpSpPr>
            <p:grpSpPr bwMode="auto">
              <a:xfrm>
                <a:off x="3544" y="2648"/>
                <a:ext cx="1384" cy="248"/>
                <a:chOff x="3456" y="1976"/>
                <a:chExt cx="1384" cy="248"/>
              </a:xfrm>
            </p:grpSpPr>
            <p:sp>
              <p:nvSpPr>
                <p:cNvPr id="10289" name="Rectangle 6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10290" name="Rectangle 6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17</a:t>
                  </a:r>
                </a:p>
              </p:txBody>
            </p:sp>
            <p:sp>
              <p:nvSpPr>
                <p:cNvPr id="10291" name="Rectangle 7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10292" name="Rectangle 7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0264" name="Group 72"/>
              <p:cNvGrpSpPr>
                <a:grpSpLocks/>
              </p:cNvGrpSpPr>
              <p:nvPr/>
            </p:nvGrpSpPr>
            <p:grpSpPr bwMode="auto">
              <a:xfrm>
                <a:off x="3544" y="2896"/>
                <a:ext cx="1384" cy="248"/>
                <a:chOff x="3456" y="1976"/>
                <a:chExt cx="1384" cy="248"/>
              </a:xfrm>
            </p:grpSpPr>
            <p:sp>
              <p:nvSpPr>
                <p:cNvPr id="10285" name="Rectangle 7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10286" name="Rectangle 7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10287" name="Rectangle 7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0288" name="Rectangle 7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10265" name="Group 77"/>
              <p:cNvGrpSpPr>
                <a:grpSpLocks/>
              </p:cNvGrpSpPr>
              <p:nvPr/>
            </p:nvGrpSpPr>
            <p:grpSpPr bwMode="auto">
              <a:xfrm>
                <a:off x="3544" y="3144"/>
                <a:ext cx="1384" cy="248"/>
                <a:chOff x="3456" y="1976"/>
                <a:chExt cx="1384" cy="248"/>
              </a:xfrm>
            </p:grpSpPr>
            <p:sp>
              <p:nvSpPr>
                <p:cNvPr id="10281" name="Rectangle 7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10282" name="Rectangle 7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20</a:t>
                  </a:r>
                </a:p>
              </p:txBody>
            </p:sp>
            <p:sp>
              <p:nvSpPr>
                <p:cNvPr id="10283" name="Rectangle 8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10284" name="Rectangle 8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10266" name="Group 82"/>
              <p:cNvGrpSpPr>
                <a:grpSpLocks/>
              </p:cNvGrpSpPr>
              <p:nvPr/>
            </p:nvGrpSpPr>
            <p:grpSpPr bwMode="auto">
              <a:xfrm>
                <a:off x="3544" y="3392"/>
                <a:ext cx="1384" cy="248"/>
                <a:chOff x="3456" y="1976"/>
                <a:chExt cx="1384" cy="248"/>
              </a:xfrm>
            </p:grpSpPr>
            <p:sp>
              <p:nvSpPr>
                <p:cNvPr id="10277" name="Rectangle 8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7</a:t>
                  </a:r>
                </a:p>
              </p:txBody>
            </p:sp>
            <p:sp>
              <p:nvSpPr>
                <p:cNvPr id="10278" name="Rectangle 8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21</a:t>
                  </a:r>
                </a:p>
              </p:txBody>
            </p:sp>
            <p:sp>
              <p:nvSpPr>
                <p:cNvPr id="10279" name="Rectangle 8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0280" name="Rectangle 8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10267" name="Group 87"/>
              <p:cNvGrpSpPr>
                <a:grpSpLocks/>
              </p:cNvGrpSpPr>
              <p:nvPr/>
            </p:nvGrpSpPr>
            <p:grpSpPr bwMode="auto">
              <a:xfrm>
                <a:off x="3544" y="3640"/>
                <a:ext cx="1384" cy="248"/>
                <a:chOff x="3456" y="1976"/>
                <a:chExt cx="1384" cy="248"/>
              </a:xfrm>
            </p:grpSpPr>
            <p:sp>
              <p:nvSpPr>
                <p:cNvPr id="10273" name="Rectangle 8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10274" name="Rectangle 8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0275" name="Rectangle 9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0276" name="Rectangle 9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10268" name="Group 92"/>
              <p:cNvGrpSpPr>
                <a:grpSpLocks/>
              </p:cNvGrpSpPr>
              <p:nvPr/>
            </p:nvGrpSpPr>
            <p:grpSpPr bwMode="auto">
              <a:xfrm>
                <a:off x="3544" y="3888"/>
                <a:ext cx="1384" cy="248"/>
                <a:chOff x="3456" y="1976"/>
                <a:chExt cx="1384" cy="248"/>
              </a:xfrm>
            </p:grpSpPr>
            <p:sp>
              <p:nvSpPr>
                <p:cNvPr id="10269" name="Rectangle 9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9</a:t>
                  </a:r>
                </a:p>
              </p:txBody>
            </p:sp>
            <p:sp>
              <p:nvSpPr>
                <p:cNvPr id="10270" name="Rectangle 9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10271" name="Rectangle 9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0272" name="Rectangle 9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</p:grpSp>
        </p:grpSp>
      </p:grpSp>
      <p:grpSp>
        <p:nvGrpSpPr>
          <p:cNvPr id="20" name="Group 97"/>
          <p:cNvGrpSpPr>
            <a:grpSpLocks/>
          </p:cNvGrpSpPr>
          <p:nvPr/>
        </p:nvGrpSpPr>
        <p:grpSpPr bwMode="auto">
          <a:xfrm>
            <a:off x="177800" y="1547540"/>
            <a:ext cx="1892300" cy="2794000"/>
            <a:chOff x="112" y="1832"/>
            <a:chExt cx="1192" cy="1760"/>
          </a:xfrm>
        </p:grpSpPr>
        <p:sp>
          <p:nvSpPr>
            <p:cNvPr id="10253" name="Rectangle 98"/>
            <p:cNvSpPr>
              <a:spLocks noChangeArrowheads="1"/>
            </p:cNvSpPr>
            <p:nvPr/>
          </p:nvSpPr>
          <p:spPr bwMode="auto">
            <a:xfrm>
              <a:off x="112" y="3256"/>
              <a:ext cx="1192" cy="33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</a:rPr>
                <a:t>行号：</a:t>
              </a: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</a:rPr>
                <a:t>0</a:t>
              </a:r>
              <a:r>
                <a: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</a:rPr>
                <a:t>到</a:t>
              </a:r>
              <a:r>
                <a:rPr kumimoji="1" lang="en-US" altLang="zh-CN" sz="2400" b="1" smtClean="0">
                  <a:solidFill>
                    <a:srgbClr val="660066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254" name="Line 99"/>
            <p:cNvSpPr>
              <a:spLocks noChangeShapeType="1"/>
            </p:cNvSpPr>
            <p:nvPr/>
          </p:nvSpPr>
          <p:spPr bwMode="auto">
            <a:xfrm flipV="1">
              <a:off x="376" y="1832"/>
              <a:ext cx="632" cy="1432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255" name="Line 100"/>
            <p:cNvSpPr>
              <a:spLocks noChangeShapeType="1"/>
            </p:cNvSpPr>
            <p:nvPr/>
          </p:nvSpPr>
          <p:spPr bwMode="auto">
            <a:xfrm flipV="1">
              <a:off x="360" y="3152"/>
              <a:ext cx="632" cy="9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21" name="Group 101"/>
          <p:cNvGrpSpPr>
            <a:grpSpLocks/>
          </p:cNvGrpSpPr>
          <p:nvPr/>
        </p:nvGrpSpPr>
        <p:grpSpPr bwMode="auto">
          <a:xfrm>
            <a:off x="1790700" y="417240"/>
            <a:ext cx="2882900" cy="965200"/>
            <a:chOff x="1128" y="1120"/>
            <a:chExt cx="1816" cy="608"/>
          </a:xfrm>
        </p:grpSpPr>
        <p:sp>
          <p:nvSpPr>
            <p:cNvPr id="10250" name="Line 102"/>
            <p:cNvSpPr>
              <a:spLocks noChangeShapeType="1"/>
            </p:cNvSpPr>
            <p:nvPr/>
          </p:nvSpPr>
          <p:spPr bwMode="auto">
            <a:xfrm flipH="1">
              <a:off x="1128" y="1448"/>
              <a:ext cx="672" cy="2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251" name="Line 103"/>
            <p:cNvSpPr>
              <a:spLocks noChangeShapeType="1"/>
            </p:cNvSpPr>
            <p:nvPr/>
          </p:nvSpPr>
          <p:spPr bwMode="auto">
            <a:xfrm flipH="1" flipV="1">
              <a:off x="1792" y="1464"/>
              <a:ext cx="1152" cy="25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252" name="Rectangle 104"/>
            <p:cNvSpPr>
              <a:spLocks noChangeArrowheads="1"/>
            </p:cNvSpPr>
            <p:nvPr/>
          </p:nvSpPr>
          <p:spPr bwMode="auto">
            <a:xfrm>
              <a:off x="1416" y="1120"/>
              <a:ext cx="119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</a:rPr>
                <a:t>列号：</a:t>
              </a: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</a:rPr>
                <a:t>0</a:t>
              </a:r>
              <a:r>
                <a:rPr kumimoji="1" lang="zh-CN" altLang="en-US" sz="2000" b="1" smtClean="0">
                  <a:solidFill>
                    <a:srgbClr val="660066"/>
                  </a:solidFill>
                  <a:latin typeface="Times New Roman" pitchFamily="18" charset="0"/>
                </a:rPr>
                <a:t>到</a:t>
              </a:r>
              <a:r>
                <a:rPr kumimoji="1" lang="en-US" altLang="zh-CN" sz="2400" b="1" smtClean="0">
                  <a:solidFill>
                    <a:srgbClr val="660066"/>
                  </a:solidFill>
                  <a:latin typeface="Times New Roman" pitchFamily="18" charset="0"/>
                </a:rPr>
                <a:t>5</a:t>
              </a:r>
            </a:p>
          </p:txBody>
        </p:sp>
      </p:grpSp>
      <p:grpSp>
        <p:nvGrpSpPr>
          <p:cNvPr id="22" name="Group 105"/>
          <p:cNvGrpSpPr>
            <a:grpSpLocks/>
          </p:cNvGrpSpPr>
          <p:nvPr/>
        </p:nvGrpSpPr>
        <p:grpSpPr bwMode="auto">
          <a:xfrm>
            <a:off x="684212" y="4811443"/>
            <a:ext cx="5145086" cy="849313"/>
            <a:chOff x="431" y="3576"/>
            <a:chExt cx="3241" cy="535"/>
          </a:xfrm>
        </p:grpSpPr>
        <p:sp>
          <p:nvSpPr>
            <p:cNvPr id="10248" name="Rectangle 106"/>
            <p:cNvSpPr>
              <a:spLocks noChangeArrowheads="1"/>
            </p:cNvSpPr>
            <p:nvPr/>
          </p:nvSpPr>
          <p:spPr bwMode="auto">
            <a:xfrm>
              <a:off x="431" y="3576"/>
              <a:ext cx="2716" cy="535"/>
            </a:xfrm>
            <a:prstGeom prst="rect">
              <a:avLst/>
            </a:prstGeom>
            <a:solidFill>
              <a:srgbClr val="F6FBC9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dirty="0" smtClean="0">
                  <a:solidFill>
                    <a:srgbClr val="660066"/>
                  </a:solidFill>
                  <a:latin typeface="Times New Roman" pitchFamily="18" charset="0"/>
                </a:rPr>
                <a:t>该三元组线性表按</a:t>
              </a:r>
              <a:r>
                <a:rPr kumimoji="1" lang="en-US" altLang="zh-CN" sz="2000" b="1" dirty="0" smtClean="0">
                  <a:solidFill>
                    <a:srgbClr val="660066"/>
                  </a:solidFill>
                  <a:latin typeface="Times New Roman" pitchFamily="18" charset="0"/>
                </a:rPr>
                <a:t>“</a:t>
              </a:r>
              <a:r>
                <a:rPr kumimoji="1" lang="zh-CN" altLang="en-US" sz="2000" b="1" dirty="0" smtClean="0">
                  <a:solidFill>
                    <a:srgbClr val="660066"/>
                  </a:solidFill>
                  <a:latin typeface="Times New Roman" pitchFamily="18" charset="0"/>
                </a:rPr>
                <a:t>行序为主序</a:t>
              </a:r>
              <a:r>
                <a:rPr kumimoji="1" lang="en-US" altLang="zh-CN" sz="2000" b="1" dirty="0" smtClean="0">
                  <a:solidFill>
                    <a:srgbClr val="660066"/>
                  </a:solidFill>
                  <a:latin typeface="Times New Roman" pitchFamily="18" charset="0"/>
                </a:rPr>
                <a:t>”，</a:t>
              </a:r>
              <a:r>
                <a:rPr kumimoji="1" lang="zh-CN" altLang="en-US" sz="2000" b="1" dirty="0" smtClean="0">
                  <a:solidFill>
                    <a:srgbClr val="660066"/>
                  </a:solidFill>
                  <a:latin typeface="Times New Roman" pitchFamily="18" charset="0"/>
                </a:rPr>
                <a:t>用</a:t>
              </a:r>
              <a:endParaRPr kumimoji="1" lang="en-US" altLang="zh-CN" sz="2000" b="1" dirty="0" smtClean="0">
                <a:solidFill>
                  <a:srgbClr val="660066"/>
                </a:solidFill>
                <a:latin typeface="Times New Roman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dirty="0" smtClean="0">
                  <a:solidFill>
                    <a:srgbClr val="660066"/>
                  </a:solidFill>
                  <a:latin typeface="Times New Roman" pitchFamily="18" charset="0"/>
                </a:rPr>
                <a:t>一维数组进行存放</a:t>
              </a:r>
            </a:p>
          </p:txBody>
        </p:sp>
        <p:sp>
          <p:nvSpPr>
            <p:cNvPr id="10249" name="Line 107"/>
            <p:cNvSpPr>
              <a:spLocks noChangeShapeType="1"/>
            </p:cNvSpPr>
            <p:nvPr/>
          </p:nvSpPr>
          <p:spPr bwMode="auto">
            <a:xfrm flipV="1">
              <a:off x="3152" y="3760"/>
              <a:ext cx="52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107" name="Group 19"/>
          <p:cNvGrpSpPr>
            <a:grpSpLocks/>
          </p:cNvGrpSpPr>
          <p:nvPr/>
        </p:nvGrpSpPr>
        <p:grpSpPr bwMode="auto">
          <a:xfrm>
            <a:off x="1162050" y="5805267"/>
            <a:ext cx="6584950" cy="523875"/>
            <a:chOff x="1276" y="3113"/>
            <a:chExt cx="3837" cy="330"/>
          </a:xfrm>
        </p:grpSpPr>
        <p:sp>
          <p:nvSpPr>
            <p:cNvPr id="108" name="Text Box 20"/>
            <p:cNvSpPr txBox="1">
              <a:spLocks noChangeArrowheads="1"/>
            </p:cNvSpPr>
            <p:nvPr/>
          </p:nvSpPr>
          <p:spPr bwMode="auto">
            <a:xfrm>
              <a:off x="1673" y="3113"/>
              <a:ext cx="34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按</a:t>
              </a:r>
              <a:r>
                <a:rPr lang="zh-CN" altLang="en-US" sz="2800" b="1" dirty="0" smtClean="0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“列序为主序”的三元组线性表</a:t>
              </a:r>
              <a:endPara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endParaRPr>
            </a:p>
          </p:txBody>
        </p:sp>
        <p:graphicFrame>
          <p:nvGraphicFramePr>
            <p:cNvPr id="109" name="Object 21"/>
            <p:cNvGraphicFramePr>
              <a:graphicFrameLocks noChangeAspect="1"/>
            </p:cNvGraphicFramePr>
            <p:nvPr/>
          </p:nvGraphicFramePr>
          <p:xfrm>
            <a:off x="1276" y="3113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7" name="Clip" r:id="rId4" imgW="861120" imgH="844560" progId="MS_ClipArt_Gallery.5">
                    <p:embed/>
                  </p:oleObj>
                </mc:Choice>
                <mc:Fallback>
                  <p:oleObj name="Clip" r:id="rId4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3113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7987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01543" y="620688"/>
            <a:ext cx="7823200" cy="2419124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typedef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struct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三元组的类型定义</a:t>
            </a:r>
            <a:endParaRPr lang="en-US" altLang="zh-CN" sz="2800" b="1" dirty="0" smtClean="0">
              <a:solidFill>
                <a:srgbClr val="0070C0"/>
              </a:solidFill>
              <a:latin typeface="Times New Roman" pitchFamily="18" charset="0"/>
              <a:ea typeface="宋体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{  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row;		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sz="28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非零元素行</a:t>
            </a: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号</a:t>
            </a:r>
            <a:endParaRPr lang="en-US" altLang="zh-CN" sz="2800" b="1" dirty="0">
              <a:solidFill>
                <a:srgbClr val="0070C0"/>
              </a:solidFill>
              <a:latin typeface="Times New Roman" pitchFamily="18" charset="0"/>
              <a:ea typeface="宋体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col;                   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非零元素列号</a:t>
            </a:r>
          </a:p>
          <a:p>
            <a:pPr algn="just">
              <a:lnSpc>
                <a:spcPct val="90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ElemType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val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; 	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sz="28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非零元素值</a:t>
            </a:r>
          </a:p>
          <a:p>
            <a:pPr algn="just">
              <a:lnSpc>
                <a:spcPct val="90000"/>
              </a:lnSpc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}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tupletype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;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611560" y="3140968"/>
            <a:ext cx="8458200" cy="3120854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#define  MAXSIZE 100;</a:t>
            </a:r>
            <a:endParaRPr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typedef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struct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三元组</a:t>
            </a:r>
            <a:r>
              <a:rPr lang="zh-CN" altLang="en-US" sz="24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顺序表存储结构定义</a:t>
            </a:r>
          </a:p>
          <a:p>
            <a:pPr algn="just">
              <a:spcBef>
                <a:spcPct val="20000"/>
              </a:spcBef>
            </a:pP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{       	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tupletype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data[MAXSIZE</a:t>
            </a: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];      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非零元素的三元组表</a:t>
            </a:r>
            <a:endParaRPr lang="zh-CN" altLang="en-US" sz="2400" b="1" dirty="0">
              <a:solidFill>
                <a:srgbClr val="0070C0"/>
              </a:solidFill>
              <a:latin typeface="Times New Roman" pitchFamily="18" charset="0"/>
              <a:ea typeface="宋体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     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rnum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;</a:t>
            </a: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	//</a:t>
            </a:r>
            <a:r>
              <a:rPr lang="zh-CN" altLang="en-US" sz="24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矩阵行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数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cnum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;	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矩阵</a:t>
            </a:r>
            <a:r>
              <a:rPr lang="zh-CN" altLang="en-US" sz="24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列数</a:t>
            </a:r>
            <a:endParaRPr lang="en-US" altLang="zh-CN" sz="24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	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len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;	//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矩阵</a:t>
            </a:r>
            <a:r>
              <a:rPr lang="zh-CN" altLang="en-US" sz="2400" b="1" dirty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总非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  <a:ea typeface="宋体" charset="-122"/>
              </a:rPr>
              <a:t>零元素个数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 </a:t>
            </a:r>
          </a:p>
          <a:p>
            <a:pPr algn="just">
              <a:spcBef>
                <a:spcPct val="20000"/>
              </a:spcBef>
            </a:pP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}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table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;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44141" y="44624"/>
            <a:ext cx="7793037" cy="495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Times New Roman" pitchFamily="18" charset="0"/>
              </a:rPr>
              <a:t>三元组顺序表存储结构定义 </a:t>
            </a:r>
          </a:p>
        </p:txBody>
      </p:sp>
    </p:spTree>
    <p:extLst>
      <p:ext uri="{BB962C8B-B14F-4D97-AF65-F5344CB8AC3E}">
        <p14:creationId xmlns:p14="http://schemas.microsoft.com/office/powerpoint/2010/main" val="165737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455613" y="620688"/>
            <a:ext cx="660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三元组</a:t>
            </a:r>
            <a:r>
              <a:rPr lang="zh-CN" altLang="en-US" sz="3200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顺序表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3275856" y="620688"/>
            <a:ext cx="508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宋体" charset="-122"/>
                <a:ea typeface="宋体" charset="-122"/>
              </a:rPr>
              <a:t>采用顺序存储结构存储三元组表</a:t>
            </a:r>
          </a:p>
        </p:txBody>
      </p:sp>
      <p:grpSp>
        <p:nvGrpSpPr>
          <p:cNvPr id="72752" name="Group 48"/>
          <p:cNvGrpSpPr>
            <a:grpSpLocks/>
          </p:cNvGrpSpPr>
          <p:nvPr/>
        </p:nvGrpSpPr>
        <p:grpSpPr bwMode="auto">
          <a:xfrm>
            <a:off x="5004048" y="1268760"/>
            <a:ext cx="3906838" cy="5249862"/>
            <a:chOff x="3288" y="1013"/>
            <a:chExt cx="2461" cy="3307"/>
          </a:xfrm>
        </p:grpSpPr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3288" y="1013"/>
              <a:ext cx="2461" cy="3307"/>
            </a:xfrm>
            <a:prstGeom prst="rect">
              <a:avLst/>
            </a:prstGeom>
            <a:ln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0" hangingPunct="0"/>
              <a:endParaRPr lang="zh-CN" altLang="en-US" sz="240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2717" name="Text Box 13"/>
            <p:cNvSpPr txBox="1">
              <a:spLocks noChangeArrowheads="1"/>
            </p:cNvSpPr>
            <p:nvPr/>
          </p:nvSpPr>
          <p:spPr bwMode="auto">
            <a:xfrm>
              <a:off x="4257" y="1253"/>
              <a:ext cx="1467" cy="2240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0         0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15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0         3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22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0         5     </a:t>
              </a:r>
              <a:r>
                <a:rPr lang="en-US" altLang="zh-CN" sz="2400" b="1" dirty="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15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1         1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11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1         2  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2         3  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6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4         0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91</a:t>
              </a:r>
            </a:p>
            <a:p>
              <a:pPr algn="just" eaLnBrk="0" hangingPunct="0"/>
              <a:r>
                <a:rPr lang="zh-CN" altLang="en-US" sz="28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空       空      空</a:t>
              </a:r>
            </a:p>
            <a:p>
              <a:pPr algn="just" eaLnBrk="0" hangingPunct="0"/>
              <a:endParaRPr lang="zh-CN" altLang="en-US" sz="1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闲       闲      闲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/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2718" name="Line 14"/>
            <p:cNvSpPr>
              <a:spLocks noChangeShapeType="1"/>
            </p:cNvSpPr>
            <p:nvPr/>
          </p:nvSpPr>
          <p:spPr bwMode="auto">
            <a:xfrm>
              <a:off x="4263" y="1486"/>
              <a:ext cx="1454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2719" name="Text Box 15"/>
            <p:cNvSpPr txBox="1">
              <a:spLocks noChangeArrowheads="1"/>
            </p:cNvSpPr>
            <p:nvPr/>
          </p:nvSpPr>
          <p:spPr bwMode="auto">
            <a:xfrm>
              <a:off x="4292" y="1026"/>
              <a:ext cx="1406" cy="183"/>
            </a:xfrm>
            <a:prstGeom prst="rect">
              <a:avLst/>
            </a:prstGeom>
            <a:ln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just" eaLnBrk="0" hangingPunct="0"/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row    col  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e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4261" y="1720"/>
              <a:ext cx="1458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4263" y="1950"/>
              <a:ext cx="1454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4255" y="2181"/>
              <a:ext cx="1458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4248" y="2418"/>
              <a:ext cx="1458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4263" y="2649"/>
              <a:ext cx="1454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2725" name="Text Box 21"/>
            <p:cNvSpPr txBox="1">
              <a:spLocks noChangeArrowheads="1"/>
            </p:cNvSpPr>
            <p:nvPr/>
          </p:nvSpPr>
          <p:spPr bwMode="auto">
            <a:xfrm>
              <a:off x="4032" y="1274"/>
              <a:ext cx="213" cy="1777"/>
            </a:xfrm>
            <a:prstGeom prst="rect">
              <a:avLst/>
            </a:prstGeom>
            <a:ln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4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5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6</a:t>
              </a:r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4263" y="2875"/>
              <a:ext cx="1454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2729" name="Text Box 25"/>
            <p:cNvSpPr txBox="1">
              <a:spLocks noChangeArrowheads="1"/>
            </p:cNvSpPr>
            <p:nvPr/>
          </p:nvSpPr>
          <p:spPr bwMode="auto">
            <a:xfrm>
              <a:off x="3288" y="3304"/>
              <a:ext cx="958" cy="211"/>
            </a:xfrm>
            <a:prstGeom prst="rect">
              <a:avLst/>
            </a:prstGeom>
            <a:ln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pPr algn="just" eaLnBrk="0" hangingPunct="0"/>
              <a:r>
                <a:rPr lang="en-US" altLang="zh-CN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MAXSIZE</a:t>
              </a:r>
              <a:r>
                <a:rPr lang="en-US" altLang="zh-CN" b="1" dirty="0" smtClean="0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1</a:t>
              </a:r>
              <a:endParaRPr lang="en-US" altLang="zh-CN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4720" y="1264"/>
              <a:ext cx="1" cy="2222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2731" name="Line 27"/>
            <p:cNvSpPr>
              <a:spLocks noChangeShapeType="1"/>
            </p:cNvSpPr>
            <p:nvPr/>
          </p:nvSpPr>
          <p:spPr bwMode="auto">
            <a:xfrm>
              <a:off x="5164" y="1267"/>
              <a:ext cx="1" cy="2222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738" name="Group 34"/>
          <p:cNvGrpSpPr>
            <a:grpSpLocks/>
          </p:cNvGrpSpPr>
          <p:nvPr/>
        </p:nvGrpSpPr>
        <p:grpSpPr bwMode="auto">
          <a:xfrm>
            <a:off x="455613" y="2578100"/>
            <a:ext cx="3733800" cy="2828925"/>
            <a:chOff x="192" y="1536"/>
            <a:chExt cx="2352" cy="1782"/>
          </a:xfrm>
        </p:grpSpPr>
        <p:sp>
          <p:nvSpPr>
            <p:cNvPr id="72739" name="Text Box 35"/>
            <p:cNvSpPr txBox="1">
              <a:spLocks noChangeArrowheads="1"/>
            </p:cNvSpPr>
            <p:nvPr/>
          </p:nvSpPr>
          <p:spPr bwMode="auto">
            <a:xfrm>
              <a:off x="559" y="1536"/>
              <a:ext cx="1913" cy="1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15   0    0  22   0  </a:t>
              </a: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15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0   11   3    0    0    0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0    0    0    6    0    0</a:t>
              </a:r>
            </a:p>
            <a:p>
              <a:pPr algn="just" eaLnBrk="0" hangingPunct="0"/>
              <a:r>
                <a:rPr lang="zh-CN" altLang="en-US" sz="24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0    0    0    0    0    0  </a:t>
              </a:r>
            </a:p>
            <a:p>
              <a:pPr algn="just" eaLnBrk="0" hangingPunct="0"/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91  </a:t>
              </a:r>
              <a:r>
                <a:rPr lang="zh-CN" altLang="en-US" sz="24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0    0    0    0    0</a:t>
              </a:r>
            </a:p>
            <a:p>
              <a:pPr algn="just" eaLnBrk="0" hangingPunct="0"/>
              <a:endPara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2740" name="AutoShape 36"/>
            <p:cNvSpPr>
              <a:spLocks/>
            </p:cNvSpPr>
            <p:nvPr/>
          </p:nvSpPr>
          <p:spPr bwMode="auto">
            <a:xfrm>
              <a:off x="533" y="1545"/>
              <a:ext cx="88" cy="1439"/>
            </a:xfrm>
            <a:prstGeom prst="leftBracket">
              <a:avLst>
                <a:gd name="adj" fmla="val 13626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2741" name="AutoShape 37"/>
            <p:cNvSpPr>
              <a:spLocks/>
            </p:cNvSpPr>
            <p:nvPr/>
          </p:nvSpPr>
          <p:spPr bwMode="auto">
            <a:xfrm>
              <a:off x="2435" y="1554"/>
              <a:ext cx="109" cy="1439"/>
            </a:xfrm>
            <a:prstGeom prst="rightBracket">
              <a:avLst>
                <a:gd name="adj" fmla="val 11001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2742" name="Text Box 38"/>
            <p:cNvSpPr txBox="1">
              <a:spLocks noChangeArrowheads="1"/>
            </p:cNvSpPr>
            <p:nvPr/>
          </p:nvSpPr>
          <p:spPr bwMode="auto">
            <a:xfrm>
              <a:off x="192" y="2208"/>
              <a:ext cx="31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i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800" b="1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=</a:t>
              </a:r>
            </a:p>
          </p:txBody>
        </p:sp>
      </p:grpSp>
      <p:sp>
        <p:nvSpPr>
          <p:cNvPr id="72744" name="Rectangle 40"/>
          <p:cNvSpPr>
            <a:spLocks noChangeArrowheads="1"/>
          </p:cNvSpPr>
          <p:nvPr/>
        </p:nvSpPr>
        <p:spPr bwMode="auto">
          <a:xfrm>
            <a:off x="6516216" y="5229200"/>
            <a:ext cx="2328862" cy="40481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" rIns="0" bIns="0"/>
          <a:lstStyle/>
          <a:p>
            <a:pPr lvl="0"/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5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（</a:t>
            </a:r>
            <a:r>
              <a:rPr lang="zh-CN" altLang="en-US" sz="2400" b="1" dirty="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矩阵的行</a:t>
            </a:r>
            <a:r>
              <a:rPr lang="zh-CN" altLang="en-US" sz="2400" b="1" dirty="0" smtClean="0">
                <a:solidFill>
                  <a:srgbClr val="5B5249"/>
                </a:solidFill>
                <a:latin typeface="Times New Roman" pitchFamily="18" charset="0"/>
                <a:ea typeface="宋体" charset="-122"/>
              </a:rPr>
              <a:t>数）</a:t>
            </a:r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72751" name="Group 47"/>
          <p:cNvGrpSpPr>
            <a:grpSpLocks/>
          </p:cNvGrpSpPr>
          <p:nvPr/>
        </p:nvGrpSpPr>
        <p:grpSpPr bwMode="auto">
          <a:xfrm>
            <a:off x="6516685" y="5626075"/>
            <a:ext cx="2576511" cy="769937"/>
            <a:chOff x="4114" y="3835"/>
            <a:chExt cx="1623" cy="485"/>
          </a:xfrm>
        </p:grpSpPr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2743" name="Rectangle 39"/>
            <p:cNvSpPr>
              <a:spLocks noChangeArrowheads="1"/>
            </p:cNvSpPr>
            <p:nvPr/>
          </p:nvSpPr>
          <p:spPr bwMode="auto">
            <a:xfrm>
              <a:off x="4114" y="3835"/>
              <a:ext cx="1467" cy="485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0800" rIns="0" bIns="0"/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6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（</a:t>
              </a:r>
              <a:r>
                <a:rPr lang="zh-CN" altLang="en-US" sz="2400" b="1" dirty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矩阵的列数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）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lvl="0"/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7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（</a:t>
              </a:r>
              <a:r>
                <a:rPr lang="zh-CN" altLang="en-US" sz="2400" b="1" dirty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非零元</a:t>
              </a:r>
              <a:r>
                <a:rPr lang="zh-CN" altLang="en-US" sz="2400" b="1" dirty="0" smtClean="0">
                  <a:solidFill>
                    <a:srgbClr val="5B5249"/>
                  </a:solidFill>
                  <a:latin typeface="Times New Roman" pitchFamily="18" charset="0"/>
                  <a:ea typeface="宋体" charset="-122"/>
                </a:rPr>
                <a:t>个数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）</a:t>
              </a:r>
              <a:endPara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2750" name="Line 46"/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972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064896" cy="4608512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marL="815975" lvl="2" indent="-457200">
              <a:lnSpc>
                <a:spcPct val="150000"/>
              </a:lnSpc>
              <a:buClr>
                <a:srgbClr val="6600FF"/>
              </a:buClr>
              <a:buSzPct val="100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有的矩阵中，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非零元素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非常少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---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稀疏矩阵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815975" lvl="2" indent="-457200">
              <a:lnSpc>
                <a:spcPct val="150000"/>
              </a:lnSpc>
              <a:buClr>
                <a:srgbClr val="6600FF"/>
              </a:buClr>
              <a:buSzPct val="100000"/>
              <a:buFont typeface="Wingdings" pitchFamily="2" charset="2"/>
              <a:buChar char="u"/>
            </a:pPr>
            <a:endParaRPr lang="en-US" altLang="zh-CN" sz="2800" b="1" dirty="0">
              <a:solidFill>
                <a:srgbClr val="C00000"/>
              </a:solidFill>
            </a:endParaRPr>
          </a:p>
          <a:p>
            <a:pPr marL="815975" lvl="2" indent="-457200">
              <a:lnSpc>
                <a:spcPct val="150000"/>
              </a:lnSpc>
              <a:buClr>
                <a:srgbClr val="6600FF"/>
              </a:buClr>
              <a:buSzPct val="100000"/>
              <a:buFont typeface="Wingdings" pitchFamily="2" charset="2"/>
              <a:buChar char="u"/>
            </a:pP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815975" lvl="2" indent="-457200">
              <a:lnSpc>
                <a:spcPct val="150000"/>
              </a:lnSpc>
              <a:buClr>
                <a:srgbClr val="6600FF"/>
              </a:buClr>
              <a:buSzPct val="100000"/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000000"/>
                </a:solidFill>
              </a:rPr>
              <a:t>还</a:t>
            </a:r>
            <a:r>
              <a:rPr lang="zh-CN" altLang="en-US" sz="2800" b="1" dirty="0">
                <a:solidFill>
                  <a:srgbClr val="000000"/>
                </a:solidFill>
              </a:rPr>
              <a:t>有一些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矩阵的元素分布有一定的规律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---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特殊矩阵（比如对称矩阵、三角矩阵）</a:t>
            </a:r>
            <a:endParaRPr lang="en-US" altLang="zh-CN" sz="2800" b="1" dirty="0" smtClean="0">
              <a:solidFill>
                <a:srgbClr val="C00000"/>
              </a:solidFill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620688"/>
            <a:ext cx="8382000" cy="903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 smtClean="0"/>
              <a:t>特殊矩阵和稀疏矩阵</a:t>
            </a:r>
            <a:endParaRPr lang="zh-CN" altLang="en-US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43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28600" y="211569"/>
            <a:ext cx="8610600" cy="6601807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   (1) 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从一</a:t>
            </a:r>
            <a:r>
              <a:rPr kumimoji="1"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个稀疏矩阵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创建</a:t>
            </a:r>
            <a:r>
              <a:rPr kumimoji="1"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其对应三元组表</a:t>
            </a:r>
            <a:endParaRPr kumimoji="1" lang="zh-CN" altLang="en-US" sz="2400" b="1" dirty="0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以行序方式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扫描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二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维稀疏矩阵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将其非零的元素插入到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三元组顺序表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后面。算法如下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endParaRPr kumimoji="1"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#define M1  6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#define N1  7</a:t>
            </a:r>
            <a:endParaRPr kumimoji="1" lang="zh-CN" altLang="en-US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void </a:t>
            </a:r>
            <a:r>
              <a:rPr kumimoji="1" lang="en-US" altLang="zh-CN" sz="20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CreatTable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(table *</a:t>
            </a:r>
            <a:r>
              <a:rPr kumimoji="1" lang="en-US" altLang="zh-CN" sz="20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m,ElemType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A[M1][N1])</a:t>
            </a:r>
            <a:endParaRPr kumimoji="1" lang="en-US" altLang="zh-CN" sz="20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{	</a:t>
            </a: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i,j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 	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m-&gt;</a:t>
            </a:r>
            <a:r>
              <a:rPr kumimoji="1" lang="en-US" altLang="zh-CN" sz="20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rnum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=M1;m-&gt;</a:t>
            </a:r>
            <a:r>
              <a:rPr kumimoji="1" lang="en-US" altLang="zh-CN" sz="20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=N1;m-&gt;</a:t>
            </a:r>
            <a:r>
              <a:rPr kumimoji="1" lang="en-US" altLang="zh-CN" sz="20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=0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	for (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i=0;i&lt;M1;i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++)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{      for (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j=0;j&lt;N1;j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++)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	            if (A[i][j]!=0)    </a:t>
            </a:r>
            <a:r>
              <a:rPr kumimoji="1" lang="en-US" altLang="zh-CN" sz="20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/*</a:t>
            </a:r>
            <a:r>
              <a:rPr kumimoji="1" lang="zh-CN" altLang="en-US" sz="20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只存储非零元素*</a:t>
            </a:r>
            <a:r>
              <a:rPr kumimoji="1" lang="en-US" altLang="zh-CN" sz="20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/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               {     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m-&gt;data[m-&gt;</a:t>
            </a:r>
            <a:r>
              <a:rPr kumimoji="1" lang="en-US" altLang="zh-CN" sz="20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].row=i;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	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m-&gt;data[m-&gt;</a:t>
            </a: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].col=j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       	 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m-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&gt;data[m-&gt;</a:t>
            </a: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].</a:t>
            </a:r>
            <a:r>
              <a:rPr kumimoji="1" lang="en-US" altLang="zh-CN" sz="20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val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=A[i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][j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];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	m-&gt;</a:t>
            </a:r>
            <a:r>
              <a:rPr kumimoji="1" lang="en-US" altLang="zh-CN" sz="20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++;</a:t>
            </a:r>
            <a:endParaRPr kumimoji="1" lang="en-US" altLang="zh-CN" sz="20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   	}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	}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4430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8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8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52400" y="116632"/>
            <a:ext cx="8884096" cy="6583341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取值操作，从三元组表中取出稀疏矩阵指定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位置的元素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值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算法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思路：先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三元组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中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找到指定的位置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然后将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该处的元素值赋给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getvalue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(table *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m,ElemType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*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x,int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i,int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j)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{     </a:t>
            </a:r>
            <a:r>
              <a:rPr kumimoji="1" lang="en-US" altLang="zh-CN" sz="24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k=0;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if </a:t>
            </a:r>
            <a:r>
              <a:rPr kumimoji="1"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(i&gt;=m-&gt;</a:t>
            </a:r>
            <a:r>
              <a:rPr kumimoji="1" lang="en-US" altLang="zh-CN" sz="2400" b="1" dirty="0" err="1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rnum</a:t>
            </a:r>
            <a:r>
              <a:rPr kumimoji="1"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|| </a:t>
            </a:r>
            <a:r>
              <a:rPr kumimoji="1"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j&gt;=m-&gt;</a:t>
            </a:r>
            <a:r>
              <a:rPr kumimoji="1" lang="en-US" altLang="zh-CN" sz="2400" b="1" dirty="0" err="1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cnum</a:t>
            </a:r>
            <a:r>
              <a:rPr kumimoji="1"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)  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return 0;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while (k&lt;m-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&amp;&amp;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i&gt;m-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data[k].row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)  k++;</a:t>
            </a:r>
            <a:r>
              <a:rPr kumimoji="1"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找第</a:t>
            </a:r>
            <a:r>
              <a:rPr kumimoji="1"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行</a:t>
            </a:r>
            <a:endParaRPr kumimoji="1" lang="en-US" altLang="zh-CN" sz="2400" b="1" dirty="0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while (k&lt;m-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&amp;&amp;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j&gt;m-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&gt;data[k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].col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)  k++;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//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找</a:t>
            </a:r>
            <a:r>
              <a:rPr kumimoji="1"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列</a:t>
            </a:r>
            <a:endParaRPr kumimoji="1" lang="en-US" altLang="zh-CN" sz="2400" b="1" dirty="0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  <a:p>
            <a:pPr lvl="0"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if 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(m-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&gt;data[k].row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==i 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&amp;&amp; 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m-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&gt;data[k].col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==j) </a:t>
            </a:r>
            <a:r>
              <a:rPr kumimoji="1"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元素存在</a:t>
            </a:r>
            <a:endParaRPr kumimoji="1" lang="en-US" altLang="zh-CN" sz="24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{   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*x=m-&gt;data[k].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val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  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return 1;   }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else  return 0;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11632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23528" y="404664"/>
            <a:ext cx="8640960" cy="584775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(3) 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稀疏矩阵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赋值，将给定值，赋值到三元组表的指定位置</a:t>
            </a:r>
            <a:endParaRPr kumimoji="1" lang="zh-CN" altLang="en-US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算法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思路：先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三元组表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中找到指定的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位置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若指定位置已经有值，则用给定值替换原有值，否则，将指定位置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及其后面的元素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后移一位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然后将给定的元素值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插入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到指定位置处。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putValue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(table *</a:t>
            </a:r>
            <a:r>
              <a:rPr kumimoji="1"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m,ElemType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x,int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i,int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j)</a:t>
            </a:r>
            <a:endParaRPr kumimoji="1" lang="en-US" altLang="zh-CN" sz="24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{    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i,k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=0;</a:t>
            </a:r>
          </a:p>
          <a:p>
            <a:pPr lvl="0"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if </a:t>
            </a:r>
            <a:r>
              <a:rPr kumimoji="1"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(i&gt;=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m-&gt;</a:t>
            </a:r>
            <a:r>
              <a:rPr kumimoji="1" lang="en-US" altLang="zh-CN" sz="2400" b="1" dirty="0" err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rnum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|| j</a:t>
            </a:r>
            <a:r>
              <a:rPr kumimoji="1"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&gt;=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m-&gt;</a:t>
            </a:r>
            <a:r>
              <a:rPr kumimoji="1" lang="en-US" altLang="zh-CN" sz="2400" b="1" dirty="0" err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cnum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)  return 0;</a:t>
            </a:r>
          </a:p>
          <a:p>
            <a:pPr lvl="0"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while 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(k&lt;m-&gt;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&amp;&amp; 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i&gt;m-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&gt;data[k].row)  k++;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找</a:t>
            </a:r>
            <a:r>
              <a:rPr kumimoji="1"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行</a:t>
            </a:r>
            <a:endParaRPr kumimoji="1" lang="en-US" altLang="zh-CN" sz="2400" b="1" dirty="0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  <a:p>
            <a:pPr lvl="0"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while 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(k&lt;m-&gt;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&amp;&amp; 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j&gt;m-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&gt;data[k].col)  k++;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//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找</a:t>
            </a:r>
            <a:r>
              <a:rPr kumimoji="1"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zh-CN" altLang="en-US" sz="24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列</a:t>
            </a:r>
            <a:endParaRPr kumimoji="1" lang="en-US" altLang="zh-CN" sz="2400" b="1" dirty="0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  <a:p>
            <a:pPr lvl="0"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if 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(m-&gt;data[k].row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==i 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&amp;&amp; m-&gt;data[k].col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==j) 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元素存在</a:t>
            </a:r>
            <a:endParaRPr kumimoji="1" lang="en-US" altLang="zh-CN" sz="2400" b="1" dirty="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楷体_GB2312" pitchFamily="49" charset="-122"/>
            </a:endParaRPr>
          </a:p>
          <a:p>
            <a:pPr lvl="0"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m-&gt;data[k].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val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=x;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		//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用给定值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替换原值</a:t>
            </a:r>
            <a:endParaRPr kumimoji="1" lang="en-US" altLang="zh-CN" sz="24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00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44524" y="980728"/>
            <a:ext cx="8610600" cy="505625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else        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/*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元素不存在时，将其插入*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endParaRPr kumimoji="1" lang="en-US" altLang="zh-CN" sz="2800" b="1" dirty="0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{    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for (</a:t>
            </a:r>
            <a:r>
              <a:rPr kumimoji="1"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i=m-&gt;len-1;i&gt;=</a:t>
            </a:r>
            <a:r>
              <a:rPr kumimoji="1" lang="en-US" altLang="zh-CN" sz="2800" b="1" dirty="0" err="1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k;i</a:t>
            </a:r>
            <a:r>
              <a:rPr kumimoji="1"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-) 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8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/*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元素后移*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/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              {    </a:t>
            </a:r>
            <a:r>
              <a:rPr kumimoji="1"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m-&gt;data[i+1]=m-&gt;data[i]; }</a:t>
            </a:r>
            <a:endParaRPr kumimoji="1" lang="en-US" altLang="zh-CN" sz="2800" b="1" dirty="0">
              <a:solidFill>
                <a:srgbClr val="C0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 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m-&gt;data[k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].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row=i;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m-&gt;data[k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].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col=j;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m-&gt;data[k].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val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=x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	 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m-&gt;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++;</a:t>
            </a:r>
            <a:endParaRPr kumimoji="1"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}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return 1;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290635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51520" y="44624"/>
            <a:ext cx="8496944" cy="6878806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(4) 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按矩阵格式输出以三元组顺序表存储的稀疏矩阵</a:t>
            </a:r>
            <a:endParaRPr kumimoji="1"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算法思路：对稀疏矩阵中的每个元素，从头到尾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扫描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三元组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m,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若在三元组表中存在，则输出其元素值，否则输出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void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</a:rPr>
              <a:t>DispTable</a:t>
            </a:r>
            <a:r>
              <a:rPr lang="en-US" altLang="zh-CN" sz="2400" dirty="0">
                <a:solidFill>
                  <a:prstClr val="black"/>
                </a:solidFill>
              </a:rPr>
              <a:t>(table </a:t>
            </a:r>
            <a:r>
              <a:rPr lang="en-US" altLang="zh-CN" sz="2400" dirty="0">
                <a:solidFill>
                  <a:srgbClr val="FF0000"/>
                </a:solidFill>
              </a:rPr>
              <a:t>*</a:t>
            </a:r>
            <a:r>
              <a:rPr lang="en-US" altLang="zh-CN" sz="2400" dirty="0">
                <a:solidFill>
                  <a:prstClr val="black"/>
                </a:solidFill>
              </a:rPr>
              <a:t>m)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</a:rPr>
              <a:t>{</a:t>
            </a:r>
            <a:r>
              <a:rPr lang="en-US" altLang="zh-CN" sz="2400" dirty="0">
                <a:solidFill>
                  <a:prstClr val="black"/>
                </a:solidFill>
              </a:rPr>
              <a:t>  	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</a:rPr>
              <a:t>i,j,k,e</a:t>
            </a:r>
            <a:r>
              <a:rPr lang="en-US" altLang="zh-CN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</a:rPr>
              <a:t>for</a:t>
            </a:r>
            <a:r>
              <a:rPr lang="en-US" altLang="zh-CN" sz="2400" dirty="0" smtClean="0">
                <a:solidFill>
                  <a:prstClr val="black"/>
                </a:solidFill>
              </a:rPr>
              <a:t>(i</a:t>
            </a:r>
            <a:r>
              <a:rPr lang="en-US" altLang="zh-CN" sz="2400" dirty="0" smtClean="0">
                <a:solidFill>
                  <a:srgbClr val="FF0000"/>
                </a:solidFill>
              </a:rPr>
              <a:t>=</a:t>
            </a:r>
            <a:r>
              <a:rPr lang="en-US" altLang="zh-CN" sz="2400" dirty="0" smtClean="0">
                <a:solidFill>
                  <a:prstClr val="black"/>
                </a:solidFill>
              </a:rPr>
              <a:t>0;i</a:t>
            </a:r>
            <a:r>
              <a:rPr lang="en-US" altLang="zh-CN" sz="2400" dirty="0" smtClean="0">
                <a:solidFill>
                  <a:srgbClr val="FF0000"/>
                </a:solidFill>
              </a:rPr>
              <a:t>&lt;</a:t>
            </a:r>
            <a:r>
              <a:rPr lang="en-US" altLang="zh-CN" sz="2400" dirty="0" smtClean="0">
                <a:solidFill>
                  <a:prstClr val="black"/>
                </a:solidFill>
              </a:rPr>
              <a:t>m</a:t>
            </a:r>
            <a:r>
              <a:rPr lang="en-US" altLang="zh-CN" sz="2400" dirty="0" smtClean="0">
                <a:solidFill>
                  <a:srgbClr val="FF0000"/>
                </a:solidFill>
              </a:rPr>
              <a:t>-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en-US" altLang="zh-CN" sz="2400" dirty="0" err="1">
                <a:solidFill>
                  <a:prstClr val="black"/>
                </a:solidFill>
              </a:rPr>
              <a:t>rnum;i</a:t>
            </a:r>
            <a:r>
              <a:rPr lang="en-US" altLang="zh-CN" sz="2400" dirty="0">
                <a:solidFill>
                  <a:srgbClr val="FF0000"/>
                </a:solidFill>
              </a:rPr>
              <a:t>++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 </a:t>
            </a:r>
            <a:r>
              <a:rPr lang="en-US" altLang="zh-CN" sz="2400" dirty="0" smtClean="0">
                <a:solidFill>
                  <a:srgbClr val="0000FF"/>
                </a:solidFill>
              </a:rPr>
              <a:t>{ for</a:t>
            </a:r>
            <a:r>
              <a:rPr lang="en-US" altLang="zh-CN" sz="2400" dirty="0" smtClean="0">
                <a:solidFill>
                  <a:prstClr val="black"/>
                </a:solidFill>
              </a:rPr>
              <a:t>(j</a:t>
            </a:r>
            <a:r>
              <a:rPr lang="en-US" altLang="zh-CN" sz="2400" dirty="0" smtClean="0">
                <a:solidFill>
                  <a:srgbClr val="FF0000"/>
                </a:solidFill>
              </a:rPr>
              <a:t>=</a:t>
            </a:r>
            <a:r>
              <a:rPr lang="en-US" altLang="zh-CN" sz="2400" dirty="0" smtClean="0">
                <a:solidFill>
                  <a:prstClr val="black"/>
                </a:solidFill>
              </a:rPr>
              <a:t>0;j</a:t>
            </a:r>
            <a:r>
              <a:rPr lang="en-US" altLang="zh-CN" sz="2400" dirty="0" smtClean="0">
                <a:solidFill>
                  <a:srgbClr val="FF0000"/>
                </a:solidFill>
              </a:rPr>
              <a:t>&lt;</a:t>
            </a:r>
            <a:r>
              <a:rPr lang="en-US" altLang="zh-CN" sz="2400" dirty="0" smtClean="0">
                <a:solidFill>
                  <a:prstClr val="black"/>
                </a:solidFill>
              </a:rPr>
              <a:t>m</a:t>
            </a:r>
            <a:r>
              <a:rPr lang="en-US" altLang="zh-CN" sz="2400" dirty="0" smtClean="0">
                <a:solidFill>
                  <a:srgbClr val="FF0000"/>
                </a:solidFill>
              </a:rPr>
              <a:t>-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en-US" altLang="zh-CN" sz="2400" dirty="0" err="1">
                <a:solidFill>
                  <a:prstClr val="black"/>
                </a:solidFill>
              </a:rPr>
              <a:t>cnum;j</a:t>
            </a:r>
            <a:r>
              <a:rPr lang="en-US" altLang="zh-CN" sz="2400" dirty="0">
                <a:solidFill>
                  <a:srgbClr val="FF0000"/>
                </a:solidFill>
              </a:rPr>
              <a:t>++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      	</a:t>
            </a:r>
            <a:r>
              <a:rPr lang="en-US" altLang="zh-CN" sz="2400" dirty="0" smtClean="0">
                <a:solidFill>
                  <a:srgbClr val="0000FF"/>
                </a:solidFill>
              </a:rPr>
              <a:t>{</a:t>
            </a:r>
            <a:r>
              <a:rPr lang="en-US" altLang="zh-CN" sz="2400" dirty="0">
                <a:solidFill>
                  <a:prstClr val="black"/>
                </a:solidFill>
              </a:rPr>
              <a:t>e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en-US" altLang="zh-CN" sz="2400" dirty="0">
                <a:solidFill>
                  <a:prstClr val="black"/>
                </a:solidFill>
              </a:rPr>
              <a:t>0;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       	</a:t>
            </a:r>
            <a:r>
              <a:rPr lang="en-US" altLang="zh-CN" sz="2800" dirty="0" smtClean="0">
                <a:solidFill>
                  <a:srgbClr val="0000FF"/>
                </a:solidFill>
              </a:rPr>
              <a:t>for</a:t>
            </a:r>
            <a:r>
              <a:rPr lang="en-US" altLang="zh-CN" sz="2800" dirty="0" smtClean="0">
                <a:solidFill>
                  <a:prstClr val="black"/>
                </a:solidFill>
              </a:rPr>
              <a:t>(k</a:t>
            </a:r>
            <a:r>
              <a:rPr lang="en-US" altLang="zh-CN" sz="2800" dirty="0" smtClean="0">
                <a:solidFill>
                  <a:srgbClr val="FF0000"/>
                </a:solidFill>
              </a:rPr>
              <a:t>=</a:t>
            </a:r>
            <a:r>
              <a:rPr lang="en-US" altLang="zh-CN" sz="2800" dirty="0" smtClean="0">
                <a:solidFill>
                  <a:prstClr val="black"/>
                </a:solidFill>
              </a:rPr>
              <a:t>0;k</a:t>
            </a:r>
            <a:r>
              <a:rPr lang="en-US" altLang="zh-CN" sz="2800" dirty="0" smtClean="0">
                <a:solidFill>
                  <a:srgbClr val="FF0000"/>
                </a:solidFill>
              </a:rPr>
              <a:t>&lt;</a:t>
            </a:r>
            <a:r>
              <a:rPr lang="en-US" altLang="zh-CN" sz="2800" dirty="0" smtClean="0">
                <a:solidFill>
                  <a:prstClr val="black"/>
                </a:solidFill>
              </a:rPr>
              <a:t>m</a:t>
            </a:r>
            <a:r>
              <a:rPr lang="en-US" altLang="zh-CN" sz="2800" dirty="0" smtClean="0">
                <a:solidFill>
                  <a:srgbClr val="FF0000"/>
                </a:solidFill>
              </a:rPr>
              <a:t>-</a:t>
            </a:r>
            <a:r>
              <a:rPr lang="en-US" altLang="zh-CN" sz="2800" dirty="0">
                <a:solidFill>
                  <a:srgbClr val="FF0000"/>
                </a:solidFill>
              </a:rPr>
              <a:t>&gt;</a:t>
            </a:r>
            <a:r>
              <a:rPr lang="en-US" altLang="zh-CN" sz="2800" dirty="0" err="1">
                <a:solidFill>
                  <a:prstClr val="black"/>
                </a:solidFill>
              </a:rPr>
              <a:t>len;k</a:t>
            </a:r>
            <a:r>
              <a:rPr lang="en-US" altLang="zh-CN" sz="2800" dirty="0">
                <a:solidFill>
                  <a:srgbClr val="FF0000"/>
                </a:solidFill>
              </a:rPr>
              <a:t>++</a:t>
            </a:r>
            <a:r>
              <a:rPr lang="en-US" altLang="zh-CN" sz="2800" dirty="0">
                <a:solidFill>
                  <a:prstClr val="black"/>
                </a:solidFill>
              </a:rPr>
              <a:t>)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       	</a:t>
            </a:r>
            <a:r>
              <a:rPr lang="en-US" altLang="zh-CN" sz="2800" dirty="0" smtClean="0">
                <a:solidFill>
                  <a:srgbClr val="0000FF"/>
                </a:solidFill>
              </a:rPr>
              <a:t>if</a:t>
            </a:r>
            <a:r>
              <a:rPr lang="en-US" altLang="zh-CN" sz="2800" dirty="0" smtClean="0">
                <a:solidFill>
                  <a:prstClr val="black"/>
                </a:solidFill>
              </a:rPr>
              <a:t>(i</a:t>
            </a:r>
            <a:r>
              <a:rPr lang="en-US" altLang="zh-CN" sz="2800" dirty="0">
                <a:solidFill>
                  <a:srgbClr val="FF0000"/>
                </a:solidFill>
              </a:rPr>
              <a:t>==</a:t>
            </a:r>
            <a:r>
              <a:rPr lang="en-US" altLang="zh-CN" sz="2800" dirty="0">
                <a:solidFill>
                  <a:prstClr val="black"/>
                </a:solidFill>
              </a:rPr>
              <a:t>m</a:t>
            </a:r>
            <a:r>
              <a:rPr lang="en-US" altLang="zh-CN" sz="2800" dirty="0">
                <a:solidFill>
                  <a:srgbClr val="FF0000"/>
                </a:solidFill>
              </a:rPr>
              <a:t>-&gt;</a:t>
            </a:r>
            <a:r>
              <a:rPr lang="en-US" altLang="zh-CN" sz="2800" dirty="0">
                <a:solidFill>
                  <a:prstClr val="black"/>
                </a:solidFill>
              </a:rPr>
              <a:t>data[k]</a:t>
            </a:r>
            <a:r>
              <a:rPr lang="en-US" altLang="zh-CN" sz="2800" dirty="0">
                <a:solidFill>
                  <a:srgbClr val="FF0000"/>
                </a:solidFill>
              </a:rPr>
              <a:t>.</a:t>
            </a:r>
            <a:r>
              <a:rPr lang="en-US" altLang="zh-CN" sz="2800" dirty="0">
                <a:solidFill>
                  <a:prstClr val="black"/>
                </a:solidFill>
              </a:rPr>
              <a:t>row</a:t>
            </a:r>
            <a:r>
              <a:rPr lang="en-US" altLang="zh-CN" sz="2800" dirty="0">
                <a:solidFill>
                  <a:srgbClr val="FF0000"/>
                </a:solidFill>
              </a:rPr>
              <a:t>&amp;&amp;</a:t>
            </a:r>
            <a:r>
              <a:rPr lang="en-US" altLang="zh-CN" sz="2800" dirty="0">
                <a:solidFill>
                  <a:prstClr val="black"/>
                </a:solidFill>
              </a:rPr>
              <a:t>j</a:t>
            </a:r>
            <a:r>
              <a:rPr lang="en-US" altLang="zh-CN" sz="2800" dirty="0">
                <a:solidFill>
                  <a:srgbClr val="FF0000"/>
                </a:solidFill>
              </a:rPr>
              <a:t>==</a:t>
            </a:r>
            <a:r>
              <a:rPr lang="en-US" altLang="zh-CN" sz="2800" dirty="0">
                <a:solidFill>
                  <a:prstClr val="black"/>
                </a:solidFill>
              </a:rPr>
              <a:t>m</a:t>
            </a:r>
            <a:r>
              <a:rPr lang="en-US" altLang="zh-CN" sz="2800" dirty="0">
                <a:solidFill>
                  <a:srgbClr val="FF0000"/>
                </a:solidFill>
              </a:rPr>
              <a:t>-&gt;</a:t>
            </a:r>
            <a:r>
              <a:rPr lang="en-US" altLang="zh-CN" sz="2800" dirty="0">
                <a:solidFill>
                  <a:prstClr val="black"/>
                </a:solidFill>
              </a:rPr>
              <a:t>data[k]</a:t>
            </a:r>
            <a:r>
              <a:rPr lang="en-US" altLang="zh-CN" sz="2800" dirty="0">
                <a:solidFill>
                  <a:srgbClr val="FF0000"/>
                </a:solidFill>
              </a:rPr>
              <a:t>.</a:t>
            </a:r>
            <a:r>
              <a:rPr lang="en-US" altLang="zh-CN" sz="2800" dirty="0">
                <a:solidFill>
                  <a:prstClr val="black"/>
                </a:solidFill>
              </a:rPr>
              <a:t>col)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       		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</a:rPr>
              <a:t>{</a:t>
            </a:r>
            <a:r>
              <a:rPr lang="en-US" altLang="zh-CN" sz="2800" dirty="0">
                <a:solidFill>
                  <a:prstClr val="black"/>
                </a:solidFill>
              </a:rPr>
              <a:t>e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en-US" altLang="zh-CN" sz="2800" dirty="0">
                <a:solidFill>
                  <a:prstClr val="black"/>
                </a:solidFill>
              </a:rPr>
              <a:t>m</a:t>
            </a:r>
            <a:r>
              <a:rPr lang="en-US" altLang="zh-CN" sz="2800" dirty="0">
                <a:solidFill>
                  <a:srgbClr val="FF0000"/>
                </a:solidFill>
              </a:rPr>
              <a:t>-&gt;</a:t>
            </a:r>
            <a:r>
              <a:rPr lang="en-US" altLang="zh-CN" sz="2800" dirty="0">
                <a:solidFill>
                  <a:prstClr val="black"/>
                </a:solidFill>
              </a:rPr>
              <a:t>data[k</a:t>
            </a:r>
            <a:r>
              <a:rPr lang="en-US" altLang="zh-CN" sz="2800" dirty="0" smtClean="0">
                <a:solidFill>
                  <a:prstClr val="black"/>
                </a:solidFill>
              </a:rPr>
              <a:t>]</a:t>
            </a:r>
            <a:r>
              <a:rPr lang="en-US" altLang="zh-CN" sz="2800" dirty="0" smtClean="0">
                <a:solidFill>
                  <a:srgbClr val="FF0000"/>
                </a:solidFill>
              </a:rPr>
              <a:t>.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val;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break</a:t>
            </a:r>
            <a:r>
              <a:rPr lang="en-US" altLang="zh-CN" sz="2800" dirty="0">
                <a:solidFill>
                  <a:prstClr val="black"/>
                </a:solidFill>
              </a:rPr>
              <a:t>;</a:t>
            </a:r>
            <a:r>
              <a:rPr lang="en-US" altLang="zh-CN" sz="2800" dirty="0">
                <a:solidFill>
                  <a:srgbClr val="0000FF"/>
                </a:solidFill>
              </a:rPr>
              <a:t>}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      	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cout</a:t>
            </a:r>
            <a:r>
              <a:rPr lang="en-US" altLang="zh-CN" sz="2400" dirty="0">
                <a:solidFill>
                  <a:srgbClr val="FF0000"/>
                </a:solidFill>
              </a:rPr>
              <a:t>&lt;&lt;</a:t>
            </a:r>
            <a:r>
              <a:rPr lang="en-US" altLang="zh-CN" sz="2400" dirty="0">
                <a:solidFill>
                  <a:prstClr val="black"/>
                </a:solidFill>
              </a:rPr>
              <a:t>e</a:t>
            </a:r>
            <a:r>
              <a:rPr lang="en-US" altLang="zh-CN" sz="2400" dirty="0">
                <a:solidFill>
                  <a:srgbClr val="FF0000"/>
                </a:solidFill>
              </a:rPr>
              <a:t>&lt;&lt;</a:t>
            </a:r>
            <a:r>
              <a:rPr lang="en-US" altLang="zh-CN" sz="2400" dirty="0">
                <a:solidFill>
                  <a:srgbClr val="800080"/>
                </a:solidFill>
              </a:rPr>
              <a:t>"   "</a:t>
            </a:r>
            <a:r>
              <a:rPr lang="en-US" altLang="zh-CN" sz="2400" dirty="0">
                <a:solidFill>
                  <a:prstClr val="black"/>
                </a:solidFill>
              </a:rPr>
              <a:t>;</a:t>
            </a:r>
          </a:p>
          <a:p>
            <a:r>
              <a:rPr lang="zh-CN" altLang="en-US" sz="2400" dirty="0">
                <a:solidFill>
                  <a:prstClr val="black"/>
                </a:solidFill>
              </a:rPr>
              <a:t>       	</a:t>
            </a:r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en-US" altLang="zh-CN" sz="2400" dirty="0">
                <a:solidFill>
                  <a:prstClr val="black"/>
                </a:solidFill>
              </a:rPr>
              <a:t>       	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cout</a:t>
            </a:r>
            <a:r>
              <a:rPr lang="en-US" altLang="zh-CN" sz="2400" dirty="0">
                <a:solidFill>
                  <a:srgbClr val="FF0000"/>
                </a:solidFill>
              </a:rPr>
              <a:t>&lt;&lt;</a:t>
            </a:r>
            <a:r>
              <a:rPr lang="en-US" altLang="zh-CN" sz="2400" dirty="0" err="1">
                <a:solidFill>
                  <a:prstClr val="black"/>
                </a:solidFill>
              </a:rPr>
              <a:t>endl</a:t>
            </a:r>
            <a:r>
              <a:rPr lang="en-US" altLang="zh-CN" sz="2400" dirty="0">
                <a:solidFill>
                  <a:prstClr val="black"/>
                </a:solidFill>
              </a:rPr>
              <a:t>;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zh-CN" altLang="en-US" sz="2400" dirty="0">
                <a:solidFill>
                  <a:prstClr val="black"/>
                </a:solidFill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</a:rPr>
              <a:t>}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4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9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9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9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9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9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9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86517" y="1556792"/>
            <a:ext cx="8382000" cy="1600438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(5) 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矩阵转置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对于一个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m×n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的稀疏矩阵</a:t>
            </a:r>
            <a:r>
              <a:rPr kumimoji="1" lang="en-US" altLang="zh-CN" sz="2800" b="1" i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30000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m×n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其转置矩阵是一个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n×m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的稀疏矩阵</a:t>
            </a:r>
            <a:r>
              <a:rPr kumimoji="1" lang="en-US" altLang="zh-CN" sz="2800" b="1" i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baseline="-30000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n×m</a:t>
            </a:r>
            <a:r>
              <a:rPr kumimoji="1" lang="en-US" altLang="zh-CN" sz="2800" b="1" baseline="-300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111" name="Group 19"/>
          <p:cNvGrpSpPr>
            <a:grpSpLocks/>
          </p:cNvGrpSpPr>
          <p:nvPr/>
        </p:nvGrpSpPr>
        <p:grpSpPr bwMode="auto">
          <a:xfrm>
            <a:off x="1345071" y="4149083"/>
            <a:ext cx="4954587" cy="954088"/>
            <a:chOff x="1276" y="3113"/>
            <a:chExt cx="2887" cy="601"/>
          </a:xfrm>
        </p:grpSpPr>
        <p:sp>
          <p:nvSpPr>
            <p:cNvPr id="112" name="Text Box 20"/>
            <p:cNvSpPr txBox="1">
              <a:spLocks noChangeArrowheads="1"/>
            </p:cNvSpPr>
            <p:nvPr/>
          </p:nvSpPr>
          <p:spPr bwMode="auto">
            <a:xfrm>
              <a:off x="1673" y="3113"/>
              <a:ext cx="249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</a:srgbClr>
                  </a:solidFill>
                  <a:effectLst/>
                  <a:uLnTx/>
                  <a:uFillTx/>
                  <a:latin typeface="宋体" charset="-122"/>
                  <a:ea typeface="宋体" charset="-122"/>
                </a:rPr>
                <a:t>矩阵正常存储时，转置的一般算法？</a:t>
              </a:r>
              <a:endPara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宋体" charset="-122"/>
                <a:ea typeface="宋体" charset="-122"/>
              </a:endParaRPr>
            </a:p>
          </p:txBody>
        </p:sp>
        <p:graphicFrame>
          <p:nvGraphicFramePr>
            <p:cNvPr id="113" name="Object 21"/>
            <p:cNvGraphicFramePr>
              <a:graphicFrameLocks noChangeAspect="1"/>
            </p:cNvGraphicFramePr>
            <p:nvPr/>
          </p:nvGraphicFramePr>
          <p:xfrm>
            <a:off x="1276" y="3113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6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3113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4866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04800" y="692696"/>
            <a:ext cx="8659688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(5) 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稀疏矩阵</a:t>
            </a:r>
            <a:r>
              <a:rPr kumimoji="1" lang="en-US" altLang="zh-CN" sz="2800" b="1" i="1" dirty="0" err="1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30000" dirty="0" err="1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m×n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用三元组顺序表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ta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存储，实现对稀疏矩阵的转置</a:t>
            </a:r>
            <a:endParaRPr kumimoji="1"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算法思路（</a:t>
            </a:r>
            <a:r>
              <a:rPr kumimoji="1" lang="en-US" altLang="zh-CN" sz="2800" b="1" dirty="0" smtClean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1）</a:t>
            </a:r>
            <a:r>
              <a:rPr kumimoji="1" lang="zh-CN" altLang="en-US" sz="2800" b="1" dirty="0" smtClean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endParaRPr kumimoji="1" lang="en-US" altLang="zh-CN" sz="2800" b="1" dirty="0" smtClean="0">
              <a:solidFill>
                <a:srgbClr val="00206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显然，稀疏矩阵的转置依旧是稀疏矩阵。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稀疏矩阵</a:t>
            </a:r>
            <a:r>
              <a:rPr kumimoji="1" lang="en-US" altLang="zh-CN" sz="2800" b="1" i="1" dirty="0" err="1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800" b="1" baseline="-30000" dirty="0" err="1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n×m</a:t>
            </a:r>
            <a:r>
              <a:rPr kumimoji="1" lang="en-US" altLang="zh-CN" sz="2800" b="1" baseline="-30000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是稀疏矩阵</a:t>
            </a:r>
            <a:r>
              <a:rPr kumimoji="1" lang="en-US" altLang="zh-CN" sz="2800" b="1" i="1" dirty="0" err="1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30000" dirty="0" err="1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m×n</a:t>
            </a:r>
            <a:r>
              <a:rPr kumimoji="1" lang="en-US" altLang="zh-CN" sz="2800" b="1" baseline="-30000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的转置矩阵</a:t>
            </a: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假设使用三元组表</a:t>
            </a:r>
            <a:r>
              <a:rPr kumimoji="1"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ta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存储稀疏矩阵</a:t>
            </a:r>
            <a:r>
              <a:rPr kumimoji="1" lang="en-US" altLang="zh-CN" sz="2800" b="1" i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，如何得到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存储稀疏矩阵</a:t>
            </a:r>
            <a:r>
              <a:rPr kumimoji="1" lang="en-US" altLang="zh-CN" sz="2800" b="1" i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的三元组表</a:t>
            </a:r>
            <a:r>
              <a:rPr kumimoji="1" lang="en-US" altLang="zh-CN" sz="2800" b="1" dirty="0" err="1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简单方法是：</a:t>
            </a:r>
            <a:endParaRPr kumimoji="1" lang="en-US" altLang="zh-CN" sz="2800" b="1" dirty="0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将存储存储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稀疏矩阵</a:t>
            </a:r>
            <a:r>
              <a:rPr kumimoji="1" lang="en-US" altLang="zh-CN" sz="2800" b="1" i="1" dirty="0" err="1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30000" dirty="0" err="1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m×n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三元组表</a:t>
            </a:r>
            <a:r>
              <a:rPr kumimoji="1"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ta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的行列号互换就可以得到转置后的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三元组表</a:t>
            </a:r>
            <a:r>
              <a:rPr kumimoji="1" lang="en-US" altLang="zh-CN" sz="2800" b="1" dirty="0" err="1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629385"/>
              </p:ext>
            </p:extLst>
          </p:nvPr>
        </p:nvGraphicFramePr>
        <p:xfrm>
          <a:off x="539552" y="2957928"/>
          <a:ext cx="53544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Clip" r:id="rId3" imgW="861120" imgH="844560" progId="MS_ClipArt_Gallery.5">
                  <p:embed/>
                </p:oleObj>
              </mc:Choice>
              <mc:Fallback>
                <p:oleObj name="Clip" r:id="rId3" imgW="861120" imgH="8445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957928"/>
                        <a:ext cx="53544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20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88737" y="1170061"/>
            <a:ext cx="3167935" cy="1287574"/>
            <a:chOff x="177" y="1784"/>
            <a:chExt cx="2443" cy="104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77" y="2041"/>
              <a:ext cx="80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 kern="0" dirty="0" smtClean="0">
                  <a:solidFill>
                    <a:srgbClr val="000000"/>
                  </a:solidFill>
                </a:rPr>
                <a:t>A</a:t>
              </a:r>
              <a:r>
                <a:rPr kumimoji="1" lang="en-US" altLang="zh-CN" sz="2800" b="1" kern="0" baseline="-25000" dirty="0" smtClean="0">
                  <a:solidFill>
                    <a:srgbClr val="000000"/>
                  </a:solidFill>
                </a:rPr>
                <a:t>3×4 </a:t>
              </a:r>
              <a:r>
                <a:rPr kumimoji="1" lang="en-US" altLang="zh-CN" sz="2800" b="1" kern="0" dirty="0" smtClean="0">
                  <a:solidFill>
                    <a:srgbClr val="000000"/>
                  </a:solidFill>
                </a:rPr>
                <a:t>=</a:t>
              </a:r>
            </a:p>
          </p:txBody>
        </p:sp>
        <p:sp>
          <p:nvSpPr>
            <p:cNvPr id="6" name="AutoShape 6"/>
            <p:cNvSpPr>
              <a:spLocks/>
            </p:cNvSpPr>
            <p:nvPr/>
          </p:nvSpPr>
          <p:spPr bwMode="auto">
            <a:xfrm>
              <a:off x="1160" y="1784"/>
              <a:ext cx="56" cy="956"/>
            </a:xfrm>
            <a:prstGeom prst="leftBracket">
              <a:avLst>
                <a:gd name="adj" fmla="val 22857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7" name="AutoShape 7"/>
            <p:cNvSpPr>
              <a:spLocks/>
            </p:cNvSpPr>
            <p:nvPr/>
          </p:nvSpPr>
          <p:spPr bwMode="auto">
            <a:xfrm rot="10800000">
              <a:off x="2564" y="1821"/>
              <a:ext cx="56" cy="898"/>
            </a:xfrm>
            <a:prstGeom prst="leftBracket">
              <a:avLst>
                <a:gd name="adj" fmla="val 22857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000000"/>
                </a:solidFill>
              </a:endParaRPr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1144" y="1800"/>
              <a:ext cx="1476" cy="374"/>
              <a:chOff x="1176" y="1800"/>
              <a:chExt cx="1476" cy="374"/>
            </a:xfrm>
          </p:grpSpPr>
          <p:sp>
            <p:nvSpPr>
              <p:cNvPr id="37" name="Text Box 9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" name="Text Box 10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" name="Text Box 11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9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" name="Text Box 12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12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1144" y="2126"/>
              <a:ext cx="1476" cy="374"/>
              <a:chOff x="1176" y="1800"/>
              <a:chExt cx="1476" cy="374"/>
            </a:xfrm>
          </p:grpSpPr>
          <p:sp>
            <p:nvSpPr>
              <p:cNvPr id="31" name="Text Box 16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" name="Text Box 17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" name="Text Box 19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1144" y="2452"/>
              <a:ext cx="1476" cy="374"/>
              <a:chOff x="1176" y="1800"/>
              <a:chExt cx="1476" cy="374"/>
            </a:xfrm>
          </p:grpSpPr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6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6550000" y="404664"/>
            <a:ext cx="2197100" cy="4826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kern="0" smtClean="0">
                <a:solidFill>
                  <a:srgbClr val="000000"/>
                </a:solidFill>
              </a:rPr>
              <a:t>row  col  val</a:t>
            </a:r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6821834" y="2914883"/>
            <a:ext cx="2118172" cy="596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kern="0" dirty="0" smtClean="0">
                <a:solidFill>
                  <a:srgbClr val="000000"/>
                </a:solidFill>
                <a:latin typeface="宋体" charset="-122"/>
              </a:rPr>
              <a:t>三元组顺序表</a:t>
            </a:r>
            <a:r>
              <a:rPr kumimoji="1" lang="en-US" altLang="zh-CN" sz="2000" b="1" kern="0" dirty="0" smtClean="0">
                <a:solidFill>
                  <a:srgbClr val="FF0000"/>
                </a:solidFill>
                <a:latin typeface="宋体" charset="-122"/>
              </a:rPr>
              <a:t>ta</a:t>
            </a:r>
            <a:endParaRPr kumimoji="1" lang="en-US" altLang="zh-CN" sz="2000" b="1" kern="0" dirty="0" smtClean="0">
              <a:solidFill>
                <a:srgbClr val="FF0000"/>
              </a:solidFill>
            </a:endParaRPr>
          </a:p>
        </p:txBody>
      </p:sp>
      <p:grpSp>
        <p:nvGrpSpPr>
          <p:cNvPr id="46" name="Group 46"/>
          <p:cNvGrpSpPr>
            <a:grpSpLocks/>
          </p:cNvGrpSpPr>
          <p:nvPr/>
        </p:nvGrpSpPr>
        <p:grpSpPr bwMode="auto">
          <a:xfrm>
            <a:off x="6372200" y="836466"/>
            <a:ext cx="2209800" cy="1981201"/>
            <a:chOff x="3544" y="1656"/>
            <a:chExt cx="1392" cy="1248"/>
          </a:xfrm>
        </p:grpSpPr>
        <p:grpSp>
          <p:nvGrpSpPr>
            <p:cNvPr id="47" name="Group 47"/>
            <p:cNvGrpSpPr>
              <a:grpSpLocks/>
            </p:cNvGrpSpPr>
            <p:nvPr/>
          </p:nvGrpSpPr>
          <p:grpSpPr bwMode="auto">
            <a:xfrm>
              <a:off x="3544" y="1656"/>
              <a:ext cx="1384" cy="248"/>
              <a:chOff x="3456" y="1976"/>
              <a:chExt cx="1384" cy="248"/>
            </a:xfrm>
          </p:grpSpPr>
          <p:sp>
            <p:nvSpPr>
              <p:cNvPr id="93" name="Rectangle 48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333399"/>
                    </a:solidFill>
                  </a:rPr>
                  <a:t>0</a:t>
                </a:r>
              </a:p>
            </p:txBody>
          </p:sp>
          <p:sp>
            <p:nvSpPr>
              <p:cNvPr id="94" name="Rectangle 49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9</a:t>
                </a:r>
              </a:p>
            </p:txBody>
          </p:sp>
          <p:sp>
            <p:nvSpPr>
              <p:cNvPr id="95" name="Rectangle 50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96" name="Rectangle 51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000000"/>
                    </a:solidFill>
                  </a:rPr>
                  <a:t>0</a:t>
                </a:r>
              </a:p>
            </p:txBody>
          </p:sp>
        </p:grpSp>
        <p:grpSp>
          <p:nvGrpSpPr>
            <p:cNvPr id="48" name="Group 52"/>
            <p:cNvGrpSpPr>
              <a:grpSpLocks/>
            </p:cNvGrpSpPr>
            <p:nvPr/>
          </p:nvGrpSpPr>
          <p:grpSpPr bwMode="auto">
            <a:xfrm>
              <a:off x="3544" y="1904"/>
              <a:ext cx="1384" cy="248"/>
              <a:chOff x="3456" y="1976"/>
              <a:chExt cx="1384" cy="248"/>
            </a:xfrm>
          </p:grpSpPr>
          <p:sp>
            <p:nvSpPr>
              <p:cNvPr id="89" name="Rectangle 53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333399"/>
                    </a:solidFill>
                  </a:rPr>
                  <a:t>1</a:t>
                </a:r>
              </a:p>
            </p:txBody>
          </p:sp>
          <p:sp>
            <p:nvSpPr>
              <p:cNvPr id="90" name="Rectangle 54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12</a:t>
                </a:r>
              </a:p>
            </p:txBody>
          </p:sp>
          <p:sp>
            <p:nvSpPr>
              <p:cNvPr id="91" name="Rectangle 55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92" name="Rectangle 56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000000"/>
                    </a:solidFill>
                  </a:rPr>
                  <a:t>0</a:t>
                </a:r>
              </a:p>
            </p:txBody>
          </p:sp>
        </p:grpSp>
        <p:grpSp>
          <p:nvGrpSpPr>
            <p:cNvPr id="49" name="Group 57"/>
            <p:cNvGrpSpPr>
              <a:grpSpLocks/>
            </p:cNvGrpSpPr>
            <p:nvPr/>
          </p:nvGrpSpPr>
          <p:grpSpPr bwMode="auto">
            <a:xfrm>
              <a:off x="3544" y="2152"/>
              <a:ext cx="1384" cy="248"/>
              <a:chOff x="3456" y="1976"/>
              <a:chExt cx="1384" cy="248"/>
            </a:xfrm>
          </p:grpSpPr>
          <p:sp>
            <p:nvSpPr>
              <p:cNvPr id="85" name="Rectangle 58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333399"/>
                    </a:solidFill>
                  </a:rPr>
                  <a:t>2</a:t>
                </a:r>
              </a:p>
            </p:txBody>
          </p:sp>
          <p:sp>
            <p:nvSpPr>
              <p:cNvPr id="86" name="Rectangle 59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87" name="Rectangle 60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88" name="Rectangle 61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grpSp>
          <p:nvGrpSpPr>
            <p:cNvPr id="50" name="Group 62"/>
            <p:cNvGrpSpPr>
              <a:grpSpLocks/>
            </p:cNvGrpSpPr>
            <p:nvPr/>
          </p:nvGrpSpPr>
          <p:grpSpPr bwMode="auto">
            <a:xfrm>
              <a:off x="3544" y="2400"/>
              <a:ext cx="1392" cy="504"/>
              <a:chOff x="3456" y="1976"/>
              <a:chExt cx="1392" cy="504"/>
            </a:xfrm>
          </p:grpSpPr>
          <p:sp>
            <p:nvSpPr>
              <p:cNvPr id="81" name="Rectangle 63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333399"/>
                    </a:solidFill>
                  </a:rPr>
                  <a:t>3</a:t>
                </a:r>
              </a:p>
            </p:txBody>
          </p:sp>
          <p:sp>
            <p:nvSpPr>
              <p:cNvPr id="82" name="Rectangle 64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83" name="Rectangle 65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84" name="Rectangle 66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98" name="Rectangle 63"/>
              <p:cNvSpPr>
                <a:spLocks noChangeArrowheads="1"/>
              </p:cNvSpPr>
              <p:nvPr/>
            </p:nvSpPr>
            <p:spPr bwMode="auto">
              <a:xfrm>
                <a:off x="3456" y="2231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333399"/>
                    </a:solidFill>
                  </a:rPr>
                  <a:t>4</a:t>
                </a:r>
              </a:p>
            </p:txBody>
          </p:sp>
          <p:sp>
            <p:nvSpPr>
              <p:cNvPr id="99" name="Rectangle 66"/>
              <p:cNvSpPr>
                <a:spLocks noChangeArrowheads="1"/>
              </p:cNvSpPr>
              <p:nvPr/>
            </p:nvSpPr>
            <p:spPr bwMode="auto">
              <a:xfrm>
                <a:off x="3747" y="2230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00" name="Rectangle 65"/>
              <p:cNvSpPr>
                <a:spLocks noChangeArrowheads="1"/>
              </p:cNvSpPr>
              <p:nvPr/>
            </p:nvSpPr>
            <p:spPr bwMode="auto">
              <a:xfrm>
                <a:off x="4083" y="2232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101" name="Rectangle 64"/>
              <p:cNvSpPr>
                <a:spLocks noChangeArrowheads="1"/>
              </p:cNvSpPr>
              <p:nvPr/>
            </p:nvSpPr>
            <p:spPr bwMode="auto">
              <a:xfrm>
                <a:off x="4400" y="2231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6</a:t>
                </a:r>
              </a:p>
            </p:txBody>
          </p:sp>
        </p:grpSp>
      </p:grpSp>
      <p:grpSp>
        <p:nvGrpSpPr>
          <p:cNvPr id="102" name="Group 4"/>
          <p:cNvGrpSpPr>
            <a:grpSpLocks/>
          </p:cNvGrpSpPr>
          <p:nvPr/>
        </p:nvGrpSpPr>
        <p:grpSpPr bwMode="auto">
          <a:xfrm>
            <a:off x="539552" y="4149080"/>
            <a:ext cx="3073461" cy="1765780"/>
            <a:chOff x="177" y="1784"/>
            <a:chExt cx="2099" cy="1429"/>
          </a:xfrm>
        </p:grpSpPr>
        <p:sp>
          <p:nvSpPr>
            <p:cNvPr id="103" name="Rectangle 5"/>
            <p:cNvSpPr>
              <a:spLocks noChangeArrowheads="1"/>
            </p:cNvSpPr>
            <p:nvPr/>
          </p:nvSpPr>
          <p:spPr bwMode="auto">
            <a:xfrm>
              <a:off x="177" y="2041"/>
              <a:ext cx="80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 kern="0" dirty="0" smtClean="0">
                  <a:solidFill>
                    <a:srgbClr val="000000"/>
                  </a:solidFill>
                </a:rPr>
                <a:t>B</a:t>
              </a:r>
              <a:r>
                <a:rPr kumimoji="1" lang="en-US" altLang="zh-CN" sz="2800" b="1" kern="0" baseline="-25000" dirty="0" smtClean="0">
                  <a:solidFill>
                    <a:srgbClr val="000000"/>
                  </a:solidFill>
                </a:rPr>
                <a:t>4×3 </a:t>
              </a:r>
              <a:r>
                <a:rPr kumimoji="1" lang="en-US" altLang="zh-CN" sz="2800" b="1" kern="0" dirty="0" smtClean="0">
                  <a:solidFill>
                    <a:srgbClr val="000000"/>
                  </a:solidFill>
                </a:rPr>
                <a:t>=</a:t>
              </a:r>
            </a:p>
          </p:txBody>
        </p:sp>
        <p:sp>
          <p:nvSpPr>
            <p:cNvPr id="104" name="AutoShape 6"/>
            <p:cNvSpPr>
              <a:spLocks/>
            </p:cNvSpPr>
            <p:nvPr/>
          </p:nvSpPr>
          <p:spPr bwMode="auto">
            <a:xfrm>
              <a:off x="1160" y="1784"/>
              <a:ext cx="84" cy="1373"/>
            </a:xfrm>
            <a:prstGeom prst="leftBracket">
              <a:avLst>
                <a:gd name="adj" fmla="val 22857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108" name="AutoShape 7"/>
            <p:cNvSpPr>
              <a:spLocks/>
            </p:cNvSpPr>
            <p:nvPr/>
          </p:nvSpPr>
          <p:spPr bwMode="auto">
            <a:xfrm rot="10800000">
              <a:off x="2220" y="1821"/>
              <a:ext cx="56" cy="1336"/>
            </a:xfrm>
            <a:prstGeom prst="leftBracket">
              <a:avLst>
                <a:gd name="adj" fmla="val 22857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000000"/>
                </a:solidFill>
              </a:endParaRPr>
            </a:p>
          </p:txBody>
        </p:sp>
        <p:grpSp>
          <p:nvGrpSpPr>
            <p:cNvPr id="109" name="Group 8"/>
            <p:cNvGrpSpPr>
              <a:grpSpLocks/>
            </p:cNvGrpSpPr>
            <p:nvPr/>
          </p:nvGrpSpPr>
          <p:grpSpPr bwMode="auto">
            <a:xfrm>
              <a:off x="1144" y="1800"/>
              <a:ext cx="1117" cy="374"/>
              <a:chOff x="1176" y="1800"/>
              <a:chExt cx="1117" cy="374"/>
            </a:xfrm>
          </p:grpSpPr>
          <p:sp>
            <p:nvSpPr>
              <p:cNvPr id="120" name="Text Box 9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1" name="Text Box 10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2" name="Text Box 11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10" name="Group 15"/>
            <p:cNvGrpSpPr>
              <a:grpSpLocks/>
            </p:cNvGrpSpPr>
            <p:nvPr/>
          </p:nvGrpSpPr>
          <p:grpSpPr bwMode="auto">
            <a:xfrm>
              <a:off x="1144" y="2126"/>
              <a:ext cx="1117" cy="374"/>
              <a:chOff x="1176" y="1800"/>
              <a:chExt cx="1117" cy="374"/>
            </a:xfrm>
          </p:grpSpPr>
          <p:sp>
            <p:nvSpPr>
              <p:cNvPr id="116" name="Text Box 16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7" name="Text Box 17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8" name="Text Box 18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11" name="Group 22"/>
            <p:cNvGrpSpPr>
              <a:grpSpLocks/>
            </p:cNvGrpSpPr>
            <p:nvPr/>
          </p:nvGrpSpPr>
          <p:grpSpPr bwMode="auto">
            <a:xfrm>
              <a:off x="1144" y="2452"/>
              <a:ext cx="1117" cy="761"/>
              <a:chOff x="1176" y="1800"/>
              <a:chExt cx="1117" cy="761"/>
            </a:xfrm>
          </p:grpSpPr>
          <p:sp>
            <p:nvSpPr>
              <p:cNvPr id="112" name="Text Box 23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9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3" name="Text Box 24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4" name="Text Box 25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5" name="Text Box 23"/>
              <p:cNvSpPr txBox="1">
                <a:spLocks noChangeArrowheads="1"/>
              </p:cNvSpPr>
              <p:nvPr/>
            </p:nvSpPr>
            <p:spPr bwMode="auto">
              <a:xfrm>
                <a:off x="1176" y="2187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12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6" name="Text Box 24"/>
              <p:cNvSpPr txBox="1">
                <a:spLocks noChangeArrowheads="1"/>
              </p:cNvSpPr>
              <p:nvPr/>
            </p:nvSpPr>
            <p:spPr bwMode="auto">
              <a:xfrm>
                <a:off x="1535" y="2174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7" name="Text Box 25"/>
              <p:cNvSpPr txBox="1">
                <a:spLocks noChangeArrowheads="1"/>
              </p:cNvSpPr>
              <p:nvPr/>
            </p:nvSpPr>
            <p:spPr bwMode="auto">
              <a:xfrm>
                <a:off x="1882" y="2181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6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129" name="Rectangle 44"/>
          <p:cNvSpPr>
            <a:spLocks noChangeArrowheads="1"/>
          </p:cNvSpPr>
          <p:nvPr/>
        </p:nvSpPr>
        <p:spPr bwMode="auto">
          <a:xfrm>
            <a:off x="4317752" y="3432659"/>
            <a:ext cx="2197100" cy="4826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kern="0" dirty="0" smtClean="0">
                <a:solidFill>
                  <a:srgbClr val="000000"/>
                </a:solidFill>
              </a:rPr>
              <a:t>row  col  </a:t>
            </a:r>
            <a:r>
              <a:rPr kumimoji="1" lang="en-US" altLang="zh-CN" sz="2400" b="1" kern="0" dirty="0" err="1" smtClean="0">
                <a:solidFill>
                  <a:srgbClr val="000000"/>
                </a:solidFill>
              </a:rPr>
              <a:t>val</a:t>
            </a:r>
            <a:endParaRPr kumimoji="1" lang="en-US" altLang="zh-CN" sz="2400" b="1" kern="0" dirty="0" smtClean="0">
              <a:solidFill>
                <a:srgbClr val="000000"/>
              </a:solidFill>
            </a:endParaRPr>
          </a:p>
        </p:txBody>
      </p:sp>
      <p:sp>
        <p:nvSpPr>
          <p:cNvPr id="130" name="Rectangle 45"/>
          <p:cNvSpPr>
            <a:spLocks noChangeArrowheads="1"/>
          </p:cNvSpPr>
          <p:nvPr/>
        </p:nvSpPr>
        <p:spPr bwMode="auto">
          <a:xfrm>
            <a:off x="4589586" y="5942878"/>
            <a:ext cx="2118172" cy="596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kern="0" dirty="0" smtClean="0">
                <a:solidFill>
                  <a:srgbClr val="000000"/>
                </a:solidFill>
                <a:latin typeface="宋体" charset="-122"/>
              </a:rPr>
              <a:t>三元组顺序表</a:t>
            </a:r>
            <a:r>
              <a:rPr kumimoji="1" lang="en-US" altLang="zh-CN" sz="2000" b="1" kern="0" dirty="0" err="1" smtClean="0">
                <a:solidFill>
                  <a:srgbClr val="FF0000"/>
                </a:solidFill>
                <a:latin typeface="宋体" charset="-122"/>
              </a:rPr>
              <a:t>tb</a:t>
            </a:r>
            <a:endParaRPr kumimoji="1" lang="en-US" altLang="zh-CN" sz="2000" b="1" kern="0" dirty="0" smtClean="0">
              <a:solidFill>
                <a:srgbClr val="FF0000"/>
              </a:solidFill>
            </a:endParaRPr>
          </a:p>
        </p:txBody>
      </p:sp>
      <p:grpSp>
        <p:nvGrpSpPr>
          <p:cNvPr id="131" name="Group 46"/>
          <p:cNvGrpSpPr>
            <a:grpSpLocks/>
          </p:cNvGrpSpPr>
          <p:nvPr/>
        </p:nvGrpSpPr>
        <p:grpSpPr bwMode="auto">
          <a:xfrm>
            <a:off x="4139952" y="3864461"/>
            <a:ext cx="2209800" cy="1981201"/>
            <a:chOff x="3544" y="1656"/>
            <a:chExt cx="1392" cy="1248"/>
          </a:xfrm>
        </p:grpSpPr>
        <p:grpSp>
          <p:nvGrpSpPr>
            <p:cNvPr id="132" name="Group 47"/>
            <p:cNvGrpSpPr>
              <a:grpSpLocks/>
            </p:cNvGrpSpPr>
            <p:nvPr/>
          </p:nvGrpSpPr>
          <p:grpSpPr bwMode="auto">
            <a:xfrm>
              <a:off x="3544" y="1656"/>
              <a:ext cx="1384" cy="248"/>
              <a:chOff x="3456" y="1976"/>
              <a:chExt cx="1384" cy="248"/>
            </a:xfrm>
          </p:grpSpPr>
          <p:sp>
            <p:nvSpPr>
              <p:cNvPr id="152" name="Rectangle 48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333399"/>
                    </a:solidFill>
                  </a:rPr>
                  <a:t>0</a:t>
                </a:r>
              </a:p>
            </p:txBody>
          </p:sp>
          <p:sp>
            <p:nvSpPr>
              <p:cNvPr id="153" name="Rectangle 49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9</a:t>
                </a:r>
              </a:p>
            </p:txBody>
          </p:sp>
          <p:sp>
            <p:nvSpPr>
              <p:cNvPr id="154" name="Rectangle 50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5" name="Rectangle 51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2</a:t>
                </a:r>
              </a:p>
            </p:txBody>
          </p:sp>
        </p:grpSp>
        <p:grpSp>
          <p:nvGrpSpPr>
            <p:cNvPr id="133" name="Group 52"/>
            <p:cNvGrpSpPr>
              <a:grpSpLocks/>
            </p:cNvGrpSpPr>
            <p:nvPr/>
          </p:nvGrpSpPr>
          <p:grpSpPr bwMode="auto">
            <a:xfrm>
              <a:off x="3544" y="1904"/>
              <a:ext cx="1384" cy="248"/>
              <a:chOff x="3456" y="1976"/>
              <a:chExt cx="1384" cy="248"/>
            </a:xfrm>
          </p:grpSpPr>
          <p:sp>
            <p:nvSpPr>
              <p:cNvPr id="148" name="Rectangle 53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333399"/>
                    </a:solidFill>
                  </a:rPr>
                  <a:t>1</a:t>
                </a:r>
              </a:p>
            </p:txBody>
          </p:sp>
          <p:sp>
            <p:nvSpPr>
              <p:cNvPr id="149" name="Rectangle 54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12</a:t>
                </a:r>
              </a:p>
            </p:txBody>
          </p:sp>
          <p:sp>
            <p:nvSpPr>
              <p:cNvPr id="150" name="Rectangle 55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1" name="Rectangle 56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3</a:t>
                </a:r>
              </a:p>
            </p:txBody>
          </p:sp>
        </p:grpSp>
        <p:grpSp>
          <p:nvGrpSpPr>
            <p:cNvPr id="134" name="Group 57"/>
            <p:cNvGrpSpPr>
              <a:grpSpLocks/>
            </p:cNvGrpSpPr>
            <p:nvPr/>
          </p:nvGrpSpPr>
          <p:grpSpPr bwMode="auto">
            <a:xfrm>
              <a:off x="3544" y="2152"/>
              <a:ext cx="1384" cy="248"/>
              <a:chOff x="3456" y="1976"/>
              <a:chExt cx="1384" cy="248"/>
            </a:xfrm>
          </p:grpSpPr>
          <p:sp>
            <p:nvSpPr>
              <p:cNvPr id="144" name="Rectangle 58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333399"/>
                    </a:solidFill>
                  </a:rPr>
                  <a:t>2</a:t>
                </a:r>
              </a:p>
            </p:txBody>
          </p:sp>
          <p:sp>
            <p:nvSpPr>
              <p:cNvPr id="145" name="Rectangle 59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146" name="Rectangle 60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47" name="Rectangle 61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0</a:t>
                </a:r>
              </a:p>
            </p:txBody>
          </p:sp>
        </p:grpSp>
        <p:grpSp>
          <p:nvGrpSpPr>
            <p:cNvPr id="135" name="Group 62"/>
            <p:cNvGrpSpPr>
              <a:grpSpLocks/>
            </p:cNvGrpSpPr>
            <p:nvPr/>
          </p:nvGrpSpPr>
          <p:grpSpPr bwMode="auto">
            <a:xfrm>
              <a:off x="3544" y="2400"/>
              <a:ext cx="1392" cy="504"/>
              <a:chOff x="3456" y="1976"/>
              <a:chExt cx="1392" cy="504"/>
            </a:xfrm>
          </p:grpSpPr>
          <p:sp>
            <p:nvSpPr>
              <p:cNvPr id="136" name="Rectangle 63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333399"/>
                    </a:solidFill>
                  </a:rPr>
                  <a:t>3</a:t>
                </a:r>
              </a:p>
            </p:txBody>
          </p:sp>
          <p:sp>
            <p:nvSpPr>
              <p:cNvPr id="137" name="Rectangle 64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38" name="Rectangle 65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39" name="Rectangle 66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40" name="Rectangle 63"/>
              <p:cNvSpPr>
                <a:spLocks noChangeArrowheads="1"/>
              </p:cNvSpPr>
              <p:nvPr/>
            </p:nvSpPr>
            <p:spPr bwMode="auto">
              <a:xfrm>
                <a:off x="3456" y="2231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333399"/>
                    </a:solidFill>
                  </a:rPr>
                  <a:t>4</a:t>
                </a:r>
              </a:p>
            </p:txBody>
          </p:sp>
          <p:sp>
            <p:nvSpPr>
              <p:cNvPr id="141" name="Rectangle 66"/>
              <p:cNvSpPr>
                <a:spLocks noChangeArrowheads="1"/>
              </p:cNvSpPr>
              <p:nvPr/>
            </p:nvSpPr>
            <p:spPr bwMode="auto">
              <a:xfrm>
                <a:off x="3747" y="2230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142" name="Rectangle 65"/>
              <p:cNvSpPr>
                <a:spLocks noChangeArrowheads="1"/>
              </p:cNvSpPr>
              <p:nvPr/>
            </p:nvSpPr>
            <p:spPr bwMode="auto">
              <a:xfrm>
                <a:off x="4083" y="2232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43" name="Rectangle 64"/>
              <p:cNvSpPr>
                <a:spLocks noChangeArrowheads="1"/>
              </p:cNvSpPr>
              <p:nvPr/>
            </p:nvSpPr>
            <p:spPr bwMode="auto">
              <a:xfrm>
                <a:off x="4400" y="2231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6</a:t>
                </a:r>
              </a:p>
            </p:txBody>
          </p:sp>
        </p:grpSp>
      </p:grpSp>
      <p:sp>
        <p:nvSpPr>
          <p:cNvPr id="2" name="下箭头 1"/>
          <p:cNvSpPr/>
          <p:nvPr/>
        </p:nvSpPr>
        <p:spPr bwMode="auto">
          <a:xfrm>
            <a:off x="1823001" y="2441781"/>
            <a:ext cx="425331" cy="16373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56077" y="1013826"/>
            <a:ext cx="175659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1"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三元组表</a:t>
            </a:r>
            <a:r>
              <a:rPr kumimoji="1" lang="en-US" altLang="zh-CN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ta</a:t>
            </a:r>
            <a:r>
              <a:rPr kumimoji="1" lang="zh-CN" altLang="en-US" sz="20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的行列号互换</a:t>
            </a:r>
            <a:endParaRPr lang="zh-CN" altLang="en-US" sz="2000" dirty="0"/>
          </a:p>
        </p:txBody>
      </p:sp>
      <p:cxnSp>
        <p:nvCxnSpPr>
          <p:cNvPr id="156" name="直接连接符 155"/>
          <p:cNvCxnSpPr/>
          <p:nvPr/>
        </p:nvCxnSpPr>
        <p:spPr bwMode="auto">
          <a:xfrm flipH="1">
            <a:off x="5220072" y="1770599"/>
            <a:ext cx="111698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 bwMode="auto">
          <a:xfrm>
            <a:off x="5220072" y="1770599"/>
            <a:ext cx="0" cy="158639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13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10480" y="692696"/>
            <a:ext cx="8382000" cy="603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(5) 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稀疏矩阵转置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+mn-ea"/>
              </a:rPr>
              <a:t>互换行列号）</a:t>
            </a:r>
            <a:endParaRPr kumimoji="1"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void trans(table *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ta,table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 *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)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 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{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int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 i;    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	 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	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rnum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=ta-&gt;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cnum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cnum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=ta-&gt;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rnum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len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=ta-&gt;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len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;</a:t>
            </a:r>
          </a:p>
          <a:p>
            <a:pPr lvl="0" algn="just">
              <a:spcBef>
                <a:spcPts val="600"/>
              </a:spcBef>
            </a:pP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	for (i=0;i&lt;ta-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&gt;</a:t>
            </a:r>
            <a:r>
              <a:rPr kumimoji="1" lang="en-US" altLang="zh-CN" sz="2800" b="1" dirty="0" err="1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len;i</a:t>
            </a: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++) </a:t>
            </a:r>
          </a:p>
          <a:p>
            <a:pPr lvl="0"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 </a:t>
            </a:r>
            <a:r>
              <a:rPr kumimoji="1" lang="en-US" altLang="zh-CN" sz="2400" b="1" dirty="0">
                <a:solidFill>
                  <a:srgbClr val="0033CC"/>
                </a:solidFill>
                <a:latin typeface="+mn-ea"/>
              </a:rPr>
              <a:t>{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	</a:t>
            </a:r>
            <a:r>
              <a:rPr kumimoji="1" lang="en-US" altLang="zh-CN" sz="2400" b="1" dirty="0" err="1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tb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-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&gt;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data[i].row=ta-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&gt;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data[i].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col;</a:t>
            </a:r>
          </a:p>
          <a:p>
            <a:pPr lvl="0"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	</a:t>
            </a:r>
            <a:r>
              <a:rPr kumimoji="1" lang="en-US" altLang="zh-CN" sz="2400" b="1" dirty="0" err="1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tb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-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&gt;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data[i].col=ta-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&gt;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data[i].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row;</a:t>
            </a:r>
          </a:p>
          <a:p>
            <a:pPr lvl="0"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	</a:t>
            </a:r>
            <a:r>
              <a:rPr kumimoji="1" lang="en-US" altLang="zh-CN" sz="2400" b="1" dirty="0" err="1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tb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-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&gt;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data[i].</a:t>
            </a:r>
            <a:r>
              <a:rPr kumimoji="1" lang="en-US" altLang="zh-CN" sz="2400" b="1" dirty="0" err="1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val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=ta-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&gt;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data[i].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  <a:latin typeface="+mn-ea"/>
              </a:rPr>
              <a:t>val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;</a:t>
            </a:r>
          </a:p>
          <a:p>
            <a:pPr lvl="0"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rgbClr val="0033CC"/>
                </a:solidFill>
                <a:latin typeface="+mn-ea"/>
              </a:rPr>
              <a:t>}</a:t>
            </a:r>
          </a:p>
          <a:p>
            <a:pPr lvl="0"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}</a:t>
            </a:r>
          </a:p>
        </p:txBody>
      </p:sp>
      <p:sp>
        <p:nvSpPr>
          <p:cNvPr id="3" name="矩形 2"/>
          <p:cNvSpPr/>
          <p:nvPr/>
        </p:nvSpPr>
        <p:spPr>
          <a:xfrm>
            <a:off x="5940152" y="1412776"/>
            <a:ext cx="259228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算法缺点：</a:t>
            </a:r>
            <a:endParaRPr kumimoji="1" lang="en-US" altLang="zh-CN" sz="2800" b="1" dirty="0" smtClean="0">
              <a:solidFill>
                <a:srgbClr val="5B5249">
                  <a:lumMod val="50000"/>
                </a:srgbClr>
              </a:solidFill>
              <a:latin typeface="+mn-ea"/>
            </a:endParaRPr>
          </a:p>
          <a:p>
            <a:pPr lvl="0" algn="just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无法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保证三元组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表</a:t>
            </a:r>
            <a:r>
              <a:rPr kumimoji="1" lang="en-US" altLang="zh-CN" sz="2800" b="1" dirty="0" err="1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tb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也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是以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“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行序为主序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”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+mn-ea"/>
              </a:rPr>
              <a:t>进行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+mn-ea"/>
              </a:rPr>
              <a:t>存放</a:t>
            </a:r>
            <a:endParaRPr kumimoji="1" lang="en-US" altLang="zh-CN" sz="2800" b="1" dirty="0">
              <a:solidFill>
                <a:srgbClr val="5B5249">
                  <a:lumMod val="50000"/>
                </a:srgb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319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95536" y="980728"/>
            <a:ext cx="8496944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zh-CN" altLang="en-US" sz="2800" b="1" dirty="0" smtClean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算法思路（</a:t>
            </a:r>
            <a:r>
              <a:rPr kumimoji="1" lang="en-US" altLang="zh-CN" sz="2800" b="1" dirty="0" smtClean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2） </a:t>
            </a:r>
            <a:r>
              <a:rPr kumimoji="1" lang="zh-CN" altLang="en-US" sz="2800" b="1" dirty="0" smtClean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endParaRPr kumimoji="1" lang="en-US" altLang="zh-CN" sz="2800" b="1" dirty="0" smtClean="0">
              <a:solidFill>
                <a:srgbClr val="00206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为了保证三元组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表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也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是以“行序为主序”进行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存放，按照三元组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ta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的列序（</a:t>
            </a:r>
            <a:r>
              <a:rPr kumimoji="1" lang="zh-CN" altLang="en-US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即转置后三元组表</a:t>
            </a:r>
            <a:r>
              <a:rPr kumimoji="1" lang="en-US" altLang="zh-CN" sz="2400" b="1" dirty="0" err="1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zh-CN" altLang="en-US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的行序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）进行转置。</a:t>
            </a:r>
            <a:endParaRPr kumimoji="1" lang="en-US" altLang="zh-CN" sz="24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即将稀疏矩阵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A，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按照列序将每列中的非零元素，转置后依次送入三元组表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中存储，这样得到的三元组表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恰好是以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行序为主序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”。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具体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过程：第一次扫描三元组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表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ta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时，逐个找出所有列号为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的三元组，转置后按顺序送入三元组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表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中；同理，第二遍扫描三元组表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ta,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逐个找出所有列号为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三元组，转置后按顺序送入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三元组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表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中；反复进行，将所有列号都进行一遍。</a:t>
            </a:r>
            <a:endParaRPr kumimoji="1" lang="en-US" altLang="zh-CN" sz="24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最后一遍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扫描三元组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表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逐个找出所有列号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cunm-1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三元组，转置后按顺序送入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三元组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表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中。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26621"/>
            <a:ext cx="8640960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(5) 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稀疏矩阵</a:t>
            </a:r>
            <a:r>
              <a:rPr kumimoji="1" lang="en-US" altLang="zh-CN" sz="2800" b="1" i="1" dirty="0" err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30000" dirty="0" err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m×n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用三元组顺序表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ta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楷体_GB2312" pitchFamily="49" charset="-122"/>
              </a:rPr>
              <a:t>存储，实现对稀疏矩阵的转置</a:t>
            </a:r>
            <a:endParaRPr kumimoji="1" lang="en-US" altLang="zh-CN" sz="2800" b="1" dirty="0">
              <a:solidFill>
                <a:srgbClr val="5B5249">
                  <a:lumMod val="50000"/>
                </a:srgb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77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94" name="Group 2"/>
          <p:cNvGrpSpPr>
            <a:grpSpLocks/>
          </p:cNvGrpSpPr>
          <p:nvPr/>
        </p:nvGrpSpPr>
        <p:grpSpPr bwMode="auto">
          <a:xfrm>
            <a:off x="-304800" y="2057400"/>
            <a:ext cx="8235951" cy="2600325"/>
            <a:chOff x="346" y="1224"/>
            <a:chExt cx="5188" cy="1638"/>
          </a:xfrm>
        </p:grpSpPr>
        <p:sp>
          <p:nvSpPr>
            <p:cNvPr id="110595" name="Text Box 3"/>
            <p:cNvSpPr txBox="1">
              <a:spLocks noChangeArrowheads="1"/>
            </p:cNvSpPr>
            <p:nvPr/>
          </p:nvSpPr>
          <p:spPr bwMode="auto">
            <a:xfrm>
              <a:off x="1132" y="1253"/>
              <a:ext cx="2377" cy="1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3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6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4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7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8</a:t>
              </a:r>
            </a:p>
            <a:p>
              <a:pPr algn="just" eaLnBrk="0" hangingPunct="0"/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6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8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4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2</a:t>
              </a:r>
            </a:p>
            <a:p>
              <a:pPr algn="just" eaLnBrk="0" hangingPunct="0"/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4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8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6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9</a:t>
              </a:r>
            </a:p>
            <a:p>
              <a:pPr algn="just" eaLnBrk="0" hangingPunct="0"/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7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4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6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5</a:t>
              </a:r>
            </a:p>
            <a:p>
              <a:pPr algn="just" eaLnBrk="0" hangingPunct="0"/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8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9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latin typeface="Times New Roman" pitchFamily="18" charset="0"/>
                  <a:ea typeface="楷体_GB2312" pitchFamily="49" charset="-122"/>
                </a:rPr>
                <a:t>5</a:t>
              </a:r>
              <a:r>
                <a:rPr lang="zh-CN" altLang="en-US" sz="3200" b="1">
                  <a:latin typeface="Times New Roman" pitchFamily="18" charset="0"/>
                  <a:ea typeface="楷体_GB2312" pitchFamily="49" charset="-122"/>
                </a:rPr>
                <a:t>　</a:t>
              </a:r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rPr>
                <a:t>7</a:t>
              </a:r>
              <a:endParaRPr lang="en-US" altLang="zh-CN" sz="3200" b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grpSp>
          <p:nvGrpSpPr>
            <p:cNvPr id="110596" name="Group 4"/>
            <p:cNvGrpSpPr>
              <a:grpSpLocks/>
            </p:cNvGrpSpPr>
            <p:nvPr/>
          </p:nvGrpSpPr>
          <p:grpSpPr bwMode="auto">
            <a:xfrm>
              <a:off x="346" y="1224"/>
              <a:ext cx="5188" cy="1564"/>
              <a:chOff x="346" y="1224"/>
              <a:chExt cx="5188" cy="1564"/>
            </a:xfrm>
          </p:grpSpPr>
          <p:sp>
            <p:nvSpPr>
              <p:cNvPr id="110597" name="AutoShape 5"/>
              <p:cNvSpPr>
                <a:spLocks/>
              </p:cNvSpPr>
              <p:nvPr/>
            </p:nvSpPr>
            <p:spPr bwMode="auto">
              <a:xfrm>
                <a:off x="924" y="1224"/>
                <a:ext cx="67" cy="1449"/>
              </a:xfrm>
              <a:prstGeom prst="leftBracket">
                <a:avLst>
                  <a:gd name="adj" fmla="val 180224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10598" name="AutoShape 6"/>
              <p:cNvSpPr>
                <a:spLocks/>
              </p:cNvSpPr>
              <p:nvPr/>
            </p:nvSpPr>
            <p:spPr bwMode="auto">
              <a:xfrm>
                <a:off x="2875" y="1241"/>
                <a:ext cx="75" cy="1498"/>
              </a:xfrm>
              <a:prstGeom prst="rightBracket">
                <a:avLst>
                  <a:gd name="adj" fmla="val 166444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110599" name="Text Box 7"/>
              <p:cNvSpPr txBox="1">
                <a:spLocks noChangeArrowheads="1"/>
              </p:cNvSpPr>
              <p:nvPr/>
            </p:nvSpPr>
            <p:spPr bwMode="auto">
              <a:xfrm>
                <a:off x="346" y="1735"/>
                <a:ext cx="462" cy="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rIns="18000"/>
              <a:lstStyle/>
              <a:p>
                <a:pPr algn="just" eaLnBrk="0" hangingPunct="0"/>
                <a:endParaRPr lang="zh-CN" altLang="en-US" sz="3200" b="1">
                  <a:latin typeface="Times New Roman" pitchFamily="18" charset="0"/>
                </a:endParaRPr>
              </a:p>
              <a:p>
                <a:pPr algn="just" eaLnBrk="0" hangingPunct="0"/>
                <a:endParaRPr lang="zh-CN" altLang="en-US" sz="3200" b="1">
                  <a:latin typeface="Times New Roman" pitchFamily="18" charset="0"/>
                </a:endParaRPr>
              </a:p>
            </p:txBody>
          </p:sp>
          <p:grpSp>
            <p:nvGrpSpPr>
              <p:cNvPr id="110600" name="Group 8"/>
              <p:cNvGrpSpPr>
                <a:grpSpLocks/>
              </p:cNvGrpSpPr>
              <p:nvPr/>
            </p:nvGrpSpPr>
            <p:grpSpPr bwMode="auto">
              <a:xfrm>
                <a:off x="1202" y="1290"/>
                <a:ext cx="1616" cy="1225"/>
                <a:chOff x="1171" y="1011"/>
                <a:chExt cx="1484" cy="1268"/>
              </a:xfrm>
            </p:grpSpPr>
            <p:sp>
              <p:nvSpPr>
                <p:cNvPr id="110601" name="Line 9"/>
                <p:cNvSpPr>
                  <a:spLocks noChangeShapeType="1"/>
                </p:cNvSpPr>
                <p:nvPr/>
              </p:nvSpPr>
              <p:spPr bwMode="auto">
                <a:xfrm>
                  <a:off x="1171" y="1011"/>
                  <a:ext cx="1478" cy="126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602" name="Line 10"/>
                <p:cNvSpPr>
                  <a:spLocks noChangeShapeType="1"/>
                </p:cNvSpPr>
                <p:nvPr/>
              </p:nvSpPr>
              <p:spPr bwMode="auto">
                <a:xfrm>
                  <a:off x="1185" y="1011"/>
                  <a:ext cx="146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603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2655" y="1025"/>
                  <a:ext cx="0" cy="125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" name="AutoShape 6"/>
              <p:cNvSpPr>
                <a:spLocks/>
              </p:cNvSpPr>
              <p:nvPr/>
            </p:nvSpPr>
            <p:spPr bwMode="auto">
              <a:xfrm>
                <a:off x="5459" y="1290"/>
                <a:ext cx="75" cy="1498"/>
              </a:xfrm>
              <a:prstGeom prst="rightBracket">
                <a:avLst>
                  <a:gd name="adj" fmla="val 166444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</p:grp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1219200" y="4876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对称矩阵</a:t>
            </a:r>
          </a:p>
        </p:txBody>
      </p:sp>
      <p:grpSp>
        <p:nvGrpSpPr>
          <p:cNvPr id="110605" name="Group 13"/>
          <p:cNvGrpSpPr>
            <a:grpSpLocks/>
          </p:cNvGrpSpPr>
          <p:nvPr/>
        </p:nvGrpSpPr>
        <p:grpSpPr bwMode="auto">
          <a:xfrm>
            <a:off x="4648200" y="2209800"/>
            <a:ext cx="3006725" cy="2247900"/>
            <a:chOff x="528" y="1176"/>
            <a:chExt cx="1894" cy="1416"/>
          </a:xfrm>
        </p:grpSpPr>
        <p:sp>
          <p:nvSpPr>
            <p:cNvPr id="110606" name="Text Box 14"/>
            <p:cNvSpPr txBox="1">
              <a:spLocks noChangeArrowheads="1"/>
            </p:cNvSpPr>
            <p:nvPr/>
          </p:nvSpPr>
          <p:spPr bwMode="auto">
            <a:xfrm>
              <a:off x="680" y="1178"/>
              <a:ext cx="1742" cy="1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dirty="0">
                  <a:latin typeface="Times New Roman" pitchFamily="18" charset="0"/>
                </a:rPr>
                <a:t>3     </a:t>
              </a:r>
              <a:r>
                <a:rPr lang="en-US" altLang="zh-CN" sz="2800" b="1" i="1" dirty="0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itchFamily="18" charset="0"/>
                </a:rPr>
                <a:t>　</a:t>
              </a:r>
              <a:r>
                <a:rPr lang="en-US" altLang="zh-CN" sz="2800" b="1" i="1" dirty="0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itchFamily="18" charset="0"/>
                </a:rPr>
                <a:t>　 </a:t>
              </a:r>
              <a:r>
                <a:rPr lang="en-US" altLang="zh-CN" sz="2800" b="1" i="1" dirty="0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itchFamily="18" charset="0"/>
                </a:rPr>
                <a:t>　  </a:t>
              </a:r>
              <a:r>
                <a:rPr lang="en-US" altLang="zh-CN" sz="2800" b="1" i="1" dirty="0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  <a:endParaRPr lang="en-US" altLang="zh-CN" sz="2800" b="1" dirty="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just" eaLnBrk="0" hangingPunct="0"/>
              <a:r>
                <a:rPr lang="en-US" altLang="zh-CN" sz="2800" b="1" dirty="0">
                  <a:latin typeface="Times New Roman" pitchFamily="18" charset="0"/>
                </a:rPr>
                <a:t>6 </a:t>
              </a:r>
              <a:r>
                <a:rPr lang="zh-CN" altLang="en-US" sz="2800" b="1" dirty="0">
                  <a:latin typeface="Times New Roman" pitchFamily="18" charset="0"/>
                </a:rPr>
                <a:t>　</a:t>
              </a:r>
              <a:r>
                <a:rPr lang="en-US" altLang="zh-CN" sz="2800" b="1" dirty="0">
                  <a:latin typeface="Times New Roman" pitchFamily="18" charset="0"/>
                </a:rPr>
                <a:t>2</a:t>
              </a:r>
              <a:r>
                <a:rPr lang="zh-CN" altLang="en-US" sz="2800" b="1" dirty="0">
                  <a:latin typeface="Times New Roman" pitchFamily="18" charset="0"/>
                </a:rPr>
                <a:t>　</a:t>
              </a:r>
              <a:r>
                <a:rPr lang="en-US" altLang="zh-CN" sz="2800" b="1" i="1" dirty="0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itchFamily="18" charset="0"/>
                </a:rPr>
                <a:t>　 </a:t>
              </a:r>
              <a:r>
                <a:rPr lang="en-US" altLang="zh-CN" sz="2800" b="1" i="1" dirty="0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itchFamily="18" charset="0"/>
                </a:rPr>
                <a:t>　  </a:t>
              </a:r>
              <a:r>
                <a:rPr lang="en-US" altLang="zh-CN" sz="2800" b="1" i="1" dirty="0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  <a:endParaRPr lang="en-US" altLang="zh-CN" sz="2800" b="1" dirty="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just" eaLnBrk="0" hangingPunct="0"/>
              <a:r>
                <a:rPr lang="en-US" altLang="zh-CN" sz="2800" b="1" dirty="0">
                  <a:latin typeface="Times New Roman" pitchFamily="18" charset="0"/>
                </a:rPr>
                <a:t>4     8</a:t>
              </a:r>
              <a:r>
                <a:rPr lang="zh-CN" altLang="en-US" sz="2800" b="1" dirty="0">
                  <a:latin typeface="Times New Roman" pitchFamily="18" charset="0"/>
                </a:rPr>
                <a:t>　</a:t>
              </a:r>
              <a:r>
                <a:rPr lang="en-US" altLang="zh-CN" sz="2800" b="1" dirty="0">
                  <a:latin typeface="Times New Roman" pitchFamily="18" charset="0"/>
                </a:rPr>
                <a:t>1</a:t>
              </a:r>
              <a:r>
                <a:rPr lang="zh-CN" altLang="en-US" sz="2800" b="1" dirty="0">
                  <a:latin typeface="Times New Roman" pitchFamily="18" charset="0"/>
                </a:rPr>
                <a:t>　 </a:t>
              </a:r>
              <a:r>
                <a:rPr lang="en-US" altLang="zh-CN" sz="2800" b="1" i="1" dirty="0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itchFamily="18" charset="0"/>
                </a:rPr>
                <a:t>      </a:t>
              </a:r>
              <a:r>
                <a:rPr lang="en-US" altLang="zh-CN" sz="2800" b="1" i="1" dirty="0" err="1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  <a:endParaRPr lang="en-US" altLang="zh-CN" sz="2800" b="1" dirty="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just" eaLnBrk="0" hangingPunct="0"/>
              <a:r>
                <a:rPr lang="en-US" altLang="zh-CN" sz="2800" b="1" dirty="0">
                  <a:latin typeface="Times New Roman" pitchFamily="18" charset="0"/>
                </a:rPr>
                <a:t>7</a:t>
              </a:r>
              <a:r>
                <a:rPr lang="zh-CN" altLang="en-US" sz="2800" b="1" dirty="0">
                  <a:latin typeface="Times New Roman" pitchFamily="18" charset="0"/>
                </a:rPr>
                <a:t>　 </a:t>
              </a:r>
              <a:r>
                <a:rPr lang="en-US" altLang="zh-CN" sz="2800" b="1" dirty="0">
                  <a:latin typeface="Times New Roman" pitchFamily="18" charset="0"/>
                </a:rPr>
                <a:t>4</a:t>
              </a:r>
              <a:r>
                <a:rPr lang="zh-CN" altLang="en-US" sz="2800" b="1" dirty="0">
                  <a:latin typeface="Times New Roman" pitchFamily="18" charset="0"/>
                </a:rPr>
                <a:t>　</a:t>
              </a:r>
              <a:r>
                <a:rPr lang="en-US" altLang="zh-CN" sz="2800" b="1" dirty="0">
                  <a:latin typeface="Times New Roman" pitchFamily="18" charset="0"/>
                </a:rPr>
                <a:t>6 </a:t>
              </a:r>
              <a:r>
                <a:rPr lang="zh-CN" altLang="en-US" sz="2800" b="1" dirty="0">
                  <a:latin typeface="Times New Roman" pitchFamily="18" charset="0"/>
                </a:rPr>
                <a:t>　</a:t>
              </a:r>
              <a:r>
                <a:rPr lang="en-US" altLang="zh-CN" sz="2800" b="1" dirty="0">
                  <a:latin typeface="Times New Roman" pitchFamily="18" charset="0"/>
                </a:rPr>
                <a:t>0</a:t>
              </a:r>
              <a:r>
                <a:rPr lang="zh-CN" altLang="en-US" sz="2800" b="1" dirty="0">
                  <a:latin typeface="Times New Roman" pitchFamily="18" charset="0"/>
                </a:rPr>
                <a:t>　 </a:t>
              </a:r>
              <a:r>
                <a:rPr lang="en-US" altLang="zh-CN" sz="2800" b="1" i="1" dirty="0">
                  <a:solidFill>
                    <a:schemeClr val="accent2"/>
                  </a:solidFill>
                  <a:latin typeface="Times New Roman" pitchFamily="18" charset="0"/>
                </a:rPr>
                <a:t>c</a:t>
              </a:r>
              <a:endParaRPr lang="en-US" altLang="zh-CN" sz="2800" b="1" dirty="0">
                <a:solidFill>
                  <a:schemeClr val="accent2"/>
                </a:solidFill>
                <a:latin typeface="Times New Roman" pitchFamily="18" charset="0"/>
              </a:endParaRPr>
            </a:p>
            <a:p>
              <a:pPr algn="just" eaLnBrk="0" hangingPunct="0"/>
              <a:r>
                <a:rPr lang="en-US" altLang="zh-CN" sz="2800" b="1" dirty="0">
                  <a:latin typeface="Times New Roman" pitchFamily="18" charset="0"/>
                </a:rPr>
                <a:t>8</a:t>
              </a:r>
              <a:r>
                <a:rPr lang="zh-CN" altLang="en-US" sz="2800" b="1" dirty="0">
                  <a:latin typeface="Times New Roman" pitchFamily="18" charset="0"/>
                </a:rPr>
                <a:t>　 </a:t>
              </a:r>
              <a:r>
                <a:rPr lang="en-US" altLang="zh-CN" sz="2800" b="1" dirty="0">
                  <a:latin typeface="Times New Roman" pitchFamily="18" charset="0"/>
                </a:rPr>
                <a:t>2</a:t>
              </a:r>
              <a:r>
                <a:rPr lang="zh-CN" altLang="en-US" sz="2800" b="1" dirty="0">
                  <a:latin typeface="Times New Roman" pitchFamily="18" charset="0"/>
                </a:rPr>
                <a:t>　</a:t>
              </a:r>
              <a:r>
                <a:rPr lang="en-US" altLang="zh-CN" sz="2800" b="1" dirty="0">
                  <a:latin typeface="Times New Roman" pitchFamily="18" charset="0"/>
                </a:rPr>
                <a:t>9 </a:t>
              </a:r>
              <a:r>
                <a:rPr lang="zh-CN" altLang="en-US" sz="2800" b="1" dirty="0">
                  <a:latin typeface="Times New Roman" pitchFamily="18" charset="0"/>
                </a:rPr>
                <a:t>　</a:t>
              </a:r>
              <a:r>
                <a:rPr lang="en-US" altLang="zh-CN" sz="2800" b="1" dirty="0">
                  <a:latin typeface="Times New Roman" pitchFamily="18" charset="0"/>
                </a:rPr>
                <a:t>5 </a:t>
              </a:r>
              <a:r>
                <a:rPr lang="zh-CN" altLang="en-US" sz="2800" b="1" dirty="0">
                  <a:latin typeface="Times New Roman" pitchFamily="18" charset="0"/>
                </a:rPr>
                <a:t>　</a:t>
              </a:r>
              <a:r>
                <a:rPr lang="en-US" altLang="zh-CN" sz="2800" b="1" dirty="0">
                  <a:latin typeface="Times New Roman" pitchFamily="18" charset="0"/>
                </a:rPr>
                <a:t>7</a:t>
              </a:r>
            </a:p>
          </p:txBody>
        </p:sp>
        <p:grpSp>
          <p:nvGrpSpPr>
            <p:cNvPr id="110607" name="Group 15"/>
            <p:cNvGrpSpPr>
              <a:grpSpLocks/>
            </p:cNvGrpSpPr>
            <p:nvPr/>
          </p:nvGrpSpPr>
          <p:grpSpPr bwMode="auto">
            <a:xfrm>
              <a:off x="528" y="1176"/>
              <a:ext cx="1843" cy="1370"/>
              <a:chOff x="528" y="1176"/>
              <a:chExt cx="1843" cy="1370"/>
            </a:xfrm>
          </p:grpSpPr>
          <p:sp>
            <p:nvSpPr>
              <p:cNvPr id="110608" name="AutoShape 16"/>
              <p:cNvSpPr>
                <a:spLocks/>
              </p:cNvSpPr>
              <p:nvPr/>
            </p:nvSpPr>
            <p:spPr bwMode="auto">
              <a:xfrm>
                <a:off x="528" y="1176"/>
                <a:ext cx="48" cy="1370"/>
              </a:xfrm>
              <a:prstGeom prst="leftBracket">
                <a:avLst>
                  <a:gd name="adj" fmla="val 23784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grpSp>
            <p:nvGrpSpPr>
              <p:cNvPr id="110609" name="Group 17"/>
              <p:cNvGrpSpPr>
                <a:grpSpLocks/>
              </p:cNvGrpSpPr>
              <p:nvPr/>
            </p:nvGrpSpPr>
            <p:grpSpPr bwMode="auto">
              <a:xfrm>
                <a:off x="848" y="1253"/>
                <a:ext cx="1523" cy="1077"/>
                <a:chOff x="817" y="1263"/>
                <a:chExt cx="1377" cy="1153"/>
              </a:xfrm>
            </p:grpSpPr>
            <p:sp>
              <p:nvSpPr>
                <p:cNvPr id="110610" name="Line 18"/>
                <p:cNvSpPr>
                  <a:spLocks noChangeShapeType="1"/>
                </p:cNvSpPr>
                <p:nvPr/>
              </p:nvSpPr>
              <p:spPr bwMode="auto">
                <a:xfrm>
                  <a:off x="817" y="1277"/>
                  <a:ext cx="1366" cy="1125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611" name="Line 19"/>
                <p:cNvSpPr>
                  <a:spLocks noChangeShapeType="1"/>
                </p:cNvSpPr>
                <p:nvPr/>
              </p:nvSpPr>
              <p:spPr bwMode="auto">
                <a:xfrm>
                  <a:off x="817" y="1263"/>
                  <a:ext cx="136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612" name="Freeform 20"/>
                <p:cNvSpPr>
                  <a:spLocks/>
                </p:cNvSpPr>
                <p:nvPr/>
              </p:nvSpPr>
              <p:spPr bwMode="auto">
                <a:xfrm>
                  <a:off x="2193" y="1263"/>
                  <a:ext cx="1" cy="1153"/>
                </a:xfrm>
                <a:custGeom>
                  <a:avLst/>
                  <a:gdLst>
                    <a:gd name="T0" fmla="*/ 0 w 1"/>
                    <a:gd name="T1" fmla="*/ 0 h 1245"/>
                    <a:gd name="T2" fmla="*/ 0 w 1"/>
                    <a:gd name="T3" fmla="*/ 1245 h 1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245">
                      <a:moveTo>
                        <a:pt x="0" y="0"/>
                      </a:moveTo>
                      <a:lnTo>
                        <a:pt x="0" y="1245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5257800" y="47244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三角矩阵</a:t>
            </a:r>
          </a:p>
        </p:txBody>
      </p:sp>
      <p:sp>
        <p:nvSpPr>
          <p:cNvPr id="110614" name="Rectangle 22"/>
          <p:cNvSpPr>
            <a:spLocks noRot="1" noChangeArrowheads="1"/>
          </p:cNvSpPr>
          <p:nvPr/>
        </p:nvSpPr>
        <p:spPr bwMode="auto">
          <a:xfrm>
            <a:off x="302536" y="533400"/>
            <a:ext cx="85407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4400" dirty="0">
                <a:solidFill>
                  <a:schemeClr val="tx2"/>
                </a:solidFill>
                <a:ea typeface="华文行楷" pitchFamily="2" charset="-122"/>
              </a:rPr>
              <a:t>特殊矩阵</a:t>
            </a:r>
          </a:p>
        </p:txBody>
      </p:sp>
    </p:spTree>
    <p:extLst>
      <p:ext uri="{BB962C8B-B14F-4D97-AF65-F5344CB8AC3E}">
        <p14:creationId xmlns:p14="http://schemas.microsoft.com/office/powerpoint/2010/main" val="3308999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88737" y="1170061"/>
            <a:ext cx="3167935" cy="1287574"/>
            <a:chOff x="177" y="1784"/>
            <a:chExt cx="2443" cy="1042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77" y="2041"/>
              <a:ext cx="80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 kern="0" dirty="0" smtClean="0">
                  <a:solidFill>
                    <a:srgbClr val="000000"/>
                  </a:solidFill>
                </a:rPr>
                <a:t>A</a:t>
              </a:r>
              <a:r>
                <a:rPr kumimoji="1" lang="en-US" altLang="zh-CN" sz="2800" b="1" kern="0" baseline="-25000" dirty="0" smtClean="0">
                  <a:solidFill>
                    <a:srgbClr val="000000"/>
                  </a:solidFill>
                </a:rPr>
                <a:t>3×4 </a:t>
              </a:r>
              <a:r>
                <a:rPr kumimoji="1" lang="en-US" altLang="zh-CN" sz="2800" b="1" kern="0" dirty="0" smtClean="0">
                  <a:solidFill>
                    <a:srgbClr val="000000"/>
                  </a:solidFill>
                </a:rPr>
                <a:t>=</a:t>
              </a:r>
            </a:p>
          </p:txBody>
        </p:sp>
        <p:sp>
          <p:nvSpPr>
            <p:cNvPr id="6" name="AutoShape 6"/>
            <p:cNvSpPr>
              <a:spLocks/>
            </p:cNvSpPr>
            <p:nvPr/>
          </p:nvSpPr>
          <p:spPr bwMode="auto">
            <a:xfrm>
              <a:off x="1160" y="1784"/>
              <a:ext cx="56" cy="956"/>
            </a:xfrm>
            <a:prstGeom prst="leftBracket">
              <a:avLst>
                <a:gd name="adj" fmla="val 22857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7" name="AutoShape 7"/>
            <p:cNvSpPr>
              <a:spLocks/>
            </p:cNvSpPr>
            <p:nvPr/>
          </p:nvSpPr>
          <p:spPr bwMode="auto">
            <a:xfrm rot="10800000">
              <a:off x="2564" y="1821"/>
              <a:ext cx="56" cy="898"/>
            </a:xfrm>
            <a:prstGeom prst="leftBracket">
              <a:avLst>
                <a:gd name="adj" fmla="val 22857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000000"/>
                </a:solidFill>
              </a:endParaRPr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1144" y="1800"/>
              <a:ext cx="1476" cy="374"/>
              <a:chOff x="1176" y="1800"/>
              <a:chExt cx="1476" cy="374"/>
            </a:xfrm>
          </p:grpSpPr>
          <p:sp>
            <p:nvSpPr>
              <p:cNvPr id="37" name="Text Box 9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" name="Text Box 10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" name="Text Box 11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9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" name="Text Box 12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12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1144" y="2126"/>
              <a:ext cx="1476" cy="374"/>
              <a:chOff x="1176" y="1800"/>
              <a:chExt cx="1476" cy="374"/>
            </a:xfrm>
          </p:grpSpPr>
          <p:sp>
            <p:nvSpPr>
              <p:cNvPr id="31" name="Text Box 16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" name="Text Box 17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" name="Text Box 19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1144" y="2452"/>
              <a:ext cx="1476" cy="374"/>
              <a:chOff x="1176" y="1800"/>
              <a:chExt cx="1476" cy="374"/>
            </a:xfrm>
          </p:grpSpPr>
          <p:sp>
            <p:nvSpPr>
              <p:cNvPr id="25" name="Text Box 23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" name="Text Box 26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6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6550000" y="404664"/>
            <a:ext cx="2197100" cy="4826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kern="0" smtClean="0">
                <a:solidFill>
                  <a:srgbClr val="000000"/>
                </a:solidFill>
              </a:rPr>
              <a:t>row  col  val</a:t>
            </a:r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6821834" y="2914883"/>
            <a:ext cx="2118172" cy="596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kern="0" dirty="0" smtClean="0">
                <a:solidFill>
                  <a:srgbClr val="000000"/>
                </a:solidFill>
                <a:latin typeface="宋体" charset="-122"/>
              </a:rPr>
              <a:t>三元组顺序表</a:t>
            </a:r>
            <a:r>
              <a:rPr kumimoji="1" lang="en-US" altLang="zh-CN" sz="2000" b="1" kern="0" dirty="0" smtClean="0">
                <a:solidFill>
                  <a:srgbClr val="FF0000"/>
                </a:solidFill>
                <a:latin typeface="宋体" charset="-122"/>
              </a:rPr>
              <a:t>ta</a:t>
            </a:r>
            <a:endParaRPr kumimoji="1" lang="en-US" altLang="zh-CN" sz="2000" b="1" kern="0" dirty="0" smtClean="0">
              <a:solidFill>
                <a:srgbClr val="FF0000"/>
              </a:solidFill>
            </a:endParaRPr>
          </a:p>
        </p:txBody>
      </p:sp>
      <p:grpSp>
        <p:nvGrpSpPr>
          <p:cNvPr id="46" name="Group 46"/>
          <p:cNvGrpSpPr>
            <a:grpSpLocks/>
          </p:cNvGrpSpPr>
          <p:nvPr/>
        </p:nvGrpSpPr>
        <p:grpSpPr bwMode="auto">
          <a:xfrm>
            <a:off x="6372200" y="836466"/>
            <a:ext cx="2209800" cy="1981201"/>
            <a:chOff x="3544" y="1656"/>
            <a:chExt cx="1392" cy="1248"/>
          </a:xfrm>
        </p:grpSpPr>
        <p:grpSp>
          <p:nvGrpSpPr>
            <p:cNvPr id="47" name="Group 47"/>
            <p:cNvGrpSpPr>
              <a:grpSpLocks/>
            </p:cNvGrpSpPr>
            <p:nvPr/>
          </p:nvGrpSpPr>
          <p:grpSpPr bwMode="auto">
            <a:xfrm>
              <a:off x="3544" y="1656"/>
              <a:ext cx="1384" cy="248"/>
              <a:chOff x="3456" y="1976"/>
              <a:chExt cx="1384" cy="248"/>
            </a:xfrm>
          </p:grpSpPr>
          <p:sp>
            <p:nvSpPr>
              <p:cNvPr id="93" name="Rectangle 48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333399"/>
                    </a:solidFill>
                  </a:rPr>
                  <a:t>0</a:t>
                </a:r>
              </a:p>
            </p:txBody>
          </p:sp>
          <p:sp>
            <p:nvSpPr>
              <p:cNvPr id="94" name="Rectangle 49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9</a:t>
                </a:r>
              </a:p>
            </p:txBody>
          </p:sp>
          <p:sp>
            <p:nvSpPr>
              <p:cNvPr id="95" name="Rectangle 50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96" name="Rectangle 51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000000"/>
                    </a:solidFill>
                  </a:rPr>
                  <a:t>0</a:t>
                </a:r>
              </a:p>
            </p:txBody>
          </p:sp>
        </p:grpSp>
        <p:grpSp>
          <p:nvGrpSpPr>
            <p:cNvPr id="48" name="Group 52"/>
            <p:cNvGrpSpPr>
              <a:grpSpLocks/>
            </p:cNvGrpSpPr>
            <p:nvPr/>
          </p:nvGrpSpPr>
          <p:grpSpPr bwMode="auto">
            <a:xfrm>
              <a:off x="3544" y="1904"/>
              <a:ext cx="1384" cy="248"/>
              <a:chOff x="3456" y="1976"/>
              <a:chExt cx="1384" cy="248"/>
            </a:xfrm>
          </p:grpSpPr>
          <p:sp>
            <p:nvSpPr>
              <p:cNvPr id="89" name="Rectangle 53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333399"/>
                    </a:solidFill>
                  </a:rPr>
                  <a:t>1</a:t>
                </a:r>
              </a:p>
            </p:txBody>
          </p:sp>
          <p:sp>
            <p:nvSpPr>
              <p:cNvPr id="90" name="Rectangle 54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12</a:t>
                </a:r>
              </a:p>
            </p:txBody>
          </p:sp>
          <p:sp>
            <p:nvSpPr>
              <p:cNvPr id="91" name="Rectangle 55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92" name="Rectangle 56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000000"/>
                    </a:solidFill>
                  </a:rPr>
                  <a:t>0</a:t>
                </a:r>
              </a:p>
            </p:txBody>
          </p:sp>
        </p:grpSp>
        <p:grpSp>
          <p:nvGrpSpPr>
            <p:cNvPr id="49" name="Group 57"/>
            <p:cNvGrpSpPr>
              <a:grpSpLocks/>
            </p:cNvGrpSpPr>
            <p:nvPr/>
          </p:nvGrpSpPr>
          <p:grpSpPr bwMode="auto">
            <a:xfrm>
              <a:off x="3544" y="2152"/>
              <a:ext cx="1384" cy="248"/>
              <a:chOff x="3456" y="1976"/>
              <a:chExt cx="1384" cy="248"/>
            </a:xfrm>
          </p:grpSpPr>
          <p:sp>
            <p:nvSpPr>
              <p:cNvPr id="85" name="Rectangle 58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333399"/>
                    </a:solidFill>
                  </a:rPr>
                  <a:t>2</a:t>
                </a:r>
              </a:p>
            </p:txBody>
          </p:sp>
          <p:sp>
            <p:nvSpPr>
              <p:cNvPr id="86" name="Rectangle 59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87" name="Rectangle 60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88" name="Rectangle 61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grpSp>
          <p:nvGrpSpPr>
            <p:cNvPr id="50" name="Group 62"/>
            <p:cNvGrpSpPr>
              <a:grpSpLocks/>
            </p:cNvGrpSpPr>
            <p:nvPr/>
          </p:nvGrpSpPr>
          <p:grpSpPr bwMode="auto">
            <a:xfrm>
              <a:off x="3544" y="2400"/>
              <a:ext cx="1392" cy="504"/>
              <a:chOff x="3456" y="1976"/>
              <a:chExt cx="1392" cy="504"/>
            </a:xfrm>
          </p:grpSpPr>
          <p:sp>
            <p:nvSpPr>
              <p:cNvPr id="81" name="Rectangle 63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333399"/>
                    </a:solidFill>
                  </a:rPr>
                  <a:t>3</a:t>
                </a:r>
              </a:p>
            </p:txBody>
          </p:sp>
          <p:sp>
            <p:nvSpPr>
              <p:cNvPr id="82" name="Rectangle 64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83" name="Rectangle 65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84" name="Rectangle 66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98" name="Rectangle 63"/>
              <p:cNvSpPr>
                <a:spLocks noChangeArrowheads="1"/>
              </p:cNvSpPr>
              <p:nvPr/>
            </p:nvSpPr>
            <p:spPr bwMode="auto">
              <a:xfrm>
                <a:off x="3456" y="2231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333399"/>
                    </a:solidFill>
                  </a:rPr>
                  <a:t>4</a:t>
                </a:r>
              </a:p>
            </p:txBody>
          </p:sp>
          <p:sp>
            <p:nvSpPr>
              <p:cNvPr id="99" name="Rectangle 66"/>
              <p:cNvSpPr>
                <a:spLocks noChangeArrowheads="1"/>
              </p:cNvSpPr>
              <p:nvPr/>
            </p:nvSpPr>
            <p:spPr bwMode="auto">
              <a:xfrm>
                <a:off x="3747" y="2230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00" name="Rectangle 65"/>
              <p:cNvSpPr>
                <a:spLocks noChangeArrowheads="1"/>
              </p:cNvSpPr>
              <p:nvPr/>
            </p:nvSpPr>
            <p:spPr bwMode="auto">
              <a:xfrm>
                <a:off x="4083" y="2232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101" name="Rectangle 64"/>
              <p:cNvSpPr>
                <a:spLocks noChangeArrowheads="1"/>
              </p:cNvSpPr>
              <p:nvPr/>
            </p:nvSpPr>
            <p:spPr bwMode="auto">
              <a:xfrm>
                <a:off x="4400" y="2231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000000"/>
                    </a:solidFill>
                  </a:rPr>
                  <a:t>6</a:t>
                </a:r>
              </a:p>
            </p:txBody>
          </p:sp>
        </p:grpSp>
      </p:grpSp>
      <p:grpSp>
        <p:nvGrpSpPr>
          <p:cNvPr id="102" name="Group 4"/>
          <p:cNvGrpSpPr>
            <a:grpSpLocks/>
          </p:cNvGrpSpPr>
          <p:nvPr/>
        </p:nvGrpSpPr>
        <p:grpSpPr bwMode="auto">
          <a:xfrm>
            <a:off x="539552" y="4149080"/>
            <a:ext cx="3073461" cy="1765780"/>
            <a:chOff x="177" y="1784"/>
            <a:chExt cx="2099" cy="1429"/>
          </a:xfrm>
        </p:grpSpPr>
        <p:sp>
          <p:nvSpPr>
            <p:cNvPr id="103" name="Rectangle 5"/>
            <p:cNvSpPr>
              <a:spLocks noChangeArrowheads="1"/>
            </p:cNvSpPr>
            <p:nvPr/>
          </p:nvSpPr>
          <p:spPr bwMode="auto">
            <a:xfrm>
              <a:off x="177" y="2041"/>
              <a:ext cx="80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800" b="1" kern="0" dirty="0" smtClean="0">
                  <a:solidFill>
                    <a:srgbClr val="000000"/>
                  </a:solidFill>
                </a:rPr>
                <a:t>B</a:t>
              </a:r>
              <a:r>
                <a:rPr kumimoji="1" lang="en-US" altLang="zh-CN" sz="2800" b="1" kern="0" baseline="-25000" dirty="0" smtClean="0">
                  <a:solidFill>
                    <a:srgbClr val="000000"/>
                  </a:solidFill>
                </a:rPr>
                <a:t>4×3 </a:t>
              </a:r>
              <a:r>
                <a:rPr kumimoji="1" lang="en-US" altLang="zh-CN" sz="2800" b="1" kern="0" dirty="0" smtClean="0">
                  <a:solidFill>
                    <a:srgbClr val="000000"/>
                  </a:solidFill>
                </a:rPr>
                <a:t>=</a:t>
              </a:r>
            </a:p>
          </p:txBody>
        </p:sp>
        <p:sp>
          <p:nvSpPr>
            <p:cNvPr id="104" name="AutoShape 6"/>
            <p:cNvSpPr>
              <a:spLocks/>
            </p:cNvSpPr>
            <p:nvPr/>
          </p:nvSpPr>
          <p:spPr bwMode="auto">
            <a:xfrm>
              <a:off x="1160" y="1784"/>
              <a:ext cx="84" cy="1373"/>
            </a:xfrm>
            <a:prstGeom prst="leftBracket">
              <a:avLst>
                <a:gd name="adj" fmla="val 22857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000000"/>
                </a:solidFill>
              </a:endParaRPr>
            </a:p>
          </p:txBody>
        </p:sp>
        <p:sp>
          <p:nvSpPr>
            <p:cNvPr id="108" name="AutoShape 7"/>
            <p:cNvSpPr>
              <a:spLocks/>
            </p:cNvSpPr>
            <p:nvPr/>
          </p:nvSpPr>
          <p:spPr bwMode="auto">
            <a:xfrm rot="10800000">
              <a:off x="2220" y="1821"/>
              <a:ext cx="56" cy="1336"/>
            </a:xfrm>
            <a:prstGeom prst="leftBracket">
              <a:avLst>
                <a:gd name="adj" fmla="val 228571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000000"/>
                </a:solidFill>
              </a:endParaRPr>
            </a:p>
          </p:txBody>
        </p:sp>
        <p:grpSp>
          <p:nvGrpSpPr>
            <p:cNvPr id="109" name="Group 8"/>
            <p:cNvGrpSpPr>
              <a:grpSpLocks/>
            </p:cNvGrpSpPr>
            <p:nvPr/>
          </p:nvGrpSpPr>
          <p:grpSpPr bwMode="auto">
            <a:xfrm>
              <a:off x="1144" y="1800"/>
              <a:ext cx="1117" cy="374"/>
              <a:chOff x="1176" y="1800"/>
              <a:chExt cx="1117" cy="374"/>
            </a:xfrm>
          </p:grpSpPr>
          <p:sp>
            <p:nvSpPr>
              <p:cNvPr id="120" name="Text Box 9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1" name="Text Box 10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2" name="Text Box 11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10" name="Group 15"/>
            <p:cNvGrpSpPr>
              <a:grpSpLocks/>
            </p:cNvGrpSpPr>
            <p:nvPr/>
          </p:nvGrpSpPr>
          <p:grpSpPr bwMode="auto">
            <a:xfrm>
              <a:off x="1144" y="2126"/>
              <a:ext cx="1117" cy="374"/>
              <a:chOff x="1176" y="1800"/>
              <a:chExt cx="1117" cy="374"/>
            </a:xfrm>
          </p:grpSpPr>
          <p:sp>
            <p:nvSpPr>
              <p:cNvPr id="116" name="Text Box 16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7" name="Text Box 17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8" name="Text Box 18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11" name="Group 22"/>
            <p:cNvGrpSpPr>
              <a:grpSpLocks/>
            </p:cNvGrpSpPr>
            <p:nvPr/>
          </p:nvGrpSpPr>
          <p:grpSpPr bwMode="auto">
            <a:xfrm>
              <a:off x="1144" y="2452"/>
              <a:ext cx="1117" cy="761"/>
              <a:chOff x="1176" y="1800"/>
              <a:chExt cx="1117" cy="761"/>
            </a:xfrm>
          </p:grpSpPr>
          <p:sp>
            <p:nvSpPr>
              <p:cNvPr id="112" name="Text Box 23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9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3" name="Text Box 24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4" name="Text Box 25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5" name="Text Box 23"/>
              <p:cNvSpPr txBox="1">
                <a:spLocks noChangeArrowheads="1"/>
              </p:cNvSpPr>
              <p:nvPr/>
            </p:nvSpPr>
            <p:spPr bwMode="auto">
              <a:xfrm>
                <a:off x="1176" y="2187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12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6" name="Text Box 24"/>
              <p:cNvSpPr txBox="1">
                <a:spLocks noChangeArrowheads="1"/>
              </p:cNvSpPr>
              <p:nvPr/>
            </p:nvSpPr>
            <p:spPr bwMode="auto">
              <a:xfrm>
                <a:off x="1535" y="2174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</a:rPr>
                  <a:t>0</a:t>
                </a:r>
                <a:endParaRPr lang="en-US" altLang="zh-CN" b="1" kern="0" baseline="-25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7" name="Text Box 25"/>
              <p:cNvSpPr txBox="1">
                <a:spLocks noChangeArrowheads="1"/>
              </p:cNvSpPr>
              <p:nvPr/>
            </p:nvSpPr>
            <p:spPr bwMode="auto">
              <a:xfrm>
                <a:off x="1882" y="2181"/>
                <a:ext cx="40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lang="en-US" altLang="zh-CN" b="1" kern="0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6</a:t>
                </a:r>
                <a:endParaRPr lang="en-US" altLang="zh-CN" b="1" kern="0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129" name="Rectangle 44"/>
          <p:cNvSpPr>
            <a:spLocks noChangeArrowheads="1"/>
          </p:cNvSpPr>
          <p:nvPr/>
        </p:nvSpPr>
        <p:spPr bwMode="auto">
          <a:xfrm>
            <a:off x="4317752" y="3432659"/>
            <a:ext cx="2197100" cy="48260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kern="0" dirty="0" smtClean="0">
                <a:solidFill>
                  <a:srgbClr val="000000"/>
                </a:solidFill>
              </a:rPr>
              <a:t>row  col  </a:t>
            </a:r>
            <a:r>
              <a:rPr kumimoji="1" lang="en-US" altLang="zh-CN" sz="2400" b="1" kern="0" dirty="0" err="1" smtClean="0">
                <a:solidFill>
                  <a:srgbClr val="000000"/>
                </a:solidFill>
              </a:rPr>
              <a:t>val</a:t>
            </a:r>
            <a:endParaRPr kumimoji="1" lang="en-US" altLang="zh-CN" sz="2400" b="1" kern="0" dirty="0" smtClean="0">
              <a:solidFill>
                <a:srgbClr val="000000"/>
              </a:solidFill>
            </a:endParaRPr>
          </a:p>
        </p:txBody>
      </p:sp>
      <p:sp>
        <p:nvSpPr>
          <p:cNvPr id="130" name="Rectangle 45"/>
          <p:cNvSpPr>
            <a:spLocks noChangeArrowheads="1"/>
          </p:cNvSpPr>
          <p:nvPr/>
        </p:nvSpPr>
        <p:spPr bwMode="auto">
          <a:xfrm>
            <a:off x="4589586" y="5942878"/>
            <a:ext cx="2118172" cy="596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kern="0" dirty="0" smtClean="0">
                <a:solidFill>
                  <a:srgbClr val="000000"/>
                </a:solidFill>
                <a:latin typeface="宋体" charset="-122"/>
              </a:rPr>
              <a:t>三元组顺序表</a:t>
            </a:r>
            <a:r>
              <a:rPr kumimoji="1" lang="en-US" altLang="zh-CN" sz="2000" b="1" kern="0" dirty="0" err="1" smtClean="0">
                <a:solidFill>
                  <a:srgbClr val="FF0000"/>
                </a:solidFill>
                <a:latin typeface="宋体" charset="-122"/>
              </a:rPr>
              <a:t>tb</a:t>
            </a:r>
            <a:endParaRPr kumimoji="1" lang="en-US" altLang="zh-CN" sz="2000" b="1" kern="0" dirty="0" smtClean="0">
              <a:solidFill>
                <a:srgbClr val="FF0000"/>
              </a:solidFill>
            </a:endParaRPr>
          </a:p>
        </p:txBody>
      </p:sp>
      <p:grpSp>
        <p:nvGrpSpPr>
          <p:cNvPr id="131" name="Group 46"/>
          <p:cNvGrpSpPr>
            <a:grpSpLocks/>
          </p:cNvGrpSpPr>
          <p:nvPr/>
        </p:nvGrpSpPr>
        <p:grpSpPr bwMode="auto">
          <a:xfrm>
            <a:off x="4139952" y="3861286"/>
            <a:ext cx="2209800" cy="1984376"/>
            <a:chOff x="3544" y="1654"/>
            <a:chExt cx="1392" cy="1250"/>
          </a:xfrm>
        </p:grpSpPr>
        <p:grpSp>
          <p:nvGrpSpPr>
            <p:cNvPr id="132" name="Group 47"/>
            <p:cNvGrpSpPr>
              <a:grpSpLocks/>
            </p:cNvGrpSpPr>
            <p:nvPr/>
          </p:nvGrpSpPr>
          <p:grpSpPr bwMode="auto">
            <a:xfrm>
              <a:off x="3544" y="1654"/>
              <a:ext cx="1384" cy="250"/>
              <a:chOff x="3456" y="1974"/>
              <a:chExt cx="1384" cy="250"/>
            </a:xfrm>
          </p:grpSpPr>
          <p:sp>
            <p:nvSpPr>
              <p:cNvPr id="152" name="Rectangle 48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333399"/>
                    </a:solidFill>
                  </a:rPr>
                  <a:t>0</a:t>
                </a:r>
              </a:p>
            </p:txBody>
          </p:sp>
          <p:sp>
            <p:nvSpPr>
              <p:cNvPr id="153" name="Rectangle 49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Rectangle 50"/>
              <p:cNvSpPr>
                <a:spLocks noChangeArrowheads="1"/>
              </p:cNvSpPr>
              <p:nvPr/>
            </p:nvSpPr>
            <p:spPr bwMode="auto">
              <a:xfrm>
                <a:off x="4075" y="1974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Rectangle 51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3" name="Group 52"/>
            <p:cNvGrpSpPr>
              <a:grpSpLocks/>
            </p:cNvGrpSpPr>
            <p:nvPr/>
          </p:nvGrpSpPr>
          <p:grpSpPr bwMode="auto">
            <a:xfrm>
              <a:off x="3544" y="1904"/>
              <a:ext cx="1384" cy="248"/>
              <a:chOff x="3456" y="1976"/>
              <a:chExt cx="1384" cy="248"/>
            </a:xfrm>
          </p:grpSpPr>
          <p:sp>
            <p:nvSpPr>
              <p:cNvPr id="148" name="Rectangle 53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333399"/>
                    </a:solidFill>
                  </a:rPr>
                  <a:t>1</a:t>
                </a:r>
              </a:p>
            </p:txBody>
          </p:sp>
          <p:sp>
            <p:nvSpPr>
              <p:cNvPr id="149" name="Rectangle 54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Rectangle 55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Rectangle 56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4" name="Group 57"/>
            <p:cNvGrpSpPr>
              <a:grpSpLocks/>
            </p:cNvGrpSpPr>
            <p:nvPr/>
          </p:nvGrpSpPr>
          <p:grpSpPr bwMode="auto">
            <a:xfrm>
              <a:off x="3544" y="2152"/>
              <a:ext cx="1384" cy="248"/>
              <a:chOff x="3456" y="1976"/>
              <a:chExt cx="1384" cy="248"/>
            </a:xfrm>
          </p:grpSpPr>
          <p:sp>
            <p:nvSpPr>
              <p:cNvPr id="144" name="Rectangle 58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smtClean="0">
                    <a:solidFill>
                      <a:srgbClr val="333399"/>
                    </a:solidFill>
                  </a:rPr>
                  <a:t>2</a:t>
                </a:r>
              </a:p>
            </p:txBody>
          </p:sp>
          <p:sp>
            <p:nvSpPr>
              <p:cNvPr id="145" name="Rectangle 59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Rectangle 60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" name="Rectangle 61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5" name="Group 62"/>
            <p:cNvGrpSpPr>
              <a:grpSpLocks/>
            </p:cNvGrpSpPr>
            <p:nvPr/>
          </p:nvGrpSpPr>
          <p:grpSpPr bwMode="auto">
            <a:xfrm>
              <a:off x="3544" y="2400"/>
              <a:ext cx="1392" cy="504"/>
              <a:chOff x="3456" y="1976"/>
              <a:chExt cx="1392" cy="504"/>
            </a:xfrm>
          </p:grpSpPr>
          <p:sp>
            <p:nvSpPr>
              <p:cNvPr id="136" name="Rectangle 63"/>
              <p:cNvSpPr>
                <a:spLocks noChangeArrowheads="1"/>
              </p:cNvSpPr>
              <p:nvPr/>
            </p:nvSpPr>
            <p:spPr bwMode="auto">
              <a:xfrm>
                <a:off x="3456" y="1976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333399"/>
                    </a:solidFill>
                  </a:rPr>
                  <a:t>3</a:t>
                </a:r>
              </a:p>
            </p:txBody>
          </p:sp>
          <p:sp>
            <p:nvSpPr>
              <p:cNvPr id="137" name="Rectangle 64"/>
              <p:cNvSpPr>
                <a:spLocks noChangeArrowheads="1"/>
              </p:cNvSpPr>
              <p:nvPr/>
            </p:nvSpPr>
            <p:spPr bwMode="auto">
              <a:xfrm>
                <a:off x="4392" y="1976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Rectangle 65"/>
              <p:cNvSpPr>
                <a:spLocks noChangeArrowheads="1"/>
              </p:cNvSpPr>
              <p:nvPr/>
            </p:nvSpPr>
            <p:spPr bwMode="auto">
              <a:xfrm>
                <a:off x="4064" y="1976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Rectangle 66"/>
              <p:cNvSpPr>
                <a:spLocks noChangeArrowheads="1"/>
              </p:cNvSpPr>
              <p:nvPr/>
            </p:nvSpPr>
            <p:spPr bwMode="auto">
              <a:xfrm>
                <a:off x="3744" y="1976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" name="Rectangle 63"/>
              <p:cNvSpPr>
                <a:spLocks noChangeArrowheads="1"/>
              </p:cNvSpPr>
              <p:nvPr/>
            </p:nvSpPr>
            <p:spPr bwMode="auto">
              <a:xfrm>
                <a:off x="3456" y="2231"/>
                <a:ext cx="336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kern="0" dirty="0" smtClean="0">
                    <a:solidFill>
                      <a:srgbClr val="333399"/>
                    </a:solidFill>
                  </a:rPr>
                  <a:t>4</a:t>
                </a:r>
              </a:p>
            </p:txBody>
          </p:sp>
          <p:sp>
            <p:nvSpPr>
              <p:cNvPr id="141" name="Rectangle 66"/>
              <p:cNvSpPr>
                <a:spLocks noChangeArrowheads="1"/>
              </p:cNvSpPr>
              <p:nvPr/>
            </p:nvSpPr>
            <p:spPr bwMode="auto">
              <a:xfrm>
                <a:off x="3747" y="2230"/>
                <a:ext cx="336" cy="24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" name="Rectangle 65"/>
              <p:cNvSpPr>
                <a:spLocks noChangeArrowheads="1"/>
              </p:cNvSpPr>
              <p:nvPr/>
            </p:nvSpPr>
            <p:spPr bwMode="auto">
              <a:xfrm>
                <a:off x="4083" y="2232"/>
                <a:ext cx="336" cy="248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Rectangle 64"/>
              <p:cNvSpPr>
                <a:spLocks noChangeArrowheads="1"/>
              </p:cNvSpPr>
              <p:nvPr/>
            </p:nvSpPr>
            <p:spPr bwMode="auto">
              <a:xfrm>
                <a:off x="4400" y="2231"/>
                <a:ext cx="448" cy="248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altLang="zh-CN" sz="2400" b="1" kern="0" dirty="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下箭头 1"/>
          <p:cNvSpPr/>
          <p:nvPr/>
        </p:nvSpPr>
        <p:spPr bwMode="auto">
          <a:xfrm>
            <a:off x="1823001" y="2441781"/>
            <a:ext cx="425331" cy="16373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1354" y="2703630"/>
            <a:ext cx="197684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/>
              <a:t>对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逐列转置</a:t>
            </a:r>
            <a:endParaRPr lang="en-US" altLang="zh-CN" sz="2000" b="1" dirty="0" smtClean="0"/>
          </a:p>
          <a:p>
            <a:r>
              <a:rPr lang="zh-CN" altLang="en-US" sz="2000" b="1" dirty="0" smtClean="0">
                <a:solidFill>
                  <a:srgbClr val="FF09E2"/>
                </a:solidFill>
              </a:rPr>
              <a:t>即：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逐行得到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56" name="直接连接符 155"/>
          <p:cNvCxnSpPr/>
          <p:nvPr/>
        </p:nvCxnSpPr>
        <p:spPr bwMode="auto">
          <a:xfrm flipH="1">
            <a:off x="5220072" y="1770599"/>
            <a:ext cx="111698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 bwMode="auto">
          <a:xfrm>
            <a:off x="5220072" y="1770599"/>
            <a:ext cx="0" cy="158639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05" name="Group 19"/>
          <p:cNvGrpSpPr>
            <a:grpSpLocks/>
          </p:cNvGrpSpPr>
          <p:nvPr/>
        </p:nvGrpSpPr>
        <p:grpSpPr bwMode="auto">
          <a:xfrm>
            <a:off x="6707758" y="4058138"/>
            <a:ext cx="2232180" cy="1569748"/>
            <a:chOff x="1276" y="3113"/>
            <a:chExt cx="1368" cy="1040"/>
          </a:xfrm>
        </p:grpSpPr>
        <p:sp>
          <p:nvSpPr>
            <p:cNvPr id="106" name="Text Box 20"/>
            <p:cNvSpPr txBox="1">
              <a:spLocks noChangeArrowheads="1"/>
            </p:cNvSpPr>
            <p:nvPr/>
          </p:nvSpPr>
          <p:spPr bwMode="auto">
            <a:xfrm>
              <a:off x="1673" y="3113"/>
              <a:ext cx="971" cy="1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</a:srgbClr>
                  </a:solidFill>
                  <a:effectLst/>
                  <a:uLnTx/>
                  <a:uFillTx/>
                  <a:latin typeface="宋体" charset="-122"/>
                  <a:ea typeface="宋体" charset="-122"/>
                </a:rPr>
                <a:t>对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</a:srgbClr>
                  </a:solidFill>
                  <a:effectLst/>
                  <a:uLnTx/>
                  <a:uFillTx/>
                  <a:latin typeface="宋体" charset="-122"/>
                  <a:ea typeface="宋体" charset="-122"/>
                </a:rPr>
                <a:t>ta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</a:srgbClr>
                  </a:solidFill>
                  <a:effectLst/>
                  <a:uLnTx/>
                  <a:uFillTx/>
                  <a:latin typeface="宋体" charset="-122"/>
                  <a:ea typeface="宋体" charset="-122"/>
                </a:rPr>
                <a:t>按照列号从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</a:srgbClr>
                  </a:solidFill>
                  <a:effectLst/>
                  <a:uLnTx/>
                  <a:uFillTx/>
                  <a:latin typeface="宋体" charset="-122"/>
                  <a:ea typeface="宋体" charset="-122"/>
                </a:rPr>
                <a:t>0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</a:srgbClr>
                  </a:solidFill>
                  <a:effectLst/>
                  <a:uLnTx/>
                  <a:uFillTx/>
                  <a:latin typeface="宋体" charset="-122"/>
                  <a:ea typeface="宋体" charset="-122"/>
                </a:rPr>
                <a:t>到</a:t>
              </a:r>
              <a:r>
                <a:rPr lang="en-US" altLang="zh-CN" sz="2400" b="1" kern="0" dirty="0" smtClean="0">
                  <a:solidFill>
                    <a:srgbClr val="000000">
                      <a:lumMod val="50000"/>
                    </a:srgbClr>
                  </a:solidFill>
                  <a:latin typeface="宋体" charset="-122"/>
                  <a:ea typeface="宋体" charset="-122"/>
                </a:rPr>
                <a:t>cnum-1</a:t>
              </a:r>
              <a:r>
                <a:rPr lang="zh-CN" altLang="en-US" sz="2400" b="1" kern="0" dirty="0" smtClean="0">
                  <a:solidFill>
                    <a:srgbClr val="000000">
                      <a:lumMod val="50000"/>
                    </a:srgbClr>
                  </a:solidFill>
                  <a:latin typeface="宋体" charset="-122"/>
                  <a:ea typeface="宋体" charset="-122"/>
                </a:rPr>
                <a:t>依次扫描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50000"/>
                    </a:srgbClr>
                  </a:solidFill>
                  <a:effectLst/>
                  <a:uLnTx/>
                  <a:uFillTx/>
                  <a:latin typeface="宋体" charset="-122"/>
                  <a:ea typeface="宋体" charset="-122"/>
                </a:rPr>
                <a:t>？</a:t>
              </a:r>
              <a:endPara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宋体" charset="-122"/>
                <a:ea typeface="宋体" charset="-122"/>
              </a:endParaRPr>
            </a:p>
          </p:txBody>
        </p:sp>
        <p:graphicFrame>
          <p:nvGraphicFramePr>
            <p:cNvPr id="107" name="Object 21"/>
            <p:cNvGraphicFramePr>
              <a:graphicFrameLocks noChangeAspect="1"/>
            </p:cNvGraphicFramePr>
            <p:nvPr/>
          </p:nvGraphicFramePr>
          <p:xfrm>
            <a:off x="1276" y="3113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1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3113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4075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67544" y="1124744"/>
            <a:ext cx="83820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(5) 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稀疏矩阵转置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（逐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行得到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B）</a:t>
            </a:r>
            <a:endParaRPr kumimoji="1" lang="en-US" altLang="zh-CN" sz="28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void trans(table *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ta,table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*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{    </a:t>
            </a:r>
            <a:r>
              <a:rPr kumimoji="1" lang="en-US" altLang="zh-CN" sz="24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k,b,q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    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endParaRPr kumimoji="1" lang="en-US" altLang="zh-CN" sz="24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=ta-&gt;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=ta-&gt;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=ta-&gt;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4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755576" y="908720"/>
            <a:ext cx="8208912" cy="5370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q=0;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/*q</a:t>
            </a:r>
            <a:r>
              <a:rPr kumimoji="1" lang="zh-CN" altLang="en-US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2400" b="1" dirty="0" err="1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4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&gt;data</a:t>
            </a:r>
            <a:r>
              <a:rPr kumimoji="1" lang="zh-CN" altLang="en-US" sz="24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的下标*</a:t>
            </a:r>
            <a:r>
              <a:rPr kumimoji="1" lang="en-US" altLang="zh-CN" sz="24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/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if (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!=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0)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{    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for 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(k=0;k&lt;ta-&gt;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cnum;k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++) 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for (p=0;p&lt;ta-&gt;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len;p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++)  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/*p</a:t>
            </a:r>
            <a:r>
              <a:rPr kumimoji="1" lang="zh-CN" altLang="en-US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ta-&gt;data</a:t>
            </a:r>
            <a:r>
              <a:rPr kumimoji="1" lang="zh-CN" altLang="en-US" sz="24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的下标*</a:t>
            </a:r>
            <a:r>
              <a:rPr kumimoji="1" lang="en-US" altLang="zh-CN" sz="24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/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if (ta-&gt;data[p].col==k) 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         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{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  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-&gt;data[q].row=ta-&gt;data[p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].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col;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            	  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-&gt;data[q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].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col=ta-&gt;data[p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].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row;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            	  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-&gt;data[q].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val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=ta-&gt;data[p].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val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            	  q++;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         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107024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026"/>
          <p:cNvSpPr txBox="1">
            <a:spLocks noChangeArrowheads="1"/>
          </p:cNvSpPr>
          <p:nvPr/>
        </p:nvSpPr>
        <p:spPr bwMode="auto">
          <a:xfrm>
            <a:off x="611560" y="980728"/>
            <a:ext cx="8305800" cy="4789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以上算法的时间复杂度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O(ta-&gt;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*ta-&gt;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而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将二维数组存储在一个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行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列矩阵中时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其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转置算法的时间复杂度为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O(m*n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当非零元素个数较小时，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O(ta-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*ta-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优于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O(m*n)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kumimoji="1"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16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95536" y="980728"/>
            <a:ext cx="8496944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zh-CN" altLang="en-US" sz="2800" b="1" dirty="0" smtClean="0">
                <a:solidFill>
                  <a:srgbClr val="002060"/>
                </a:solidFill>
                <a:ea typeface="楷体_GB2312" pitchFamily="49" charset="-122"/>
              </a:rPr>
              <a:t>算法思路</a:t>
            </a:r>
            <a:r>
              <a:rPr kumimoji="1" lang="zh-CN" altLang="en-US" sz="2800" b="1" dirty="0" smtClean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 smtClean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3） </a:t>
            </a:r>
            <a:r>
              <a:rPr kumimoji="1" lang="zh-CN" altLang="en-US" sz="2800" b="1" dirty="0" smtClean="0">
                <a:solidFill>
                  <a:srgbClr val="002060"/>
                </a:solidFill>
                <a:ea typeface="楷体_GB2312" pitchFamily="49" charset="-122"/>
              </a:rPr>
              <a:t>：分段定位</a:t>
            </a:r>
            <a:endParaRPr kumimoji="1" lang="en-US" altLang="zh-CN" sz="2800" b="1" dirty="0" smtClean="0">
              <a:solidFill>
                <a:srgbClr val="002060"/>
              </a:solidFill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总体思路：转置时，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对</a:t>
            </a:r>
            <a:r>
              <a:rPr kumimoji="1" lang="zh-CN" altLang="en-US" sz="2800" b="1" dirty="0" smtClean="0">
                <a:solidFill>
                  <a:srgbClr val="002060"/>
                </a:solidFill>
                <a:ea typeface="楷体_GB2312" pitchFamily="49" charset="-122"/>
              </a:rPr>
              <a:t>三元组表</a:t>
            </a:r>
            <a:r>
              <a:rPr kumimoji="1" lang="en-US" altLang="zh-CN" sz="2800" b="1" dirty="0" smtClean="0">
                <a:solidFill>
                  <a:srgbClr val="002060"/>
                </a:solidFill>
                <a:ea typeface="楷体_GB2312" pitchFamily="49" charset="-122"/>
              </a:rPr>
              <a:t>ta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中的三元组依次进行转置，转置后的三元组直接放到对应稀疏矩阵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的</a:t>
            </a:r>
            <a:r>
              <a:rPr kumimoji="1" lang="zh-CN" altLang="en-US" sz="2800" b="1" dirty="0" smtClean="0">
                <a:solidFill>
                  <a:srgbClr val="002060"/>
                </a:solidFill>
                <a:ea typeface="楷体_GB2312" pitchFamily="49" charset="-122"/>
              </a:rPr>
              <a:t>三元组</a:t>
            </a:r>
            <a:r>
              <a:rPr kumimoji="1" lang="zh-CN" altLang="en-US" sz="2800" b="1" dirty="0">
                <a:solidFill>
                  <a:srgbClr val="002060"/>
                </a:solidFill>
                <a:ea typeface="楷体_GB2312" pitchFamily="49" charset="-122"/>
              </a:rPr>
              <a:t>表</a:t>
            </a:r>
            <a:r>
              <a:rPr kumimoji="1" lang="en-US" altLang="zh-CN" sz="2800" b="1" dirty="0" err="1" smtClean="0">
                <a:solidFill>
                  <a:srgbClr val="002060"/>
                </a:solidFill>
                <a:ea typeface="楷体_GB2312" pitchFamily="49" charset="-122"/>
              </a:rPr>
              <a:t>tb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中的分段位置上。</a:t>
            </a:r>
            <a:endParaRPr kumimoji="1" lang="en-US" altLang="zh-CN" sz="24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为了能将待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转置的三元组表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ta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中的元素一次定位到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三元组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表</a:t>
            </a:r>
            <a:r>
              <a:rPr kumimoji="1" lang="en-US" altLang="zh-CN" sz="2400" b="1" dirty="0" err="1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tb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的正确位置，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需要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预先对三元组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表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tb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进行分段定位。</a:t>
            </a:r>
            <a:endParaRPr kumimoji="1" lang="en-US" altLang="zh-CN" sz="24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</a:rPr>
              <a:t>1）</a:t>
            </a:r>
            <a:r>
              <a:rPr kumimoji="1"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</a:rPr>
              <a:t>预先处理阶段</a:t>
            </a:r>
            <a:endParaRPr kumimoji="1"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(a)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计算稀疏矩阵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每一列中非零元素的个数（即：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转置后的稀疏矩阵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每一行中非零元素的个数）</a:t>
            </a:r>
            <a:endParaRPr kumimoji="1" lang="en-US" altLang="zh-CN" sz="24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设置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一个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数组</a:t>
            </a:r>
            <a:r>
              <a:rPr kumimoji="1" lang="en-US" altLang="zh-CN" sz="2400" b="1" dirty="0" err="1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num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[ ]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来存放这些数。例如：</a:t>
            </a:r>
            <a:r>
              <a:rPr kumimoji="1" lang="en-US" altLang="zh-CN" sz="2400" b="1" dirty="0" err="1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num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[k]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中存放的是 矩阵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中第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k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列的非零元素的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个数（即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：矩阵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中第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k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行的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非零元素的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个数）</a:t>
            </a:r>
            <a:endParaRPr kumimoji="1" lang="en-US" altLang="zh-CN" sz="24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26621"/>
            <a:ext cx="8640960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(5) 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稀疏矩阵</a:t>
            </a:r>
            <a:r>
              <a:rPr kumimoji="1" lang="en-US" altLang="zh-CN" sz="2800" b="1" i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A</a:t>
            </a:r>
            <a:r>
              <a:rPr kumimoji="1" lang="en-US" altLang="zh-CN" sz="2800" b="1" baseline="-30000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m×n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用三元组顺序表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ta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存储，实现对稀疏矩阵的转置</a:t>
            </a:r>
            <a:endParaRPr kumimoji="1" lang="en-US" altLang="zh-CN" sz="2800" b="1" dirty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61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95536" y="980728"/>
            <a:ext cx="849694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/>
            <a:r>
              <a:rPr kumimoji="1" lang="zh-CN" altLang="en-US" sz="2800" b="1" dirty="0">
                <a:solidFill>
                  <a:srgbClr val="002060"/>
                </a:solidFill>
                <a:ea typeface="楷体_GB2312" pitchFamily="49" charset="-122"/>
              </a:rPr>
              <a:t>算法思路</a:t>
            </a:r>
            <a:r>
              <a:rPr kumimoji="1" lang="zh-CN" altLang="en-US" sz="2800" b="1" dirty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3） </a:t>
            </a:r>
            <a:r>
              <a:rPr kumimoji="1" lang="zh-CN" altLang="en-US" sz="2800" b="1" dirty="0">
                <a:solidFill>
                  <a:srgbClr val="002060"/>
                </a:solidFill>
                <a:ea typeface="楷体_GB2312" pitchFamily="49" charset="-122"/>
              </a:rPr>
              <a:t>：分段</a:t>
            </a:r>
            <a:r>
              <a:rPr kumimoji="1" lang="zh-CN" altLang="en-US" sz="2800" b="1" dirty="0" smtClean="0">
                <a:solidFill>
                  <a:srgbClr val="002060"/>
                </a:solidFill>
                <a:ea typeface="楷体_GB2312" pitchFamily="49" charset="-122"/>
              </a:rPr>
              <a:t>定位</a:t>
            </a:r>
            <a:endParaRPr kumimoji="1" lang="en-US" altLang="zh-CN" sz="24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</a:rPr>
              <a:t>1）</a:t>
            </a:r>
            <a:r>
              <a:rPr kumimoji="1"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</a:rPr>
              <a:t>预先处理阶段</a:t>
            </a:r>
            <a:endParaRPr kumimoji="1" lang="en-US" altLang="zh-CN" sz="2400" b="1" dirty="0" smtClean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endParaRPr kumimoji="1" lang="en-US" altLang="zh-CN" sz="24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(b)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计算稀疏矩阵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每一列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中的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第一个非零元素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在三元组表</a:t>
            </a:r>
            <a:r>
              <a:rPr kumimoji="1" lang="en-US" altLang="zh-CN" sz="2400" b="1" dirty="0" err="1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tb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中的正确位置（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即：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转置后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的矩阵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B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每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一行中的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第一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个非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零元素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在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三元组表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tb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中的正确位置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）</a:t>
            </a:r>
            <a:endParaRPr kumimoji="1" lang="en-US" altLang="zh-CN" sz="24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设置一个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数组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pot[ 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]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来存放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这些位置。</a:t>
            </a:r>
            <a:endParaRPr kumimoji="1" lang="en-US" altLang="zh-CN" sz="24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例如：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pot[k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]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中存放的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是矩阵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中第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k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列中的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第一个非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零元素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在三元组表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tb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中的正确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位置</a:t>
            </a:r>
            <a:endParaRPr kumimoji="1" lang="en-US" altLang="zh-CN" sz="24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9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Group 4"/>
          <p:cNvGrpSpPr>
            <a:grpSpLocks/>
          </p:cNvGrpSpPr>
          <p:nvPr/>
        </p:nvGrpSpPr>
        <p:grpSpPr bwMode="auto">
          <a:xfrm>
            <a:off x="844550" y="764704"/>
            <a:ext cx="4673600" cy="2552700"/>
            <a:chOff x="424" y="1784"/>
            <a:chExt cx="2944" cy="1608"/>
          </a:xfrm>
        </p:grpSpPr>
        <p:sp>
          <p:nvSpPr>
            <p:cNvPr id="10309" name="Rectangle 5"/>
            <p:cNvSpPr>
              <a:spLocks noChangeArrowheads="1"/>
            </p:cNvSpPr>
            <p:nvPr/>
          </p:nvSpPr>
          <p:spPr bwMode="auto">
            <a:xfrm>
              <a:off x="424" y="2392"/>
              <a:ext cx="80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5×6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=</a:t>
              </a:r>
            </a:p>
          </p:txBody>
        </p:sp>
        <p:sp>
          <p:nvSpPr>
            <p:cNvPr id="10310" name="AutoShape 6"/>
            <p:cNvSpPr>
              <a:spLocks/>
            </p:cNvSpPr>
            <p:nvPr/>
          </p:nvSpPr>
          <p:spPr bwMode="auto">
            <a:xfrm>
              <a:off x="1160" y="1784"/>
              <a:ext cx="56" cy="1536"/>
            </a:xfrm>
            <a:prstGeom prst="leftBracket">
              <a:avLst>
                <a:gd name="adj" fmla="val 22857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311" name="AutoShape 7"/>
            <p:cNvSpPr>
              <a:spLocks/>
            </p:cNvSpPr>
            <p:nvPr/>
          </p:nvSpPr>
          <p:spPr bwMode="auto">
            <a:xfrm rot="10800000">
              <a:off x="3312" y="1800"/>
              <a:ext cx="56" cy="1536"/>
            </a:xfrm>
            <a:prstGeom prst="leftBracket">
              <a:avLst>
                <a:gd name="adj" fmla="val 22857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grpSp>
          <p:nvGrpSpPr>
            <p:cNvPr id="10312" name="Group 8"/>
            <p:cNvGrpSpPr>
              <a:grpSpLocks/>
            </p:cNvGrpSpPr>
            <p:nvPr/>
          </p:nvGrpSpPr>
          <p:grpSpPr bwMode="auto">
            <a:xfrm>
              <a:off x="1144" y="1800"/>
              <a:ext cx="2192" cy="288"/>
              <a:chOff x="1176" y="1800"/>
              <a:chExt cx="2192" cy="288"/>
            </a:xfrm>
          </p:grpSpPr>
          <p:sp>
            <p:nvSpPr>
              <p:cNvPr id="10341" name="Text Box 9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2" name="Text Box 10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3" name="Text Box 11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35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4" name="Text Box 12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13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5" name="Text Box 13"/>
              <p:cNvSpPr txBox="1">
                <a:spLocks noChangeArrowheads="1"/>
              </p:cNvSpPr>
              <p:nvPr/>
            </p:nvSpPr>
            <p:spPr bwMode="auto">
              <a:xfrm>
                <a:off x="2610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6" name="Text Box 14"/>
              <p:cNvSpPr txBox="1">
                <a:spLocks noChangeArrowheads="1"/>
              </p:cNvSpPr>
              <p:nvPr/>
            </p:nvSpPr>
            <p:spPr bwMode="auto">
              <a:xfrm>
                <a:off x="2968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313" name="Group 15"/>
            <p:cNvGrpSpPr>
              <a:grpSpLocks/>
            </p:cNvGrpSpPr>
            <p:nvPr/>
          </p:nvGrpSpPr>
          <p:grpSpPr bwMode="auto">
            <a:xfrm>
              <a:off x="1144" y="2126"/>
              <a:ext cx="2192" cy="288"/>
              <a:chOff x="1176" y="1800"/>
              <a:chExt cx="2192" cy="288"/>
            </a:xfrm>
          </p:grpSpPr>
          <p:sp>
            <p:nvSpPr>
              <p:cNvPr id="10335" name="Text Box 16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31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6" name="Text Box 17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7" name="Text Box 18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8" name="Text Box 19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9" name="Text Box 20"/>
              <p:cNvSpPr txBox="1">
                <a:spLocks noChangeArrowheads="1"/>
              </p:cNvSpPr>
              <p:nvPr/>
            </p:nvSpPr>
            <p:spPr bwMode="auto">
              <a:xfrm>
                <a:off x="2610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17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40" name="Text Box 21"/>
              <p:cNvSpPr txBox="1">
                <a:spLocks noChangeArrowheads="1"/>
              </p:cNvSpPr>
              <p:nvPr/>
            </p:nvSpPr>
            <p:spPr bwMode="auto">
              <a:xfrm>
                <a:off x="2968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314" name="Group 22"/>
            <p:cNvGrpSpPr>
              <a:grpSpLocks/>
            </p:cNvGrpSpPr>
            <p:nvPr/>
          </p:nvGrpSpPr>
          <p:grpSpPr bwMode="auto">
            <a:xfrm>
              <a:off x="1144" y="2452"/>
              <a:ext cx="2192" cy="288"/>
              <a:chOff x="1176" y="1800"/>
              <a:chExt cx="2192" cy="288"/>
            </a:xfrm>
          </p:grpSpPr>
          <p:sp>
            <p:nvSpPr>
              <p:cNvPr id="10329" name="Text Box 23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0" name="Text Box 24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1" name="Text Box 25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6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2" name="Text Box 26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3" name="Text Box 27"/>
              <p:cNvSpPr txBox="1">
                <a:spLocks noChangeArrowheads="1"/>
              </p:cNvSpPr>
              <p:nvPr/>
            </p:nvSpPr>
            <p:spPr bwMode="auto">
              <a:xfrm>
                <a:off x="2610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34" name="Text Box 28"/>
              <p:cNvSpPr txBox="1">
                <a:spLocks noChangeArrowheads="1"/>
              </p:cNvSpPr>
              <p:nvPr/>
            </p:nvSpPr>
            <p:spPr bwMode="auto">
              <a:xfrm>
                <a:off x="2968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315" name="Group 29"/>
            <p:cNvGrpSpPr>
              <a:grpSpLocks/>
            </p:cNvGrpSpPr>
            <p:nvPr/>
          </p:nvGrpSpPr>
          <p:grpSpPr bwMode="auto">
            <a:xfrm>
              <a:off x="1144" y="2778"/>
              <a:ext cx="2192" cy="288"/>
              <a:chOff x="1176" y="1800"/>
              <a:chExt cx="2192" cy="288"/>
            </a:xfrm>
          </p:grpSpPr>
          <p:sp>
            <p:nvSpPr>
              <p:cNvPr id="10323" name="Text Box 30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4" name="Text Box 31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21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5" name="Text Box 32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6" name="Text Box 33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20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7" name="Text Box 34"/>
              <p:cNvSpPr txBox="1">
                <a:spLocks noChangeArrowheads="1"/>
              </p:cNvSpPr>
              <p:nvPr/>
            </p:nvSpPr>
            <p:spPr bwMode="auto">
              <a:xfrm>
                <a:off x="2610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8" name="Text Box 35"/>
              <p:cNvSpPr txBox="1">
                <a:spLocks noChangeArrowheads="1"/>
              </p:cNvSpPr>
              <p:nvPr/>
            </p:nvSpPr>
            <p:spPr bwMode="auto">
              <a:xfrm>
                <a:off x="2968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316" name="Group 36"/>
            <p:cNvGrpSpPr>
              <a:grpSpLocks/>
            </p:cNvGrpSpPr>
            <p:nvPr/>
          </p:nvGrpSpPr>
          <p:grpSpPr bwMode="auto">
            <a:xfrm>
              <a:off x="1144" y="3096"/>
              <a:ext cx="2192" cy="296"/>
              <a:chOff x="1176" y="1792"/>
              <a:chExt cx="2192" cy="296"/>
            </a:xfrm>
          </p:grpSpPr>
          <p:sp>
            <p:nvSpPr>
              <p:cNvPr id="10317" name="Text Box 37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18" name="Text Box 38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19" name="Text Box 39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0" name="Text Box 40"/>
              <p:cNvSpPr txBox="1">
                <a:spLocks noChangeArrowheads="1"/>
              </p:cNvSpPr>
              <p:nvPr/>
            </p:nvSpPr>
            <p:spPr bwMode="auto">
              <a:xfrm>
                <a:off x="2260" y="1792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8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1" name="Text Box 41"/>
              <p:cNvSpPr txBox="1">
                <a:spLocks noChangeArrowheads="1"/>
              </p:cNvSpPr>
              <p:nvPr/>
            </p:nvSpPr>
            <p:spPr bwMode="auto">
              <a:xfrm>
                <a:off x="2610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22" name="Text Box 42"/>
              <p:cNvSpPr txBox="1">
                <a:spLocks noChangeArrowheads="1"/>
              </p:cNvSpPr>
              <p:nvPr/>
            </p:nvSpPr>
            <p:spPr bwMode="auto">
              <a:xfrm>
                <a:off x="2968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6157540" y="928588"/>
            <a:ext cx="2374900" cy="4368800"/>
            <a:chOff x="3496" y="664"/>
            <a:chExt cx="1496" cy="2752"/>
          </a:xfrm>
        </p:grpSpPr>
        <p:sp>
          <p:nvSpPr>
            <p:cNvPr id="10256" name="Rectangle 44"/>
            <p:cNvSpPr>
              <a:spLocks noChangeArrowheads="1"/>
            </p:cNvSpPr>
            <p:nvPr/>
          </p:nvSpPr>
          <p:spPr bwMode="auto">
            <a:xfrm>
              <a:off x="3608" y="664"/>
              <a:ext cx="138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row  col  </a:t>
              </a:r>
              <a:r>
                <a:rPr kumimoji="1" lang="en-US" altLang="zh-CN" sz="2400" b="1" dirty="0" err="1" smtClean="0">
                  <a:solidFill>
                    <a:srgbClr val="000000"/>
                  </a:solidFill>
                  <a:latin typeface="Times New Roman" pitchFamily="18" charset="0"/>
                </a:rPr>
                <a:t>val</a:t>
              </a:r>
              <a:endPara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10258" name="Group 46"/>
            <p:cNvGrpSpPr>
              <a:grpSpLocks/>
            </p:cNvGrpSpPr>
            <p:nvPr/>
          </p:nvGrpSpPr>
          <p:grpSpPr bwMode="auto">
            <a:xfrm>
              <a:off x="3496" y="936"/>
              <a:ext cx="1384" cy="2480"/>
              <a:chOff x="3544" y="1656"/>
              <a:chExt cx="1384" cy="2480"/>
            </a:xfrm>
          </p:grpSpPr>
          <p:grpSp>
            <p:nvGrpSpPr>
              <p:cNvPr id="10259" name="Group 47"/>
              <p:cNvGrpSpPr>
                <a:grpSpLocks/>
              </p:cNvGrpSpPr>
              <p:nvPr/>
            </p:nvGrpSpPr>
            <p:grpSpPr bwMode="auto">
              <a:xfrm>
                <a:off x="3544" y="1656"/>
                <a:ext cx="1384" cy="248"/>
                <a:chOff x="3456" y="1976"/>
                <a:chExt cx="1384" cy="248"/>
              </a:xfrm>
            </p:grpSpPr>
            <p:sp>
              <p:nvSpPr>
                <p:cNvPr id="10305" name="Rectangle 4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0306" name="Rectangle 4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35</a:t>
                  </a:r>
                </a:p>
              </p:txBody>
            </p:sp>
            <p:sp>
              <p:nvSpPr>
                <p:cNvPr id="10307" name="Rectangle 5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0308" name="Rectangle 5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10260" name="Group 52"/>
              <p:cNvGrpSpPr>
                <a:grpSpLocks/>
              </p:cNvGrpSpPr>
              <p:nvPr/>
            </p:nvGrpSpPr>
            <p:grpSpPr bwMode="auto">
              <a:xfrm>
                <a:off x="3544" y="1904"/>
                <a:ext cx="1384" cy="248"/>
                <a:chOff x="3456" y="1976"/>
                <a:chExt cx="1384" cy="248"/>
              </a:xfrm>
            </p:grpSpPr>
            <p:sp>
              <p:nvSpPr>
                <p:cNvPr id="10301" name="Rectangle 5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0302" name="Rectangle 5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13</a:t>
                  </a:r>
                </a:p>
              </p:txBody>
            </p:sp>
            <p:sp>
              <p:nvSpPr>
                <p:cNvPr id="10303" name="Rectangle 5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0304" name="Rectangle 5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10261" name="Group 57"/>
              <p:cNvGrpSpPr>
                <a:grpSpLocks/>
              </p:cNvGrpSpPr>
              <p:nvPr/>
            </p:nvGrpSpPr>
            <p:grpSpPr bwMode="auto">
              <a:xfrm>
                <a:off x="3544" y="2152"/>
                <a:ext cx="1384" cy="248"/>
                <a:chOff x="3456" y="1976"/>
                <a:chExt cx="1384" cy="248"/>
              </a:xfrm>
            </p:grpSpPr>
            <p:sp>
              <p:nvSpPr>
                <p:cNvPr id="10297" name="Rectangle 5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0298" name="Rectangle 5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10299" name="Rectangle 6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10300" name="Rectangle 6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10262" name="Group 62"/>
              <p:cNvGrpSpPr>
                <a:grpSpLocks/>
              </p:cNvGrpSpPr>
              <p:nvPr/>
            </p:nvGrpSpPr>
            <p:grpSpPr bwMode="auto">
              <a:xfrm>
                <a:off x="3544" y="2400"/>
                <a:ext cx="1384" cy="248"/>
                <a:chOff x="3456" y="1976"/>
                <a:chExt cx="1384" cy="248"/>
              </a:xfrm>
            </p:grpSpPr>
            <p:sp>
              <p:nvSpPr>
                <p:cNvPr id="10293" name="Rectangle 6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0294" name="Rectangle 6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31</a:t>
                  </a:r>
                </a:p>
              </p:txBody>
            </p:sp>
            <p:sp>
              <p:nvSpPr>
                <p:cNvPr id="10295" name="Rectangle 6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0296" name="Rectangle 6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0263" name="Group 67"/>
              <p:cNvGrpSpPr>
                <a:grpSpLocks/>
              </p:cNvGrpSpPr>
              <p:nvPr/>
            </p:nvGrpSpPr>
            <p:grpSpPr bwMode="auto">
              <a:xfrm>
                <a:off x="3544" y="2648"/>
                <a:ext cx="1384" cy="248"/>
                <a:chOff x="3456" y="1976"/>
                <a:chExt cx="1384" cy="248"/>
              </a:xfrm>
            </p:grpSpPr>
            <p:sp>
              <p:nvSpPr>
                <p:cNvPr id="10289" name="Rectangle 6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10290" name="Rectangle 6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17</a:t>
                  </a:r>
                </a:p>
              </p:txBody>
            </p:sp>
            <p:sp>
              <p:nvSpPr>
                <p:cNvPr id="10291" name="Rectangle 7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10292" name="Rectangle 7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0264" name="Group 72"/>
              <p:cNvGrpSpPr>
                <a:grpSpLocks/>
              </p:cNvGrpSpPr>
              <p:nvPr/>
            </p:nvGrpSpPr>
            <p:grpSpPr bwMode="auto">
              <a:xfrm>
                <a:off x="3544" y="2896"/>
                <a:ext cx="1384" cy="248"/>
                <a:chOff x="3456" y="1976"/>
                <a:chExt cx="1384" cy="248"/>
              </a:xfrm>
            </p:grpSpPr>
            <p:sp>
              <p:nvSpPr>
                <p:cNvPr id="10285" name="Rectangle 7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10286" name="Rectangle 7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10287" name="Rectangle 7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0288" name="Rectangle 7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10265" name="Group 77"/>
              <p:cNvGrpSpPr>
                <a:grpSpLocks/>
              </p:cNvGrpSpPr>
              <p:nvPr/>
            </p:nvGrpSpPr>
            <p:grpSpPr bwMode="auto">
              <a:xfrm>
                <a:off x="3544" y="3144"/>
                <a:ext cx="1384" cy="248"/>
                <a:chOff x="3456" y="1976"/>
                <a:chExt cx="1384" cy="248"/>
              </a:xfrm>
            </p:grpSpPr>
            <p:sp>
              <p:nvSpPr>
                <p:cNvPr id="10281" name="Rectangle 7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10282" name="Rectangle 7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21</a:t>
                  </a:r>
                </a:p>
              </p:txBody>
            </p:sp>
            <p:sp>
              <p:nvSpPr>
                <p:cNvPr id="10283" name="Rectangle 8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0284" name="Rectangle 8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10266" name="Group 82"/>
              <p:cNvGrpSpPr>
                <a:grpSpLocks/>
              </p:cNvGrpSpPr>
              <p:nvPr/>
            </p:nvGrpSpPr>
            <p:grpSpPr bwMode="auto">
              <a:xfrm>
                <a:off x="3544" y="3392"/>
                <a:ext cx="1384" cy="248"/>
                <a:chOff x="3456" y="1976"/>
                <a:chExt cx="1384" cy="248"/>
              </a:xfrm>
            </p:grpSpPr>
            <p:sp>
              <p:nvSpPr>
                <p:cNvPr id="10277" name="Rectangle 8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7</a:t>
                  </a:r>
                </a:p>
              </p:txBody>
            </p:sp>
            <p:sp>
              <p:nvSpPr>
                <p:cNvPr id="10278" name="Rectangle 8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20</a:t>
                  </a:r>
                </a:p>
              </p:txBody>
            </p:sp>
            <p:sp>
              <p:nvSpPr>
                <p:cNvPr id="10279" name="Rectangle 8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0280" name="Rectangle 8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10267" name="Group 87"/>
              <p:cNvGrpSpPr>
                <a:grpSpLocks/>
              </p:cNvGrpSpPr>
              <p:nvPr/>
            </p:nvGrpSpPr>
            <p:grpSpPr bwMode="auto">
              <a:xfrm>
                <a:off x="3544" y="3640"/>
                <a:ext cx="1384" cy="248"/>
                <a:chOff x="3456" y="1976"/>
                <a:chExt cx="1384" cy="248"/>
              </a:xfrm>
            </p:grpSpPr>
            <p:sp>
              <p:nvSpPr>
                <p:cNvPr id="10273" name="Rectangle 8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10274" name="Rectangle 8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0275" name="Rectangle 9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0276" name="Rectangle 9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10268" name="Group 92"/>
              <p:cNvGrpSpPr>
                <a:grpSpLocks/>
              </p:cNvGrpSpPr>
              <p:nvPr/>
            </p:nvGrpSpPr>
            <p:grpSpPr bwMode="auto">
              <a:xfrm>
                <a:off x="3544" y="3888"/>
                <a:ext cx="1384" cy="248"/>
                <a:chOff x="3456" y="1976"/>
                <a:chExt cx="1384" cy="248"/>
              </a:xfrm>
            </p:grpSpPr>
            <p:sp>
              <p:nvSpPr>
                <p:cNvPr id="10269" name="Rectangle 9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9</a:t>
                  </a:r>
                </a:p>
              </p:txBody>
            </p:sp>
            <p:sp>
              <p:nvSpPr>
                <p:cNvPr id="10270" name="Rectangle 9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10271" name="Rectangle 9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0272" name="Rectangle 9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</p:grpSp>
        </p:grpSp>
      </p:grpSp>
      <p:sp>
        <p:nvSpPr>
          <p:cNvPr id="10249" name="Line 107"/>
          <p:cNvSpPr>
            <a:spLocks noChangeShapeType="1"/>
          </p:cNvSpPr>
          <p:nvPr/>
        </p:nvSpPr>
        <p:spPr bwMode="auto">
          <a:xfrm flipV="1">
            <a:off x="5003800" y="-861700"/>
            <a:ext cx="825500" cy="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11" name="Rectangle 45"/>
          <p:cNvSpPr>
            <a:spLocks noChangeArrowheads="1"/>
          </p:cNvSpPr>
          <p:nvPr/>
        </p:nvSpPr>
        <p:spPr bwMode="auto">
          <a:xfrm>
            <a:off x="6441330" y="5445224"/>
            <a:ext cx="2118172" cy="596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kern="0" dirty="0" smtClean="0">
                <a:solidFill>
                  <a:srgbClr val="000000"/>
                </a:solidFill>
                <a:latin typeface="宋体" charset="-122"/>
              </a:rPr>
              <a:t>三元组顺序表</a:t>
            </a:r>
            <a:r>
              <a:rPr kumimoji="1" lang="en-US" altLang="zh-CN" sz="2000" b="1" kern="0" dirty="0" smtClean="0">
                <a:solidFill>
                  <a:srgbClr val="FF0000"/>
                </a:solidFill>
                <a:latin typeface="宋体" charset="-122"/>
              </a:rPr>
              <a:t>ta</a:t>
            </a:r>
            <a:endParaRPr kumimoji="1" lang="en-US" altLang="zh-CN" sz="2000" b="1" kern="0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2582" y="3297040"/>
            <a:ext cx="4735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、计算数组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num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[  ]</a:t>
            </a:r>
            <a:endParaRPr lang="zh-CN" altLang="en-US" sz="2400" b="1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24682" y="3887590"/>
            <a:ext cx="5187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num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[]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数组初值为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0；</a:t>
            </a:r>
          </a:p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将三元组表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ta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扫描一遍，对于其中列号为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的元素，给相应的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num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[k]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加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1。</a:t>
            </a:r>
            <a:endParaRPr lang="zh-CN" altLang="en-US" sz="2400" b="1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850329"/>
              </p:ext>
            </p:extLst>
          </p:nvPr>
        </p:nvGraphicFramePr>
        <p:xfrm>
          <a:off x="577056" y="3284984"/>
          <a:ext cx="5349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6" name="Clip" r:id="rId4" imgW="861365" imgH="844906" progId="MS_ClipArt_Gallery.5">
                  <p:embed/>
                </p:oleObj>
              </mc:Choice>
              <mc:Fallback>
                <p:oleObj name="Clip" r:id="rId4" imgW="861365" imgH="844906" progId="MS_ClipArt_Gallery.5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56" y="3284984"/>
                        <a:ext cx="5349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1103263" y="4999748"/>
            <a:ext cx="4735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、计算数组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pot[  ]</a:t>
            </a:r>
            <a:endParaRPr lang="zh-CN" altLang="en-US" sz="2400" b="1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09360" y="5398767"/>
            <a:ext cx="5525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pot[0]=0;</a:t>
            </a:r>
          </a:p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pot[k]=pot[k-1]+</a:t>
            </a:r>
            <a:r>
              <a:rPr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num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[k-1];   </a:t>
            </a:r>
            <a:r>
              <a:rPr lang="en-US" altLang="zh-CN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//k&gt;=1</a:t>
            </a:r>
            <a:endParaRPr lang="zh-CN" altLang="en-US" sz="24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17" name="对象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850329"/>
              </p:ext>
            </p:extLst>
          </p:nvPr>
        </p:nvGraphicFramePr>
        <p:xfrm>
          <a:off x="541866" y="5050801"/>
          <a:ext cx="5349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name="Clip" r:id="rId6" imgW="861365" imgH="844906" progId="MS_ClipArt_Gallery.5">
                  <p:embed/>
                </p:oleObj>
              </mc:Choice>
              <mc:Fallback>
                <p:oleObj name="Clip" r:id="rId6" imgW="861365" imgH="844906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66" y="5050801"/>
                        <a:ext cx="5349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20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839268"/>
              </p:ext>
            </p:extLst>
          </p:nvPr>
        </p:nvGraphicFramePr>
        <p:xfrm>
          <a:off x="792072" y="2276872"/>
          <a:ext cx="8028405" cy="168419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547680"/>
                <a:gridCol w="1080120"/>
                <a:gridCol w="1080120"/>
                <a:gridCol w="1008112"/>
                <a:gridCol w="1080120"/>
                <a:gridCol w="1085338"/>
                <a:gridCol w="1146915"/>
              </a:tblGrid>
              <a:tr h="471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k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0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1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2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3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4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5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</a:tr>
              <a:tr h="484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err="1" smtClean="0"/>
                        <a:t>num</a:t>
                      </a:r>
                      <a:r>
                        <a:rPr lang="en-US" altLang="zh-CN" sz="3200" b="1" dirty="0" smtClean="0"/>
                        <a:t>[k]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2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1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2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3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1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1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</a:tr>
              <a:tr h="484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pot[k]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0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2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3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5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8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 smtClean="0"/>
                        <a:t>9</a:t>
                      </a:r>
                      <a:endParaRPr lang="zh-CN" altLang="en-US" sz="3200" b="1" dirty="0"/>
                    </a:p>
                  </a:txBody>
                  <a:tcPr marL="73718" marR="73718" marT="36859" marB="36859"/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15682" y="836712"/>
            <a:ext cx="2504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2A3D7A">
                    <a:lumMod val="60000"/>
                    <a:lumOff val="40000"/>
                  </a:srgbClr>
                </a:solidFill>
                <a:ea typeface="楷体_GB2312" pitchFamily="49" charset="-122"/>
              </a:rPr>
              <a:t>1）</a:t>
            </a:r>
            <a:r>
              <a:rPr kumimoji="1" lang="zh-CN" altLang="en-US" sz="2400" b="1" dirty="0">
                <a:solidFill>
                  <a:srgbClr val="2A3D7A">
                    <a:lumMod val="60000"/>
                    <a:lumOff val="40000"/>
                  </a:srgbClr>
                </a:solidFill>
                <a:ea typeface="楷体_GB2312" pitchFamily="49" charset="-122"/>
              </a:rPr>
              <a:t>预先处理阶段</a:t>
            </a:r>
            <a:endParaRPr kumimoji="1" lang="en-US" altLang="zh-CN" sz="2400" b="1" dirty="0">
              <a:solidFill>
                <a:srgbClr val="2A3D7A">
                  <a:lumMod val="60000"/>
                  <a:lumOff val="40000"/>
                </a:srgbClr>
              </a:solidFill>
              <a:ea typeface="楷体_GB2312" pitchFamily="49" charset="-122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822064" y="1484784"/>
            <a:ext cx="5694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2A3D7A">
                    <a:lumMod val="60000"/>
                    <a:lumOff val="40000"/>
                  </a:srgbClr>
                </a:solidFill>
                <a:ea typeface="楷体_GB2312" pitchFamily="49" charset="-122"/>
              </a:rPr>
              <a:t>预先</a:t>
            </a:r>
            <a:r>
              <a:rPr kumimoji="1" lang="zh-CN" altLang="en-US" sz="2400" b="1" dirty="0">
                <a:solidFill>
                  <a:srgbClr val="2A3D7A">
                    <a:lumMod val="60000"/>
                    <a:lumOff val="40000"/>
                  </a:srgbClr>
                </a:solidFill>
                <a:ea typeface="楷体_GB2312" pitchFamily="49" charset="-122"/>
              </a:rPr>
              <a:t>处理</a:t>
            </a:r>
            <a:r>
              <a:rPr kumimoji="1" lang="zh-CN" altLang="en-US" sz="2400" b="1" dirty="0" smtClean="0">
                <a:solidFill>
                  <a:srgbClr val="2A3D7A">
                    <a:lumMod val="60000"/>
                    <a:lumOff val="40000"/>
                  </a:srgbClr>
                </a:solidFill>
                <a:ea typeface="楷体_GB2312" pitchFamily="49" charset="-122"/>
              </a:rPr>
              <a:t>阶段得到一个分段定位的结果</a:t>
            </a:r>
            <a:endParaRPr kumimoji="1" lang="en-US" altLang="zh-CN" sz="2400" b="1" dirty="0">
              <a:solidFill>
                <a:srgbClr val="2A3D7A">
                  <a:lumMod val="60000"/>
                  <a:lumOff val="40000"/>
                </a:srgbClr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496" y="764704"/>
            <a:ext cx="4673600" cy="2552700"/>
            <a:chOff x="424" y="1784"/>
            <a:chExt cx="2944" cy="1608"/>
          </a:xfrm>
        </p:grpSpPr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424" y="2392"/>
              <a:ext cx="800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5×6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=</a:t>
              </a:r>
            </a:p>
          </p:txBody>
        </p:sp>
        <p:sp>
          <p:nvSpPr>
            <p:cNvPr id="4" name="AutoShape 6"/>
            <p:cNvSpPr>
              <a:spLocks/>
            </p:cNvSpPr>
            <p:nvPr/>
          </p:nvSpPr>
          <p:spPr bwMode="auto">
            <a:xfrm>
              <a:off x="1160" y="1784"/>
              <a:ext cx="56" cy="1536"/>
            </a:xfrm>
            <a:prstGeom prst="leftBracket">
              <a:avLst>
                <a:gd name="adj" fmla="val 22857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" name="AutoShape 7"/>
            <p:cNvSpPr>
              <a:spLocks/>
            </p:cNvSpPr>
            <p:nvPr/>
          </p:nvSpPr>
          <p:spPr bwMode="auto">
            <a:xfrm rot="10800000">
              <a:off x="3312" y="1800"/>
              <a:ext cx="56" cy="1536"/>
            </a:xfrm>
            <a:prstGeom prst="leftBracket">
              <a:avLst>
                <a:gd name="adj" fmla="val 22857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1144" y="1800"/>
              <a:ext cx="2192" cy="288"/>
              <a:chOff x="1176" y="1800"/>
              <a:chExt cx="2192" cy="288"/>
            </a:xfrm>
          </p:grpSpPr>
          <p:sp>
            <p:nvSpPr>
              <p:cNvPr id="35" name="Text Box 9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" name="Text Box 10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dirty="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" name="Text Box 11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35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" name="Text Box 12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13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" name="Text Box 13"/>
              <p:cNvSpPr txBox="1">
                <a:spLocks noChangeArrowheads="1"/>
              </p:cNvSpPr>
              <p:nvPr/>
            </p:nvSpPr>
            <p:spPr bwMode="auto">
              <a:xfrm>
                <a:off x="2610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" name="Text Box 14"/>
              <p:cNvSpPr txBox="1">
                <a:spLocks noChangeArrowheads="1"/>
              </p:cNvSpPr>
              <p:nvPr/>
            </p:nvSpPr>
            <p:spPr bwMode="auto">
              <a:xfrm>
                <a:off x="2968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144" y="2126"/>
              <a:ext cx="2192" cy="288"/>
              <a:chOff x="1176" y="1800"/>
              <a:chExt cx="2192" cy="288"/>
            </a:xfrm>
          </p:grpSpPr>
          <p:sp>
            <p:nvSpPr>
              <p:cNvPr id="29" name="Text Box 16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31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" name="Text Box 17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Text Box 18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" name="Text Box 19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" name="Text Box 20"/>
              <p:cNvSpPr txBox="1">
                <a:spLocks noChangeArrowheads="1"/>
              </p:cNvSpPr>
              <p:nvPr/>
            </p:nvSpPr>
            <p:spPr bwMode="auto">
              <a:xfrm>
                <a:off x="2610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17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" name="Text Box 21"/>
              <p:cNvSpPr txBox="1">
                <a:spLocks noChangeArrowheads="1"/>
              </p:cNvSpPr>
              <p:nvPr/>
            </p:nvSpPr>
            <p:spPr bwMode="auto">
              <a:xfrm>
                <a:off x="2968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22"/>
            <p:cNvGrpSpPr>
              <a:grpSpLocks/>
            </p:cNvGrpSpPr>
            <p:nvPr/>
          </p:nvGrpSpPr>
          <p:grpSpPr bwMode="auto">
            <a:xfrm>
              <a:off x="1144" y="2452"/>
              <a:ext cx="2192" cy="288"/>
              <a:chOff x="1176" y="1800"/>
              <a:chExt cx="2192" cy="288"/>
            </a:xfrm>
          </p:grpSpPr>
          <p:sp>
            <p:nvSpPr>
              <p:cNvPr id="23" name="Text Box 23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" name="Text Box 24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" name="Text Box 25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6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Text Box 26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2610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" name="Text Box 28"/>
              <p:cNvSpPr txBox="1">
                <a:spLocks noChangeArrowheads="1"/>
              </p:cNvSpPr>
              <p:nvPr/>
            </p:nvSpPr>
            <p:spPr bwMode="auto">
              <a:xfrm>
                <a:off x="2968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chemeClr val="tx1">
                        <a:lumMod val="50000"/>
                      </a:schemeClr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29"/>
            <p:cNvGrpSpPr>
              <a:grpSpLocks/>
            </p:cNvGrpSpPr>
            <p:nvPr/>
          </p:nvGrpSpPr>
          <p:grpSpPr bwMode="auto">
            <a:xfrm>
              <a:off x="1144" y="2778"/>
              <a:ext cx="2192" cy="288"/>
              <a:chOff x="1176" y="1800"/>
              <a:chExt cx="2192" cy="288"/>
            </a:xfrm>
          </p:grpSpPr>
          <p:sp>
            <p:nvSpPr>
              <p:cNvPr id="17" name="Text Box 30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" name="Text Box 31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21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" name="Text Box 32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" name="Text Box 33"/>
              <p:cNvSpPr txBox="1">
                <a:spLocks noChangeArrowheads="1"/>
              </p:cNvSpPr>
              <p:nvPr/>
            </p:nvSpPr>
            <p:spPr bwMode="auto">
              <a:xfrm>
                <a:off x="2252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20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" name="Text Box 34"/>
              <p:cNvSpPr txBox="1">
                <a:spLocks noChangeArrowheads="1"/>
              </p:cNvSpPr>
              <p:nvPr/>
            </p:nvSpPr>
            <p:spPr bwMode="auto">
              <a:xfrm>
                <a:off x="2610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" name="Text Box 35"/>
              <p:cNvSpPr txBox="1">
                <a:spLocks noChangeArrowheads="1"/>
              </p:cNvSpPr>
              <p:nvPr/>
            </p:nvSpPr>
            <p:spPr bwMode="auto">
              <a:xfrm>
                <a:off x="2968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36"/>
            <p:cNvGrpSpPr>
              <a:grpSpLocks/>
            </p:cNvGrpSpPr>
            <p:nvPr/>
          </p:nvGrpSpPr>
          <p:grpSpPr bwMode="auto">
            <a:xfrm>
              <a:off x="1144" y="3096"/>
              <a:ext cx="2192" cy="296"/>
              <a:chOff x="1176" y="1792"/>
              <a:chExt cx="2192" cy="296"/>
            </a:xfrm>
          </p:grpSpPr>
          <p:sp>
            <p:nvSpPr>
              <p:cNvPr id="11" name="Text Box 37"/>
              <p:cNvSpPr txBox="1">
                <a:spLocks noChangeArrowheads="1"/>
              </p:cNvSpPr>
              <p:nvPr/>
            </p:nvSpPr>
            <p:spPr bwMode="auto">
              <a:xfrm>
                <a:off x="1176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Text Box 38"/>
              <p:cNvSpPr txBox="1">
                <a:spLocks noChangeArrowheads="1"/>
              </p:cNvSpPr>
              <p:nvPr/>
            </p:nvSpPr>
            <p:spPr bwMode="auto">
              <a:xfrm>
                <a:off x="1535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Text Box 39"/>
              <p:cNvSpPr txBox="1">
                <a:spLocks noChangeArrowheads="1"/>
              </p:cNvSpPr>
              <p:nvPr/>
            </p:nvSpPr>
            <p:spPr bwMode="auto">
              <a:xfrm>
                <a:off x="1893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Text Box 40"/>
              <p:cNvSpPr txBox="1">
                <a:spLocks noChangeArrowheads="1"/>
              </p:cNvSpPr>
              <p:nvPr/>
            </p:nvSpPr>
            <p:spPr bwMode="auto">
              <a:xfrm>
                <a:off x="2260" y="1792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dirty="0" smtClean="0">
                    <a:solidFill>
                      <a:srgbClr val="FF0000"/>
                    </a:solidFill>
                    <a:latin typeface="Times New Roman" pitchFamily="18" charset="0"/>
                  </a:rPr>
                  <a:t>8</a:t>
                </a:r>
                <a:endParaRPr lang="en-US" altLang="zh-CN" b="1" baseline="-25000" dirty="0" smtClean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Text Box 41"/>
              <p:cNvSpPr txBox="1">
                <a:spLocks noChangeArrowheads="1"/>
              </p:cNvSpPr>
              <p:nvPr/>
            </p:nvSpPr>
            <p:spPr bwMode="auto">
              <a:xfrm>
                <a:off x="2610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Text Box 42"/>
              <p:cNvSpPr txBox="1">
                <a:spLocks noChangeArrowheads="1"/>
              </p:cNvSpPr>
              <p:nvPr/>
            </p:nvSpPr>
            <p:spPr bwMode="auto">
              <a:xfrm>
                <a:off x="2968" y="1800"/>
                <a:ext cx="4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b="1" baseline="-250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1" name="Group 43"/>
          <p:cNvGrpSpPr>
            <a:grpSpLocks/>
          </p:cNvGrpSpPr>
          <p:nvPr/>
        </p:nvGrpSpPr>
        <p:grpSpPr bwMode="auto">
          <a:xfrm>
            <a:off x="5076056" y="-99392"/>
            <a:ext cx="2374900" cy="4368800"/>
            <a:chOff x="3496" y="664"/>
            <a:chExt cx="1496" cy="2752"/>
          </a:xfrm>
        </p:grpSpPr>
        <p:sp>
          <p:nvSpPr>
            <p:cNvPr id="42" name="Rectangle 44"/>
            <p:cNvSpPr>
              <a:spLocks noChangeArrowheads="1"/>
            </p:cNvSpPr>
            <p:nvPr/>
          </p:nvSpPr>
          <p:spPr bwMode="auto">
            <a:xfrm>
              <a:off x="3608" y="664"/>
              <a:ext cx="138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row  col  </a:t>
              </a:r>
              <a:r>
                <a:rPr kumimoji="1" lang="en-US" altLang="zh-CN" sz="2400" b="1" dirty="0" err="1" smtClean="0">
                  <a:solidFill>
                    <a:srgbClr val="000000"/>
                  </a:solidFill>
                  <a:latin typeface="Times New Roman" pitchFamily="18" charset="0"/>
                </a:rPr>
                <a:t>val</a:t>
              </a:r>
              <a:endPara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43" name="Group 46"/>
            <p:cNvGrpSpPr>
              <a:grpSpLocks/>
            </p:cNvGrpSpPr>
            <p:nvPr/>
          </p:nvGrpSpPr>
          <p:grpSpPr bwMode="auto">
            <a:xfrm>
              <a:off x="3496" y="936"/>
              <a:ext cx="1384" cy="2480"/>
              <a:chOff x="3544" y="1656"/>
              <a:chExt cx="1384" cy="2480"/>
            </a:xfrm>
          </p:grpSpPr>
          <p:grpSp>
            <p:nvGrpSpPr>
              <p:cNvPr id="44" name="Group 47"/>
              <p:cNvGrpSpPr>
                <a:grpSpLocks/>
              </p:cNvGrpSpPr>
              <p:nvPr/>
            </p:nvGrpSpPr>
            <p:grpSpPr bwMode="auto">
              <a:xfrm>
                <a:off x="3544" y="1656"/>
                <a:ext cx="1384" cy="248"/>
                <a:chOff x="3456" y="1976"/>
                <a:chExt cx="1384" cy="248"/>
              </a:xfrm>
            </p:grpSpPr>
            <p:sp>
              <p:nvSpPr>
                <p:cNvPr id="90" name="Rectangle 4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91" name="Rectangle 4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35</a:t>
                  </a:r>
                </a:p>
              </p:txBody>
            </p:sp>
            <p:sp>
              <p:nvSpPr>
                <p:cNvPr id="92" name="Rectangle 5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93" name="Rectangle 5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45" name="Group 52"/>
              <p:cNvGrpSpPr>
                <a:grpSpLocks/>
              </p:cNvGrpSpPr>
              <p:nvPr/>
            </p:nvGrpSpPr>
            <p:grpSpPr bwMode="auto">
              <a:xfrm>
                <a:off x="3544" y="1904"/>
                <a:ext cx="1384" cy="248"/>
                <a:chOff x="3456" y="1976"/>
                <a:chExt cx="1384" cy="248"/>
              </a:xfrm>
            </p:grpSpPr>
            <p:sp>
              <p:nvSpPr>
                <p:cNvPr id="86" name="Rectangle 5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87" name="Rectangle 5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13</a:t>
                  </a:r>
                </a:p>
              </p:txBody>
            </p:sp>
            <p:sp>
              <p:nvSpPr>
                <p:cNvPr id="88" name="Rectangle 5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89" name="Rectangle 5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46" name="Group 57"/>
              <p:cNvGrpSpPr>
                <a:grpSpLocks/>
              </p:cNvGrpSpPr>
              <p:nvPr/>
            </p:nvGrpSpPr>
            <p:grpSpPr bwMode="auto">
              <a:xfrm>
                <a:off x="3544" y="2152"/>
                <a:ext cx="1384" cy="248"/>
                <a:chOff x="3456" y="1976"/>
                <a:chExt cx="1384" cy="248"/>
              </a:xfrm>
            </p:grpSpPr>
            <p:sp>
              <p:nvSpPr>
                <p:cNvPr id="82" name="Rectangle 5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83" name="Rectangle 5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84" name="Rectangle 6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85" name="Rectangle 6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47" name="Group 62"/>
              <p:cNvGrpSpPr>
                <a:grpSpLocks/>
              </p:cNvGrpSpPr>
              <p:nvPr/>
            </p:nvGrpSpPr>
            <p:grpSpPr bwMode="auto">
              <a:xfrm>
                <a:off x="3544" y="2400"/>
                <a:ext cx="1384" cy="248"/>
                <a:chOff x="3456" y="1976"/>
                <a:chExt cx="1384" cy="248"/>
              </a:xfrm>
            </p:grpSpPr>
            <p:sp>
              <p:nvSpPr>
                <p:cNvPr id="78" name="Rectangle 6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79" name="Rectangle 6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31</a:t>
                  </a:r>
                </a:p>
              </p:txBody>
            </p:sp>
            <p:sp>
              <p:nvSpPr>
                <p:cNvPr id="80" name="Rectangle 6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81" name="Rectangle 6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48" name="Group 67"/>
              <p:cNvGrpSpPr>
                <a:grpSpLocks/>
              </p:cNvGrpSpPr>
              <p:nvPr/>
            </p:nvGrpSpPr>
            <p:grpSpPr bwMode="auto">
              <a:xfrm>
                <a:off x="3544" y="2648"/>
                <a:ext cx="1384" cy="248"/>
                <a:chOff x="3456" y="1976"/>
                <a:chExt cx="1384" cy="248"/>
              </a:xfrm>
            </p:grpSpPr>
            <p:sp>
              <p:nvSpPr>
                <p:cNvPr id="74" name="Rectangle 6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75" name="Rectangle 6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17</a:t>
                  </a:r>
                </a:p>
              </p:txBody>
            </p:sp>
            <p:sp>
              <p:nvSpPr>
                <p:cNvPr id="76" name="Rectangle 7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77" name="Rectangle 7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49" name="Group 72"/>
              <p:cNvGrpSpPr>
                <a:grpSpLocks/>
              </p:cNvGrpSpPr>
              <p:nvPr/>
            </p:nvGrpSpPr>
            <p:grpSpPr bwMode="auto">
              <a:xfrm>
                <a:off x="3544" y="2896"/>
                <a:ext cx="1384" cy="248"/>
                <a:chOff x="3456" y="1976"/>
                <a:chExt cx="1384" cy="248"/>
              </a:xfrm>
            </p:grpSpPr>
            <p:sp>
              <p:nvSpPr>
                <p:cNvPr id="70" name="Rectangle 7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71" name="Rectangle 7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72" name="Rectangle 7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73" name="Rectangle 7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grpSp>
            <p:nvGrpSpPr>
              <p:cNvPr id="50" name="Group 77"/>
              <p:cNvGrpSpPr>
                <a:grpSpLocks/>
              </p:cNvGrpSpPr>
              <p:nvPr/>
            </p:nvGrpSpPr>
            <p:grpSpPr bwMode="auto">
              <a:xfrm>
                <a:off x="3544" y="3144"/>
                <a:ext cx="1384" cy="248"/>
                <a:chOff x="3456" y="1976"/>
                <a:chExt cx="1384" cy="248"/>
              </a:xfrm>
            </p:grpSpPr>
            <p:sp>
              <p:nvSpPr>
                <p:cNvPr id="66" name="Rectangle 7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67" name="Rectangle 7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21</a:t>
                  </a:r>
                </a:p>
              </p:txBody>
            </p:sp>
            <p:sp>
              <p:nvSpPr>
                <p:cNvPr id="68" name="Rectangle 8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69" name="Rectangle 8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51" name="Group 82"/>
              <p:cNvGrpSpPr>
                <a:grpSpLocks/>
              </p:cNvGrpSpPr>
              <p:nvPr/>
            </p:nvGrpSpPr>
            <p:grpSpPr bwMode="auto">
              <a:xfrm>
                <a:off x="3544" y="3392"/>
                <a:ext cx="1384" cy="248"/>
                <a:chOff x="3456" y="1976"/>
                <a:chExt cx="1384" cy="248"/>
              </a:xfrm>
            </p:grpSpPr>
            <p:sp>
              <p:nvSpPr>
                <p:cNvPr id="62" name="Rectangle 8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7</a:t>
                  </a:r>
                </a:p>
              </p:txBody>
            </p:sp>
            <p:sp>
              <p:nvSpPr>
                <p:cNvPr id="63" name="Rectangle 8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20</a:t>
                  </a:r>
                </a:p>
              </p:txBody>
            </p:sp>
            <p:sp>
              <p:nvSpPr>
                <p:cNvPr id="64" name="Rectangle 8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65" name="Rectangle 8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52" name="Group 87"/>
              <p:cNvGrpSpPr>
                <a:grpSpLocks/>
              </p:cNvGrpSpPr>
              <p:nvPr/>
            </p:nvGrpSpPr>
            <p:grpSpPr bwMode="auto">
              <a:xfrm>
                <a:off x="3544" y="3640"/>
                <a:ext cx="1384" cy="248"/>
                <a:chOff x="3456" y="1976"/>
                <a:chExt cx="1384" cy="248"/>
              </a:xfrm>
            </p:grpSpPr>
            <p:sp>
              <p:nvSpPr>
                <p:cNvPr id="58" name="Rectangle 8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59" name="Rectangle 8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60" name="Rectangle 9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61" name="Rectangle 9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</p:grpSp>
          <p:grpSp>
            <p:nvGrpSpPr>
              <p:cNvPr id="53" name="Group 92"/>
              <p:cNvGrpSpPr>
                <a:grpSpLocks/>
              </p:cNvGrpSpPr>
              <p:nvPr/>
            </p:nvGrpSpPr>
            <p:grpSpPr bwMode="auto">
              <a:xfrm>
                <a:off x="3544" y="3888"/>
                <a:ext cx="1384" cy="248"/>
                <a:chOff x="3456" y="1976"/>
                <a:chExt cx="1384" cy="248"/>
              </a:xfrm>
            </p:grpSpPr>
            <p:sp>
              <p:nvSpPr>
                <p:cNvPr id="54" name="Rectangle 9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9</a:t>
                  </a:r>
                </a:p>
              </p:txBody>
            </p:sp>
            <p:sp>
              <p:nvSpPr>
                <p:cNvPr id="55" name="Rectangle 9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dirty="0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56" name="Rectangle 9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57" name="Rectangle 9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</p:grpSp>
        </p:grpSp>
      </p:grp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06605"/>
              </p:ext>
            </p:extLst>
          </p:nvPr>
        </p:nvGraphicFramePr>
        <p:xfrm>
          <a:off x="176270" y="5085184"/>
          <a:ext cx="6895670" cy="144657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329316"/>
                <a:gridCol w="927725"/>
                <a:gridCol w="927725"/>
                <a:gridCol w="865876"/>
                <a:gridCol w="927725"/>
                <a:gridCol w="932207"/>
                <a:gridCol w="985096"/>
              </a:tblGrid>
              <a:tr h="482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/>
                        <a:t>k</a:t>
                      </a:r>
                      <a:endParaRPr lang="zh-CN" altLang="en-US" sz="2700" b="1" dirty="0"/>
                    </a:p>
                  </a:txBody>
                  <a:tcPr marL="63317" marR="63317" marT="31659" marB="316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/>
                        <a:t>0</a:t>
                      </a:r>
                      <a:endParaRPr lang="zh-CN" altLang="en-US" sz="2700" b="1" dirty="0"/>
                    </a:p>
                  </a:txBody>
                  <a:tcPr marL="63317" marR="63317" marT="31659" marB="316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/>
                        <a:t>1</a:t>
                      </a:r>
                      <a:endParaRPr lang="zh-CN" altLang="en-US" sz="2700" b="1" dirty="0"/>
                    </a:p>
                  </a:txBody>
                  <a:tcPr marL="63317" marR="63317" marT="31659" marB="316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/>
                        <a:t>2</a:t>
                      </a:r>
                      <a:endParaRPr lang="zh-CN" altLang="en-US" sz="2700" b="1" dirty="0"/>
                    </a:p>
                  </a:txBody>
                  <a:tcPr marL="63317" marR="63317" marT="31659" marB="316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/>
                        <a:t>3</a:t>
                      </a:r>
                      <a:endParaRPr lang="zh-CN" altLang="en-US" sz="2700" b="1" dirty="0"/>
                    </a:p>
                  </a:txBody>
                  <a:tcPr marL="63317" marR="63317" marT="31659" marB="316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/>
                        <a:t>4</a:t>
                      </a:r>
                      <a:endParaRPr lang="zh-CN" altLang="en-US" sz="2700" b="1" dirty="0"/>
                    </a:p>
                  </a:txBody>
                  <a:tcPr marL="63317" marR="63317" marT="31659" marB="316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/>
                        <a:t>5</a:t>
                      </a:r>
                      <a:endParaRPr lang="zh-CN" altLang="en-US" sz="2700" b="1" dirty="0"/>
                    </a:p>
                  </a:txBody>
                  <a:tcPr marL="63317" marR="63317" marT="31659" marB="31659"/>
                </a:tc>
              </a:tr>
              <a:tr h="482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err="1" smtClean="0"/>
                        <a:t>num</a:t>
                      </a:r>
                      <a:r>
                        <a:rPr lang="en-US" altLang="zh-CN" sz="2700" b="1" dirty="0" smtClean="0"/>
                        <a:t>[k]</a:t>
                      </a:r>
                      <a:endParaRPr lang="zh-CN" altLang="en-US" sz="2700" b="1" dirty="0"/>
                    </a:p>
                  </a:txBody>
                  <a:tcPr marL="63317" marR="63317" marT="31659" marB="316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/>
                        <a:t>2</a:t>
                      </a:r>
                      <a:endParaRPr lang="zh-CN" altLang="en-US" sz="2700" b="1" dirty="0"/>
                    </a:p>
                  </a:txBody>
                  <a:tcPr marL="63317" marR="63317" marT="31659" marB="316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/>
                        <a:t>1</a:t>
                      </a:r>
                      <a:endParaRPr lang="zh-CN" altLang="en-US" sz="2700" b="1" dirty="0"/>
                    </a:p>
                  </a:txBody>
                  <a:tcPr marL="63317" marR="63317" marT="31659" marB="316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/>
                        <a:t>2</a:t>
                      </a:r>
                      <a:endParaRPr lang="zh-CN" altLang="en-US" sz="2700" b="1" dirty="0"/>
                    </a:p>
                  </a:txBody>
                  <a:tcPr marL="63317" marR="63317" marT="31659" marB="316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/>
                        <a:t>3</a:t>
                      </a:r>
                      <a:endParaRPr lang="zh-CN" altLang="en-US" sz="2700" b="1" dirty="0"/>
                    </a:p>
                  </a:txBody>
                  <a:tcPr marL="63317" marR="63317" marT="31659" marB="316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/>
                        <a:t>1</a:t>
                      </a:r>
                      <a:endParaRPr lang="zh-CN" altLang="en-US" sz="2700" b="1" dirty="0"/>
                    </a:p>
                  </a:txBody>
                  <a:tcPr marL="63317" marR="63317" marT="31659" marB="316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/>
                        <a:t>1</a:t>
                      </a:r>
                      <a:endParaRPr lang="zh-CN" altLang="en-US" sz="2700" b="1" dirty="0"/>
                    </a:p>
                  </a:txBody>
                  <a:tcPr marL="63317" marR="63317" marT="31659" marB="31659"/>
                </a:tc>
              </a:tr>
              <a:tr h="4821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/>
                        <a:t>pot[k]</a:t>
                      </a:r>
                      <a:endParaRPr lang="zh-CN" altLang="en-US" sz="2700" b="1" dirty="0"/>
                    </a:p>
                  </a:txBody>
                  <a:tcPr marL="63317" marR="63317" marT="31659" marB="316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/>
                        <a:t>0</a:t>
                      </a:r>
                      <a:endParaRPr lang="zh-CN" altLang="en-US" sz="2700" b="1" dirty="0"/>
                    </a:p>
                  </a:txBody>
                  <a:tcPr marL="63317" marR="63317" marT="31659" marB="316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/>
                        <a:t>2</a:t>
                      </a:r>
                      <a:endParaRPr lang="zh-CN" altLang="en-US" sz="2700" b="1" dirty="0"/>
                    </a:p>
                  </a:txBody>
                  <a:tcPr marL="63317" marR="63317" marT="31659" marB="316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/>
                        <a:t>3</a:t>
                      </a:r>
                      <a:endParaRPr lang="zh-CN" altLang="en-US" sz="2700" b="1" dirty="0"/>
                    </a:p>
                  </a:txBody>
                  <a:tcPr marL="63317" marR="63317" marT="31659" marB="316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/>
                        <a:t>5</a:t>
                      </a:r>
                      <a:endParaRPr lang="zh-CN" altLang="en-US" sz="2700" b="1" dirty="0"/>
                    </a:p>
                  </a:txBody>
                  <a:tcPr marL="63317" marR="63317" marT="31659" marB="316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/>
                        <a:t>8</a:t>
                      </a:r>
                      <a:endParaRPr lang="zh-CN" altLang="en-US" sz="2700" b="1" dirty="0"/>
                    </a:p>
                  </a:txBody>
                  <a:tcPr marL="63317" marR="63317" marT="31659" marB="316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700" b="1" dirty="0" smtClean="0"/>
                        <a:t>9</a:t>
                      </a:r>
                      <a:endParaRPr lang="zh-CN" altLang="en-US" sz="2700" b="1" dirty="0"/>
                    </a:p>
                  </a:txBody>
                  <a:tcPr marL="63317" marR="63317" marT="31659" marB="31659"/>
                </a:tc>
              </a:tr>
            </a:tbl>
          </a:graphicData>
        </a:graphic>
      </p:graphicFrame>
      <p:grpSp>
        <p:nvGrpSpPr>
          <p:cNvPr id="95" name="Group 43"/>
          <p:cNvGrpSpPr>
            <a:grpSpLocks/>
          </p:cNvGrpSpPr>
          <p:nvPr/>
        </p:nvGrpSpPr>
        <p:grpSpPr bwMode="auto">
          <a:xfrm>
            <a:off x="7740352" y="-171400"/>
            <a:ext cx="2374900" cy="4368800"/>
            <a:chOff x="3496" y="664"/>
            <a:chExt cx="1496" cy="2752"/>
          </a:xfrm>
        </p:grpSpPr>
        <p:sp>
          <p:nvSpPr>
            <p:cNvPr id="96" name="Rectangle 44"/>
            <p:cNvSpPr>
              <a:spLocks noChangeArrowheads="1"/>
            </p:cNvSpPr>
            <p:nvPr/>
          </p:nvSpPr>
          <p:spPr bwMode="auto">
            <a:xfrm>
              <a:off x="3608" y="664"/>
              <a:ext cx="1384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000000"/>
                  </a:solidFill>
                  <a:latin typeface="Times New Roman" pitchFamily="18" charset="0"/>
                </a:rPr>
                <a:t>row  col  </a:t>
              </a:r>
              <a:r>
                <a:rPr kumimoji="1" lang="en-US" altLang="zh-CN" sz="2400" b="1" dirty="0" err="1" smtClean="0">
                  <a:solidFill>
                    <a:srgbClr val="000000"/>
                  </a:solidFill>
                  <a:latin typeface="Times New Roman" pitchFamily="18" charset="0"/>
                </a:rPr>
                <a:t>val</a:t>
              </a:r>
              <a:endPara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97" name="Group 46"/>
            <p:cNvGrpSpPr>
              <a:grpSpLocks/>
            </p:cNvGrpSpPr>
            <p:nvPr/>
          </p:nvGrpSpPr>
          <p:grpSpPr bwMode="auto">
            <a:xfrm>
              <a:off x="3496" y="936"/>
              <a:ext cx="1384" cy="2480"/>
              <a:chOff x="3544" y="1656"/>
              <a:chExt cx="1384" cy="2480"/>
            </a:xfrm>
          </p:grpSpPr>
          <p:grpSp>
            <p:nvGrpSpPr>
              <p:cNvPr id="98" name="Group 47"/>
              <p:cNvGrpSpPr>
                <a:grpSpLocks/>
              </p:cNvGrpSpPr>
              <p:nvPr/>
            </p:nvGrpSpPr>
            <p:grpSpPr bwMode="auto">
              <a:xfrm>
                <a:off x="3544" y="1656"/>
                <a:ext cx="1384" cy="248"/>
                <a:chOff x="3456" y="1976"/>
                <a:chExt cx="1384" cy="248"/>
              </a:xfrm>
            </p:grpSpPr>
            <p:sp>
              <p:nvSpPr>
                <p:cNvPr id="144" name="Rectangle 4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145" name="Rectangle 4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46" name="Rectangle 5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47" name="Rectangle 5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99" name="Group 52"/>
              <p:cNvGrpSpPr>
                <a:grpSpLocks/>
              </p:cNvGrpSpPr>
              <p:nvPr/>
            </p:nvGrpSpPr>
            <p:grpSpPr bwMode="auto">
              <a:xfrm>
                <a:off x="3544" y="1904"/>
                <a:ext cx="1384" cy="248"/>
                <a:chOff x="3456" y="1976"/>
                <a:chExt cx="1384" cy="248"/>
              </a:xfrm>
            </p:grpSpPr>
            <p:sp>
              <p:nvSpPr>
                <p:cNvPr id="140" name="Rectangle 5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41" name="Rectangle 5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42" name="Rectangle 5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43" name="Rectangle 5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0" name="Group 57"/>
              <p:cNvGrpSpPr>
                <a:grpSpLocks/>
              </p:cNvGrpSpPr>
              <p:nvPr/>
            </p:nvGrpSpPr>
            <p:grpSpPr bwMode="auto">
              <a:xfrm>
                <a:off x="3544" y="2152"/>
                <a:ext cx="1384" cy="248"/>
                <a:chOff x="3456" y="1976"/>
                <a:chExt cx="1384" cy="248"/>
              </a:xfrm>
            </p:grpSpPr>
            <p:sp>
              <p:nvSpPr>
                <p:cNvPr id="136" name="Rectangle 5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37" name="Rectangle 5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38" name="Rectangle 6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39" name="Rectangle 6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1" name="Group 62"/>
              <p:cNvGrpSpPr>
                <a:grpSpLocks/>
              </p:cNvGrpSpPr>
              <p:nvPr/>
            </p:nvGrpSpPr>
            <p:grpSpPr bwMode="auto">
              <a:xfrm>
                <a:off x="3544" y="2400"/>
                <a:ext cx="1384" cy="248"/>
                <a:chOff x="3456" y="1976"/>
                <a:chExt cx="1384" cy="248"/>
              </a:xfrm>
            </p:grpSpPr>
            <p:sp>
              <p:nvSpPr>
                <p:cNvPr id="132" name="Rectangle 6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33" name="Rectangle 6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34" name="Rectangle 6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35" name="Rectangle 6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2" name="Group 67"/>
              <p:cNvGrpSpPr>
                <a:grpSpLocks/>
              </p:cNvGrpSpPr>
              <p:nvPr/>
            </p:nvGrpSpPr>
            <p:grpSpPr bwMode="auto">
              <a:xfrm>
                <a:off x="3544" y="2648"/>
                <a:ext cx="1384" cy="248"/>
                <a:chOff x="3456" y="1976"/>
                <a:chExt cx="1384" cy="248"/>
              </a:xfrm>
            </p:grpSpPr>
            <p:sp>
              <p:nvSpPr>
                <p:cNvPr id="128" name="Rectangle 6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129" name="Rectangle 6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30" name="Rectangle 70"/>
                <p:cNvSpPr>
                  <a:spLocks noChangeArrowheads="1"/>
                </p:cNvSpPr>
                <p:nvPr/>
              </p:nvSpPr>
              <p:spPr bwMode="auto">
                <a:xfrm>
                  <a:off x="4092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31" name="Rectangle 7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3" name="Group 72"/>
              <p:cNvGrpSpPr>
                <a:grpSpLocks/>
              </p:cNvGrpSpPr>
              <p:nvPr/>
            </p:nvGrpSpPr>
            <p:grpSpPr bwMode="auto">
              <a:xfrm>
                <a:off x="3544" y="2896"/>
                <a:ext cx="1384" cy="248"/>
                <a:chOff x="3456" y="1976"/>
                <a:chExt cx="1384" cy="248"/>
              </a:xfrm>
            </p:grpSpPr>
            <p:sp>
              <p:nvSpPr>
                <p:cNvPr id="124" name="Rectangle 7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125" name="Rectangle 7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26" name="Rectangle 7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27" name="Rectangle 7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4" name="Group 77"/>
              <p:cNvGrpSpPr>
                <a:grpSpLocks/>
              </p:cNvGrpSpPr>
              <p:nvPr/>
            </p:nvGrpSpPr>
            <p:grpSpPr bwMode="auto">
              <a:xfrm>
                <a:off x="3544" y="3144"/>
                <a:ext cx="1384" cy="248"/>
                <a:chOff x="3456" y="1976"/>
                <a:chExt cx="1384" cy="248"/>
              </a:xfrm>
            </p:grpSpPr>
            <p:sp>
              <p:nvSpPr>
                <p:cNvPr id="120" name="Rectangle 7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121" name="Rectangle 7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22" name="Rectangle 8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23" name="Rectangle 8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5" name="Group 82"/>
              <p:cNvGrpSpPr>
                <a:grpSpLocks/>
              </p:cNvGrpSpPr>
              <p:nvPr/>
            </p:nvGrpSpPr>
            <p:grpSpPr bwMode="auto">
              <a:xfrm>
                <a:off x="3544" y="3392"/>
                <a:ext cx="1384" cy="248"/>
                <a:chOff x="3456" y="1976"/>
                <a:chExt cx="1384" cy="248"/>
              </a:xfrm>
            </p:grpSpPr>
            <p:sp>
              <p:nvSpPr>
                <p:cNvPr id="116" name="Rectangle 8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7</a:t>
                  </a:r>
                </a:p>
              </p:txBody>
            </p:sp>
            <p:sp>
              <p:nvSpPr>
                <p:cNvPr id="117" name="Rectangle 8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18" name="Rectangle 8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19" name="Rectangle 8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6" name="Group 87"/>
              <p:cNvGrpSpPr>
                <a:grpSpLocks/>
              </p:cNvGrpSpPr>
              <p:nvPr/>
            </p:nvGrpSpPr>
            <p:grpSpPr bwMode="auto">
              <a:xfrm>
                <a:off x="3544" y="3640"/>
                <a:ext cx="1384" cy="248"/>
                <a:chOff x="3456" y="1976"/>
                <a:chExt cx="1384" cy="248"/>
              </a:xfrm>
            </p:grpSpPr>
            <p:sp>
              <p:nvSpPr>
                <p:cNvPr id="112" name="Rectangle 88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113" name="Rectangle 89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14" name="Rectangle 90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15" name="Rectangle 91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07" name="Group 92"/>
              <p:cNvGrpSpPr>
                <a:grpSpLocks/>
              </p:cNvGrpSpPr>
              <p:nvPr/>
            </p:nvGrpSpPr>
            <p:grpSpPr bwMode="auto">
              <a:xfrm>
                <a:off x="3544" y="3888"/>
                <a:ext cx="1384" cy="248"/>
                <a:chOff x="3456" y="1976"/>
                <a:chExt cx="1384" cy="248"/>
              </a:xfrm>
            </p:grpSpPr>
            <p:sp>
              <p:nvSpPr>
                <p:cNvPr id="108" name="Rectangle 93"/>
                <p:cNvSpPr>
                  <a:spLocks noChangeArrowheads="1"/>
                </p:cNvSpPr>
                <p:nvPr/>
              </p:nvSpPr>
              <p:spPr bwMode="auto">
                <a:xfrm>
                  <a:off x="3456" y="1976"/>
                  <a:ext cx="336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400" b="1" smtClean="0">
                      <a:solidFill>
                        <a:srgbClr val="333399"/>
                      </a:solidFill>
                      <a:latin typeface="Times New Roman" pitchFamily="18" charset="0"/>
                    </a:rPr>
                    <a:t>9</a:t>
                  </a:r>
                </a:p>
              </p:txBody>
            </p:sp>
            <p:sp>
              <p:nvSpPr>
                <p:cNvPr id="109" name="Rectangle 94"/>
                <p:cNvSpPr>
                  <a:spLocks noChangeArrowheads="1"/>
                </p:cNvSpPr>
                <p:nvPr/>
              </p:nvSpPr>
              <p:spPr bwMode="auto">
                <a:xfrm>
                  <a:off x="4392" y="1976"/>
                  <a:ext cx="448" cy="248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10" name="Rectangle 95"/>
                <p:cNvSpPr>
                  <a:spLocks noChangeArrowheads="1"/>
                </p:cNvSpPr>
                <p:nvPr/>
              </p:nvSpPr>
              <p:spPr bwMode="auto">
                <a:xfrm>
                  <a:off x="4064" y="1976"/>
                  <a:ext cx="336" cy="2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11" name="Rectangle 96"/>
                <p:cNvSpPr>
                  <a:spLocks noChangeArrowheads="1"/>
                </p:cNvSpPr>
                <p:nvPr/>
              </p:nvSpPr>
              <p:spPr bwMode="auto">
                <a:xfrm>
                  <a:off x="3744" y="1976"/>
                  <a:ext cx="336" cy="248"/>
                </a:xfrm>
                <a:prstGeom prst="rect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2400" b="1" dirty="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</p:grpSp>
      <p:sp>
        <p:nvSpPr>
          <p:cNvPr id="148" name="Rectangle 45"/>
          <p:cNvSpPr>
            <a:spLocks noChangeArrowheads="1"/>
          </p:cNvSpPr>
          <p:nvPr/>
        </p:nvSpPr>
        <p:spPr bwMode="auto">
          <a:xfrm>
            <a:off x="5345689" y="4443549"/>
            <a:ext cx="2118172" cy="596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kern="0" dirty="0" smtClean="0">
                <a:solidFill>
                  <a:srgbClr val="000000"/>
                </a:solidFill>
                <a:latin typeface="宋体" charset="-122"/>
              </a:rPr>
              <a:t>三元组顺序表</a:t>
            </a:r>
            <a:r>
              <a:rPr kumimoji="1" lang="en-US" altLang="zh-CN" sz="2000" b="1" kern="0" dirty="0" smtClean="0">
                <a:solidFill>
                  <a:srgbClr val="FF0000"/>
                </a:solidFill>
                <a:latin typeface="宋体" charset="-122"/>
              </a:rPr>
              <a:t>ta</a:t>
            </a:r>
            <a:endParaRPr kumimoji="1" lang="en-US" altLang="zh-CN" sz="2000" b="1" kern="0" dirty="0" smtClean="0">
              <a:solidFill>
                <a:srgbClr val="FF0000"/>
              </a:solidFill>
            </a:endParaRPr>
          </a:p>
        </p:txBody>
      </p:sp>
      <p:sp>
        <p:nvSpPr>
          <p:cNvPr id="149" name="Rectangle 45"/>
          <p:cNvSpPr>
            <a:spLocks noChangeArrowheads="1"/>
          </p:cNvSpPr>
          <p:nvPr/>
        </p:nvSpPr>
        <p:spPr bwMode="auto">
          <a:xfrm>
            <a:off x="8167166" y="4417550"/>
            <a:ext cx="2118172" cy="596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kern="0" dirty="0" smtClean="0">
                <a:solidFill>
                  <a:srgbClr val="000000"/>
                </a:solidFill>
                <a:latin typeface="宋体" charset="-122"/>
              </a:rPr>
              <a:t>三元组顺序表</a:t>
            </a:r>
            <a:r>
              <a:rPr kumimoji="1" lang="en-US" altLang="zh-CN" sz="2000" b="1" kern="0" dirty="0" err="1" smtClean="0">
                <a:solidFill>
                  <a:srgbClr val="FF0000"/>
                </a:solidFill>
                <a:latin typeface="宋体" charset="-122"/>
              </a:rPr>
              <a:t>tb</a:t>
            </a:r>
            <a:endParaRPr kumimoji="1" lang="en-US" altLang="zh-CN" sz="2000" b="1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4051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95536" y="836712"/>
            <a:ext cx="8496944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/>
            <a:r>
              <a:rPr kumimoji="1" lang="zh-CN" altLang="en-US" sz="2800" b="1" dirty="0">
                <a:solidFill>
                  <a:srgbClr val="002060"/>
                </a:solidFill>
                <a:ea typeface="楷体_GB2312" pitchFamily="49" charset="-122"/>
              </a:rPr>
              <a:t>算法思路</a:t>
            </a:r>
            <a:r>
              <a:rPr kumimoji="1" lang="zh-CN" altLang="en-US" sz="2800" b="1" dirty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dirty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3） </a:t>
            </a:r>
            <a:r>
              <a:rPr kumimoji="1" lang="zh-CN" altLang="en-US" sz="2800" b="1" dirty="0">
                <a:solidFill>
                  <a:srgbClr val="002060"/>
                </a:solidFill>
                <a:ea typeface="楷体_GB2312" pitchFamily="49" charset="-122"/>
              </a:rPr>
              <a:t>：分段</a:t>
            </a:r>
            <a:r>
              <a:rPr kumimoji="1" lang="zh-CN" altLang="en-US" sz="2800" b="1" dirty="0" smtClean="0">
                <a:solidFill>
                  <a:srgbClr val="002060"/>
                </a:solidFill>
                <a:ea typeface="楷体_GB2312" pitchFamily="49" charset="-122"/>
              </a:rPr>
              <a:t>定位</a:t>
            </a:r>
            <a:endParaRPr kumimoji="1" lang="en-US" altLang="zh-CN" sz="24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</a:rPr>
              <a:t>2）</a:t>
            </a:r>
            <a:r>
              <a:rPr kumimoji="1"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</a:rPr>
              <a:t>转置阶段</a:t>
            </a:r>
            <a:endParaRPr kumimoji="1" lang="en-US" altLang="zh-CN" sz="2800" b="1" dirty="0" smtClean="0">
              <a:solidFill>
                <a:schemeClr val="tx2">
                  <a:lumMod val="60000"/>
                  <a:lumOff val="40000"/>
                </a:schemeClr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对三元组表</a:t>
            </a: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ta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进行扫描。</a:t>
            </a:r>
            <a:endParaRPr kumimoji="1" lang="en-US" altLang="zh-CN" sz="28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数组</a:t>
            </a: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pot[  ]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的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值记录了矩阵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A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中每一列的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第一个非零元素在三元组表</a:t>
            </a:r>
            <a:r>
              <a:rPr kumimoji="1" lang="en-US" altLang="zh-CN" sz="28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tb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中的正确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位置。</a:t>
            </a:r>
            <a:endParaRPr kumimoji="1" lang="en-US" altLang="zh-CN" sz="28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每当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矩阵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A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第</a:t>
            </a: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k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列有一个非零元素存入到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三元组表</a:t>
            </a:r>
            <a:r>
              <a:rPr kumimoji="1" lang="en-US" altLang="zh-CN" sz="2800" b="1" dirty="0" err="1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tb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时，将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pot[k</a:t>
            </a: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]++，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即：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 pot[k</a:t>
            </a: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]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始终存放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矩阵</a:t>
            </a: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A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第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k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列中的下一个非零元素的正确位置。</a:t>
            </a:r>
            <a:endParaRPr kumimoji="1" lang="en-US" altLang="zh-CN" sz="28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因此，通过</a:t>
            </a: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pot[k]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可以得到三元组表</a:t>
            </a:r>
            <a:r>
              <a:rPr kumimoji="1" lang="en-US" altLang="zh-CN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ta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中每个元素转置加入到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三元组表</a:t>
            </a:r>
            <a:r>
              <a:rPr kumimoji="1" lang="en-US" altLang="zh-CN" sz="2800" b="1" dirty="0" err="1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tb</a:t>
            </a:r>
            <a:r>
              <a:rPr kumimoji="1" lang="zh-CN" altLang="en-US" sz="28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时的正确位置。</a:t>
            </a:r>
            <a:endParaRPr kumimoji="1" lang="en-US" altLang="zh-CN" sz="2800" b="1" dirty="0" smtClean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44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3938438" y="2604294"/>
            <a:ext cx="64928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endParaRPr lang="zh-CN" altLang="en-US" sz="2400" b="1">
              <a:latin typeface="Times New Roman" pitchFamily="18" charset="0"/>
            </a:endParaRPr>
          </a:p>
        </p:txBody>
      </p:sp>
      <p:grpSp>
        <p:nvGrpSpPr>
          <p:cNvPr id="111619" name="Group 3"/>
          <p:cNvGrpSpPr>
            <a:grpSpLocks/>
          </p:cNvGrpSpPr>
          <p:nvPr/>
        </p:nvGrpSpPr>
        <p:grpSpPr bwMode="auto">
          <a:xfrm>
            <a:off x="2398563" y="1842294"/>
            <a:ext cx="3757613" cy="3433762"/>
            <a:chOff x="1902" y="720"/>
            <a:chExt cx="2367" cy="2163"/>
          </a:xfrm>
        </p:grpSpPr>
        <p:grpSp>
          <p:nvGrpSpPr>
            <p:cNvPr id="111620" name="Group 4"/>
            <p:cNvGrpSpPr>
              <a:grpSpLocks/>
            </p:cNvGrpSpPr>
            <p:nvPr/>
          </p:nvGrpSpPr>
          <p:grpSpPr bwMode="auto">
            <a:xfrm>
              <a:off x="2340" y="890"/>
              <a:ext cx="1929" cy="1463"/>
              <a:chOff x="2398" y="2048"/>
              <a:chExt cx="1794" cy="1309"/>
            </a:xfrm>
          </p:grpSpPr>
          <p:sp>
            <p:nvSpPr>
              <p:cNvPr id="111621" name="Line 5"/>
              <p:cNvSpPr>
                <a:spLocks noChangeShapeType="1"/>
              </p:cNvSpPr>
              <p:nvPr/>
            </p:nvSpPr>
            <p:spPr bwMode="auto">
              <a:xfrm>
                <a:off x="2757" y="2048"/>
                <a:ext cx="1435" cy="130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22" name="Line 6"/>
              <p:cNvSpPr>
                <a:spLocks noChangeShapeType="1"/>
              </p:cNvSpPr>
              <p:nvPr/>
            </p:nvSpPr>
            <p:spPr bwMode="auto">
              <a:xfrm>
                <a:off x="2411" y="2048"/>
                <a:ext cx="1451" cy="128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23" name="Line 7"/>
              <p:cNvSpPr>
                <a:spLocks noChangeShapeType="1"/>
              </p:cNvSpPr>
              <p:nvPr/>
            </p:nvSpPr>
            <p:spPr bwMode="auto">
              <a:xfrm flipV="1">
                <a:off x="2398" y="2053"/>
                <a:ext cx="367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24" name="Line 8"/>
              <p:cNvSpPr>
                <a:spLocks noChangeShapeType="1"/>
              </p:cNvSpPr>
              <p:nvPr/>
            </p:nvSpPr>
            <p:spPr bwMode="auto">
              <a:xfrm flipV="1">
                <a:off x="3858" y="3357"/>
                <a:ext cx="316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1625" name="Group 9"/>
            <p:cNvGrpSpPr>
              <a:grpSpLocks/>
            </p:cNvGrpSpPr>
            <p:nvPr/>
          </p:nvGrpSpPr>
          <p:grpSpPr bwMode="auto">
            <a:xfrm>
              <a:off x="2093" y="1094"/>
              <a:ext cx="1560" cy="1788"/>
              <a:chOff x="2112" y="2309"/>
              <a:chExt cx="1560" cy="1730"/>
            </a:xfrm>
          </p:grpSpPr>
          <p:sp>
            <p:nvSpPr>
              <p:cNvPr id="111626" name="Line 10"/>
              <p:cNvSpPr>
                <a:spLocks noChangeShapeType="1"/>
              </p:cNvSpPr>
              <p:nvPr/>
            </p:nvSpPr>
            <p:spPr bwMode="auto">
              <a:xfrm>
                <a:off x="2125" y="2327"/>
                <a:ext cx="1544" cy="137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27" name="Line 11"/>
              <p:cNvSpPr>
                <a:spLocks noChangeShapeType="1"/>
              </p:cNvSpPr>
              <p:nvPr/>
            </p:nvSpPr>
            <p:spPr bwMode="auto">
              <a:xfrm>
                <a:off x="2113" y="2681"/>
                <a:ext cx="1559" cy="135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28" name="Line 12"/>
              <p:cNvSpPr>
                <a:spLocks noChangeShapeType="1"/>
              </p:cNvSpPr>
              <p:nvPr/>
            </p:nvSpPr>
            <p:spPr bwMode="auto">
              <a:xfrm>
                <a:off x="2112" y="2309"/>
                <a:ext cx="0" cy="37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1629" name="Line 13"/>
              <p:cNvSpPr>
                <a:spLocks noChangeShapeType="1"/>
              </p:cNvSpPr>
              <p:nvPr/>
            </p:nvSpPr>
            <p:spPr bwMode="auto">
              <a:xfrm>
                <a:off x="3669" y="3720"/>
                <a:ext cx="3" cy="30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1630" name="Group 14"/>
            <p:cNvGrpSpPr>
              <a:grpSpLocks/>
            </p:cNvGrpSpPr>
            <p:nvPr/>
          </p:nvGrpSpPr>
          <p:grpSpPr bwMode="auto">
            <a:xfrm>
              <a:off x="1902" y="720"/>
              <a:ext cx="2321" cy="2163"/>
              <a:chOff x="1902" y="1981"/>
              <a:chExt cx="2321" cy="2163"/>
            </a:xfrm>
          </p:grpSpPr>
          <p:sp>
            <p:nvSpPr>
              <p:cNvPr id="111631" name="Text Box 15"/>
              <p:cNvSpPr txBox="1">
                <a:spLocks noChangeArrowheads="1"/>
              </p:cNvSpPr>
              <p:nvPr/>
            </p:nvSpPr>
            <p:spPr bwMode="auto">
              <a:xfrm>
                <a:off x="2145" y="1981"/>
                <a:ext cx="1986" cy="20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150000"/>
                  </a:lnSpc>
                </a:pPr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00   </a:t>
                </a:r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01    </a:t>
                </a:r>
                <a:r>
                  <a:rPr lang="en-US" altLang="zh-CN" sz="2800" b="1">
                    <a:latin typeface="Times New Roman" pitchFamily="18" charset="0"/>
                  </a:rPr>
                  <a:t>0</a:t>
                </a:r>
                <a:r>
                  <a:rPr lang="zh-CN" altLang="en-US" sz="2800" b="1">
                    <a:latin typeface="Times New Roman" pitchFamily="18" charset="0"/>
                  </a:rPr>
                  <a:t>　  </a:t>
                </a:r>
                <a:r>
                  <a:rPr lang="en-US" altLang="zh-CN" sz="2800" b="1">
                    <a:latin typeface="Times New Roman" pitchFamily="18" charset="0"/>
                  </a:rPr>
                  <a:t>0</a:t>
                </a:r>
                <a:r>
                  <a:rPr lang="zh-CN" altLang="en-US" sz="2800" b="1">
                    <a:latin typeface="Times New Roman" pitchFamily="18" charset="0"/>
                  </a:rPr>
                  <a:t>　  </a:t>
                </a:r>
                <a:r>
                  <a:rPr lang="en-US" altLang="zh-CN" sz="2800" b="1">
                    <a:latin typeface="Times New Roman" pitchFamily="18" charset="0"/>
                  </a:rPr>
                  <a:t>0</a:t>
                </a:r>
              </a:p>
              <a:p>
                <a:pPr algn="just" eaLnBrk="0" hangingPunct="0">
                  <a:lnSpc>
                    <a:spcPct val="150000"/>
                  </a:lnSpc>
                </a:pPr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10   </a:t>
                </a:r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11 </a:t>
                </a:r>
                <a:r>
                  <a:rPr lang="en-US" altLang="zh-CN" sz="2800" b="1">
                    <a:latin typeface="Times New Roman" pitchFamily="18" charset="0"/>
                  </a:rPr>
                  <a:t> </a:t>
                </a:r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12    </a:t>
                </a:r>
                <a:r>
                  <a:rPr lang="en-US" altLang="zh-CN" sz="2800" b="1">
                    <a:latin typeface="Times New Roman" pitchFamily="18" charset="0"/>
                  </a:rPr>
                  <a:t>  0</a:t>
                </a:r>
                <a:r>
                  <a:rPr lang="zh-CN" altLang="en-US" sz="2800" b="1">
                    <a:latin typeface="Times New Roman" pitchFamily="18" charset="0"/>
                  </a:rPr>
                  <a:t>　  </a:t>
                </a:r>
                <a:r>
                  <a:rPr lang="en-US" altLang="zh-CN" sz="2800" b="1">
                    <a:latin typeface="Times New Roman" pitchFamily="18" charset="0"/>
                  </a:rPr>
                  <a:t>0</a:t>
                </a:r>
              </a:p>
              <a:p>
                <a:pPr algn="just" eaLnBrk="0" hangingPunct="0">
                  <a:lnSpc>
                    <a:spcPct val="150000"/>
                  </a:lnSpc>
                </a:pPr>
                <a:r>
                  <a:rPr lang="en-US" altLang="zh-CN" sz="2800" b="1">
                    <a:latin typeface="Times New Roman" pitchFamily="18" charset="0"/>
                  </a:rPr>
                  <a:t>0     </a:t>
                </a:r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21  </a:t>
                </a:r>
                <a:r>
                  <a:rPr lang="en-US" altLang="zh-CN" sz="2800" b="1">
                    <a:latin typeface="Times New Roman" pitchFamily="18" charset="0"/>
                  </a:rPr>
                  <a:t> </a:t>
                </a:r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22</a:t>
                </a:r>
                <a:r>
                  <a:rPr lang="zh-CN" altLang="en-US" sz="2800" b="1">
                    <a:latin typeface="Times New Roman" pitchFamily="18" charset="0"/>
                  </a:rPr>
                  <a:t>　</a:t>
                </a:r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23</a:t>
                </a:r>
                <a:r>
                  <a:rPr lang="en-US" altLang="zh-CN" sz="2800" b="1">
                    <a:latin typeface="Times New Roman" pitchFamily="18" charset="0"/>
                  </a:rPr>
                  <a:t>   0</a:t>
                </a:r>
              </a:p>
              <a:p>
                <a:pPr algn="just" eaLnBrk="0" hangingPunct="0">
                  <a:lnSpc>
                    <a:spcPct val="150000"/>
                  </a:lnSpc>
                </a:pPr>
                <a:r>
                  <a:rPr lang="en-US" altLang="zh-CN" sz="2800" b="1">
                    <a:latin typeface="Times New Roman" pitchFamily="18" charset="0"/>
                  </a:rPr>
                  <a:t>0     0</a:t>
                </a:r>
                <a:r>
                  <a:rPr lang="en-US" altLang="zh-CN" sz="2800" b="1" baseline="-25000">
                    <a:latin typeface="Times New Roman" pitchFamily="18" charset="0"/>
                  </a:rPr>
                  <a:t> </a:t>
                </a:r>
                <a:r>
                  <a:rPr lang="en-US" altLang="zh-CN" sz="2800" b="1">
                    <a:latin typeface="Times New Roman" pitchFamily="18" charset="0"/>
                  </a:rPr>
                  <a:t>    </a:t>
                </a:r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32</a:t>
                </a:r>
                <a:r>
                  <a:rPr lang="zh-CN" altLang="en-US" sz="2800" b="1">
                    <a:latin typeface="Times New Roman" pitchFamily="18" charset="0"/>
                  </a:rPr>
                  <a:t>　</a:t>
                </a:r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33</a:t>
                </a:r>
                <a:r>
                  <a:rPr lang="en-US" altLang="zh-CN" sz="2800" b="1">
                    <a:latin typeface="Times New Roman" pitchFamily="18" charset="0"/>
                  </a:rPr>
                  <a:t>   </a:t>
                </a:r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34</a:t>
                </a:r>
                <a:endParaRPr lang="en-US" altLang="zh-CN" sz="2800" b="1">
                  <a:latin typeface="Times New Roman" pitchFamily="18" charset="0"/>
                </a:endParaRPr>
              </a:p>
              <a:p>
                <a:pPr algn="just" eaLnBrk="0" hangingPunct="0">
                  <a:lnSpc>
                    <a:spcPct val="150000"/>
                  </a:lnSpc>
                </a:pPr>
                <a:r>
                  <a:rPr lang="en-US" altLang="zh-CN" sz="2800" b="1">
                    <a:latin typeface="Times New Roman" pitchFamily="18" charset="0"/>
                  </a:rPr>
                  <a:t>0</a:t>
                </a:r>
                <a:r>
                  <a:rPr lang="zh-CN" altLang="en-US" sz="2800" b="1">
                    <a:latin typeface="Times New Roman" pitchFamily="18" charset="0"/>
                  </a:rPr>
                  <a:t>　 </a:t>
                </a:r>
                <a:r>
                  <a:rPr lang="en-US" altLang="zh-CN" sz="2800" b="1">
                    <a:latin typeface="Times New Roman" pitchFamily="18" charset="0"/>
                  </a:rPr>
                  <a:t>0</a:t>
                </a:r>
                <a:r>
                  <a:rPr lang="zh-CN" altLang="en-US" sz="2800" b="1">
                    <a:latin typeface="Times New Roman" pitchFamily="18" charset="0"/>
                  </a:rPr>
                  <a:t>　  </a:t>
                </a:r>
                <a:r>
                  <a:rPr lang="en-US" altLang="zh-CN" sz="2800" b="1">
                    <a:latin typeface="Times New Roman" pitchFamily="18" charset="0"/>
                  </a:rPr>
                  <a:t>0</a:t>
                </a:r>
                <a:r>
                  <a:rPr lang="zh-CN" altLang="en-US" sz="2800" b="1">
                    <a:latin typeface="Times New Roman" pitchFamily="18" charset="0"/>
                  </a:rPr>
                  <a:t>　 </a:t>
                </a:r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43</a:t>
                </a:r>
                <a:r>
                  <a:rPr lang="en-US" altLang="zh-CN" sz="2800" b="1">
                    <a:latin typeface="Times New Roman" pitchFamily="18" charset="0"/>
                  </a:rPr>
                  <a:t>   </a:t>
                </a:r>
                <a:r>
                  <a:rPr lang="en-US" altLang="zh-CN" sz="2800" b="1" i="1"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latin typeface="Times New Roman" pitchFamily="18" charset="0"/>
                  </a:rPr>
                  <a:t>44</a:t>
                </a:r>
                <a:endParaRPr lang="en-US" altLang="zh-CN" sz="2800" b="1">
                  <a:latin typeface="Times New Roman" pitchFamily="18" charset="0"/>
                </a:endParaRPr>
              </a:p>
            </p:txBody>
          </p:sp>
          <p:grpSp>
            <p:nvGrpSpPr>
              <p:cNvPr id="111632" name="Group 16"/>
              <p:cNvGrpSpPr>
                <a:grpSpLocks/>
              </p:cNvGrpSpPr>
              <p:nvPr/>
            </p:nvGrpSpPr>
            <p:grpSpPr bwMode="auto">
              <a:xfrm>
                <a:off x="1902" y="2057"/>
                <a:ext cx="2321" cy="2087"/>
                <a:chOff x="1902" y="2057"/>
                <a:chExt cx="2321" cy="2087"/>
              </a:xfrm>
            </p:grpSpPr>
            <p:sp>
              <p:nvSpPr>
                <p:cNvPr id="111633" name="AutoShape 17"/>
                <p:cNvSpPr>
                  <a:spLocks/>
                </p:cNvSpPr>
                <p:nvPr/>
              </p:nvSpPr>
              <p:spPr bwMode="auto">
                <a:xfrm>
                  <a:off x="4139" y="2106"/>
                  <a:ext cx="84" cy="1792"/>
                </a:xfrm>
                <a:prstGeom prst="rightBracket">
                  <a:avLst>
                    <a:gd name="adj" fmla="val 177778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  <p:grpSp>
              <p:nvGrpSpPr>
                <p:cNvPr id="111634" name="Group 18"/>
                <p:cNvGrpSpPr>
                  <a:grpSpLocks/>
                </p:cNvGrpSpPr>
                <p:nvPr/>
              </p:nvGrpSpPr>
              <p:grpSpPr bwMode="auto">
                <a:xfrm>
                  <a:off x="1902" y="2057"/>
                  <a:ext cx="2292" cy="2087"/>
                  <a:chOff x="1902" y="2057"/>
                  <a:chExt cx="2292" cy="2087"/>
                </a:xfrm>
              </p:grpSpPr>
              <p:sp>
                <p:nvSpPr>
                  <p:cNvPr id="111635" name="AutoShape 19"/>
                  <p:cNvSpPr>
                    <a:spLocks/>
                  </p:cNvSpPr>
                  <p:nvPr/>
                </p:nvSpPr>
                <p:spPr bwMode="auto">
                  <a:xfrm>
                    <a:off x="1902" y="2120"/>
                    <a:ext cx="88" cy="1765"/>
                  </a:xfrm>
                  <a:prstGeom prst="leftBracket">
                    <a:avLst>
                      <a:gd name="adj" fmla="val 16714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1636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055" y="2057"/>
                    <a:ext cx="2139" cy="2087"/>
                    <a:chOff x="2094" y="1925"/>
                    <a:chExt cx="2043" cy="1924"/>
                  </a:xfrm>
                </p:grpSpPr>
                <p:sp>
                  <p:nvSpPr>
                    <p:cNvPr id="111637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18" y="1943"/>
                      <a:ext cx="1904" cy="1693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1638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94" y="2119"/>
                      <a:ext cx="1935" cy="173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prstDash val="dash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1639" name="Line 2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94" y="1925"/>
                      <a:ext cx="112" cy="19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1640" name="Line 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026" y="3653"/>
                      <a:ext cx="111" cy="19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</p:grpSp>
      <p:sp>
        <p:nvSpPr>
          <p:cNvPr id="111641" name="Text Box 25"/>
          <p:cNvSpPr txBox="1">
            <a:spLocks noChangeArrowheads="1"/>
          </p:cNvSpPr>
          <p:nvPr/>
        </p:nvSpPr>
        <p:spPr bwMode="auto">
          <a:xfrm>
            <a:off x="3312963" y="5276056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</a:rPr>
              <a:t>对角矩阵</a:t>
            </a:r>
          </a:p>
        </p:txBody>
      </p:sp>
      <p:sp>
        <p:nvSpPr>
          <p:cNvPr id="111648" name="Rectangle 32"/>
          <p:cNvSpPr>
            <a:spLocks noRot="1" noChangeArrowheads="1"/>
          </p:cNvSpPr>
          <p:nvPr/>
        </p:nvSpPr>
        <p:spPr bwMode="auto">
          <a:xfrm>
            <a:off x="263691" y="466181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4400" dirty="0">
                <a:solidFill>
                  <a:schemeClr val="tx2"/>
                </a:solidFill>
                <a:ea typeface="华文行楷" pitchFamily="2" charset="-122"/>
              </a:rPr>
              <a:t>特殊矩阵</a:t>
            </a:r>
          </a:p>
        </p:txBody>
      </p:sp>
    </p:spTree>
    <p:extLst>
      <p:ext uri="{BB962C8B-B14F-4D97-AF65-F5344CB8AC3E}">
        <p14:creationId xmlns:p14="http://schemas.microsoft.com/office/powerpoint/2010/main" val="664876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67544" y="1124744"/>
            <a:ext cx="838200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(5) 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稀疏矩阵转置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分段定位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void trans(table *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ta,table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*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{    </a:t>
            </a:r>
            <a:r>
              <a:rPr kumimoji="1" lang="en-US" altLang="zh-CN" sz="24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k,q,i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 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[N],pot[N];  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endParaRPr kumimoji="1" lang="en-US" altLang="zh-CN" sz="24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  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=ta-&gt;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=ta-&gt;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=ta-&gt;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00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95536" y="-27384"/>
            <a:ext cx="8568952" cy="6863417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for (k=0;k&lt;ta-&gt;</a:t>
            </a:r>
            <a:r>
              <a:rPr kumimoji="1" lang="en-US" altLang="zh-CN" sz="24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cnum;k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++) 	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/*</a:t>
            </a:r>
            <a:r>
              <a:rPr kumimoji="1" lang="zh-CN" altLang="en-US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初始化</a:t>
            </a:r>
            <a:r>
              <a:rPr kumimoji="1" lang="en-US" altLang="zh-CN" sz="2400" b="1" dirty="0" err="1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num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[  ]</a:t>
            </a:r>
            <a:r>
              <a:rPr kumimoji="1" lang="zh-CN" altLang="en-US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*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endParaRPr kumimoji="1" lang="en-US" altLang="zh-CN" sz="2400" b="1" dirty="0">
              <a:solidFill>
                <a:srgbClr val="FF09E2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{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[k]=0;	}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for 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(i=0;i&lt;ta-&gt;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len;i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++) 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0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/*</a:t>
            </a:r>
            <a:r>
              <a:rPr kumimoji="1" lang="zh-CN" altLang="en-US" sz="20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将三元组表</a:t>
            </a:r>
            <a:r>
              <a:rPr kumimoji="1" lang="en-US" altLang="zh-CN" sz="20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ta</a:t>
            </a:r>
            <a:r>
              <a:rPr kumimoji="1" lang="zh-CN" altLang="en-US" sz="20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扫描一遍，对于其中列号为</a:t>
            </a:r>
            <a:r>
              <a:rPr kumimoji="1" lang="en-US" altLang="zh-CN" sz="20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zh-CN" altLang="en-US" sz="20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的元素，给相应的</a:t>
            </a:r>
            <a:r>
              <a:rPr kumimoji="1" lang="en-US" altLang="zh-CN" sz="2000" b="1" dirty="0" err="1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num</a:t>
            </a:r>
            <a:r>
              <a:rPr kumimoji="1" lang="en-US" altLang="zh-CN" sz="20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[k]</a:t>
            </a:r>
            <a:r>
              <a:rPr kumimoji="1" lang="zh-CN" altLang="en-US" sz="20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加</a:t>
            </a:r>
            <a:r>
              <a:rPr kumimoji="1" lang="en-US" altLang="zh-CN" sz="20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0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。*</a:t>
            </a:r>
            <a:r>
              <a:rPr kumimoji="1" lang="en-US" altLang="zh-CN" sz="20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endParaRPr kumimoji="1" lang="en-US" altLang="zh-CN" sz="2000" b="1" dirty="0">
              <a:solidFill>
                <a:srgbClr val="FF09E2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{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[ta-&gt;data[i].col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]++;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}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pot[0]=0;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for (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k=1;k&lt;ta-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4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cnum;k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++)	</a:t>
            </a:r>
            <a:r>
              <a:rPr kumimoji="1" lang="en-US" altLang="zh-CN" sz="24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/*</a:t>
            </a:r>
            <a:r>
              <a:rPr kumimoji="1" lang="zh-CN" altLang="en-US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计算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pot[  ]</a:t>
            </a:r>
            <a:r>
              <a:rPr kumimoji="1" lang="zh-CN" altLang="en-US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各数组元素的值*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endParaRPr kumimoji="1" lang="en-US" altLang="zh-CN" sz="24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{	pot[k]=pot[k-1]+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num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[k-1];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	}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for 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(p=0;i&lt;ta-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len;p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++)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{	j=ta-&gt;data[p].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col 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	q=pot[j];			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&gt;data[q].row=ta-&gt;data[p].col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&gt;data[q].col=ta-&gt;data[p].row;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tb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&gt;data[q].</a:t>
            </a:r>
            <a:r>
              <a:rPr kumimoji="1" lang="en-US" altLang="zh-CN" sz="24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val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=ta-&gt;data[p].</a:t>
            </a:r>
            <a:r>
              <a:rPr kumimoji="1" lang="en-US" altLang="zh-CN" sz="24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val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pot[j]++;		</a:t>
            </a:r>
            <a:r>
              <a:rPr kumimoji="1" lang="en-US" altLang="zh-CN" sz="24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/*</a:t>
            </a:r>
            <a:r>
              <a:rPr kumimoji="1" lang="zh-CN" altLang="en-US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矩阵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本列上下一个非零元素的位置，即矩阵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本行</a:t>
            </a:r>
            <a:r>
              <a:rPr kumimoji="1" lang="zh-CN" altLang="en-US" sz="2400" b="1" dirty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上下一个非零元素的位置</a:t>
            </a:r>
            <a:r>
              <a:rPr kumimoji="1" lang="zh-CN" altLang="en-US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*</a:t>
            </a:r>
            <a:r>
              <a:rPr kumimoji="1" lang="en-US" altLang="zh-CN" sz="2400" b="1" dirty="0" smtClean="0">
                <a:solidFill>
                  <a:srgbClr val="FF09E2"/>
                </a:solidFill>
                <a:latin typeface="Times New Roman" pitchFamily="18" charset="0"/>
                <a:ea typeface="楷体_GB2312" pitchFamily="49" charset="-122"/>
              </a:rPr>
              <a:t>/</a:t>
            </a:r>
            <a:endParaRPr kumimoji="1" lang="en-US" altLang="zh-CN" sz="24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}	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endParaRPr kumimoji="1" lang="en-US" altLang="zh-CN" sz="24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6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026"/>
          <p:cNvSpPr txBox="1">
            <a:spLocks noChangeArrowheads="1"/>
          </p:cNvSpPr>
          <p:nvPr/>
        </p:nvSpPr>
        <p:spPr bwMode="auto">
          <a:xfrm>
            <a:off x="539552" y="980728"/>
            <a:ext cx="8305800" cy="427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以上算法的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时间主要耗费在四个并列的单循环上，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这四个并列的单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循环分别循环了：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ta-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cnum、ta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len、ta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cnum、ta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次，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因此总的时间复杂度为：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O(ta-&gt;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cnum+ta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-&gt;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kumimoji="1"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4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2295" y="2132856"/>
            <a:ext cx="8064896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除了顺序存储，也可以把稀疏矩阵按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链式存储结构</a:t>
            </a:r>
            <a:r>
              <a:rPr kumimoji="1"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进行压缩存储。</a:t>
            </a:r>
            <a:endParaRPr kumimoji="1" lang="zh-CN" altLang="en-US" sz="3200" b="1" dirty="0">
              <a:solidFill>
                <a:schemeClr val="tx1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1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692696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rgbClr val="002060"/>
                </a:solidFill>
                <a:latin typeface="+mn-ea"/>
              </a:rPr>
              <a:t>稀疏矩阵的三元组线性表的链式存储</a:t>
            </a:r>
            <a:endParaRPr kumimoji="1" lang="zh-CN" altLang="en-US" sz="32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484784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1、</a:t>
            </a:r>
            <a:r>
              <a:rPr kumimoji="1"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简单链式存储</a:t>
            </a:r>
            <a:endParaRPr kumimoji="1" lang="zh-CN" altLang="en-US" sz="3200" b="1" dirty="0">
              <a:solidFill>
                <a:schemeClr val="tx1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2348880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稀疏矩阵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的每个非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元素对应一个结点，结点含有的域为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row(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行号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)、col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列号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),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val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元素值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),next(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链域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。将所有的结点串成一个链表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90" y="4547631"/>
            <a:ext cx="7712166" cy="76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827584" y="5517232"/>
            <a:ext cx="8064896" cy="481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稀疏矩阵简单链式存储示例</a:t>
            </a:r>
            <a:endParaRPr kumimoji="1" lang="zh-CN" altLang="en-US" sz="2000" b="1" dirty="0">
              <a:solidFill>
                <a:schemeClr val="tx1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060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44624"/>
            <a:ext cx="8064896" cy="7155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2060"/>
                </a:solidFill>
                <a:latin typeface="+mn-ea"/>
              </a:rPr>
              <a:t>稀疏矩阵的三元组线性表的链式存储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692696"/>
            <a:ext cx="8064896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2、</a:t>
            </a:r>
            <a:r>
              <a:rPr kumimoji="1"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行链表组</a:t>
            </a:r>
            <a:endParaRPr kumimoji="1" lang="zh-CN" altLang="en-US" sz="3200" b="1" dirty="0">
              <a:solidFill>
                <a:schemeClr val="tx1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9552" y="1424417"/>
            <a:ext cx="85689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将稀疏矩阵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m×n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每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一行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中非零元素对应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的结点构成一个链表，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个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行链表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形成一个链表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组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-----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行链表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组</a:t>
            </a:r>
            <a:endParaRPr kumimoji="1" lang="en-US" altLang="zh-CN" sz="24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即：创建一个指针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数组，数组元素中存放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的就是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某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一行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链表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第一个结点的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地址，即该行链表的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头指针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。例如：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ah[i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]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是第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个行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链表的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头指针</a:t>
            </a:r>
            <a:endParaRPr kumimoji="1" lang="en-US" altLang="zh-CN" sz="2400" b="1" dirty="0" smtClean="0">
              <a:solidFill>
                <a:schemeClr val="tx1">
                  <a:lumMod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99" y="4005064"/>
            <a:ext cx="511492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26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75452" y="908720"/>
            <a:ext cx="848903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3、</a:t>
            </a:r>
            <a:r>
              <a:rPr kumimoji="1"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稀疏矩阵的正交链表（十字链表）存储与实现</a:t>
            </a:r>
            <a:endParaRPr kumimoji="1" lang="zh-CN" altLang="en-US" sz="3200" b="1" dirty="0">
              <a:solidFill>
                <a:schemeClr val="tx1">
                  <a:lumMod val="50000"/>
                </a:schemeClr>
              </a:solidFill>
              <a:latin typeface="+mn-ea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正交链表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存储思路是：为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稀疏矩阵的每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一行非零元素设置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一个单独链表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同时也为每一列非零元素设置一个单独链表。</a:t>
            </a: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这样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稀疏矩阵的每一个非零元素就同时包含在两个链表中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,</a:t>
            </a: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即：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每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一个非零元素同时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包含在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所在行的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行链表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中和所在列的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列链表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中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从而降低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了链表的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长度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也方便了行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方向和列方向的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搜索。</a:t>
            </a:r>
            <a:endParaRPr kumimoji="1"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3352" y="44624"/>
            <a:ext cx="8357120" cy="7155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2060"/>
                </a:solidFill>
                <a:latin typeface="+mn-ea"/>
              </a:rPr>
              <a:t>稀疏矩阵的三元组线性表的链式存储</a:t>
            </a:r>
          </a:p>
        </p:txBody>
      </p:sp>
    </p:spTree>
    <p:extLst>
      <p:ext uri="{BB962C8B-B14F-4D97-AF65-F5344CB8AC3E}">
        <p14:creationId xmlns:p14="http://schemas.microsoft.com/office/powerpoint/2010/main" val="396687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539552" y="706514"/>
            <a:ext cx="8458200" cy="207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采用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正交链表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存储结构来存储稀疏矩阵：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稀疏矩阵每个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非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零元素存储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为一个</a:t>
            </a:r>
            <a:r>
              <a:rPr lang="zh-CN" altLang="en-US" sz="2800" b="1" dirty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链表</a:t>
            </a:r>
            <a:r>
              <a:rPr lang="zh-CN" altLang="en-US" sz="2800" b="1" dirty="0" smtClean="0">
                <a:solidFill>
                  <a:srgbClr val="0033CC"/>
                </a:solidFill>
                <a:latin typeface="Times New Roman" pitchFamily="18" charset="0"/>
                <a:ea typeface="宋体" charset="-122"/>
              </a:rPr>
              <a:t>结点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结点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结构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为： </a:t>
            </a:r>
          </a:p>
        </p:txBody>
      </p:sp>
      <p:grpSp>
        <p:nvGrpSpPr>
          <p:cNvPr id="32805" name="Group 37"/>
          <p:cNvGrpSpPr>
            <a:grpSpLocks/>
          </p:cNvGrpSpPr>
          <p:nvPr/>
        </p:nvGrpSpPr>
        <p:grpSpPr bwMode="auto">
          <a:xfrm>
            <a:off x="1897063" y="2895600"/>
            <a:ext cx="4038600" cy="1066800"/>
            <a:chOff x="912" y="1824"/>
            <a:chExt cx="2544" cy="672"/>
          </a:xfrm>
        </p:grpSpPr>
        <p:sp>
          <p:nvSpPr>
            <p:cNvPr id="32782" name="Rectangle 14"/>
            <p:cNvSpPr>
              <a:spLocks noChangeArrowheads="1"/>
            </p:cNvSpPr>
            <p:nvPr/>
          </p:nvSpPr>
          <p:spPr bwMode="auto">
            <a:xfrm>
              <a:off x="1084" y="1827"/>
              <a:ext cx="624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row</a:t>
              </a:r>
            </a:p>
            <a:p>
              <a:pPr algn="just" eaLnBrk="0" hangingPunct="0"/>
              <a:endPara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919" y="1827"/>
              <a:ext cx="911" cy="333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1959" y="1827"/>
              <a:ext cx="504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col</a:t>
              </a:r>
              <a:endPara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1830" y="1827"/>
              <a:ext cx="708" cy="3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8" name="Rectangle 20"/>
            <p:cNvSpPr>
              <a:spLocks noChangeArrowheads="1"/>
            </p:cNvSpPr>
            <p:nvPr/>
          </p:nvSpPr>
          <p:spPr bwMode="auto">
            <a:xfrm>
              <a:off x="2712" y="1827"/>
              <a:ext cx="607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800" b="1" dirty="0" err="1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val</a:t>
              </a:r>
              <a:endPara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  <a:p>
              <a:pPr algn="just" eaLnBrk="0" hangingPunct="0"/>
              <a:endPara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2789" name="Rectangle 21"/>
            <p:cNvSpPr>
              <a:spLocks noChangeArrowheads="1"/>
            </p:cNvSpPr>
            <p:nvPr/>
          </p:nvSpPr>
          <p:spPr bwMode="auto">
            <a:xfrm>
              <a:off x="2538" y="1827"/>
              <a:ext cx="911" cy="3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Rectangle 23"/>
            <p:cNvSpPr>
              <a:spLocks noChangeArrowheads="1"/>
            </p:cNvSpPr>
            <p:nvPr/>
          </p:nvSpPr>
          <p:spPr bwMode="auto">
            <a:xfrm>
              <a:off x="1210" y="2160"/>
              <a:ext cx="1061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down</a:t>
              </a:r>
            </a:p>
            <a:p>
              <a:pPr algn="just" eaLnBrk="0" hangingPunct="0"/>
              <a:endPara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2792" name="Rectangle 24"/>
            <p:cNvSpPr>
              <a:spLocks noChangeArrowheads="1"/>
            </p:cNvSpPr>
            <p:nvPr/>
          </p:nvSpPr>
          <p:spPr bwMode="auto">
            <a:xfrm>
              <a:off x="919" y="2160"/>
              <a:ext cx="1265" cy="3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Rectangle 26"/>
            <p:cNvSpPr>
              <a:spLocks noChangeArrowheads="1"/>
            </p:cNvSpPr>
            <p:nvPr/>
          </p:nvSpPr>
          <p:spPr bwMode="auto">
            <a:xfrm>
              <a:off x="2475" y="2160"/>
              <a:ext cx="796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right</a:t>
              </a:r>
            </a:p>
            <a:p>
              <a:pPr algn="just" eaLnBrk="0" hangingPunct="0"/>
              <a:endParaRPr kumimoji="1"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2795" name="Rectangle 27"/>
            <p:cNvSpPr>
              <a:spLocks noChangeArrowheads="1"/>
            </p:cNvSpPr>
            <p:nvPr/>
          </p:nvSpPr>
          <p:spPr bwMode="auto">
            <a:xfrm>
              <a:off x="2184" y="2160"/>
              <a:ext cx="1265" cy="3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Rectangle 28"/>
            <p:cNvSpPr>
              <a:spLocks noChangeArrowheads="1"/>
            </p:cNvSpPr>
            <p:nvPr/>
          </p:nvSpPr>
          <p:spPr bwMode="auto">
            <a:xfrm>
              <a:off x="912" y="1824"/>
              <a:ext cx="2544" cy="67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572294" y="4191000"/>
            <a:ext cx="846420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row：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存储非零元素的行号</a:t>
            </a:r>
          </a:p>
          <a:p>
            <a:pPr algn="just"/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col：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存储非零元素的列号</a:t>
            </a:r>
          </a:p>
          <a:p>
            <a:pPr algn="just"/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val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存储非零元素的值</a:t>
            </a:r>
          </a:p>
          <a:p>
            <a:pPr algn="just"/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right：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指针域，指向同一行中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的下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一个非零元素结点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down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：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指针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  <a:ea typeface="宋体" charset="-122"/>
              </a:rPr>
              <a:t>域，指向同一列中的下一个非零元素结点</a:t>
            </a:r>
          </a:p>
        </p:txBody>
      </p:sp>
    </p:spTree>
    <p:extLst>
      <p:ext uri="{BB962C8B-B14F-4D97-AF65-F5344CB8AC3E}">
        <p14:creationId xmlns:p14="http://schemas.microsoft.com/office/powerpoint/2010/main" val="3121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97" name="Group 205"/>
          <p:cNvGrpSpPr>
            <a:grpSpLocks/>
          </p:cNvGrpSpPr>
          <p:nvPr/>
        </p:nvGrpSpPr>
        <p:grpSpPr bwMode="auto">
          <a:xfrm>
            <a:off x="1729557" y="4712718"/>
            <a:ext cx="2338387" cy="930275"/>
            <a:chOff x="449" y="3189"/>
            <a:chExt cx="1473" cy="586"/>
          </a:xfrm>
        </p:grpSpPr>
        <p:grpSp>
          <p:nvGrpSpPr>
            <p:cNvPr id="33977" name="Group 185"/>
            <p:cNvGrpSpPr>
              <a:grpSpLocks/>
            </p:cNvGrpSpPr>
            <p:nvPr/>
          </p:nvGrpSpPr>
          <p:grpSpPr bwMode="auto">
            <a:xfrm>
              <a:off x="917" y="3189"/>
              <a:ext cx="1005" cy="586"/>
              <a:chOff x="741" y="3537"/>
              <a:chExt cx="1005" cy="586"/>
            </a:xfrm>
          </p:grpSpPr>
          <p:sp>
            <p:nvSpPr>
              <p:cNvPr id="33978" name="Text Box 186"/>
              <p:cNvSpPr txBox="1">
                <a:spLocks noChangeArrowheads="1"/>
              </p:cNvSpPr>
              <p:nvPr/>
            </p:nvSpPr>
            <p:spPr bwMode="auto">
              <a:xfrm>
                <a:off x="741" y="3547"/>
                <a:ext cx="1005" cy="575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itchFamily="18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2    0   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Times New Roman" pitchFamily="18" charset="0"/>
                  </a:rPr>
                  <a:t>2</a:t>
                </a:r>
              </a:p>
              <a:p>
                <a:endParaRPr lang="zh-CN" altLang="en-US" sz="2400" dirty="0"/>
              </a:p>
            </p:txBody>
          </p:sp>
          <p:sp>
            <p:nvSpPr>
              <p:cNvPr id="33979" name="Line 187"/>
              <p:cNvSpPr>
                <a:spLocks noChangeShapeType="1"/>
              </p:cNvSpPr>
              <p:nvPr/>
            </p:nvSpPr>
            <p:spPr bwMode="auto">
              <a:xfrm>
                <a:off x="746" y="3839"/>
                <a:ext cx="999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980" name="Line 188"/>
              <p:cNvSpPr>
                <a:spLocks noChangeShapeType="1"/>
              </p:cNvSpPr>
              <p:nvPr/>
            </p:nvSpPr>
            <p:spPr bwMode="auto">
              <a:xfrm>
                <a:off x="1070" y="3547"/>
                <a:ext cx="0" cy="30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981" name="Line 189"/>
              <p:cNvSpPr>
                <a:spLocks noChangeShapeType="1"/>
              </p:cNvSpPr>
              <p:nvPr/>
            </p:nvSpPr>
            <p:spPr bwMode="auto">
              <a:xfrm>
                <a:off x="1417" y="3537"/>
                <a:ext cx="0" cy="31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982" name="Line 190"/>
              <p:cNvSpPr>
                <a:spLocks noChangeShapeType="1"/>
              </p:cNvSpPr>
              <p:nvPr/>
            </p:nvSpPr>
            <p:spPr bwMode="auto">
              <a:xfrm>
                <a:off x="1243" y="3839"/>
                <a:ext cx="0" cy="28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983" name="Text Box 191"/>
            <p:cNvSpPr txBox="1">
              <a:spLocks noChangeArrowheads="1"/>
            </p:cNvSpPr>
            <p:nvPr/>
          </p:nvSpPr>
          <p:spPr bwMode="auto">
            <a:xfrm>
              <a:off x="1546" y="3519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3300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33986" name="Line 194"/>
            <p:cNvSpPr>
              <a:spLocks noChangeShapeType="1"/>
            </p:cNvSpPr>
            <p:nvPr/>
          </p:nvSpPr>
          <p:spPr bwMode="auto">
            <a:xfrm flipV="1">
              <a:off x="449" y="3597"/>
              <a:ext cx="45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92" name="Group 200"/>
          <p:cNvGrpSpPr>
            <a:grpSpLocks/>
          </p:cNvGrpSpPr>
          <p:nvPr/>
        </p:nvGrpSpPr>
        <p:grpSpPr bwMode="auto">
          <a:xfrm>
            <a:off x="5785296" y="3614961"/>
            <a:ext cx="3251200" cy="2046287"/>
            <a:chOff x="3512" y="2588"/>
            <a:chExt cx="2048" cy="1289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3991" name="Text Box 199"/>
            <p:cNvSpPr txBox="1">
              <a:spLocks noChangeArrowheads="1"/>
            </p:cNvSpPr>
            <p:nvPr/>
          </p:nvSpPr>
          <p:spPr bwMode="auto">
            <a:xfrm>
              <a:off x="3512" y="2588"/>
              <a:ext cx="2048" cy="1289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/>
            </a:p>
            <a:p>
              <a:pPr>
                <a:spcBef>
                  <a:spcPct val="50000"/>
                </a:spcBef>
              </a:pPr>
              <a:endParaRPr lang="zh-CN" altLang="en-US"/>
            </a:p>
            <a:p>
              <a:pPr>
                <a:spcBef>
                  <a:spcPct val="50000"/>
                </a:spcBef>
              </a:pPr>
              <a:endParaRPr lang="zh-CN" altLang="en-US"/>
            </a:p>
            <a:p>
              <a:pPr>
                <a:spcBef>
                  <a:spcPct val="50000"/>
                </a:spcBef>
              </a:pPr>
              <a:endParaRPr lang="zh-CN" altLang="en-US"/>
            </a:p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33945" name="Group 153"/>
            <p:cNvGrpSpPr>
              <a:grpSpLocks/>
            </p:cNvGrpSpPr>
            <p:nvPr/>
          </p:nvGrpSpPr>
          <p:grpSpPr bwMode="auto">
            <a:xfrm>
              <a:off x="3539" y="2680"/>
              <a:ext cx="1869" cy="1143"/>
              <a:chOff x="377" y="672"/>
              <a:chExt cx="1869" cy="1143"/>
            </a:xfrm>
            <a:grpFill/>
          </p:grpSpPr>
          <p:sp>
            <p:nvSpPr>
              <p:cNvPr id="33800" name="Text Box 8"/>
              <p:cNvSpPr txBox="1">
                <a:spLocks noChangeArrowheads="1"/>
              </p:cNvSpPr>
              <p:nvPr/>
            </p:nvSpPr>
            <p:spPr bwMode="auto">
              <a:xfrm>
                <a:off x="377" y="1078"/>
                <a:ext cx="519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M=</a:t>
                </a:r>
              </a:p>
            </p:txBody>
          </p:sp>
          <p:sp>
            <p:nvSpPr>
              <p:cNvPr id="33801" name="Text Box 9"/>
              <p:cNvSpPr txBox="1">
                <a:spLocks noChangeArrowheads="1"/>
              </p:cNvSpPr>
              <p:nvPr/>
            </p:nvSpPr>
            <p:spPr bwMode="auto">
              <a:xfrm>
                <a:off x="978" y="672"/>
                <a:ext cx="1220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3    0    0   5</a:t>
                </a:r>
              </a:p>
            </p:txBody>
          </p:sp>
          <p:sp>
            <p:nvSpPr>
              <p:cNvPr id="33802" name="Text Box 10"/>
              <p:cNvSpPr txBox="1">
                <a:spLocks noChangeArrowheads="1"/>
              </p:cNvSpPr>
              <p:nvPr/>
            </p:nvSpPr>
            <p:spPr bwMode="auto">
              <a:xfrm>
                <a:off x="981" y="1074"/>
                <a:ext cx="1217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0    1    0   0</a:t>
                </a:r>
              </a:p>
            </p:txBody>
          </p:sp>
          <p:sp>
            <p:nvSpPr>
              <p:cNvPr id="33803" name="Text Box 11"/>
              <p:cNvSpPr txBox="1">
                <a:spLocks noChangeArrowheads="1"/>
              </p:cNvSpPr>
              <p:nvPr/>
            </p:nvSpPr>
            <p:spPr bwMode="auto">
              <a:xfrm>
                <a:off x="987" y="1488"/>
                <a:ext cx="1235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2    0    0   0</a:t>
                </a:r>
              </a:p>
            </p:txBody>
          </p:sp>
          <p:sp>
            <p:nvSpPr>
              <p:cNvPr id="33804" name="AutoShape 12"/>
              <p:cNvSpPr>
                <a:spLocks/>
              </p:cNvSpPr>
              <p:nvPr/>
            </p:nvSpPr>
            <p:spPr bwMode="auto">
              <a:xfrm>
                <a:off x="912" y="714"/>
                <a:ext cx="48" cy="1008"/>
              </a:xfrm>
              <a:prstGeom prst="leftBracket">
                <a:avLst>
                  <a:gd name="adj" fmla="val 175000"/>
                </a:avLst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05" name="AutoShape 13"/>
              <p:cNvSpPr>
                <a:spLocks/>
              </p:cNvSpPr>
              <p:nvPr/>
            </p:nvSpPr>
            <p:spPr bwMode="auto">
              <a:xfrm>
                <a:off x="2198" y="724"/>
                <a:ext cx="48" cy="1056"/>
              </a:xfrm>
              <a:prstGeom prst="rightBracket">
                <a:avLst>
                  <a:gd name="adj" fmla="val 183333"/>
                </a:avLst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3936" name="Group 144"/>
          <p:cNvGrpSpPr>
            <a:grpSpLocks/>
          </p:cNvGrpSpPr>
          <p:nvPr/>
        </p:nvGrpSpPr>
        <p:grpSpPr bwMode="auto">
          <a:xfrm>
            <a:off x="1302296" y="2423543"/>
            <a:ext cx="533400" cy="3224212"/>
            <a:chOff x="480" y="2208"/>
            <a:chExt cx="336" cy="2031"/>
          </a:xfrm>
        </p:grpSpPr>
        <p:sp>
          <p:nvSpPr>
            <p:cNvPr id="33930" name="Text Box 138"/>
            <p:cNvSpPr txBox="1">
              <a:spLocks noChangeArrowheads="1"/>
            </p:cNvSpPr>
            <p:nvPr/>
          </p:nvSpPr>
          <p:spPr bwMode="auto">
            <a:xfrm>
              <a:off x="480" y="2208"/>
              <a:ext cx="336" cy="203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charset="-122"/>
                <a:ea typeface="宋体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charset="-122"/>
                <a:ea typeface="宋体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charset="-122"/>
                <a:ea typeface="宋体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charset="-122"/>
                <a:ea typeface="宋体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charset="-122"/>
                <a:ea typeface="宋体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charset="-122"/>
                <a:ea typeface="宋体" charset="-122"/>
              </a:endParaRPr>
            </a:p>
          </p:txBody>
        </p:sp>
        <p:sp>
          <p:nvSpPr>
            <p:cNvPr id="33931" name="Line 139"/>
            <p:cNvSpPr>
              <a:spLocks noChangeShapeType="1"/>
            </p:cNvSpPr>
            <p:nvPr/>
          </p:nvSpPr>
          <p:spPr bwMode="auto">
            <a:xfrm>
              <a:off x="480" y="278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2" name="Line 140"/>
            <p:cNvSpPr>
              <a:spLocks noChangeShapeType="1"/>
            </p:cNvSpPr>
            <p:nvPr/>
          </p:nvSpPr>
          <p:spPr bwMode="auto">
            <a:xfrm>
              <a:off x="480" y="355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95" name="Group 203"/>
          <p:cNvGrpSpPr>
            <a:grpSpLocks/>
          </p:cNvGrpSpPr>
          <p:nvPr/>
        </p:nvGrpSpPr>
        <p:grpSpPr bwMode="auto">
          <a:xfrm>
            <a:off x="1680344" y="2406080"/>
            <a:ext cx="6996113" cy="944563"/>
            <a:chOff x="942" y="1736"/>
            <a:chExt cx="4407" cy="595"/>
          </a:xfrm>
        </p:grpSpPr>
        <p:grpSp>
          <p:nvGrpSpPr>
            <p:cNvPr id="33957" name="Group 165"/>
            <p:cNvGrpSpPr>
              <a:grpSpLocks/>
            </p:cNvGrpSpPr>
            <p:nvPr/>
          </p:nvGrpSpPr>
          <p:grpSpPr bwMode="auto">
            <a:xfrm>
              <a:off x="1312" y="1736"/>
              <a:ext cx="1016" cy="586"/>
              <a:chOff x="1147" y="3537"/>
              <a:chExt cx="1016" cy="586"/>
            </a:xfrm>
          </p:grpSpPr>
          <p:sp>
            <p:nvSpPr>
              <p:cNvPr id="33951" name="Text Box 159"/>
              <p:cNvSpPr txBox="1">
                <a:spLocks noChangeArrowheads="1"/>
              </p:cNvSpPr>
              <p:nvPr/>
            </p:nvSpPr>
            <p:spPr bwMode="auto">
              <a:xfrm>
                <a:off x="1158" y="3547"/>
                <a:ext cx="1005" cy="575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itchFamily="18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0    0   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Times New Roman" pitchFamily="18" charset="0"/>
                  </a:rPr>
                  <a:t>3</a:t>
                </a:r>
              </a:p>
              <a:p>
                <a:endParaRPr lang="zh-CN" altLang="en-US" sz="2400" dirty="0"/>
              </a:p>
            </p:txBody>
          </p:sp>
          <p:sp>
            <p:nvSpPr>
              <p:cNvPr id="33952" name="Line 160"/>
              <p:cNvSpPr>
                <a:spLocks noChangeShapeType="1"/>
              </p:cNvSpPr>
              <p:nvPr/>
            </p:nvSpPr>
            <p:spPr bwMode="auto">
              <a:xfrm>
                <a:off x="1147" y="3839"/>
                <a:ext cx="999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954" name="Line 162"/>
              <p:cNvSpPr>
                <a:spLocks noChangeShapeType="1"/>
              </p:cNvSpPr>
              <p:nvPr/>
            </p:nvSpPr>
            <p:spPr bwMode="auto">
              <a:xfrm>
                <a:off x="1471" y="3547"/>
                <a:ext cx="0" cy="30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955" name="Line 163"/>
              <p:cNvSpPr>
                <a:spLocks noChangeShapeType="1"/>
              </p:cNvSpPr>
              <p:nvPr/>
            </p:nvSpPr>
            <p:spPr bwMode="auto">
              <a:xfrm>
                <a:off x="1818" y="3537"/>
                <a:ext cx="0" cy="31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956" name="Line 164"/>
              <p:cNvSpPr>
                <a:spLocks noChangeShapeType="1"/>
              </p:cNvSpPr>
              <p:nvPr/>
            </p:nvSpPr>
            <p:spPr bwMode="auto">
              <a:xfrm>
                <a:off x="1644" y="3839"/>
                <a:ext cx="0" cy="28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920" name="Line 128"/>
            <p:cNvSpPr>
              <a:spLocks noChangeShapeType="1"/>
            </p:cNvSpPr>
            <p:nvPr/>
          </p:nvSpPr>
          <p:spPr bwMode="auto">
            <a:xfrm>
              <a:off x="2311" y="2182"/>
              <a:ext cx="202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958" name="Group 166"/>
            <p:cNvGrpSpPr>
              <a:grpSpLocks/>
            </p:cNvGrpSpPr>
            <p:nvPr/>
          </p:nvGrpSpPr>
          <p:grpSpPr bwMode="auto">
            <a:xfrm>
              <a:off x="4344" y="1745"/>
              <a:ext cx="1005" cy="586"/>
              <a:chOff x="741" y="3537"/>
              <a:chExt cx="1005" cy="586"/>
            </a:xfrm>
          </p:grpSpPr>
          <p:sp>
            <p:nvSpPr>
              <p:cNvPr id="33959" name="Text Box 167"/>
              <p:cNvSpPr txBox="1">
                <a:spLocks noChangeArrowheads="1"/>
              </p:cNvSpPr>
              <p:nvPr/>
            </p:nvSpPr>
            <p:spPr bwMode="auto">
              <a:xfrm>
                <a:off x="741" y="3547"/>
                <a:ext cx="1005" cy="575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itchFamily="18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0    3   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Times New Roman" pitchFamily="18" charset="0"/>
                  </a:rPr>
                  <a:t>5</a:t>
                </a:r>
              </a:p>
              <a:p>
                <a:endParaRPr lang="zh-CN" altLang="en-US" sz="2400" dirty="0"/>
              </a:p>
            </p:txBody>
          </p:sp>
          <p:sp>
            <p:nvSpPr>
              <p:cNvPr id="33960" name="Line 168"/>
              <p:cNvSpPr>
                <a:spLocks noChangeShapeType="1"/>
              </p:cNvSpPr>
              <p:nvPr/>
            </p:nvSpPr>
            <p:spPr bwMode="auto">
              <a:xfrm>
                <a:off x="746" y="3839"/>
                <a:ext cx="999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961" name="Line 169"/>
              <p:cNvSpPr>
                <a:spLocks noChangeShapeType="1"/>
              </p:cNvSpPr>
              <p:nvPr/>
            </p:nvSpPr>
            <p:spPr bwMode="auto">
              <a:xfrm>
                <a:off x="1070" y="3547"/>
                <a:ext cx="0" cy="30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962" name="Line 170"/>
              <p:cNvSpPr>
                <a:spLocks noChangeShapeType="1"/>
              </p:cNvSpPr>
              <p:nvPr/>
            </p:nvSpPr>
            <p:spPr bwMode="auto">
              <a:xfrm>
                <a:off x="1417" y="3537"/>
                <a:ext cx="0" cy="31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963" name="Line 171"/>
              <p:cNvSpPr>
                <a:spLocks noChangeShapeType="1"/>
              </p:cNvSpPr>
              <p:nvPr/>
            </p:nvSpPr>
            <p:spPr bwMode="auto">
              <a:xfrm>
                <a:off x="1243" y="3839"/>
                <a:ext cx="0" cy="28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964" name="Text Box 172"/>
            <p:cNvSpPr txBox="1">
              <a:spLocks noChangeArrowheads="1"/>
            </p:cNvSpPr>
            <p:nvPr/>
          </p:nvSpPr>
          <p:spPr bwMode="auto">
            <a:xfrm>
              <a:off x="4973" y="2075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3300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33933" name="Line 141"/>
            <p:cNvSpPr>
              <a:spLocks noChangeShapeType="1"/>
            </p:cNvSpPr>
            <p:nvPr/>
          </p:nvSpPr>
          <p:spPr bwMode="auto">
            <a:xfrm flipV="1">
              <a:off x="942" y="2134"/>
              <a:ext cx="45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000" name="Group 208"/>
          <p:cNvGrpSpPr>
            <a:grpSpLocks/>
          </p:cNvGrpSpPr>
          <p:nvPr/>
        </p:nvGrpSpPr>
        <p:grpSpPr bwMode="auto">
          <a:xfrm>
            <a:off x="7103623" y="2047305"/>
            <a:ext cx="490537" cy="1262063"/>
            <a:chOff x="4461" y="1510"/>
            <a:chExt cx="309" cy="795"/>
          </a:xfrm>
        </p:grpSpPr>
        <p:sp>
          <p:nvSpPr>
            <p:cNvPr id="33929" name="Line 137"/>
            <p:cNvSpPr>
              <a:spLocks noChangeShapeType="1"/>
            </p:cNvSpPr>
            <p:nvPr/>
          </p:nvSpPr>
          <p:spPr bwMode="auto">
            <a:xfrm>
              <a:off x="4770" y="1510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65" name="Text Box 173"/>
            <p:cNvSpPr txBox="1">
              <a:spLocks noChangeArrowheads="1"/>
            </p:cNvSpPr>
            <p:nvPr/>
          </p:nvSpPr>
          <p:spPr bwMode="auto">
            <a:xfrm>
              <a:off x="4461" y="2075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∧</a:t>
              </a:r>
            </a:p>
          </p:txBody>
        </p:sp>
      </p:grpSp>
      <p:grpSp>
        <p:nvGrpSpPr>
          <p:cNvPr id="33996" name="Group 204"/>
          <p:cNvGrpSpPr>
            <a:grpSpLocks/>
          </p:cNvGrpSpPr>
          <p:nvPr/>
        </p:nvGrpSpPr>
        <p:grpSpPr bwMode="auto">
          <a:xfrm>
            <a:off x="1729284" y="3537968"/>
            <a:ext cx="3706813" cy="930275"/>
            <a:chOff x="720" y="2449"/>
            <a:chExt cx="2335" cy="586"/>
          </a:xfrm>
        </p:grpSpPr>
        <p:grpSp>
          <p:nvGrpSpPr>
            <p:cNvPr id="33968" name="Group 176"/>
            <p:cNvGrpSpPr>
              <a:grpSpLocks/>
            </p:cNvGrpSpPr>
            <p:nvPr/>
          </p:nvGrpSpPr>
          <p:grpSpPr bwMode="auto">
            <a:xfrm>
              <a:off x="2050" y="2449"/>
              <a:ext cx="1005" cy="586"/>
              <a:chOff x="741" y="3537"/>
              <a:chExt cx="1005" cy="586"/>
            </a:xfrm>
          </p:grpSpPr>
          <p:sp>
            <p:nvSpPr>
              <p:cNvPr id="33969" name="Text Box 177"/>
              <p:cNvSpPr txBox="1">
                <a:spLocks noChangeArrowheads="1"/>
              </p:cNvSpPr>
              <p:nvPr/>
            </p:nvSpPr>
            <p:spPr bwMode="auto">
              <a:xfrm>
                <a:off x="741" y="3547"/>
                <a:ext cx="1005" cy="575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itchFamily="18" charset="0"/>
                  </a:rPr>
                  <a:t> </a:t>
                </a:r>
                <a:r>
                  <a:rPr lang="en-US" altLang="zh-CN" sz="2800" b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1    1   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</a:p>
              <a:p>
                <a:endParaRPr lang="zh-CN" altLang="en-US" sz="2400" dirty="0"/>
              </a:p>
            </p:txBody>
          </p:sp>
          <p:sp>
            <p:nvSpPr>
              <p:cNvPr id="33970" name="Line 178"/>
              <p:cNvSpPr>
                <a:spLocks noChangeShapeType="1"/>
              </p:cNvSpPr>
              <p:nvPr/>
            </p:nvSpPr>
            <p:spPr bwMode="auto">
              <a:xfrm>
                <a:off x="746" y="3839"/>
                <a:ext cx="999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971" name="Line 179"/>
              <p:cNvSpPr>
                <a:spLocks noChangeShapeType="1"/>
              </p:cNvSpPr>
              <p:nvPr/>
            </p:nvSpPr>
            <p:spPr bwMode="auto">
              <a:xfrm>
                <a:off x="1070" y="3547"/>
                <a:ext cx="0" cy="30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972" name="Line 180"/>
              <p:cNvSpPr>
                <a:spLocks noChangeShapeType="1"/>
              </p:cNvSpPr>
              <p:nvPr/>
            </p:nvSpPr>
            <p:spPr bwMode="auto">
              <a:xfrm>
                <a:off x="1417" y="3537"/>
                <a:ext cx="0" cy="31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973" name="Line 181"/>
              <p:cNvSpPr>
                <a:spLocks noChangeShapeType="1"/>
              </p:cNvSpPr>
              <p:nvPr/>
            </p:nvSpPr>
            <p:spPr bwMode="auto">
              <a:xfrm>
                <a:off x="1243" y="3839"/>
                <a:ext cx="0" cy="28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974" name="Text Box 182"/>
            <p:cNvSpPr txBox="1">
              <a:spLocks noChangeArrowheads="1"/>
            </p:cNvSpPr>
            <p:nvPr/>
          </p:nvSpPr>
          <p:spPr bwMode="auto">
            <a:xfrm>
              <a:off x="2679" y="2779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3300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33934" name="Line 142"/>
            <p:cNvSpPr>
              <a:spLocks noChangeShapeType="1"/>
            </p:cNvSpPr>
            <p:nvPr/>
          </p:nvSpPr>
          <p:spPr bwMode="auto">
            <a:xfrm>
              <a:off x="720" y="2893"/>
              <a:ext cx="1389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99" name="Group 207"/>
          <p:cNvGrpSpPr>
            <a:grpSpLocks/>
          </p:cNvGrpSpPr>
          <p:nvPr/>
        </p:nvGrpSpPr>
        <p:grpSpPr bwMode="auto">
          <a:xfrm>
            <a:off x="4097338" y="2123505"/>
            <a:ext cx="474662" cy="2303463"/>
            <a:chOff x="2167" y="1558"/>
            <a:chExt cx="299" cy="1451"/>
          </a:xfrm>
        </p:grpSpPr>
        <p:sp>
          <p:nvSpPr>
            <p:cNvPr id="33928" name="Line 136"/>
            <p:cNvSpPr>
              <a:spLocks noChangeShapeType="1"/>
            </p:cNvSpPr>
            <p:nvPr/>
          </p:nvSpPr>
          <p:spPr bwMode="auto">
            <a:xfrm>
              <a:off x="2466" y="1558"/>
              <a:ext cx="0" cy="9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75" name="Text Box 183"/>
            <p:cNvSpPr txBox="1">
              <a:spLocks noChangeArrowheads="1"/>
            </p:cNvSpPr>
            <p:nvPr/>
          </p:nvSpPr>
          <p:spPr bwMode="auto">
            <a:xfrm>
              <a:off x="2167" y="2779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>
                  <a:latin typeface="Times New Roman" pitchFamily="18" charset="0"/>
                </a:rPr>
                <a:t>∧</a:t>
              </a:r>
            </a:p>
          </p:txBody>
        </p:sp>
      </p:grpSp>
      <p:grpSp>
        <p:nvGrpSpPr>
          <p:cNvPr id="34001" name="Group 209"/>
          <p:cNvGrpSpPr>
            <a:grpSpLocks/>
          </p:cNvGrpSpPr>
          <p:nvPr/>
        </p:nvGrpSpPr>
        <p:grpSpPr bwMode="auto">
          <a:xfrm>
            <a:off x="2283180" y="1742505"/>
            <a:ext cx="6149180" cy="485775"/>
            <a:chOff x="834" y="1318"/>
            <a:chExt cx="4464" cy="306"/>
          </a:xfrm>
        </p:grpSpPr>
        <p:sp>
          <p:nvSpPr>
            <p:cNvPr id="33918" name="Text Box 126"/>
            <p:cNvSpPr txBox="1">
              <a:spLocks noChangeArrowheads="1"/>
            </p:cNvSpPr>
            <p:nvPr/>
          </p:nvSpPr>
          <p:spPr bwMode="auto">
            <a:xfrm>
              <a:off x="834" y="1318"/>
              <a:ext cx="4464" cy="3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charset="-122"/>
                <a:ea typeface="宋体" charset="-122"/>
              </a:endParaRPr>
            </a:p>
          </p:txBody>
        </p:sp>
        <p:sp>
          <p:nvSpPr>
            <p:cNvPr id="33921" name="Line 129"/>
            <p:cNvSpPr>
              <a:spLocks noChangeShapeType="1"/>
            </p:cNvSpPr>
            <p:nvPr/>
          </p:nvSpPr>
          <p:spPr bwMode="auto">
            <a:xfrm>
              <a:off x="1890" y="131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2" name="Line 130"/>
            <p:cNvSpPr>
              <a:spLocks noChangeShapeType="1"/>
            </p:cNvSpPr>
            <p:nvPr/>
          </p:nvSpPr>
          <p:spPr bwMode="auto">
            <a:xfrm>
              <a:off x="3042" y="131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23" name="Line 131"/>
            <p:cNvSpPr>
              <a:spLocks noChangeShapeType="1"/>
            </p:cNvSpPr>
            <p:nvPr/>
          </p:nvSpPr>
          <p:spPr bwMode="auto">
            <a:xfrm>
              <a:off x="4203" y="131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985" name="Text Box 193"/>
          <p:cNvSpPr txBox="1">
            <a:spLocks noChangeArrowheads="1"/>
          </p:cNvSpPr>
          <p:nvPr/>
        </p:nvSpPr>
        <p:spPr bwMode="auto">
          <a:xfrm>
            <a:off x="5703174" y="1771080"/>
            <a:ext cx="550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Times New Roman" pitchFamily="18" charset="0"/>
              </a:rPr>
              <a:t>∧</a:t>
            </a:r>
          </a:p>
        </p:txBody>
      </p:sp>
      <p:sp>
        <p:nvSpPr>
          <p:cNvPr id="33993" name="Text Box 201"/>
          <p:cNvSpPr txBox="1">
            <a:spLocks noChangeArrowheads="1"/>
          </p:cNvSpPr>
          <p:nvPr/>
        </p:nvSpPr>
        <p:spPr bwMode="auto">
          <a:xfrm>
            <a:off x="474663" y="130050"/>
            <a:ext cx="6604000" cy="519113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宋体" charset="-122"/>
                <a:ea typeface="宋体" charset="-122"/>
              </a:rPr>
              <a:t>稀疏矩阵的压缩存储</a:t>
            </a:r>
            <a:r>
              <a:rPr lang="zh-CN" altLang="en-US" sz="2800" b="1" dirty="0" smtClean="0">
                <a:latin typeface="Times New Roman"/>
                <a:ea typeface="宋体" charset="-122"/>
              </a:rPr>
              <a:t>——正交</a:t>
            </a:r>
            <a:r>
              <a:rPr lang="zh-CN" altLang="en-US" sz="2800" b="1" dirty="0" smtClean="0">
                <a:latin typeface="宋体" charset="-122"/>
                <a:ea typeface="宋体" charset="-122"/>
              </a:rPr>
              <a:t>链表</a:t>
            </a:r>
            <a:endParaRPr lang="zh-CN" altLang="en-US" sz="2800" b="1" dirty="0">
              <a:latin typeface="宋体" charset="-122"/>
              <a:ea typeface="宋体" charset="-122"/>
            </a:endParaRPr>
          </a:p>
        </p:txBody>
      </p:sp>
      <p:grpSp>
        <p:nvGrpSpPr>
          <p:cNvPr id="33998" name="Group 206"/>
          <p:cNvGrpSpPr>
            <a:grpSpLocks/>
          </p:cNvGrpSpPr>
          <p:nvPr/>
        </p:nvGrpSpPr>
        <p:grpSpPr bwMode="auto">
          <a:xfrm>
            <a:off x="2501870" y="2132236"/>
            <a:ext cx="444500" cy="3462338"/>
            <a:chOff x="1034" y="1466"/>
            <a:chExt cx="280" cy="2181"/>
          </a:xfrm>
        </p:grpSpPr>
        <p:sp>
          <p:nvSpPr>
            <p:cNvPr id="33984" name="Text Box 192"/>
            <p:cNvSpPr txBox="1">
              <a:spLocks noChangeArrowheads="1"/>
            </p:cNvSpPr>
            <p:nvPr/>
          </p:nvSpPr>
          <p:spPr bwMode="auto">
            <a:xfrm>
              <a:off x="1034" y="3417"/>
              <a:ext cx="2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latin typeface="Times New Roman" pitchFamily="18" charset="0"/>
                </a:rPr>
                <a:t>∧</a:t>
              </a:r>
            </a:p>
          </p:txBody>
        </p:sp>
        <p:grpSp>
          <p:nvGrpSpPr>
            <p:cNvPr id="33994" name="Group 202"/>
            <p:cNvGrpSpPr>
              <a:grpSpLocks/>
            </p:cNvGrpSpPr>
            <p:nvPr/>
          </p:nvGrpSpPr>
          <p:grpSpPr bwMode="auto">
            <a:xfrm>
              <a:off x="1122" y="1466"/>
              <a:ext cx="192" cy="1676"/>
              <a:chOff x="1122" y="1466"/>
              <a:chExt cx="192" cy="1676"/>
            </a:xfrm>
          </p:grpSpPr>
          <p:sp>
            <p:nvSpPr>
              <p:cNvPr id="33927" name="Line 135"/>
              <p:cNvSpPr>
                <a:spLocks noChangeShapeType="1"/>
              </p:cNvSpPr>
              <p:nvPr/>
            </p:nvSpPr>
            <p:spPr bwMode="auto">
              <a:xfrm>
                <a:off x="1314" y="146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96" name="Line 104"/>
              <p:cNvSpPr>
                <a:spLocks noChangeShapeType="1"/>
              </p:cNvSpPr>
              <p:nvPr/>
            </p:nvSpPr>
            <p:spPr bwMode="auto">
              <a:xfrm>
                <a:off x="1122" y="2134"/>
                <a:ext cx="0" cy="100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260789" y="822366"/>
            <a:ext cx="513473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存储所有列链表的头指针的指针数组</a:t>
            </a: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3332932" y="1284031"/>
            <a:ext cx="327024" cy="35394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9509" y="930088"/>
            <a:ext cx="2405574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9E2"/>
                </a:solidFill>
                <a:latin typeface="黑体" pitchFamily="49" charset="-122"/>
                <a:ea typeface="黑体" pitchFamily="49" charset="-122"/>
              </a:rPr>
              <a:t>存储所有行链表的头指针的指针数组</a:t>
            </a:r>
          </a:p>
        </p:txBody>
      </p:sp>
      <p:cxnSp>
        <p:nvCxnSpPr>
          <p:cNvPr id="72" name="直接箭头连接符 71"/>
          <p:cNvCxnSpPr/>
          <p:nvPr/>
        </p:nvCxnSpPr>
        <p:spPr bwMode="auto">
          <a:xfrm>
            <a:off x="1043608" y="1637974"/>
            <a:ext cx="129344" cy="103798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1693" y="5805264"/>
            <a:ext cx="694161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任一非零元素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M[i][j]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所对应的结点，既处在第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i-1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行的行链表上，又处在第</a:t>
            </a:r>
            <a:r>
              <a:rPr lang="en-US" altLang="zh-CN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j-1</a:t>
            </a:r>
            <a:r>
              <a:rPr lang="zh-CN" altLang="en-US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列的列链表上</a:t>
            </a:r>
          </a:p>
        </p:txBody>
      </p:sp>
      <p:cxnSp>
        <p:nvCxnSpPr>
          <p:cNvPr id="78" name="直接箭头连接符 77"/>
          <p:cNvCxnSpPr/>
          <p:nvPr/>
        </p:nvCxnSpPr>
        <p:spPr bwMode="auto">
          <a:xfrm flipH="1" flipV="1">
            <a:off x="4641553" y="4557143"/>
            <a:ext cx="435768" cy="124812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4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685800" y="692696"/>
            <a:ext cx="8350696" cy="2382191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正交链表</a:t>
            </a:r>
            <a:r>
              <a:rPr kumimoji="1"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结点</a:t>
            </a:r>
            <a:r>
              <a:rPr kumimoji="1"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结构定义</a:t>
            </a:r>
            <a:r>
              <a:rPr kumimoji="1"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如下：</a:t>
            </a:r>
          </a:p>
          <a:p>
            <a:r>
              <a:rPr lang="en-US" altLang="zh-CN" sz="2400" b="1" dirty="0" err="1">
                <a:solidFill>
                  <a:srgbClr val="006699"/>
                </a:solidFill>
                <a:latin typeface="Consolas"/>
              </a:rPr>
              <a:t>typedef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24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OLNode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 {    </a:t>
            </a:r>
            <a:endParaRPr lang="en-US" altLang="zh-CN" sz="2400" dirty="0">
              <a:solidFill>
                <a:srgbClr val="5C5C5C"/>
              </a:solidFill>
              <a:latin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altLang="zh-CN" sz="24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</a:rPr>
              <a:t>row,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</a:rPr>
              <a:t>col;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altLang="zh-CN" sz="24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zh-CN" altLang="en-US" sz="2400" dirty="0">
                <a:solidFill>
                  <a:srgbClr val="008200"/>
                </a:solidFill>
                <a:latin typeface="Consolas"/>
              </a:rPr>
              <a:t>行号与列号   </a:t>
            </a:r>
            <a:r>
              <a:rPr lang="zh-CN" altLang="en-US" sz="2400" dirty="0">
                <a:solidFill>
                  <a:srgbClr val="000000"/>
                </a:solidFill>
                <a:latin typeface="Consolas"/>
              </a:rPr>
              <a:t>  </a:t>
            </a:r>
            <a:endParaRPr lang="zh-CN" altLang="en-US" sz="2400" dirty="0">
              <a:solidFill>
                <a:srgbClr val="5C5C5C"/>
              </a:solidFill>
              <a:latin typeface="Consolas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ElemType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</a:rPr>
              <a:t>val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zh-CN" sz="24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zh-CN" altLang="en-US" sz="2400" dirty="0">
                <a:solidFill>
                  <a:srgbClr val="008200"/>
                </a:solidFill>
                <a:latin typeface="Consolas"/>
              </a:rPr>
              <a:t>值   </a:t>
            </a:r>
            <a:r>
              <a:rPr lang="zh-CN" altLang="en-US" sz="2400" dirty="0">
                <a:solidFill>
                  <a:srgbClr val="000000"/>
                </a:solidFill>
                <a:latin typeface="Consolas"/>
              </a:rPr>
              <a:t>  </a:t>
            </a:r>
            <a:endParaRPr lang="zh-CN" altLang="en-US" sz="2400" dirty="0">
              <a:solidFill>
                <a:srgbClr val="5C5C5C"/>
              </a:solidFill>
              <a:latin typeface="Consolas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Consolas"/>
              </a:rPr>
              <a:t>     </a:t>
            </a:r>
            <a:r>
              <a:rPr lang="en-US" altLang="zh-CN" sz="24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OLNode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 *right, *down;  </a:t>
            </a:r>
            <a:r>
              <a:rPr lang="en-US" altLang="zh-CN" sz="2400" dirty="0">
                <a:solidFill>
                  <a:srgbClr val="008200"/>
                </a:solidFill>
                <a:latin typeface="Consolas"/>
              </a:rPr>
              <a:t>//</a:t>
            </a:r>
            <a:r>
              <a:rPr lang="zh-CN" altLang="en-US" sz="2400" dirty="0">
                <a:solidFill>
                  <a:srgbClr val="008200"/>
                </a:solidFill>
                <a:latin typeface="Consolas"/>
              </a:rPr>
              <a:t>指针域   </a:t>
            </a:r>
            <a:r>
              <a:rPr lang="zh-CN" altLang="en-US" sz="2400" dirty="0">
                <a:solidFill>
                  <a:srgbClr val="000000"/>
                </a:solidFill>
                <a:latin typeface="Consolas"/>
              </a:rPr>
              <a:t>  </a:t>
            </a:r>
            <a:endParaRPr lang="zh-CN" altLang="en-US" sz="2400" dirty="0">
              <a:solidFill>
                <a:srgbClr val="5C5C5C"/>
              </a:solidFill>
              <a:latin typeface="Consolas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zh-CN" sz="2400" dirty="0" err="1">
                <a:solidFill>
                  <a:srgbClr val="000000"/>
                </a:solidFill>
                <a:latin typeface="Consolas"/>
              </a:rPr>
              <a:t>OLNode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, *</a:t>
            </a:r>
            <a:r>
              <a:rPr lang="en-US" altLang="zh-CN" sz="2400" dirty="0" err="1" smtClean="0">
                <a:solidFill>
                  <a:srgbClr val="000000"/>
                </a:solidFill>
                <a:latin typeface="Consolas"/>
              </a:rPr>
              <a:t>OLink</a:t>
            </a:r>
            <a:r>
              <a:rPr lang="en-US" altLang="zh-CN" sz="2400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</a:rPr>
              <a:t>  </a:t>
            </a:r>
            <a:endParaRPr lang="en-US" altLang="zh-CN" sz="2400" b="0" i="0" dirty="0">
              <a:solidFill>
                <a:srgbClr val="5C5C5C"/>
              </a:solidFill>
              <a:effectLst/>
              <a:latin typeface="Consola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7808" y="3356992"/>
            <a:ext cx="820668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006699"/>
                </a:solidFill>
                <a:latin typeface="Consolas"/>
              </a:rPr>
              <a:t>typedef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2800" b="1" dirty="0" err="1">
                <a:solidFill>
                  <a:srgbClr val="006699"/>
                </a:solidFill>
                <a:latin typeface="Consolas"/>
              </a:rPr>
              <a:t>struct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 {    </a:t>
            </a:r>
            <a:endParaRPr lang="en-US" altLang="zh-CN" sz="2800" dirty="0">
              <a:solidFill>
                <a:srgbClr val="5C5C5C"/>
              </a:solidFill>
              <a:latin typeface="Consolas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2800" dirty="0" err="1">
                <a:solidFill>
                  <a:srgbClr val="000000"/>
                </a:solidFill>
                <a:latin typeface="Consolas"/>
              </a:rPr>
              <a:t>OLink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en-US" altLang="zh-CN" sz="2800" dirty="0" err="1" smtClean="0">
                <a:solidFill>
                  <a:srgbClr val="000000"/>
                </a:solidFill>
                <a:latin typeface="Consolas"/>
              </a:rPr>
              <a:t>rowhead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*</a:t>
            </a:r>
            <a:r>
              <a:rPr lang="en-US" altLang="zh-CN" sz="2800" dirty="0" err="1" smtClean="0">
                <a:solidFill>
                  <a:srgbClr val="000000"/>
                </a:solidFill>
                <a:latin typeface="Consolas"/>
              </a:rPr>
              <a:t>colhead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; </a:t>
            </a:r>
            <a:r>
              <a:rPr lang="en-US" altLang="zh-CN" sz="2800" dirty="0">
                <a:solidFill>
                  <a:srgbClr val="008200"/>
                </a:solidFill>
                <a:latin typeface="Consolas"/>
              </a:rPr>
              <a:t>// </a:t>
            </a:r>
            <a:r>
              <a:rPr lang="zh-CN" altLang="en-US" sz="2800" dirty="0" smtClean="0">
                <a:solidFill>
                  <a:srgbClr val="008200"/>
                </a:solidFill>
                <a:latin typeface="Consolas"/>
              </a:rPr>
              <a:t>存放行、列链表的头指针的数组的首地址</a:t>
            </a:r>
            <a:r>
              <a:rPr lang="zh-CN" alt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    </a:t>
            </a:r>
            <a:endParaRPr lang="en-US" altLang="zh-CN" sz="2800" dirty="0">
              <a:solidFill>
                <a:srgbClr val="5C5C5C"/>
              </a:solidFill>
              <a:latin typeface="Consolas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2800" b="1" dirty="0" err="1">
                <a:solidFill>
                  <a:srgbClr val="2E8B57"/>
                </a:solidFill>
                <a:latin typeface="Consolas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2800" dirty="0" err="1" smtClean="0">
                <a:solidFill>
                  <a:srgbClr val="000000"/>
                </a:solidFill>
                <a:latin typeface="Consolas"/>
              </a:rPr>
              <a:t>rnum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2800" dirty="0" err="1" smtClean="0">
                <a:solidFill>
                  <a:srgbClr val="000000"/>
                </a:solidFill>
                <a:latin typeface="Consolas"/>
              </a:rPr>
              <a:t>cnum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2800" dirty="0" err="1" smtClean="0">
                <a:solidFill>
                  <a:srgbClr val="000000"/>
                </a:solidFill>
                <a:latin typeface="Consolas"/>
              </a:rPr>
              <a:t>len</a:t>
            </a:r>
            <a:r>
              <a:rPr lang="en-US" altLang="zh-CN" sz="2800" dirty="0" smtClean="0">
                <a:solidFill>
                  <a:srgbClr val="000000"/>
                </a:solidFill>
                <a:latin typeface="Consolas"/>
              </a:rPr>
              <a:t>;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       </a:t>
            </a:r>
            <a:r>
              <a:rPr lang="en-US" altLang="zh-CN" sz="2800" dirty="0">
                <a:solidFill>
                  <a:srgbClr val="008200"/>
                </a:solidFill>
                <a:latin typeface="Consolas"/>
              </a:rPr>
              <a:t>// </a:t>
            </a:r>
            <a:r>
              <a:rPr lang="zh-CN" altLang="en-US" sz="2800" dirty="0">
                <a:solidFill>
                  <a:srgbClr val="008200"/>
                </a:solidFill>
                <a:latin typeface="Consolas"/>
              </a:rPr>
              <a:t>稀疏矩阵的行数、列数和非零元个数    </a:t>
            </a:r>
            <a:r>
              <a:rPr lang="zh-CN" altLang="en-US" sz="2800" dirty="0">
                <a:solidFill>
                  <a:srgbClr val="000000"/>
                </a:solidFill>
                <a:latin typeface="Consolas"/>
              </a:rPr>
              <a:t>  </a:t>
            </a:r>
            <a:endParaRPr lang="zh-CN" altLang="en-US" sz="2800" dirty="0">
              <a:solidFill>
                <a:srgbClr val="5C5C5C"/>
              </a:solidFill>
              <a:latin typeface="Consolas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altLang="zh-CN" sz="2800" dirty="0" err="1">
                <a:solidFill>
                  <a:srgbClr val="000000"/>
                </a:solidFill>
                <a:latin typeface="Consolas"/>
              </a:rPr>
              <a:t>CrossList</a:t>
            </a:r>
            <a:r>
              <a:rPr lang="en-US" altLang="zh-CN" sz="2800" dirty="0">
                <a:solidFill>
                  <a:srgbClr val="000000"/>
                </a:solidFill>
                <a:latin typeface="Consolas"/>
              </a:rPr>
              <a:t>;    </a:t>
            </a:r>
            <a:endParaRPr lang="en-US" altLang="zh-CN" sz="2800" b="0" i="0" dirty="0">
              <a:solidFill>
                <a:srgbClr val="5C5C5C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544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42" name="Group 26"/>
          <p:cNvGrpSpPr>
            <a:grpSpLocks/>
          </p:cNvGrpSpPr>
          <p:nvPr/>
        </p:nvGrpSpPr>
        <p:grpSpPr bwMode="auto">
          <a:xfrm>
            <a:off x="2483768" y="2088232"/>
            <a:ext cx="4221163" cy="2422525"/>
            <a:chOff x="1116" y="1204"/>
            <a:chExt cx="2659" cy="1526"/>
          </a:xfrm>
        </p:grpSpPr>
        <p:sp>
          <p:nvSpPr>
            <p:cNvPr id="111643" name="Text Box 27"/>
            <p:cNvSpPr txBox="1">
              <a:spLocks noChangeArrowheads="1"/>
            </p:cNvSpPr>
            <p:nvPr/>
          </p:nvSpPr>
          <p:spPr bwMode="auto">
            <a:xfrm>
              <a:off x="1660" y="1204"/>
              <a:ext cx="2115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15   0    0   0    </a:t>
              </a:r>
              <a:r>
                <a:rPr lang="en-US" altLang="zh-CN" sz="28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21   0</a:t>
              </a:r>
              <a:endPara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endParaRP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 </a:t>
              </a:r>
              <a:r>
                <a: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0   </a:t>
              </a:r>
              <a:r>
                <a:rPr lang="en-US" altLang="zh-CN" sz="28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 0   </a:t>
              </a:r>
              <a:r>
                <a: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0   0    0    0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 </a:t>
              </a:r>
              <a:r>
                <a: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0    </a:t>
              </a:r>
              <a:r>
                <a:rPr lang="en-US" altLang="zh-CN" sz="28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1    </a:t>
              </a:r>
              <a:r>
                <a: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0   6    0    0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 </a:t>
              </a:r>
              <a:r>
                <a: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0    0    0   0    </a:t>
              </a:r>
              <a:r>
                <a:rPr lang="en-US" altLang="zh-CN" sz="28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5    </a:t>
              </a:r>
              <a:r>
                <a: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0  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 9  </a:t>
              </a:r>
              <a:r>
                <a: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  </a:t>
              </a:r>
              <a:r>
                <a:rPr lang="en-US" altLang="zh-CN" sz="2800" b="1" dirty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</a:rPr>
                <a:t>0    0   0    0    0</a:t>
              </a:r>
            </a:p>
          </p:txBody>
        </p:sp>
        <p:sp>
          <p:nvSpPr>
            <p:cNvPr id="111644" name="AutoShape 28"/>
            <p:cNvSpPr>
              <a:spLocks/>
            </p:cNvSpPr>
            <p:nvPr/>
          </p:nvSpPr>
          <p:spPr bwMode="auto">
            <a:xfrm>
              <a:off x="1511" y="1213"/>
              <a:ext cx="106" cy="1487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1645" name="AutoShape 29"/>
            <p:cNvSpPr>
              <a:spLocks/>
            </p:cNvSpPr>
            <p:nvPr/>
          </p:nvSpPr>
          <p:spPr bwMode="auto">
            <a:xfrm>
              <a:off x="3497" y="1222"/>
              <a:ext cx="121" cy="1487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 b="1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1646" name="Text Box 30"/>
            <p:cNvSpPr txBox="1">
              <a:spLocks noChangeArrowheads="1"/>
            </p:cNvSpPr>
            <p:nvPr/>
          </p:nvSpPr>
          <p:spPr bwMode="auto">
            <a:xfrm>
              <a:off x="1116" y="1821"/>
              <a:ext cx="34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endParaRPr lang="zh-CN" altLang="en-US" sz="2800" b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endParaRPr>
            </a:p>
          </p:txBody>
        </p:sp>
      </p:grpSp>
      <p:sp>
        <p:nvSpPr>
          <p:cNvPr id="111647" name="Text Box 31"/>
          <p:cNvSpPr txBox="1">
            <a:spLocks noChangeArrowheads="1"/>
          </p:cNvSpPr>
          <p:nvPr/>
        </p:nvSpPr>
        <p:spPr bwMode="auto">
          <a:xfrm>
            <a:off x="3931568" y="5060032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>
                    <a:lumMod val="50000"/>
                  </a:schemeClr>
                </a:solidFill>
              </a:rPr>
              <a:t>稀疏矩阵</a:t>
            </a:r>
          </a:p>
        </p:txBody>
      </p:sp>
      <p:sp>
        <p:nvSpPr>
          <p:cNvPr id="111648" name="Rectangle 32"/>
          <p:cNvSpPr>
            <a:spLocks noRot="1" noChangeArrowheads="1"/>
          </p:cNvSpPr>
          <p:nvPr/>
        </p:nvSpPr>
        <p:spPr bwMode="auto">
          <a:xfrm>
            <a:off x="263691" y="466181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4400" dirty="0" smtClean="0">
                <a:solidFill>
                  <a:schemeClr val="tx2"/>
                </a:solidFill>
                <a:ea typeface="华文行楷" pitchFamily="2" charset="-122"/>
              </a:rPr>
              <a:t>稀疏矩阵</a:t>
            </a:r>
            <a:endParaRPr lang="zh-CN" altLang="en-US" sz="4400" dirty="0">
              <a:solidFill>
                <a:schemeClr val="tx2"/>
              </a:solidFill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469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75048" y="1268760"/>
            <a:ext cx="8568952" cy="4508927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void 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CreateCross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CrossList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*M)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{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endParaRPr kumimoji="1"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i, j, m, n, t;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k, flag;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cin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&gt;&gt;m&gt;&gt;n&gt;&gt;t;    	</a:t>
            </a:r>
            <a:r>
              <a:rPr kumimoji="1" lang="en-US" altLang="zh-CN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输入</a:t>
            </a:r>
            <a:r>
              <a:rPr kumimoji="1" lang="en-US" altLang="zh-CN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的行数列数和非零元素个数</a:t>
            </a:r>
            <a:endParaRPr kumimoji="1" lang="en-US" altLang="zh-CN" sz="2800" b="1" dirty="0" smtClean="0">
              <a:solidFill>
                <a:srgbClr val="00B05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pl-PL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M-</a:t>
            </a:r>
            <a:r>
              <a:rPr kumimoji="1" lang="pl-PL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rnum</a:t>
            </a:r>
            <a:r>
              <a:rPr kumimoji="1" lang="pl-PL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pl-PL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 m;    </a:t>
            </a:r>
          </a:p>
          <a:p>
            <a:pPr algn="just">
              <a:spcBef>
                <a:spcPts val="600"/>
              </a:spcBef>
            </a:pPr>
            <a:r>
              <a:rPr kumimoji="1" lang="pl-PL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M-</a:t>
            </a:r>
            <a:r>
              <a:rPr kumimoji="1" lang="pl-PL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cnum</a:t>
            </a:r>
            <a:r>
              <a:rPr kumimoji="1" lang="pl-PL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pl-PL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 n;    </a:t>
            </a:r>
          </a:p>
          <a:p>
            <a:pPr algn="just">
              <a:spcBef>
                <a:spcPts val="600"/>
              </a:spcBef>
            </a:pPr>
            <a:r>
              <a:rPr kumimoji="1" lang="pl-PL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M-</a:t>
            </a:r>
            <a:r>
              <a:rPr kumimoji="1" lang="pl-PL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pl-PL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pl-PL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 t</a:t>
            </a:r>
            <a:r>
              <a:rPr kumimoji="1" lang="pl-PL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endParaRPr kumimoji="1"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19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75048" y="1340768"/>
            <a:ext cx="8568952" cy="4939814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en-US" altLang="zh-CN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创建行链表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头指针动态数组</a:t>
            </a:r>
            <a:endParaRPr kumimoji="1" lang="en-US" altLang="zh-CN" sz="2800" b="1" dirty="0" smtClean="0">
              <a:solidFill>
                <a:srgbClr val="00B05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M-&gt;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rowhead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 (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OLink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*)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malloc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(m* 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sizeof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OLink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));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创建列链表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头指针动态数组     </a:t>
            </a:r>
            <a:endParaRPr kumimoji="1" lang="zh-CN" altLang="en-US" sz="2800" b="1" dirty="0">
              <a:solidFill>
                <a:srgbClr val="00B05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M-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colhead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 (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OLink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*)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malloc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(n* 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sizeof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OLink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));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for(k=0;k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&lt;=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m-1;k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++) 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初始化行头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指针数组</a:t>
            </a:r>
            <a:r>
              <a:rPr kumimoji="1" lang="en-US" altLang="zh-CN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各行链表为空链表      </a:t>
            </a: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M-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rowhead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[k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]=NULL;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for(k=0;k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&lt;=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n-1;k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++) 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初始化列头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指针数组</a:t>
            </a:r>
            <a:r>
              <a:rPr kumimoji="1" lang="en-US" altLang="zh-CN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各列链表为空链表      </a:t>
            </a: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M-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colhead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[k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]=NULL;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en-US" altLang="zh-CN" sz="28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8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51520" y="44624"/>
            <a:ext cx="8712968" cy="8571577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for (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k=1;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k&lt;=M-&gt;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len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;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++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)    </a:t>
            </a:r>
            <a:endParaRPr kumimoji="1"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{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cout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&lt;&lt;"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输入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"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&lt;&lt;k&lt;&lt;</a:t>
            </a:r>
            <a:r>
              <a:rPr kumimoji="1" lang="en-US" altLang="zh-CN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"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个</a:t>
            </a:r>
            <a:r>
              <a:rPr kumimoji="1" lang="zh-CN" altLang="en-US" sz="24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结点行号、列号以及</a:t>
            </a:r>
            <a:r>
              <a:rPr kumimoji="1" lang="zh-CN" altLang="en-US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值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“&lt;&lt;</a:t>
            </a:r>
            <a:r>
              <a:rPr kumimoji="1" lang="en-US" altLang="zh-CN" sz="24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endl</a:t>
            </a:r>
            <a:r>
              <a:rPr kumimoji="1"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    </a:t>
            </a:r>
            <a:endParaRPr kumimoji="1" lang="en-US" altLang="zh-CN" sz="24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cin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&gt;&gt;i&gt;&gt;j&gt;&gt;e;    </a:t>
            </a:r>
            <a:endParaRPr kumimoji="1"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p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OLNode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*) 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malloc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sizeof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OLNode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));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p-&gt;row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 i;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p-&gt;col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 j;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p-&gt;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val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= e; 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生成结点</a:t>
            </a:r>
            <a:endParaRPr kumimoji="1" lang="en-US" altLang="zh-CN" sz="2800" b="1" dirty="0">
              <a:solidFill>
                <a:srgbClr val="00B05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if(NULL==M-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rowhead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[i]) 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 p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插在该行的第一个结点处 </a:t>
            </a:r>
            <a:r>
              <a:rPr kumimoji="1" lang="en-US" altLang="zh-CN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endParaRPr kumimoji="1" lang="en-US" altLang="zh-CN" sz="2800" b="1" dirty="0">
              <a:solidFill>
                <a:srgbClr val="00B05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{p-&gt;right=M-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rowhead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[i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]; 	M-&gt;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rowhead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[i] = p;  }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else 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寻查在行表中的插入位置     </a:t>
            </a: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{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//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从该行的行链表头开始，直到找到     </a:t>
            </a: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for(q=M-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row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head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[i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]; q-&gt;right &amp;&amp; q-&gt;right-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&gt;col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&lt; j; q=q-&gt;right)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p-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&gt;right=q-&gt;right; 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完成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行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结点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插入      </a:t>
            </a:r>
            <a:endParaRPr kumimoji="1" lang="zh-CN" altLang="en-US" sz="2800" b="1" dirty="0">
              <a:solidFill>
                <a:srgbClr val="00B05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q-&gt;right=p;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4718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51520" y="44624"/>
            <a:ext cx="8712968" cy="6601807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if(NULL==M-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colhead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[j])     </a:t>
            </a:r>
            <a:endParaRPr kumimoji="1"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{p-&gt;down=M-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colhead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[j]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;   M-&gt;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colhead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[j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 = p;   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}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 p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插在</a:t>
            </a:r>
            <a:r>
              <a:rPr kumimoji="1" lang="zh-CN" altLang="en-US" sz="24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该列的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第一个结点处 </a:t>
            </a:r>
            <a:endParaRPr kumimoji="1"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else 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寻查在列表中的插入位置     </a:t>
            </a: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{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   //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从该列的列链表头开始，直到找到     </a:t>
            </a: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for(q=M-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 dirty="0" err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colhead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[j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]; q-&gt;down &amp;&amp; q-&gt;down-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&gt;row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&lt; i; q=q-&gt;down)    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;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p-&gt;down=q-&gt;down; 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800" b="1" dirty="0" smtClean="0">
                <a:solidFill>
                  <a:srgbClr val="00B050"/>
                </a:solidFill>
                <a:latin typeface="Times New Roman" pitchFamily="18" charset="0"/>
                <a:ea typeface="楷体_GB2312" pitchFamily="49" charset="-122"/>
              </a:rPr>
              <a:t>完成列结点插入      </a:t>
            </a:r>
            <a:endParaRPr kumimoji="1" lang="zh-CN" altLang="en-US" sz="2800" b="1" dirty="0">
              <a:solidFill>
                <a:srgbClr val="00B05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q-&gt;down=p;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 }   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endParaRPr kumimoji="1" lang="en-US" altLang="zh-CN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885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81000" y="1268760"/>
            <a:ext cx="83820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本章小结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本章基本学习要点如下：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 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(1) 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理解矩阵和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一般线性表之间的差异。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   </a:t>
            </a:r>
            <a:r>
              <a:rPr kumimoji="1" lang="en-US" altLang="zh-CN" sz="28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(2) 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掌握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各种特殊矩阵如对称矩阵、上、下三角矩阵和对角矩阵的压缩存储方法。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    </a:t>
            </a:r>
            <a:r>
              <a:rPr kumimoji="1"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(3) </a:t>
            </a:r>
            <a:r>
              <a:rPr kumimoji="1" lang="zh-CN" altLang="en-US" sz="2800" b="1" dirty="0">
                <a:solidFill>
                  <a:schemeClr val="tx1">
                    <a:lumMod val="50000"/>
                  </a:schemeClr>
                </a:solidFill>
                <a:latin typeface="+mn-ea"/>
              </a:rPr>
              <a:t>掌握稀疏矩阵的各种存储结构以及基本运算实现算法</a:t>
            </a:r>
            <a:r>
              <a:rPr kumimoji="1"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+mn-ea"/>
              </a:rPr>
              <a:t>。</a:t>
            </a:r>
            <a:endParaRPr kumimoji="1" lang="zh-CN" altLang="en-US" sz="2800" b="1" dirty="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264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196752"/>
            <a:ext cx="8064896" cy="3744416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marL="358775" lvl="2" indent="0">
              <a:buClr>
                <a:srgbClr val="6600FF"/>
              </a:buClr>
              <a:buSzPct val="100000"/>
              <a:buNone/>
            </a:pPr>
            <a:r>
              <a:rPr lang="zh-CN" altLang="en-US" sz="3600" b="1" dirty="0"/>
              <a:t>对于特殊矩阵和稀疏矩阵</a:t>
            </a:r>
            <a:endParaRPr lang="en-US" altLang="zh-CN" sz="3600" b="1" dirty="0" smtClean="0"/>
          </a:p>
          <a:p>
            <a:pPr marL="358775" lvl="2" indent="0">
              <a:buClr>
                <a:srgbClr val="6600FF"/>
              </a:buClr>
              <a:buSzPct val="100000"/>
              <a:buNone/>
            </a:pPr>
            <a:r>
              <a:rPr lang="zh-CN" altLang="en-US" sz="3600" b="1" dirty="0" smtClean="0"/>
              <a:t>若</a:t>
            </a:r>
            <a:r>
              <a:rPr lang="zh-CN" altLang="en-US" sz="3600" b="1" dirty="0"/>
              <a:t>仍采用二维数</a:t>
            </a:r>
            <a:r>
              <a:rPr lang="zh-CN" altLang="en-US" sz="3600" b="1" dirty="0" smtClean="0"/>
              <a:t>组形式存放</a:t>
            </a:r>
            <a:r>
              <a:rPr lang="zh-CN" altLang="en-US" sz="3600" b="1" dirty="0"/>
              <a:t>，将造成存储单元的很大浪费。</a:t>
            </a:r>
            <a:endParaRPr lang="en-US" altLang="zh-CN" sz="3600" b="1" dirty="0"/>
          </a:p>
          <a:p>
            <a:pPr marL="358775" lvl="2" indent="0">
              <a:buClr>
                <a:srgbClr val="6600FF"/>
              </a:buClr>
              <a:buSzPct val="100000"/>
              <a:buNone/>
            </a:pPr>
            <a:r>
              <a:rPr lang="zh-CN" altLang="en-US" sz="3600" b="1" dirty="0" smtClean="0"/>
              <a:t>可以利用这些矩阵的特点和规律，只存储部分元素，从而提高存储空间的利用率。</a:t>
            </a:r>
            <a:endParaRPr lang="en-US" altLang="zh-CN" sz="36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355976" y="5373216"/>
            <a:ext cx="432048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矩阵的压缩存储</a:t>
            </a:r>
          </a:p>
        </p:txBody>
      </p:sp>
      <p:cxnSp>
        <p:nvCxnSpPr>
          <p:cNvPr id="4" name="直接箭头连接符 3"/>
          <p:cNvCxnSpPr/>
          <p:nvPr/>
        </p:nvCxnSpPr>
        <p:spPr bwMode="auto">
          <a:xfrm flipH="1" flipV="1">
            <a:off x="5292080" y="4365104"/>
            <a:ext cx="864096" cy="1008112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78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build="p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536" y="260648"/>
            <a:ext cx="854075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特殊</a:t>
            </a:r>
            <a:r>
              <a:rPr lang="zh-CN" altLang="en-US" dirty="0" smtClean="0">
                <a:solidFill>
                  <a:srgbClr val="C00000"/>
                </a:solidFill>
              </a:rPr>
              <a:t>矩阵和稀疏矩阵的压缩存储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26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524000"/>
            <a:ext cx="8551168" cy="507335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latin typeface="宋体" pitchFamily="2" charset="-122"/>
              </a:rPr>
              <a:t>  	在对</a:t>
            </a:r>
            <a:r>
              <a:rPr kumimoji="1" lang="zh-CN" altLang="en-US" dirty="0">
                <a:solidFill>
                  <a:srgbClr val="FF0000"/>
                </a:solidFill>
                <a:latin typeface="宋体" pitchFamily="2" charset="-122"/>
              </a:rPr>
              <a:t>特殊</a:t>
            </a:r>
            <a:r>
              <a:rPr kumimoji="1" lang="zh-CN" altLang="en-US" dirty="0" smtClean="0">
                <a:solidFill>
                  <a:srgbClr val="FF0000"/>
                </a:solidFill>
                <a:latin typeface="宋体" pitchFamily="2" charset="-122"/>
              </a:rPr>
              <a:t>矩阵</a:t>
            </a:r>
            <a:r>
              <a:rPr kumimoji="1" lang="zh-CN" altLang="en-US" dirty="0" smtClean="0">
                <a:latin typeface="宋体" pitchFamily="2" charset="-122"/>
              </a:rPr>
              <a:t>和</a:t>
            </a:r>
            <a:r>
              <a:rPr kumimoji="1" lang="zh-CN" altLang="en-US" dirty="0" smtClean="0">
                <a:solidFill>
                  <a:srgbClr val="FF0000"/>
                </a:solidFill>
                <a:latin typeface="宋体" pitchFamily="2" charset="-122"/>
              </a:rPr>
              <a:t>稀疏矩阵</a:t>
            </a:r>
            <a:r>
              <a:rPr kumimoji="1" lang="zh-CN" altLang="en-US" dirty="0" smtClean="0">
                <a:latin typeface="宋体" pitchFamily="2" charset="-122"/>
              </a:rPr>
              <a:t>进行</a:t>
            </a:r>
            <a:r>
              <a:rPr kumimoji="1" lang="zh-CN" altLang="en-US" dirty="0">
                <a:latin typeface="宋体" pitchFamily="2" charset="-122"/>
              </a:rPr>
              <a:t>存储时，为了节省存储空间，可以对这类矩阵进行</a:t>
            </a:r>
            <a:r>
              <a:rPr kumimoji="1" lang="zh-CN" altLang="en-US" dirty="0">
                <a:solidFill>
                  <a:srgbClr val="FF0000"/>
                </a:solidFill>
                <a:latin typeface="宋体" pitchFamily="2" charset="-122"/>
              </a:rPr>
              <a:t>压缩存储</a:t>
            </a:r>
            <a:r>
              <a:rPr kumimoji="1" lang="zh-CN" altLang="en-US" dirty="0">
                <a:latin typeface="宋体" pitchFamily="2" charset="-122"/>
              </a:rPr>
              <a:t>。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latin typeface="宋体" pitchFamily="2" charset="-122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压缩</a:t>
            </a:r>
            <a:r>
              <a:rPr lang="zh-CN" altLang="en-US" dirty="0">
                <a:solidFill>
                  <a:srgbClr val="FF0000"/>
                </a:solidFill>
              </a:rPr>
              <a:t>存储</a:t>
            </a:r>
            <a:r>
              <a:rPr lang="zh-CN" altLang="en-US" dirty="0"/>
              <a:t>的基本思想是：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⑴ </a:t>
            </a:r>
            <a:r>
              <a:rPr lang="zh-CN" altLang="en-US" dirty="0" smtClean="0"/>
              <a:t>多</a:t>
            </a:r>
            <a:r>
              <a:rPr lang="zh-CN" altLang="en-US" dirty="0"/>
              <a:t>个值</a:t>
            </a:r>
            <a:r>
              <a:rPr lang="zh-CN" altLang="en-US" dirty="0">
                <a:solidFill>
                  <a:srgbClr val="FF3300"/>
                </a:solidFill>
              </a:rPr>
              <a:t>相同</a:t>
            </a:r>
            <a:r>
              <a:rPr lang="zh-CN" altLang="en-US" dirty="0"/>
              <a:t>的元素只分配</a:t>
            </a:r>
            <a:r>
              <a:rPr lang="zh-CN" altLang="en-US" dirty="0">
                <a:solidFill>
                  <a:srgbClr val="FF3300"/>
                </a:solidFill>
              </a:rPr>
              <a:t>一个</a:t>
            </a:r>
            <a:r>
              <a:rPr lang="zh-CN" altLang="en-US" dirty="0"/>
              <a:t>存储空间；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⑵ 对</a:t>
            </a:r>
            <a:r>
              <a:rPr lang="zh-CN" altLang="en-US" dirty="0">
                <a:solidFill>
                  <a:srgbClr val="FF3300"/>
                </a:solidFill>
              </a:rPr>
              <a:t>零</a:t>
            </a:r>
            <a:r>
              <a:rPr lang="zh-CN" altLang="en-US" dirty="0"/>
              <a:t>元素</a:t>
            </a:r>
            <a:r>
              <a:rPr lang="zh-CN" altLang="en-US" dirty="0">
                <a:solidFill>
                  <a:srgbClr val="FF3300"/>
                </a:solidFill>
              </a:rPr>
              <a:t>不分配</a:t>
            </a:r>
            <a:r>
              <a:rPr lang="zh-CN" altLang="en-US" dirty="0"/>
              <a:t>存储空间。</a:t>
            </a:r>
            <a:r>
              <a:rPr lang="zh-CN" altLang="en-US" b="1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233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11560" y="673215"/>
            <a:ext cx="6781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对称矩阵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的压缩存储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1797050" y="1527366"/>
            <a:ext cx="377348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　6　4　7　8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6　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　8　4　2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4　8　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　6　9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7　4　6　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　5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8　2　9　5　</a:t>
            </a: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7</a:t>
            </a:r>
            <a:endParaRPr lang="zh-CN" altLang="en-US" sz="3200" b="1" dirty="0">
              <a:solidFill>
                <a:srgbClr val="FF33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1276" name="AutoShape 12"/>
          <p:cNvSpPr>
            <a:spLocks/>
          </p:cNvSpPr>
          <p:nvPr/>
        </p:nvSpPr>
        <p:spPr bwMode="auto">
          <a:xfrm>
            <a:off x="1466850" y="1481328"/>
            <a:ext cx="106363" cy="2300288"/>
          </a:xfrm>
          <a:prstGeom prst="leftBracket">
            <a:avLst>
              <a:gd name="adj" fmla="val 180223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77" name="AutoShape 13"/>
          <p:cNvSpPr>
            <a:spLocks/>
          </p:cNvSpPr>
          <p:nvPr/>
        </p:nvSpPr>
        <p:spPr bwMode="auto">
          <a:xfrm>
            <a:off x="4564063" y="1508316"/>
            <a:ext cx="119062" cy="2378075"/>
          </a:xfrm>
          <a:prstGeom prst="rightBracket">
            <a:avLst>
              <a:gd name="adj" fmla="val 166445"/>
            </a:avLst>
          </a:prstGeom>
          <a:noFill/>
          <a:ln w="9525">
            <a:solidFill>
              <a:srgbClr val="0000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549275" y="2292541"/>
            <a:ext cx="733425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/>
          <a:lstStyle/>
          <a:p>
            <a:pPr algn="just" eaLnBrk="0" hangingPunct="0"/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＝</a:t>
            </a:r>
          </a:p>
          <a:p>
            <a:pPr algn="just" eaLnBrk="0" hangingPunct="0"/>
            <a:endParaRPr lang="en-US" altLang="zh-CN" sz="3200" b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1297" name="Group 33"/>
          <p:cNvGrpSpPr>
            <a:grpSpLocks/>
          </p:cNvGrpSpPr>
          <p:nvPr/>
        </p:nvGrpSpPr>
        <p:grpSpPr bwMode="auto">
          <a:xfrm>
            <a:off x="1784350" y="1914716"/>
            <a:ext cx="2565400" cy="2011362"/>
            <a:chOff x="1066" y="1233"/>
            <a:chExt cx="1616" cy="1267"/>
          </a:xfrm>
        </p:grpSpPr>
        <p:sp>
          <p:nvSpPr>
            <p:cNvPr id="11279" name="Line 15"/>
            <p:cNvSpPr>
              <a:spLocks noChangeShapeType="1"/>
            </p:cNvSpPr>
            <p:nvPr/>
          </p:nvSpPr>
          <p:spPr bwMode="auto">
            <a:xfrm flipH="1">
              <a:off x="1066" y="1233"/>
              <a:ext cx="0" cy="1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V="1">
              <a:off x="1066" y="2500"/>
              <a:ext cx="15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1081" y="1233"/>
              <a:ext cx="1601" cy="1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93" name="Group 29"/>
          <p:cNvGrpSpPr>
            <a:grpSpLocks/>
          </p:cNvGrpSpPr>
          <p:nvPr/>
        </p:nvGrpSpPr>
        <p:grpSpPr bwMode="auto">
          <a:xfrm>
            <a:off x="1908175" y="1586103"/>
            <a:ext cx="2565400" cy="1944688"/>
            <a:chOff x="1171" y="1011"/>
            <a:chExt cx="1484" cy="1268"/>
          </a:xfrm>
        </p:grpSpPr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>
              <a:off x="1171" y="1011"/>
              <a:ext cx="1478" cy="12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>
              <a:off x="1185" y="1011"/>
              <a:ext cx="14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flipH="1">
              <a:off x="2655" y="1025"/>
              <a:ext cx="0" cy="1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5024438" y="2441766"/>
            <a:ext cx="37338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100000">
                      <a:srgbClr val="CCEC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阶对称矩阵（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方阵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）特点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4000" b="1" i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4000" b="1" i="1" baseline="-30000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ij</a:t>
            </a:r>
            <a:r>
              <a:rPr lang="en-US" altLang="zh-CN" sz="40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=</a:t>
            </a:r>
            <a:r>
              <a:rPr lang="en-US" altLang="zh-CN" sz="4000" b="1" i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4000" b="1" i="1" baseline="-30000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ji</a:t>
            </a:r>
            <a:endParaRPr lang="zh-CN" altLang="en-US" sz="3600" b="1" i="1" dirty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1300" name="Group 36"/>
          <p:cNvGrpSpPr>
            <a:grpSpLocks/>
          </p:cNvGrpSpPr>
          <p:nvPr/>
        </p:nvGrpSpPr>
        <p:grpSpPr bwMode="auto">
          <a:xfrm>
            <a:off x="611188" y="4293096"/>
            <a:ext cx="7259637" cy="519112"/>
            <a:chOff x="385" y="3067"/>
            <a:chExt cx="4573" cy="327"/>
          </a:xfrm>
        </p:grpSpPr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782" y="3067"/>
              <a:ext cx="41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1">
                      <a:lumMod val="50000"/>
                    </a:schemeClr>
                  </a:solidFill>
                  <a:latin typeface="宋体" charset="-122"/>
                  <a:ea typeface="宋体" charset="-122"/>
                </a:rPr>
                <a:t>如何压缩存储？</a:t>
              </a:r>
              <a:endPara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11298" name="Object 34"/>
            <p:cNvGraphicFramePr>
              <a:graphicFrameLocks noChangeAspect="1"/>
            </p:cNvGraphicFramePr>
            <p:nvPr/>
          </p:nvGraphicFramePr>
          <p:xfrm>
            <a:off x="385" y="3067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1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067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915988" y="4923333"/>
            <a:ext cx="768846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只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存储下三角部分的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元素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或是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上三角部分的元素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rPr>
              <a:t>，使得每两个对称元素共享一个存储空间。</a:t>
            </a:r>
            <a:endParaRPr lang="zh-CN" altLang="en-US" sz="3200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7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3600" b="1" dirty="0" smtClean="0">
            <a:solidFill>
              <a:schemeClr val="tx1">
                <a:lumMod val="50000"/>
              </a:schemeClr>
            </a:solidFill>
            <a:latin typeface="黑体" pitchFamily="49" charset="-122"/>
            <a:ea typeface="黑体" pitchFamily="49" charset="-122"/>
          </a:defRPr>
        </a:defPPr>
      </a:lstStyle>
    </a:tx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数据结构教案模板">
  <a:themeElements>
    <a:clrScheme name="1_数据结构教案模板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数据结构教案模板">
      <a:majorFont>
        <a:latin typeface="Tahoma"/>
        <a:ea typeface="黑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数据结构教案模板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结构教案模板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结构教案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结构教案模板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结构教案模板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结构教案模板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结构教案模板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4228</Words>
  <Application>Microsoft Office PowerPoint</Application>
  <PresentationFormat>全屏显示(4:3)</PresentationFormat>
  <Paragraphs>985</Paragraphs>
  <Slides>64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69" baseType="lpstr">
      <vt:lpstr>Office 主题​​</vt:lpstr>
      <vt:lpstr>1_Nature</vt:lpstr>
      <vt:lpstr>1_数据结构教案模板</vt:lpstr>
      <vt:lpstr>Clip</vt:lpstr>
      <vt:lpstr>Equation</vt:lpstr>
      <vt:lpstr>PowerPoint 演示文稿</vt:lpstr>
      <vt:lpstr>PowerPoint 演示文稿</vt:lpstr>
      <vt:lpstr>特殊矩阵和稀疏矩阵</vt:lpstr>
      <vt:lpstr>PowerPoint 演示文稿</vt:lpstr>
      <vt:lpstr>PowerPoint 演示文稿</vt:lpstr>
      <vt:lpstr>PowerPoint 演示文稿</vt:lpstr>
      <vt:lpstr>PowerPoint 演示文稿</vt:lpstr>
      <vt:lpstr>特殊矩阵和稀疏矩阵的压缩存储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队列的定义</dc:title>
  <dc:creator>Administrator</dc:creator>
  <cp:lastModifiedBy>Administrator</cp:lastModifiedBy>
  <cp:revision>128</cp:revision>
  <dcterms:created xsi:type="dcterms:W3CDTF">2017-10-06T09:23:55Z</dcterms:created>
  <dcterms:modified xsi:type="dcterms:W3CDTF">2017-10-19T11:17:33Z</dcterms:modified>
</cp:coreProperties>
</file>