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3"/>
  </p:handoutMasterIdLst>
  <p:sldIdLst>
    <p:sldId id="257" r:id="rId3"/>
    <p:sldId id="258" r:id="rId4"/>
    <p:sldId id="260" r:id="rId5"/>
    <p:sldId id="286" r:id="rId6"/>
    <p:sldId id="261" r:id="rId7"/>
    <p:sldId id="262" r:id="rId8"/>
    <p:sldId id="287" r:id="rId9"/>
    <p:sldId id="288" r:id="rId10"/>
    <p:sldId id="283" r:id="rId11"/>
    <p:sldId id="299" r:id="rId13"/>
    <p:sldId id="300" r:id="rId14"/>
    <p:sldId id="263" r:id="rId15"/>
    <p:sldId id="308" r:id="rId16"/>
    <p:sldId id="309" r:id="rId17"/>
    <p:sldId id="315" r:id="rId18"/>
    <p:sldId id="310" r:id="rId19"/>
    <p:sldId id="312" r:id="rId20"/>
    <p:sldId id="313" r:id="rId21"/>
    <p:sldId id="314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4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9163807-B55F-407D-98A2-10A6C27EE4EC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E887F9E-86E6-4CC3-922A-84F75DB09B6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BEE8AF9-41C7-4289-ABED-30A8A610BB87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334D996-AFE8-4B28-AD5B-51638FF811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2" Type="http://schemas.openxmlformats.org/officeDocument/2006/relationships/slideLayout" Target="../slideLayouts/slideLayout13.xml"/><Relationship Id="rId11" Type="http://schemas.openxmlformats.org/officeDocument/2006/relationships/image" Target="../media/image6.png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19.xml"/><Relationship Id="rId4" Type="http://schemas.openxmlformats.org/officeDocument/2006/relationships/image" Target="../media/image8.png"/><Relationship Id="rId3" Type="http://schemas.openxmlformats.org/officeDocument/2006/relationships/tags" Target="../tags/tag118.xml"/><Relationship Id="rId2" Type="http://schemas.openxmlformats.org/officeDocument/2006/relationships/image" Target="../media/image7.png"/><Relationship Id="rId1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2" Type="http://schemas.openxmlformats.org/officeDocument/2006/relationships/slideLayout" Target="../slideLayouts/slideLayout13.xml"/><Relationship Id="rId21" Type="http://schemas.openxmlformats.org/officeDocument/2006/relationships/image" Target="../media/image5.png"/><Relationship Id="rId20" Type="http://schemas.openxmlformats.org/officeDocument/2006/relationships/tags" Target="../tags/tag83.xml"/><Relationship Id="rId2" Type="http://schemas.openxmlformats.org/officeDocument/2006/relationships/tags" Target="../tags/tag68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image" Target="../media/image4.png"/><Relationship Id="rId15" Type="http://schemas.openxmlformats.org/officeDocument/2006/relationships/tags" Target="../tags/tag79.xml"/><Relationship Id="rId14" Type="http://schemas.openxmlformats.org/officeDocument/2006/relationships/image" Target="../media/image3.png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image" Target="../media/image2.png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2" Type="http://schemas.openxmlformats.org/officeDocument/2006/relationships/slideLayout" Target="../slideLayouts/slideLayout13.xml"/><Relationship Id="rId21" Type="http://schemas.openxmlformats.org/officeDocument/2006/relationships/image" Target="../media/image5.png"/><Relationship Id="rId20" Type="http://schemas.openxmlformats.org/officeDocument/2006/relationships/tags" Target="../tags/tag100.xml"/><Relationship Id="rId2" Type="http://schemas.openxmlformats.org/officeDocument/2006/relationships/tags" Target="../tags/tag85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image" Target="../media/image4.png"/><Relationship Id="rId15" Type="http://schemas.openxmlformats.org/officeDocument/2006/relationships/tags" Target="../tags/tag96.xml"/><Relationship Id="rId14" Type="http://schemas.openxmlformats.org/officeDocument/2006/relationships/image" Target="../media/image3.png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image" Target="../media/image2.png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05" y="1295400"/>
            <a:ext cx="11782425" cy="152527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The analytic hierarchy process (AHP)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2134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Xu, X.</a:t>
            </a:r>
            <a:b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</a:b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2025/3/4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Procedure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718" name="table 17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810637" y="4717796"/>
          <a:ext cx="1685925" cy="1111885"/>
        </p:xfrm>
        <a:graphic>
          <a:graphicData uri="http://schemas.openxmlformats.org/drawingml/2006/table">
            <a:tbl>
              <a:tblPr/>
              <a:tblGrid>
                <a:gridCol w="425450"/>
                <a:gridCol w="419734"/>
                <a:gridCol w="419734"/>
                <a:gridCol w="421004"/>
              </a:tblGrid>
              <a:tr h="282575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922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C5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986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986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557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8351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8415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1303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557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8351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8415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1303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80670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5575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46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46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8097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0" name="table 172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36701" y="4708905"/>
          <a:ext cx="1615439" cy="1112520"/>
        </p:xfrm>
        <a:graphic>
          <a:graphicData uri="http://schemas.openxmlformats.org/drawingml/2006/table">
            <a:tbl>
              <a:tblPr/>
              <a:tblGrid>
                <a:gridCol w="408305"/>
                <a:gridCol w="401320"/>
                <a:gridCol w="402589"/>
                <a:gridCol w="403225"/>
              </a:tblGrid>
              <a:tr h="282575">
                <a:tc>
                  <a:txBody>
                    <a:bodyPr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C4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2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18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25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73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2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208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81304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73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2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208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2" name="table 172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146687" y="4714748"/>
          <a:ext cx="1614804" cy="1111885"/>
        </p:xfrm>
        <a:graphic>
          <a:graphicData uri="http://schemas.openxmlformats.org/drawingml/2006/table">
            <a:tbl>
              <a:tblPr/>
              <a:tblGrid>
                <a:gridCol w="407669"/>
                <a:gridCol w="402589"/>
                <a:gridCol w="401320"/>
                <a:gridCol w="403225"/>
              </a:tblGrid>
              <a:tr h="282575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70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C3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97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668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2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39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7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668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2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39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7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80670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6685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73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668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272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4" name="table 172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256165" y="4726940"/>
          <a:ext cx="1642745" cy="1069975"/>
        </p:xfrm>
        <a:graphic>
          <a:graphicData uri="http://schemas.openxmlformats.org/drawingml/2006/table">
            <a:tbl>
              <a:tblPr/>
              <a:tblGrid>
                <a:gridCol w="415290"/>
                <a:gridCol w="408305"/>
                <a:gridCol w="408940"/>
                <a:gridCol w="410209"/>
              </a:tblGrid>
              <a:tr h="240029"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351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C2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351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414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049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84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104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795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1/8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049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272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84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0795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6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kern="0" spc="-5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81304">
                <a:tc>
                  <a:txBody>
                    <a:bodyPr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049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145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335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589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6" name="table 172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473339" y="4726940"/>
          <a:ext cx="1615440" cy="1061084"/>
        </p:xfrm>
        <a:graphic>
          <a:graphicData uri="http://schemas.openxmlformats.org/drawingml/2006/table">
            <a:tbl>
              <a:tblPr/>
              <a:tblGrid>
                <a:gridCol w="408305"/>
                <a:gridCol w="401320"/>
                <a:gridCol w="402589"/>
                <a:gridCol w="403225"/>
              </a:tblGrid>
              <a:tr h="282575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18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573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621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5654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81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192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67969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1440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76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1728" name="textbox 1728"/>
          <p:cNvSpPr/>
          <p:nvPr>
            <p:custDataLst>
              <p:tags r:id="rId6"/>
            </p:custDataLst>
          </p:nvPr>
        </p:nvSpPr>
        <p:spPr>
          <a:xfrm>
            <a:off x="7423785" y="6045200"/>
            <a:ext cx="1228090" cy="26098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JM: </a:t>
            </a: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C4‐P</a:t>
            </a:r>
            <a:r>
              <a:rPr sz="20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</a:t>
            </a:r>
            <a:endParaRPr lang="en-US" altLang="en-US" sz="2000" kern="0" spc="3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30" name="textbox 1730"/>
          <p:cNvSpPr/>
          <p:nvPr>
            <p:custDataLst>
              <p:tags r:id="rId7"/>
            </p:custDataLst>
          </p:nvPr>
        </p:nvSpPr>
        <p:spPr>
          <a:xfrm>
            <a:off x="3598545" y="6044565"/>
            <a:ext cx="1372235" cy="4064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3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JM: 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C2‐P</a:t>
            </a:r>
            <a:endParaRPr lang="en-US" altLang="en-US" sz="1400" kern="0" spc="5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32" name="textbox 1732"/>
          <p:cNvSpPr/>
          <p:nvPr>
            <p:custDataLst>
              <p:tags r:id="rId8"/>
            </p:custDataLst>
          </p:nvPr>
        </p:nvSpPr>
        <p:spPr>
          <a:xfrm>
            <a:off x="1771650" y="6045200"/>
            <a:ext cx="1226185" cy="45720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3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JM: 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C1‐P</a:t>
            </a:r>
            <a:endParaRPr lang="en-US" altLang="en-US" sz="1400" kern="0" spc="5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34" name="textbox 1734"/>
          <p:cNvSpPr/>
          <p:nvPr>
            <p:custDataLst>
              <p:tags r:id="rId9"/>
            </p:custDataLst>
          </p:nvPr>
        </p:nvSpPr>
        <p:spPr>
          <a:xfrm>
            <a:off x="5360670" y="6055360"/>
            <a:ext cx="1253490" cy="39560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6000"/>
              </a:lnSpc>
            </a:pPr>
            <a:endParaRPr lang="en-US" altLang="en-US" sz="3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JM: 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C3‐P</a:t>
            </a:r>
            <a:endParaRPr lang="en-US" altLang="en-US" sz="1400" kern="0" spc="5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997835" y="1604645"/>
            <a:ext cx="5978525" cy="220980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874385" y="4060825"/>
            <a:ext cx="452755" cy="3606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52255" y="6055360"/>
            <a:ext cx="176466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l" rtl="0" eaLnBrk="0">
              <a:lnSpc>
                <a:spcPts val="1245"/>
              </a:lnSpc>
            </a:pPr>
            <a:r>
              <a:rPr lang="en-US" sz="1400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JM: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C5‐P</a:t>
            </a:r>
            <a:endParaRPr lang="zh-CN" altLang="en-US" sz="1400" kern="0" spc="3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Procedure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7840" y="1599565"/>
            <a:ext cx="11195685" cy="49415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3. Calculate the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relative weights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of the elements being compared with respect to the criterion from the judgment matrix and perform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a consistency test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(the weights can only be used if the test is passed).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Three methods are used to calculate the weights: (1) arithmetic mean (2) geometric mean (3) characteristic value method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Note: 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(1) the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consistency matrix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does not need consistency test; 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(2) The consistency test should be carried out first, and then calculate the weights after passing the test.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Consistency matrix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652" name="table 1652"/>
          <p:cNvGraphicFramePr>
            <a:graphicFrameLocks noGrp="1"/>
          </p:cNvGraphicFramePr>
          <p:nvPr/>
        </p:nvGraphicFramePr>
        <p:xfrm>
          <a:off x="365010" y="2178177"/>
          <a:ext cx="3861435" cy="2908300"/>
        </p:xfrm>
        <a:graphic>
          <a:graphicData uri="http://schemas.openxmlformats.org/drawingml/2006/table">
            <a:tbl>
              <a:tblPr/>
              <a:tblGrid>
                <a:gridCol w="664209"/>
                <a:gridCol w="556259"/>
                <a:gridCol w="658494"/>
                <a:gridCol w="658494"/>
                <a:gridCol w="658494"/>
                <a:gridCol w="665479"/>
              </a:tblGrid>
              <a:tr h="488315"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768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O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822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235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35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935" algn="l" rtl="0" eaLnBrk="0">
                        <a:lnSpc>
                          <a:spcPct val="81000"/>
                        </a:lnSpc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2956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655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591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1965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655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417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3375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8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655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6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655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6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30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93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1/8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35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43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3/4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431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3/4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3234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300" algn="l" rtl="0" eaLnBrk="0">
                        <a:lnSpc>
                          <a:spcPct val="81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935" algn="l" rtl="0" eaLnBrk="0">
                        <a:lnSpc>
                          <a:spcPct val="81000"/>
                        </a:lnSpc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1/6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7330" algn="l" rtl="0" eaLnBrk="0">
                        <a:lnSpc>
                          <a:spcPct val="81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4/3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480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417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30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19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1/6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733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4/3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4805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417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400" y="5475605"/>
            <a:ext cx="110115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Observe the characteristics of this matrix above: the rows (columns) are multiplicative of each other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46270" y="2075180"/>
            <a:ext cx="7534275" cy="2708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We call a matrix a positive inverse matrix if each element aij &gt; 0 and satisfies aij*aji = 1. In hierarchical analysis, the judgment matrices we construct are all positive inverse matrices. 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If the positive inverse matrix satisfies </a:t>
            </a:r>
            <a:r>
              <a:rPr lang="en-US" altLang="en-US" sz="2800" b="1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aij*ajk = aik</a:t>
            </a: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, then we call it a consistent matrix.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R</a:t>
            </a:r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eference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4285" y="1512570"/>
            <a:ext cx="9664700" cy="3709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7600" y="5229860"/>
            <a:ext cx="8679815" cy="8985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26060" y="6201410"/>
            <a:ext cx="11687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36525" y="6274435"/>
            <a:ext cx="110115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Reference: QingFeng mathematical model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Consistency test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245" y="163893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1: Calculate the consistency indicator CI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69535" y="2202180"/>
            <a:ext cx="1548130" cy="523875"/>
            <a:chOff x="6875" y="2986"/>
            <a:chExt cx="2438" cy="825"/>
          </a:xfrm>
        </p:grpSpPr>
        <p:grpSp>
          <p:nvGrpSpPr>
            <p:cNvPr id="88" name="group 88"/>
            <p:cNvGrpSpPr/>
            <p:nvPr/>
          </p:nvGrpSpPr>
          <p:grpSpPr>
            <a:xfrm rot="21600000">
              <a:off x="6875" y="3232"/>
              <a:ext cx="2439" cy="327"/>
              <a:chOff x="0" y="0"/>
              <a:chExt cx="1548777" cy="207371"/>
            </a:xfrm>
          </p:grpSpPr>
          <p:sp>
            <p:nvSpPr>
              <p:cNvPr id="990" name="path"/>
              <p:cNvSpPr/>
              <p:nvPr>
                <p:custDataLst>
                  <p:tags r:id="rId1"/>
                </p:custDataLst>
              </p:nvPr>
            </p:nvSpPr>
            <p:spPr>
              <a:xfrm>
                <a:off x="0" y="0"/>
                <a:ext cx="271271" cy="207371"/>
              </a:xfrm>
              <a:custGeom>
                <a:avLst/>
                <a:gdLst/>
                <a:ahLst/>
                <a:cxnLst/>
                <a:rect l="0" t="0" r="0" b="0"/>
                <a:pathLst>
                  <a:path w="427" h="326">
                    <a:moveTo>
                      <a:pt x="245" y="127"/>
                    </a:moveTo>
                    <a:lnTo>
                      <a:pt x="243" y="132"/>
                    </a:lnTo>
                    <a:lnTo>
                      <a:pt x="238" y="133"/>
                    </a:lnTo>
                    <a:lnTo>
                      <a:pt x="235" y="133"/>
                    </a:lnTo>
                    <a:lnTo>
                      <a:pt x="230" y="132"/>
                    </a:lnTo>
                    <a:lnTo>
                      <a:pt x="229" y="128"/>
                    </a:lnTo>
                    <a:lnTo>
                      <a:pt x="229" y="127"/>
                    </a:lnTo>
                    <a:lnTo>
                      <a:pt x="231" y="102"/>
                    </a:lnTo>
                    <a:cubicBezTo>
                      <a:pt x="232" y="68"/>
                      <a:pt x="214" y="25"/>
                      <a:pt x="175" y="27"/>
                    </a:cubicBezTo>
                    <a:lnTo>
                      <a:pt x="164" y="29"/>
                    </a:lnTo>
                    <a:lnTo>
                      <a:pt x="154" y="30"/>
                    </a:lnTo>
                    <a:cubicBezTo>
                      <a:pt x="104" y="43"/>
                      <a:pt x="70" y="90"/>
                      <a:pt x="55" y="138"/>
                    </a:cubicBezTo>
                    <a:lnTo>
                      <a:pt x="47" y="164"/>
                    </a:lnTo>
                    <a:lnTo>
                      <a:pt x="41" y="190"/>
                    </a:lnTo>
                    <a:lnTo>
                      <a:pt x="39" y="216"/>
                    </a:lnTo>
                    <a:lnTo>
                      <a:pt x="39" y="222"/>
                    </a:lnTo>
                    <a:cubicBezTo>
                      <a:pt x="38" y="256"/>
                      <a:pt x="60" y="297"/>
                      <a:pt x="98" y="299"/>
                    </a:cubicBezTo>
                    <a:lnTo>
                      <a:pt x="107" y="300"/>
                    </a:lnTo>
                    <a:lnTo>
                      <a:pt x="124" y="297"/>
                    </a:lnTo>
                    <a:lnTo>
                      <a:pt x="140" y="292"/>
                    </a:lnTo>
                    <a:lnTo>
                      <a:pt x="155" y="283"/>
                    </a:lnTo>
                    <a:lnTo>
                      <a:pt x="171" y="271"/>
                    </a:lnTo>
                    <a:lnTo>
                      <a:pt x="183" y="258"/>
                    </a:lnTo>
                    <a:lnTo>
                      <a:pt x="195" y="241"/>
                    </a:lnTo>
                    <a:lnTo>
                      <a:pt x="203" y="224"/>
                    </a:lnTo>
                    <a:lnTo>
                      <a:pt x="210" y="204"/>
                    </a:lnTo>
                    <a:lnTo>
                      <a:pt x="212" y="200"/>
                    </a:lnTo>
                    <a:lnTo>
                      <a:pt x="217" y="199"/>
                    </a:lnTo>
                    <a:lnTo>
                      <a:pt x="221" y="199"/>
                    </a:lnTo>
                    <a:lnTo>
                      <a:pt x="224" y="200"/>
                    </a:lnTo>
                    <a:lnTo>
                      <a:pt x="226" y="203"/>
                    </a:lnTo>
                    <a:lnTo>
                      <a:pt x="225" y="205"/>
                    </a:lnTo>
                    <a:lnTo>
                      <a:pt x="219" y="228"/>
                    </a:lnTo>
                    <a:cubicBezTo>
                      <a:pt x="165" y="351"/>
                      <a:pt x="3" y="348"/>
                      <a:pt x="0" y="204"/>
                    </a:cubicBezTo>
                    <a:lnTo>
                      <a:pt x="4" y="163"/>
                    </a:lnTo>
                    <a:cubicBezTo>
                      <a:pt x="20" y="77"/>
                      <a:pt x="148" y="-38"/>
                      <a:pt x="224" y="31"/>
                    </a:cubicBezTo>
                    <a:lnTo>
                      <a:pt x="229" y="37"/>
                    </a:lnTo>
                    <a:lnTo>
                      <a:pt x="235" y="44"/>
                    </a:lnTo>
                    <a:lnTo>
                      <a:pt x="261" y="13"/>
                    </a:lnTo>
                    <a:lnTo>
                      <a:pt x="262" y="11"/>
                    </a:lnTo>
                    <a:lnTo>
                      <a:pt x="266" y="10"/>
                    </a:lnTo>
                    <a:lnTo>
                      <a:pt x="267" y="10"/>
                    </a:lnTo>
                    <a:lnTo>
                      <a:pt x="272" y="12"/>
                    </a:lnTo>
                    <a:lnTo>
                      <a:pt x="272" y="17"/>
                    </a:lnTo>
                  </a:path>
                  <a:path w="427" h="326">
                    <a:moveTo>
                      <a:pt x="425" y="30"/>
                    </a:moveTo>
                    <a:lnTo>
                      <a:pt x="423" y="35"/>
                    </a:lnTo>
                    <a:lnTo>
                      <a:pt x="418" y="36"/>
                    </a:lnTo>
                    <a:lnTo>
                      <a:pt x="399" y="36"/>
                    </a:lnTo>
                    <a:lnTo>
                      <a:pt x="392" y="37"/>
                    </a:lnTo>
                    <a:lnTo>
                      <a:pt x="387" y="38"/>
                    </a:lnTo>
                    <a:lnTo>
                      <a:pt x="382" y="43"/>
                    </a:lnTo>
                    <a:lnTo>
                      <a:pt x="381" y="50"/>
                    </a:lnTo>
                    <a:lnTo>
                      <a:pt x="325" y="277"/>
                    </a:lnTo>
                    <a:lnTo>
                      <a:pt x="325" y="288"/>
                    </a:lnTo>
                    <a:lnTo>
                      <a:pt x="330" y="290"/>
                    </a:lnTo>
                    <a:lnTo>
                      <a:pt x="355" y="290"/>
                    </a:lnTo>
                    <a:lnTo>
                      <a:pt x="360" y="292"/>
                    </a:lnTo>
                    <a:lnTo>
                      <a:pt x="361" y="295"/>
                    </a:lnTo>
                    <a:lnTo>
                      <a:pt x="361" y="298"/>
                    </a:lnTo>
                    <a:lnTo>
                      <a:pt x="360" y="301"/>
                    </a:lnTo>
                    <a:lnTo>
                      <a:pt x="356" y="306"/>
                    </a:lnTo>
                    <a:lnTo>
                      <a:pt x="351" y="307"/>
                    </a:lnTo>
                    <a:lnTo>
                      <a:pt x="300" y="306"/>
                    </a:lnTo>
                    <a:lnTo>
                      <a:pt x="247" y="307"/>
                    </a:lnTo>
                    <a:lnTo>
                      <a:pt x="243" y="306"/>
                    </a:lnTo>
                    <a:lnTo>
                      <a:pt x="242" y="302"/>
                    </a:lnTo>
                    <a:lnTo>
                      <a:pt x="242" y="300"/>
                    </a:lnTo>
                    <a:lnTo>
                      <a:pt x="243" y="298"/>
                    </a:lnTo>
                    <a:lnTo>
                      <a:pt x="245" y="292"/>
                    </a:lnTo>
                    <a:lnTo>
                      <a:pt x="250" y="290"/>
                    </a:lnTo>
                    <a:lnTo>
                      <a:pt x="277" y="290"/>
                    </a:lnTo>
                    <a:lnTo>
                      <a:pt x="281" y="288"/>
                    </a:lnTo>
                    <a:lnTo>
                      <a:pt x="285" y="284"/>
                    </a:lnTo>
                    <a:lnTo>
                      <a:pt x="287" y="277"/>
                    </a:lnTo>
                    <a:lnTo>
                      <a:pt x="344" y="49"/>
                    </a:lnTo>
                    <a:lnTo>
                      <a:pt x="345" y="43"/>
                    </a:lnTo>
                    <a:lnTo>
                      <a:pt x="345" y="41"/>
                    </a:lnTo>
                    <a:lnTo>
                      <a:pt x="344" y="38"/>
                    </a:lnTo>
                    <a:lnTo>
                      <a:pt x="339" y="37"/>
                    </a:lnTo>
                    <a:lnTo>
                      <a:pt x="332" y="36"/>
                    </a:lnTo>
                    <a:lnTo>
                      <a:pt x="309" y="36"/>
                    </a:lnTo>
                    <a:lnTo>
                      <a:pt x="308" y="31"/>
                    </a:lnTo>
                    <a:lnTo>
                      <a:pt x="308" y="29"/>
                    </a:lnTo>
                    <a:lnTo>
                      <a:pt x="309" y="26"/>
                    </a:lnTo>
                    <a:lnTo>
                      <a:pt x="313" y="22"/>
                    </a:lnTo>
                    <a:lnTo>
                      <a:pt x="316" y="20"/>
                    </a:lnTo>
                    <a:lnTo>
                      <a:pt x="424" y="20"/>
                    </a:lnTo>
                    <a:lnTo>
                      <a:pt x="425" y="22"/>
                    </a:lnTo>
                    <a:lnTo>
                      <a:pt x="427" y="25"/>
                    </a:lnTo>
                    <a:lnTo>
                      <a:pt x="425" y="28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992" name="path"/>
              <p:cNvSpPr/>
              <p:nvPr>
                <p:custDataLst>
                  <p:tags r:id="rId2"/>
                </p:custDataLst>
              </p:nvPr>
            </p:nvSpPr>
            <p:spPr>
              <a:xfrm>
                <a:off x="327266" y="83680"/>
                <a:ext cx="1221511" cy="64795"/>
              </a:xfrm>
              <a:custGeom>
                <a:avLst/>
                <a:gdLst/>
                <a:ahLst/>
                <a:cxnLst/>
                <a:rect l="0" t="0" r="0" b="0"/>
                <a:pathLst>
                  <a:path w="1923" h="102">
                    <a:moveTo>
                      <a:pt x="7" y="7"/>
                    </a:moveTo>
                    <a:lnTo>
                      <a:pt x="283" y="7"/>
                    </a:lnTo>
                    <a:moveTo>
                      <a:pt x="7" y="94"/>
                    </a:moveTo>
                    <a:lnTo>
                      <a:pt x="283" y="94"/>
                    </a:lnTo>
                    <a:moveTo>
                      <a:pt x="442" y="51"/>
                    </a:moveTo>
                    <a:lnTo>
                      <a:pt x="1915" y="51"/>
                    </a:lnTo>
                  </a:path>
                </a:pathLst>
              </a:custGeom>
              <a:noFill/>
              <a:ln w="9931" cap="rnd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 rot="21600000">
              <a:off x="7874" y="2986"/>
              <a:ext cx="1393" cy="361"/>
              <a:chOff x="0" y="0"/>
              <a:chExt cx="884440" cy="228993"/>
            </a:xfrm>
          </p:grpSpPr>
          <p:sp>
            <p:nvSpPr>
              <p:cNvPr id="998" name="path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429767" cy="228993"/>
              </a:xfrm>
              <a:custGeom>
                <a:avLst/>
                <a:gdLst/>
                <a:ahLst/>
                <a:cxnLst/>
                <a:rect l="0" t="0" r="0" b="0"/>
                <a:pathLst>
                  <a:path w="676" h="360">
                    <a:moveTo>
                      <a:pt x="205" y="290"/>
                    </a:moveTo>
                    <a:lnTo>
                      <a:pt x="202" y="293"/>
                    </a:lnTo>
                    <a:lnTo>
                      <a:pt x="198" y="296"/>
                    </a:lnTo>
                    <a:lnTo>
                      <a:pt x="178" y="296"/>
                    </a:lnTo>
                    <a:lnTo>
                      <a:pt x="176" y="295"/>
                    </a:lnTo>
                    <a:lnTo>
                      <a:pt x="168" y="287"/>
                    </a:lnTo>
                    <a:lnTo>
                      <a:pt x="162" y="277"/>
                    </a:lnTo>
                    <a:lnTo>
                      <a:pt x="124" y="172"/>
                    </a:lnTo>
                    <a:lnTo>
                      <a:pt x="27" y="289"/>
                    </a:lnTo>
                    <a:lnTo>
                      <a:pt x="21" y="293"/>
                    </a:lnTo>
                    <a:lnTo>
                      <a:pt x="15" y="296"/>
                    </a:lnTo>
                    <a:lnTo>
                      <a:pt x="13" y="297"/>
                    </a:lnTo>
                    <a:lnTo>
                      <a:pt x="8" y="296"/>
                    </a:lnTo>
                    <a:lnTo>
                      <a:pt x="4" y="292"/>
                    </a:lnTo>
                    <a:lnTo>
                      <a:pt x="1" y="290"/>
                    </a:lnTo>
                    <a:lnTo>
                      <a:pt x="0" y="285"/>
                    </a:lnTo>
                    <a:lnTo>
                      <a:pt x="0" y="283"/>
                    </a:lnTo>
                    <a:lnTo>
                      <a:pt x="1" y="277"/>
                    </a:lnTo>
                    <a:lnTo>
                      <a:pt x="6" y="270"/>
                    </a:lnTo>
                    <a:lnTo>
                      <a:pt x="120" y="155"/>
                    </a:lnTo>
                    <a:lnTo>
                      <a:pt x="79" y="41"/>
                    </a:lnTo>
                    <a:lnTo>
                      <a:pt x="74" y="30"/>
                    </a:lnTo>
                    <a:lnTo>
                      <a:pt x="69" y="21"/>
                    </a:lnTo>
                    <a:lnTo>
                      <a:pt x="67" y="16"/>
                    </a:lnTo>
                    <a:lnTo>
                      <a:pt x="63" y="14"/>
                    </a:lnTo>
                    <a:lnTo>
                      <a:pt x="60" y="13"/>
                    </a:lnTo>
                    <a:lnTo>
                      <a:pt x="55" y="11"/>
                    </a:lnTo>
                    <a:lnTo>
                      <a:pt x="52" y="11"/>
                    </a:lnTo>
                    <a:lnTo>
                      <a:pt x="50" y="9"/>
                    </a:lnTo>
                    <a:lnTo>
                      <a:pt x="50" y="5"/>
                    </a:lnTo>
                    <a:lnTo>
                      <a:pt x="52" y="1"/>
                    </a:lnTo>
                    <a:lnTo>
                      <a:pt x="54" y="0"/>
                    </a:lnTo>
                    <a:lnTo>
                      <a:pt x="74" y="0"/>
                    </a:lnTo>
                    <a:lnTo>
                      <a:pt x="90" y="4"/>
                    </a:lnTo>
                    <a:lnTo>
                      <a:pt x="96" y="7"/>
                    </a:lnTo>
                    <a:lnTo>
                      <a:pt x="102" y="13"/>
                    </a:lnTo>
                    <a:lnTo>
                      <a:pt x="105" y="19"/>
                    </a:lnTo>
                    <a:lnTo>
                      <a:pt x="110" y="26"/>
                    </a:lnTo>
                    <a:lnTo>
                      <a:pt x="192" y="261"/>
                    </a:lnTo>
                    <a:lnTo>
                      <a:pt x="196" y="275"/>
                    </a:lnTo>
                    <a:lnTo>
                      <a:pt x="200" y="281"/>
                    </a:lnTo>
                    <a:lnTo>
                      <a:pt x="204" y="284"/>
                    </a:lnTo>
                    <a:lnTo>
                      <a:pt x="205" y="289"/>
                    </a:lnTo>
                    <a:lnTo>
                      <a:pt x="205" y="290"/>
                    </a:lnTo>
                  </a:path>
                  <a:path w="676" h="360">
                    <a:moveTo>
                      <a:pt x="416" y="350"/>
                    </a:moveTo>
                    <a:lnTo>
                      <a:pt x="386" y="349"/>
                    </a:lnTo>
                    <a:lnTo>
                      <a:pt x="356" y="350"/>
                    </a:lnTo>
                    <a:lnTo>
                      <a:pt x="356" y="340"/>
                    </a:lnTo>
                    <a:lnTo>
                      <a:pt x="370" y="340"/>
                    </a:lnTo>
                    <a:lnTo>
                      <a:pt x="374" y="339"/>
                    </a:lnTo>
                    <a:lnTo>
                      <a:pt x="375" y="337"/>
                    </a:lnTo>
                    <a:lnTo>
                      <a:pt x="376" y="333"/>
                    </a:lnTo>
                    <a:lnTo>
                      <a:pt x="376" y="278"/>
                    </a:lnTo>
                    <a:lnTo>
                      <a:pt x="375" y="267"/>
                    </a:lnTo>
                    <a:lnTo>
                      <a:pt x="374" y="261"/>
                    </a:lnTo>
                    <a:lnTo>
                      <a:pt x="372" y="257"/>
                    </a:lnTo>
                    <a:lnTo>
                      <a:pt x="367" y="254"/>
                    </a:lnTo>
                    <a:lnTo>
                      <a:pt x="358" y="253"/>
                    </a:lnTo>
                    <a:lnTo>
                      <a:pt x="346" y="255"/>
                    </a:lnTo>
                    <a:lnTo>
                      <a:pt x="336" y="262"/>
                    </a:lnTo>
                    <a:lnTo>
                      <a:pt x="328" y="274"/>
                    </a:lnTo>
                    <a:lnTo>
                      <a:pt x="327" y="280"/>
                    </a:lnTo>
                    <a:lnTo>
                      <a:pt x="326" y="287"/>
                    </a:lnTo>
                    <a:lnTo>
                      <a:pt x="326" y="333"/>
                    </a:lnTo>
                    <a:lnTo>
                      <a:pt x="327" y="337"/>
                    </a:lnTo>
                    <a:lnTo>
                      <a:pt x="328" y="339"/>
                    </a:lnTo>
                    <a:lnTo>
                      <a:pt x="332" y="340"/>
                    </a:lnTo>
                    <a:lnTo>
                      <a:pt x="346" y="340"/>
                    </a:lnTo>
                    <a:lnTo>
                      <a:pt x="346" y="350"/>
                    </a:lnTo>
                    <a:lnTo>
                      <a:pt x="316" y="349"/>
                    </a:lnTo>
                    <a:lnTo>
                      <a:pt x="285" y="350"/>
                    </a:lnTo>
                    <a:lnTo>
                      <a:pt x="285" y="340"/>
                    </a:lnTo>
                    <a:lnTo>
                      <a:pt x="301" y="340"/>
                    </a:lnTo>
                    <a:lnTo>
                      <a:pt x="303" y="339"/>
                    </a:lnTo>
                    <a:lnTo>
                      <a:pt x="306" y="337"/>
                    </a:lnTo>
                    <a:lnTo>
                      <a:pt x="306" y="267"/>
                    </a:lnTo>
                    <a:lnTo>
                      <a:pt x="303" y="261"/>
                    </a:lnTo>
                    <a:lnTo>
                      <a:pt x="301" y="257"/>
                    </a:lnTo>
                    <a:lnTo>
                      <a:pt x="296" y="254"/>
                    </a:lnTo>
                    <a:lnTo>
                      <a:pt x="289" y="253"/>
                    </a:lnTo>
                    <a:lnTo>
                      <a:pt x="282" y="254"/>
                    </a:lnTo>
                    <a:lnTo>
                      <a:pt x="276" y="255"/>
                    </a:lnTo>
                    <a:lnTo>
                      <a:pt x="265" y="262"/>
                    </a:lnTo>
                    <a:lnTo>
                      <a:pt x="257" y="274"/>
                    </a:lnTo>
                    <a:lnTo>
                      <a:pt x="256" y="280"/>
                    </a:lnTo>
                    <a:lnTo>
                      <a:pt x="255" y="287"/>
                    </a:lnTo>
                    <a:lnTo>
                      <a:pt x="255" y="333"/>
                    </a:lnTo>
                    <a:lnTo>
                      <a:pt x="256" y="337"/>
                    </a:lnTo>
                    <a:lnTo>
                      <a:pt x="257" y="339"/>
                    </a:lnTo>
                    <a:lnTo>
                      <a:pt x="261" y="340"/>
                    </a:lnTo>
                    <a:lnTo>
                      <a:pt x="274" y="340"/>
                    </a:lnTo>
                    <a:lnTo>
                      <a:pt x="274" y="350"/>
                    </a:lnTo>
                    <a:lnTo>
                      <a:pt x="264" y="349"/>
                    </a:lnTo>
                    <a:lnTo>
                      <a:pt x="246" y="349"/>
                    </a:lnTo>
                    <a:lnTo>
                      <a:pt x="216" y="350"/>
                    </a:lnTo>
                    <a:lnTo>
                      <a:pt x="216" y="340"/>
                    </a:lnTo>
                    <a:lnTo>
                      <a:pt x="230" y="340"/>
                    </a:lnTo>
                    <a:lnTo>
                      <a:pt x="232" y="339"/>
                    </a:lnTo>
                    <a:lnTo>
                      <a:pt x="235" y="337"/>
                    </a:lnTo>
                    <a:lnTo>
                      <a:pt x="235" y="262"/>
                    </a:lnTo>
                    <a:lnTo>
                      <a:pt x="232" y="259"/>
                    </a:lnTo>
                    <a:lnTo>
                      <a:pt x="230" y="257"/>
                    </a:lnTo>
                    <a:lnTo>
                      <a:pt x="226" y="256"/>
                    </a:lnTo>
                    <a:lnTo>
                      <a:pt x="216" y="256"/>
                    </a:lnTo>
                    <a:lnTo>
                      <a:pt x="216" y="247"/>
                    </a:lnTo>
                    <a:lnTo>
                      <a:pt x="237" y="247"/>
                    </a:lnTo>
                    <a:lnTo>
                      <a:pt x="254" y="244"/>
                    </a:lnTo>
                    <a:lnTo>
                      <a:pt x="254" y="263"/>
                    </a:lnTo>
                    <a:lnTo>
                      <a:pt x="257" y="259"/>
                    </a:lnTo>
                    <a:lnTo>
                      <a:pt x="266" y="251"/>
                    </a:lnTo>
                    <a:lnTo>
                      <a:pt x="277" y="247"/>
                    </a:lnTo>
                    <a:lnTo>
                      <a:pt x="290" y="245"/>
                    </a:lnTo>
                    <a:lnTo>
                      <a:pt x="304" y="247"/>
                    </a:lnTo>
                    <a:lnTo>
                      <a:pt x="310" y="248"/>
                    </a:lnTo>
                    <a:lnTo>
                      <a:pt x="316" y="254"/>
                    </a:lnTo>
                    <a:lnTo>
                      <a:pt x="322" y="261"/>
                    </a:lnTo>
                    <a:lnTo>
                      <a:pt x="324" y="263"/>
                    </a:lnTo>
                    <a:lnTo>
                      <a:pt x="325" y="265"/>
                    </a:lnTo>
                    <a:lnTo>
                      <a:pt x="330" y="257"/>
                    </a:lnTo>
                    <a:lnTo>
                      <a:pt x="337" y="251"/>
                    </a:lnTo>
                    <a:lnTo>
                      <a:pt x="347" y="247"/>
                    </a:lnTo>
                    <a:lnTo>
                      <a:pt x="360" y="245"/>
                    </a:lnTo>
                    <a:lnTo>
                      <a:pt x="374" y="247"/>
                    </a:lnTo>
                    <a:lnTo>
                      <a:pt x="381" y="248"/>
                    </a:lnTo>
                    <a:lnTo>
                      <a:pt x="392" y="259"/>
                    </a:lnTo>
                    <a:lnTo>
                      <a:pt x="396" y="265"/>
                    </a:lnTo>
                    <a:lnTo>
                      <a:pt x="396" y="333"/>
                    </a:lnTo>
                    <a:lnTo>
                      <a:pt x="397" y="337"/>
                    </a:lnTo>
                    <a:lnTo>
                      <a:pt x="399" y="339"/>
                    </a:lnTo>
                    <a:lnTo>
                      <a:pt x="402" y="340"/>
                    </a:lnTo>
                    <a:lnTo>
                      <a:pt x="416" y="340"/>
                    </a:lnTo>
                    <a:lnTo>
                      <a:pt x="416" y="350"/>
                    </a:lnTo>
                  </a:path>
                  <a:path w="676" h="360">
                    <a:moveTo>
                      <a:pt x="544" y="330"/>
                    </a:moveTo>
                    <a:lnTo>
                      <a:pt x="543" y="338"/>
                    </a:lnTo>
                    <a:cubicBezTo>
                      <a:pt x="535" y="355"/>
                      <a:pt x="514" y="354"/>
                      <a:pt x="503" y="340"/>
                    </a:cubicBezTo>
                    <a:lnTo>
                      <a:pt x="502" y="335"/>
                    </a:lnTo>
                    <a:lnTo>
                      <a:pt x="499" y="340"/>
                    </a:lnTo>
                    <a:lnTo>
                      <a:pt x="490" y="346"/>
                    </a:lnTo>
                    <a:lnTo>
                      <a:pt x="482" y="351"/>
                    </a:lnTo>
                    <a:lnTo>
                      <a:pt x="470" y="352"/>
                    </a:lnTo>
                    <a:lnTo>
                      <a:pt x="455" y="351"/>
                    </a:lnTo>
                    <a:lnTo>
                      <a:pt x="442" y="346"/>
                    </a:lnTo>
                    <a:lnTo>
                      <a:pt x="436" y="343"/>
                    </a:lnTo>
                    <a:lnTo>
                      <a:pt x="431" y="339"/>
                    </a:lnTo>
                    <a:lnTo>
                      <a:pt x="429" y="333"/>
                    </a:lnTo>
                    <a:cubicBezTo>
                      <a:pt x="422" y="310"/>
                      <a:pt x="445" y="299"/>
                      <a:pt x="463" y="292"/>
                    </a:cubicBezTo>
                    <a:lnTo>
                      <a:pt x="475" y="290"/>
                    </a:lnTo>
                    <a:lnTo>
                      <a:pt x="500" y="286"/>
                    </a:lnTo>
                    <a:lnTo>
                      <a:pt x="500" y="278"/>
                    </a:lnTo>
                    <a:cubicBezTo>
                      <a:pt x="496" y="249"/>
                      <a:pt x="471" y="245"/>
                      <a:pt x="450" y="259"/>
                    </a:cubicBezTo>
                    <a:lnTo>
                      <a:pt x="448" y="259"/>
                    </a:lnTo>
                    <a:lnTo>
                      <a:pt x="453" y="260"/>
                    </a:lnTo>
                    <a:lnTo>
                      <a:pt x="457" y="261"/>
                    </a:lnTo>
                    <a:lnTo>
                      <a:pt x="460" y="265"/>
                    </a:lnTo>
                    <a:lnTo>
                      <a:pt x="461" y="271"/>
                    </a:lnTo>
                    <a:lnTo>
                      <a:pt x="460" y="275"/>
                    </a:lnTo>
                    <a:lnTo>
                      <a:pt x="457" y="279"/>
                    </a:lnTo>
                    <a:lnTo>
                      <a:pt x="453" y="282"/>
                    </a:lnTo>
                    <a:lnTo>
                      <a:pt x="448" y="283"/>
                    </a:lnTo>
                    <a:lnTo>
                      <a:pt x="443" y="282"/>
                    </a:lnTo>
                    <a:lnTo>
                      <a:pt x="439" y="279"/>
                    </a:lnTo>
                    <a:lnTo>
                      <a:pt x="436" y="275"/>
                    </a:lnTo>
                    <a:lnTo>
                      <a:pt x="435" y="271"/>
                    </a:lnTo>
                    <a:lnTo>
                      <a:pt x="436" y="265"/>
                    </a:lnTo>
                    <a:lnTo>
                      <a:pt x="439" y="259"/>
                    </a:lnTo>
                    <a:lnTo>
                      <a:pt x="442" y="254"/>
                    </a:lnTo>
                    <a:lnTo>
                      <a:pt x="448" y="250"/>
                    </a:lnTo>
                    <a:lnTo>
                      <a:pt x="460" y="245"/>
                    </a:lnTo>
                    <a:lnTo>
                      <a:pt x="475" y="243"/>
                    </a:lnTo>
                    <a:lnTo>
                      <a:pt x="483" y="244"/>
                    </a:lnTo>
                    <a:lnTo>
                      <a:pt x="500" y="249"/>
                    </a:lnTo>
                    <a:lnTo>
                      <a:pt x="512" y="259"/>
                    </a:lnTo>
                    <a:lnTo>
                      <a:pt x="517" y="264"/>
                    </a:lnTo>
                    <a:lnTo>
                      <a:pt x="519" y="271"/>
                    </a:lnTo>
                    <a:lnTo>
                      <a:pt x="520" y="278"/>
                    </a:lnTo>
                    <a:lnTo>
                      <a:pt x="520" y="333"/>
                    </a:lnTo>
                    <a:lnTo>
                      <a:pt x="521" y="338"/>
                    </a:lnTo>
                    <a:lnTo>
                      <a:pt x="525" y="340"/>
                    </a:lnTo>
                    <a:lnTo>
                      <a:pt x="527" y="342"/>
                    </a:lnTo>
                    <a:lnTo>
                      <a:pt x="532" y="340"/>
                    </a:lnTo>
                    <a:lnTo>
                      <a:pt x="536" y="333"/>
                    </a:lnTo>
                    <a:lnTo>
                      <a:pt x="536" y="314"/>
                    </a:lnTo>
                    <a:lnTo>
                      <a:pt x="544" y="314"/>
                    </a:lnTo>
                    <a:lnTo>
                      <a:pt x="544" y="330"/>
                    </a:lnTo>
                    <a:close/>
                    <a:moveTo>
                      <a:pt x="500" y="294"/>
                    </a:moveTo>
                    <a:lnTo>
                      <a:pt x="482" y="297"/>
                    </a:lnTo>
                    <a:cubicBezTo>
                      <a:pt x="415" y="309"/>
                      <a:pt x="469" y="380"/>
                      <a:pt x="500" y="324"/>
                    </a:cubicBezTo>
                    <a:lnTo>
                      <a:pt x="500" y="317"/>
                    </a:lnTo>
                  </a:path>
                  <a:path w="676" h="360">
                    <a:moveTo>
                      <a:pt x="676" y="350"/>
                    </a:moveTo>
                    <a:lnTo>
                      <a:pt x="653" y="349"/>
                    </a:lnTo>
                    <a:lnTo>
                      <a:pt x="649" y="349"/>
                    </a:lnTo>
                    <a:lnTo>
                      <a:pt x="622" y="350"/>
                    </a:lnTo>
                    <a:lnTo>
                      <a:pt x="622" y="340"/>
                    </a:lnTo>
                    <a:lnTo>
                      <a:pt x="627" y="340"/>
                    </a:lnTo>
                    <a:lnTo>
                      <a:pt x="632" y="335"/>
                    </a:lnTo>
                    <a:lnTo>
                      <a:pt x="631" y="333"/>
                    </a:lnTo>
                    <a:lnTo>
                      <a:pt x="607" y="307"/>
                    </a:lnTo>
                    <a:lnTo>
                      <a:pt x="590" y="327"/>
                    </a:lnTo>
                    <a:lnTo>
                      <a:pt x="586" y="332"/>
                    </a:lnTo>
                    <a:lnTo>
                      <a:pt x="586" y="337"/>
                    </a:lnTo>
                    <a:lnTo>
                      <a:pt x="589" y="339"/>
                    </a:lnTo>
                    <a:lnTo>
                      <a:pt x="593" y="340"/>
                    </a:lnTo>
                    <a:lnTo>
                      <a:pt x="593" y="350"/>
                    </a:lnTo>
                    <a:lnTo>
                      <a:pt x="570" y="349"/>
                    </a:lnTo>
                    <a:lnTo>
                      <a:pt x="567" y="349"/>
                    </a:lnTo>
                    <a:lnTo>
                      <a:pt x="545" y="350"/>
                    </a:lnTo>
                    <a:lnTo>
                      <a:pt x="545" y="340"/>
                    </a:lnTo>
                    <a:lnTo>
                      <a:pt x="556" y="340"/>
                    </a:lnTo>
                    <a:lnTo>
                      <a:pt x="565" y="337"/>
                    </a:lnTo>
                    <a:lnTo>
                      <a:pt x="573" y="332"/>
                    </a:lnTo>
                    <a:lnTo>
                      <a:pt x="579" y="326"/>
                    </a:lnTo>
                    <a:lnTo>
                      <a:pt x="602" y="300"/>
                    </a:lnTo>
                    <a:lnTo>
                      <a:pt x="572" y="265"/>
                    </a:lnTo>
                    <a:lnTo>
                      <a:pt x="568" y="261"/>
                    </a:lnTo>
                    <a:lnTo>
                      <a:pt x="563" y="257"/>
                    </a:lnTo>
                    <a:lnTo>
                      <a:pt x="556" y="256"/>
                    </a:lnTo>
                    <a:lnTo>
                      <a:pt x="548" y="256"/>
                    </a:lnTo>
                    <a:lnTo>
                      <a:pt x="548" y="247"/>
                    </a:lnTo>
                    <a:lnTo>
                      <a:pt x="572" y="248"/>
                    </a:lnTo>
                    <a:lnTo>
                      <a:pt x="574" y="248"/>
                    </a:lnTo>
                    <a:lnTo>
                      <a:pt x="601" y="247"/>
                    </a:lnTo>
                    <a:lnTo>
                      <a:pt x="601" y="256"/>
                    </a:lnTo>
                    <a:lnTo>
                      <a:pt x="596" y="257"/>
                    </a:lnTo>
                    <a:lnTo>
                      <a:pt x="592" y="261"/>
                    </a:lnTo>
                    <a:lnTo>
                      <a:pt x="592" y="263"/>
                    </a:lnTo>
                    <a:lnTo>
                      <a:pt x="613" y="287"/>
                    </a:lnTo>
                    <a:lnTo>
                      <a:pt x="628" y="270"/>
                    </a:lnTo>
                    <a:lnTo>
                      <a:pt x="631" y="267"/>
                    </a:lnTo>
                    <a:lnTo>
                      <a:pt x="632" y="262"/>
                    </a:lnTo>
                    <a:lnTo>
                      <a:pt x="632" y="261"/>
                    </a:lnTo>
                    <a:lnTo>
                      <a:pt x="628" y="257"/>
                    </a:lnTo>
                    <a:lnTo>
                      <a:pt x="623" y="256"/>
                    </a:lnTo>
                    <a:lnTo>
                      <a:pt x="623" y="247"/>
                    </a:lnTo>
                    <a:lnTo>
                      <a:pt x="649" y="248"/>
                    </a:lnTo>
                    <a:lnTo>
                      <a:pt x="650" y="248"/>
                    </a:lnTo>
                    <a:lnTo>
                      <a:pt x="672" y="247"/>
                    </a:lnTo>
                    <a:lnTo>
                      <a:pt x="672" y="256"/>
                    </a:lnTo>
                    <a:lnTo>
                      <a:pt x="662" y="257"/>
                    </a:lnTo>
                    <a:lnTo>
                      <a:pt x="645" y="265"/>
                    </a:lnTo>
                    <a:lnTo>
                      <a:pt x="638" y="271"/>
                    </a:lnTo>
                    <a:lnTo>
                      <a:pt x="619" y="293"/>
                    </a:lnTo>
                    <a:lnTo>
                      <a:pt x="651" y="333"/>
                    </a:lnTo>
                    <a:lnTo>
                      <a:pt x="655" y="337"/>
                    </a:lnTo>
                    <a:lnTo>
                      <a:pt x="658" y="339"/>
                    </a:lnTo>
                    <a:lnTo>
                      <a:pt x="667" y="340"/>
                    </a:lnTo>
                    <a:lnTo>
                      <a:pt x="676" y="340"/>
                    </a:lnTo>
                    <a:lnTo>
                      <a:pt x="676" y="35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000" name="path"/>
              <p:cNvSpPr/>
              <p:nvPr>
                <p:custDataLst>
                  <p:tags r:id="rId4"/>
                </p:custDataLst>
              </p:nvPr>
            </p:nvSpPr>
            <p:spPr>
              <a:xfrm>
                <a:off x="497192" y="100952"/>
                <a:ext cx="185953" cy="9931"/>
              </a:xfrm>
              <a:custGeom>
                <a:avLst/>
                <a:gdLst/>
                <a:ahLst/>
                <a:cxnLst/>
                <a:rect l="0" t="0" r="0" b="0"/>
                <a:pathLst>
                  <a:path w="292" h="15">
                    <a:moveTo>
                      <a:pt x="7" y="7"/>
                    </a:moveTo>
                    <a:lnTo>
                      <a:pt x="285" y="7"/>
                    </a:lnTo>
                  </a:path>
                </a:pathLst>
              </a:custGeom>
              <a:noFill/>
              <a:ln w="9931" cap="rnd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002" name="path"/>
              <p:cNvSpPr/>
              <p:nvPr>
                <p:custDataLst>
                  <p:tags r:id="rId5"/>
                </p:custDataLst>
              </p:nvPr>
            </p:nvSpPr>
            <p:spPr>
              <a:xfrm>
                <a:off x="749808" y="60566"/>
                <a:ext cx="134632" cy="131279"/>
              </a:xfrm>
              <a:custGeom>
                <a:avLst/>
                <a:gdLst/>
                <a:ahLst/>
                <a:cxnLst/>
                <a:rect l="0" t="0" r="0" b="0"/>
                <a:pathLst>
                  <a:path w="212" h="206">
                    <a:moveTo>
                      <a:pt x="210" y="135"/>
                    </a:moveTo>
                    <a:lnTo>
                      <a:pt x="201" y="157"/>
                    </a:lnTo>
                    <a:lnTo>
                      <a:pt x="196" y="168"/>
                    </a:lnTo>
                    <a:lnTo>
                      <a:pt x="190" y="178"/>
                    </a:lnTo>
                    <a:lnTo>
                      <a:pt x="183" y="187"/>
                    </a:lnTo>
                    <a:cubicBezTo>
                      <a:pt x="166" y="202"/>
                      <a:pt x="149" y="206"/>
                      <a:pt x="130" y="191"/>
                    </a:cubicBezTo>
                    <a:lnTo>
                      <a:pt x="123" y="177"/>
                    </a:lnTo>
                    <a:lnTo>
                      <a:pt x="122" y="167"/>
                    </a:lnTo>
                    <a:lnTo>
                      <a:pt x="122" y="166"/>
                    </a:lnTo>
                    <a:lnTo>
                      <a:pt x="123" y="157"/>
                    </a:lnTo>
                    <a:lnTo>
                      <a:pt x="125" y="148"/>
                    </a:lnTo>
                    <a:lnTo>
                      <a:pt x="137" y="113"/>
                    </a:lnTo>
                    <a:lnTo>
                      <a:pt x="148" y="77"/>
                    </a:lnTo>
                    <a:lnTo>
                      <a:pt x="152" y="54"/>
                    </a:lnTo>
                    <a:lnTo>
                      <a:pt x="153" y="47"/>
                    </a:lnTo>
                    <a:lnTo>
                      <a:pt x="151" y="35"/>
                    </a:lnTo>
                    <a:lnTo>
                      <a:pt x="148" y="29"/>
                    </a:lnTo>
                    <a:cubicBezTo>
                      <a:pt x="140" y="14"/>
                      <a:pt x="120" y="24"/>
                      <a:pt x="109" y="29"/>
                    </a:cubicBezTo>
                    <a:lnTo>
                      <a:pt x="100" y="36"/>
                    </a:lnTo>
                    <a:lnTo>
                      <a:pt x="94" y="43"/>
                    </a:lnTo>
                    <a:lnTo>
                      <a:pt x="87" y="53"/>
                    </a:lnTo>
                    <a:lnTo>
                      <a:pt x="75" y="75"/>
                    </a:lnTo>
                    <a:lnTo>
                      <a:pt x="47" y="185"/>
                    </a:lnTo>
                    <a:lnTo>
                      <a:pt x="46" y="192"/>
                    </a:lnTo>
                    <a:lnTo>
                      <a:pt x="42" y="196"/>
                    </a:lnTo>
                    <a:lnTo>
                      <a:pt x="35" y="199"/>
                    </a:lnTo>
                    <a:lnTo>
                      <a:pt x="31" y="201"/>
                    </a:lnTo>
                    <a:lnTo>
                      <a:pt x="25" y="199"/>
                    </a:lnTo>
                    <a:lnTo>
                      <a:pt x="19" y="193"/>
                    </a:lnTo>
                    <a:lnTo>
                      <a:pt x="19" y="185"/>
                    </a:lnTo>
                    <a:lnTo>
                      <a:pt x="49" y="59"/>
                    </a:lnTo>
                    <a:lnTo>
                      <a:pt x="52" y="47"/>
                    </a:lnTo>
                    <a:lnTo>
                      <a:pt x="52" y="28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3" y="22"/>
                    </a:lnTo>
                    <a:cubicBezTo>
                      <a:pt x="31" y="20"/>
                      <a:pt x="26" y="46"/>
                      <a:pt x="22" y="53"/>
                    </a:cubicBezTo>
                    <a:lnTo>
                      <a:pt x="17" y="75"/>
                    </a:lnTo>
                    <a:lnTo>
                      <a:pt x="15" y="78"/>
                    </a:lnTo>
                    <a:lnTo>
                      <a:pt x="10" y="81"/>
                    </a:lnTo>
                    <a:lnTo>
                      <a:pt x="5" y="81"/>
                    </a:lnTo>
                    <a:lnTo>
                      <a:pt x="2" y="79"/>
                    </a:lnTo>
                    <a:lnTo>
                      <a:pt x="0" y="76"/>
                    </a:lnTo>
                    <a:lnTo>
                      <a:pt x="0" y="75"/>
                    </a:lnTo>
                    <a:lnTo>
                      <a:pt x="5" y="53"/>
                    </a:lnTo>
                    <a:lnTo>
                      <a:pt x="10" y="42"/>
                    </a:lnTo>
                    <a:lnTo>
                      <a:pt x="14" y="33"/>
                    </a:lnTo>
                    <a:lnTo>
                      <a:pt x="20" y="23"/>
                    </a:lnTo>
                    <a:lnTo>
                      <a:pt x="26" y="15"/>
                    </a:lnTo>
                    <a:lnTo>
                      <a:pt x="35" y="10"/>
                    </a:lnTo>
                    <a:lnTo>
                      <a:pt x="45" y="7"/>
                    </a:lnTo>
                    <a:lnTo>
                      <a:pt x="52" y="9"/>
                    </a:lnTo>
                    <a:lnTo>
                      <a:pt x="60" y="11"/>
                    </a:lnTo>
                    <a:lnTo>
                      <a:pt x="65" y="13"/>
                    </a:lnTo>
                    <a:lnTo>
                      <a:pt x="70" y="18"/>
                    </a:lnTo>
                    <a:lnTo>
                      <a:pt x="74" y="23"/>
                    </a:lnTo>
                    <a:lnTo>
                      <a:pt x="79" y="28"/>
                    </a:lnTo>
                    <a:lnTo>
                      <a:pt x="79" y="34"/>
                    </a:lnTo>
                    <a:lnTo>
                      <a:pt x="80" y="37"/>
                    </a:lnTo>
                    <a:lnTo>
                      <a:pt x="90" y="28"/>
                    </a:lnTo>
                    <a:lnTo>
                      <a:pt x="104" y="17"/>
                    </a:lnTo>
                    <a:cubicBezTo>
                      <a:pt x="212" y="-23"/>
                      <a:pt x="184" y="93"/>
                      <a:pt x="154" y="150"/>
                    </a:cubicBezTo>
                    <a:lnTo>
                      <a:pt x="151" y="166"/>
                    </a:lnTo>
                    <a:lnTo>
                      <a:pt x="148" y="178"/>
                    </a:lnTo>
                    <a:lnTo>
                      <a:pt x="151" y="185"/>
                    </a:lnTo>
                    <a:lnTo>
                      <a:pt x="153" y="186"/>
                    </a:lnTo>
                    <a:lnTo>
                      <a:pt x="157" y="187"/>
                    </a:lnTo>
                    <a:lnTo>
                      <a:pt x="163" y="186"/>
                    </a:lnTo>
                    <a:lnTo>
                      <a:pt x="169" y="183"/>
                    </a:lnTo>
                    <a:lnTo>
                      <a:pt x="180" y="172"/>
                    </a:lnTo>
                    <a:lnTo>
                      <a:pt x="183" y="163"/>
                    </a:lnTo>
                    <a:lnTo>
                      <a:pt x="187" y="154"/>
                    </a:lnTo>
                    <a:lnTo>
                      <a:pt x="193" y="133"/>
                    </a:lnTo>
                    <a:lnTo>
                      <a:pt x="195" y="130"/>
                    </a:lnTo>
                    <a:lnTo>
                      <a:pt x="200" y="129"/>
                    </a:lnTo>
                    <a:lnTo>
                      <a:pt x="205" y="129"/>
                    </a:lnTo>
                    <a:lnTo>
                      <a:pt x="208" y="130"/>
                    </a:lnTo>
                    <a:lnTo>
                      <a:pt x="210" y="132"/>
                    </a:lnTo>
                    <a:lnTo>
                      <a:pt x="210" y="135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 rot="21600000">
              <a:off x="8141" y="3499"/>
              <a:ext cx="857" cy="313"/>
              <a:chOff x="0" y="0"/>
              <a:chExt cx="544067" cy="198450"/>
            </a:xfrm>
          </p:grpSpPr>
          <p:sp>
            <p:nvSpPr>
              <p:cNvPr id="1004" name="path"/>
              <p:cNvSpPr/>
              <p:nvPr>
                <p:custDataLst>
                  <p:tags r:id="rId6"/>
                </p:custDataLst>
              </p:nvPr>
            </p:nvSpPr>
            <p:spPr>
              <a:xfrm>
                <a:off x="0" y="65680"/>
                <a:ext cx="134810" cy="132770"/>
              </a:xfrm>
              <a:custGeom>
                <a:avLst/>
                <a:gdLst/>
                <a:ahLst/>
                <a:cxnLst/>
                <a:rect l="0" t="0" r="0" b="0"/>
                <a:pathLst>
                  <a:path w="212" h="209">
                    <a:moveTo>
                      <a:pt x="208" y="134"/>
                    </a:moveTo>
                    <a:lnTo>
                      <a:pt x="201" y="156"/>
                    </a:lnTo>
                    <a:lnTo>
                      <a:pt x="189" y="178"/>
                    </a:lnTo>
                    <a:cubicBezTo>
                      <a:pt x="172" y="202"/>
                      <a:pt x="143" y="210"/>
                      <a:pt x="124" y="184"/>
                    </a:cubicBezTo>
                    <a:lnTo>
                      <a:pt x="122" y="176"/>
                    </a:lnTo>
                    <a:lnTo>
                      <a:pt x="121" y="166"/>
                    </a:lnTo>
                    <a:cubicBezTo>
                      <a:pt x="122" y="133"/>
                      <a:pt x="167" y="57"/>
                      <a:pt x="145" y="24"/>
                    </a:cubicBezTo>
                    <a:lnTo>
                      <a:pt x="139" y="22"/>
                    </a:lnTo>
                    <a:lnTo>
                      <a:pt x="134" y="21"/>
                    </a:lnTo>
                    <a:lnTo>
                      <a:pt x="124" y="22"/>
                    </a:lnTo>
                    <a:lnTo>
                      <a:pt x="107" y="29"/>
                    </a:lnTo>
                    <a:lnTo>
                      <a:pt x="100" y="35"/>
                    </a:lnTo>
                    <a:lnTo>
                      <a:pt x="92" y="44"/>
                    </a:lnTo>
                    <a:lnTo>
                      <a:pt x="87" y="53"/>
                    </a:lnTo>
                    <a:lnTo>
                      <a:pt x="80" y="64"/>
                    </a:lnTo>
                    <a:lnTo>
                      <a:pt x="74" y="75"/>
                    </a:lnTo>
                    <a:lnTo>
                      <a:pt x="47" y="185"/>
                    </a:lnTo>
                    <a:lnTo>
                      <a:pt x="44" y="191"/>
                    </a:lnTo>
                    <a:lnTo>
                      <a:pt x="39" y="196"/>
                    </a:lnTo>
                    <a:lnTo>
                      <a:pt x="34" y="200"/>
                    </a:lnTo>
                    <a:lnTo>
                      <a:pt x="28" y="201"/>
                    </a:lnTo>
                    <a:lnTo>
                      <a:pt x="24" y="200"/>
                    </a:lnTo>
                    <a:lnTo>
                      <a:pt x="17" y="194"/>
                    </a:lnTo>
                    <a:lnTo>
                      <a:pt x="17" y="184"/>
                    </a:lnTo>
                    <a:lnTo>
                      <a:pt x="49" y="58"/>
                    </a:lnTo>
                    <a:lnTo>
                      <a:pt x="50" y="46"/>
                    </a:lnTo>
                    <a:lnTo>
                      <a:pt x="51" y="35"/>
                    </a:lnTo>
                    <a:lnTo>
                      <a:pt x="51" y="32"/>
                    </a:lnTo>
                    <a:lnTo>
                      <a:pt x="50" y="27"/>
                    </a:lnTo>
                    <a:lnTo>
                      <a:pt x="49" y="23"/>
                    </a:lnTo>
                    <a:lnTo>
                      <a:pt x="45" y="22"/>
                    </a:lnTo>
                    <a:lnTo>
                      <a:pt x="42" y="21"/>
                    </a:lnTo>
                    <a:lnTo>
                      <a:pt x="38" y="22"/>
                    </a:lnTo>
                    <a:lnTo>
                      <a:pt x="31" y="29"/>
                    </a:lnTo>
                    <a:lnTo>
                      <a:pt x="27" y="35"/>
                    </a:lnTo>
                    <a:lnTo>
                      <a:pt x="24" y="44"/>
                    </a:lnTo>
                    <a:lnTo>
                      <a:pt x="22" y="53"/>
                    </a:lnTo>
                    <a:lnTo>
                      <a:pt x="19" y="64"/>
                    </a:lnTo>
                    <a:lnTo>
                      <a:pt x="16" y="75"/>
                    </a:lnTo>
                    <a:lnTo>
                      <a:pt x="13" y="80"/>
                    </a:lnTo>
                    <a:lnTo>
                      <a:pt x="1" y="80"/>
                    </a:lnTo>
                    <a:lnTo>
                      <a:pt x="0" y="75"/>
                    </a:lnTo>
                    <a:cubicBezTo>
                      <a:pt x="4" y="17"/>
                      <a:pt x="50" y="-20"/>
                      <a:pt x="79" y="33"/>
                    </a:cubicBezTo>
                    <a:lnTo>
                      <a:pt x="80" y="38"/>
                    </a:lnTo>
                    <a:lnTo>
                      <a:pt x="90" y="28"/>
                    </a:lnTo>
                    <a:lnTo>
                      <a:pt x="103" y="17"/>
                    </a:lnTo>
                    <a:cubicBezTo>
                      <a:pt x="212" y="-25"/>
                      <a:pt x="180" y="93"/>
                      <a:pt x="154" y="150"/>
                    </a:cubicBezTo>
                    <a:lnTo>
                      <a:pt x="150" y="166"/>
                    </a:lnTo>
                    <a:lnTo>
                      <a:pt x="148" y="178"/>
                    </a:lnTo>
                    <a:lnTo>
                      <a:pt x="148" y="182"/>
                    </a:lnTo>
                    <a:lnTo>
                      <a:pt x="150" y="184"/>
                    </a:lnTo>
                    <a:lnTo>
                      <a:pt x="152" y="186"/>
                    </a:lnTo>
                    <a:lnTo>
                      <a:pt x="155" y="188"/>
                    </a:lnTo>
                    <a:lnTo>
                      <a:pt x="162" y="186"/>
                    </a:lnTo>
                    <a:lnTo>
                      <a:pt x="167" y="182"/>
                    </a:lnTo>
                    <a:lnTo>
                      <a:pt x="172" y="178"/>
                    </a:lnTo>
                    <a:lnTo>
                      <a:pt x="182" y="164"/>
                    </a:lnTo>
                    <a:lnTo>
                      <a:pt x="185" y="154"/>
                    </a:lnTo>
                    <a:lnTo>
                      <a:pt x="192" y="132"/>
                    </a:lnTo>
                    <a:lnTo>
                      <a:pt x="194" y="130"/>
                    </a:lnTo>
                    <a:lnTo>
                      <a:pt x="197" y="128"/>
                    </a:lnTo>
                    <a:lnTo>
                      <a:pt x="202" y="128"/>
                    </a:lnTo>
                    <a:lnTo>
                      <a:pt x="207" y="130"/>
                    </a:lnTo>
                    <a:lnTo>
                      <a:pt x="208" y="132"/>
                    </a:lnTo>
                    <a:lnTo>
                      <a:pt x="208" y="134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006" name="path"/>
              <p:cNvSpPr/>
              <p:nvPr>
                <p:custDataLst>
                  <p:tags r:id="rId7"/>
                </p:custDataLst>
              </p:nvPr>
            </p:nvSpPr>
            <p:spPr>
              <a:xfrm>
                <a:off x="200012" y="106222"/>
                <a:ext cx="185191" cy="9931"/>
              </a:xfrm>
              <a:custGeom>
                <a:avLst/>
                <a:gdLst/>
                <a:ahLst/>
                <a:cxnLst/>
                <a:rect l="0" t="0" r="0" b="0"/>
                <a:pathLst>
                  <a:path w="291" h="15">
                    <a:moveTo>
                      <a:pt x="7" y="7"/>
                    </a:moveTo>
                    <a:lnTo>
                      <a:pt x="283" y="7"/>
                    </a:lnTo>
                  </a:path>
                </a:pathLst>
              </a:custGeom>
              <a:noFill/>
              <a:ln w="9931" cap="rnd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1008" name="path"/>
              <p:cNvSpPr/>
              <p:nvPr>
                <p:custDataLst>
                  <p:tags r:id="rId8"/>
                </p:custDataLst>
              </p:nvPr>
            </p:nvSpPr>
            <p:spPr>
              <a:xfrm>
                <a:off x="453389" y="0"/>
                <a:ext cx="90678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97">
                    <a:moveTo>
                      <a:pt x="142" y="297"/>
                    </a:moveTo>
                    <a:lnTo>
                      <a:pt x="106" y="297"/>
                    </a:lnTo>
                    <a:lnTo>
                      <a:pt x="73" y="296"/>
                    </a:lnTo>
                    <a:lnTo>
                      <a:pt x="38" y="297"/>
                    </a:lnTo>
                    <a:lnTo>
                      <a:pt x="3" y="297"/>
                    </a:lnTo>
                    <a:lnTo>
                      <a:pt x="3" y="280"/>
                    </a:lnTo>
                    <a:lnTo>
                      <a:pt x="28" y="280"/>
                    </a:lnTo>
                    <a:lnTo>
                      <a:pt x="39" y="279"/>
                    </a:lnTo>
                    <a:lnTo>
                      <a:pt x="48" y="277"/>
                    </a:lnTo>
                    <a:lnTo>
                      <a:pt x="51" y="277"/>
                    </a:lnTo>
                    <a:lnTo>
                      <a:pt x="52" y="274"/>
                    </a:lnTo>
                    <a:lnTo>
                      <a:pt x="54" y="269"/>
                    </a:lnTo>
                    <a:lnTo>
                      <a:pt x="55" y="267"/>
                    </a:lnTo>
                    <a:lnTo>
                      <a:pt x="55" y="43"/>
                    </a:lnTo>
                    <a:lnTo>
                      <a:pt x="44" y="47"/>
                    </a:lnTo>
                    <a:lnTo>
                      <a:pt x="32" y="51"/>
                    </a:lnTo>
                    <a:lnTo>
                      <a:pt x="16" y="52"/>
                    </a:lnTo>
                    <a:lnTo>
                      <a:pt x="0" y="52"/>
                    </a:lnTo>
                    <a:lnTo>
                      <a:pt x="0" y="37"/>
                    </a:lnTo>
                    <a:lnTo>
                      <a:pt x="22" y="35"/>
                    </a:lnTo>
                    <a:lnTo>
                      <a:pt x="43" y="31"/>
                    </a:lnTo>
                    <a:cubicBezTo>
                      <a:pt x="74" y="23"/>
                      <a:pt x="70" y="0"/>
                      <a:pt x="88" y="10"/>
                    </a:cubicBezTo>
                    <a:lnTo>
                      <a:pt x="90" y="15"/>
                    </a:lnTo>
                    <a:lnTo>
                      <a:pt x="90" y="271"/>
                    </a:lnTo>
                    <a:lnTo>
                      <a:pt x="91" y="274"/>
                    </a:lnTo>
                    <a:lnTo>
                      <a:pt x="94" y="277"/>
                    </a:lnTo>
                    <a:lnTo>
                      <a:pt x="97" y="277"/>
                    </a:lnTo>
                    <a:lnTo>
                      <a:pt x="105" y="279"/>
                    </a:lnTo>
                    <a:lnTo>
                      <a:pt x="116" y="280"/>
                    </a:lnTo>
                    <a:lnTo>
                      <a:pt x="142" y="280"/>
                    </a:lnTo>
                    <a:lnTo>
                      <a:pt x="142" y="297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436880" y="2931795"/>
            <a:ext cx="10992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2: Find the corresponding average random consistency indicator RI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974" name="table 97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1857515" y="3665981"/>
          <a:ext cx="8151494" cy="683259"/>
        </p:xfrm>
        <a:graphic>
          <a:graphicData uri="http://schemas.openxmlformats.org/drawingml/2006/table">
            <a:tbl>
              <a:tblPr/>
              <a:tblGrid>
                <a:gridCol w="515619"/>
                <a:gridCol w="508000"/>
                <a:gridCol w="509269"/>
                <a:gridCol w="508000"/>
                <a:gridCol w="509269"/>
                <a:gridCol w="508000"/>
                <a:gridCol w="509269"/>
                <a:gridCol w="508000"/>
                <a:gridCol w="509269"/>
                <a:gridCol w="509269"/>
                <a:gridCol w="508000"/>
                <a:gridCol w="509269"/>
                <a:gridCol w="508000"/>
                <a:gridCol w="509269"/>
                <a:gridCol w="508000"/>
                <a:gridCol w="514984"/>
              </a:tblGrid>
              <a:tr h="341629"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9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3995" algn="l" rtl="0" eaLnBrk="0">
                        <a:lnSpc>
                          <a:spcPts val="1155"/>
                        </a:lnSpc>
                        <a:spcBef>
                          <a:spcPts val="5"/>
                        </a:spcBef>
                      </a:pPr>
                      <a:r>
                        <a:rPr sz="1600" i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n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225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84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717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27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7170" algn="l" rtl="0" eaLnBrk="0">
                        <a:lnSpc>
                          <a:spcPct val="77000"/>
                        </a:lnSpc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780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6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7170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7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590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8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52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9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780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10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11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12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907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13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84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14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7907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15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629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8732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i="1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RI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336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1463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223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0.52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287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0.89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1.12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76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1.26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1.36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1.41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1.46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985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1.49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1.52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0985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1.54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11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1.56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049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1.58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1049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1.59</a:t>
                      </a:r>
                      <a:endParaRPr lang="en-US" altLang="en-US" sz="13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36880" y="4537710"/>
            <a:ext cx="6980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3: Calculate the consistency ratio CR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41925" y="5085715"/>
            <a:ext cx="1184910" cy="531495"/>
            <a:chOff x="7160" y="7506"/>
            <a:chExt cx="1866" cy="837"/>
          </a:xfrm>
        </p:grpSpPr>
        <p:grpSp>
          <p:nvGrpSpPr>
            <p:cNvPr id="90" name="group 90"/>
            <p:cNvGrpSpPr/>
            <p:nvPr/>
          </p:nvGrpSpPr>
          <p:grpSpPr>
            <a:xfrm rot="21600000">
              <a:off x="7160" y="7762"/>
              <a:ext cx="1867" cy="326"/>
              <a:chOff x="0" y="0"/>
              <a:chExt cx="1185304" cy="206795"/>
            </a:xfrm>
          </p:grpSpPr>
          <p:sp>
            <p:nvSpPr>
              <p:cNvPr id="994" name="path"/>
              <p:cNvSpPr/>
              <p:nvPr>
                <p:custDataLst>
                  <p:tags r:id="rId10"/>
                </p:custDataLst>
              </p:nvPr>
            </p:nvSpPr>
            <p:spPr>
              <a:xfrm>
                <a:off x="0" y="0"/>
                <a:ext cx="328421" cy="206795"/>
              </a:xfrm>
              <a:custGeom>
                <a:avLst/>
                <a:gdLst/>
                <a:ahLst/>
                <a:cxnLst/>
                <a:rect l="0" t="0" r="0" b="0"/>
                <a:pathLst>
                  <a:path w="517" h="325">
                    <a:moveTo>
                      <a:pt x="245" y="127"/>
                    </a:moveTo>
                    <a:lnTo>
                      <a:pt x="243" y="132"/>
                    </a:lnTo>
                    <a:lnTo>
                      <a:pt x="238" y="133"/>
                    </a:lnTo>
                    <a:lnTo>
                      <a:pt x="235" y="133"/>
                    </a:lnTo>
                    <a:lnTo>
                      <a:pt x="231" y="132"/>
                    </a:lnTo>
                    <a:lnTo>
                      <a:pt x="229" y="128"/>
                    </a:lnTo>
                    <a:lnTo>
                      <a:pt x="229" y="126"/>
                    </a:lnTo>
                    <a:lnTo>
                      <a:pt x="231" y="102"/>
                    </a:lnTo>
                    <a:lnTo>
                      <a:pt x="231" y="88"/>
                    </a:lnTo>
                    <a:lnTo>
                      <a:pt x="227" y="72"/>
                    </a:lnTo>
                    <a:lnTo>
                      <a:pt x="221" y="56"/>
                    </a:lnTo>
                    <a:lnTo>
                      <a:pt x="214" y="45"/>
                    </a:lnTo>
                    <a:lnTo>
                      <a:pt x="203" y="34"/>
                    </a:lnTo>
                    <a:lnTo>
                      <a:pt x="197" y="32"/>
                    </a:lnTo>
                    <a:lnTo>
                      <a:pt x="190" y="28"/>
                    </a:lnTo>
                    <a:cubicBezTo>
                      <a:pt x="143" y="17"/>
                      <a:pt x="92" y="58"/>
                      <a:pt x="71" y="99"/>
                    </a:cubicBezTo>
                    <a:lnTo>
                      <a:pt x="65" y="111"/>
                    </a:lnTo>
                    <a:lnTo>
                      <a:pt x="55" y="138"/>
                    </a:lnTo>
                    <a:lnTo>
                      <a:pt x="47" y="163"/>
                    </a:lnTo>
                    <a:lnTo>
                      <a:pt x="41" y="190"/>
                    </a:lnTo>
                    <a:cubicBezTo>
                      <a:pt x="39" y="234"/>
                      <a:pt x="35" y="266"/>
                      <a:pt x="79" y="294"/>
                    </a:cubicBezTo>
                    <a:lnTo>
                      <a:pt x="88" y="297"/>
                    </a:lnTo>
                    <a:lnTo>
                      <a:pt x="98" y="298"/>
                    </a:lnTo>
                    <a:lnTo>
                      <a:pt x="107" y="298"/>
                    </a:lnTo>
                    <a:lnTo>
                      <a:pt x="124" y="297"/>
                    </a:lnTo>
                    <a:lnTo>
                      <a:pt x="141" y="291"/>
                    </a:lnTo>
                    <a:lnTo>
                      <a:pt x="157" y="283"/>
                    </a:lnTo>
                    <a:lnTo>
                      <a:pt x="171" y="271"/>
                    </a:lnTo>
                    <a:lnTo>
                      <a:pt x="183" y="256"/>
                    </a:lnTo>
                    <a:lnTo>
                      <a:pt x="195" y="241"/>
                    </a:lnTo>
                    <a:lnTo>
                      <a:pt x="205" y="223"/>
                    </a:lnTo>
                    <a:lnTo>
                      <a:pt x="210" y="205"/>
                    </a:lnTo>
                    <a:lnTo>
                      <a:pt x="212" y="200"/>
                    </a:lnTo>
                    <a:lnTo>
                      <a:pt x="217" y="198"/>
                    </a:lnTo>
                    <a:lnTo>
                      <a:pt x="221" y="198"/>
                    </a:lnTo>
                    <a:lnTo>
                      <a:pt x="225" y="199"/>
                    </a:lnTo>
                    <a:lnTo>
                      <a:pt x="226" y="204"/>
                    </a:lnTo>
                    <a:lnTo>
                      <a:pt x="226" y="205"/>
                    </a:lnTo>
                    <a:cubicBezTo>
                      <a:pt x="198" y="330"/>
                      <a:pt x="21" y="366"/>
                      <a:pt x="1" y="219"/>
                    </a:cubicBezTo>
                    <a:lnTo>
                      <a:pt x="0" y="205"/>
                    </a:lnTo>
                    <a:lnTo>
                      <a:pt x="2" y="183"/>
                    </a:lnTo>
                    <a:cubicBezTo>
                      <a:pt x="3" y="94"/>
                      <a:pt x="139" y="-43"/>
                      <a:pt x="225" y="31"/>
                    </a:cubicBezTo>
                    <a:lnTo>
                      <a:pt x="230" y="37"/>
                    </a:lnTo>
                    <a:lnTo>
                      <a:pt x="235" y="44"/>
                    </a:lnTo>
                    <a:lnTo>
                      <a:pt x="261" y="12"/>
                    </a:lnTo>
                    <a:lnTo>
                      <a:pt x="262" y="10"/>
                    </a:lnTo>
                    <a:lnTo>
                      <a:pt x="268" y="10"/>
                    </a:lnTo>
                    <a:lnTo>
                      <a:pt x="272" y="12"/>
                    </a:lnTo>
                    <a:lnTo>
                      <a:pt x="273" y="14"/>
                    </a:lnTo>
                    <a:lnTo>
                      <a:pt x="273" y="16"/>
                    </a:lnTo>
                  </a:path>
                  <a:path w="517" h="325">
                    <a:moveTo>
                      <a:pt x="517" y="266"/>
                    </a:moveTo>
                    <a:lnTo>
                      <a:pt x="515" y="274"/>
                    </a:lnTo>
                    <a:lnTo>
                      <a:pt x="511" y="283"/>
                    </a:lnTo>
                    <a:cubicBezTo>
                      <a:pt x="492" y="325"/>
                      <a:pt x="446" y="324"/>
                      <a:pt x="421" y="294"/>
                    </a:cubicBezTo>
                    <a:lnTo>
                      <a:pt x="418" y="288"/>
                    </a:lnTo>
                    <a:lnTo>
                      <a:pt x="416" y="280"/>
                    </a:lnTo>
                    <a:cubicBezTo>
                      <a:pt x="411" y="239"/>
                      <a:pt x="455" y="191"/>
                      <a:pt x="405" y="170"/>
                    </a:cubicBezTo>
                    <a:lnTo>
                      <a:pt x="395" y="169"/>
                    </a:lnTo>
                    <a:lnTo>
                      <a:pt x="351" y="169"/>
                    </a:lnTo>
                    <a:lnTo>
                      <a:pt x="325" y="277"/>
                    </a:lnTo>
                    <a:lnTo>
                      <a:pt x="323" y="283"/>
                    </a:lnTo>
                    <a:lnTo>
                      <a:pt x="326" y="288"/>
                    </a:lnTo>
                    <a:lnTo>
                      <a:pt x="329" y="289"/>
                    </a:lnTo>
                    <a:lnTo>
                      <a:pt x="335" y="290"/>
                    </a:lnTo>
                    <a:lnTo>
                      <a:pt x="357" y="290"/>
                    </a:lnTo>
                    <a:lnTo>
                      <a:pt x="358" y="295"/>
                    </a:lnTo>
                    <a:lnTo>
                      <a:pt x="358" y="297"/>
                    </a:lnTo>
                    <a:lnTo>
                      <a:pt x="355" y="304"/>
                    </a:lnTo>
                    <a:lnTo>
                      <a:pt x="350" y="306"/>
                    </a:lnTo>
                    <a:lnTo>
                      <a:pt x="301" y="304"/>
                    </a:lnTo>
                    <a:lnTo>
                      <a:pt x="251" y="306"/>
                    </a:lnTo>
                    <a:lnTo>
                      <a:pt x="247" y="304"/>
                    </a:lnTo>
                    <a:lnTo>
                      <a:pt x="245" y="301"/>
                    </a:lnTo>
                    <a:lnTo>
                      <a:pt x="245" y="300"/>
                    </a:lnTo>
                    <a:lnTo>
                      <a:pt x="247" y="296"/>
                    </a:lnTo>
                    <a:lnTo>
                      <a:pt x="248" y="290"/>
                    </a:lnTo>
                    <a:lnTo>
                      <a:pt x="272" y="290"/>
                    </a:lnTo>
                    <a:lnTo>
                      <a:pt x="278" y="289"/>
                    </a:lnTo>
                    <a:lnTo>
                      <a:pt x="284" y="288"/>
                    </a:lnTo>
                    <a:lnTo>
                      <a:pt x="287" y="283"/>
                    </a:lnTo>
                    <a:lnTo>
                      <a:pt x="289" y="276"/>
                    </a:lnTo>
                    <a:lnTo>
                      <a:pt x="345" y="48"/>
                    </a:lnTo>
                    <a:lnTo>
                      <a:pt x="346" y="44"/>
                    </a:lnTo>
                    <a:lnTo>
                      <a:pt x="346" y="40"/>
                    </a:lnTo>
                    <a:lnTo>
                      <a:pt x="345" y="39"/>
                    </a:lnTo>
                    <a:lnTo>
                      <a:pt x="341" y="37"/>
                    </a:lnTo>
                    <a:lnTo>
                      <a:pt x="334" y="37"/>
                    </a:lnTo>
                    <a:lnTo>
                      <a:pt x="316" y="36"/>
                    </a:lnTo>
                    <a:lnTo>
                      <a:pt x="313" y="34"/>
                    </a:lnTo>
                    <a:lnTo>
                      <a:pt x="311" y="31"/>
                    </a:lnTo>
                    <a:lnTo>
                      <a:pt x="311" y="28"/>
                    </a:lnTo>
                    <a:lnTo>
                      <a:pt x="313" y="26"/>
                    </a:lnTo>
                    <a:lnTo>
                      <a:pt x="315" y="20"/>
                    </a:lnTo>
                    <a:lnTo>
                      <a:pt x="320" y="19"/>
                    </a:lnTo>
                    <a:lnTo>
                      <a:pt x="431" y="19"/>
                    </a:lnTo>
                    <a:cubicBezTo>
                      <a:pt x="471" y="18"/>
                      <a:pt x="512" y="39"/>
                      <a:pt x="515" y="82"/>
                    </a:cubicBezTo>
                    <a:lnTo>
                      <a:pt x="515" y="90"/>
                    </a:lnTo>
                    <a:lnTo>
                      <a:pt x="513" y="97"/>
                    </a:lnTo>
                    <a:cubicBezTo>
                      <a:pt x="505" y="127"/>
                      <a:pt x="477" y="148"/>
                      <a:pt x="450" y="159"/>
                    </a:cubicBezTo>
                    <a:lnTo>
                      <a:pt x="441" y="162"/>
                    </a:lnTo>
                    <a:lnTo>
                      <a:pt x="435" y="164"/>
                    </a:lnTo>
                    <a:lnTo>
                      <a:pt x="441" y="168"/>
                    </a:lnTo>
                    <a:lnTo>
                      <a:pt x="446" y="170"/>
                    </a:lnTo>
                    <a:lnTo>
                      <a:pt x="451" y="176"/>
                    </a:lnTo>
                    <a:lnTo>
                      <a:pt x="457" y="182"/>
                    </a:lnTo>
                    <a:lnTo>
                      <a:pt x="460" y="188"/>
                    </a:lnTo>
                    <a:lnTo>
                      <a:pt x="463" y="195"/>
                    </a:lnTo>
                    <a:lnTo>
                      <a:pt x="464" y="202"/>
                    </a:lnTo>
                    <a:lnTo>
                      <a:pt x="464" y="218"/>
                    </a:lnTo>
                    <a:lnTo>
                      <a:pt x="460" y="254"/>
                    </a:lnTo>
                    <a:lnTo>
                      <a:pt x="459" y="267"/>
                    </a:lnTo>
                    <a:lnTo>
                      <a:pt x="459" y="290"/>
                    </a:lnTo>
                    <a:lnTo>
                      <a:pt x="461" y="296"/>
                    </a:lnTo>
                    <a:lnTo>
                      <a:pt x="463" y="300"/>
                    </a:lnTo>
                    <a:lnTo>
                      <a:pt x="467" y="302"/>
                    </a:lnTo>
                    <a:lnTo>
                      <a:pt x="476" y="302"/>
                    </a:lnTo>
                    <a:lnTo>
                      <a:pt x="481" y="300"/>
                    </a:lnTo>
                    <a:lnTo>
                      <a:pt x="489" y="291"/>
                    </a:lnTo>
                    <a:lnTo>
                      <a:pt x="495" y="279"/>
                    </a:lnTo>
                    <a:lnTo>
                      <a:pt x="500" y="265"/>
                    </a:lnTo>
                    <a:lnTo>
                      <a:pt x="503" y="260"/>
                    </a:lnTo>
                    <a:lnTo>
                      <a:pt x="508" y="259"/>
                    </a:lnTo>
                    <a:lnTo>
                      <a:pt x="512" y="259"/>
                    </a:lnTo>
                    <a:lnTo>
                      <a:pt x="515" y="260"/>
                    </a:lnTo>
                    <a:lnTo>
                      <a:pt x="517" y="264"/>
                    </a:lnTo>
                    <a:lnTo>
                      <a:pt x="517" y="266"/>
                    </a:lnTo>
                    <a:close/>
                    <a:moveTo>
                      <a:pt x="471" y="96"/>
                    </a:moveTo>
                    <a:lnTo>
                      <a:pt x="473" y="82"/>
                    </a:lnTo>
                    <a:lnTo>
                      <a:pt x="473" y="70"/>
                    </a:lnTo>
                    <a:cubicBezTo>
                      <a:pt x="477" y="50"/>
                      <a:pt x="453" y="39"/>
                      <a:pt x="436" y="37"/>
                    </a:cubicBezTo>
                    <a:lnTo>
                      <a:pt x="423" y="36"/>
                    </a:lnTo>
                    <a:lnTo>
                      <a:pt x="397" y="36"/>
                    </a:lnTo>
                    <a:cubicBezTo>
                      <a:pt x="385" y="37"/>
                      <a:pt x="384" y="35"/>
                      <a:pt x="382" y="45"/>
                    </a:cubicBezTo>
                    <a:lnTo>
                      <a:pt x="380" y="49"/>
                    </a:lnTo>
                    <a:lnTo>
                      <a:pt x="355" y="156"/>
                    </a:lnTo>
                    <a:lnTo>
                      <a:pt x="393" y="156"/>
                    </a:lnTo>
                    <a:cubicBezTo>
                      <a:pt x="427" y="156"/>
                      <a:pt x="457" y="142"/>
                      <a:pt x="467" y="108"/>
                    </a:cubicBezTo>
                    <a:lnTo>
                      <a:pt x="471" y="96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  <p:sp>
            <p:nvSpPr>
              <p:cNvPr id="996" name="path"/>
              <p:cNvSpPr/>
              <p:nvPr>
                <p:custDataLst>
                  <p:tags r:id="rId11"/>
                </p:custDataLst>
              </p:nvPr>
            </p:nvSpPr>
            <p:spPr>
              <a:xfrm>
                <a:off x="487286" y="83465"/>
                <a:ext cx="698017" cy="65557"/>
              </a:xfrm>
              <a:custGeom>
                <a:avLst/>
                <a:gdLst/>
                <a:ahLst/>
                <a:cxnLst/>
                <a:rect l="0" t="0" r="0" b="0"/>
                <a:pathLst>
                  <a:path w="1099" h="103">
                    <a:moveTo>
                      <a:pt x="7" y="7"/>
                    </a:moveTo>
                    <a:lnTo>
                      <a:pt x="285" y="7"/>
                    </a:lnTo>
                    <a:moveTo>
                      <a:pt x="7" y="95"/>
                    </a:moveTo>
                    <a:lnTo>
                      <a:pt x="285" y="95"/>
                    </a:lnTo>
                    <a:moveTo>
                      <a:pt x="571" y="51"/>
                    </a:moveTo>
                    <a:lnTo>
                      <a:pt x="1091" y="51"/>
                    </a:lnTo>
                  </a:path>
                </a:pathLst>
              </a:custGeom>
              <a:noFill/>
              <a:ln w="9931" cap="rnd">
                <a:solidFill>
                  <a:srgbClr val="000000">
                    <a:alpha val="100000"/>
                  </a:srgbClr>
                </a:solidFill>
                <a:prstDash val="solid"/>
                <a:miter lim="1000000"/>
              </a:ln>
            </p:spPr>
            <p:txBody>
              <a:bodyPr rtlCol="0"/>
              <a:p>
                <a:pPr algn="ctr"/>
                <a:endParaRPr lang="zh-CN" altLang="en-US"/>
              </a:p>
            </p:txBody>
          </p:sp>
        </p:grpSp>
        <p:sp>
          <p:nvSpPr>
            <p:cNvPr id="1010" name="path"/>
            <p:cNvSpPr/>
            <p:nvPr>
              <p:custDataLst>
                <p:tags r:id="rId12"/>
              </p:custDataLst>
            </p:nvPr>
          </p:nvSpPr>
          <p:spPr>
            <a:xfrm>
              <a:off x="8540" y="8039"/>
              <a:ext cx="463" cy="305"/>
            </a:xfrm>
            <a:custGeom>
              <a:avLst/>
              <a:gdLst/>
              <a:ahLst/>
              <a:cxnLst/>
              <a:rect l="0" t="0" r="0" b="0"/>
              <a:pathLst>
                <a:path w="463" h="304">
                  <a:moveTo>
                    <a:pt x="273" y="247"/>
                  </a:moveTo>
                  <a:lnTo>
                    <a:pt x="266" y="263"/>
                  </a:lnTo>
                  <a:cubicBezTo>
                    <a:pt x="247" y="306"/>
                    <a:pt x="200" y="305"/>
                    <a:pt x="177" y="274"/>
                  </a:cubicBezTo>
                  <a:lnTo>
                    <a:pt x="173" y="268"/>
                  </a:lnTo>
                  <a:lnTo>
                    <a:pt x="172" y="261"/>
                  </a:lnTo>
                  <a:cubicBezTo>
                    <a:pt x="164" y="232"/>
                    <a:pt x="212" y="167"/>
                    <a:pt x="159" y="151"/>
                  </a:cubicBezTo>
                  <a:lnTo>
                    <a:pt x="151" y="150"/>
                  </a:lnTo>
                  <a:lnTo>
                    <a:pt x="105" y="150"/>
                  </a:lnTo>
                  <a:lnTo>
                    <a:pt x="79" y="257"/>
                  </a:lnTo>
                  <a:lnTo>
                    <a:pt x="79" y="266"/>
                  </a:lnTo>
                  <a:lnTo>
                    <a:pt x="80" y="268"/>
                  </a:lnTo>
                  <a:lnTo>
                    <a:pt x="83" y="270"/>
                  </a:lnTo>
                  <a:lnTo>
                    <a:pt x="91" y="271"/>
                  </a:lnTo>
                  <a:lnTo>
                    <a:pt x="112" y="271"/>
                  </a:lnTo>
                  <a:lnTo>
                    <a:pt x="113" y="276"/>
                  </a:lnTo>
                  <a:lnTo>
                    <a:pt x="113" y="278"/>
                  </a:lnTo>
                  <a:lnTo>
                    <a:pt x="110" y="285"/>
                  </a:lnTo>
                  <a:lnTo>
                    <a:pt x="105" y="286"/>
                  </a:lnTo>
                  <a:lnTo>
                    <a:pt x="56" y="285"/>
                  </a:lnTo>
                  <a:lnTo>
                    <a:pt x="5" y="286"/>
                  </a:lnTo>
                  <a:lnTo>
                    <a:pt x="2" y="285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1" y="277"/>
                  </a:lnTo>
                  <a:lnTo>
                    <a:pt x="4" y="271"/>
                  </a:lnTo>
                  <a:lnTo>
                    <a:pt x="26" y="271"/>
                  </a:lnTo>
                  <a:lnTo>
                    <a:pt x="33" y="270"/>
                  </a:lnTo>
                  <a:lnTo>
                    <a:pt x="39" y="268"/>
                  </a:lnTo>
                  <a:lnTo>
                    <a:pt x="42" y="263"/>
                  </a:lnTo>
                  <a:lnTo>
                    <a:pt x="44" y="256"/>
                  </a:lnTo>
                  <a:lnTo>
                    <a:pt x="99" y="28"/>
                  </a:lnTo>
                  <a:lnTo>
                    <a:pt x="102" y="21"/>
                  </a:lnTo>
                  <a:lnTo>
                    <a:pt x="100" y="20"/>
                  </a:lnTo>
                  <a:lnTo>
                    <a:pt x="95" y="17"/>
                  </a:lnTo>
                  <a:lnTo>
                    <a:pt x="90" y="16"/>
                  </a:lnTo>
                  <a:lnTo>
                    <a:pt x="73" y="16"/>
                  </a:lnTo>
                  <a:lnTo>
                    <a:pt x="68" y="15"/>
                  </a:lnTo>
                  <a:lnTo>
                    <a:pt x="67" y="12"/>
                  </a:lnTo>
                  <a:lnTo>
                    <a:pt x="67" y="9"/>
                  </a:lnTo>
                  <a:lnTo>
                    <a:pt x="68" y="6"/>
                  </a:lnTo>
                  <a:lnTo>
                    <a:pt x="70" y="1"/>
                  </a:lnTo>
                  <a:lnTo>
                    <a:pt x="75" y="0"/>
                  </a:lnTo>
                  <a:lnTo>
                    <a:pt x="187" y="0"/>
                  </a:lnTo>
                  <a:lnTo>
                    <a:pt x="205" y="1"/>
                  </a:lnTo>
                  <a:lnTo>
                    <a:pt x="222" y="6"/>
                  </a:lnTo>
                  <a:lnTo>
                    <a:pt x="238" y="13"/>
                  </a:lnTo>
                  <a:lnTo>
                    <a:pt x="253" y="22"/>
                  </a:lnTo>
                  <a:lnTo>
                    <a:pt x="261" y="34"/>
                  </a:lnTo>
                  <a:lnTo>
                    <a:pt x="267" y="46"/>
                  </a:lnTo>
                  <a:lnTo>
                    <a:pt x="270" y="55"/>
                  </a:lnTo>
                  <a:lnTo>
                    <a:pt x="271" y="63"/>
                  </a:lnTo>
                  <a:cubicBezTo>
                    <a:pt x="268" y="100"/>
                    <a:pt x="238" y="128"/>
                    <a:pt x="205" y="140"/>
                  </a:cubicBezTo>
                  <a:lnTo>
                    <a:pt x="195" y="142"/>
                  </a:lnTo>
                  <a:lnTo>
                    <a:pt x="189" y="145"/>
                  </a:lnTo>
                  <a:lnTo>
                    <a:pt x="195" y="147"/>
                  </a:lnTo>
                  <a:lnTo>
                    <a:pt x="200" y="151"/>
                  </a:lnTo>
                  <a:cubicBezTo>
                    <a:pt x="239" y="182"/>
                    <a:pt x="207" y="225"/>
                    <a:pt x="215" y="271"/>
                  </a:cubicBezTo>
                  <a:lnTo>
                    <a:pt x="215" y="277"/>
                  </a:lnTo>
                  <a:lnTo>
                    <a:pt x="222" y="283"/>
                  </a:lnTo>
                  <a:lnTo>
                    <a:pt x="231" y="283"/>
                  </a:lnTo>
                  <a:lnTo>
                    <a:pt x="236" y="280"/>
                  </a:lnTo>
                  <a:lnTo>
                    <a:pt x="241" y="277"/>
                  </a:lnTo>
                  <a:lnTo>
                    <a:pt x="244" y="272"/>
                  </a:lnTo>
                  <a:lnTo>
                    <a:pt x="252" y="260"/>
                  </a:lnTo>
                  <a:lnTo>
                    <a:pt x="256" y="246"/>
                  </a:lnTo>
                  <a:lnTo>
                    <a:pt x="259" y="241"/>
                  </a:lnTo>
                  <a:lnTo>
                    <a:pt x="263" y="240"/>
                  </a:lnTo>
                  <a:lnTo>
                    <a:pt x="267" y="240"/>
                  </a:lnTo>
                  <a:lnTo>
                    <a:pt x="271" y="241"/>
                  </a:lnTo>
                  <a:lnTo>
                    <a:pt x="273" y="244"/>
                  </a:lnTo>
                  <a:lnTo>
                    <a:pt x="273" y="247"/>
                  </a:lnTo>
                  <a:close/>
                  <a:moveTo>
                    <a:pt x="226" y="76"/>
                  </a:moveTo>
                  <a:lnTo>
                    <a:pt x="229" y="63"/>
                  </a:lnTo>
                  <a:lnTo>
                    <a:pt x="230" y="51"/>
                  </a:lnTo>
                  <a:lnTo>
                    <a:pt x="230" y="50"/>
                  </a:lnTo>
                  <a:lnTo>
                    <a:pt x="227" y="42"/>
                  </a:lnTo>
                  <a:lnTo>
                    <a:pt x="223" y="33"/>
                  </a:lnTo>
                  <a:lnTo>
                    <a:pt x="215" y="25"/>
                  </a:lnTo>
                  <a:lnTo>
                    <a:pt x="205" y="20"/>
                  </a:lnTo>
                  <a:lnTo>
                    <a:pt x="192" y="17"/>
                  </a:lnTo>
                  <a:lnTo>
                    <a:pt x="178" y="16"/>
                  </a:lnTo>
                  <a:lnTo>
                    <a:pt x="152" y="16"/>
                  </a:lnTo>
                  <a:cubicBezTo>
                    <a:pt x="144" y="15"/>
                    <a:pt x="138" y="17"/>
                    <a:pt x="136" y="26"/>
                  </a:cubicBezTo>
                  <a:lnTo>
                    <a:pt x="136" y="30"/>
                  </a:lnTo>
                  <a:lnTo>
                    <a:pt x="110" y="136"/>
                  </a:lnTo>
                  <a:lnTo>
                    <a:pt x="147" y="136"/>
                  </a:lnTo>
                  <a:cubicBezTo>
                    <a:pt x="183" y="135"/>
                    <a:pt x="210" y="126"/>
                    <a:pt x="222" y="88"/>
                  </a:cubicBezTo>
                  <a:lnTo>
                    <a:pt x="226" y="76"/>
                  </a:lnTo>
                </a:path>
                <a:path w="463" h="304">
                  <a:moveTo>
                    <a:pt x="463" y="10"/>
                  </a:moveTo>
                  <a:lnTo>
                    <a:pt x="459" y="14"/>
                  </a:lnTo>
                  <a:lnTo>
                    <a:pt x="458" y="16"/>
                  </a:lnTo>
                  <a:lnTo>
                    <a:pt x="436" y="16"/>
                  </a:lnTo>
                  <a:lnTo>
                    <a:pt x="429" y="17"/>
                  </a:lnTo>
                  <a:lnTo>
                    <a:pt x="423" y="20"/>
                  </a:lnTo>
                  <a:lnTo>
                    <a:pt x="421" y="22"/>
                  </a:lnTo>
                  <a:lnTo>
                    <a:pt x="417" y="30"/>
                  </a:lnTo>
                  <a:lnTo>
                    <a:pt x="362" y="257"/>
                  </a:lnTo>
                  <a:lnTo>
                    <a:pt x="361" y="263"/>
                  </a:lnTo>
                  <a:lnTo>
                    <a:pt x="362" y="266"/>
                  </a:lnTo>
                  <a:lnTo>
                    <a:pt x="362" y="268"/>
                  </a:lnTo>
                  <a:lnTo>
                    <a:pt x="367" y="270"/>
                  </a:lnTo>
                  <a:lnTo>
                    <a:pt x="374" y="271"/>
                  </a:lnTo>
                  <a:lnTo>
                    <a:pt x="396" y="271"/>
                  </a:lnTo>
                  <a:lnTo>
                    <a:pt x="398" y="275"/>
                  </a:lnTo>
                  <a:lnTo>
                    <a:pt x="393" y="285"/>
                  </a:lnTo>
                  <a:lnTo>
                    <a:pt x="390" y="286"/>
                  </a:lnTo>
                  <a:lnTo>
                    <a:pt x="337" y="285"/>
                  </a:lnTo>
                  <a:lnTo>
                    <a:pt x="284" y="286"/>
                  </a:lnTo>
                  <a:lnTo>
                    <a:pt x="280" y="285"/>
                  </a:lnTo>
                  <a:lnTo>
                    <a:pt x="279" y="281"/>
                  </a:lnTo>
                  <a:lnTo>
                    <a:pt x="279" y="277"/>
                  </a:lnTo>
                  <a:lnTo>
                    <a:pt x="283" y="271"/>
                  </a:lnTo>
                  <a:lnTo>
                    <a:pt x="306" y="271"/>
                  </a:lnTo>
                  <a:lnTo>
                    <a:pt x="314" y="270"/>
                  </a:lnTo>
                  <a:lnTo>
                    <a:pt x="319" y="268"/>
                  </a:lnTo>
                  <a:lnTo>
                    <a:pt x="322" y="263"/>
                  </a:lnTo>
                  <a:lnTo>
                    <a:pt x="325" y="256"/>
                  </a:lnTo>
                  <a:lnTo>
                    <a:pt x="381" y="28"/>
                  </a:lnTo>
                  <a:lnTo>
                    <a:pt x="382" y="22"/>
                  </a:lnTo>
                  <a:lnTo>
                    <a:pt x="381" y="20"/>
                  </a:lnTo>
                  <a:lnTo>
                    <a:pt x="381" y="19"/>
                  </a:lnTo>
                  <a:lnTo>
                    <a:pt x="376" y="17"/>
                  </a:lnTo>
                  <a:lnTo>
                    <a:pt x="368" y="16"/>
                  </a:lnTo>
                  <a:lnTo>
                    <a:pt x="351" y="16"/>
                  </a:lnTo>
                  <a:lnTo>
                    <a:pt x="347" y="15"/>
                  </a:lnTo>
                  <a:lnTo>
                    <a:pt x="345" y="11"/>
                  </a:lnTo>
                  <a:lnTo>
                    <a:pt x="345" y="9"/>
                  </a:lnTo>
                  <a:lnTo>
                    <a:pt x="346" y="5"/>
                  </a:lnTo>
                  <a:lnTo>
                    <a:pt x="349" y="1"/>
                  </a:lnTo>
                  <a:lnTo>
                    <a:pt x="354" y="0"/>
                  </a:lnTo>
                  <a:lnTo>
                    <a:pt x="405" y="1"/>
                  </a:lnTo>
                  <a:lnTo>
                    <a:pt x="458" y="0"/>
                  </a:lnTo>
                  <a:lnTo>
                    <a:pt x="460" y="0"/>
                  </a:lnTo>
                  <a:lnTo>
                    <a:pt x="463" y="2"/>
                  </a:lnTo>
                  <a:lnTo>
                    <a:pt x="463" y="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  <p:sp>
          <p:nvSpPr>
            <p:cNvPr id="1012" name="path"/>
            <p:cNvSpPr/>
            <p:nvPr>
              <p:custDataLst>
                <p:tags r:id="rId13"/>
              </p:custDataLst>
            </p:nvPr>
          </p:nvSpPr>
          <p:spPr>
            <a:xfrm>
              <a:off x="8559" y="7506"/>
              <a:ext cx="426" cy="321"/>
            </a:xfrm>
            <a:custGeom>
              <a:avLst/>
              <a:gdLst/>
              <a:ahLst/>
              <a:cxnLst/>
              <a:rect l="0" t="0" r="0" b="0"/>
              <a:pathLst>
                <a:path w="425" h="321">
                  <a:moveTo>
                    <a:pt x="244" y="124"/>
                  </a:moveTo>
                  <a:lnTo>
                    <a:pt x="242" y="129"/>
                  </a:lnTo>
                  <a:lnTo>
                    <a:pt x="238" y="130"/>
                  </a:lnTo>
                  <a:lnTo>
                    <a:pt x="233" y="130"/>
                  </a:lnTo>
                  <a:lnTo>
                    <a:pt x="230" y="129"/>
                  </a:lnTo>
                  <a:lnTo>
                    <a:pt x="227" y="126"/>
                  </a:lnTo>
                  <a:lnTo>
                    <a:pt x="227" y="123"/>
                  </a:lnTo>
                  <a:lnTo>
                    <a:pt x="230" y="99"/>
                  </a:lnTo>
                  <a:lnTo>
                    <a:pt x="230" y="86"/>
                  </a:lnTo>
                  <a:lnTo>
                    <a:pt x="227" y="69"/>
                  </a:lnTo>
                  <a:lnTo>
                    <a:pt x="221" y="55"/>
                  </a:lnTo>
                  <a:lnTo>
                    <a:pt x="213" y="43"/>
                  </a:lnTo>
                  <a:lnTo>
                    <a:pt x="202" y="32"/>
                  </a:lnTo>
                  <a:lnTo>
                    <a:pt x="189" y="26"/>
                  </a:lnTo>
                  <a:lnTo>
                    <a:pt x="182" y="25"/>
                  </a:lnTo>
                  <a:cubicBezTo>
                    <a:pt x="134" y="21"/>
                    <a:pt x="93" y="58"/>
                    <a:pt x="69" y="97"/>
                  </a:cubicBezTo>
                  <a:lnTo>
                    <a:pt x="64" y="109"/>
                  </a:lnTo>
                  <a:lnTo>
                    <a:pt x="53" y="135"/>
                  </a:lnTo>
                  <a:lnTo>
                    <a:pt x="46" y="160"/>
                  </a:lnTo>
                  <a:lnTo>
                    <a:pt x="41" y="188"/>
                  </a:lnTo>
                  <a:cubicBezTo>
                    <a:pt x="31" y="227"/>
                    <a:pt x="44" y="281"/>
                    <a:pt x="87" y="295"/>
                  </a:cubicBezTo>
                  <a:lnTo>
                    <a:pt x="95" y="296"/>
                  </a:lnTo>
                  <a:lnTo>
                    <a:pt x="106" y="296"/>
                  </a:lnTo>
                  <a:lnTo>
                    <a:pt x="123" y="295"/>
                  </a:lnTo>
                  <a:lnTo>
                    <a:pt x="140" y="289"/>
                  </a:lnTo>
                  <a:lnTo>
                    <a:pt x="155" y="280"/>
                  </a:lnTo>
                  <a:lnTo>
                    <a:pt x="170" y="268"/>
                  </a:lnTo>
                  <a:lnTo>
                    <a:pt x="183" y="254"/>
                  </a:lnTo>
                  <a:lnTo>
                    <a:pt x="194" y="238"/>
                  </a:lnTo>
                  <a:lnTo>
                    <a:pt x="203" y="220"/>
                  </a:lnTo>
                  <a:lnTo>
                    <a:pt x="210" y="202"/>
                  </a:lnTo>
                  <a:lnTo>
                    <a:pt x="212" y="198"/>
                  </a:lnTo>
                  <a:lnTo>
                    <a:pt x="217" y="195"/>
                  </a:lnTo>
                  <a:lnTo>
                    <a:pt x="220" y="195"/>
                  </a:lnTo>
                  <a:lnTo>
                    <a:pt x="224" y="196"/>
                  </a:lnTo>
                  <a:lnTo>
                    <a:pt x="226" y="201"/>
                  </a:lnTo>
                  <a:lnTo>
                    <a:pt x="225" y="202"/>
                  </a:lnTo>
                  <a:lnTo>
                    <a:pt x="218" y="224"/>
                  </a:lnTo>
                  <a:cubicBezTo>
                    <a:pt x="169" y="344"/>
                    <a:pt x="3" y="348"/>
                    <a:pt x="0" y="202"/>
                  </a:cubicBezTo>
                  <a:lnTo>
                    <a:pt x="1" y="181"/>
                  </a:lnTo>
                  <a:lnTo>
                    <a:pt x="4" y="159"/>
                  </a:lnTo>
                  <a:cubicBezTo>
                    <a:pt x="18" y="72"/>
                    <a:pt x="149" y="-39"/>
                    <a:pt x="224" y="28"/>
                  </a:cubicBezTo>
                  <a:lnTo>
                    <a:pt x="229" y="34"/>
                  </a:lnTo>
                  <a:lnTo>
                    <a:pt x="233" y="42"/>
                  </a:lnTo>
                  <a:lnTo>
                    <a:pt x="260" y="10"/>
                  </a:lnTo>
                  <a:lnTo>
                    <a:pt x="262" y="8"/>
                  </a:lnTo>
                  <a:lnTo>
                    <a:pt x="267" y="8"/>
                  </a:lnTo>
                  <a:lnTo>
                    <a:pt x="270" y="9"/>
                  </a:lnTo>
                  <a:lnTo>
                    <a:pt x="272" y="12"/>
                  </a:lnTo>
                  <a:lnTo>
                    <a:pt x="272" y="14"/>
                  </a:lnTo>
                </a:path>
                <a:path w="425" h="321">
                  <a:moveTo>
                    <a:pt x="424" y="27"/>
                  </a:moveTo>
                  <a:lnTo>
                    <a:pt x="423" y="31"/>
                  </a:lnTo>
                  <a:lnTo>
                    <a:pt x="417" y="33"/>
                  </a:lnTo>
                  <a:lnTo>
                    <a:pt x="399" y="34"/>
                  </a:lnTo>
                  <a:lnTo>
                    <a:pt x="391" y="34"/>
                  </a:lnTo>
                  <a:lnTo>
                    <a:pt x="386" y="37"/>
                  </a:lnTo>
                  <a:lnTo>
                    <a:pt x="382" y="39"/>
                  </a:lnTo>
                  <a:lnTo>
                    <a:pt x="380" y="46"/>
                  </a:lnTo>
                  <a:lnTo>
                    <a:pt x="323" y="274"/>
                  </a:lnTo>
                  <a:lnTo>
                    <a:pt x="322" y="282"/>
                  </a:lnTo>
                  <a:lnTo>
                    <a:pt x="323" y="284"/>
                  </a:lnTo>
                  <a:lnTo>
                    <a:pt x="323" y="285"/>
                  </a:lnTo>
                  <a:lnTo>
                    <a:pt x="328" y="286"/>
                  </a:lnTo>
                  <a:lnTo>
                    <a:pt x="335" y="288"/>
                  </a:lnTo>
                  <a:lnTo>
                    <a:pt x="355" y="288"/>
                  </a:lnTo>
                  <a:lnTo>
                    <a:pt x="358" y="289"/>
                  </a:lnTo>
                  <a:lnTo>
                    <a:pt x="360" y="292"/>
                  </a:lnTo>
                  <a:lnTo>
                    <a:pt x="360" y="297"/>
                  </a:lnTo>
                  <a:lnTo>
                    <a:pt x="355" y="303"/>
                  </a:lnTo>
                  <a:lnTo>
                    <a:pt x="243" y="303"/>
                  </a:lnTo>
                  <a:lnTo>
                    <a:pt x="242" y="298"/>
                  </a:lnTo>
                  <a:lnTo>
                    <a:pt x="242" y="297"/>
                  </a:lnTo>
                  <a:lnTo>
                    <a:pt x="243" y="294"/>
                  </a:lnTo>
                  <a:lnTo>
                    <a:pt x="244" y="289"/>
                  </a:lnTo>
                  <a:lnTo>
                    <a:pt x="249" y="288"/>
                  </a:lnTo>
                  <a:lnTo>
                    <a:pt x="268" y="288"/>
                  </a:lnTo>
                  <a:lnTo>
                    <a:pt x="275" y="286"/>
                  </a:lnTo>
                  <a:lnTo>
                    <a:pt x="281" y="285"/>
                  </a:lnTo>
                  <a:lnTo>
                    <a:pt x="285" y="282"/>
                  </a:lnTo>
                  <a:lnTo>
                    <a:pt x="287" y="274"/>
                  </a:lnTo>
                  <a:lnTo>
                    <a:pt x="344" y="45"/>
                  </a:lnTo>
                  <a:lnTo>
                    <a:pt x="344" y="37"/>
                  </a:lnTo>
                  <a:lnTo>
                    <a:pt x="338" y="34"/>
                  </a:lnTo>
                  <a:lnTo>
                    <a:pt x="332" y="34"/>
                  </a:lnTo>
                  <a:lnTo>
                    <a:pt x="313" y="33"/>
                  </a:lnTo>
                  <a:lnTo>
                    <a:pt x="309" y="32"/>
                  </a:lnTo>
                  <a:lnTo>
                    <a:pt x="307" y="28"/>
                  </a:lnTo>
                  <a:lnTo>
                    <a:pt x="307" y="26"/>
                  </a:lnTo>
                  <a:lnTo>
                    <a:pt x="308" y="24"/>
                  </a:lnTo>
                  <a:lnTo>
                    <a:pt x="311" y="18"/>
                  </a:lnTo>
                  <a:lnTo>
                    <a:pt x="316" y="16"/>
                  </a:lnTo>
                  <a:lnTo>
                    <a:pt x="368" y="18"/>
                  </a:lnTo>
                  <a:lnTo>
                    <a:pt x="421" y="16"/>
                  </a:lnTo>
                  <a:lnTo>
                    <a:pt x="423" y="18"/>
                  </a:lnTo>
                  <a:lnTo>
                    <a:pt x="425" y="19"/>
                  </a:lnTo>
                  <a:lnTo>
                    <a:pt x="425" y="2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38835" y="5790565"/>
            <a:ext cx="105149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If CR &lt; 0.1, the consistency of the judgment matrix is acceptable; otherwise, the judgment matrix needs to be corrected.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Consistency test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245" y="163893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Unfortunately, the CR &gt; 0.1. How can we deal with it?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768" name="table 76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93405" y="2507360"/>
          <a:ext cx="2892425" cy="1896110"/>
        </p:xfrm>
        <a:graphic>
          <a:graphicData uri="http://schemas.openxmlformats.org/drawingml/2006/table">
            <a:tbl>
              <a:tblPr/>
              <a:tblGrid>
                <a:gridCol w="960755"/>
                <a:gridCol w="963295"/>
                <a:gridCol w="968375"/>
              </a:tblGrid>
              <a:tr h="594994"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1325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3561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50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33705" algn="l" rtl="0" eaLnBrk="0">
                        <a:lnSpc>
                          <a:spcPct val="73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700404">
                <a:tc>
                  <a:txBody>
                    <a:bodyPr/>
                    <a:p>
                      <a:pPr algn="l" rtl="0" eaLnBrk="0">
                        <a:lnSpc>
                          <a:spcPct val="170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909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3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19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3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356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600709"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9090" algn="l" rtl="0" eaLnBrk="0">
                        <a:lnSpc>
                          <a:spcPct val="81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1/5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0360" algn="l" rtl="0" eaLnBrk="0">
                        <a:lnSpc>
                          <a:spcPct val="81000"/>
                        </a:lnSpc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19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" name="table 77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23747" y="2507360"/>
          <a:ext cx="2892425" cy="1896110"/>
        </p:xfrm>
        <a:graphic>
          <a:graphicData uri="http://schemas.openxmlformats.org/drawingml/2006/table">
            <a:tbl>
              <a:tblPr/>
              <a:tblGrid>
                <a:gridCol w="961389"/>
                <a:gridCol w="962660"/>
                <a:gridCol w="968375"/>
              </a:tblGrid>
              <a:tr h="594994"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1325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35610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27355" algn="l" rtl="0" eaLnBrk="0">
                        <a:lnSpc>
                          <a:spcPct val="74000"/>
                        </a:lnSpc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151"/>
                    </a:solidFill>
                  </a:tcPr>
                </a:tc>
              </a:tr>
              <a:tr h="700404">
                <a:tc>
                  <a:txBody>
                    <a:bodyPr/>
                    <a:p>
                      <a:pPr algn="l" rtl="0" eaLnBrk="0">
                        <a:lnSpc>
                          <a:spcPct val="170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972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3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259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83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3497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600709"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39725" algn="l" rtl="0" eaLnBrk="0">
                        <a:lnSpc>
                          <a:spcPct val="81000"/>
                        </a:lnSpc>
                      </a:pPr>
                      <a:r>
                        <a:rPr sz="18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1/4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151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3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40360" algn="l" rtl="0" eaLnBrk="0">
                        <a:lnSpc>
                          <a:spcPct val="81000"/>
                        </a:lnSpc>
                      </a:pPr>
                      <a:r>
                        <a:rPr sz="18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4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419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3" name="右箭头 2"/>
          <p:cNvSpPr/>
          <p:nvPr>
            <p:custDataLst>
              <p:tags r:id="rId3"/>
            </p:custDataLst>
          </p:nvPr>
        </p:nvSpPr>
        <p:spPr>
          <a:xfrm>
            <a:off x="5349240" y="3211195"/>
            <a:ext cx="699770" cy="4527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4907280"/>
            <a:ext cx="105156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It's easy, just transform the judgment matrix into a consistency matrix as much as possible.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Calculate weight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726" name="table 17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719070"/>
          <a:ext cx="2623185" cy="1968500"/>
        </p:xfrm>
        <a:graphic>
          <a:graphicData uri="http://schemas.openxmlformats.org/drawingml/2006/table">
            <a:tbl>
              <a:tblPr/>
              <a:tblGrid>
                <a:gridCol w="662940"/>
                <a:gridCol w="651510"/>
                <a:gridCol w="654050"/>
                <a:gridCol w="654685"/>
              </a:tblGrid>
              <a:tr h="494030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18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573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621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81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192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1440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76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36245" y="1638935"/>
            <a:ext cx="10747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How are the weights calculated for the consistency matrix?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616450" y="3011170"/>
            <a:ext cx="45853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P1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=</a:t>
            </a:r>
            <a:r>
              <a:rPr sz="28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  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1 /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(</a:t>
            </a:r>
            <a:r>
              <a:rPr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1+0.5+0.25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)</a:t>
            </a:r>
            <a:b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</a:br>
            <a:r>
              <a:rPr lang="en-US" sz="2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    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P2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= 0.5 /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(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1+0.5+0.25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)</a:t>
            </a:r>
            <a:b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</a:b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    P3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= 0.25 /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(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1+0.5+0.25</a:t>
            </a:r>
            <a:r>
              <a:rPr lang="en-US"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)</a:t>
            </a:r>
            <a:b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</a:br>
            <a:br>
              <a:rPr sz="2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</a:br>
            <a:r>
              <a:rPr sz="2800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Weights must be normalized</a:t>
            </a:r>
            <a:r>
              <a:rPr lang="en-US" sz="2800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!</a:t>
            </a:r>
            <a:endParaRPr lang="en-US" sz="2800" kern="0" spc="-10" dirty="0">
              <a:solidFill>
                <a:srgbClr val="FF0000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Calculate weight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726" name="table 17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2461895"/>
          <a:ext cx="2623185" cy="1968500"/>
        </p:xfrm>
        <a:graphic>
          <a:graphicData uri="http://schemas.openxmlformats.org/drawingml/2006/table">
            <a:tbl>
              <a:tblPr/>
              <a:tblGrid>
                <a:gridCol w="662940"/>
                <a:gridCol w="651510"/>
                <a:gridCol w="654050"/>
                <a:gridCol w="654685"/>
              </a:tblGrid>
              <a:tr h="494030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18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573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5621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sz="16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en-US" sz="1600" kern="0" spc="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9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  <a:spcBef>
                          <a:spcPts val="0"/>
                        </a:spcBef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7081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192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492760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0805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</a:t>
                      </a:r>
                      <a:r>
                        <a:rPr lang="en-US" sz="16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en-US" sz="1600" kern="0" spc="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1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91440" algn="l" rtl="0" eaLnBrk="0">
                        <a:lnSpc>
                          <a:spcPct val="86000"/>
                        </a:lnSpc>
                      </a:pPr>
                      <a:r>
                        <a:rPr sz="16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kern="0" spc="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4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6764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36245" y="1638935"/>
            <a:ext cx="81133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</a:rPr>
              <a:t>How the judgment matrix calculates the weights?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1088" name="textbox 1088"/>
          <p:cNvSpPr/>
          <p:nvPr>
            <p:custDataLst>
              <p:tags r:id="rId3"/>
            </p:custDataLst>
          </p:nvPr>
        </p:nvSpPr>
        <p:spPr>
          <a:xfrm>
            <a:off x="3869055" y="2687320"/>
            <a:ext cx="3696970" cy="11537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9000"/>
              </a:lnSpc>
            </a:pPr>
            <a:endParaRPr lang="en-US" altLang="en-US" sz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11150" indent="179705" algn="l" rtl="0" eaLnBrk="0">
              <a:lnSpc>
                <a:spcPct val="104000"/>
              </a:lnSpc>
              <a:spcBef>
                <a:spcPts val="45"/>
              </a:spcBef>
            </a:pPr>
            <a:r>
              <a:rPr lang="en-US" sz="18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The first column</a:t>
            </a:r>
            <a:br>
              <a:rPr lang="en-US" sz="18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</a:br>
            <a:r>
              <a:rPr lang="en-US" sz="1800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  P1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 1 /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1+0.5+0.2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0.5882     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 </a:t>
            </a:r>
            <a:endParaRPr sz="1800" kern="0" spc="-3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311150" indent="179705" algn="l" rtl="0" eaLnBrk="0">
              <a:lnSpc>
                <a:spcPct val="104000"/>
              </a:lnSpc>
              <a:spcBef>
                <a:spcPts val="45"/>
              </a:spcBef>
            </a:pPr>
            <a:r>
              <a:rPr lang="en-US"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0.5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1+0.5+0.2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0.2941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   </a:t>
            </a:r>
            <a:endParaRPr sz="1800" kern="0" spc="-2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311150" indent="179705" algn="l" rtl="0" eaLnBrk="0">
              <a:lnSpc>
                <a:spcPct val="104000"/>
              </a:lnSpc>
              <a:spcBef>
                <a:spcPts val="45"/>
              </a:spcBef>
            </a:pPr>
            <a:r>
              <a:rPr lang="en-US"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P3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0.2 /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1+0.5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+0.2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0.1177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0" name="textbox 1090"/>
          <p:cNvSpPr/>
          <p:nvPr>
            <p:custDataLst>
              <p:tags r:id="rId4"/>
            </p:custDataLst>
          </p:nvPr>
        </p:nvSpPr>
        <p:spPr>
          <a:xfrm>
            <a:off x="7639685" y="2687320"/>
            <a:ext cx="3221990" cy="11537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98000"/>
              </a:lnSpc>
            </a:pPr>
            <a:endParaRPr lang="en-US" altLang="en-US" sz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41325" indent="-429260" algn="l" rtl="0" eaLnBrk="0">
              <a:lnSpc>
                <a:spcPct val="101000"/>
              </a:lnSpc>
            </a:pPr>
            <a:r>
              <a:rPr lang="en-US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     The second column</a:t>
            </a:r>
            <a:endParaRPr lang="en-US" kern="0" spc="-7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41325" indent="-429260" algn="l" rtl="0" eaLnBrk="0">
              <a:lnSpc>
                <a:spcPct val="101000"/>
              </a:lnSpc>
            </a:pPr>
            <a:r>
              <a:rPr lang="en-US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      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 2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2+1+0.5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0.57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14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9250" indent="-1270" algn="l" rtl="0" eaLnBrk="0">
              <a:lnSpc>
                <a:spcPct val="104000"/>
              </a:lnSpc>
              <a:spcBef>
                <a:spcPts val="10"/>
              </a:spcBef>
            </a:pPr>
            <a:r>
              <a:rPr lang="en-US"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2+1+0.5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0.2857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      </a:t>
            </a:r>
            <a:endParaRPr sz="1800" kern="0" spc="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349250" indent="-1270" algn="l" rtl="0" eaLnBrk="0">
              <a:lnSpc>
                <a:spcPct val="104000"/>
              </a:lnSpc>
              <a:spcBef>
                <a:spcPts val="10"/>
              </a:spcBef>
            </a:pPr>
            <a:r>
              <a:rPr lang="en-US"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P3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0.5 /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2+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1+0.5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 0.1429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2" name="textbox 1092"/>
          <p:cNvSpPr/>
          <p:nvPr>
            <p:custDataLst>
              <p:tags r:id="rId5"/>
            </p:custDataLst>
          </p:nvPr>
        </p:nvSpPr>
        <p:spPr>
          <a:xfrm>
            <a:off x="3766185" y="4568825"/>
            <a:ext cx="2836545" cy="11537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0000"/>
              </a:lnSpc>
            </a:pPr>
            <a:endParaRPr lang="en-US" altLang="en-US" sz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86105" indent="-573405" algn="l" rtl="0" eaLnBrk="0">
              <a:lnSpc>
                <a:spcPct val="100000"/>
              </a:lnSpc>
            </a:pPr>
            <a:r>
              <a:rPr lang="en-US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          The third column</a:t>
            </a:r>
            <a:br>
              <a:rPr lang="en-US" kern="0" spc="-7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</a:br>
            <a:r>
              <a:rPr lang="en-US"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 5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5+2+1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0.625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06425" indent="-55880" algn="l" rtl="0" eaLnBrk="0">
              <a:lnSpc>
                <a:spcPct val="105000"/>
              </a:lnSpc>
              <a:spcBef>
                <a:spcPts val="30"/>
              </a:spcBef>
            </a:pPr>
            <a:r>
              <a:rPr lang="en-US"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P2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5+2+1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0.25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          </a:t>
            </a:r>
            <a:endParaRPr sz="1800" kern="0" spc="0" dirty="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606425" indent="-55880" algn="l" rtl="0" eaLnBrk="0">
              <a:lnSpc>
                <a:spcPct val="105000"/>
              </a:lnSpc>
              <a:spcBef>
                <a:spcPts val="30"/>
              </a:spcBef>
            </a:pPr>
            <a:r>
              <a:rPr lang="en-US"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 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(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5+2+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)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= 0.125</a:t>
            </a:r>
            <a:endParaRPr lang="en-US" alt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7376160" y="4977130"/>
            <a:ext cx="412115" cy="3289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table 1726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8239125" y="4007485"/>
          <a:ext cx="3456305" cy="2593340"/>
        </p:xfrm>
        <a:graphic>
          <a:graphicData uri="http://schemas.openxmlformats.org/drawingml/2006/table">
            <a:tbl>
              <a:tblPr/>
              <a:tblGrid>
                <a:gridCol w="873760"/>
                <a:gridCol w="858520"/>
                <a:gridCol w="861060"/>
                <a:gridCol w="862965"/>
              </a:tblGrid>
              <a:tr h="650875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35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0.5882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669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0.5714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501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0.625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0.2941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0.2857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2448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9605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0.1177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0.1429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501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Calculate weight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5" name="table 17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8460" y="2711450"/>
          <a:ext cx="3456305" cy="2593340"/>
        </p:xfrm>
        <a:graphic>
          <a:graphicData uri="http://schemas.openxmlformats.org/drawingml/2006/table">
            <a:tbl>
              <a:tblPr/>
              <a:tblGrid>
                <a:gridCol w="873760"/>
                <a:gridCol w="858520"/>
                <a:gridCol w="861060"/>
                <a:gridCol w="862965"/>
              </a:tblGrid>
              <a:tr h="650875"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906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b="1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endParaRPr lang="en-US" altLang="en-US" sz="1400" b="1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033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1605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0000"/>
                        </a:lnSpc>
                      </a:pPr>
                      <a:endParaRPr lang="en-US" altLang="en-US" sz="8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38430" algn="l" rtl="0" eaLnBrk="0">
                        <a:lnSpc>
                          <a:spcPct val="80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35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79000"/>
                        </a:lnSpc>
                        <a:spcBef>
                          <a:spcPts val="0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0.5882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2669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0.5714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501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0.625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0.2941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0.2857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32448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649605">
                <a:tc>
                  <a:txBody>
                    <a:bodyPr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7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147320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endParaRPr lang="en-US" altLang="en-US" sz="1400" kern="0" spc="-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0.1177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0.1429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5019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0.125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 rot="20460000">
            <a:off x="4197350" y="2847975"/>
            <a:ext cx="1296670" cy="380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560000">
            <a:off x="4206240" y="3839845"/>
            <a:ext cx="1296670" cy="380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30165" y="2259965"/>
            <a:ext cx="70618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Method 1. Arithmetic averaging for weights</a:t>
            </a:r>
            <a:b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</a:b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         (0.5882+0.5714+0.625)/3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0165" y="4090035"/>
            <a:ext cx="70618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spcBef>
                <a:spcPts val="545"/>
              </a:spcBef>
              <a:buClrTx/>
              <a:buSzTx/>
              <a:buFontTx/>
            </a:pPr>
            <a:r>
              <a:rPr lang="en-US" altLang="en-US" sz="2800"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Method 2. Geometric averaging for weights         	(0.5882*0.5714*0.625) ^ (1/3)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83615" y="3114675"/>
            <a:ext cx="3117215" cy="7715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Calculate weight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1225" y="1475740"/>
            <a:ext cx="10317480" cy="538226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Method 3. Eigenvalue method for finding weights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If the consistency of our judgment matrix is acceptable, then we can follow the method of finding the weights of the consistent matrix.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1: Find the largest eigenvalue of matrix A and its corresponding eigenvector.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2: Normalize the eigenvectors to get our weights.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Background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96265" y="1678940"/>
            <a:ext cx="10134600" cy="123507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To Tsinghua or Peking University? </a:t>
            </a:r>
            <a:b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</a:b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Publishing Nature or Science?</a:t>
            </a:r>
            <a:endParaRPr lang="en-US" altLang="en-US" sz="2800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pic>
        <p:nvPicPr>
          <p:cNvPr id="60" name="picture 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1849132" y="2913887"/>
            <a:ext cx="2485022" cy="289941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6192520" y="1956435"/>
            <a:ext cx="514985" cy="1024255"/>
          </a:xfrm>
          <a:custGeom>
            <a:avLst/>
            <a:gdLst>
              <a:gd name="connisteX0" fmla="*/ 114256 w 514941"/>
              <a:gd name="connsiteY0" fmla="*/ 26780 h 1024365"/>
              <a:gd name="connisteX1" fmla="*/ 422866 w 514941"/>
              <a:gd name="connsiteY1" fmla="*/ 78215 h 1024365"/>
              <a:gd name="connisteX2" fmla="*/ 591 w 514941"/>
              <a:gd name="connsiteY2" fmla="*/ 705595 h 1024365"/>
              <a:gd name="connisteX3" fmla="*/ 514941 w 514941"/>
              <a:gd name="connsiteY3" fmla="*/ 1024365 h 10243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14941" h="1024366">
                <a:moveTo>
                  <a:pt x="114256" y="26781"/>
                </a:moveTo>
                <a:cubicBezTo>
                  <a:pt x="184106" y="24241"/>
                  <a:pt x="445726" y="-57674"/>
                  <a:pt x="422866" y="78216"/>
                </a:cubicBezTo>
                <a:cubicBezTo>
                  <a:pt x="400006" y="214106"/>
                  <a:pt x="-17824" y="516366"/>
                  <a:pt x="591" y="705596"/>
                </a:cubicBezTo>
                <a:cubicBezTo>
                  <a:pt x="19006" y="894826"/>
                  <a:pt x="403816" y="972931"/>
                  <a:pt x="514941" y="102436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917055" y="2060575"/>
            <a:ext cx="5113655" cy="28600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Atmosphere of learning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Campus view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Proportion of handsome men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Job prospects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Background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98" name="table 19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05025" y="1844675"/>
          <a:ext cx="7982585" cy="4543425"/>
        </p:xfrm>
        <a:graphic>
          <a:graphicData uri="http://schemas.openxmlformats.org/drawingml/2006/table">
            <a:tbl>
              <a:tblPr/>
              <a:tblGrid>
                <a:gridCol w="2748915"/>
                <a:gridCol w="1504950"/>
                <a:gridCol w="1831340"/>
                <a:gridCol w="1897380"/>
              </a:tblGrid>
              <a:tr h="913765">
                <a:tc>
                  <a:txBody>
                    <a:bodyPr/>
                    <a:p>
                      <a:pPr algn="ctr" rtl="0" eaLnBrk="0">
                        <a:lnSpc>
                          <a:spcPct val="100000"/>
                        </a:lnSpc>
                      </a:pPr>
                      <a:endParaRPr lang="en-US" alt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26000"/>
                        </a:lnSpc>
                      </a:pPr>
                      <a:r>
                        <a:rPr lang="en-US"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等线" panose="02010600030101010101" charset="-122"/>
                          <a:cs typeface="Times New Roman" panose="02020603050405020304" charset="0"/>
                        </a:rPr>
                        <a:t>Weight</a:t>
                      </a:r>
                      <a:endParaRPr lang="en-US" sz="18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等线" panose="0201060003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27000"/>
                        </a:lnSpc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Tsinghua</a:t>
                      </a:r>
                      <a:endParaRPr lang="en-US" altLang="en-US" sz="18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28000"/>
                        </a:lnSpc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Peking</a:t>
                      </a:r>
                      <a:endParaRPr lang="en-US" altLang="en-US" sz="18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875">
                <a:tc>
                  <a:txBody>
                    <a:bodyPr/>
                    <a:p>
                      <a:pPr algn="ctr" rtl="0" eaLnBrk="0">
                        <a:lnSpc>
                          <a:spcPct val="123000"/>
                        </a:lnSpc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Atmosphere of learning</a:t>
                      </a:r>
                      <a:endParaRPr lang="en-US" altLang="en-US" sz="18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sz="2000" kern="0" spc="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0.7</a:t>
                      </a:r>
                      <a:endParaRPr lang="en-US" altLang="en-US" sz="2000" kern="0" spc="10" dirty="0">
                        <a:solidFill>
                          <a:srgbClr val="00B0F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0.3</a:t>
                      </a:r>
                      <a:endParaRPr lang="en-US" altLang="en-US" sz="2000" kern="0" spc="1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875"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Campus view</a:t>
                      </a:r>
                      <a:endParaRPr lang="en-US" altLang="en-US" sz="18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sz="2000" kern="0" spc="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lang="en-US" sz="2000" kern="0" spc="1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</a:t>
                      </a:r>
                      <a:r>
                        <a:rPr sz="2000" kern="0" spc="1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.5</a:t>
                      </a:r>
                      <a:endParaRPr lang="en-US" altLang="en-US" sz="2000" kern="0" spc="10" dirty="0">
                        <a:solidFill>
                          <a:srgbClr val="00B0F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0.5</a:t>
                      </a:r>
                      <a:endParaRPr lang="en-US" altLang="en-US" sz="2000" kern="0" spc="1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240"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Proportion of handsome men</a:t>
                      </a:r>
                      <a:endParaRPr lang="en-US" altLang="en-US" sz="1800" kern="0" spc="-3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7</a:t>
                      </a:r>
                      <a:endParaRPr lang="en-US" sz="2000" kern="0" spc="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2000" kern="0" spc="1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7</a:t>
                      </a:r>
                      <a:endParaRPr lang="en-US" sz="2000" kern="0" spc="10" dirty="0">
                        <a:solidFill>
                          <a:srgbClr val="00B0F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0.7</a:t>
                      </a:r>
                      <a:endParaRPr lang="en-US" altLang="en-US" sz="2000" kern="0" spc="1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670"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latin typeface="Times New Roman" panose="02020603050405020304" charset="0"/>
                          <a:ea typeface="Palatino"/>
                          <a:cs typeface="Times New Roman" panose="02020603050405020304" charset="0"/>
                          <a:sym typeface="+mn-ea"/>
                        </a:rPr>
                        <a:t>Job prospects</a:t>
                      </a:r>
                      <a:endParaRPr lang="en-US" altLang="en-US" sz="1800" kern="0" spc="-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Palatino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0.1</a:t>
                      </a:r>
                      <a:endParaRPr lang="en-US" altLang="en-US" sz="2000" kern="0" spc="1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20" dirty="0">
                          <a:solidFill>
                            <a:srgbClr val="00B0F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0.25</a:t>
                      </a:r>
                      <a:endParaRPr lang="en-US" altLang="en-US" sz="2000" kern="0" spc="20" dirty="0">
                        <a:solidFill>
                          <a:srgbClr val="00B0F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rtl="0" eaLnBrk="0">
                        <a:lnSpc>
                          <a:spcPct val="132000"/>
                        </a:lnSpc>
                      </a:pPr>
                      <a:r>
                        <a:rPr sz="20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0.75</a:t>
                      </a:r>
                      <a:endParaRPr lang="en-US" altLang="en-US" sz="2000" kern="0" spc="20" dirty="0">
                        <a:solidFill>
                          <a:srgbClr val="FF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Calibri" panose="020F0502020204030204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4948555" y="1766570"/>
            <a:ext cx="1327150" cy="4681220"/>
          </a:xfrm>
          <a:prstGeom prst="ellipse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Essence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308" name="textbox 308"/>
          <p:cNvSpPr/>
          <p:nvPr>
            <p:custDataLst>
              <p:tags r:id="rId1"/>
            </p:custDataLst>
          </p:nvPr>
        </p:nvSpPr>
        <p:spPr>
          <a:xfrm>
            <a:off x="524510" y="1741805"/>
            <a:ext cx="11143615" cy="3374390"/>
          </a:xfrm>
          <a:prstGeom prst="rect">
            <a:avLst/>
          </a:prstGeom>
        </p:spPr>
        <p:txBody>
          <a:bodyPr vert="horz" wrap="square" lIns="0" tIns="0" rIns="0" bIns="0"/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AHP is a comprehensive evaluation method for system analysis and decision-making.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The main feature of AHP is that by </a:t>
            </a:r>
            <a:r>
              <a:rPr lang="en-US" altLang="en-US" sz="2800" b="1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establishing a hierarchical structure</a:t>
            </a: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, human judgment is transformed into </a:t>
            </a:r>
            <a:r>
              <a:rPr lang="en-US" altLang="en-US" sz="2800" b="1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a comparison of the importance of a number of factors</a:t>
            </a: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.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Inspirational example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308" name="textbox 308"/>
          <p:cNvSpPr/>
          <p:nvPr>
            <p:custDataLst>
              <p:tags r:id="rId1"/>
            </p:custDataLst>
          </p:nvPr>
        </p:nvSpPr>
        <p:spPr>
          <a:xfrm>
            <a:off x="365125" y="1602105"/>
            <a:ext cx="11461115" cy="5060950"/>
          </a:xfrm>
          <a:prstGeom prst="rect">
            <a:avLst/>
          </a:prstGeom>
        </p:spPr>
        <p:txBody>
          <a:bodyPr vert="horz" wrap="square" lIns="0" tIns="0" rIns="0" bIns="0"/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Xiao Ming wants to travel. He initially selected Nantong, Suzhou and Changsha were selected as the target attractions. Please choose the most suitable scheme for Xiaoming.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22860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What is </a:t>
            </a:r>
            <a:r>
              <a:rPr lang="en-US" altLang="en-US" sz="2800" b="1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the goal</a:t>
            </a: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of our evaluation?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sz="2400" i="1" spc="150">
                <a:solidFill>
                  <a:srgbClr val="0000FF"/>
                </a:solidFill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A: Choose the best tourist attractions for Xiao Ming.</a:t>
            </a:r>
            <a:endParaRPr lang="en-US" sz="2400" i="1" spc="150">
              <a:solidFill>
                <a:srgbClr val="0000FF"/>
              </a:solidFill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22860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What are </a:t>
            </a:r>
            <a:r>
              <a:rPr lang="en-US" altLang="en-US" sz="2800" b="1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the options</a:t>
            </a: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we have to achieve this goal?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sz="2400" i="1" spc="150">
                <a:solidFill>
                  <a:srgbClr val="0000FF"/>
                </a:solidFill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A: Three, to Nantong, Suzhou and Changsha.</a:t>
            </a:r>
            <a:endParaRPr lang="en-US" sz="2400" i="1" spc="150">
              <a:solidFill>
                <a:srgbClr val="0000FF"/>
              </a:solidFill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228600" indent="-2286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What are</a:t>
            </a:r>
            <a:r>
              <a:rPr lang="en-US" altLang="en-US" sz="2800" b="1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 the evaluation criteria or indicators</a:t>
            </a:r>
            <a:r>
              <a:rPr lang="en-US" altLang="en-US" sz="2800" spc="150"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? (By what do we judge good or bad?)</a:t>
            </a:r>
            <a:endParaRPr lang="en-US" altLang="en-US" sz="2800" spc="150"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indent="4572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sz="2400" i="1" spc="150">
                <a:solidFill>
                  <a:srgbClr val="0000FF"/>
                </a:solidFill>
                <a:uFillTx/>
                <a:latin typeface="Times New Roman" panose="02020603050405020304" charset="0"/>
                <a:ea typeface="Palatino"/>
                <a:cs typeface="Times New Roman" panose="02020603050405020304" charset="0"/>
              </a:rPr>
              <a:t>A: The question does not give relevant data support, so we need to confirm.</a:t>
            </a:r>
            <a:endParaRPr lang="en-US" sz="2400" i="1" spc="150">
              <a:solidFill>
                <a:srgbClr val="0000FF"/>
              </a:solidFill>
              <a:uFillTx/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Procedure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7380" y="1637030"/>
            <a:ext cx="11339195" cy="10121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1. Analyze the relationship between the factors in the system and establish a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hierarchical structure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 for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the system.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526" name="table 152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119382" y="379514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Cost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C2)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8" name="table 152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682250" y="379514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View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0" name="table 153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556514" y="379514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Live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C3)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2" name="table 153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993634" y="379514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Meal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C4)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4" name="table 153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9430778" y="3795141"/>
          <a:ext cx="1126490" cy="66738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6738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Transport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C5)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6" name="table 153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044706" y="4980813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SuZhou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8" name="table 153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556514" y="4980813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NanTong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0" name="table 1540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8068322" y="4980813"/>
          <a:ext cx="1126490" cy="709295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709295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ChangSha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pic>
        <p:nvPicPr>
          <p:cNvPr id="1542" name="picture 15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rot="21600000">
            <a:off x="4244606" y="4469510"/>
            <a:ext cx="5751563" cy="545592"/>
          </a:xfrm>
          <a:prstGeom prst="rect">
            <a:avLst/>
          </a:prstGeom>
        </p:spPr>
      </p:pic>
      <p:graphicFrame>
        <p:nvGraphicFramePr>
          <p:cNvPr id="1554" name="table 155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6556514" y="2608707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F8CBAD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0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destination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algn="ctr" rtl="0" eaLnBrk="0">
                        <a:lnSpc>
                          <a:spcPct val="104000"/>
                        </a:lnSpc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(O)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1556" name="picture 155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 rot="21600000">
            <a:off x="4245368" y="3283076"/>
            <a:ext cx="2875788" cy="541020"/>
          </a:xfrm>
          <a:prstGeom prst="rect">
            <a:avLst/>
          </a:prstGeom>
        </p:spPr>
      </p:pic>
      <p:pic>
        <p:nvPicPr>
          <p:cNvPr id="1558" name="picture 155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7081532" y="3283076"/>
            <a:ext cx="2912363" cy="541020"/>
          </a:xfrm>
          <a:prstGeom prst="rect">
            <a:avLst/>
          </a:prstGeom>
        </p:spPr>
      </p:pic>
      <p:graphicFrame>
        <p:nvGraphicFramePr>
          <p:cNvPr id="1560" name="table 1560"/>
          <p:cNvGraphicFramePr>
            <a:graphicFrameLocks noGrp="1"/>
          </p:cNvGraphicFramePr>
          <p:nvPr>
            <p:custDataLst>
              <p:tags r:id="rId17"/>
            </p:custDataLst>
          </p:nvPr>
        </p:nvGraphicFramePr>
        <p:xfrm>
          <a:off x="2047760" y="2593467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F8CBAD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03000"/>
                        </a:lnSpc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Objective</a:t>
                      </a:r>
                      <a:endParaRPr lang="en-US" altLang="en-US" sz="13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2" name="table 1562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2047760" y="3779901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marL="229870" indent="102870" algn="ctr" rtl="0" eaLnBrk="0">
                        <a:lnSpc>
                          <a:spcPct val="99000"/>
                        </a:lnSpc>
                        <a:buClrTx/>
                        <a:buSzTx/>
                        <a:buFontTx/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Criterion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4" name="table 1564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2047760" y="4966335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marL="229870" indent="102870" algn="ctr" rtl="0" eaLnBrk="0">
                        <a:lnSpc>
                          <a:spcPct val="99000"/>
                        </a:lnSpc>
                        <a:buClrTx/>
                        <a:buSzTx/>
                        <a:buFontTx/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Plan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pic>
        <p:nvPicPr>
          <p:cNvPr id="1566" name="picture 156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 rot="21600000">
            <a:off x="4243845" y="4470273"/>
            <a:ext cx="1363979" cy="525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Procedure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7380" y="1637030"/>
            <a:ext cx="11339195" cy="1905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Step 2.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A two-by-two comparison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is made between elements of the same level with respect to the importance of a criterion in the previous level, and a two-by-two comparison matrix (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judgment matrix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)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is constructed.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526" name="table 152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119382" y="471589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Cost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C2)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8" name="table 152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682250" y="471589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View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C1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0" name="table 153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556514" y="471589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Live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C3)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2" name="table 153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993634" y="4715891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Meal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C4)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4" name="table 153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9430778" y="4715891"/>
          <a:ext cx="1126490" cy="667385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67385">
                <a:tc>
                  <a:txBody>
                    <a:bodyPr/>
                    <a:p>
                      <a:pPr algn="ctr" rtl="0" eaLnBrk="0">
                        <a:lnSpc>
                          <a:spcPct val="17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Transport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C5)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6" name="table 153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044706" y="5901563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SuZhou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P1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8" name="table 153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556514" y="5901563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NanTong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P2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0" name="table 1540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8068322" y="5901563"/>
          <a:ext cx="1126490" cy="709295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709295">
                <a:tc>
                  <a:txBody>
                    <a:bodyPr/>
                    <a:p>
                      <a:pPr algn="ctr" rtl="0" eaLnBrk="0">
                        <a:lnSpc>
                          <a:spcPct val="175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ChangSha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+mn-ea"/>
                        </a:rPr>
                        <a:t> (</a:t>
                      </a: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P3</a:t>
                      </a: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pic>
        <p:nvPicPr>
          <p:cNvPr id="1542" name="picture 15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rot="21600000">
            <a:off x="4244606" y="5390260"/>
            <a:ext cx="5751563" cy="545592"/>
          </a:xfrm>
          <a:prstGeom prst="rect">
            <a:avLst/>
          </a:prstGeom>
        </p:spPr>
      </p:pic>
      <p:graphicFrame>
        <p:nvGraphicFramePr>
          <p:cNvPr id="1554" name="table 155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6556514" y="3529457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F8CBAD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04000"/>
                        </a:lnSpc>
                      </a:pPr>
                      <a:r>
                        <a:rPr lang="en-US"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destination</a:t>
                      </a:r>
                      <a:endParaRPr lang="en-US"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algn="ctr" rtl="0" eaLnBrk="0">
                        <a:lnSpc>
                          <a:spcPct val="104000"/>
                        </a:lnSpc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(O)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1556" name="picture 155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 rot="21600000">
            <a:off x="4245368" y="4203826"/>
            <a:ext cx="2875788" cy="541020"/>
          </a:xfrm>
          <a:prstGeom prst="rect">
            <a:avLst/>
          </a:prstGeom>
        </p:spPr>
      </p:pic>
      <p:pic>
        <p:nvPicPr>
          <p:cNvPr id="1558" name="picture 155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 rot="21600000">
            <a:off x="7081532" y="4203826"/>
            <a:ext cx="2912363" cy="541020"/>
          </a:xfrm>
          <a:prstGeom prst="rect">
            <a:avLst/>
          </a:prstGeom>
        </p:spPr>
      </p:pic>
      <p:graphicFrame>
        <p:nvGraphicFramePr>
          <p:cNvPr id="1560" name="table 1560"/>
          <p:cNvGraphicFramePr>
            <a:graphicFrameLocks noGrp="1"/>
          </p:cNvGraphicFramePr>
          <p:nvPr>
            <p:custDataLst>
              <p:tags r:id="rId17"/>
            </p:custDataLst>
          </p:nvPr>
        </p:nvGraphicFramePr>
        <p:xfrm>
          <a:off x="2047760" y="3514217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F8CBAD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algn="ctr" rtl="0" eaLnBrk="0">
                        <a:lnSpc>
                          <a:spcPct val="103000"/>
                        </a:lnSpc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Objective</a:t>
                      </a:r>
                      <a:endParaRPr lang="en-US" altLang="en-US" sz="1300" dirty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2" name="table 1562"/>
          <p:cNvGraphicFramePr>
            <a:graphicFrameLocks noGrp="1"/>
          </p:cNvGraphicFramePr>
          <p:nvPr>
            <p:custDataLst>
              <p:tags r:id="rId18"/>
            </p:custDataLst>
          </p:nvPr>
        </p:nvGraphicFramePr>
        <p:xfrm>
          <a:off x="2047760" y="4700651"/>
          <a:ext cx="1126490" cy="684529"/>
        </p:xfrm>
        <a:graphic>
          <a:graphicData uri="http://schemas.openxmlformats.org/drawingml/2006/table">
            <a:tbl>
              <a:tblPr>
                <a:solidFill>
                  <a:srgbClr val="BDD7EE"/>
                </a:solidFill>
              </a:tblPr>
              <a:tblGrid>
                <a:gridCol w="1126490"/>
              </a:tblGrid>
              <a:tr h="678179">
                <a:tc>
                  <a:txBody>
                    <a:bodyPr/>
                    <a:p>
                      <a:pPr marL="229870" indent="102870" algn="ctr" rtl="0" eaLnBrk="0">
                        <a:lnSpc>
                          <a:spcPct val="99000"/>
                        </a:lnSpc>
                        <a:buClrTx/>
                        <a:buSzTx/>
                        <a:buFontTx/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Criterion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4" name="table 1564"/>
          <p:cNvGraphicFramePr>
            <a:graphicFrameLocks noGrp="1"/>
          </p:cNvGraphicFramePr>
          <p:nvPr>
            <p:custDataLst>
              <p:tags r:id="rId19"/>
            </p:custDataLst>
          </p:nvPr>
        </p:nvGraphicFramePr>
        <p:xfrm>
          <a:off x="2047760" y="5887085"/>
          <a:ext cx="1126490" cy="683895"/>
        </p:xfrm>
        <a:graphic>
          <a:graphicData uri="http://schemas.openxmlformats.org/drawingml/2006/table">
            <a:tbl>
              <a:tblPr>
                <a:solidFill>
                  <a:srgbClr val="A9D18E"/>
                </a:solidFill>
              </a:tblPr>
              <a:tblGrid>
                <a:gridCol w="1126490"/>
              </a:tblGrid>
              <a:tr h="677545">
                <a:tc>
                  <a:txBody>
                    <a:bodyPr/>
                    <a:p>
                      <a:pPr marL="229870" indent="102870" algn="ctr" rtl="0" eaLnBrk="0">
                        <a:lnSpc>
                          <a:spcPct val="99000"/>
                        </a:lnSpc>
                        <a:buClrTx/>
                        <a:buSzTx/>
                        <a:buFontTx/>
                      </a:pPr>
                      <a:r>
                        <a:rPr sz="1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Plan</a:t>
                      </a:r>
                      <a:endParaRPr sz="1300" kern="0" spc="20" dirty="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ctr" anchorCtr="0">
                    <a:lnL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</a:tbl>
          </a:graphicData>
        </a:graphic>
      </p:graphicFrame>
      <p:pic>
        <p:nvPicPr>
          <p:cNvPr id="1566" name="picture 156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 rot="21600000">
            <a:off x="4243845" y="5391023"/>
            <a:ext cx="1363979" cy="5250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Procedure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652" name="table 165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085" y="3888232"/>
          <a:ext cx="3861435" cy="2908299"/>
        </p:xfrm>
        <a:graphic>
          <a:graphicData uri="http://schemas.openxmlformats.org/drawingml/2006/table">
            <a:tbl>
              <a:tblPr/>
              <a:tblGrid>
                <a:gridCol w="664209"/>
                <a:gridCol w="556259"/>
                <a:gridCol w="658494"/>
                <a:gridCol w="658494"/>
                <a:gridCol w="658494"/>
                <a:gridCol w="665479"/>
              </a:tblGrid>
              <a:tr h="488315"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768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O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822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234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38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19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1965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1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020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020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3234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89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07055" y="1491615"/>
            <a:ext cx="5978525" cy="22098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846320" y="3810000"/>
            <a:ext cx="7522845" cy="309499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The name of the matrix on the left is: 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Judgment Matrix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O - C.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Tip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: Any evaluation class model is subjective:   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Ideal: use expert group judgment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Reality: almost always filled in by yourself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7626"/>
          </a:xfrm>
          <a:prstGeom prst="rect">
            <a:avLst/>
          </a:prstGeom>
          <a:gradFill>
            <a:gsLst>
              <a:gs pos="34000">
                <a:srgbClr val="73B6E1"/>
              </a:gs>
              <a:gs pos="100000">
                <a:srgbClr val="E4E6F5"/>
              </a:gs>
              <a:gs pos="70000">
                <a:srgbClr val="BFDBF3"/>
              </a:gs>
              <a:gs pos="0">
                <a:srgbClr val="3467A0"/>
              </a:gs>
            </a:gsLst>
            <a:lin ang="2700000" scaled="1"/>
          </a:gradFill>
          <a:ln>
            <a:noFill/>
          </a:ln>
        </p:spPr>
        <p:txBody>
          <a:bodyPr/>
          <a:lstStyle/>
          <a:p>
            <a:pPr algn="ctr"/>
            <a:r>
              <a:rPr lang="en-US" altLang="en-US">
                <a:latin typeface="Times New Roman" panose="02020603050405020304" charset="0"/>
                <a:ea typeface="Palatino"/>
                <a:cs typeface="Times New Roman" panose="02020603050405020304" charset="0"/>
              </a:rPr>
              <a:t>Definition——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  <a:sym typeface="+mn-ea"/>
              </a:rPr>
              <a:t>Judgment Matrix</a:t>
            </a:r>
            <a:endParaRPr lang="en-US" altLang="en-US"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705350" y="1475740"/>
            <a:ext cx="7239000" cy="538226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Summarize: we denote the square matrix as A, and the corresponding elements are aij .     </a:t>
            </a:r>
            <a:endParaRPr lang="en-US" altLang="en-US" sz="2800">
              <a:solidFill>
                <a:schemeClr val="tx1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(1) aij denotes the significance of the importance of i compared to indicator j. 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(2) When i = j, the two indicators are the same, so the equal importance is recorded as 1, which explains that the main diagonal element is 1. 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  <a:p>
            <a:pPr marL="0" indent="457200" algn="just">
              <a:lnSpc>
                <a:spcPct val="100000"/>
              </a:lnSpc>
              <a:buClrTx/>
              <a:buSzTx/>
              <a:buNone/>
            </a:pP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(3) aij &gt; 0 and satisfy aij*aji = 1 (we call the matrix that satisfies this condition a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positive inverse matrix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)</a:t>
            </a:r>
            <a:r>
              <a:rPr lang="en-US" sz="2400" i="1">
                <a:solidFill>
                  <a:srgbClr val="0000FF"/>
                </a:solidFill>
                <a:latin typeface="Times New Roman" panose="02020603050405020304" charset="0"/>
                <a:ea typeface="Palatino"/>
                <a:cs typeface="Times New Roman" panose="02020603050405020304" charset="0"/>
              </a:rPr>
              <a:t> </a:t>
            </a:r>
            <a:endParaRPr lang="en-US" sz="2400" i="1">
              <a:solidFill>
                <a:srgbClr val="0000FF"/>
              </a:solidFill>
              <a:latin typeface="Times New Roman" panose="02020603050405020304" charset="0"/>
              <a:ea typeface="Palatino"/>
              <a:cs typeface="Times New Roman" panose="02020603050405020304" charset="0"/>
            </a:endParaRPr>
          </a:p>
        </p:txBody>
      </p:sp>
      <p:graphicFrame>
        <p:nvGraphicFramePr>
          <p:cNvPr id="1652" name="table 165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65010" y="2496947"/>
          <a:ext cx="3861435" cy="2908299"/>
        </p:xfrm>
        <a:graphic>
          <a:graphicData uri="http://schemas.openxmlformats.org/drawingml/2006/table">
            <a:tbl>
              <a:tblPr/>
              <a:tblGrid>
                <a:gridCol w="664209"/>
                <a:gridCol w="556259"/>
                <a:gridCol w="658494"/>
                <a:gridCol w="658494"/>
                <a:gridCol w="658494"/>
                <a:gridCol w="665479"/>
              </a:tblGrid>
              <a:tr h="488315"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768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O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822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304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241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234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438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19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1965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1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020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020" algn="l" rtl="0" eaLnBrk="0">
                        <a:lnSpc>
                          <a:spcPct val="73000"/>
                        </a:lnSpc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260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1/7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383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16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3234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C4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892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38760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30" dirty="0">
                          <a:solidFill>
                            <a:srgbClr val="00589A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C5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153035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05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lang="en-US" altLang="en-US" sz="1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04470" algn="l" rtl="0" eaLnBrk="0">
                        <a:lnSpc>
                          <a:spcPct val="81000"/>
                        </a:lnSpc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1/5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87655" algn="l" rtl="0" eaLnBrk="0">
                        <a:lnSpc>
                          <a:spcPct val="74000"/>
                        </a:lnSpc>
                        <a:spcBef>
                          <a:spcPts val="0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294640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</a:pPr>
                      <a:r>
                        <a:rPr sz="16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 panose="02020603050405020304" charset="0"/>
                          <a:ea typeface="Calibri" panose="020F0502020204030204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  <p:tag name="TABLE_ENDDRAG_ORIGIN_RECT" val="206*154"/>
  <p:tag name="TABLE_ENDDRAG_RECT" val="66*246*206*155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  <p:tag name="TABLE_ENDDRAG_ORIGIN_RECT" val="206*154"/>
  <p:tag name="TABLE_ENDDRAG_RECT" val="66*246*206*15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  <p:tag name="TABLE_ENDDRAG_ORIGIN_RECT" val="272*204"/>
  <p:tag name="TABLE_ENDDRAG_RECT" val="661*327*272*204"/>
</p:tagLst>
</file>

<file path=ppt/tags/tag145.xml><?xml version="1.0" encoding="utf-8"?>
<p:tagLst xmlns:p="http://schemas.openxmlformats.org/presentationml/2006/main">
  <p:tag name="KSO_WM_BEAUTIFY_FLAG" val=""/>
  <p:tag name="TABLE_ENDDRAG_ORIGIN_RECT" val="272*204"/>
  <p:tag name="TABLE_ENDDRAG_RECT" val="661*327*272*204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resource_record_key" val="{&quot;13&quot;:[4364974,4685212]}"/>
  <p:tag name="commondata" val="eyJoZGlkIjoiMDE5MWE0N2MyMzRkZDZhNzYyMTUyMGIxM2EzODg0MDc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  <p:tag name="TABLE_ENDDRAG_ORIGIN_RECT" val="530*357"/>
  <p:tag name="TABLE_ENDDRAG_RECT" val="66*159*530*357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5890</Words>
  <Application>WPS 演示</Application>
  <PresentationFormat>宽屏</PresentationFormat>
  <Paragraphs>857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Times New Roman</vt:lpstr>
      <vt:lpstr>Palatino</vt:lpstr>
      <vt:lpstr>Palatino Linotype</vt:lpstr>
      <vt:lpstr>等线</vt:lpstr>
      <vt:lpstr>Calibri</vt:lpstr>
      <vt:lpstr>微软雅黑</vt:lpstr>
      <vt:lpstr>Arial Unicode MS</vt:lpstr>
      <vt:lpstr>WPS</vt:lpstr>
      <vt:lpstr>The analytic hierarchy process (AHP)</vt:lpstr>
      <vt:lpstr>Background</vt:lpstr>
      <vt:lpstr>Background</vt:lpstr>
      <vt:lpstr>Essence</vt:lpstr>
      <vt:lpstr>Inspirational example</vt:lpstr>
      <vt:lpstr>Procedure</vt:lpstr>
      <vt:lpstr>Procedure</vt:lpstr>
      <vt:lpstr>Procedure</vt:lpstr>
      <vt:lpstr>Definition——Judgment Matrix</vt:lpstr>
      <vt:lpstr>Procedure</vt:lpstr>
      <vt:lpstr>Procedure</vt:lpstr>
      <vt:lpstr>Consistency matrix</vt:lpstr>
      <vt:lpstr>Reference</vt:lpstr>
      <vt:lpstr>Consistency test</vt:lpstr>
      <vt:lpstr>Consistency test</vt:lpstr>
      <vt:lpstr>Calculate weight</vt:lpstr>
      <vt:lpstr>Calculate weight</vt:lpstr>
      <vt:lpstr>Calculate weight</vt:lpstr>
      <vt:lpstr>Calculate weight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不善表达</cp:lastModifiedBy>
  <cp:revision>173</cp:revision>
  <dcterms:created xsi:type="dcterms:W3CDTF">2019-06-19T02:08:00Z</dcterms:created>
  <dcterms:modified xsi:type="dcterms:W3CDTF">2025-03-09T09:22:22Z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6E2F736E1589459895A0D0852A82284D_13</vt:lpwstr>
  </property>
</Properties>
</file>