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3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4CB8386-1E68-49F3-B5F7-F08B905ACC6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7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3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4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B92D13A-FE48-4D0A-B3B8-EC35DF459639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B92D13A-FE48-4D0A-B3B8-EC35DF45963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0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9FCB63-A464-4262-8FC6-8B82E054B970}" type="datetime1">
              <a:rPr altLang="en-US" lang="zh-CN" smtClean="0"/>
            </a:fld>
            <a:endParaRPr altLang="en-US" lang="zh-CN"/>
          </a:p>
        </p:txBody>
      </p:sp>
      <p:sp>
        <p:nvSpPr>
          <p:cNvPr id="10487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zh-CN" lang="en-US" smtClean="0"/>
              <a:t>Dr. Kai Huang </a:t>
            </a:r>
            <a:endParaRPr altLang="en-US" lang="zh-CN"/>
          </a:p>
        </p:txBody>
      </p:sp>
      <p:sp>
        <p:nvSpPr>
          <p:cNvPr id="10487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4DBF70C-D0AB-4CC7-A75F-B89498C140E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FAE7E1-AA31-414D-8AB0-CBB0D20E8898}" type="datetime1">
              <a:rPr altLang="en-US" lang="zh-CN" smtClean="0"/>
            </a:fld>
            <a:endParaRPr altLang="en-US" lang="zh-CN"/>
          </a:p>
        </p:txBody>
      </p:sp>
      <p:sp>
        <p:nvSpPr>
          <p:cNvPr id="10487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zh-CN" lang="en-US" smtClean="0"/>
              <a:t>Dr. Kai Huang </a:t>
            </a:r>
            <a:endParaRPr altLang="en-US" lang="zh-CN"/>
          </a:p>
        </p:txBody>
      </p:sp>
      <p:sp>
        <p:nvSpPr>
          <p:cNvPr id="10487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4DBF70C-D0AB-4CC7-A75F-B89498C140E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F43258A-8AEF-4F6F-9B57-0C2F8761C38A}" type="datetime1">
              <a:rPr altLang="en-US" lang="zh-CN" smtClean="0"/>
            </a:fld>
            <a:endParaRPr altLang="en-US" lang="zh-CN"/>
          </a:p>
        </p:txBody>
      </p:sp>
      <p:sp>
        <p:nvSpPr>
          <p:cNvPr id="10486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zh-CN" lang="en-US" smtClean="0"/>
              <a:t>Dr. Kai Huang </a:t>
            </a:r>
            <a:endParaRPr altLang="en-US" lang="zh-CN"/>
          </a:p>
        </p:txBody>
      </p:sp>
      <p:sp>
        <p:nvSpPr>
          <p:cNvPr id="10486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4DBF70C-D0AB-4CC7-A75F-B89498C140E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5F0188C9-9FAA-4A4B-BFE8-AD52E9E707A7}" type="datetime1">
              <a:rPr altLang="en-US" lang="zh-CN" smtClean="0"/>
            </a:fld>
            <a:endParaRPr altLang="en-US" lang="zh-CN"/>
          </a:p>
        </p:txBody>
      </p:sp>
      <p:sp>
        <p:nvSpPr>
          <p:cNvPr id="104858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pPr algn="ctr"/>
            <a:r>
              <a:rPr altLang="zh-CN" dirty="0" lang="en-US" smtClean="0"/>
              <a:t>Dr. Kai Huang</a:t>
            </a:r>
            <a:endParaRPr altLang="en-US" dirty="0" lang="zh-CN" smtClean="0"/>
          </a:p>
          <a:p>
            <a:endParaRPr altLang="en-US" dirty="0" lang="zh-CN"/>
          </a:p>
        </p:txBody>
      </p:sp>
      <p:sp>
        <p:nvSpPr>
          <p:cNvPr id="1048583" name="文本框 7"/>
          <p:cNvSpPr txBox="1"/>
          <p:nvPr userDrawn="1"/>
        </p:nvSpPr>
        <p:spPr>
          <a:xfrm>
            <a:off x="10473055" y="496570"/>
            <a:ext cx="1701800" cy="33528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altLang="en-US" b="0" dirty="0" sz="1600" i="0" lang="zh-CN" u="none" smtClean="0"/>
              <a:t>嵌入式系统设计</a:t>
            </a:r>
            <a:endParaRPr altLang="en-US" b="0" dirty="0" sz="1600" i="0" lang="zh-CN" u="none"/>
          </a:p>
        </p:txBody>
      </p:sp>
      <p:cxnSp>
        <p:nvCxnSpPr>
          <p:cNvPr id="3145728" name="直接连接符 9"/>
          <p:cNvCxnSpPr>
            <a:cxnSpLocks/>
          </p:cNvCxnSpPr>
          <p:nvPr userDrawn="1"/>
        </p:nvCxnSpPr>
        <p:spPr>
          <a:xfrm>
            <a:off x="0" y="978950"/>
            <a:ext cx="12192000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altLang="en-US" lang="zh-CN" smtClean="0"/>
            </a:fld>
            <a:endParaRPr altLang="en-US" lang="zh-CN"/>
          </a:p>
        </p:txBody>
      </p:sp>
      <p:pic>
        <p:nvPicPr>
          <p:cNvPr id="2097152" name="图片 1" descr="logo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3970"/>
            <a:ext cx="4787900" cy="992505"/>
          </a:xfrm>
          <a:prstGeom prst="rect"/>
        </p:spPr>
      </p:pic>
    </p:spTree>
  </p:cSld>
  <p:clrMapOvr>
    <a:masterClrMapping/>
  </p:clrMapOvr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1D505EEA-E519-4458-B6A0-1FF6EE682741}" type="datetime1">
              <a:rPr altLang="en-US" lang="zh-CN" smtClean="0"/>
            </a:fld>
            <a:endParaRPr altLang="en-US" lang="zh-CN"/>
          </a:p>
        </p:txBody>
      </p:sp>
      <p:sp>
        <p:nvSpPr>
          <p:cNvPr id="104860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pPr algn="ctr"/>
            <a:r>
              <a:rPr altLang="zh-CN" dirty="0" lang="en-US" smtClean="0"/>
              <a:t>Dr. Kai Huang</a:t>
            </a:r>
            <a:endParaRPr altLang="en-US" dirty="0" lang="zh-CN" smtClean="0"/>
          </a:p>
          <a:p>
            <a:endParaRPr altLang="en-US" dirty="0" lang="zh-CN"/>
          </a:p>
        </p:txBody>
      </p:sp>
      <p:pic>
        <p:nvPicPr>
          <p:cNvPr id="2097154" name="图片 6" descr="C:\Users\dkx\Desktop\logo.pnglogo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-3175"/>
            <a:ext cx="4740275" cy="982345"/>
          </a:xfrm>
          <a:prstGeom prst="rect"/>
        </p:spPr>
      </p:pic>
      <p:cxnSp>
        <p:nvCxnSpPr>
          <p:cNvPr id="3145729" name="直接连接符 9"/>
          <p:cNvCxnSpPr>
            <a:cxnSpLocks/>
          </p:cNvCxnSpPr>
          <p:nvPr userDrawn="1"/>
        </p:nvCxnSpPr>
        <p:spPr>
          <a:xfrm>
            <a:off x="0" y="978950"/>
            <a:ext cx="12192000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altLang="en-US" lang="zh-CN" smtClean="0"/>
            </a:fld>
            <a:endParaRPr altLang="en-US" lang="zh-CN"/>
          </a:p>
        </p:txBody>
      </p:sp>
      <p:sp>
        <p:nvSpPr>
          <p:cNvPr id="1048602" name="文本框 10"/>
          <p:cNvSpPr txBox="1"/>
          <p:nvPr userDrawn="1"/>
        </p:nvSpPr>
        <p:spPr>
          <a:xfrm>
            <a:off x="5791208" y="623659"/>
            <a:ext cx="6383866" cy="338554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altLang="en-US" b="0" dirty="0" sz="1600" i="0" lang="zh-CN" u="none" smtClean="0"/>
              <a:t>软硬件协同设计实验</a:t>
            </a:r>
            <a:endParaRPr altLang="en-US" b="0" dirty="0" sz="1600" i="0" lang="zh-CN" u="none"/>
          </a:p>
        </p:txBody>
      </p:sp>
    </p:spTree>
  </p:cSld>
  <p:clrMapOvr>
    <a:masterClrMapping/>
  </p:clrMapOvr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6F279D7E-A80A-4B65-A52F-1502A7F93A87}" type="datetime1">
              <a:rPr altLang="en-US" lang="zh-CN" smtClean="0"/>
            </a:fld>
            <a:endParaRPr altLang="en-US" lang="zh-CN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pPr algn="ctr"/>
            <a:r>
              <a:rPr altLang="zh-CN" dirty="0" lang="en-US" smtClean="0"/>
              <a:t>Dr. Kai Huang</a:t>
            </a:r>
            <a:endParaRPr altLang="en-US" dirty="0" lang="zh-CN" smtClean="0"/>
          </a:p>
          <a:p>
            <a:endParaRPr altLang="en-US" dirty="0" lang="zh-CN"/>
          </a:p>
        </p:txBody>
      </p:sp>
      <p:pic>
        <p:nvPicPr>
          <p:cNvPr id="2097155" name="图片 6" descr="C:\Users\dkx\Desktop\logo.pnglogo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-7620"/>
            <a:ext cx="4761865" cy="986790"/>
          </a:xfrm>
          <a:prstGeom prst="rect"/>
        </p:spPr>
      </p:pic>
      <p:cxnSp>
        <p:nvCxnSpPr>
          <p:cNvPr id="3145730" name="直接连接符 9"/>
          <p:cNvCxnSpPr>
            <a:cxnSpLocks/>
          </p:cNvCxnSpPr>
          <p:nvPr userDrawn="1"/>
        </p:nvCxnSpPr>
        <p:spPr>
          <a:xfrm>
            <a:off x="0" y="978950"/>
            <a:ext cx="12192000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altLang="en-US" lang="zh-CN" smtClean="0"/>
            </a:fld>
            <a:endParaRPr altLang="en-US" lang="zh-CN"/>
          </a:p>
        </p:txBody>
      </p:sp>
      <p:sp>
        <p:nvSpPr>
          <p:cNvPr id="1048612" name="文本框 10"/>
          <p:cNvSpPr txBox="1"/>
          <p:nvPr userDrawn="1"/>
        </p:nvSpPr>
        <p:spPr>
          <a:xfrm>
            <a:off x="5791208" y="496659"/>
            <a:ext cx="6383866" cy="338554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altLang="en-US" b="0" dirty="0" sz="1600" i="0" lang="zh-CN" u="none" smtClean="0"/>
              <a:t>软硬件协同设计实验</a:t>
            </a:r>
            <a:endParaRPr altLang="en-US" b="0" dirty="0" sz="1600" i="0" lang="zh-CN" u="none"/>
          </a:p>
        </p:txBody>
      </p:sp>
    </p:spTree>
  </p:cSld>
  <p:clrMapOvr>
    <a:masterClrMapping/>
  </p:clrMapOvr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2C763DEB-8C10-4ACF-B41A-BDC9780CE925}" type="datetime1">
              <a:rPr altLang="en-US" lang="zh-CN" smtClean="0"/>
            </a:fld>
            <a:endParaRPr altLang="en-US" lang="zh-CN"/>
          </a:p>
        </p:txBody>
      </p:sp>
      <p:sp>
        <p:nvSpPr>
          <p:cNvPr id="104862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pPr algn="ctr"/>
            <a:r>
              <a:rPr altLang="zh-CN" dirty="0" lang="en-US" smtClean="0"/>
              <a:t>Dr. Kai Huang</a:t>
            </a:r>
            <a:endParaRPr altLang="en-US" dirty="0" lang="zh-CN" smtClean="0"/>
          </a:p>
          <a:p>
            <a:endParaRPr altLang="en-US" dirty="0" lang="zh-CN"/>
          </a:p>
        </p:txBody>
      </p:sp>
      <p:pic>
        <p:nvPicPr>
          <p:cNvPr id="2097156" name="图片 6" descr="C:\Users\dkx\Desktop\logo.pnglogo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-14605"/>
            <a:ext cx="4796155" cy="993775"/>
          </a:xfrm>
          <a:prstGeom prst="rect"/>
        </p:spPr>
      </p:pic>
      <p:cxnSp>
        <p:nvCxnSpPr>
          <p:cNvPr id="3145731" name="直接连接符 9"/>
          <p:cNvCxnSpPr>
            <a:cxnSpLocks/>
          </p:cNvCxnSpPr>
          <p:nvPr userDrawn="1"/>
        </p:nvCxnSpPr>
        <p:spPr>
          <a:xfrm>
            <a:off x="0" y="978950"/>
            <a:ext cx="12192000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altLang="en-US" lang="zh-CN" smtClean="0"/>
            </a:fld>
            <a:endParaRPr altLang="en-US" lang="zh-CN"/>
          </a:p>
        </p:txBody>
      </p:sp>
      <p:sp>
        <p:nvSpPr>
          <p:cNvPr id="1048622" name="文本框 8"/>
          <p:cNvSpPr txBox="1"/>
          <p:nvPr userDrawn="1"/>
        </p:nvSpPr>
        <p:spPr>
          <a:xfrm>
            <a:off x="5791208" y="496659"/>
            <a:ext cx="6383866" cy="338554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altLang="en-US" b="0" dirty="0" sz="1600" i="0" lang="zh-CN" u="none" smtClean="0"/>
              <a:t>软硬件协同设计实验</a:t>
            </a:r>
            <a:endParaRPr altLang="en-US" b="0" dirty="0" sz="1600" i="0" lang="zh-CN" u="none"/>
          </a:p>
        </p:txBody>
      </p:sp>
    </p:spTree>
  </p:cSld>
  <p:clrMapOvr>
    <a:masterClrMapping/>
  </p:clrMapOvr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AFCDB02F-B248-436A-97EC-09A825FC928E}" type="datetime1">
              <a:rPr altLang="en-US" lang="zh-CN" smtClean="0"/>
            </a:fld>
            <a:endParaRPr altLang="en-US" lang="zh-CN"/>
          </a:p>
        </p:txBody>
      </p:sp>
      <p:sp>
        <p:nvSpPr>
          <p:cNvPr id="104862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pPr algn="ctr"/>
            <a:r>
              <a:rPr altLang="zh-CN" dirty="0" lang="en-US" smtClean="0"/>
              <a:t>Dr. Kai Huang</a:t>
            </a:r>
            <a:endParaRPr altLang="en-US" dirty="0" lang="zh-CN" smtClean="0"/>
          </a:p>
          <a:p>
            <a:endParaRPr altLang="en-US" dirty="0" lang="zh-CN"/>
          </a:p>
        </p:txBody>
      </p:sp>
      <p:pic>
        <p:nvPicPr>
          <p:cNvPr id="2097157" name="图片 6" descr="C:\Users\dkx\Desktop\logo.pnglogo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0" y="-6985"/>
            <a:ext cx="4759325" cy="986155"/>
          </a:xfrm>
          <a:prstGeom prst="rect"/>
        </p:spPr>
      </p:pic>
      <p:cxnSp>
        <p:nvCxnSpPr>
          <p:cNvPr id="3145732" name="直接连接符 9"/>
          <p:cNvCxnSpPr>
            <a:cxnSpLocks/>
          </p:cNvCxnSpPr>
          <p:nvPr userDrawn="1"/>
        </p:nvCxnSpPr>
        <p:spPr>
          <a:xfrm>
            <a:off x="0" y="978950"/>
            <a:ext cx="12192000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altLang="en-US" lang="zh-CN" smtClean="0"/>
            </a:fld>
            <a:endParaRPr altLang="en-US" lang="zh-CN"/>
          </a:p>
        </p:txBody>
      </p:sp>
      <p:sp>
        <p:nvSpPr>
          <p:cNvPr id="1048631" name="文本框 8"/>
          <p:cNvSpPr txBox="1"/>
          <p:nvPr userDrawn="1"/>
        </p:nvSpPr>
        <p:spPr>
          <a:xfrm>
            <a:off x="5791208" y="496659"/>
            <a:ext cx="6383866" cy="338554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altLang="en-US" b="0" dirty="0" sz="1600" i="0" lang="zh-CN" u="none" smtClean="0"/>
              <a:t>软硬件协同设计实验</a:t>
            </a:r>
            <a:endParaRPr altLang="en-US" b="0" dirty="0" sz="1600" i="0" lang="zh-CN" u="none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F0780D-ED9A-44C7-AEE7-BCBD181B9E56}" type="datetime1">
              <a:rPr altLang="en-US" lang="zh-CN" smtClean="0"/>
            </a:fld>
            <a:endParaRPr altLang="en-US" lang="zh-CN"/>
          </a:p>
        </p:txBody>
      </p:sp>
      <p:sp>
        <p:nvSpPr>
          <p:cNvPr id="10487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zh-CN" lang="en-US" smtClean="0"/>
              <a:t>Dr. Kai Huang </a:t>
            </a:r>
            <a:endParaRPr altLang="en-US" lang="zh-CN"/>
          </a:p>
        </p:txBody>
      </p:sp>
      <p:sp>
        <p:nvSpPr>
          <p:cNvPr id="10487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4DBF70C-D0AB-4CC7-A75F-B89498C140E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4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E4945C-035D-4456-976A-B20D56F9C6D8}" type="datetime1">
              <a:rPr altLang="en-US" lang="zh-CN" smtClean="0"/>
            </a:fld>
            <a:endParaRPr altLang="en-US" lang="zh-CN"/>
          </a:p>
        </p:txBody>
      </p:sp>
      <p:sp>
        <p:nvSpPr>
          <p:cNvPr id="10486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zh-CN" lang="en-US" smtClean="0"/>
              <a:t>Dr. Kai Huang </a:t>
            </a:r>
            <a:endParaRPr altLang="en-US" lang="zh-CN"/>
          </a:p>
        </p:txBody>
      </p:sp>
      <p:sp>
        <p:nvSpPr>
          <p:cNvPr id="1048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4DBF70C-D0AB-4CC7-A75F-B89498C140E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4BFE075-0137-4077-A0B7-0854BA6FE78D}" type="datetime1">
              <a:rPr altLang="en-US" lang="zh-CN" smtClean="0"/>
            </a:fld>
            <a:endParaRPr altLang="en-US" lang="zh-CN"/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zh-CN" lang="en-US" smtClean="0"/>
              <a:t>Dr. Kai Huang </a:t>
            </a:r>
            <a:endParaRPr altLang="en-US" lang="zh-CN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4DBF70C-D0AB-4CC7-A75F-B89498C140E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8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9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7F075E-4BA6-462B-B50B-ED8EDD0E56C1}" type="datetime1">
              <a:rPr altLang="en-US" lang="zh-CN" smtClean="0"/>
            </a:fld>
            <a:endParaRPr altLang="en-US" lang="zh-CN"/>
          </a:p>
        </p:txBody>
      </p:sp>
      <p:sp>
        <p:nvSpPr>
          <p:cNvPr id="104868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zh-CN" lang="en-US" smtClean="0"/>
              <a:t>Dr. Kai Huang </a:t>
            </a:r>
            <a:endParaRPr altLang="en-US" lang="zh-CN"/>
          </a:p>
        </p:txBody>
      </p:sp>
      <p:sp>
        <p:nvSpPr>
          <p:cNvPr id="104868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4DBF70C-D0AB-4CC7-A75F-B89498C140E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E1AC4F3-5D8B-42FA-9C48-01A20059A232}" type="datetime1">
              <a:rPr altLang="en-US" lang="zh-CN" smtClean="0"/>
            </a:fld>
            <a:endParaRPr altLang="en-US" lang="zh-CN"/>
          </a:p>
        </p:txBody>
      </p:sp>
      <p:sp>
        <p:nvSpPr>
          <p:cNvPr id="104871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zh-CN" lang="en-US" smtClean="0"/>
              <a:t>Dr. Kai Huang </a:t>
            </a:r>
            <a:endParaRPr altLang="en-US" lang="zh-CN"/>
          </a:p>
        </p:txBody>
      </p:sp>
      <p:sp>
        <p:nvSpPr>
          <p:cNvPr id="10487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4DBF70C-D0AB-4CC7-A75F-B89498C140E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FBC341A-999A-4D37-8C14-AC432EFCAD5A}" type="datetime1">
              <a:rPr altLang="en-US" lang="zh-CN" smtClean="0"/>
            </a:fld>
            <a:endParaRPr altLang="en-US" lang="zh-CN"/>
          </a:p>
        </p:txBody>
      </p:sp>
      <p:sp>
        <p:nvSpPr>
          <p:cNvPr id="104869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zh-CN" lang="en-US" smtClean="0"/>
              <a:t>Dr. Kai Huang </a:t>
            </a:r>
            <a:endParaRPr altLang="en-US" lang="zh-CN"/>
          </a:p>
        </p:txBody>
      </p:sp>
      <p:sp>
        <p:nvSpPr>
          <p:cNvPr id="10486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4DBF70C-D0AB-4CC7-A75F-B89498C140E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A3899F-6003-44DD-8E70-D7B9B3B6D51C}" type="datetime1">
              <a:rPr altLang="en-US" lang="zh-CN" smtClean="0"/>
            </a:fld>
            <a:endParaRPr altLang="en-US" lang="zh-CN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zh-CN" lang="en-US" smtClean="0"/>
              <a:t>Dr. Kai Huang </a:t>
            </a:r>
            <a:endParaRPr altLang="en-US" lang="zh-CN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4DBF70C-D0AB-4CC7-A75F-B89498C140E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5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2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2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1F8E21F-DB04-46DA-9B01-56E6BC5EB9DC}" type="datetime1">
              <a:rPr altLang="en-US" lang="zh-CN" smtClean="0"/>
            </a:fld>
            <a:endParaRPr altLang="en-US" lang="zh-CN"/>
          </a:p>
        </p:txBody>
      </p:sp>
      <p:sp>
        <p:nvSpPr>
          <p:cNvPr id="104872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zh-CN" lang="en-US" smtClean="0"/>
              <a:t>Dr. Kai Huang </a:t>
            </a:r>
            <a:endParaRPr altLang="en-US" lang="zh-CN"/>
          </a:p>
        </p:txBody>
      </p:sp>
      <p:sp>
        <p:nvSpPr>
          <p:cNvPr id="104872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4DBF70C-D0AB-4CC7-A75F-B89498C140E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F63A-D1E3-42C7-9C3C-0A5206AE32DC}" type="datetime1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altLang="zh-CN" lang="en-US" smtClean="0"/>
              <a:t>Dr. Kai Huang </a:t>
            </a:r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F70C-D0AB-4CC7-A75F-B89498C140E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/>
  <p:hf dt="1" ftr="1" hdr="0" sldNum="1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hyperlink" Target="http://www.tik.ee.ethz.ch/~shapes/dol.html" TargetMode="Externa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hyperlink" Target="http://jingyan.baidu.com/article/0320e2c1ef9f6c1b87507bf6.html" TargetMode="External"/><Relationship Id="rId2" Type="http://schemas.openxmlformats.org/officeDocument/2006/relationships/hyperlink" Target="http://jingyan.baidu.com/article/cdddd41c5eea3153ca00e160.html" TargetMode="External"/><Relationship Id="rId3" Type="http://schemas.openxmlformats.org/officeDocument/2006/relationships/hyperlink" Target="http://www.ubuntu.com/download/desktop" TargetMode="Externa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hyperlink" Target="http://jingyan.baidu.com/article/c33e3f48a5c153ea15cbb5b2.html" TargetMode="External"/><Relationship Id="rId2" Type="http://schemas.openxmlformats.org/officeDocument/2006/relationships/hyperlink" Target="http://www.accellera.org/images/downloads/standards/systemc/systemc-2.3.1.tgz" TargetMode="External"/><Relationship Id="rId3" Type="http://schemas.openxmlformats.org/officeDocument/2006/relationships/hyperlink" Target="http://www.tik.ee.ethz.ch/~shapes/downloads/dol_ethz.zip" TargetMode="Externa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E99B4D-20C2-4BD7-A231-D24368FC33BD}" type="datetime1">
              <a:rPr altLang="en-US" lang="zh-CN" smtClean="0"/>
              <a:t>2017/9/27</a:t>
            </a:fld>
            <a:endParaRPr altLang="en-US" dirty="0" lang="zh-CN"/>
          </a:p>
        </p:txBody>
      </p:sp>
      <p:sp>
        <p:nvSpPr>
          <p:cNvPr id="104858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dirty="0" lang="en-US" smtClean="0"/>
              <a:t>Dr. Kai Huang</a:t>
            </a:r>
            <a:endParaRPr altLang="en-US" dirty="0" lang="zh-CN" smtClean="0"/>
          </a:p>
          <a:p>
            <a:endParaRPr altLang="en-US" dirty="0" lang="zh-CN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1</a:t>
            </a:fld>
            <a:endParaRPr altLang="en-US" lang="zh-CN"/>
          </a:p>
        </p:txBody>
      </p:sp>
      <p:sp>
        <p:nvSpPr>
          <p:cNvPr id="1048588" name="矩形 5"/>
          <p:cNvSpPr/>
          <p:nvPr/>
        </p:nvSpPr>
        <p:spPr>
          <a:xfrm>
            <a:off x="289560" y="2770670"/>
            <a:ext cx="11612880" cy="1316355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dirty="0" sz="4000" lang="en-US" smtClean="0"/>
              <a:t>DOL</a:t>
            </a:r>
            <a:r>
              <a:rPr altLang="en-US" b="1" dirty="0" sz="4000" lang="zh-CN" smtClean="0"/>
              <a:t>开发环境配置</a:t>
            </a:r>
            <a:endParaRPr altLang="zh-CN" b="1" dirty="0" sz="2000" lang="en-US" smtClean="0"/>
          </a:p>
          <a:p>
            <a:endParaRPr altLang="zh-CN" b="1" dirty="0" sz="2000" lang="en-US" smtClean="0"/>
          </a:p>
          <a:p>
            <a:endParaRPr altLang="en-US" dirty="0" sz="2000" lang="zh-CN" smtClean="0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文本框 1"/>
          <p:cNvSpPr txBox="1"/>
          <p:nvPr/>
        </p:nvSpPr>
        <p:spPr>
          <a:xfrm>
            <a:off x="835660" y="1337945"/>
            <a:ext cx="11109325" cy="27171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3200" lang="en-US" smtClean="0"/>
              <a:t>2.</a:t>
            </a:r>
            <a:r>
              <a:rPr altLang="en-US" dirty="0" sz="3200" lang="zh-CN" smtClean="0"/>
              <a:t>解压文件</a:t>
            </a:r>
            <a:endParaRPr altLang="zh-CN" dirty="0" sz="3200" lang="en-US" smtClean="0"/>
          </a:p>
          <a:p>
            <a:r>
              <a:rPr altLang="en-US" dirty="0" sz="2000" lang="zh-CN" smtClean="0"/>
              <a:t>新建</a:t>
            </a:r>
            <a:r>
              <a:rPr altLang="zh-CN" dirty="0" sz="2000" lang="en-US" err="1" smtClean="0"/>
              <a:t>dol</a:t>
            </a:r>
            <a:r>
              <a:rPr altLang="en-US" dirty="0" sz="2000" lang="zh-CN" smtClean="0"/>
              <a:t>的文件夹</a:t>
            </a:r>
            <a:r>
              <a:rPr altLang="zh-CN" dirty="0" sz="2000" lang="da-DK" smtClean="0"/>
              <a:t> </a:t>
            </a:r>
          </a:p>
          <a:p>
            <a:r>
              <a:rPr altLang="zh-CN" b="1" dirty="0" sz="2000" lang="en-US" smtClean="0"/>
              <a:t>$	</a:t>
            </a:r>
            <a:r>
              <a:rPr altLang="zh-CN" b="1" dirty="0" sz="2000" lang="en-US" err="1" smtClean="0"/>
              <a:t>sudo</a:t>
            </a:r>
            <a:r>
              <a:rPr altLang="zh-CN" b="1" dirty="0" sz="2000" lang="en-US"/>
              <a:t> </a:t>
            </a:r>
            <a:r>
              <a:rPr altLang="zh-CN" b="1" dirty="0" sz="2000" lang="en-US" err="1"/>
              <a:t>mkdir</a:t>
            </a:r>
            <a:r>
              <a:rPr altLang="zh-CN" b="1" dirty="0" sz="2000" lang="en-US"/>
              <a:t> </a:t>
            </a:r>
            <a:r>
              <a:rPr altLang="zh-CN" b="1" dirty="0" sz="2000" lang="en-US" err="1" smtClean="0"/>
              <a:t>dol</a:t>
            </a:r>
            <a:endParaRPr altLang="zh-CN" b="1" dirty="0" sz="2000" lang="en-US" smtClean="0"/>
          </a:p>
          <a:p>
            <a:r>
              <a:rPr altLang="en-US" dirty="0" sz="2000" lang="zh-CN" smtClean="0"/>
              <a:t>将</a:t>
            </a:r>
            <a:r>
              <a:rPr altLang="zh-CN" dirty="0" sz="2000" lang="en-US" smtClean="0"/>
              <a:t>dolethz.zip</a:t>
            </a:r>
            <a:r>
              <a:rPr altLang="en-US" dirty="0" sz="2000" lang="zh-CN" smtClean="0"/>
              <a:t>解压到 </a:t>
            </a:r>
            <a:r>
              <a:rPr altLang="zh-CN" dirty="0" sz="2000" lang="en-US" err="1" smtClean="0"/>
              <a:t>dol</a:t>
            </a:r>
            <a:r>
              <a:rPr altLang="en-US" dirty="0" sz="2000" lang="zh-CN" smtClean="0"/>
              <a:t>文件夹中</a:t>
            </a:r>
            <a:endParaRPr altLang="zh-CN" dirty="0" sz="2000" lang="en-US"/>
          </a:p>
          <a:p>
            <a:r>
              <a:rPr altLang="zh-CN" b="1" dirty="0" sz="2000" lang="en-US" smtClean="0"/>
              <a:t>$	</a:t>
            </a:r>
            <a:r>
              <a:rPr altLang="zh-CN" b="1" dirty="0" sz="2000" lang="en-US" err="1" smtClean="0"/>
              <a:t>sudo</a:t>
            </a:r>
            <a:r>
              <a:rPr altLang="zh-CN" b="1" dirty="0" sz="2000" lang="en-US" smtClean="0"/>
              <a:t> unzip dol_ethz.zip -d </a:t>
            </a:r>
            <a:r>
              <a:rPr altLang="zh-CN" b="1" dirty="0" sz="2000" lang="en-US" err="1" smtClean="0"/>
              <a:t>dol</a:t>
            </a:r>
            <a:endParaRPr altLang="zh-CN" b="1" dirty="0" sz="2000" lang="en-US" smtClean="0"/>
          </a:p>
          <a:p>
            <a:r>
              <a:rPr altLang="en-US" dirty="0" sz="2000" lang="zh-CN"/>
              <a:t>解</a:t>
            </a:r>
            <a:r>
              <a:rPr altLang="en-US" dirty="0" sz="2000" lang="zh-CN" smtClean="0"/>
              <a:t>压</a:t>
            </a:r>
            <a:r>
              <a:rPr altLang="zh-CN" dirty="0" sz="2000" lang="en-US" err="1" smtClean="0"/>
              <a:t>systemc</a:t>
            </a:r>
            <a:endParaRPr altLang="zh-CN" dirty="0" sz="2000" lang="en-US" smtClean="0"/>
          </a:p>
          <a:p>
            <a:r>
              <a:rPr altLang="zh-CN" b="1" dirty="0" sz="2000" lang="en-US" smtClean="0"/>
              <a:t>$	</a:t>
            </a:r>
            <a:r>
              <a:rPr altLang="zh-CN" b="1" dirty="0" sz="2000" lang="en-US" err="1" smtClean="0"/>
              <a:t>sudo</a:t>
            </a:r>
            <a:r>
              <a:rPr altLang="zh-CN" b="1" dirty="0" sz="2000" lang="en-US"/>
              <a:t> tar -</a:t>
            </a:r>
            <a:r>
              <a:rPr altLang="zh-CN" b="1" dirty="0" sz="2000" lang="en-US" err="1"/>
              <a:t>zxvf</a:t>
            </a:r>
            <a:r>
              <a:rPr altLang="zh-CN" b="1" dirty="0" sz="2000" lang="en-US"/>
              <a:t> </a:t>
            </a:r>
            <a:r>
              <a:rPr altLang="zh-CN" b="1" dirty="0" sz="2000" lang="en-US" smtClean="0"/>
              <a:t>systemc-2.3.1.tgz</a:t>
            </a:r>
          </a:p>
          <a:p>
            <a:endParaRPr altLang="en-US" b="1" dirty="0" sz="2000" lang="zh-CN"/>
          </a:p>
        </p:txBody>
      </p:sp>
      <p:sp>
        <p:nvSpPr>
          <p:cNvPr id="104865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5AF0228-65FE-4678-BEBC-57A583D8629A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5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5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10</a:t>
            </a:fld>
            <a:endParaRPr altLang="en-US" lang="zh-C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文本框 1"/>
          <p:cNvSpPr txBox="1"/>
          <p:nvPr/>
        </p:nvSpPr>
        <p:spPr>
          <a:xfrm>
            <a:off x="838835" y="1337945"/>
            <a:ext cx="4949190" cy="42411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3200" lang="en-US" smtClean="0"/>
              <a:t>2.</a:t>
            </a:r>
            <a:r>
              <a:rPr altLang="en-US" dirty="0" sz="3200" lang="zh-CN" smtClean="0"/>
              <a:t>编译</a:t>
            </a:r>
            <a:r>
              <a:rPr altLang="zh-CN" dirty="0" sz="3200" lang="en-US" err="1" smtClean="0"/>
              <a:t>systemc</a:t>
            </a:r>
            <a:endParaRPr altLang="zh-CN" dirty="0" sz="3200" lang="en-US" smtClean="0"/>
          </a:p>
          <a:p>
            <a:r>
              <a:rPr altLang="en-US" dirty="0" sz="2000" lang="zh-CN"/>
              <a:t>解压</a:t>
            </a:r>
            <a:r>
              <a:rPr altLang="en-US" dirty="0" sz="2000" lang="zh-CN" smtClean="0"/>
              <a:t>后进入</a:t>
            </a:r>
            <a:r>
              <a:rPr altLang="zh-CN" dirty="0" sz="2000" lang="en-US" smtClean="0"/>
              <a:t>systemc-2.3.1</a:t>
            </a:r>
            <a:r>
              <a:rPr altLang="en-US" dirty="0" sz="2000" lang="zh-CN" smtClean="0"/>
              <a:t>的目录下</a:t>
            </a:r>
            <a:endParaRPr altLang="zh-CN" dirty="0" sz="2000" lang="da-DK" smtClean="0"/>
          </a:p>
          <a:p>
            <a:r>
              <a:rPr altLang="zh-CN" b="1" dirty="0" sz="2000" lang="en-US" smtClean="0"/>
              <a:t>$	cd </a:t>
            </a:r>
            <a:r>
              <a:rPr altLang="zh-CN" b="1" dirty="0" sz="2000" lang="en-US"/>
              <a:t>systemc-2.3.1</a:t>
            </a:r>
            <a:endParaRPr altLang="zh-CN" b="1" dirty="0" sz="2000" lang="en-US" smtClean="0"/>
          </a:p>
          <a:p>
            <a:r>
              <a:rPr altLang="en-US" dirty="0" sz="2000" lang="zh-CN" smtClean="0"/>
              <a:t>新建一个临时文件夹</a:t>
            </a:r>
            <a:r>
              <a:rPr altLang="zh-CN" dirty="0" sz="2000" lang="en-US" err="1" smtClean="0"/>
              <a:t>objdir</a:t>
            </a:r>
            <a:endParaRPr altLang="zh-CN" dirty="0" sz="2000" lang="en-US" smtClean="0"/>
          </a:p>
          <a:p>
            <a:r>
              <a:rPr altLang="zh-CN" b="1" dirty="0" sz="2000" lang="en-US" smtClean="0"/>
              <a:t>$	</a:t>
            </a:r>
            <a:r>
              <a:rPr altLang="zh-CN" b="1" dirty="0" sz="2000" lang="en-US" err="1" smtClean="0"/>
              <a:t>sudo</a:t>
            </a:r>
            <a:r>
              <a:rPr altLang="zh-CN" b="1" dirty="0" sz="2000" lang="en-US" smtClean="0"/>
              <a:t> </a:t>
            </a:r>
            <a:r>
              <a:rPr altLang="zh-CN" b="1" dirty="0" sz="2000" lang="en-US" err="1" smtClean="0"/>
              <a:t>mkdir</a:t>
            </a:r>
            <a:r>
              <a:rPr altLang="zh-CN" b="1" dirty="0" sz="2000" lang="en-US" smtClean="0"/>
              <a:t> </a:t>
            </a:r>
            <a:r>
              <a:rPr altLang="zh-CN" b="1" dirty="0" sz="2000" lang="en-US" err="1" smtClean="0"/>
              <a:t>objdir</a:t>
            </a:r>
            <a:endParaRPr altLang="zh-CN" b="1" dirty="0" sz="2000" lang="en-US" smtClean="0"/>
          </a:p>
          <a:p>
            <a:r>
              <a:rPr altLang="en-US" dirty="0" sz="2000" lang="zh-CN" smtClean="0"/>
              <a:t>进入该文件夹</a:t>
            </a:r>
            <a:r>
              <a:rPr altLang="zh-CN" dirty="0" sz="2000" lang="en-US" err="1" smtClean="0"/>
              <a:t>objdir</a:t>
            </a:r>
            <a:endParaRPr altLang="zh-CN" dirty="0" sz="2000" lang="en-US" smtClean="0"/>
          </a:p>
          <a:p>
            <a:r>
              <a:rPr altLang="zh-CN" b="1" dirty="0" sz="2000" lang="en-US" smtClean="0"/>
              <a:t>$	cd </a:t>
            </a:r>
            <a:r>
              <a:rPr altLang="zh-CN" b="1" dirty="0" sz="2000" lang="en-US" err="1" smtClean="0"/>
              <a:t>objdir</a:t>
            </a:r>
            <a:endParaRPr altLang="zh-CN" b="1" dirty="0" sz="2000" lang="en-US" smtClean="0"/>
          </a:p>
          <a:p>
            <a:r>
              <a:rPr altLang="en-US" dirty="0" sz="2000" lang="zh-CN" smtClean="0"/>
              <a:t>运行</a:t>
            </a:r>
            <a:r>
              <a:rPr altLang="zh-CN" dirty="0" sz="2000" lang="en-US" smtClean="0"/>
              <a:t>configure(</a:t>
            </a:r>
            <a:r>
              <a:rPr altLang="en-US" dirty="0" sz="2000" lang="zh-CN" smtClean="0"/>
              <a:t>能根据系统的环境设置一下参数，用于编译</a:t>
            </a:r>
            <a:r>
              <a:rPr altLang="zh-CN" dirty="0" sz="2000" lang="en-US" smtClean="0"/>
              <a:t>)</a:t>
            </a:r>
          </a:p>
          <a:p>
            <a:r>
              <a:rPr altLang="zh-CN" b="1" dirty="0" sz="2000" lang="en-US" smtClean="0"/>
              <a:t>$	</a:t>
            </a:r>
            <a:r>
              <a:rPr altLang="zh-CN" b="1" dirty="0" sz="2000" lang="en-US" err="1" smtClean="0"/>
              <a:t>sudo</a:t>
            </a:r>
            <a:r>
              <a:rPr altLang="zh-CN" b="1" dirty="0" sz="2000" lang="en-US"/>
              <a:t> ../configure CXX=g++ --</a:t>
            </a:r>
            <a:r>
              <a:rPr altLang="zh-CN" b="1" dirty="0" sz="2000" lang="en-US" smtClean="0"/>
              <a:t>disable-</a:t>
            </a:r>
            <a:r>
              <a:rPr altLang="zh-CN" b="1" dirty="0" sz="2000" lang="en-US" err="1" smtClean="0"/>
              <a:t>async</a:t>
            </a:r>
            <a:r>
              <a:rPr altLang="zh-CN" b="1" dirty="0" sz="2000" lang="en-US" smtClean="0"/>
              <a:t>-updates</a:t>
            </a:r>
          </a:p>
          <a:p>
            <a:endParaRPr altLang="zh-CN" dirty="0" sz="2000" lang="en-US" smtClean="0"/>
          </a:p>
          <a:p>
            <a:r>
              <a:rPr altLang="en-US" b="1" dirty="0" sz="2000" lang="zh-CN" smtClean="0"/>
              <a:t>右图为运行</a:t>
            </a:r>
            <a:r>
              <a:rPr altLang="zh-CN" b="1" dirty="0" sz="2000" lang="en-US" smtClean="0"/>
              <a:t>configure</a:t>
            </a:r>
            <a:r>
              <a:rPr altLang="en-US" b="1" dirty="0" sz="2000" lang="zh-CN" smtClean="0"/>
              <a:t>之后的截图</a:t>
            </a:r>
            <a:endParaRPr altLang="en-US" b="1" dirty="0" sz="2000" lang="zh-CN"/>
          </a:p>
        </p:txBody>
      </p:sp>
      <p:pic>
        <p:nvPicPr>
          <p:cNvPr id="2097158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914674" y="1036020"/>
            <a:ext cx="5915025" cy="3390900"/>
          </a:xfrm>
          <a:prstGeom prst="rect"/>
        </p:spPr>
      </p:pic>
      <p:sp>
        <p:nvSpPr>
          <p:cNvPr id="10486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089CA3-3638-4EA9-9A17-3B17C268E56F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5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11</a:t>
            </a:fld>
            <a:endParaRPr altLang="en-US" lang="zh-CN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文本框 1"/>
          <p:cNvSpPr txBox="1"/>
          <p:nvPr/>
        </p:nvSpPr>
        <p:spPr>
          <a:xfrm>
            <a:off x="794385" y="1337945"/>
            <a:ext cx="11150600" cy="48507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3200" lang="en-US" smtClean="0"/>
              <a:t>2.</a:t>
            </a:r>
            <a:r>
              <a:rPr altLang="en-US" dirty="0" sz="3200" lang="zh-CN" smtClean="0"/>
              <a:t>编译</a:t>
            </a:r>
            <a:r>
              <a:rPr altLang="zh-CN" dirty="0" sz="3200" lang="en-US" err="1" smtClean="0"/>
              <a:t>systemc</a:t>
            </a:r>
            <a:r>
              <a:rPr altLang="en-US" dirty="0" sz="3200" lang="zh-CN" smtClean="0"/>
              <a:t>（续上页</a:t>
            </a:r>
            <a:endParaRPr altLang="zh-CN" dirty="0" sz="3200" lang="en-US" smtClean="0"/>
          </a:p>
          <a:p>
            <a:r>
              <a:rPr altLang="en-US" dirty="0" sz="2000" lang="zh-CN" smtClean="0"/>
              <a:t>编译</a:t>
            </a:r>
            <a:endParaRPr altLang="zh-CN" dirty="0" sz="2000" lang="en-US" smtClean="0"/>
          </a:p>
          <a:p>
            <a:r>
              <a:rPr altLang="zh-CN" b="1" dirty="0" sz="2000" lang="en-US" smtClean="0"/>
              <a:t>$	</a:t>
            </a:r>
            <a:r>
              <a:rPr altLang="zh-CN" b="1" dirty="0" sz="2000" lang="en-US" err="1" smtClean="0"/>
              <a:t>sudo</a:t>
            </a:r>
            <a:r>
              <a:rPr altLang="zh-CN" b="1" dirty="0" sz="2000" lang="en-US" smtClean="0"/>
              <a:t> make install</a:t>
            </a:r>
          </a:p>
          <a:p>
            <a:r>
              <a:rPr altLang="en-US" dirty="0" sz="2000" lang="zh-CN" smtClean="0"/>
              <a:t>编译完后文件目录如下</a:t>
            </a:r>
            <a:r>
              <a:rPr altLang="zh-CN" dirty="0" sz="2000" lang="en-US" smtClean="0"/>
              <a:t>($ cd ..        $ </a:t>
            </a:r>
            <a:r>
              <a:rPr altLang="zh-CN" dirty="0" sz="2000" lang="en-US" err="1" smtClean="0"/>
              <a:t>ls</a:t>
            </a:r>
            <a:endParaRPr altLang="zh-CN" dirty="0" sz="2000" lang="en-US" smtClean="0"/>
          </a:p>
          <a:p>
            <a:endParaRPr altLang="zh-CN" dirty="0" sz="2000" lang="en-US" smtClean="0"/>
          </a:p>
          <a:p>
            <a:r>
              <a:rPr altLang="zh-CN" dirty="0" sz="2000" lang="en-US" smtClean="0"/>
              <a:t>)</a:t>
            </a:r>
            <a:r>
              <a:rPr altLang="en-US" dirty="0" sz="2000" lang="zh-CN" smtClean="0"/>
              <a:t>，能看到</a:t>
            </a:r>
            <a:r>
              <a:rPr altLang="zh-CN" b="1" dirty="0" sz="2000" lang="en-US" smtClean="0"/>
              <a:t>include, lib-linux64(</a:t>
            </a:r>
            <a:r>
              <a:rPr altLang="en-US" b="1" dirty="0" sz="2000" lang="zh-CN" smtClean="0"/>
              <a:t>对于</a:t>
            </a:r>
            <a:r>
              <a:rPr altLang="zh-CN" b="1" dirty="0" sz="2000" lang="en-US" smtClean="0"/>
              <a:t>32</a:t>
            </a:r>
            <a:r>
              <a:rPr altLang="en-US" b="1" dirty="0" sz="2000" lang="zh-CN" smtClean="0"/>
              <a:t>位系统，这里是</a:t>
            </a:r>
            <a:r>
              <a:rPr altLang="zh-CN" b="1" dirty="0" sz="2000" lang="en-US" smtClean="0"/>
              <a:t>lib-</a:t>
            </a:r>
            <a:r>
              <a:rPr altLang="zh-CN" b="1" dirty="0" sz="2000" lang="en-US" err="1" smtClean="0"/>
              <a:t>linux</a:t>
            </a:r>
            <a:r>
              <a:rPr altLang="zh-CN" b="1" dirty="0" sz="2000" lang="en-US" smtClean="0"/>
              <a:t>)</a:t>
            </a:r>
          </a:p>
          <a:p>
            <a:endParaRPr altLang="zh-CN" dirty="0" sz="2000" lang="en-US"/>
          </a:p>
          <a:p>
            <a:endParaRPr altLang="zh-CN" dirty="0" sz="2000" lang="en-US" smtClean="0"/>
          </a:p>
          <a:p>
            <a:endParaRPr altLang="zh-CN" dirty="0" sz="2000" lang="en-US" smtClean="0"/>
          </a:p>
          <a:p>
            <a:endParaRPr altLang="zh-CN" b="1" dirty="0" sz="2000" lang="en-US" smtClean="0"/>
          </a:p>
          <a:p>
            <a:r>
              <a:rPr altLang="en-US" dirty="0" sz="2000" lang="zh-CN" smtClean="0"/>
              <a:t>记录当前的工作路径</a:t>
            </a:r>
            <a:r>
              <a:rPr altLang="zh-CN" dirty="0" sz="2000" lang="en-US" smtClean="0"/>
              <a:t>(</a:t>
            </a:r>
            <a:r>
              <a:rPr altLang="en-US" dirty="0" sz="2000" lang="zh-CN" smtClean="0"/>
              <a:t>会输出当前所在路径，记下来，待会有用</a:t>
            </a:r>
            <a:r>
              <a:rPr altLang="zh-CN" dirty="0" sz="2000" lang="en-US" smtClean="0"/>
              <a:t>)</a:t>
            </a:r>
          </a:p>
          <a:p>
            <a:r>
              <a:rPr altLang="zh-CN" b="1" dirty="0" sz="2000" lang="en-US" smtClean="0"/>
              <a:t>$	</a:t>
            </a:r>
            <a:r>
              <a:rPr altLang="zh-CN" b="1" dirty="0" sz="2000" lang="en-US" err="1" smtClean="0"/>
              <a:t>sudo</a:t>
            </a:r>
            <a:r>
              <a:rPr altLang="zh-CN" b="1" dirty="0" sz="2000" lang="en-US" smtClean="0"/>
              <a:t> </a:t>
            </a:r>
            <a:r>
              <a:rPr altLang="zh-CN" b="1" dirty="0" sz="2000" lang="en-US" err="1" smtClean="0"/>
              <a:t>pwd</a:t>
            </a:r>
            <a:endParaRPr altLang="zh-CN" b="1" dirty="0" sz="2000" lang="en-US" smtClean="0"/>
          </a:p>
          <a:p>
            <a:endParaRPr altLang="zh-CN" b="1" dirty="0" sz="2000" lang="en-US" smtClean="0"/>
          </a:p>
          <a:p>
            <a:endParaRPr altLang="zh-CN" b="1" dirty="0" sz="2000" lang="en-US" smtClean="0"/>
          </a:p>
          <a:p>
            <a:r>
              <a:rPr altLang="en-US" dirty="0" sz="2000" lang="zh-CN" smtClean="0"/>
              <a:t>这里表示我当前的工作路径为 </a:t>
            </a:r>
            <a:r>
              <a:rPr altLang="zh-CN" dirty="0" sz="2000" lang="en-US" smtClean="0"/>
              <a:t>/root/systemc-2.3.1</a:t>
            </a:r>
            <a:endParaRPr altLang="zh-CN" dirty="0" sz="2000" lang="en-US"/>
          </a:p>
        </p:txBody>
      </p:sp>
      <p:pic>
        <p:nvPicPr>
          <p:cNvPr id="2097159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49" y="3082842"/>
            <a:ext cx="9648825" cy="1047750"/>
          </a:xfrm>
          <a:prstGeom prst="rect"/>
        </p:spPr>
      </p:pic>
      <p:pic>
        <p:nvPicPr>
          <p:cNvPr id="2097160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38200" y="5247188"/>
            <a:ext cx="7477125" cy="466725"/>
          </a:xfrm>
          <a:prstGeom prst="rect"/>
        </p:spPr>
      </p:pic>
      <p:sp>
        <p:nvSpPr>
          <p:cNvPr id="104865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84B7DD-CF2A-4BA1-8744-A974A4E76A9E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5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6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12</a:t>
            </a:fld>
            <a:endParaRPr altLang="en-US" lang="zh-C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文本框 1"/>
          <p:cNvSpPr txBox="1"/>
          <p:nvPr/>
        </p:nvSpPr>
        <p:spPr>
          <a:xfrm>
            <a:off x="866274" y="1348800"/>
            <a:ext cx="10501162" cy="4893647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3200" lang="en-US"/>
              <a:t>3</a:t>
            </a:r>
            <a:r>
              <a:rPr altLang="zh-CN" dirty="0" sz="3200" lang="en-US" smtClean="0"/>
              <a:t>.</a:t>
            </a:r>
            <a:r>
              <a:rPr altLang="en-US" dirty="0" sz="3200" lang="zh-CN" smtClean="0"/>
              <a:t>编译</a:t>
            </a:r>
            <a:r>
              <a:rPr altLang="zh-CN" dirty="0" sz="3200" lang="en-US" err="1" smtClean="0"/>
              <a:t>dol</a:t>
            </a:r>
            <a:endParaRPr altLang="zh-CN" dirty="0" sz="3200" lang="en-US" smtClean="0"/>
          </a:p>
          <a:p>
            <a:r>
              <a:rPr altLang="en-US" dirty="0" sz="2000" lang="zh-CN" smtClean="0"/>
              <a:t>进入刚刚</a:t>
            </a:r>
            <a:r>
              <a:rPr altLang="zh-CN" dirty="0" sz="2000" lang="en-US" err="1" smtClean="0"/>
              <a:t>dol</a:t>
            </a:r>
            <a:r>
              <a:rPr altLang="en-US" dirty="0" sz="2000" lang="zh-CN" smtClean="0"/>
              <a:t>的文件夹</a:t>
            </a:r>
            <a:endParaRPr altLang="zh-CN" dirty="0" sz="2000" lang="en-US" smtClean="0"/>
          </a:p>
          <a:p>
            <a:r>
              <a:rPr altLang="zh-CN" b="1" dirty="0" sz="2000" lang="en-US" smtClean="0"/>
              <a:t>$	cd ../</a:t>
            </a:r>
            <a:r>
              <a:rPr altLang="zh-CN" b="1" dirty="0" sz="2000" lang="en-US" err="1" smtClean="0"/>
              <a:t>dol</a:t>
            </a:r>
            <a:endParaRPr altLang="zh-CN" b="1" dirty="0" sz="2000" lang="en-US" smtClean="0"/>
          </a:p>
          <a:p>
            <a:r>
              <a:rPr altLang="en-US" dirty="0" sz="2000" lang="zh-CN" smtClean="0"/>
              <a:t>修改</a:t>
            </a:r>
            <a:r>
              <a:rPr altLang="zh-CN" dirty="0" sz="2000" lang="en-US" smtClean="0"/>
              <a:t>build_zip.xml</a:t>
            </a:r>
            <a:r>
              <a:rPr altLang="en-US" dirty="0" sz="2000" lang="zh-CN" smtClean="0"/>
              <a:t>文件</a:t>
            </a:r>
            <a:endParaRPr altLang="zh-CN" dirty="0" sz="2000" lang="en-US" smtClean="0"/>
          </a:p>
          <a:p>
            <a:r>
              <a:rPr altLang="en-US" b="1" dirty="0" sz="2000" lang="zh-CN" smtClean="0"/>
              <a:t>找到下面这段话，就是说上面编译的</a:t>
            </a:r>
            <a:r>
              <a:rPr altLang="zh-CN" b="1" dirty="0" sz="2000" lang="en-US" err="1" smtClean="0"/>
              <a:t>systemc</a:t>
            </a:r>
            <a:r>
              <a:rPr altLang="en-US" b="1" dirty="0" sz="2000" lang="zh-CN" smtClean="0"/>
              <a:t>位置在哪里，</a:t>
            </a:r>
            <a:endParaRPr altLang="zh-CN" b="1" dirty="0" sz="2000" lang="en-US" smtClean="0"/>
          </a:p>
          <a:p>
            <a:r>
              <a:rPr altLang="zh-CN" dirty="0" sz="2000" lang="en-US" smtClean="0"/>
              <a:t>&lt;</a:t>
            </a:r>
            <a:r>
              <a:rPr altLang="zh-CN" dirty="0" sz="2000" lang="en-US"/>
              <a:t>property name="systemc.inc" value="YYY/include</a:t>
            </a:r>
            <a:r>
              <a:rPr altLang="zh-CN" dirty="0" sz="2000" lang="en-US" smtClean="0"/>
              <a:t>"/&gt;</a:t>
            </a:r>
          </a:p>
          <a:p>
            <a:r>
              <a:rPr altLang="zh-CN" dirty="0" sz="2000" lang="en-US" smtClean="0"/>
              <a:t>&lt;</a:t>
            </a:r>
            <a:r>
              <a:rPr altLang="zh-CN" dirty="0" sz="2000" lang="en-US"/>
              <a:t>property name="systemc.lib" value="YYY/</a:t>
            </a:r>
            <a:r>
              <a:rPr altLang="zh-CN" b="1" dirty="0" sz="2000" lang="en-US"/>
              <a:t>lib-</a:t>
            </a:r>
            <a:r>
              <a:rPr altLang="zh-CN" b="1" dirty="0" sz="2000" lang="en-US" err="1"/>
              <a:t>linux</a:t>
            </a:r>
            <a:r>
              <a:rPr altLang="zh-CN" dirty="0" sz="2000" lang="en-US"/>
              <a:t>/</a:t>
            </a:r>
            <a:r>
              <a:rPr altLang="zh-CN" dirty="0" sz="2000" lang="en-US" err="1"/>
              <a:t>libsystemc.a</a:t>
            </a:r>
            <a:r>
              <a:rPr altLang="zh-CN" dirty="0" sz="2000" lang="en-US" smtClean="0"/>
              <a:t>"/&gt;</a:t>
            </a:r>
          </a:p>
          <a:p>
            <a:r>
              <a:rPr altLang="en-US" dirty="0" sz="2000" lang="zh-CN" smtClean="0"/>
              <a:t>把</a:t>
            </a:r>
            <a:r>
              <a:rPr altLang="zh-CN" dirty="0" sz="2000" lang="en-US" smtClean="0"/>
              <a:t>YYY</a:t>
            </a:r>
            <a:r>
              <a:rPr altLang="en-US" dirty="0" sz="2000" lang="zh-CN" smtClean="0"/>
              <a:t>改成上页</a:t>
            </a:r>
            <a:r>
              <a:rPr altLang="zh-CN" dirty="0" sz="2000" lang="en-US" err="1" smtClean="0"/>
              <a:t>pwd</a:t>
            </a:r>
            <a:r>
              <a:rPr altLang="en-US" dirty="0" sz="2000" lang="zh-CN" smtClean="0"/>
              <a:t>的结果，</a:t>
            </a:r>
            <a:r>
              <a:rPr altLang="en-US" dirty="0" sz="2000" lang="zh-CN"/>
              <a:t>皇上</a:t>
            </a:r>
            <a:r>
              <a:rPr altLang="en-US" dirty="0" sz="2000" lang="zh-CN" smtClean="0"/>
              <a:t>不会不记得了吧（</a:t>
            </a:r>
            <a:r>
              <a:rPr altLang="en-US" b="1" dirty="0" sz="2000" lang="zh-CN" smtClean="0"/>
              <a:t>注意，对于  </a:t>
            </a:r>
            <a:endParaRPr altLang="zh-CN" b="1" dirty="0" sz="2000" lang="en-US" smtClean="0"/>
          </a:p>
          <a:p>
            <a:r>
              <a:rPr altLang="zh-CN" b="1" dirty="0" sz="2000" lang="en-US" smtClean="0"/>
              <a:t>64</a:t>
            </a:r>
            <a:r>
              <a:rPr altLang="en-US" b="1" dirty="0" sz="2000" lang="zh-CN" smtClean="0"/>
              <a:t>位 系统的机器，</a:t>
            </a:r>
            <a:r>
              <a:rPr altLang="zh-CN" b="1" dirty="0" sz="2000" lang="en-US" smtClean="0"/>
              <a:t>lib-</a:t>
            </a:r>
            <a:r>
              <a:rPr altLang="zh-CN" b="1" dirty="0" sz="2000" lang="en-US" err="1" smtClean="0"/>
              <a:t>linux</a:t>
            </a:r>
            <a:r>
              <a:rPr altLang="en-US" b="1" dirty="0" sz="2000" lang="zh-CN" smtClean="0"/>
              <a:t>要改成</a:t>
            </a:r>
            <a:r>
              <a:rPr altLang="zh-CN" b="1" dirty="0" sz="2000" lang="en-US" smtClean="0"/>
              <a:t>lib-linux64</a:t>
            </a:r>
            <a:r>
              <a:rPr altLang="en-US" dirty="0" sz="2000" lang="zh-CN" smtClean="0"/>
              <a:t>）</a:t>
            </a:r>
            <a:endParaRPr altLang="zh-CN" dirty="0" sz="2000" lang="en-US" smtClean="0"/>
          </a:p>
          <a:p>
            <a:endParaRPr altLang="zh-CN" dirty="0" sz="2000" lang="en-US"/>
          </a:p>
          <a:p>
            <a:endParaRPr altLang="zh-CN" dirty="0" sz="2000" lang="en-US" smtClean="0"/>
          </a:p>
          <a:p>
            <a:endParaRPr altLang="zh-CN" dirty="0" sz="2000" lang="en-US"/>
          </a:p>
          <a:p>
            <a:endParaRPr altLang="zh-CN" dirty="0" sz="2000" lang="en-US" smtClean="0"/>
          </a:p>
          <a:p>
            <a:endParaRPr altLang="zh-CN" dirty="0" sz="2000" lang="en-US"/>
          </a:p>
          <a:p>
            <a:endParaRPr altLang="zh-CN" dirty="0" sz="2000" lang="en-US" smtClean="0"/>
          </a:p>
        </p:txBody>
      </p:sp>
      <p:sp>
        <p:nvSpPr>
          <p:cNvPr id="104866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5A5C25-656B-4815-851A-CA02F6915D5D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6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6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13</a:t>
            </a:fld>
            <a:endParaRPr altLang="en-US" lang="zh-C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 1"/>
          <p:cNvSpPr txBox="1"/>
          <p:nvPr/>
        </p:nvSpPr>
        <p:spPr>
          <a:xfrm>
            <a:off x="838200" y="1281430"/>
            <a:ext cx="4926965" cy="458587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3200" lang="en-US"/>
              <a:t>3</a:t>
            </a:r>
            <a:r>
              <a:rPr altLang="zh-CN" dirty="0" sz="3200" lang="en-US" smtClean="0"/>
              <a:t>.</a:t>
            </a:r>
            <a:r>
              <a:rPr altLang="en-US" dirty="0" sz="3200" lang="zh-CN" smtClean="0"/>
              <a:t>编译</a:t>
            </a:r>
            <a:r>
              <a:rPr altLang="zh-CN" dirty="0" sz="3200" lang="en-US" err="1" smtClean="0"/>
              <a:t>dol</a:t>
            </a:r>
            <a:r>
              <a:rPr altLang="en-US" dirty="0" sz="3200" lang="zh-CN" smtClean="0"/>
              <a:t>（续上页</a:t>
            </a:r>
            <a:endParaRPr altLang="zh-CN" dirty="0" sz="3200" lang="en-US" smtClean="0"/>
          </a:p>
          <a:p>
            <a:r>
              <a:rPr altLang="en-US" dirty="0" sz="2000" lang="zh-CN" smtClean="0"/>
              <a:t>然后是</a:t>
            </a:r>
            <a:r>
              <a:rPr altLang="en-US" dirty="0" sz="2000" lang="zh-CN"/>
              <a:t>编译</a:t>
            </a:r>
            <a:endParaRPr altLang="zh-CN" dirty="0" sz="2000" lang="en-US" smtClean="0"/>
          </a:p>
          <a:p>
            <a:r>
              <a:rPr altLang="zh-CN" b="1" dirty="0" sz="2000" lang="en-US" smtClean="0"/>
              <a:t>$</a:t>
            </a:r>
            <a:r>
              <a:rPr altLang="zh-CN" b="1" dirty="0" sz="2000" lang="en-US"/>
              <a:t>	</a:t>
            </a:r>
            <a:r>
              <a:rPr altLang="zh-CN" b="1" dirty="0" sz="2000" lang="en-US" err="1" smtClean="0"/>
              <a:t>sudo</a:t>
            </a:r>
            <a:r>
              <a:rPr altLang="zh-CN" b="1" dirty="0" sz="2000" lang="en-US" smtClean="0"/>
              <a:t> ant </a:t>
            </a:r>
            <a:r>
              <a:rPr altLang="zh-CN" b="1" dirty="0" sz="2000" lang="en-US"/>
              <a:t>-f build_zip.xml all</a:t>
            </a:r>
            <a:endParaRPr altLang="zh-CN" dirty="0" sz="2000" lang="en-US" smtClean="0"/>
          </a:p>
          <a:p>
            <a:r>
              <a:rPr altLang="en-US" dirty="0" sz="2000" lang="zh-CN" smtClean="0"/>
              <a:t>约成功会显示</a:t>
            </a:r>
            <a:r>
              <a:rPr altLang="zh-CN" dirty="0" sz="2000" lang="en-US" smtClean="0"/>
              <a:t>build successful</a:t>
            </a:r>
          </a:p>
          <a:p>
            <a:endParaRPr altLang="zh-CN" dirty="0" sz="2000" lang="en-US"/>
          </a:p>
          <a:p>
            <a:r>
              <a:rPr altLang="en-US" dirty="0" sz="2000" lang="zh-CN" smtClean="0"/>
              <a:t>接着可以试试运行第一个例子</a:t>
            </a:r>
            <a:endParaRPr altLang="zh-CN" dirty="0" sz="2000" lang="en-US" smtClean="0"/>
          </a:p>
          <a:p>
            <a:r>
              <a:rPr altLang="en-US" dirty="0" sz="2000" lang="zh-CN" smtClean="0"/>
              <a:t>进入</a:t>
            </a:r>
            <a:r>
              <a:rPr altLang="zh-CN" dirty="0" sz="2000" lang="en-US" smtClean="0"/>
              <a:t>build/bin/</a:t>
            </a:r>
            <a:r>
              <a:rPr altLang="zh-CN" dirty="0" sz="2000" lang="en-US" err="1" smtClean="0"/>
              <a:t>mian</a:t>
            </a:r>
            <a:r>
              <a:rPr altLang="en-US" dirty="0" sz="2000" lang="zh-CN" smtClean="0"/>
              <a:t>路径下</a:t>
            </a:r>
            <a:endParaRPr altLang="zh-CN" dirty="0" sz="2000" lang="en-US"/>
          </a:p>
          <a:p>
            <a:r>
              <a:rPr altLang="zh-CN" dirty="0" sz="2000" lang="en-US" smtClean="0"/>
              <a:t>$	cd build/bin/main</a:t>
            </a:r>
          </a:p>
          <a:p>
            <a:r>
              <a:rPr altLang="en-US" dirty="0" sz="2000" lang="zh-CN" smtClean="0"/>
              <a:t>然后运行第一个例子</a:t>
            </a:r>
            <a:endParaRPr altLang="zh-CN" dirty="0" sz="2000" lang="en-US" smtClean="0"/>
          </a:p>
          <a:p>
            <a:r>
              <a:rPr altLang="zh-CN" dirty="0" sz="2000" lang="en-US"/>
              <a:t>$	</a:t>
            </a:r>
            <a:r>
              <a:rPr altLang="zh-CN" sz="2000" lang="en-US" smtClean="0"/>
              <a:t>sudo ant </a:t>
            </a:r>
            <a:r>
              <a:rPr altLang="zh-CN" dirty="0" sz="2000" lang="en-US"/>
              <a:t>-f runexample.xml -</a:t>
            </a:r>
            <a:r>
              <a:rPr altLang="zh-CN" dirty="0" sz="2000" lang="en-US" err="1"/>
              <a:t>Dnumber</a:t>
            </a:r>
            <a:r>
              <a:rPr altLang="zh-CN" dirty="0" sz="2000" lang="en-US"/>
              <a:t>=1</a:t>
            </a:r>
            <a:endParaRPr altLang="zh-CN" dirty="0" sz="2000" lang="en-US" smtClean="0"/>
          </a:p>
          <a:p>
            <a:endParaRPr altLang="zh-CN" dirty="0" sz="2000" lang="en-US" smtClean="0"/>
          </a:p>
          <a:p>
            <a:r>
              <a:rPr altLang="en-US" dirty="0" sz="2000" lang="zh-CN" smtClean="0"/>
              <a:t>成功结果如图</a:t>
            </a:r>
            <a:endParaRPr altLang="zh-CN" dirty="0" sz="2000" lang="en-US"/>
          </a:p>
          <a:p>
            <a:endParaRPr altLang="zh-CN" dirty="0" sz="2000" lang="en-US" smtClean="0"/>
          </a:p>
        </p:txBody>
      </p:sp>
      <p:pic>
        <p:nvPicPr>
          <p:cNvPr id="2097161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559893" y="1076325"/>
            <a:ext cx="6038850" cy="5781675"/>
          </a:xfrm>
          <a:prstGeom prst="rect"/>
        </p:spPr>
      </p:pic>
      <p:sp>
        <p:nvSpPr>
          <p:cNvPr id="104866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B4C97C-C633-43C2-AB88-C091A257FBC0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68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14</a:t>
            </a:fld>
            <a:endParaRPr altLang="en-US" lang="zh-CN"/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 2"/>
          <p:cNvSpPr txBox="1"/>
          <p:nvPr/>
        </p:nvSpPr>
        <p:spPr>
          <a:xfrm>
            <a:off x="654518" y="1472665"/>
            <a:ext cx="9057373" cy="1815882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800" lang="en-US" smtClean="0"/>
              <a:t>Run example1</a:t>
            </a:r>
            <a:r>
              <a:rPr altLang="en-US" dirty="0" sz="2800" lang="zh-CN" smtClean="0"/>
              <a:t>：</a:t>
            </a:r>
            <a:endParaRPr altLang="zh-CN" dirty="0" sz="2800" lang="en-US" smtClean="0"/>
          </a:p>
          <a:p>
            <a:endParaRPr altLang="zh-CN" dirty="0" sz="2800" lang="en-US" smtClean="0"/>
          </a:p>
          <a:p>
            <a:r>
              <a:rPr altLang="zh-CN" dirty="0" sz="2800" lang="en-US" smtClean="0"/>
              <a:t> $ </a:t>
            </a:r>
            <a:r>
              <a:rPr altLang="zh-CN" dirty="0" sz="2800" lang="en-US"/>
              <a:t>cd </a:t>
            </a:r>
            <a:r>
              <a:rPr altLang="zh-CN" dirty="0" sz="2800" lang="en-US" smtClean="0"/>
              <a:t>build/bin/main</a:t>
            </a:r>
          </a:p>
          <a:p>
            <a:r>
              <a:rPr altLang="zh-CN" dirty="0" sz="2800" lang="en-US"/>
              <a:t> </a:t>
            </a:r>
            <a:r>
              <a:rPr altLang="zh-CN" dirty="0" sz="2800" lang="en-US" smtClean="0"/>
              <a:t>$ </a:t>
            </a:r>
            <a:r>
              <a:rPr altLang="zh-CN" dirty="0" sz="2800" lang="en-US"/>
              <a:t>ant -f runexample.xml -</a:t>
            </a:r>
            <a:r>
              <a:rPr altLang="zh-CN" dirty="0" sz="2800" lang="en-US" err="1"/>
              <a:t>Dnumber</a:t>
            </a:r>
            <a:r>
              <a:rPr altLang="zh-CN" dirty="0" sz="2800" lang="en-US"/>
              <a:t>=1</a:t>
            </a:r>
            <a:endParaRPr altLang="en-US" dirty="0" sz="2800" lang="zh-CN"/>
          </a:p>
        </p:txBody>
      </p:sp>
      <p:pic>
        <p:nvPicPr>
          <p:cNvPr id="2097162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54518" y="3522846"/>
            <a:ext cx="9675247" cy="2426418"/>
          </a:xfrm>
          <a:prstGeom prst="rect"/>
        </p:spPr>
      </p:pic>
      <p:sp>
        <p:nvSpPr>
          <p:cNvPr id="104867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D6158F-D713-4405-BC03-2E34B2838DE3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7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72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15</a:t>
            </a:fld>
            <a:endParaRPr altLang="en-US" lang="zh-CN"/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0188C9-9FAA-4A4B-BFE8-AD52E9E707A7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7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75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16</a:t>
            </a:fld>
            <a:endParaRPr altLang="en-US" lang="zh-CN"/>
          </a:p>
        </p:txBody>
      </p:sp>
      <p:sp>
        <p:nvSpPr>
          <p:cNvPr id="1048676" name="文本框 7"/>
          <p:cNvSpPr txBox="1"/>
          <p:nvPr/>
        </p:nvSpPr>
        <p:spPr>
          <a:xfrm>
            <a:off x="838200" y="1501254"/>
            <a:ext cx="10653215" cy="13234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800" lang="zh-CN" smtClean="0"/>
              <a:t>实验报告提交及要求：</a:t>
            </a:r>
            <a:endParaRPr altLang="zh-CN" dirty="0" sz="2800" lang="en-US" smtClean="0"/>
          </a:p>
          <a:p>
            <a:endParaRPr altLang="zh-CN" dirty="0" sz="2800" lang="en-US" smtClean="0"/>
          </a:p>
          <a:p>
            <a:r>
              <a:rPr altLang="en-US" dirty="0" sz="2400" lang="zh-CN" smtClean="0"/>
              <a:t>暂无</a:t>
            </a:r>
            <a:endParaRPr altLang="en-US" dirty="0" sz="2400" lang="zh-C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文本框 1"/>
          <p:cNvSpPr txBox="1"/>
          <p:nvPr/>
        </p:nvSpPr>
        <p:spPr>
          <a:xfrm>
            <a:off x="843280" y="1337945"/>
            <a:ext cx="10957560" cy="42824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Distributed Operation </a:t>
            </a:r>
            <a:r>
              <a:rPr altLang="zh-CN" b="1" dirty="0" sz="2800" lang="en-US" smtClean="0"/>
              <a:t>Layer :</a:t>
            </a:r>
            <a:r>
              <a:rPr altLang="zh-CN" dirty="0" sz="2800" lang="en-US"/>
              <a:t> </a:t>
            </a:r>
            <a:endParaRPr altLang="zh-CN" dirty="0" sz="2800" lang="en-US" smtClean="0"/>
          </a:p>
          <a:p>
            <a:r>
              <a:rPr altLang="zh-CN" dirty="0" sz="2800" lang="en-US" smtClean="0"/>
              <a:t>The </a:t>
            </a:r>
            <a:r>
              <a:rPr altLang="zh-CN" dirty="0" sz="2800" lang="en-US"/>
              <a:t>distributed operation layer (DOL) is a software development framework to program parallel applications. The DOL allows to specify applications based on the Kahn process network model of computation and features a simulation engine based on </a:t>
            </a:r>
            <a:r>
              <a:rPr altLang="zh-CN" dirty="0" sz="2800" lang="en-US" err="1"/>
              <a:t>SystemC</a:t>
            </a:r>
            <a:r>
              <a:rPr altLang="zh-CN" dirty="0" sz="2800" lang="en-US"/>
              <a:t>. Moreover, the DOL provides an XML-based specification format to describe the implementation of a parallel application on a multi-processor systems, including binding and mapping</a:t>
            </a:r>
            <a:r>
              <a:rPr altLang="zh-CN" dirty="0" sz="2800" lang="en-US" smtClean="0"/>
              <a:t>.</a:t>
            </a:r>
          </a:p>
          <a:p>
            <a:endParaRPr altLang="zh-CN" dirty="0" sz="2800" lang="en-US"/>
          </a:p>
          <a:p>
            <a:r>
              <a:rPr altLang="zh-CN" dirty="0" sz="2800" lang="en-US" smtClean="0">
                <a:hlinkClick r:id="rId1"/>
              </a:rPr>
              <a:t>www.tik.ee.ethz.ch/~shapes/dol.html</a:t>
            </a:r>
            <a:endParaRPr altLang="en-US" dirty="0" sz="2800" lang="zh-CN"/>
          </a:p>
        </p:txBody>
      </p:sp>
      <p:sp>
        <p:nvSpPr>
          <p:cNvPr id="104859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EC49050-AB92-40F5-AF51-4F24E7AA42B0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59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59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2</a:t>
            </a:fld>
            <a:endParaRPr altLang="en-US" lang="zh-CN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463D5D-B1CC-4CD9-B7AC-334A97B637C4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0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05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3</a:t>
            </a:fld>
            <a:endParaRPr altLang="en-US" lang="zh-CN"/>
          </a:p>
        </p:txBody>
      </p:sp>
      <p:sp>
        <p:nvSpPr>
          <p:cNvPr id="1048606" name="文本框 4"/>
          <p:cNvSpPr txBox="1"/>
          <p:nvPr/>
        </p:nvSpPr>
        <p:spPr>
          <a:xfrm>
            <a:off x="838200" y="1678675"/>
            <a:ext cx="9534099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 smtClean="0"/>
              <a:t>Make</a:t>
            </a:r>
            <a:r>
              <a:rPr altLang="en-US" b="1" dirty="0" sz="2800" lang="zh-CN" smtClean="0"/>
              <a:t>工具简介</a:t>
            </a:r>
            <a:endParaRPr altLang="en-US" b="1" dirty="0" sz="2800" lang="zh-CN"/>
          </a:p>
        </p:txBody>
      </p:sp>
      <p:sp>
        <p:nvSpPr>
          <p:cNvPr id="1048607" name="文本框 5"/>
          <p:cNvSpPr txBox="1"/>
          <p:nvPr/>
        </p:nvSpPr>
        <p:spPr>
          <a:xfrm>
            <a:off x="947382" y="2583318"/>
            <a:ext cx="9697872" cy="1869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l"/>
            </a:pPr>
            <a:r>
              <a:rPr altLang="en-US" dirty="0" sz="2400" lang="zh-CN" smtClean="0"/>
              <a:t>在</a:t>
            </a:r>
            <a:r>
              <a:rPr altLang="zh-CN" dirty="0" sz="2400" lang="en-US" smtClean="0"/>
              <a:t>Linux</a:t>
            </a:r>
            <a:r>
              <a:rPr altLang="en-US" dirty="0" sz="2400" lang="zh-CN" smtClean="0"/>
              <a:t>和</a:t>
            </a:r>
            <a:r>
              <a:rPr altLang="zh-CN" dirty="0" sz="2400" lang="en-US" smtClean="0"/>
              <a:t>Ubuntu</a:t>
            </a:r>
            <a:r>
              <a:rPr altLang="en-US" dirty="0" sz="2400" lang="zh-CN" smtClean="0"/>
              <a:t>环境中，</a:t>
            </a:r>
            <a:r>
              <a:rPr altLang="zh-CN" dirty="0" sz="2400" lang="en-US" smtClean="0"/>
              <a:t>make</a:t>
            </a:r>
            <a:r>
              <a:rPr altLang="en-US" dirty="0" sz="2400" lang="zh-CN"/>
              <a:t>工具主要被用来进行工程编译和程序</a:t>
            </a:r>
            <a:r>
              <a:rPr altLang="en-US" dirty="0" sz="2400" lang="zh-CN" smtClean="0"/>
              <a:t>链接</a:t>
            </a:r>
            <a:endParaRPr altLang="zh-CN" dirty="0" sz="2400" lang="en-US" smtClean="0"/>
          </a:p>
          <a:p>
            <a:pPr indent="-342900" marL="342900">
              <a:buFont typeface="Wingdings" panose="05000000000000000000" pitchFamily="2" charset="2"/>
              <a:buChar char="l"/>
            </a:pPr>
            <a:r>
              <a:rPr altLang="zh-CN" dirty="0" sz="2400" lang="en-US" err="1" smtClean="0"/>
              <a:t>Makefile</a:t>
            </a:r>
            <a:r>
              <a:rPr altLang="en-US" dirty="0" sz="2400" lang="zh-CN" smtClean="0"/>
              <a:t>文件：</a:t>
            </a:r>
            <a:r>
              <a:rPr altLang="en-US" dirty="0" sz="2400" lang="zh-CN"/>
              <a:t>告诉</a:t>
            </a:r>
            <a:r>
              <a:rPr altLang="zh-CN" dirty="0" sz="2400" lang="en-US"/>
              <a:t>make</a:t>
            </a:r>
            <a:r>
              <a:rPr altLang="en-US" dirty="0" sz="2400" lang="zh-CN"/>
              <a:t>以何种方式编译源代码和链接</a:t>
            </a:r>
            <a:r>
              <a:rPr altLang="en-US" dirty="0" sz="2400" lang="zh-CN" smtClean="0"/>
              <a:t>程序</a:t>
            </a:r>
            <a:endParaRPr altLang="zh-CN" dirty="0" sz="2400" lang="en-US" smtClean="0"/>
          </a:p>
          <a:p>
            <a:pPr indent="-342900" marL="342900">
              <a:buFont typeface="Wingdings" panose="05000000000000000000" pitchFamily="2" charset="2"/>
              <a:buChar char="l"/>
            </a:pPr>
            <a:r>
              <a:rPr altLang="zh-CN" dirty="0" sz="2400" lang="en-US"/>
              <a:t>make</a:t>
            </a:r>
            <a:r>
              <a:rPr altLang="en-US" dirty="0" sz="2400" lang="zh-CN"/>
              <a:t>通过比较对应文件（规则的目标和依赖）的最后修改时间，来决定哪些文件需要更新、那些文件不需要更新</a:t>
            </a:r>
            <a:r>
              <a:rPr altLang="en-US" dirty="0" sz="2400" lang="zh-CN" smtClean="0"/>
              <a:t>。</a:t>
            </a:r>
            <a:endParaRPr altLang="zh-CN" dirty="0" sz="2400" lang="en-US" smtClean="0"/>
          </a:p>
        </p:txBody>
      </p:sp>
      <p:sp>
        <p:nvSpPr>
          <p:cNvPr id="1048608" name="文本框 6"/>
          <p:cNvSpPr txBox="1"/>
          <p:nvPr/>
        </p:nvSpPr>
        <p:spPr>
          <a:xfrm>
            <a:off x="947382" y="5069998"/>
            <a:ext cx="993763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lang="en-US"/>
              <a:t>http://blog.chinaunix.net/uid-9314244-id-2004686.html</a:t>
            </a:r>
            <a:endParaRPr altLang="en-US" dirty="0" lang="zh-CN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9FB6E5-C574-4E2E-B725-7EE4FFC29F74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15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4</a:t>
            </a:fld>
            <a:endParaRPr altLang="en-US" lang="zh-CN"/>
          </a:p>
        </p:txBody>
      </p:sp>
      <p:sp>
        <p:nvSpPr>
          <p:cNvPr id="1048616" name="文本框 4"/>
          <p:cNvSpPr txBox="1"/>
          <p:nvPr/>
        </p:nvSpPr>
        <p:spPr>
          <a:xfrm>
            <a:off x="968991" y="2728264"/>
            <a:ext cx="8557404" cy="1869441"/>
          </a:xfrm>
          <a:prstGeom prst="rect"/>
          <a:noFill/>
        </p:spPr>
        <p:txBody>
          <a:bodyPr rtlCol="0" wrap="square">
            <a:spAutoFit/>
          </a:bodyPr>
          <a:p>
            <a:endParaRPr altLang="zh-CN" dirty="0" sz="2400" lang="en-US" smtClean="0"/>
          </a:p>
          <a:p>
            <a:pPr indent="-342900" marL="342900">
              <a:buFont typeface="Wingdings" panose="05000000000000000000" pitchFamily="2" charset="2"/>
              <a:buChar char="l"/>
            </a:pPr>
            <a:r>
              <a:rPr altLang="zh-CN" dirty="0" sz="2400" lang="en-US" smtClean="0"/>
              <a:t>Ant</a:t>
            </a:r>
            <a:r>
              <a:rPr altLang="en-US" dirty="0" sz="2400" lang="zh-CN"/>
              <a:t>是一种基于</a:t>
            </a:r>
            <a:r>
              <a:rPr altLang="zh-CN" dirty="0" sz="2400" lang="en-US"/>
              <a:t>Java</a:t>
            </a:r>
            <a:r>
              <a:rPr altLang="en-US" dirty="0" sz="2400" lang="zh-CN"/>
              <a:t>的</a:t>
            </a:r>
            <a:r>
              <a:rPr altLang="zh-CN" dirty="0" sz="2400" lang="en-US"/>
              <a:t>build</a:t>
            </a:r>
            <a:r>
              <a:rPr altLang="en-US" dirty="0" sz="2400" lang="zh-CN"/>
              <a:t>工具</a:t>
            </a:r>
            <a:r>
              <a:rPr altLang="en-US" dirty="0" sz="2400" lang="zh-CN" smtClean="0"/>
              <a:t>。</a:t>
            </a:r>
            <a:endParaRPr altLang="zh-CN" dirty="0" sz="2400" lang="en-US" smtClean="0"/>
          </a:p>
          <a:p>
            <a:pPr indent="-342900" marL="342900">
              <a:buFont typeface="Wingdings" panose="05000000000000000000" pitchFamily="2" charset="2"/>
              <a:buChar char="l"/>
            </a:pPr>
            <a:r>
              <a:rPr altLang="zh-CN" dirty="0" sz="2400" lang="en-US" smtClean="0"/>
              <a:t>Ant</a:t>
            </a:r>
            <a:r>
              <a:rPr altLang="en-US" dirty="0" sz="2400" lang="zh-CN"/>
              <a:t>用</a:t>
            </a:r>
            <a:r>
              <a:rPr altLang="zh-CN" dirty="0" sz="2400" lang="en-US"/>
              <a:t>Java</a:t>
            </a:r>
            <a:r>
              <a:rPr altLang="en-US" dirty="0" sz="2400" lang="zh-CN"/>
              <a:t>的类来扩展</a:t>
            </a:r>
            <a:r>
              <a:rPr altLang="en-US" dirty="0" sz="2400" lang="zh-CN" smtClean="0"/>
              <a:t>。</a:t>
            </a:r>
            <a:endParaRPr altLang="zh-CN" dirty="0" sz="2400" lang="en-US" smtClean="0"/>
          </a:p>
          <a:p>
            <a:pPr indent="-342900" marL="342900">
              <a:buFont typeface="Wingdings" panose="05000000000000000000" pitchFamily="2" charset="2"/>
              <a:buChar char="l"/>
            </a:pPr>
            <a:r>
              <a:rPr altLang="zh-CN" dirty="0" sz="2400" lang="en-US" smtClean="0"/>
              <a:t>Ant</a:t>
            </a:r>
            <a:r>
              <a:rPr altLang="en-US" dirty="0" sz="2400" lang="zh-CN" smtClean="0"/>
              <a:t>本身</a:t>
            </a:r>
            <a:r>
              <a:rPr altLang="en-US" dirty="0" sz="2400" lang="zh-CN"/>
              <a:t>就是这样一个</a:t>
            </a:r>
            <a:r>
              <a:rPr altLang="en-US" dirty="0" sz="2400" lang="zh-CN" smtClean="0"/>
              <a:t>流程脚本引擎，</a:t>
            </a:r>
            <a:r>
              <a:rPr altLang="en-US" dirty="0" sz="2400" lang="zh-CN"/>
              <a:t>用于自动化调用程序完成项目的编译，打包，测试等。</a:t>
            </a:r>
          </a:p>
        </p:txBody>
      </p:sp>
      <p:sp>
        <p:nvSpPr>
          <p:cNvPr id="1048617" name="文本框 5"/>
          <p:cNvSpPr txBox="1"/>
          <p:nvPr/>
        </p:nvSpPr>
        <p:spPr>
          <a:xfrm>
            <a:off x="968991" y="1951630"/>
            <a:ext cx="5445457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 smtClean="0"/>
              <a:t>Ant</a:t>
            </a:r>
            <a:r>
              <a:rPr altLang="en-US" b="1" dirty="0" sz="2800" lang="zh-CN" smtClean="0"/>
              <a:t>工具简介</a:t>
            </a:r>
            <a:endParaRPr altLang="en-US" b="1" dirty="0" sz="2800" lang="zh-CN"/>
          </a:p>
        </p:txBody>
      </p:sp>
      <p:sp>
        <p:nvSpPr>
          <p:cNvPr id="1048618" name="文本框 6"/>
          <p:cNvSpPr txBox="1"/>
          <p:nvPr/>
        </p:nvSpPr>
        <p:spPr>
          <a:xfrm>
            <a:off x="968991" y="5327137"/>
            <a:ext cx="9717206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lang="en-US"/>
              <a:t>http://blog.163.com/qiangyongbin2000@126/blog/static/77517819201151653423687/</a:t>
            </a:r>
            <a:endParaRPr altLang="en-US" dirty="0" lang="zh-CN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9B4E23-01AA-4D5E-B8D7-8DE4A75F9399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2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25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5</a:t>
            </a:fld>
            <a:endParaRPr altLang="en-US" lang="zh-CN"/>
          </a:p>
        </p:txBody>
      </p:sp>
      <p:sp>
        <p:nvSpPr>
          <p:cNvPr id="1048626" name="文本框 4"/>
          <p:cNvSpPr txBox="1"/>
          <p:nvPr/>
        </p:nvSpPr>
        <p:spPr>
          <a:xfrm>
            <a:off x="838200" y="2570698"/>
            <a:ext cx="10196423" cy="2225041"/>
          </a:xfrm>
          <a:prstGeom prst="rect"/>
          <a:noFill/>
        </p:spPr>
        <p:txBody>
          <a:bodyPr rtlCol="0" wrap="square">
            <a:spAutoFit/>
          </a:bodyPr>
          <a:p>
            <a:endParaRPr altLang="zh-CN" dirty="0" sz="2400" lang="en-US" smtClean="0"/>
          </a:p>
          <a:p>
            <a:pPr indent="-342900" marL="342900">
              <a:buFont typeface="Wingdings" panose="05000000000000000000" pitchFamily="2" charset="2"/>
              <a:buChar char="l"/>
            </a:pPr>
            <a:r>
              <a:rPr altLang="en-US" dirty="0" sz="2400" lang="zh-CN" smtClean="0"/>
              <a:t>跨</a:t>
            </a:r>
            <a:r>
              <a:rPr altLang="en-US" dirty="0" sz="2400" lang="zh-CN"/>
              <a:t>平台性。</a:t>
            </a:r>
            <a:r>
              <a:rPr altLang="zh-CN" dirty="0" sz="2400" lang="en-US"/>
              <a:t>Ant</a:t>
            </a:r>
            <a:r>
              <a:rPr altLang="en-US" dirty="0" sz="2400" lang="zh-CN"/>
              <a:t>是</a:t>
            </a:r>
            <a:r>
              <a:rPr altLang="en-US" dirty="0" sz="2400" lang="zh-CN" smtClean="0"/>
              <a:t>纯</a:t>
            </a:r>
            <a:r>
              <a:rPr altLang="zh-CN" dirty="0" sz="2400" lang="en-US" smtClean="0"/>
              <a:t>java</a:t>
            </a:r>
            <a:r>
              <a:rPr altLang="en-US" dirty="0" sz="2400" lang="zh-CN" smtClean="0"/>
              <a:t>语言编写</a:t>
            </a:r>
            <a:r>
              <a:rPr altLang="en-US" dirty="0" sz="2400" lang="zh-CN"/>
              <a:t>的，所示具有很好的跨平台性。</a:t>
            </a:r>
          </a:p>
          <a:p>
            <a:pPr indent="-342900" marL="342900">
              <a:buFont typeface="Wingdings" panose="05000000000000000000" pitchFamily="2" charset="2"/>
              <a:buChar char="l"/>
            </a:pPr>
            <a:r>
              <a:rPr altLang="en-US" dirty="0" sz="2400" lang="zh-CN" smtClean="0"/>
              <a:t>操作</a:t>
            </a:r>
            <a:r>
              <a:rPr altLang="en-US" dirty="0" sz="2400" lang="zh-CN"/>
              <a:t>简单。</a:t>
            </a:r>
            <a:r>
              <a:rPr altLang="zh-CN" dirty="0" sz="2400" lang="en-US"/>
              <a:t>Ant</a:t>
            </a:r>
            <a:r>
              <a:rPr altLang="en-US" dirty="0" sz="2400" lang="zh-CN"/>
              <a:t>是由一个内置任务和可选任务组成的。</a:t>
            </a:r>
            <a:r>
              <a:rPr altLang="zh-CN" dirty="0" sz="2400" lang="en-US"/>
              <a:t>Ant</a:t>
            </a:r>
            <a:r>
              <a:rPr altLang="en-US" dirty="0" sz="2400" lang="zh-CN"/>
              <a:t>运行时需要一个</a:t>
            </a:r>
            <a:r>
              <a:rPr altLang="zh-CN" dirty="0" sz="2400" lang="en-US"/>
              <a:t>XML</a:t>
            </a:r>
            <a:r>
              <a:rPr altLang="en-US" dirty="0" sz="2400" lang="zh-CN"/>
              <a:t>文件</a:t>
            </a:r>
            <a:r>
              <a:rPr altLang="zh-CN" dirty="0" sz="2400" lang="en-US"/>
              <a:t>(</a:t>
            </a:r>
            <a:r>
              <a:rPr altLang="en-US" dirty="0" sz="2400" lang="zh-CN"/>
              <a:t>构建文件</a:t>
            </a:r>
            <a:r>
              <a:rPr altLang="zh-CN" dirty="0" sz="2400" lang="en-US"/>
              <a:t>)</a:t>
            </a:r>
            <a:r>
              <a:rPr altLang="en-US" dirty="0" sz="2400" lang="zh-CN" smtClean="0"/>
              <a:t>。</a:t>
            </a:r>
            <a:endParaRPr altLang="zh-CN" dirty="0" sz="2400" lang="en-US" smtClean="0"/>
          </a:p>
          <a:p>
            <a:pPr indent="-342900" marL="342900">
              <a:buFont typeface="Wingdings" panose="05000000000000000000" pitchFamily="2" charset="2"/>
              <a:buChar char="l"/>
            </a:pPr>
            <a:r>
              <a:rPr altLang="en-US" dirty="0" sz="2400" lang="zh-CN" smtClean="0"/>
              <a:t>容易</a:t>
            </a:r>
            <a:r>
              <a:rPr altLang="en-US" dirty="0" sz="2400" lang="zh-CN"/>
              <a:t>维护和书写</a:t>
            </a:r>
            <a:r>
              <a:rPr altLang="en-US" dirty="0" sz="2400" lang="zh-CN" smtClean="0"/>
              <a:t>，结构清晰</a:t>
            </a:r>
            <a:r>
              <a:rPr altLang="en-US" dirty="0" sz="2400" lang="zh-CN"/>
              <a:t>。</a:t>
            </a:r>
          </a:p>
          <a:p>
            <a:pPr indent="-342900" marL="342900">
              <a:buFont typeface="Wingdings" panose="05000000000000000000" pitchFamily="2" charset="2"/>
              <a:buChar char="l"/>
            </a:pPr>
            <a:r>
              <a:rPr altLang="zh-CN" dirty="0" sz="2400" lang="en-US" smtClean="0"/>
              <a:t>Ant</a:t>
            </a:r>
            <a:r>
              <a:rPr altLang="en-US" dirty="0" sz="2400" lang="zh-CN"/>
              <a:t>可以集成到开发环境中</a:t>
            </a:r>
            <a:r>
              <a:rPr altLang="en-US" dirty="0" sz="2400" lang="zh-CN" smtClean="0"/>
              <a:t>。</a:t>
            </a:r>
            <a:endParaRPr altLang="en-US" dirty="0" sz="2400" lang="zh-CN"/>
          </a:p>
        </p:txBody>
      </p:sp>
      <p:sp>
        <p:nvSpPr>
          <p:cNvPr id="1048627" name="文本框 5"/>
          <p:cNvSpPr txBox="1"/>
          <p:nvPr/>
        </p:nvSpPr>
        <p:spPr>
          <a:xfrm>
            <a:off x="838200" y="1862812"/>
            <a:ext cx="9615985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Ant</a:t>
            </a:r>
            <a:r>
              <a:rPr altLang="en-US" b="1" dirty="0" sz="2800" lang="zh-CN"/>
              <a:t>的优点</a:t>
            </a:r>
            <a:endParaRPr altLang="zh-CN" b="1" dirty="0" sz="2800" lang="en-US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07E898-6B32-40F4-AA37-4459902C64A3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3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3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6</a:t>
            </a:fld>
            <a:endParaRPr altLang="en-US" lang="zh-CN"/>
          </a:p>
        </p:txBody>
      </p:sp>
      <p:sp>
        <p:nvSpPr>
          <p:cNvPr id="1048635" name="文本框 4"/>
          <p:cNvSpPr txBox="1"/>
          <p:nvPr/>
        </p:nvSpPr>
        <p:spPr>
          <a:xfrm>
            <a:off x="838200" y="1937982"/>
            <a:ext cx="9984475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 smtClean="0"/>
              <a:t>Java</a:t>
            </a:r>
            <a:r>
              <a:rPr altLang="en-US" b="1" dirty="0" sz="2800" lang="zh-CN" smtClean="0"/>
              <a:t>与</a:t>
            </a:r>
            <a:r>
              <a:rPr altLang="zh-CN" b="1" dirty="0" sz="2800" lang="en-US" err="1" smtClean="0"/>
              <a:t>javac</a:t>
            </a:r>
            <a:r>
              <a:rPr altLang="en-US" b="1" dirty="0" sz="2800" lang="zh-CN" smtClean="0"/>
              <a:t>简介</a:t>
            </a:r>
            <a:endParaRPr altLang="en-US" b="1" dirty="0" sz="2800" lang="zh-CN"/>
          </a:p>
        </p:txBody>
      </p:sp>
      <p:sp>
        <p:nvSpPr>
          <p:cNvPr id="1048636" name="文本框 5"/>
          <p:cNvSpPr txBox="1"/>
          <p:nvPr/>
        </p:nvSpPr>
        <p:spPr>
          <a:xfrm>
            <a:off x="838200" y="3028421"/>
            <a:ext cx="10181230" cy="1158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l"/>
            </a:pPr>
            <a:r>
              <a:rPr altLang="en-US" dirty="0" sz="2400" lang="zh-CN" smtClean="0"/>
              <a:t>用途：编译或执行</a:t>
            </a:r>
            <a:r>
              <a:rPr altLang="zh-CN" dirty="0" sz="2400" lang="en-US" smtClean="0"/>
              <a:t>java</a:t>
            </a:r>
            <a:r>
              <a:rPr altLang="en-US" dirty="0" sz="2400" lang="zh-CN" smtClean="0"/>
              <a:t>代码</a:t>
            </a:r>
            <a:endParaRPr altLang="zh-CN" dirty="0" sz="2400" lang="en-US" smtClean="0"/>
          </a:p>
          <a:p>
            <a:pPr indent="-285750" marL="285750">
              <a:buFont typeface="Wingdings" panose="05000000000000000000" pitchFamily="2" charset="2"/>
              <a:buChar char="l"/>
            </a:pPr>
            <a:r>
              <a:rPr altLang="zh-CN" dirty="0" sz="2400" lang="en-US" err="1"/>
              <a:t>javac</a:t>
            </a:r>
            <a:r>
              <a:rPr altLang="en-US" dirty="0" sz="2400" lang="zh-CN"/>
              <a:t>命令用来编译</a:t>
            </a:r>
            <a:r>
              <a:rPr altLang="zh-CN" dirty="0" sz="2400" lang="en-US"/>
              <a:t>java</a:t>
            </a:r>
            <a:r>
              <a:rPr altLang="en-US" dirty="0" sz="2400" lang="zh-CN" smtClean="0"/>
              <a:t>文件</a:t>
            </a:r>
            <a:endParaRPr altLang="zh-CN" dirty="0" sz="2400" lang="en-US" smtClean="0"/>
          </a:p>
          <a:p>
            <a:pPr indent="-285750" marL="285750">
              <a:buFont typeface="Wingdings" panose="05000000000000000000" pitchFamily="2" charset="2"/>
              <a:buChar char="l"/>
            </a:pPr>
            <a:r>
              <a:rPr altLang="zh-CN" dirty="0" sz="2400" lang="en-US"/>
              <a:t>java</a:t>
            </a:r>
            <a:r>
              <a:rPr altLang="en-US" dirty="0" sz="2400" lang="zh-CN"/>
              <a:t>命令可以执行生成的</a:t>
            </a:r>
            <a:r>
              <a:rPr altLang="zh-CN" dirty="0" sz="2400" lang="en-US"/>
              <a:t>class</a:t>
            </a:r>
            <a:r>
              <a:rPr altLang="en-US" dirty="0" sz="2400" lang="zh-CN"/>
              <a:t>文件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文本框 1"/>
          <p:cNvSpPr txBox="1"/>
          <p:nvPr/>
        </p:nvSpPr>
        <p:spPr>
          <a:xfrm>
            <a:off x="838200" y="1271905"/>
            <a:ext cx="10759440" cy="436245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800" lang="zh-CN"/>
              <a:t>本</a:t>
            </a:r>
            <a:r>
              <a:rPr altLang="en-US" dirty="0" sz="2800" lang="zh-CN" smtClean="0"/>
              <a:t>次实验环境在</a:t>
            </a:r>
            <a:r>
              <a:rPr altLang="zh-CN" dirty="0" sz="2800" lang="en-US" err="1" smtClean="0"/>
              <a:t>linux</a:t>
            </a:r>
            <a:r>
              <a:rPr altLang="en-US" dirty="0" sz="2800" lang="zh-CN" smtClean="0"/>
              <a:t>下进行，建议使用虚拟机安装</a:t>
            </a:r>
            <a:r>
              <a:rPr altLang="zh-CN" dirty="0" sz="2800" lang="en-US" smtClean="0"/>
              <a:t>Ubuntu</a:t>
            </a:r>
            <a:r>
              <a:rPr altLang="en-US" dirty="0" sz="2800" lang="zh-CN" smtClean="0"/>
              <a:t>（</a:t>
            </a:r>
            <a:endParaRPr altLang="zh-CN" dirty="0" sz="2800" lang="en-US" smtClean="0"/>
          </a:p>
          <a:p>
            <a:endParaRPr altLang="zh-CN" dirty="0" sz="2800" lang="en-US" smtClean="0"/>
          </a:p>
          <a:p>
            <a:r>
              <a:rPr altLang="zh-CN" dirty="0" sz="2800" lang="en-US" smtClean="0"/>
              <a:t>VMWARE</a:t>
            </a:r>
            <a:r>
              <a:rPr altLang="en-US" dirty="0" sz="2800" lang="zh-CN"/>
              <a:t>教程</a:t>
            </a:r>
            <a:r>
              <a:rPr altLang="en-US" dirty="0" sz="2800" lang="zh-CN" smtClean="0"/>
              <a:t>：</a:t>
            </a:r>
            <a:r>
              <a:rPr altLang="zh-CN" dirty="0" sz="2800" lang="en-US">
                <a:hlinkClick r:id="rId1"/>
              </a:rPr>
              <a:t>http://</a:t>
            </a:r>
            <a:r>
              <a:rPr altLang="zh-CN" dirty="0" sz="2800" lang="en-US" smtClean="0">
                <a:hlinkClick r:id="rId1"/>
              </a:rPr>
              <a:t>jingyan.baidu.com/article/0320e2c1ef9f6c1b87507bf6.html</a:t>
            </a:r>
            <a:endParaRPr altLang="zh-CN" dirty="0" sz="2800" lang="en-US" smtClean="0"/>
          </a:p>
          <a:p>
            <a:r>
              <a:rPr altLang="zh-CN" dirty="0" sz="2800" lang="en-US" smtClean="0"/>
              <a:t>VIRTUALBOX</a:t>
            </a:r>
            <a:r>
              <a:rPr altLang="en-US" dirty="0" sz="2800" lang="zh-CN" smtClean="0"/>
              <a:t>教程：</a:t>
            </a:r>
            <a:endParaRPr altLang="zh-CN" dirty="0" sz="2800" lang="en-US" smtClean="0"/>
          </a:p>
          <a:p>
            <a:r>
              <a:rPr altLang="zh-CN" dirty="0" sz="2800" lang="en-US">
                <a:hlinkClick r:id="rId2"/>
              </a:rPr>
              <a:t>http://</a:t>
            </a:r>
            <a:r>
              <a:rPr altLang="zh-CN" dirty="0" sz="2800" lang="en-US" smtClean="0">
                <a:hlinkClick r:id="rId2"/>
              </a:rPr>
              <a:t>jingyan.baidu.com/article/cdddd41c5eea3153ca00e160.html</a:t>
            </a:r>
            <a:endParaRPr altLang="zh-CN" dirty="0" sz="2800" lang="en-US" smtClean="0"/>
          </a:p>
          <a:p>
            <a:r>
              <a:rPr altLang="zh-CN" dirty="0" sz="2800" lang="en-US" smtClean="0"/>
              <a:t>Ubuntu</a:t>
            </a:r>
            <a:r>
              <a:rPr altLang="en-US" dirty="0" sz="2800" lang="zh-CN" smtClean="0"/>
              <a:t>下载：</a:t>
            </a:r>
            <a:endParaRPr altLang="zh-CN" dirty="0" sz="2800" lang="en-US" smtClean="0"/>
          </a:p>
          <a:p>
            <a:r>
              <a:rPr altLang="zh-CN" dirty="0" sz="2800" lang="en-US">
                <a:hlinkClick r:id="rId3"/>
              </a:rPr>
              <a:t>http://</a:t>
            </a:r>
            <a:r>
              <a:rPr altLang="zh-CN" dirty="0" sz="2800" lang="en-US" smtClean="0">
                <a:hlinkClick r:id="rId3"/>
              </a:rPr>
              <a:t>www.ubuntu.com/download/desktop</a:t>
            </a:r>
            <a:endParaRPr altLang="zh-CN" dirty="0" sz="2800" lang="en-US" smtClean="0"/>
          </a:p>
          <a:p>
            <a:endParaRPr altLang="zh-CN" dirty="0" sz="2800" lang="en-US" smtClean="0"/>
          </a:p>
          <a:p>
            <a:r>
              <a:rPr altLang="en-US" dirty="0" sz="2800" lang="zh-CN" smtClean="0"/>
              <a:t>）</a:t>
            </a:r>
            <a:endParaRPr altLang="en-US" dirty="0" sz="2800" lang="zh-CN"/>
          </a:p>
        </p:txBody>
      </p:sp>
      <p:sp>
        <p:nvSpPr>
          <p:cNvPr id="104863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94CFF7-75F2-4257-803A-DF5B65C05D8D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3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4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7</a:t>
            </a:fld>
            <a:endParaRPr altLang="en-US" lang="zh-CN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文本框 1"/>
          <p:cNvSpPr txBox="1"/>
          <p:nvPr/>
        </p:nvSpPr>
        <p:spPr>
          <a:xfrm>
            <a:off x="802640" y="1337945"/>
            <a:ext cx="10998200" cy="3509010"/>
          </a:xfrm>
          <a:prstGeom prst="rect"/>
          <a:noFill/>
        </p:spPr>
        <p:txBody>
          <a:bodyPr rtlCol="0" wrap="square">
            <a:spAutoFit/>
          </a:bodyPr>
          <a:p>
            <a:endParaRPr altLang="zh-CN" dirty="0" sz="2800" lang="en-US" smtClean="0"/>
          </a:p>
          <a:p>
            <a:r>
              <a:rPr altLang="en-US" dirty="0" sz="2800" lang="zh-CN" smtClean="0"/>
              <a:t>安装一些必要的环境</a:t>
            </a:r>
            <a:r>
              <a:rPr altLang="zh-CN" dirty="0" sz="2800" lang="en-US" smtClean="0"/>
              <a:t>(</a:t>
            </a:r>
            <a:r>
              <a:rPr altLang="zh-CN" dirty="0" sz="2800" lang="en-US" err="1" smtClean="0"/>
              <a:t>ubuntu</a:t>
            </a:r>
            <a:r>
              <a:rPr altLang="en-US" dirty="0" sz="2800" lang="zh-CN" smtClean="0"/>
              <a:t>为例</a:t>
            </a:r>
            <a:r>
              <a:rPr altLang="zh-CN" dirty="0" sz="2800" lang="en-US" smtClean="0"/>
              <a:t>)</a:t>
            </a:r>
            <a:r>
              <a:rPr altLang="en-US" dirty="0" sz="2800" lang="zh-CN" smtClean="0"/>
              <a:t>：</a:t>
            </a:r>
            <a:endParaRPr altLang="zh-CN" dirty="0" sz="2800" lang="en-US" smtClean="0"/>
          </a:p>
          <a:p>
            <a:r>
              <a:rPr altLang="zh-CN" b="1" dirty="0" sz="2800" lang="en-US" smtClean="0"/>
              <a:t>$	</a:t>
            </a:r>
            <a:r>
              <a:rPr altLang="zh-CN" b="1" dirty="0" sz="2800" lang="en-US" err="1" smtClean="0"/>
              <a:t>sudo</a:t>
            </a:r>
            <a:r>
              <a:rPr altLang="zh-CN" b="1" dirty="0" sz="2800" lang="en-US" smtClean="0"/>
              <a:t> apt-get update</a:t>
            </a:r>
          </a:p>
          <a:p>
            <a:r>
              <a:rPr altLang="zh-CN" b="1" dirty="0" sz="2800" lang="en-US" smtClean="0"/>
              <a:t>$	</a:t>
            </a:r>
            <a:r>
              <a:rPr altLang="zh-CN" b="1" dirty="0" sz="2800" lang="en-US" err="1" smtClean="0"/>
              <a:t>sudo</a:t>
            </a:r>
            <a:r>
              <a:rPr altLang="zh-CN" b="1" dirty="0" sz="2800" lang="en-US" smtClean="0"/>
              <a:t> apt-get install ant</a:t>
            </a:r>
          </a:p>
          <a:p>
            <a:r>
              <a:rPr altLang="zh-CN" b="1" dirty="0" sz="2800" lang="en-US" smtClean="0"/>
              <a:t>$ 	</a:t>
            </a:r>
            <a:r>
              <a:rPr altLang="zh-CN" b="1" dirty="0" sz="2800" lang="en-US" err="1" smtClean="0"/>
              <a:t>sudo</a:t>
            </a:r>
            <a:r>
              <a:rPr altLang="zh-CN" b="1" dirty="0" sz="2800" lang="en-US" smtClean="0"/>
              <a:t> apt-get install openjdk-7-jdk</a:t>
            </a:r>
          </a:p>
          <a:p>
            <a:r>
              <a:rPr altLang="zh-CN" b="1" dirty="0" sz="2800" lang="en-US" smtClean="0"/>
              <a:t>$	</a:t>
            </a:r>
            <a:r>
              <a:rPr altLang="zh-CN" b="1" dirty="0" sz="2800" lang="en-US" err="1" smtClean="0"/>
              <a:t>sudo</a:t>
            </a:r>
            <a:r>
              <a:rPr altLang="zh-CN" b="1" dirty="0" sz="2800" lang="en-US" smtClean="0"/>
              <a:t> apt-get install unzip</a:t>
            </a:r>
          </a:p>
          <a:p>
            <a:endParaRPr altLang="zh-CN" dirty="0" sz="2800" lang="en-US" smtClean="0"/>
          </a:p>
          <a:p>
            <a:endParaRPr altLang="en-US" dirty="0" sz="2800" lang="zh-CN"/>
          </a:p>
        </p:txBody>
      </p:sp>
      <p:sp>
        <p:nvSpPr>
          <p:cNvPr id="104864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0433A9-185D-4DA5-B8F4-742D46B44BA2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4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4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8</a:t>
            </a:fld>
            <a:endParaRPr altLang="en-US" lang="zh-CN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框 1"/>
          <p:cNvSpPr txBox="1"/>
          <p:nvPr/>
        </p:nvSpPr>
        <p:spPr>
          <a:xfrm>
            <a:off x="736600" y="1337945"/>
            <a:ext cx="11208385" cy="296100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3200" lang="en-US" smtClean="0"/>
              <a:t>1.</a:t>
            </a:r>
            <a:r>
              <a:rPr altLang="en-US" dirty="0" sz="3200" lang="zh-CN" smtClean="0"/>
              <a:t>下载文件</a:t>
            </a:r>
            <a:r>
              <a:rPr altLang="zh-CN" dirty="0" sz="2800" lang="en-US" smtClean="0"/>
              <a:t>(</a:t>
            </a:r>
            <a:r>
              <a:rPr altLang="en-US" dirty="0" sz="2800" lang="zh-CN" smtClean="0"/>
              <a:t>使用</a:t>
            </a:r>
            <a:r>
              <a:rPr altLang="zh-CN" dirty="0" sz="2800" lang="en-US" err="1" smtClean="0"/>
              <a:t>Vmware</a:t>
            </a:r>
            <a:r>
              <a:rPr altLang="en-US" dirty="0" sz="2800" lang="zh-CN" smtClean="0"/>
              <a:t>虚拟机，也可以从主机拷贝到虚拟机中去</a:t>
            </a:r>
            <a:r>
              <a:rPr altLang="zh-CN" dirty="0" sz="2800" lang="en-US">
                <a:hlinkClick r:id="rId1"/>
              </a:rPr>
              <a:t>http://</a:t>
            </a:r>
            <a:r>
              <a:rPr altLang="zh-CN" dirty="0" sz="2800" lang="en-US" smtClean="0">
                <a:hlinkClick r:id="rId1"/>
              </a:rPr>
              <a:t>jingyan.baidu.com/article/c33e3f48a5c153ea15cbb5b2.html</a:t>
            </a:r>
            <a:endParaRPr altLang="zh-CN" dirty="0" sz="2800" lang="en-US" smtClean="0"/>
          </a:p>
          <a:p>
            <a:r>
              <a:rPr altLang="zh-CN" dirty="0" sz="2800" lang="en-US" smtClean="0"/>
              <a:t>)</a:t>
            </a:r>
            <a:r>
              <a:rPr altLang="en-US" dirty="0" sz="2800" lang="zh-CN" smtClean="0"/>
              <a:t>：</a:t>
            </a:r>
            <a:endParaRPr altLang="zh-CN" dirty="0" sz="2800" lang="en-US" smtClean="0"/>
          </a:p>
          <a:p>
            <a:r>
              <a:rPr altLang="zh-CN" b="1" dirty="0" sz="2000" lang="da-DK" smtClean="0"/>
              <a:t>sudo wget </a:t>
            </a:r>
            <a:r>
              <a:rPr altLang="zh-CN" b="1" dirty="0" sz="2000" lang="en-US" smtClean="0">
                <a:hlinkClick r:id="rId2"/>
              </a:rPr>
              <a:t>h</a:t>
            </a:r>
            <a:r>
              <a:rPr altLang="zh-CN" b="1" dirty="0" sz="2000" lang="da-DK" smtClean="0">
                <a:hlinkClick r:id="rId2"/>
              </a:rPr>
              <a:t>ttp://www.accellera.org/images/downloads/standards/systemc/systemc-2.3.1.tgz</a:t>
            </a:r>
            <a:endParaRPr altLang="zh-CN" b="1" dirty="0" sz="2000" lang="da-DK" smtClean="0"/>
          </a:p>
          <a:p>
            <a:endParaRPr altLang="zh-CN" b="1" dirty="0" sz="2000" lang="da-DK" smtClean="0"/>
          </a:p>
          <a:p>
            <a:r>
              <a:rPr altLang="zh-CN" b="1" dirty="0" sz="2000" lang="da-DK" smtClean="0"/>
              <a:t>sudo wget </a:t>
            </a:r>
            <a:r>
              <a:rPr altLang="zh-CN" b="1" dirty="0" sz="2000" lang="da-DK" smtClean="0">
                <a:hlinkClick r:id="rId3"/>
              </a:rPr>
              <a:t>http://www.tik.ee.ethz.ch/~shapes/downloads/dol_ethz.zip</a:t>
            </a:r>
            <a:endParaRPr altLang="zh-CN" b="1" dirty="0" sz="2000" lang="da-DK" smtClean="0"/>
          </a:p>
          <a:p>
            <a:r>
              <a:rPr altLang="zh-CN" dirty="0" sz="2000" lang="da-DK" smtClean="0"/>
              <a:t> </a:t>
            </a:r>
          </a:p>
          <a:p>
            <a:endParaRPr altLang="en-US" dirty="0" sz="2000" lang="zh-CN"/>
          </a:p>
        </p:txBody>
      </p:sp>
      <p:sp>
        <p:nvSpPr>
          <p:cNvPr id="104864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988A81-815F-4987-B0AE-B7629146D811}" type="datetime1">
              <a:rPr altLang="en-US" lang="zh-CN" smtClean="0"/>
              <a:t>2017/9/27</a:t>
            </a:fld>
            <a:endParaRPr altLang="en-US" lang="zh-CN"/>
          </a:p>
        </p:txBody>
      </p:sp>
      <p:sp>
        <p:nvSpPr>
          <p:cNvPr id="104864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altLang="zh-CN" lang="en-US" smtClean="0"/>
              <a:t>Dr. Kai Huang</a:t>
            </a:r>
            <a:endParaRPr altLang="en-US" lang="zh-CN" smtClean="0"/>
          </a:p>
          <a:p>
            <a:endParaRPr altLang="en-US" dirty="0" lang="zh-CN"/>
          </a:p>
        </p:txBody>
      </p:sp>
      <p:sp>
        <p:nvSpPr>
          <p:cNvPr id="104864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5CA2C78-45F5-4B36-8410-047EAAC7EB80}" type="slidenum">
              <a:rPr altLang="en-US" lang="zh-CN" smtClean="0"/>
              <a:t>9</a:t>
            </a:fld>
            <a:endParaRPr altLang="en-US" lang="zh-CN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zd</dc:creator>
  <cp:lastModifiedBy>管卓群</cp:lastModifiedBy>
  <dcterms:created xsi:type="dcterms:W3CDTF">2015-10-11T22:19:00Z</dcterms:created>
  <dcterms:modified xsi:type="dcterms:W3CDTF">2017-09-27T00:06:54Z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