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0" r:id="rId4"/>
  </p:sldMasterIdLst>
  <p:notesMasterIdLst>
    <p:notesMasterId r:id="rId13"/>
  </p:notesMasterIdLst>
  <p:handoutMasterIdLst>
    <p:handoutMasterId r:id="rId14"/>
  </p:handoutMasterIdLst>
  <p:sldIdLst>
    <p:sldId id="256" r:id="rId5"/>
    <p:sldId id="271" r:id="rId6"/>
    <p:sldId id="293" r:id="rId7"/>
    <p:sldId id="294" r:id="rId8"/>
    <p:sldId id="288" r:id="rId9"/>
    <p:sldId id="289" r:id="rId10"/>
    <p:sldId id="291" r:id="rId11"/>
    <p:sldId id="292" r:id="rId1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93"/>
            <p14:sldId id="294"/>
            <p14:sldId id="288"/>
            <p14:sldId id="289"/>
            <p14:sldId id="291"/>
            <p14:sldId id="292"/>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27" autoAdjust="0"/>
    <p:restoredTop sz="86951" autoAdjust="0"/>
  </p:normalViewPr>
  <p:slideViewPr>
    <p:cSldViewPr snapToGrid="0">
      <p:cViewPr varScale="1">
        <p:scale>
          <a:sx n="105" d="100"/>
          <a:sy n="105" d="100"/>
        </p:scale>
        <p:origin x="576"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DCC1CE-327E-4905-BC7C-3C0AE3B60D6C}" type="datetime1">
              <a:rPr lang="zh-CN" altLang="en-US" smtClean="0">
                <a:latin typeface="Microsoft YaHei UI" panose="020B0503020204020204" pitchFamily="34" charset="-122"/>
                <a:ea typeface="Microsoft YaHei UI" panose="020B0503020204020204" pitchFamily="34" charset="-122"/>
              </a:rPr>
              <a:t>2022/6/1</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6F2ECAB-FF34-48C3-94CF-D49698A33E3C}" type="datetime1">
              <a:rPr lang="zh-CN" altLang="en-US" smtClean="0"/>
              <a:pPr/>
              <a:t>2022/6/1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altLang="zh-CN" smtClean="0"/>
              <a:pPr/>
              <a:t>‹#›</a:t>
            </a:fld>
            <a:endParaRPr lang="zh-CN" alt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a:t>
            </a:fld>
            <a:endParaRPr lang="zh-CN" altLang="en-US"/>
          </a:p>
        </p:txBody>
      </p:sp>
    </p:spTree>
    <p:extLst>
      <p:ext uri="{BB962C8B-B14F-4D97-AF65-F5344CB8AC3E}">
        <p14:creationId xmlns:p14="http://schemas.microsoft.com/office/powerpoint/2010/main" val="352639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a:t>
            </a:fld>
            <a:endParaRPr lang="zh-CN" altLang="en-US"/>
          </a:p>
        </p:txBody>
      </p:sp>
    </p:spTree>
    <p:extLst>
      <p:ext uri="{BB962C8B-B14F-4D97-AF65-F5344CB8AC3E}">
        <p14:creationId xmlns:p14="http://schemas.microsoft.com/office/powerpoint/2010/main" val="74517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4</a:t>
            </a:fld>
            <a:endParaRPr lang="zh-CN" altLang="en-US"/>
          </a:p>
        </p:txBody>
      </p:sp>
    </p:spTree>
    <p:extLst>
      <p:ext uri="{BB962C8B-B14F-4D97-AF65-F5344CB8AC3E}">
        <p14:creationId xmlns:p14="http://schemas.microsoft.com/office/powerpoint/2010/main" val="1896075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5</a:t>
            </a:fld>
            <a:endParaRPr lang="zh-CN" altLang="en-US"/>
          </a:p>
        </p:txBody>
      </p:sp>
    </p:spTree>
    <p:extLst>
      <p:ext uri="{BB962C8B-B14F-4D97-AF65-F5344CB8AC3E}">
        <p14:creationId xmlns:p14="http://schemas.microsoft.com/office/powerpoint/2010/main" val="1924466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6</a:t>
            </a:fld>
            <a:endParaRPr lang="zh-CN" altLang="en-US"/>
          </a:p>
        </p:txBody>
      </p:sp>
    </p:spTree>
    <p:extLst>
      <p:ext uri="{BB962C8B-B14F-4D97-AF65-F5344CB8AC3E}">
        <p14:creationId xmlns:p14="http://schemas.microsoft.com/office/powerpoint/2010/main" val="943273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7</a:t>
            </a:fld>
            <a:endParaRPr lang="zh-CN" altLang="en-US"/>
          </a:p>
        </p:txBody>
      </p:sp>
    </p:spTree>
    <p:extLst>
      <p:ext uri="{BB962C8B-B14F-4D97-AF65-F5344CB8AC3E}">
        <p14:creationId xmlns:p14="http://schemas.microsoft.com/office/powerpoint/2010/main" val="148410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8</a:t>
            </a:fld>
            <a:endParaRPr lang="zh-CN" altLang="en-US"/>
          </a:p>
        </p:txBody>
      </p:sp>
    </p:spTree>
    <p:extLst>
      <p:ext uri="{BB962C8B-B14F-4D97-AF65-F5344CB8AC3E}">
        <p14:creationId xmlns:p14="http://schemas.microsoft.com/office/powerpoint/2010/main" val="1488291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12" name="直接连接符​ 11"/>
          <p:cNvCxnSpPr/>
          <p:nvPr userDrawn="1"/>
        </p:nvCxnSpPr>
        <p:spPr>
          <a:xfrm>
            <a:off x="604434" y="894734"/>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39496" y="254654"/>
            <a:ext cx="6877119" cy="640080"/>
          </a:xfrm>
        </p:spPr>
        <p:txBody>
          <a:bodyPr rtlCol="0" anchor="b" anchorCtr="0">
            <a:normAutofit/>
          </a:bodyPr>
          <a:lstStyle>
            <a:lvl1pPr>
              <a:defRPr sz="2800">
                <a:solidFill>
                  <a:schemeClr val="bg2">
                    <a:lumMod val="25000"/>
                  </a:schemeClr>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a:t>
            </a:r>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编辑母版文本样式</a:t>
            </a:r>
          </a:p>
          <a:p>
            <a:pPr marL="0" lvl="1" indent="0" rtl="0">
              <a:lnSpc>
                <a:spcPct val="150000"/>
              </a:lnSpc>
              <a:spcBef>
                <a:spcPts val="1000"/>
              </a:spcBef>
              <a:spcAft>
                <a:spcPts val="1200"/>
              </a:spcAft>
              <a:buNone/>
            </a:pPr>
            <a:r>
              <a:rPr lang="zh-CN" altLang="en-US" noProof="0"/>
              <a:t>第二级</a:t>
            </a:r>
          </a:p>
          <a:p>
            <a:pPr marL="0" lvl="2" indent="0" rtl="0">
              <a:lnSpc>
                <a:spcPct val="150000"/>
              </a:lnSpc>
              <a:spcBef>
                <a:spcPts val="1000"/>
              </a:spcBef>
              <a:spcAft>
                <a:spcPts val="1200"/>
              </a:spcAft>
              <a:buNone/>
            </a:pPr>
            <a:r>
              <a:rPr lang="zh-CN" altLang="en-US" noProof="0"/>
              <a:t>第三级</a:t>
            </a:r>
          </a:p>
          <a:p>
            <a:pPr marL="0" lvl="3" indent="0" rtl="0">
              <a:lnSpc>
                <a:spcPct val="150000"/>
              </a:lnSpc>
              <a:spcBef>
                <a:spcPts val="1000"/>
              </a:spcBef>
              <a:spcAft>
                <a:spcPts val="1200"/>
              </a:spcAft>
              <a:buNone/>
            </a:pPr>
            <a:r>
              <a:rPr lang="zh-CN" altLang="en-US" noProof="0"/>
              <a:t>第四级</a:t>
            </a:r>
          </a:p>
          <a:p>
            <a:pPr marL="0" lvl="4" indent="0" rtl="0">
              <a:lnSpc>
                <a:spcPct val="150000"/>
              </a:lnSpc>
              <a:spcBef>
                <a:spcPts val="1000"/>
              </a:spcBef>
              <a:spcAft>
                <a:spcPts val="1200"/>
              </a:spcAft>
              <a:buNone/>
            </a:pPr>
            <a:r>
              <a:rPr lang="zh-CN" altLang="en-US" noProof="0"/>
              <a:t>第五级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230363E5-5E00-4E59-BB7E-24C6265CAE4C}" type="datetime1">
              <a:rPr lang="zh-CN" altLang="en-US" smtClean="0"/>
              <a:t>2022/6/1</a:t>
            </a:fld>
            <a:endParaRPr lang="zh-CN" altLang="en-US"/>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矩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编辑母版文本样式</a:t>
            </a:r>
          </a:p>
          <a:p>
            <a:pPr marL="0" lvl="1" indent="0" rtl="0">
              <a:lnSpc>
                <a:spcPct val="150000"/>
              </a:lnSpc>
              <a:spcBef>
                <a:spcPts val="1000"/>
              </a:spcBef>
              <a:spcAft>
                <a:spcPts val="1200"/>
              </a:spcAft>
              <a:buNone/>
            </a:pPr>
            <a:r>
              <a:rPr lang="zh-CN" altLang="en-US" noProof="0"/>
              <a:t>第二级</a:t>
            </a:r>
          </a:p>
          <a:p>
            <a:pPr marL="0" lvl="2" indent="0" rtl="0">
              <a:lnSpc>
                <a:spcPct val="150000"/>
              </a:lnSpc>
              <a:spcBef>
                <a:spcPts val="1000"/>
              </a:spcBef>
              <a:spcAft>
                <a:spcPts val="1200"/>
              </a:spcAft>
              <a:buNone/>
            </a:pPr>
            <a:r>
              <a:rPr lang="zh-CN" altLang="en-US" noProof="0"/>
              <a:t>第三级</a:t>
            </a:r>
          </a:p>
          <a:p>
            <a:pPr marL="0" lvl="3" indent="0" rtl="0">
              <a:lnSpc>
                <a:spcPct val="150000"/>
              </a:lnSpc>
              <a:spcBef>
                <a:spcPts val="1000"/>
              </a:spcBef>
              <a:spcAft>
                <a:spcPts val="1200"/>
              </a:spcAft>
              <a:buNone/>
            </a:pPr>
            <a:r>
              <a:rPr lang="zh-CN" altLang="en-US" noProof="0"/>
              <a:t>第四级</a:t>
            </a:r>
          </a:p>
          <a:p>
            <a:pPr marL="0" lvl="4" indent="0" rtl="0">
              <a:lnSpc>
                <a:spcPct val="150000"/>
              </a:lnSpc>
              <a:spcBef>
                <a:spcPts val="1000"/>
              </a:spcBef>
              <a:spcAft>
                <a:spcPts val="1200"/>
              </a:spcAft>
              <a:buNone/>
            </a:pPr>
            <a:r>
              <a:rPr lang="zh-CN" altLang="en-US" noProof="0"/>
              <a:t>第五级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CF3E9BE5-3608-4647-B64A-C7D0603F0586}" type="datetime1">
              <a:rPr lang="zh-CN" altLang="en-US" smtClean="0"/>
              <a:t>2022/6/1</a:t>
            </a:fld>
            <a:endParaRPr lang="zh-CN" altLang="en-US"/>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spcBef>
          <a:spcPct val="0"/>
        </a:spcBef>
        <a:buNone/>
        <a:defRPr sz="28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2337433"/>
            <a:ext cx="10515600" cy="909573"/>
          </a:xfrm>
        </p:spPr>
        <p:txBody>
          <a:bodyPr rtlCol="0" anchor="ctr" anchorCtr="0">
            <a:noAutofit/>
          </a:bodyPr>
          <a:lstStyle/>
          <a:p>
            <a:pPr algn="ctr" rtl="0"/>
            <a:r>
              <a:rPr lang="zh-CN" altLang="en-US" sz="6000" dirty="0">
                <a:solidFill>
                  <a:schemeClr val="bg1"/>
                </a:solidFill>
              </a:rPr>
              <a:t>多媒体课程实验</a:t>
            </a:r>
            <a:endParaRPr lang="en-US" altLang="zh-CN" sz="6000" dirty="0">
              <a:solidFill>
                <a:schemeClr val="bg1"/>
              </a:solidFill>
            </a:endParaRPr>
          </a:p>
        </p:txBody>
      </p:sp>
      <p:sp>
        <p:nvSpPr>
          <p:cNvPr id="5" name="文本框 4">
            <a:extLst>
              <a:ext uri="{FF2B5EF4-FFF2-40B4-BE49-F238E27FC236}">
                <a16:creationId xmlns:a16="http://schemas.microsoft.com/office/drawing/2014/main" id="{1AD2C561-4E0A-457D-9680-EC2198EA927D}"/>
              </a:ext>
            </a:extLst>
          </p:cNvPr>
          <p:cNvSpPr txBox="1"/>
          <p:nvPr/>
        </p:nvSpPr>
        <p:spPr>
          <a:xfrm>
            <a:off x="3899902" y="3699793"/>
            <a:ext cx="4195380" cy="584775"/>
          </a:xfrm>
          <a:prstGeom prst="rect">
            <a:avLst/>
          </a:prstGeom>
          <a:noFill/>
        </p:spPr>
        <p:txBody>
          <a:bodyPr wrap="none" rtlCol="0">
            <a:spAutoFit/>
          </a:bodyPr>
          <a:lstStyle/>
          <a:p>
            <a:pPr algn="ctr"/>
            <a:r>
              <a:rPr lang="zh-CN" altLang="en-US" sz="3200" dirty="0">
                <a:solidFill>
                  <a:schemeClr val="bg1"/>
                </a:solidFill>
              </a:rPr>
              <a:t>时间：</a:t>
            </a:r>
            <a:r>
              <a:rPr lang="en-US" altLang="zh-CN" sz="3200" dirty="0">
                <a:solidFill>
                  <a:schemeClr val="bg1"/>
                </a:solidFill>
              </a:rPr>
              <a:t>2022</a:t>
            </a:r>
            <a:r>
              <a:rPr lang="zh-CN" altLang="en-US" sz="3200" dirty="0">
                <a:solidFill>
                  <a:schemeClr val="bg1"/>
                </a:solidFill>
              </a:rPr>
              <a:t>年</a:t>
            </a:r>
            <a:r>
              <a:rPr lang="en-US" altLang="zh-CN" sz="3200" dirty="0">
                <a:solidFill>
                  <a:schemeClr val="bg1"/>
                </a:solidFill>
              </a:rPr>
              <a:t>5</a:t>
            </a:r>
            <a:r>
              <a:rPr lang="zh-CN" altLang="en-US" sz="3200" dirty="0">
                <a:solidFill>
                  <a:schemeClr val="bg1"/>
                </a:solidFill>
              </a:rPr>
              <a:t>月</a:t>
            </a:r>
            <a:r>
              <a:rPr lang="en-US" altLang="zh-CN" sz="3200" dirty="0">
                <a:solidFill>
                  <a:schemeClr val="bg1"/>
                </a:solidFill>
              </a:rPr>
              <a:t>25</a:t>
            </a:r>
            <a:r>
              <a:rPr lang="zh-CN" altLang="en-US" sz="3200" dirty="0">
                <a:solidFill>
                  <a:schemeClr val="bg1"/>
                </a:solidFill>
              </a:rPr>
              <a:t>日</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539496" y="254654"/>
            <a:ext cx="7247418" cy="640080"/>
          </a:xfrm>
        </p:spPr>
        <p:txBody>
          <a:bodyPr rtlCol="0">
            <a:noAutofit/>
          </a:bodyPr>
          <a:lstStyle/>
          <a:p>
            <a:pPr rtl="0"/>
            <a:r>
              <a:rPr lang="zh-CN" altLang="en-US" sz="3600" dirty="0">
                <a:cs typeface="Segoe UI Light" panose="020B0502040204020203" pitchFamily="34" charset="0"/>
              </a:rPr>
              <a:t> 实验一：实现运动估计、补偿算法</a:t>
            </a:r>
          </a:p>
        </p:txBody>
      </p:sp>
      <p:sp>
        <p:nvSpPr>
          <p:cNvPr id="3" name="灯片编号占位符 2">
            <a:extLst>
              <a:ext uri="{FF2B5EF4-FFF2-40B4-BE49-F238E27FC236}">
                <a16:creationId xmlns:a16="http://schemas.microsoft.com/office/drawing/2014/main" id="{FD50C457-C50C-4835-BEA3-F928C87D8875}"/>
              </a:ext>
            </a:extLst>
          </p:cNvPr>
          <p:cNvSpPr>
            <a:spLocks noGrp="1"/>
          </p:cNvSpPr>
          <p:nvPr>
            <p:ph type="sldNum" sz="quarter" idx="4"/>
          </p:nvPr>
        </p:nvSpPr>
        <p:spPr/>
        <p:txBody>
          <a:bodyPr/>
          <a:lstStyle/>
          <a:p>
            <a:fld id="{9860EDB8-5305-433F-BE41-D7A86D811DB3}" type="slidenum">
              <a:rPr lang="en-US" altLang="zh-CN" smtClean="0"/>
              <a:pPr/>
              <a:t>2</a:t>
            </a:fld>
            <a:endParaRPr lang="zh-CN" altLang="en-US"/>
          </a:p>
        </p:txBody>
      </p:sp>
      <p:sp>
        <p:nvSpPr>
          <p:cNvPr id="6" name="文本框 5">
            <a:extLst>
              <a:ext uri="{FF2B5EF4-FFF2-40B4-BE49-F238E27FC236}">
                <a16:creationId xmlns:a16="http://schemas.microsoft.com/office/drawing/2014/main" id="{2B891D6E-63F8-4E65-AD72-1E7DA8A459C9}"/>
              </a:ext>
            </a:extLst>
          </p:cNvPr>
          <p:cNvSpPr txBox="1"/>
          <p:nvPr/>
        </p:nvSpPr>
        <p:spPr>
          <a:xfrm>
            <a:off x="720926" y="1341449"/>
            <a:ext cx="1704313"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运动估计</a:t>
            </a:r>
          </a:p>
        </p:txBody>
      </p:sp>
      <p:sp>
        <p:nvSpPr>
          <p:cNvPr id="9" name="文本框 8">
            <a:extLst>
              <a:ext uri="{FF2B5EF4-FFF2-40B4-BE49-F238E27FC236}">
                <a16:creationId xmlns:a16="http://schemas.microsoft.com/office/drawing/2014/main" id="{531F41F7-CA8F-498C-BED4-E81CC3B21359}"/>
              </a:ext>
            </a:extLst>
          </p:cNvPr>
          <p:cNvSpPr txBox="1"/>
          <p:nvPr/>
        </p:nvSpPr>
        <p:spPr>
          <a:xfrm>
            <a:off x="996352" y="1803114"/>
            <a:ext cx="9577305" cy="873894"/>
          </a:xfrm>
          <a:prstGeom prst="rect">
            <a:avLst/>
          </a:prstGeom>
          <a:noFill/>
        </p:spPr>
        <p:txBody>
          <a:bodyPr wrap="square" rtlCol="0">
            <a:spAutoFit/>
          </a:bodyPr>
          <a:lstStyle/>
          <a:p>
            <a:pPr>
              <a:lnSpc>
                <a:spcPct val="150000"/>
              </a:lnSpc>
            </a:pPr>
            <a:r>
              <a:rPr lang="zh-CN" altLang="en-US" dirty="0"/>
              <a:t>将图像序列的每一帧分成许多互不重叠的宏块，对每个宏块到参考帧某一给定特定搜索范围内根据一定的匹配准则找出与之最相似的匹配块，两者间的相对位移即为运动矢量</a:t>
            </a:r>
          </a:p>
        </p:txBody>
      </p:sp>
      <p:sp>
        <p:nvSpPr>
          <p:cNvPr id="11" name="文本框 10">
            <a:extLst>
              <a:ext uri="{FF2B5EF4-FFF2-40B4-BE49-F238E27FC236}">
                <a16:creationId xmlns:a16="http://schemas.microsoft.com/office/drawing/2014/main" id="{2D8CBC65-AA5F-490B-B0BD-D84C970320B7}"/>
              </a:ext>
            </a:extLst>
          </p:cNvPr>
          <p:cNvSpPr txBox="1"/>
          <p:nvPr/>
        </p:nvSpPr>
        <p:spPr>
          <a:xfrm>
            <a:off x="720925" y="2876046"/>
            <a:ext cx="1704313"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运动补偿</a:t>
            </a:r>
          </a:p>
        </p:txBody>
      </p:sp>
      <p:sp>
        <p:nvSpPr>
          <p:cNvPr id="12" name="文本框 11">
            <a:extLst>
              <a:ext uri="{FF2B5EF4-FFF2-40B4-BE49-F238E27FC236}">
                <a16:creationId xmlns:a16="http://schemas.microsoft.com/office/drawing/2014/main" id="{FD118C7B-25C6-439B-91F2-E720CD814C55}"/>
              </a:ext>
            </a:extLst>
          </p:cNvPr>
          <p:cNvSpPr txBox="1"/>
          <p:nvPr/>
        </p:nvSpPr>
        <p:spPr>
          <a:xfrm>
            <a:off x="1010865" y="3327571"/>
            <a:ext cx="6485764" cy="458395"/>
          </a:xfrm>
          <a:prstGeom prst="rect">
            <a:avLst/>
          </a:prstGeom>
          <a:noFill/>
        </p:spPr>
        <p:txBody>
          <a:bodyPr wrap="square" rtlCol="0">
            <a:spAutoFit/>
          </a:bodyPr>
          <a:lstStyle/>
          <a:p>
            <a:pPr>
              <a:lnSpc>
                <a:spcPct val="150000"/>
              </a:lnSpc>
            </a:pPr>
            <a:r>
              <a:rPr lang="zh-CN" altLang="en-US" dirty="0"/>
              <a:t>通过先前的局部图像和运动矢量来预测、补偿当前的局部图像</a:t>
            </a:r>
            <a:endParaRPr lang="zh-CN" altLang="en-US" sz="2000" dirty="0"/>
          </a:p>
        </p:txBody>
      </p:sp>
      <p:sp>
        <p:nvSpPr>
          <p:cNvPr id="14" name="文本框 13">
            <a:extLst>
              <a:ext uri="{FF2B5EF4-FFF2-40B4-BE49-F238E27FC236}">
                <a16:creationId xmlns:a16="http://schemas.microsoft.com/office/drawing/2014/main" id="{F0F2DFD2-3220-4D8D-B6CF-FCD06AF8ACED}"/>
              </a:ext>
            </a:extLst>
          </p:cNvPr>
          <p:cNvSpPr txBox="1"/>
          <p:nvPr/>
        </p:nvSpPr>
        <p:spPr>
          <a:xfrm>
            <a:off x="720925" y="4029261"/>
            <a:ext cx="1704313"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运动矢量</a:t>
            </a:r>
          </a:p>
        </p:txBody>
      </p:sp>
      <p:sp>
        <p:nvSpPr>
          <p:cNvPr id="15" name="文本框 14">
            <a:extLst>
              <a:ext uri="{FF2B5EF4-FFF2-40B4-BE49-F238E27FC236}">
                <a16:creationId xmlns:a16="http://schemas.microsoft.com/office/drawing/2014/main" id="{E6C515B2-8DB3-4DB5-8A59-DCFAA50A7032}"/>
              </a:ext>
            </a:extLst>
          </p:cNvPr>
          <p:cNvSpPr txBox="1"/>
          <p:nvPr/>
        </p:nvSpPr>
        <p:spPr>
          <a:xfrm>
            <a:off x="1010864" y="4480786"/>
            <a:ext cx="4112679" cy="496674"/>
          </a:xfrm>
          <a:prstGeom prst="rect">
            <a:avLst/>
          </a:prstGeom>
          <a:noFill/>
        </p:spPr>
        <p:txBody>
          <a:bodyPr wrap="square" rtlCol="0">
            <a:spAutoFit/>
          </a:bodyPr>
          <a:lstStyle/>
          <a:p>
            <a:pPr>
              <a:lnSpc>
                <a:spcPct val="150000"/>
              </a:lnSpc>
            </a:pPr>
            <a:r>
              <a:rPr lang="zh-CN" altLang="en-US" sz="2000" dirty="0"/>
              <a:t>当前块和匹配块的坐标之差</a:t>
            </a:r>
          </a:p>
        </p:txBody>
      </p:sp>
      <p:sp>
        <p:nvSpPr>
          <p:cNvPr id="13" name="文本框 12">
            <a:extLst>
              <a:ext uri="{FF2B5EF4-FFF2-40B4-BE49-F238E27FC236}">
                <a16:creationId xmlns:a16="http://schemas.microsoft.com/office/drawing/2014/main" id="{443275F1-43D8-41A6-B532-D25FDD8BA1B2}"/>
              </a:ext>
            </a:extLst>
          </p:cNvPr>
          <p:cNvSpPr txBox="1"/>
          <p:nvPr/>
        </p:nvSpPr>
        <p:spPr>
          <a:xfrm>
            <a:off x="1010864" y="4982421"/>
            <a:ext cx="1962460" cy="400110"/>
          </a:xfrm>
          <a:prstGeom prst="rect">
            <a:avLst/>
          </a:prstGeom>
          <a:noFill/>
        </p:spPr>
        <p:txBody>
          <a:bodyPr wrap="none" rtlCol="0">
            <a:spAutoFit/>
          </a:bodyPr>
          <a:lstStyle/>
          <a:p>
            <a:r>
              <a:rPr lang="en-US" altLang="zh-CN" sz="2000" dirty="0"/>
              <a:t>MV = (x-x’, y-y’)</a:t>
            </a:r>
            <a:endParaRPr lang="zh-CN" altLang="en-US" sz="2000" dirty="0"/>
          </a:p>
        </p:txBody>
      </p:sp>
      <p:pic>
        <p:nvPicPr>
          <p:cNvPr id="3074" name="Picture 2" descr="https://img-blog.csdnimg.cn/20181227202603667.png?x-oss-process=image/watermark,type_ZmFuZ3poZW5naGVpdGk,shadow_10,text_aHR0cHM6Ly9ibG9nLmNzZG4ubmV0L3NpbmF0XzM5MzgzMzA5,size_16,color_FFFFFF,t_70">
            <a:extLst>
              <a:ext uri="{FF2B5EF4-FFF2-40B4-BE49-F238E27FC236}">
                <a16:creationId xmlns:a16="http://schemas.microsoft.com/office/drawing/2014/main" id="{499717CA-0149-4419-8F83-7250A7AFD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164940"/>
            <a:ext cx="3544696" cy="2791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539496" y="254654"/>
            <a:ext cx="7247418" cy="640080"/>
          </a:xfrm>
        </p:spPr>
        <p:txBody>
          <a:bodyPr rtlCol="0">
            <a:noAutofit/>
          </a:bodyPr>
          <a:lstStyle/>
          <a:p>
            <a:pPr rtl="0"/>
            <a:r>
              <a:rPr lang="zh-CN" altLang="en-US" sz="3600" dirty="0">
                <a:cs typeface="Segoe UI Light" panose="020B0502040204020203" pitchFamily="34" charset="0"/>
              </a:rPr>
              <a:t> 实验一：实现运动估计、补偿算法</a:t>
            </a:r>
          </a:p>
        </p:txBody>
      </p:sp>
      <p:sp>
        <p:nvSpPr>
          <p:cNvPr id="3" name="灯片编号占位符 2">
            <a:extLst>
              <a:ext uri="{FF2B5EF4-FFF2-40B4-BE49-F238E27FC236}">
                <a16:creationId xmlns:a16="http://schemas.microsoft.com/office/drawing/2014/main" id="{FD50C457-C50C-4835-BEA3-F928C87D8875}"/>
              </a:ext>
            </a:extLst>
          </p:cNvPr>
          <p:cNvSpPr>
            <a:spLocks noGrp="1"/>
          </p:cNvSpPr>
          <p:nvPr>
            <p:ph type="sldNum" sz="quarter" idx="4"/>
          </p:nvPr>
        </p:nvSpPr>
        <p:spPr/>
        <p:txBody>
          <a:bodyPr/>
          <a:lstStyle/>
          <a:p>
            <a:fld id="{9860EDB8-5305-433F-BE41-D7A86D811DB3}" type="slidenum">
              <a:rPr lang="en-US" altLang="zh-CN" smtClean="0"/>
              <a:pPr/>
              <a:t>3</a:t>
            </a:fld>
            <a:endParaRPr lang="zh-CN" altLang="en-US"/>
          </a:p>
        </p:txBody>
      </p:sp>
      <p:sp>
        <p:nvSpPr>
          <p:cNvPr id="4" name="文本框 3">
            <a:extLst>
              <a:ext uri="{FF2B5EF4-FFF2-40B4-BE49-F238E27FC236}">
                <a16:creationId xmlns:a16="http://schemas.microsoft.com/office/drawing/2014/main" id="{A72ED00F-1280-469A-B32C-9451E9C771C1}"/>
              </a:ext>
            </a:extLst>
          </p:cNvPr>
          <p:cNvSpPr txBox="1"/>
          <p:nvPr/>
        </p:nvSpPr>
        <p:spPr>
          <a:xfrm>
            <a:off x="6284686" y="1219468"/>
            <a:ext cx="1762021"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t>三步法：</a:t>
            </a:r>
          </a:p>
        </p:txBody>
      </p:sp>
      <p:sp>
        <p:nvSpPr>
          <p:cNvPr id="2" name="文本框 1">
            <a:extLst>
              <a:ext uri="{FF2B5EF4-FFF2-40B4-BE49-F238E27FC236}">
                <a16:creationId xmlns:a16="http://schemas.microsoft.com/office/drawing/2014/main" id="{66A945FF-381D-401E-B887-415196135F45}"/>
              </a:ext>
            </a:extLst>
          </p:cNvPr>
          <p:cNvSpPr txBox="1"/>
          <p:nvPr/>
        </p:nvSpPr>
        <p:spPr>
          <a:xfrm>
            <a:off x="674913" y="1219468"/>
            <a:ext cx="1762021"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t>全搜索：</a:t>
            </a:r>
          </a:p>
        </p:txBody>
      </p:sp>
      <p:pic>
        <p:nvPicPr>
          <p:cNvPr id="5" name="Picture 2" descr="https://img-blog.csdnimg.cn/20181227204446105.png?x-oss-process=image/watermark,type_ZmFuZ3poZW5naGVpdGk,shadow_10,text_aHR0cHM6Ly9ibG9nLmNzZG4ubmV0L3NpbmF0XzM5MzgzMzA5,size_16,color_FFFFFF,t_70">
            <a:extLst>
              <a:ext uri="{FF2B5EF4-FFF2-40B4-BE49-F238E27FC236}">
                <a16:creationId xmlns:a16="http://schemas.microsoft.com/office/drawing/2014/main" id="{1AE10385-01BF-4B38-A3FB-D82698725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1657" y="2724344"/>
            <a:ext cx="3329242" cy="32430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blog.csdnimg.cn/20181227203232759.png?x-oss-process=image/watermark,type_ZmFuZ3poZW5naGVpdGk,shadow_10,text_aHR0cHM6Ly9ibG9nLmNzZG4ubmV0L3NpbmF0XzM5MzgzMzA5,size_16,color_FFFFFF,t_70">
            <a:extLst>
              <a:ext uri="{FF2B5EF4-FFF2-40B4-BE49-F238E27FC236}">
                <a16:creationId xmlns:a16="http://schemas.microsoft.com/office/drawing/2014/main" id="{74F593DB-ABF7-4DE3-8156-32293C3B8D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478" y="2718611"/>
            <a:ext cx="4480379" cy="336707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D69E733C-2D36-4C82-BF3B-645B49D4E67C}"/>
              </a:ext>
            </a:extLst>
          </p:cNvPr>
          <p:cNvSpPr txBox="1"/>
          <p:nvPr/>
        </p:nvSpPr>
        <p:spPr>
          <a:xfrm>
            <a:off x="1016011" y="1758397"/>
            <a:ext cx="4801314" cy="400110"/>
          </a:xfrm>
          <a:prstGeom prst="rect">
            <a:avLst/>
          </a:prstGeom>
          <a:noFill/>
        </p:spPr>
        <p:txBody>
          <a:bodyPr wrap="none" rtlCol="0">
            <a:spAutoFit/>
          </a:bodyPr>
          <a:lstStyle/>
          <a:p>
            <a:r>
              <a:rPr lang="zh-CN" altLang="en-US" sz="2000" dirty="0"/>
              <a:t>在给定搜索范围内逐像素遍历所有图像块</a:t>
            </a:r>
          </a:p>
        </p:txBody>
      </p:sp>
      <p:sp>
        <p:nvSpPr>
          <p:cNvPr id="11" name="文本框 10">
            <a:extLst>
              <a:ext uri="{FF2B5EF4-FFF2-40B4-BE49-F238E27FC236}">
                <a16:creationId xmlns:a16="http://schemas.microsoft.com/office/drawing/2014/main" id="{F0050828-8610-4944-9AB2-3823BC6D92EF}"/>
              </a:ext>
            </a:extLst>
          </p:cNvPr>
          <p:cNvSpPr txBox="1"/>
          <p:nvPr/>
        </p:nvSpPr>
        <p:spPr>
          <a:xfrm>
            <a:off x="6646476" y="1681133"/>
            <a:ext cx="4710229" cy="799130"/>
          </a:xfrm>
          <a:prstGeom prst="rect">
            <a:avLst/>
          </a:prstGeom>
          <a:noFill/>
        </p:spPr>
        <p:txBody>
          <a:bodyPr wrap="square" rtlCol="0">
            <a:spAutoFit/>
          </a:bodyPr>
          <a:lstStyle/>
          <a:p>
            <a:pPr>
              <a:lnSpc>
                <a:spcPct val="120000"/>
              </a:lnSpc>
            </a:pPr>
            <a:r>
              <a:rPr lang="zh-CN" altLang="en-US" sz="2000" dirty="0"/>
              <a:t>从当前位置开始，并与周围八个点进行匹配计算，每次步长减半，直至步长为</a:t>
            </a:r>
            <a:r>
              <a:rPr lang="en-US" altLang="zh-CN" sz="2000" dirty="0"/>
              <a:t>1</a:t>
            </a:r>
            <a:endParaRPr lang="zh-CN" altLang="en-US" sz="2000" dirty="0"/>
          </a:p>
        </p:txBody>
      </p:sp>
    </p:spTree>
    <p:extLst>
      <p:ext uri="{BB962C8B-B14F-4D97-AF65-F5344CB8AC3E}">
        <p14:creationId xmlns:p14="http://schemas.microsoft.com/office/powerpoint/2010/main" val="1885229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539496" y="254654"/>
            <a:ext cx="7247418" cy="640080"/>
          </a:xfrm>
        </p:spPr>
        <p:txBody>
          <a:bodyPr rtlCol="0">
            <a:noAutofit/>
          </a:bodyPr>
          <a:lstStyle/>
          <a:p>
            <a:pPr rtl="0"/>
            <a:r>
              <a:rPr lang="zh-CN" altLang="en-US" sz="3600" dirty="0">
                <a:cs typeface="Segoe UI Light" panose="020B0502040204020203" pitchFamily="34" charset="0"/>
              </a:rPr>
              <a:t> 实验一：实现运动估计、补偿算法</a:t>
            </a:r>
          </a:p>
        </p:txBody>
      </p:sp>
      <p:sp>
        <p:nvSpPr>
          <p:cNvPr id="3" name="灯片编号占位符 2">
            <a:extLst>
              <a:ext uri="{FF2B5EF4-FFF2-40B4-BE49-F238E27FC236}">
                <a16:creationId xmlns:a16="http://schemas.microsoft.com/office/drawing/2014/main" id="{FD50C457-C50C-4835-BEA3-F928C87D8875}"/>
              </a:ext>
            </a:extLst>
          </p:cNvPr>
          <p:cNvSpPr>
            <a:spLocks noGrp="1"/>
          </p:cNvSpPr>
          <p:nvPr>
            <p:ph type="sldNum" sz="quarter" idx="4"/>
          </p:nvPr>
        </p:nvSpPr>
        <p:spPr>
          <a:xfrm>
            <a:off x="10929256" y="6203952"/>
            <a:ext cx="719269" cy="365125"/>
          </a:xfrm>
        </p:spPr>
        <p:txBody>
          <a:bodyPr/>
          <a:lstStyle/>
          <a:p>
            <a:fld id="{9860EDB8-5305-433F-BE41-D7A86D811DB3}" type="slidenum">
              <a:rPr lang="en-US" altLang="zh-CN" smtClean="0"/>
              <a:pPr/>
              <a:t>4</a:t>
            </a:fld>
            <a:endParaRPr lang="zh-CN" altLang="en-US"/>
          </a:p>
        </p:txBody>
      </p:sp>
      <p:sp>
        <p:nvSpPr>
          <p:cNvPr id="2" name="文本框 1">
            <a:extLst>
              <a:ext uri="{FF2B5EF4-FFF2-40B4-BE49-F238E27FC236}">
                <a16:creationId xmlns:a16="http://schemas.microsoft.com/office/drawing/2014/main" id="{66A945FF-381D-401E-B887-415196135F45}"/>
              </a:ext>
            </a:extLst>
          </p:cNvPr>
          <p:cNvSpPr txBox="1"/>
          <p:nvPr/>
        </p:nvSpPr>
        <p:spPr>
          <a:xfrm>
            <a:off x="884965" y="1141010"/>
            <a:ext cx="1877437" cy="461665"/>
          </a:xfrm>
          <a:prstGeom prst="rect">
            <a:avLst/>
          </a:prstGeom>
          <a:noFill/>
        </p:spPr>
        <p:txBody>
          <a:bodyPr wrap="none" rtlCol="0">
            <a:spAutoFit/>
          </a:bodyPr>
          <a:lstStyle/>
          <a:p>
            <a:pPr marL="457200" indent="-457200">
              <a:buFont typeface="Arial" panose="020B0604020202020204" pitchFamily="34" charset="0"/>
              <a:buChar char="•"/>
            </a:pPr>
            <a:r>
              <a:rPr lang="zh-CN" altLang="en-US" sz="2400" dirty="0"/>
              <a:t>实验要求</a:t>
            </a:r>
          </a:p>
        </p:txBody>
      </p:sp>
      <p:sp>
        <p:nvSpPr>
          <p:cNvPr id="9" name="文本框 8">
            <a:extLst>
              <a:ext uri="{FF2B5EF4-FFF2-40B4-BE49-F238E27FC236}">
                <a16:creationId xmlns:a16="http://schemas.microsoft.com/office/drawing/2014/main" id="{66030238-8002-4C0C-A3EA-53A1B79AF07B}"/>
              </a:ext>
            </a:extLst>
          </p:cNvPr>
          <p:cNvSpPr txBox="1"/>
          <p:nvPr/>
        </p:nvSpPr>
        <p:spPr>
          <a:xfrm>
            <a:off x="946234" y="1664230"/>
            <a:ext cx="10766795" cy="499047"/>
          </a:xfrm>
          <a:prstGeom prst="rect">
            <a:avLst/>
          </a:prstGeom>
          <a:noFill/>
        </p:spPr>
        <p:txBody>
          <a:bodyPr wrap="square" rtlCol="0">
            <a:spAutoFit/>
          </a:bodyPr>
          <a:lstStyle/>
          <a:p>
            <a:pPr>
              <a:lnSpc>
                <a:spcPct val="150000"/>
              </a:lnSpc>
            </a:pPr>
            <a:r>
              <a:rPr lang="en-US" altLang="zh-CN" sz="2000" dirty="0"/>
              <a:t>—</a:t>
            </a:r>
            <a:r>
              <a:rPr lang="zh-CN" altLang="en-US" sz="2000" dirty="0"/>
              <a:t>实现全搜索、三步法，计算运动矢量，并画出运动矢量图（可参考</a:t>
            </a:r>
            <a:r>
              <a:rPr lang="en-US" altLang="zh-CN" sz="2000" dirty="0"/>
              <a:t>quiver()</a:t>
            </a:r>
            <a:r>
              <a:rPr lang="zh-CN" altLang="en-US" sz="2000" dirty="0"/>
              <a:t>函数）</a:t>
            </a:r>
          </a:p>
        </p:txBody>
      </p:sp>
      <p:sp>
        <p:nvSpPr>
          <p:cNvPr id="11" name="文本框 10">
            <a:extLst>
              <a:ext uri="{FF2B5EF4-FFF2-40B4-BE49-F238E27FC236}">
                <a16:creationId xmlns:a16="http://schemas.microsoft.com/office/drawing/2014/main" id="{56E9F84F-6212-4C58-9E03-A39888592938}"/>
              </a:ext>
            </a:extLst>
          </p:cNvPr>
          <p:cNvSpPr txBox="1"/>
          <p:nvPr/>
        </p:nvSpPr>
        <p:spPr>
          <a:xfrm>
            <a:off x="946232" y="2092401"/>
            <a:ext cx="9983023" cy="1420004"/>
          </a:xfrm>
          <a:prstGeom prst="rect">
            <a:avLst/>
          </a:prstGeom>
          <a:noFill/>
        </p:spPr>
        <p:txBody>
          <a:bodyPr wrap="square" rtlCol="0">
            <a:spAutoFit/>
          </a:bodyPr>
          <a:lstStyle/>
          <a:p>
            <a:pPr>
              <a:lnSpc>
                <a:spcPct val="150000"/>
              </a:lnSpc>
            </a:pPr>
            <a:r>
              <a:rPr lang="en-US" altLang="zh-CN" sz="2000" dirty="0"/>
              <a:t>—  </a:t>
            </a:r>
            <a:r>
              <a:rPr lang="zh-CN" altLang="en-US" sz="2000" dirty="0"/>
              <a:t>匹配准则：</a:t>
            </a:r>
            <a:r>
              <a:rPr lang="en-US" altLang="zh-CN" sz="2000" dirty="0"/>
              <a:t>SAD</a:t>
            </a:r>
            <a:r>
              <a:rPr lang="zh-CN" altLang="en-US" sz="2000" dirty="0"/>
              <a:t>（绝对误差和）；块大小：</a:t>
            </a:r>
            <a:r>
              <a:rPr lang="en-US" altLang="zh-CN" sz="2000" dirty="0"/>
              <a:t>8x8</a:t>
            </a:r>
            <a:r>
              <a:rPr lang="zh-CN" altLang="en-US" sz="2000" dirty="0"/>
              <a:t>；搜索范围：</a:t>
            </a:r>
            <a:r>
              <a:rPr lang="en-US" altLang="zh-CN" sz="2000" dirty="0"/>
              <a:t>[-</a:t>
            </a:r>
            <a:r>
              <a:rPr lang="en-US" altLang="zh-CN" sz="2000" dirty="0" err="1"/>
              <a:t>w,w</a:t>
            </a:r>
            <a:r>
              <a:rPr lang="en-US" altLang="zh-CN" sz="2000" dirty="0"/>
              <a:t>]</a:t>
            </a:r>
            <a:r>
              <a:rPr lang="zh-CN" altLang="en-US" sz="2000" dirty="0"/>
              <a:t>（</a:t>
            </a:r>
            <a:r>
              <a:rPr lang="en-US" altLang="zh-CN" sz="2000" dirty="0"/>
              <a:t>w</a:t>
            </a:r>
            <a:r>
              <a:rPr lang="zh-CN" altLang="en-US" sz="2000" dirty="0"/>
              <a:t>为正整数）</a:t>
            </a:r>
            <a:endParaRPr lang="en-US" altLang="zh-CN" sz="2000" dirty="0"/>
          </a:p>
          <a:p>
            <a:pPr>
              <a:lnSpc>
                <a:spcPct val="150000"/>
              </a:lnSpc>
            </a:pPr>
            <a:r>
              <a:rPr lang="zh-CN" altLang="en-US" sz="2000" dirty="0"/>
              <a:t>      比较</a:t>
            </a:r>
            <a:r>
              <a:rPr lang="en-US" altLang="zh-CN" sz="2000" dirty="0"/>
              <a:t>w</a:t>
            </a:r>
            <a:r>
              <a:rPr lang="zh-CN" altLang="en-US" sz="2000" dirty="0"/>
              <a:t>取不同整数值时的计算复杂度（取三个不同的</a:t>
            </a:r>
            <a:r>
              <a:rPr lang="en-US" altLang="zh-CN" sz="2000" dirty="0"/>
              <a:t>w</a:t>
            </a:r>
            <a:r>
              <a:rPr lang="zh-CN" altLang="en-US" sz="2000" dirty="0"/>
              <a:t>，并计算搜索次数、运行时间）</a:t>
            </a:r>
            <a:endParaRPr lang="en-US" altLang="zh-CN" sz="2000" dirty="0"/>
          </a:p>
          <a:p>
            <a:pPr>
              <a:lnSpc>
                <a:spcPct val="150000"/>
              </a:lnSpc>
            </a:pPr>
            <a:endParaRPr lang="en-US" altLang="zh-CN" sz="2000" dirty="0"/>
          </a:p>
        </p:txBody>
      </p:sp>
      <p:sp>
        <p:nvSpPr>
          <p:cNvPr id="12" name="文本框 11">
            <a:extLst>
              <a:ext uri="{FF2B5EF4-FFF2-40B4-BE49-F238E27FC236}">
                <a16:creationId xmlns:a16="http://schemas.microsoft.com/office/drawing/2014/main" id="{132E20A1-4019-4D86-9501-7EFB96DE6D78}"/>
              </a:ext>
            </a:extLst>
          </p:cNvPr>
          <p:cNvSpPr txBox="1"/>
          <p:nvPr/>
        </p:nvSpPr>
        <p:spPr>
          <a:xfrm>
            <a:off x="946232" y="3013358"/>
            <a:ext cx="5998447" cy="499047"/>
          </a:xfrm>
          <a:prstGeom prst="rect">
            <a:avLst/>
          </a:prstGeom>
          <a:noFill/>
        </p:spPr>
        <p:txBody>
          <a:bodyPr wrap="square" rtlCol="0">
            <a:spAutoFit/>
          </a:bodyPr>
          <a:lstStyle/>
          <a:p>
            <a:pPr>
              <a:lnSpc>
                <a:spcPct val="150000"/>
              </a:lnSpc>
            </a:pPr>
            <a:r>
              <a:rPr lang="en-US" altLang="zh-CN" sz="2000" dirty="0"/>
              <a:t>—  </a:t>
            </a:r>
            <a:r>
              <a:rPr lang="zh-CN" altLang="en-US" sz="2000" dirty="0"/>
              <a:t>利用运动矢量，实现运动补偿，并画出残差图像</a:t>
            </a:r>
          </a:p>
        </p:txBody>
      </p:sp>
      <p:pic>
        <p:nvPicPr>
          <p:cNvPr id="2050" name="Picture 2" descr="在这里插入图片描述">
            <a:extLst>
              <a:ext uri="{FF2B5EF4-FFF2-40B4-BE49-F238E27FC236}">
                <a16:creationId xmlns:a16="http://schemas.microsoft.com/office/drawing/2014/main" id="{3FFBA9B6-79FB-418D-BE5E-BC67E304C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684" y="3633722"/>
            <a:ext cx="3377211" cy="265792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9B00AA80-1B42-46F9-9B8F-5AEA0302AF2E}"/>
              </a:ext>
            </a:extLst>
          </p:cNvPr>
          <p:cNvPicPr>
            <a:picLocks noChangeAspect="1"/>
          </p:cNvPicPr>
          <p:nvPr/>
        </p:nvPicPr>
        <p:blipFill>
          <a:blip r:embed="rId4"/>
          <a:stretch>
            <a:fillRect/>
          </a:stretch>
        </p:blipFill>
        <p:spPr>
          <a:xfrm>
            <a:off x="6894286" y="3633722"/>
            <a:ext cx="2672985" cy="2657926"/>
          </a:xfrm>
          <a:prstGeom prst="rect">
            <a:avLst/>
          </a:prstGeom>
        </p:spPr>
      </p:pic>
      <p:sp>
        <p:nvSpPr>
          <p:cNvPr id="7" name="文本框 6">
            <a:extLst>
              <a:ext uri="{FF2B5EF4-FFF2-40B4-BE49-F238E27FC236}">
                <a16:creationId xmlns:a16="http://schemas.microsoft.com/office/drawing/2014/main" id="{2975E3D3-9664-4292-BDD4-5C323A197855}"/>
              </a:ext>
            </a:extLst>
          </p:cNvPr>
          <p:cNvSpPr txBox="1"/>
          <p:nvPr/>
        </p:nvSpPr>
        <p:spPr>
          <a:xfrm>
            <a:off x="2842875" y="6395531"/>
            <a:ext cx="1338828" cy="369332"/>
          </a:xfrm>
          <a:prstGeom prst="rect">
            <a:avLst/>
          </a:prstGeom>
          <a:noFill/>
        </p:spPr>
        <p:txBody>
          <a:bodyPr wrap="none" rtlCol="0">
            <a:spAutoFit/>
          </a:bodyPr>
          <a:lstStyle/>
          <a:p>
            <a:r>
              <a:rPr lang="zh-CN" altLang="en-US" dirty="0"/>
              <a:t>运动矢量图</a:t>
            </a:r>
          </a:p>
        </p:txBody>
      </p:sp>
      <p:sp>
        <p:nvSpPr>
          <p:cNvPr id="13" name="文本框 12">
            <a:extLst>
              <a:ext uri="{FF2B5EF4-FFF2-40B4-BE49-F238E27FC236}">
                <a16:creationId xmlns:a16="http://schemas.microsoft.com/office/drawing/2014/main" id="{9968B987-3B3B-4702-92A2-91FDBBC37BCA}"/>
              </a:ext>
            </a:extLst>
          </p:cNvPr>
          <p:cNvSpPr txBox="1"/>
          <p:nvPr/>
        </p:nvSpPr>
        <p:spPr>
          <a:xfrm>
            <a:off x="7933344" y="6390777"/>
            <a:ext cx="877163" cy="369332"/>
          </a:xfrm>
          <a:prstGeom prst="rect">
            <a:avLst/>
          </a:prstGeom>
          <a:noFill/>
        </p:spPr>
        <p:txBody>
          <a:bodyPr wrap="none" rtlCol="0">
            <a:spAutoFit/>
          </a:bodyPr>
          <a:lstStyle/>
          <a:p>
            <a:r>
              <a:rPr lang="zh-CN" altLang="en-US" dirty="0"/>
              <a:t>残差图</a:t>
            </a:r>
          </a:p>
        </p:txBody>
      </p:sp>
    </p:spTree>
    <p:extLst>
      <p:ext uri="{BB962C8B-B14F-4D97-AF65-F5344CB8AC3E}">
        <p14:creationId xmlns:p14="http://schemas.microsoft.com/office/powerpoint/2010/main" val="4068662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sz="3600" dirty="0">
                <a:cs typeface="Segoe UI Light" panose="020B0502040204020203" pitchFamily="34" charset="0"/>
              </a:rPr>
              <a:t> 实验二：基于</a:t>
            </a:r>
            <a:r>
              <a:rPr lang="en-US" altLang="zh-CN" sz="3600" dirty="0">
                <a:cs typeface="Segoe UI Light" panose="020B0502040204020203" pitchFamily="34" charset="0"/>
              </a:rPr>
              <a:t>socket</a:t>
            </a:r>
            <a:r>
              <a:rPr lang="zh-CN" altLang="en-US" sz="3600" dirty="0">
                <a:cs typeface="Segoe UI Light" panose="020B0502040204020203" pitchFamily="34" charset="0"/>
              </a:rPr>
              <a:t>的视频传输</a:t>
            </a:r>
          </a:p>
        </p:txBody>
      </p:sp>
      <p:sp>
        <p:nvSpPr>
          <p:cNvPr id="2" name="文本框 1">
            <a:extLst>
              <a:ext uri="{FF2B5EF4-FFF2-40B4-BE49-F238E27FC236}">
                <a16:creationId xmlns:a16="http://schemas.microsoft.com/office/drawing/2014/main" id="{22BFC469-1C51-4640-8894-8375999BB075}"/>
              </a:ext>
            </a:extLst>
          </p:cNvPr>
          <p:cNvSpPr txBox="1"/>
          <p:nvPr/>
        </p:nvSpPr>
        <p:spPr>
          <a:xfrm>
            <a:off x="851066" y="965684"/>
            <a:ext cx="10589820" cy="707886"/>
          </a:xfrm>
          <a:prstGeom prst="rect">
            <a:avLst/>
          </a:prstGeom>
          <a:noFill/>
        </p:spPr>
        <p:txBody>
          <a:bodyPr wrap="square" rtlCol="0">
            <a:spAutoFit/>
          </a:bodyPr>
          <a:lstStyle/>
          <a:p>
            <a:r>
              <a:rPr lang="en-US" altLang="zh-CN" sz="2000" dirty="0"/>
              <a:t>Socket</a:t>
            </a:r>
            <a:r>
              <a:rPr lang="zh-CN" altLang="en-US" sz="2000" dirty="0"/>
              <a:t>，又称套接字，应用程序通常通过</a:t>
            </a:r>
            <a:r>
              <a:rPr lang="en-US" altLang="zh-CN" sz="2000" dirty="0"/>
              <a:t>"</a:t>
            </a:r>
            <a:r>
              <a:rPr lang="zh-CN" altLang="en-US" sz="2000" dirty="0"/>
              <a:t>套接字</a:t>
            </a:r>
            <a:r>
              <a:rPr lang="en-US" altLang="zh-CN" sz="2000" dirty="0"/>
              <a:t>"</a:t>
            </a:r>
            <a:r>
              <a:rPr lang="zh-CN" altLang="en-US" sz="2000" dirty="0"/>
              <a:t>向网络发出请求或者应答网络请求，使主机间或者一台计算机上的进程间可以通讯。</a:t>
            </a:r>
          </a:p>
        </p:txBody>
      </p:sp>
      <p:sp>
        <p:nvSpPr>
          <p:cNvPr id="39" name="文本框 38">
            <a:extLst>
              <a:ext uri="{FF2B5EF4-FFF2-40B4-BE49-F238E27FC236}">
                <a16:creationId xmlns:a16="http://schemas.microsoft.com/office/drawing/2014/main" id="{AF880E3D-A5B4-4AA9-965A-72428FF57917}"/>
              </a:ext>
            </a:extLst>
          </p:cNvPr>
          <p:cNvSpPr txBox="1"/>
          <p:nvPr/>
        </p:nvSpPr>
        <p:spPr>
          <a:xfrm>
            <a:off x="8337279" y="1848335"/>
            <a:ext cx="1107996" cy="461665"/>
          </a:xfrm>
          <a:prstGeom prst="rect">
            <a:avLst/>
          </a:prstGeom>
          <a:noFill/>
        </p:spPr>
        <p:txBody>
          <a:bodyPr wrap="none" rtlCol="0">
            <a:spAutoFit/>
          </a:bodyPr>
          <a:lstStyle/>
          <a:p>
            <a:r>
              <a:rPr lang="zh-CN" altLang="en-US" sz="2400" dirty="0">
                <a:latin typeface="+mj-ea"/>
                <a:ea typeface="+mj-ea"/>
              </a:rPr>
              <a:t>客户端</a:t>
            </a:r>
          </a:p>
        </p:txBody>
      </p:sp>
      <p:sp>
        <p:nvSpPr>
          <p:cNvPr id="40" name="文本框 39">
            <a:extLst>
              <a:ext uri="{FF2B5EF4-FFF2-40B4-BE49-F238E27FC236}">
                <a16:creationId xmlns:a16="http://schemas.microsoft.com/office/drawing/2014/main" id="{CC9FA6D0-04EC-4211-8674-5D82B3CFC7F5}"/>
              </a:ext>
            </a:extLst>
          </p:cNvPr>
          <p:cNvSpPr txBox="1"/>
          <p:nvPr/>
        </p:nvSpPr>
        <p:spPr>
          <a:xfrm>
            <a:off x="2677432" y="1839497"/>
            <a:ext cx="1177291" cy="461665"/>
          </a:xfrm>
          <a:prstGeom prst="rect">
            <a:avLst/>
          </a:prstGeom>
          <a:noFill/>
        </p:spPr>
        <p:txBody>
          <a:bodyPr wrap="square" rtlCol="0">
            <a:spAutoFit/>
          </a:bodyPr>
          <a:lstStyle/>
          <a:p>
            <a:r>
              <a:rPr lang="zh-CN" altLang="en-US" sz="2400" dirty="0">
                <a:latin typeface="+mj-ea"/>
                <a:ea typeface="+mj-ea"/>
              </a:rPr>
              <a:t>服务端</a:t>
            </a:r>
          </a:p>
        </p:txBody>
      </p:sp>
      <p:sp>
        <p:nvSpPr>
          <p:cNvPr id="3" name="灯片编号占位符 2">
            <a:extLst>
              <a:ext uri="{FF2B5EF4-FFF2-40B4-BE49-F238E27FC236}">
                <a16:creationId xmlns:a16="http://schemas.microsoft.com/office/drawing/2014/main" id="{4FBD1FEC-DA21-4A1C-94EC-38361B8E0FD0}"/>
              </a:ext>
            </a:extLst>
          </p:cNvPr>
          <p:cNvSpPr>
            <a:spLocks noGrp="1"/>
          </p:cNvSpPr>
          <p:nvPr>
            <p:ph type="sldNum" sz="quarter" idx="4"/>
          </p:nvPr>
        </p:nvSpPr>
        <p:spPr/>
        <p:txBody>
          <a:bodyPr/>
          <a:lstStyle/>
          <a:p>
            <a:fld id="{9860EDB8-5305-433F-BE41-D7A86D811DB3}" type="slidenum">
              <a:rPr lang="en-US" altLang="zh-CN" smtClean="0"/>
              <a:pPr/>
              <a:t>5</a:t>
            </a:fld>
            <a:endParaRPr lang="zh-CN" altLang="en-US"/>
          </a:p>
        </p:txBody>
      </p:sp>
      <p:sp>
        <p:nvSpPr>
          <p:cNvPr id="42" name="矩形 41">
            <a:extLst>
              <a:ext uri="{FF2B5EF4-FFF2-40B4-BE49-F238E27FC236}">
                <a16:creationId xmlns:a16="http://schemas.microsoft.com/office/drawing/2014/main" id="{74946193-24E0-43B9-ABD7-A8C0E4D25390}"/>
              </a:ext>
            </a:extLst>
          </p:cNvPr>
          <p:cNvSpPr/>
          <p:nvPr/>
        </p:nvSpPr>
        <p:spPr>
          <a:xfrm>
            <a:off x="2084533" y="2495888"/>
            <a:ext cx="2363091" cy="4616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socket()</a:t>
            </a:r>
            <a:r>
              <a:rPr lang="zh-CN" altLang="en-US" dirty="0">
                <a:solidFill>
                  <a:schemeClr val="tx1"/>
                </a:solidFill>
              </a:rPr>
              <a:t>创建套接字</a:t>
            </a:r>
          </a:p>
        </p:txBody>
      </p:sp>
      <p:sp>
        <p:nvSpPr>
          <p:cNvPr id="45" name="矩形 44">
            <a:extLst>
              <a:ext uri="{FF2B5EF4-FFF2-40B4-BE49-F238E27FC236}">
                <a16:creationId xmlns:a16="http://schemas.microsoft.com/office/drawing/2014/main" id="{D0B59CC0-35C4-44E8-8652-3D558F4C2296}"/>
              </a:ext>
            </a:extLst>
          </p:cNvPr>
          <p:cNvSpPr/>
          <p:nvPr/>
        </p:nvSpPr>
        <p:spPr>
          <a:xfrm>
            <a:off x="2084531" y="4237334"/>
            <a:ext cx="2363091" cy="4616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accept()</a:t>
            </a:r>
            <a:r>
              <a:rPr lang="zh-CN" altLang="en-US" dirty="0">
                <a:solidFill>
                  <a:schemeClr val="tx1"/>
                </a:solidFill>
              </a:rPr>
              <a:t>等待接收请求</a:t>
            </a:r>
          </a:p>
        </p:txBody>
      </p:sp>
      <p:sp>
        <p:nvSpPr>
          <p:cNvPr id="46" name="矩形 45">
            <a:extLst>
              <a:ext uri="{FF2B5EF4-FFF2-40B4-BE49-F238E27FC236}">
                <a16:creationId xmlns:a16="http://schemas.microsoft.com/office/drawing/2014/main" id="{6F6CA3B4-29B5-49D4-BBD3-0938D8E50FAE}"/>
              </a:ext>
            </a:extLst>
          </p:cNvPr>
          <p:cNvSpPr/>
          <p:nvPr/>
        </p:nvSpPr>
        <p:spPr>
          <a:xfrm>
            <a:off x="2084531" y="3349881"/>
            <a:ext cx="2363091" cy="49800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绑定</a:t>
            </a:r>
            <a:r>
              <a:rPr lang="en-US" altLang="zh-CN" dirty="0">
                <a:solidFill>
                  <a:schemeClr val="tx1"/>
                </a:solidFill>
              </a:rPr>
              <a:t>IP</a:t>
            </a:r>
            <a:r>
              <a:rPr lang="zh-CN" altLang="en-US" dirty="0">
                <a:solidFill>
                  <a:schemeClr val="tx1"/>
                </a:solidFill>
              </a:rPr>
              <a:t>和端口，开始监听</a:t>
            </a:r>
          </a:p>
        </p:txBody>
      </p:sp>
      <p:sp>
        <p:nvSpPr>
          <p:cNvPr id="48" name="矩形 47">
            <a:extLst>
              <a:ext uri="{FF2B5EF4-FFF2-40B4-BE49-F238E27FC236}">
                <a16:creationId xmlns:a16="http://schemas.microsoft.com/office/drawing/2014/main" id="{224AE739-3B0E-43F3-B2FF-C097446399CF}"/>
              </a:ext>
            </a:extLst>
          </p:cNvPr>
          <p:cNvSpPr/>
          <p:nvPr/>
        </p:nvSpPr>
        <p:spPr>
          <a:xfrm>
            <a:off x="7779023" y="2495888"/>
            <a:ext cx="2363091" cy="4616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socket()</a:t>
            </a:r>
            <a:r>
              <a:rPr lang="zh-CN" altLang="en-US" dirty="0">
                <a:solidFill>
                  <a:schemeClr val="tx1"/>
                </a:solidFill>
              </a:rPr>
              <a:t>创建套接字</a:t>
            </a:r>
          </a:p>
        </p:txBody>
      </p:sp>
      <p:cxnSp>
        <p:nvCxnSpPr>
          <p:cNvPr id="49" name="直接箭头连接符 48">
            <a:extLst>
              <a:ext uri="{FF2B5EF4-FFF2-40B4-BE49-F238E27FC236}">
                <a16:creationId xmlns:a16="http://schemas.microsoft.com/office/drawing/2014/main" id="{F5E812D4-5A3E-454F-9F15-F4395F23F992}"/>
              </a:ext>
            </a:extLst>
          </p:cNvPr>
          <p:cNvCxnSpPr>
            <a:cxnSpLocks/>
            <a:stCxn id="42" idx="2"/>
            <a:endCxn id="46" idx="0"/>
          </p:cNvCxnSpPr>
          <p:nvPr/>
        </p:nvCxnSpPr>
        <p:spPr>
          <a:xfrm flipH="1">
            <a:off x="3266077" y="2957553"/>
            <a:ext cx="2" cy="392328"/>
          </a:xfrm>
          <a:prstGeom prst="straightConnector1">
            <a:avLst/>
          </a:prstGeom>
          <a:ln w="25400">
            <a:headEnd w="lg" len="lg"/>
            <a:tailEnd type="stealth" w="lg" len="lg"/>
          </a:ln>
        </p:spPr>
        <p:style>
          <a:lnRef idx="3">
            <a:schemeClr val="dk1"/>
          </a:lnRef>
          <a:fillRef idx="0">
            <a:schemeClr val="dk1"/>
          </a:fillRef>
          <a:effectRef idx="2">
            <a:schemeClr val="dk1"/>
          </a:effectRef>
          <a:fontRef idx="minor">
            <a:schemeClr val="tx1"/>
          </a:fontRef>
        </p:style>
      </p:cxnSp>
      <p:cxnSp>
        <p:nvCxnSpPr>
          <p:cNvPr id="54" name="直接箭头连接符 53">
            <a:extLst>
              <a:ext uri="{FF2B5EF4-FFF2-40B4-BE49-F238E27FC236}">
                <a16:creationId xmlns:a16="http://schemas.microsoft.com/office/drawing/2014/main" id="{A3047C61-F0DC-4561-839F-F28CE08149A6}"/>
              </a:ext>
            </a:extLst>
          </p:cNvPr>
          <p:cNvCxnSpPr>
            <a:cxnSpLocks/>
            <a:stCxn id="46" idx="2"/>
            <a:endCxn id="45" idx="0"/>
          </p:cNvCxnSpPr>
          <p:nvPr/>
        </p:nvCxnSpPr>
        <p:spPr>
          <a:xfrm>
            <a:off x="3266077" y="3847883"/>
            <a:ext cx="0" cy="389451"/>
          </a:xfrm>
          <a:prstGeom prst="straightConnector1">
            <a:avLst/>
          </a:prstGeom>
          <a:ln w="25400">
            <a:headEnd w="lg" len="lg"/>
            <a:tailEnd type="stealth" w="lg" len="lg"/>
          </a:ln>
        </p:spPr>
        <p:style>
          <a:lnRef idx="3">
            <a:schemeClr val="dk1"/>
          </a:lnRef>
          <a:fillRef idx="0">
            <a:schemeClr val="dk1"/>
          </a:fillRef>
          <a:effectRef idx="2">
            <a:schemeClr val="dk1"/>
          </a:effectRef>
          <a:fontRef idx="minor">
            <a:schemeClr val="tx1"/>
          </a:fontRef>
        </p:style>
      </p:cxnSp>
      <p:sp>
        <p:nvSpPr>
          <p:cNvPr id="58" name="矩形 57">
            <a:extLst>
              <a:ext uri="{FF2B5EF4-FFF2-40B4-BE49-F238E27FC236}">
                <a16:creationId xmlns:a16="http://schemas.microsoft.com/office/drawing/2014/main" id="{21D09126-671C-4DB2-80A2-583FA48E53A6}"/>
              </a:ext>
            </a:extLst>
          </p:cNvPr>
          <p:cNvSpPr/>
          <p:nvPr/>
        </p:nvSpPr>
        <p:spPr>
          <a:xfrm>
            <a:off x="2084531" y="5096540"/>
            <a:ext cx="2363091" cy="4616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接收、发送数据</a:t>
            </a:r>
          </a:p>
        </p:txBody>
      </p:sp>
      <p:sp>
        <p:nvSpPr>
          <p:cNvPr id="59" name="矩形 58">
            <a:extLst>
              <a:ext uri="{FF2B5EF4-FFF2-40B4-BE49-F238E27FC236}">
                <a16:creationId xmlns:a16="http://schemas.microsoft.com/office/drawing/2014/main" id="{7F62D73B-8659-4AA0-B9D0-5C3284B96E75}"/>
              </a:ext>
            </a:extLst>
          </p:cNvPr>
          <p:cNvSpPr/>
          <p:nvPr/>
        </p:nvSpPr>
        <p:spPr>
          <a:xfrm>
            <a:off x="7779022" y="4477484"/>
            <a:ext cx="2363091" cy="4616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接收、发送数据</a:t>
            </a:r>
          </a:p>
        </p:txBody>
      </p:sp>
      <p:sp>
        <p:nvSpPr>
          <p:cNvPr id="61" name="矩形 60">
            <a:extLst>
              <a:ext uri="{FF2B5EF4-FFF2-40B4-BE49-F238E27FC236}">
                <a16:creationId xmlns:a16="http://schemas.microsoft.com/office/drawing/2014/main" id="{2A5EBFC1-0D2E-4989-9304-781B7BB77AB0}"/>
              </a:ext>
            </a:extLst>
          </p:cNvPr>
          <p:cNvSpPr/>
          <p:nvPr/>
        </p:nvSpPr>
        <p:spPr>
          <a:xfrm>
            <a:off x="7779024" y="3516341"/>
            <a:ext cx="2363091" cy="4616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connect()</a:t>
            </a:r>
            <a:r>
              <a:rPr lang="zh-CN" altLang="en-US" dirty="0">
                <a:solidFill>
                  <a:schemeClr val="tx1"/>
                </a:solidFill>
              </a:rPr>
              <a:t>建立连接</a:t>
            </a:r>
          </a:p>
        </p:txBody>
      </p:sp>
      <p:sp>
        <p:nvSpPr>
          <p:cNvPr id="62" name="矩形 61">
            <a:extLst>
              <a:ext uri="{FF2B5EF4-FFF2-40B4-BE49-F238E27FC236}">
                <a16:creationId xmlns:a16="http://schemas.microsoft.com/office/drawing/2014/main" id="{4B3ED181-4E9F-4BFE-98C0-4138DC3ECAEC}"/>
              </a:ext>
            </a:extLst>
          </p:cNvPr>
          <p:cNvSpPr/>
          <p:nvPr/>
        </p:nvSpPr>
        <p:spPr>
          <a:xfrm>
            <a:off x="2084531" y="5949983"/>
            <a:ext cx="2363091" cy="4616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close()</a:t>
            </a:r>
            <a:r>
              <a:rPr lang="zh-CN" altLang="en-US" dirty="0">
                <a:solidFill>
                  <a:schemeClr val="tx1"/>
                </a:solidFill>
              </a:rPr>
              <a:t>结束通信</a:t>
            </a:r>
          </a:p>
        </p:txBody>
      </p:sp>
      <p:sp>
        <p:nvSpPr>
          <p:cNvPr id="64" name="矩形 63">
            <a:extLst>
              <a:ext uri="{FF2B5EF4-FFF2-40B4-BE49-F238E27FC236}">
                <a16:creationId xmlns:a16="http://schemas.microsoft.com/office/drawing/2014/main" id="{99730962-7CAD-4B71-9CD4-94286C9B0006}"/>
              </a:ext>
            </a:extLst>
          </p:cNvPr>
          <p:cNvSpPr/>
          <p:nvPr/>
        </p:nvSpPr>
        <p:spPr>
          <a:xfrm>
            <a:off x="7784396" y="5502137"/>
            <a:ext cx="2363091" cy="4616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close()</a:t>
            </a:r>
            <a:r>
              <a:rPr lang="zh-CN" altLang="en-US" dirty="0">
                <a:solidFill>
                  <a:schemeClr val="tx1"/>
                </a:solidFill>
              </a:rPr>
              <a:t>结束通信</a:t>
            </a:r>
          </a:p>
        </p:txBody>
      </p:sp>
      <p:cxnSp>
        <p:nvCxnSpPr>
          <p:cNvPr id="68" name="直接箭头连接符 67">
            <a:extLst>
              <a:ext uri="{FF2B5EF4-FFF2-40B4-BE49-F238E27FC236}">
                <a16:creationId xmlns:a16="http://schemas.microsoft.com/office/drawing/2014/main" id="{91E803BB-3CCC-459C-9236-35E46EEA9BF5}"/>
              </a:ext>
            </a:extLst>
          </p:cNvPr>
          <p:cNvCxnSpPr>
            <a:cxnSpLocks/>
            <a:stCxn id="58" idx="3"/>
            <a:endCxn id="59" idx="1"/>
          </p:cNvCxnSpPr>
          <p:nvPr/>
        </p:nvCxnSpPr>
        <p:spPr>
          <a:xfrm flipV="1">
            <a:off x="4447622" y="4708317"/>
            <a:ext cx="3331400" cy="619056"/>
          </a:xfrm>
          <a:prstGeom prst="straightConnector1">
            <a:avLst/>
          </a:prstGeom>
          <a:ln w="25400">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71" name="直接箭头连接符 70">
            <a:extLst>
              <a:ext uri="{FF2B5EF4-FFF2-40B4-BE49-F238E27FC236}">
                <a16:creationId xmlns:a16="http://schemas.microsoft.com/office/drawing/2014/main" id="{7FE45695-5C98-4610-A5B9-5383648006DD}"/>
              </a:ext>
            </a:extLst>
          </p:cNvPr>
          <p:cNvCxnSpPr>
            <a:cxnSpLocks/>
            <a:stCxn id="45" idx="3"/>
            <a:endCxn id="61" idx="1"/>
          </p:cNvCxnSpPr>
          <p:nvPr/>
        </p:nvCxnSpPr>
        <p:spPr>
          <a:xfrm flipV="1">
            <a:off x="4447622" y="3747174"/>
            <a:ext cx="3331402" cy="720993"/>
          </a:xfrm>
          <a:prstGeom prst="straightConnector1">
            <a:avLst/>
          </a:prstGeom>
          <a:ln w="25400">
            <a:headEnd type="stealth" w="lg" len="lg"/>
            <a:tailEnd type="none" w="lg" len="lg"/>
          </a:ln>
        </p:spPr>
        <p:style>
          <a:lnRef idx="3">
            <a:schemeClr val="dk1"/>
          </a:lnRef>
          <a:fillRef idx="0">
            <a:schemeClr val="dk1"/>
          </a:fillRef>
          <a:effectRef idx="2">
            <a:schemeClr val="dk1"/>
          </a:effectRef>
          <a:fontRef idx="minor">
            <a:schemeClr val="tx1"/>
          </a:fontRef>
        </p:style>
      </p:cxnSp>
      <p:cxnSp>
        <p:nvCxnSpPr>
          <p:cNvPr id="74" name="直接箭头连接符 73">
            <a:extLst>
              <a:ext uri="{FF2B5EF4-FFF2-40B4-BE49-F238E27FC236}">
                <a16:creationId xmlns:a16="http://schemas.microsoft.com/office/drawing/2014/main" id="{605C7707-2406-48CF-993C-F71A8313D331}"/>
              </a:ext>
            </a:extLst>
          </p:cNvPr>
          <p:cNvCxnSpPr>
            <a:cxnSpLocks/>
            <a:stCxn id="45" idx="2"/>
            <a:endCxn id="58" idx="0"/>
          </p:cNvCxnSpPr>
          <p:nvPr/>
        </p:nvCxnSpPr>
        <p:spPr>
          <a:xfrm>
            <a:off x="3266077" y="4698999"/>
            <a:ext cx="0" cy="397541"/>
          </a:xfrm>
          <a:prstGeom prst="straightConnector1">
            <a:avLst/>
          </a:prstGeom>
          <a:ln w="25400">
            <a:headEnd w="lg" len="lg"/>
            <a:tailEnd type="stealth" w="lg" len="lg"/>
          </a:ln>
        </p:spPr>
        <p:style>
          <a:lnRef idx="3">
            <a:schemeClr val="dk1"/>
          </a:lnRef>
          <a:fillRef idx="0">
            <a:schemeClr val="dk1"/>
          </a:fillRef>
          <a:effectRef idx="2">
            <a:schemeClr val="dk1"/>
          </a:effectRef>
          <a:fontRef idx="minor">
            <a:schemeClr val="tx1"/>
          </a:fontRef>
        </p:style>
      </p:cxnSp>
      <p:cxnSp>
        <p:nvCxnSpPr>
          <p:cNvPr id="76" name="直接箭头连接符 75">
            <a:extLst>
              <a:ext uri="{FF2B5EF4-FFF2-40B4-BE49-F238E27FC236}">
                <a16:creationId xmlns:a16="http://schemas.microsoft.com/office/drawing/2014/main" id="{AB8744FC-FEFB-420C-97A0-BBE54EDF6630}"/>
              </a:ext>
            </a:extLst>
          </p:cNvPr>
          <p:cNvCxnSpPr>
            <a:cxnSpLocks/>
            <a:stCxn id="48" idx="2"/>
            <a:endCxn id="61" idx="0"/>
          </p:cNvCxnSpPr>
          <p:nvPr/>
        </p:nvCxnSpPr>
        <p:spPr>
          <a:xfrm>
            <a:off x="8960569" y="2957553"/>
            <a:ext cx="1" cy="558788"/>
          </a:xfrm>
          <a:prstGeom prst="straightConnector1">
            <a:avLst/>
          </a:prstGeom>
          <a:ln w="25400">
            <a:headEnd w="lg" len="lg"/>
            <a:tailEnd type="stealth" w="lg" len="lg"/>
          </a:ln>
        </p:spPr>
        <p:style>
          <a:lnRef idx="3">
            <a:schemeClr val="dk1"/>
          </a:lnRef>
          <a:fillRef idx="0">
            <a:schemeClr val="dk1"/>
          </a:fillRef>
          <a:effectRef idx="2">
            <a:schemeClr val="dk1"/>
          </a:effectRef>
          <a:fontRef idx="minor">
            <a:schemeClr val="tx1"/>
          </a:fontRef>
        </p:style>
      </p:cxnSp>
      <p:cxnSp>
        <p:nvCxnSpPr>
          <p:cNvPr id="79" name="直接箭头连接符 78">
            <a:extLst>
              <a:ext uri="{FF2B5EF4-FFF2-40B4-BE49-F238E27FC236}">
                <a16:creationId xmlns:a16="http://schemas.microsoft.com/office/drawing/2014/main" id="{1BF45746-1D37-40C8-A55F-C676F95F6553}"/>
              </a:ext>
            </a:extLst>
          </p:cNvPr>
          <p:cNvCxnSpPr>
            <a:cxnSpLocks/>
            <a:stCxn id="61" idx="2"/>
            <a:endCxn id="59" idx="0"/>
          </p:cNvCxnSpPr>
          <p:nvPr/>
        </p:nvCxnSpPr>
        <p:spPr>
          <a:xfrm flipH="1">
            <a:off x="8960568" y="3978006"/>
            <a:ext cx="2" cy="499478"/>
          </a:xfrm>
          <a:prstGeom prst="straightConnector1">
            <a:avLst/>
          </a:prstGeom>
          <a:ln w="25400">
            <a:headEnd w="lg" len="lg"/>
            <a:tailEnd type="stealth" w="lg" len="lg"/>
          </a:ln>
        </p:spPr>
        <p:style>
          <a:lnRef idx="3">
            <a:schemeClr val="dk1"/>
          </a:lnRef>
          <a:fillRef idx="0">
            <a:schemeClr val="dk1"/>
          </a:fillRef>
          <a:effectRef idx="2">
            <a:schemeClr val="dk1"/>
          </a:effectRef>
          <a:fontRef idx="minor">
            <a:schemeClr val="tx1"/>
          </a:fontRef>
        </p:style>
      </p:cxnSp>
      <p:cxnSp>
        <p:nvCxnSpPr>
          <p:cNvPr id="82" name="直接箭头连接符 81">
            <a:extLst>
              <a:ext uri="{FF2B5EF4-FFF2-40B4-BE49-F238E27FC236}">
                <a16:creationId xmlns:a16="http://schemas.microsoft.com/office/drawing/2014/main" id="{940A536D-2B19-4AD3-9B89-F1A842B9A36F}"/>
              </a:ext>
            </a:extLst>
          </p:cNvPr>
          <p:cNvCxnSpPr>
            <a:cxnSpLocks/>
            <a:stCxn id="59" idx="2"/>
            <a:endCxn id="64" idx="0"/>
          </p:cNvCxnSpPr>
          <p:nvPr/>
        </p:nvCxnSpPr>
        <p:spPr>
          <a:xfrm>
            <a:off x="8960568" y="4939149"/>
            <a:ext cx="5374" cy="562988"/>
          </a:xfrm>
          <a:prstGeom prst="straightConnector1">
            <a:avLst/>
          </a:prstGeom>
          <a:ln w="25400">
            <a:headEnd w="lg" len="lg"/>
            <a:tailEnd type="stealth" w="lg" len="lg"/>
          </a:ln>
        </p:spPr>
        <p:style>
          <a:lnRef idx="3">
            <a:schemeClr val="dk1"/>
          </a:lnRef>
          <a:fillRef idx="0">
            <a:schemeClr val="dk1"/>
          </a:fillRef>
          <a:effectRef idx="2">
            <a:schemeClr val="dk1"/>
          </a:effectRef>
          <a:fontRef idx="minor">
            <a:schemeClr val="tx1"/>
          </a:fontRef>
        </p:style>
      </p:cxnSp>
      <p:cxnSp>
        <p:nvCxnSpPr>
          <p:cNvPr id="85" name="直接箭头连接符 84">
            <a:extLst>
              <a:ext uri="{FF2B5EF4-FFF2-40B4-BE49-F238E27FC236}">
                <a16:creationId xmlns:a16="http://schemas.microsoft.com/office/drawing/2014/main" id="{6C2FB308-9C2F-4836-A390-FF3C3B4D4280}"/>
              </a:ext>
            </a:extLst>
          </p:cNvPr>
          <p:cNvCxnSpPr>
            <a:cxnSpLocks/>
            <a:endCxn id="64" idx="1"/>
          </p:cNvCxnSpPr>
          <p:nvPr/>
        </p:nvCxnSpPr>
        <p:spPr>
          <a:xfrm flipV="1">
            <a:off x="3271449" y="5732970"/>
            <a:ext cx="4512947" cy="14184"/>
          </a:xfrm>
          <a:prstGeom prst="straightConnector1">
            <a:avLst/>
          </a:prstGeom>
          <a:ln w="25400">
            <a:headEnd type="stealth" w="lg" len="lg"/>
            <a:tailEnd type="none" w="lg" len="lg"/>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173E31D8-1F6F-42CB-9240-A84C952CC188}"/>
              </a:ext>
            </a:extLst>
          </p:cNvPr>
          <p:cNvCxnSpPr>
            <a:cxnSpLocks/>
            <a:stCxn id="58" idx="2"/>
            <a:endCxn id="62" idx="0"/>
          </p:cNvCxnSpPr>
          <p:nvPr/>
        </p:nvCxnSpPr>
        <p:spPr>
          <a:xfrm>
            <a:off x="3266077" y="5558205"/>
            <a:ext cx="0" cy="391778"/>
          </a:xfrm>
          <a:prstGeom prst="straightConnector1">
            <a:avLst/>
          </a:prstGeom>
          <a:ln w="25400">
            <a:headEnd w="lg" len="lg"/>
            <a:tailEnd type="stealth" w="lg" len="lg"/>
          </a:ln>
        </p:spPr>
        <p:style>
          <a:lnRef idx="3">
            <a:schemeClr val="dk1"/>
          </a:lnRef>
          <a:fillRef idx="0">
            <a:schemeClr val="dk1"/>
          </a:fillRef>
          <a:effectRef idx="2">
            <a:schemeClr val="dk1"/>
          </a:effectRef>
          <a:fontRef idx="minor">
            <a:schemeClr val="tx1"/>
          </a:fontRef>
        </p:style>
      </p:cxnSp>
      <p:sp>
        <p:nvSpPr>
          <p:cNvPr id="121" name="文本框 120">
            <a:extLst>
              <a:ext uri="{FF2B5EF4-FFF2-40B4-BE49-F238E27FC236}">
                <a16:creationId xmlns:a16="http://schemas.microsoft.com/office/drawing/2014/main" id="{09C3977F-FC30-48A3-87D4-582091FE1C80}"/>
              </a:ext>
            </a:extLst>
          </p:cNvPr>
          <p:cNvSpPr txBox="1"/>
          <p:nvPr/>
        </p:nvSpPr>
        <p:spPr>
          <a:xfrm rot="20844506">
            <a:off x="5442866" y="3718861"/>
            <a:ext cx="1107996" cy="369332"/>
          </a:xfrm>
          <a:prstGeom prst="rect">
            <a:avLst/>
          </a:prstGeom>
          <a:noFill/>
        </p:spPr>
        <p:txBody>
          <a:bodyPr wrap="none" rtlCol="0">
            <a:spAutoFit/>
          </a:bodyPr>
          <a:lstStyle/>
          <a:p>
            <a:r>
              <a:rPr lang="zh-CN" altLang="en-US" dirty="0"/>
              <a:t>建立连接</a:t>
            </a:r>
          </a:p>
        </p:txBody>
      </p:sp>
      <p:sp>
        <p:nvSpPr>
          <p:cNvPr id="122" name="文本框 121">
            <a:extLst>
              <a:ext uri="{FF2B5EF4-FFF2-40B4-BE49-F238E27FC236}">
                <a16:creationId xmlns:a16="http://schemas.microsoft.com/office/drawing/2014/main" id="{DAD694B7-C1D6-409C-BD8E-5D7951C56300}"/>
              </a:ext>
            </a:extLst>
          </p:cNvPr>
          <p:cNvSpPr txBox="1"/>
          <p:nvPr/>
        </p:nvSpPr>
        <p:spPr>
          <a:xfrm rot="20844506">
            <a:off x="5675786" y="4633710"/>
            <a:ext cx="1107996" cy="369332"/>
          </a:xfrm>
          <a:prstGeom prst="rect">
            <a:avLst/>
          </a:prstGeom>
          <a:noFill/>
        </p:spPr>
        <p:txBody>
          <a:bodyPr wrap="none" rtlCol="0">
            <a:spAutoFit/>
          </a:bodyPr>
          <a:lstStyle/>
          <a:p>
            <a:r>
              <a:rPr lang="zh-CN" altLang="en-US" dirty="0"/>
              <a:t>相互通信</a:t>
            </a:r>
          </a:p>
        </p:txBody>
      </p:sp>
      <p:sp>
        <p:nvSpPr>
          <p:cNvPr id="123" name="文本框 122">
            <a:extLst>
              <a:ext uri="{FF2B5EF4-FFF2-40B4-BE49-F238E27FC236}">
                <a16:creationId xmlns:a16="http://schemas.microsoft.com/office/drawing/2014/main" id="{8B792364-91D6-444B-BDEA-C432A788DC62}"/>
              </a:ext>
            </a:extLst>
          </p:cNvPr>
          <p:cNvSpPr txBox="1"/>
          <p:nvPr/>
        </p:nvSpPr>
        <p:spPr>
          <a:xfrm>
            <a:off x="5154457" y="5402950"/>
            <a:ext cx="2262158" cy="369332"/>
          </a:xfrm>
          <a:prstGeom prst="rect">
            <a:avLst/>
          </a:prstGeom>
          <a:noFill/>
        </p:spPr>
        <p:txBody>
          <a:bodyPr wrap="none" rtlCol="0">
            <a:spAutoFit/>
          </a:bodyPr>
          <a:lstStyle/>
          <a:p>
            <a:r>
              <a:rPr lang="zh-CN" altLang="en-US" dirty="0"/>
              <a:t>关闭连接，结束通信</a:t>
            </a:r>
          </a:p>
        </p:txBody>
      </p:sp>
    </p:spTree>
    <p:extLst>
      <p:ext uri="{BB962C8B-B14F-4D97-AF65-F5344CB8AC3E}">
        <p14:creationId xmlns:p14="http://schemas.microsoft.com/office/powerpoint/2010/main" val="14392881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r>
              <a:rPr lang="zh-CN" altLang="en-US" sz="3600" dirty="0">
                <a:cs typeface="Segoe UI Light" panose="020B0502040204020203" pitchFamily="34" charset="0"/>
              </a:rPr>
              <a:t> 实验二：基于</a:t>
            </a:r>
            <a:r>
              <a:rPr lang="en-US" altLang="zh-CN" sz="3600" dirty="0">
                <a:cs typeface="Segoe UI Light" panose="020B0502040204020203" pitchFamily="34" charset="0"/>
              </a:rPr>
              <a:t>socket</a:t>
            </a:r>
            <a:r>
              <a:rPr lang="zh-CN" altLang="en-US" sz="3600" dirty="0">
                <a:cs typeface="Segoe UI Light" panose="020B0502040204020203" pitchFamily="34" charset="0"/>
              </a:rPr>
              <a:t>的视频传输</a:t>
            </a:r>
          </a:p>
        </p:txBody>
      </p:sp>
      <p:sp>
        <p:nvSpPr>
          <p:cNvPr id="42" name="文本框 41">
            <a:extLst>
              <a:ext uri="{FF2B5EF4-FFF2-40B4-BE49-F238E27FC236}">
                <a16:creationId xmlns:a16="http://schemas.microsoft.com/office/drawing/2014/main" id="{52A9EC4A-AF5D-4FCB-9C7E-46C932BF6BB2}"/>
              </a:ext>
            </a:extLst>
          </p:cNvPr>
          <p:cNvSpPr txBox="1"/>
          <p:nvPr/>
        </p:nvSpPr>
        <p:spPr>
          <a:xfrm>
            <a:off x="852004" y="1489322"/>
            <a:ext cx="1909497" cy="523220"/>
          </a:xfrm>
          <a:prstGeom prst="rect">
            <a:avLst/>
          </a:prstGeom>
          <a:noFill/>
        </p:spPr>
        <p:txBody>
          <a:bodyPr wrap="none" rtlCol="0">
            <a:spAutoFit/>
          </a:bodyPr>
          <a:lstStyle/>
          <a:p>
            <a:pPr marL="285750" indent="-285750">
              <a:buFont typeface="Arial" panose="020B0604020202020204" pitchFamily="34" charset="0"/>
              <a:buChar char="•"/>
            </a:pPr>
            <a:r>
              <a:rPr lang="zh-CN" altLang="en-US" sz="2800" dirty="0"/>
              <a:t>实验任务</a:t>
            </a:r>
            <a:endParaRPr lang="en-US" altLang="zh-CN" sz="2800" dirty="0"/>
          </a:p>
        </p:txBody>
      </p:sp>
      <p:sp>
        <p:nvSpPr>
          <p:cNvPr id="43" name="文本框 42">
            <a:extLst>
              <a:ext uri="{FF2B5EF4-FFF2-40B4-BE49-F238E27FC236}">
                <a16:creationId xmlns:a16="http://schemas.microsoft.com/office/drawing/2014/main" id="{39A23C5F-00CD-4D2E-B100-D84787180468}"/>
              </a:ext>
            </a:extLst>
          </p:cNvPr>
          <p:cNvSpPr txBox="1"/>
          <p:nvPr/>
        </p:nvSpPr>
        <p:spPr>
          <a:xfrm>
            <a:off x="1115953" y="2185911"/>
            <a:ext cx="9675726" cy="2807372"/>
          </a:xfrm>
          <a:prstGeom prst="rect">
            <a:avLst/>
          </a:prstGeom>
          <a:noFill/>
        </p:spPr>
        <p:txBody>
          <a:bodyPr wrap="none" rtlCol="0">
            <a:spAutoFit/>
          </a:bodyPr>
          <a:lstStyle/>
          <a:p>
            <a:pPr>
              <a:lnSpc>
                <a:spcPct val="150000"/>
              </a:lnSpc>
            </a:pPr>
            <a:r>
              <a:rPr lang="en-US" altLang="zh-CN" sz="2000" dirty="0"/>
              <a:t>— </a:t>
            </a:r>
            <a:r>
              <a:rPr lang="zh-CN" altLang="en-US" sz="2000" dirty="0"/>
              <a:t>搭建服务端和客户端，可以互相通信，实现视频传输</a:t>
            </a:r>
            <a:endParaRPr lang="en-US" altLang="zh-CN" sz="2000" dirty="0"/>
          </a:p>
          <a:p>
            <a:pPr>
              <a:lnSpc>
                <a:spcPct val="150000"/>
              </a:lnSpc>
            </a:pPr>
            <a:r>
              <a:rPr lang="zh-CN" altLang="en-US" sz="2000" b="1" dirty="0"/>
              <a:t>    要求：</a:t>
            </a:r>
            <a:endParaRPr lang="en-US" altLang="zh-CN" sz="2000" dirty="0"/>
          </a:p>
          <a:p>
            <a:pPr>
              <a:lnSpc>
                <a:spcPct val="150000"/>
              </a:lnSpc>
            </a:pPr>
            <a:r>
              <a:rPr lang="zh-CN" altLang="en-US" sz="2000" dirty="0"/>
              <a:t>   ①编码后的单个视频（</a:t>
            </a:r>
            <a:r>
              <a:rPr lang="en-US" altLang="zh-CN" sz="2000" dirty="0"/>
              <a:t>YUV420</a:t>
            </a:r>
            <a:r>
              <a:rPr lang="zh-CN" altLang="en-US" sz="2000" dirty="0"/>
              <a:t>格式）的视频片段存储在服务端</a:t>
            </a:r>
            <a:endParaRPr lang="en-US" altLang="zh-CN" sz="2000" dirty="0"/>
          </a:p>
          <a:p>
            <a:pPr>
              <a:lnSpc>
                <a:spcPct val="150000"/>
              </a:lnSpc>
            </a:pPr>
            <a:r>
              <a:rPr lang="zh-CN" altLang="en-US" sz="2000" dirty="0"/>
              <a:t>   ②通过</a:t>
            </a:r>
            <a:r>
              <a:rPr lang="en-US" altLang="zh-CN" sz="2000" dirty="0"/>
              <a:t>socket</a:t>
            </a:r>
            <a:r>
              <a:rPr lang="zh-CN" altLang="en-US" sz="2000" dirty="0"/>
              <a:t>建立连接，客户端向服务端请求视频，服务端发送相应的码流文件</a:t>
            </a:r>
            <a:endParaRPr lang="en-US" altLang="zh-CN" sz="2000" dirty="0"/>
          </a:p>
          <a:p>
            <a:pPr>
              <a:lnSpc>
                <a:spcPct val="150000"/>
              </a:lnSpc>
            </a:pPr>
            <a:r>
              <a:rPr lang="zh-CN" altLang="en-US" sz="2000" dirty="0"/>
              <a:t>   ③客户端接收存放码流文件，实时解码并播放</a:t>
            </a:r>
            <a:endParaRPr lang="en-US" altLang="zh-CN" sz="2000" dirty="0"/>
          </a:p>
          <a:p>
            <a:pPr>
              <a:lnSpc>
                <a:spcPct val="150000"/>
              </a:lnSpc>
            </a:pPr>
            <a:r>
              <a:rPr lang="en-US" altLang="zh-CN" sz="2000" dirty="0"/>
              <a:t>— </a:t>
            </a:r>
            <a:r>
              <a:rPr lang="zh-CN" altLang="en-US" sz="2000" dirty="0"/>
              <a:t>语言不受限  </a:t>
            </a:r>
            <a:endParaRPr lang="en-US" altLang="zh-CN" sz="2000" dirty="0"/>
          </a:p>
        </p:txBody>
      </p:sp>
      <p:sp>
        <p:nvSpPr>
          <p:cNvPr id="2" name="灯片编号占位符 1">
            <a:extLst>
              <a:ext uri="{FF2B5EF4-FFF2-40B4-BE49-F238E27FC236}">
                <a16:creationId xmlns:a16="http://schemas.microsoft.com/office/drawing/2014/main" id="{7442ABD4-1742-42CB-9396-EC5EB1CC977A}"/>
              </a:ext>
            </a:extLst>
          </p:cNvPr>
          <p:cNvSpPr>
            <a:spLocks noGrp="1"/>
          </p:cNvSpPr>
          <p:nvPr>
            <p:ph type="sldNum" sz="quarter" idx="4"/>
          </p:nvPr>
        </p:nvSpPr>
        <p:spPr/>
        <p:txBody>
          <a:bodyPr/>
          <a:lstStyle/>
          <a:p>
            <a:fld id="{9860EDB8-5305-433F-BE41-D7A86D811DB3}" type="slidenum">
              <a:rPr lang="en-US" altLang="zh-CN" smtClean="0"/>
              <a:pPr/>
              <a:t>6</a:t>
            </a:fld>
            <a:endParaRPr lang="zh-CN" altLang="en-US"/>
          </a:p>
        </p:txBody>
      </p:sp>
      <p:sp>
        <p:nvSpPr>
          <p:cNvPr id="3" name="文本框 2">
            <a:extLst>
              <a:ext uri="{FF2B5EF4-FFF2-40B4-BE49-F238E27FC236}">
                <a16:creationId xmlns:a16="http://schemas.microsoft.com/office/drawing/2014/main" id="{32DBE2B7-A52F-42AB-884A-FFEA038D959C}"/>
              </a:ext>
            </a:extLst>
          </p:cNvPr>
          <p:cNvSpPr txBox="1"/>
          <p:nvPr/>
        </p:nvSpPr>
        <p:spPr>
          <a:xfrm>
            <a:off x="1115953" y="5312229"/>
            <a:ext cx="8824852" cy="369332"/>
          </a:xfrm>
          <a:prstGeom prst="rect">
            <a:avLst/>
          </a:prstGeom>
          <a:noFill/>
        </p:spPr>
        <p:txBody>
          <a:bodyPr wrap="none" rtlCol="0">
            <a:spAutoFit/>
          </a:bodyPr>
          <a:lstStyle/>
          <a:p>
            <a:r>
              <a:rPr lang="zh-CN" altLang="en-US" dirty="0"/>
              <a:t>（实验所需视频码流文件将上传至群文件，共</a:t>
            </a:r>
            <a:r>
              <a:rPr lang="en-US" altLang="zh-CN" dirty="0"/>
              <a:t>10</a:t>
            </a:r>
            <a:r>
              <a:rPr lang="zh-CN" altLang="en-US" dirty="0"/>
              <a:t>个视频片段，按照时间顺序命名）</a:t>
            </a:r>
          </a:p>
        </p:txBody>
      </p:sp>
    </p:spTree>
    <p:extLst>
      <p:ext uri="{BB962C8B-B14F-4D97-AF65-F5344CB8AC3E}">
        <p14:creationId xmlns:p14="http://schemas.microsoft.com/office/powerpoint/2010/main" val="1880041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r>
              <a:rPr lang="zh-CN" altLang="en-US" sz="3600" dirty="0">
                <a:cs typeface="Segoe UI Light" panose="020B0502040204020203" pitchFamily="34" charset="0"/>
              </a:rPr>
              <a:t> 实验二：基于</a:t>
            </a:r>
            <a:r>
              <a:rPr lang="en-US" altLang="zh-CN" sz="3600" dirty="0">
                <a:cs typeface="Segoe UI Light" panose="020B0502040204020203" pitchFamily="34" charset="0"/>
              </a:rPr>
              <a:t>socket</a:t>
            </a:r>
            <a:r>
              <a:rPr lang="zh-CN" altLang="en-US" sz="3600" dirty="0">
                <a:cs typeface="Segoe UI Light" panose="020B0502040204020203" pitchFamily="34" charset="0"/>
              </a:rPr>
              <a:t>的视频传输</a:t>
            </a:r>
          </a:p>
        </p:txBody>
      </p:sp>
      <p:sp>
        <p:nvSpPr>
          <p:cNvPr id="42" name="文本框 41">
            <a:extLst>
              <a:ext uri="{FF2B5EF4-FFF2-40B4-BE49-F238E27FC236}">
                <a16:creationId xmlns:a16="http://schemas.microsoft.com/office/drawing/2014/main" id="{52A9EC4A-AF5D-4FCB-9C7E-46C932BF6BB2}"/>
              </a:ext>
            </a:extLst>
          </p:cNvPr>
          <p:cNvSpPr txBox="1"/>
          <p:nvPr/>
        </p:nvSpPr>
        <p:spPr>
          <a:xfrm>
            <a:off x="690634" y="1489322"/>
            <a:ext cx="1909497" cy="523220"/>
          </a:xfrm>
          <a:prstGeom prst="rect">
            <a:avLst/>
          </a:prstGeom>
          <a:noFill/>
        </p:spPr>
        <p:txBody>
          <a:bodyPr wrap="none" rtlCol="0">
            <a:spAutoFit/>
          </a:bodyPr>
          <a:lstStyle/>
          <a:p>
            <a:pPr marL="285750" indent="-285750">
              <a:buFont typeface="Arial" panose="020B0604020202020204" pitchFamily="34" charset="0"/>
              <a:buChar char="•"/>
            </a:pPr>
            <a:r>
              <a:rPr lang="zh-CN" altLang="en-US" sz="2800" dirty="0"/>
              <a:t>实施细节</a:t>
            </a:r>
            <a:endParaRPr lang="en-US" altLang="zh-CN" sz="2800" dirty="0"/>
          </a:p>
        </p:txBody>
      </p:sp>
      <p:sp>
        <p:nvSpPr>
          <p:cNvPr id="43" name="文本框 42">
            <a:extLst>
              <a:ext uri="{FF2B5EF4-FFF2-40B4-BE49-F238E27FC236}">
                <a16:creationId xmlns:a16="http://schemas.microsoft.com/office/drawing/2014/main" id="{39A23C5F-00CD-4D2E-B100-D84787180468}"/>
              </a:ext>
            </a:extLst>
          </p:cNvPr>
          <p:cNvSpPr txBox="1"/>
          <p:nvPr/>
        </p:nvSpPr>
        <p:spPr>
          <a:xfrm>
            <a:off x="954583" y="2185911"/>
            <a:ext cx="4936672" cy="958339"/>
          </a:xfrm>
          <a:prstGeom prst="rect">
            <a:avLst/>
          </a:prstGeom>
          <a:noFill/>
        </p:spPr>
        <p:txBody>
          <a:bodyPr wrap="none" rtlCol="0">
            <a:spAutoFit/>
          </a:bodyPr>
          <a:lstStyle/>
          <a:p>
            <a:pPr>
              <a:lnSpc>
                <a:spcPct val="150000"/>
              </a:lnSpc>
            </a:pPr>
            <a:r>
              <a:rPr lang="en-US" altLang="zh-CN" sz="2000" dirty="0"/>
              <a:t>— </a:t>
            </a:r>
            <a:r>
              <a:rPr lang="zh-CN" altLang="en-US" sz="2000" dirty="0"/>
              <a:t>调用解码器指令（参考）</a:t>
            </a:r>
            <a:endParaRPr lang="en-US" altLang="zh-CN" sz="2000" dirty="0"/>
          </a:p>
          <a:p>
            <a:pPr>
              <a:lnSpc>
                <a:spcPct val="150000"/>
              </a:lnSpc>
            </a:pPr>
            <a:r>
              <a:rPr lang="en-US" altLang="zh-CN" sz="2000" dirty="0"/>
              <a:t>     TAppDecoder.exe </a:t>
            </a:r>
            <a:r>
              <a:rPr lang="en-GB" altLang="zh-CN" sz="2000" dirty="0"/>
              <a:t>-b </a:t>
            </a:r>
            <a:r>
              <a:rPr lang="en-US" altLang="zh-CN" sz="2000" dirty="0"/>
              <a:t>out</a:t>
            </a:r>
            <a:r>
              <a:rPr lang="en-GB" altLang="zh-CN" sz="2000" dirty="0"/>
              <a:t>.bin -o </a:t>
            </a:r>
            <a:r>
              <a:rPr lang="en-GB" altLang="zh-CN" sz="2000" dirty="0" err="1"/>
              <a:t>dec.yuv</a:t>
            </a:r>
            <a:endParaRPr lang="en-GB" altLang="zh-CN" sz="2000" dirty="0"/>
          </a:p>
        </p:txBody>
      </p:sp>
      <p:sp>
        <p:nvSpPr>
          <p:cNvPr id="2" name="灯片编号占位符 1">
            <a:extLst>
              <a:ext uri="{FF2B5EF4-FFF2-40B4-BE49-F238E27FC236}">
                <a16:creationId xmlns:a16="http://schemas.microsoft.com/office/drawing/2014/main" id="{332D7C19-0D9B-4960-BCB5-2CC8CC0C2CC3}"/>
              </a:ext>
            </a:extLst>
          </p:cNvPr>
          <p:cNvSpPr>
            <a:spLocks noGrp="1"/>
          </p:cNvSpPr>
          <p:nvPr>
            <p:ph type="sldNum" sz="quarter" idx="4"/>
          </p:nvPr>
        </p:nvSpPr>
        <p:spPr/>
        <p:txBody>
          <a:bodyPr/>
          <a:lstStyle/>
          <a:p>
            <a:fld id="{9860EDB8-5305-433F-BE41-D7A86D811DB3}" type="slidenum">
              <a:rPr lang="en-US" altLang="zh-CN" smtClean="0"/>
              <a:pPr/>
              <a:t>7</a:t>
            </a:fld>
            <a:endParaRPr lang="zh-CN" altLang="en-US"/>
          </a:p>
        </p:txBody>
      </p:sp>
      <p:sp>
        <p:nvSpPr>
          <p:cNvPr id="6" name="文本框 5">
            <a:extLst>
              <a:ext uri="{FF2B5EF4-FFF2-40B4-BE49-F238E27FC236}">
                <a16:creationId xmlns:a16="http://schemas.microsoft.com/office/drawing/2014/main" id="{7F0B7C5F-1412-448A-B8C1-4247608D3A4D}"/>
              </a:ext>
            </a:extLst>
          </p:cNvPr>
          <p:cNvSpPr txBox="1"/>
          <p:nvPr/>
        </p:nvSpPr>
        <p:spPr>
          <a:xfrm>
            <a:off x="954584" y="3985893"/>
            <a:ext cx="3927229" cy="499047"/>
          </a:xfrm>
          <a:prstGeom prst="rect">
            <a:avLst/>
          </a:prstGeom>
          <a:noFill/>
        </p:spPr>
        <p:txBody>
          <a:bodyPr wrap="none" rtlCol="0">
            <a:spAutoFit/>
          </a:bodyPr>
          <a:lstStyle/>
          <a:p>
            <a:pPr>
              <a:lnSpc>
                <a:spcPct val="150000"/>
              </a:lnSpc>
            </a:pPr>
            <a:r>
              <a:rPr lang="en-US" altLang="zh-CN" sz="2000" dirty="0"/>
              <a:t>— </a:t>
            </a:r>
            <a:r>
              <a:rPr lang="zh-CN" altLang="en-US" sz="2000" dirty="0"/>
              <a:t>播放时将</a:t>
            </a:r>
            <a:r>
              <a:rPr lang="en-US" altLang="zh-CN" sz="2000" dirty="0"/>
              <a:t>YUV420</a:t>
            </a:r>
            <a:r>
              <a:rPr lang="zh-CN" altLang="en-US" sz="2000" dirty="0"/>
              <a:t>格式转为</a:t>
            </a:r>
            <a:r>
              <a:rPr lang="en-US" altLang="zh-CN" sz="2000" dirty="0"/>
              <a:t>RGB</a:t>
            </a:r>
          </a:p>
        </p:txBody>
      </p:sp>
      <p:sp>
        <p:nvSpPr>
          <p:cNvPr id="9" name="文本框 8">
            <a:extLst>
              <a:ext uri="{FF2B5EF4-FFF2-40B4-BE49-F238E27FC236}">
                <a16:creationId xmlns:a16="http://schemas.microsoft.com/office/drawing/2014/main" id="{0F2EDD63-0013-464B-BCCD-DD5B28E92EBE}"/>
              </a:ext>
            </a:extLst>
          </p:cNvPr>
          <p:cNvSpPr txBox="1"/>
          <p:nvPr/>
        </p:nvSpPr>
        <p:spPr>
          <a:xfrm>
            <a:off x="954583" y="4656550"/>
            <a:ext cx="6667210" cy="499047"/>
          </a:xfrm>
          <a:prstGeom prst="rect">
            <a:avLst/>
          </a:prstGeom>
          <a:noFill/>
        </p:spPr>
        <p:txBody>
          <a:bodyPr wrap="none" rtlCol="0">
            <a:spAutoFit/>
          </a:bodyPr>
          <a:lstStyle/>
          <a:p>
            <a:pPr>
              <a:lnSpc>
                <a:spcPct val="150000"/>
              </a:lnSpc>
            </a:pPr>
            <a:r>
              <a:rPr lang="en-US" altLang="zh-CN" sz="2000" dirty="0"/>
              <a:t>— </a:t>
            </a:r>
            <a:r>
              <a:rPr lang="zh-CN" altLang="en-US" sz="2000" dirty="0"/>
              <a:t>实现播放器功能，并可以控制播放速度（即调整帧率）</a:t>
            </a:r>
            <a:endParaRPr lang="en-US" altLang="zh-CN" sz="2000" dirty="0"/>
          </a:p>
        </p:txBody>
      </p:sp>
      <p:cxnSp>
        <p:nvCxnSpPr>
          <p:cNvPr id="5" name="直接箭头连接符 4">
            <a:extLst>
              <a:ext uri="{FF2B5EF4-FFF2-40B4-BE49-F238E27FC236}">
                <a16:creationId xmlns:a16="http://schemas.microsoft.com/office/drawing/2014/main" id="{36775F42-197B-4CCD-93C9-70C23CE8C443}"/>
              </a:ext>
            </a:extLst>
          </p:cNvPr>
          <p:cNvCxnSpPr>
            <a:cxnSpLocks/>
            <a:endCxn id="10" idx="0"/>
          </p:cNvCxnSpPr>
          <p:nvPr/>
        </p:nvCxnSpPr>
        <p:spPr>
          <a:xfrm flipH="1">
            <a:off x="3388131" y="3176680"/>
            <a:ext cx="479926" cy="2282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15E6A92-2171-4399-B412-C798870FE1FC}"/>
              </a:ext>
            </a:extLst>
          </p:cNvPr>
          <p:cNvCxnSpPr>
            <a:cxnSpLocks/>
            <a:endCxn id="15" idx="0"/>
          </p:cNvCxnSpPr>
          <p:nvPr/>
        </p:nvCxnSpPr>
        <p:spPr>
          <a:xfrm>
            <a:off x="5363030" y="3176680"/>
            <a:ext cx="210457" cy="2306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48EFF37-4DF5-431C-B8A3-A978B908E114}"/>
              </a:ext>
            </a:extLst>
          </p:cNvPr>
          <p:cNvSpPr txBox="1"/>
          <p:nvPr/>
        </p:nvSpPr>
        <p:spPr>
          <a:xfrm>
            <a:off x="2680245" y="3404975"/>
            <a:ext cx="1415772" cy="338554"/>
          </a:xfrm>
          <a:prstGeom prst="rect">
            <a:avLst/>
          </a:prstGeom>
          <a:noFill/>
        </p:spPr>
        <p:txBody>
          <a:bodyPr wrap="none" rtlCol="0">
            <a:spAutoFit/>
          </a:bodyPr>
          <a:lstStyle/>
          <a:p>
            <a:r>
              <a:rPr lang="zh-CN" altLang="en-US" sz="1600" dirty="0"/>
              <a:t>码流文件名称</a:t>
            </a:r>
          </a:p>
        </p:txBody>
      </p:sp>
      <p:sp>
        <p:nvSpPr>
          <p:cNvPr id="15" name="文本框 14">
            <a:extLst>
              <a:ext uri="{FF2B5EF4-FFF2-40B4-BE49-F238E27FC236}">
                <a16:creationId xmlns:a16="http://schemas.microsoft.com/office/drawing/2014/main" id="{A0F2E6F6-B4DD-485F-8F05-1C4342BBA548}"/>
              </a:ext>
            </a:extLst>
          </p:cNvPr>
          <p:cNvSpPr txBox="1"/>
          <p:nvPr/>
        </p:nvSpPr>
        <p:spPr>
          <a:xfrm>
            <a:off x="4455232" y="3407308"/>
            <a:ext cx="2236510" cy="338554"/>
          </a:xfrm>
          <a:prstGeom prst="rect">
            <a:avLst/>
          </a:prstGeom>
          <a:noFill/>
        </p:spPr>
        <p:txBody>
          <a:bodyPr wrap="none" rtlCol="0">
            <a:spAutoFit/>
          </a:bodyPr>
          <a:lstStyle/>
          <a:p>
            <a:r>
              <a:rPr lang="zh-CN" altLang="en-US" sz="1600" dirty="0"/>
              <a:t>解码后的视频文件名称</a:t>
            </a:r>
          </a:p>
        </p:txBody>
      </p:sp>
      <p:sp>
        <p:nvSpPr>
          <p:cNvPr id="13" name="文本框 12">
            <a:extLst>
              <a:ext uri="{FF2B5EF4-FFF2-40B4-BE49-F238E27FC236}">
                <a16:creationId xmlns:a16="http://schemas.microsoft.com/office/drawing/2014/main" id="{89382897-5AFD-42BB-9CD2-C2B948D32501}"/>
              </a:ext>
            </a:extLst>
          </p:cNvPr>
          <p:cNvSpPr txBox="1"/>
          <p:nvPr/>
        </p:nvSpPr>
        <p:spPr>
          <a:xfrm>
            <a:off x="954583" y="5326583"/>
            <a:ext cx="4102405" cy="499047"/>
          </a:xfrm>
          <a:prstGeom prst="rect">
            <a:avLst/>
          </a:prstGeom>
          <a:noFill/>
        </p:spPr>
        <p:txBody>
          <a:bodyPr wrap="none" rtlCol="0">
            <a:spAutoFit/>
          </a:bodyPr>
          <a:lstStyle/>
          <a:p>
            <a:pPr>
              <a:lnSpc>
                <a:spcPct val="150000"/>
              </a:lnSpc>
            </a:pPr>
            <a:r>
              <a:rPr lang="en-US" altLang="zh-CN" sz="2000" dirty="0"/>
              <a:t>—</a:t>
            </a:r>
            <a:r>
              <a:rPr lang="zh-CN" altLang="en-US" sz="2000" dirty="0"/>
              <a:t> 边接收边播放，需要用到多线程</a:t>
            </a:r>
            <a:endParaRPr lang="en-US" altLang="zh-CN" sz="2000" dirty="0"/>
          </a:p>
        </p:txBody>
      </p:sp>
    </p:spTree>
    <p:extLst>
      <p:ext uri="{BB962C8B-B14F-4D97-AF65-F5344CB8AC3E}">
        <p14:creationId xmlns:p14="http://schemas.microsoft.com/office/powerpoint/2010/main" val="2843262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sz="3600" dirty="0">
                <a:cs typeface="Segoe UI Light" panose="020B0502040204020203" pitchFamily="34" charset="0"/>
              </a:rPr>
              <a:t> 验收要求</a:t>
            </a:r>
          </a:p>
        </p:txBody>
      </p:sp>
      <p:sp>
        <p:nvSpPr>
          <p:cNvPr id="43" name="文本框 42">
            <a:extLst>
              <a:ext uri="{FF2B5EF4-FFF2-40B4-BE49-F238E27FC236}">
                <a16:creationId xmlns:a16="http://schemas.microsoft.com/office/drawing/2014/main" id="{39A23C5F-00CD-4D2E-B100-D84787180468}"/>
              </a:ext>
            </a:extLst>
          </p:cNvPr>
          <p:cNvSpPr txBox="1"/>
          <p:nvPr/>
        </p:nvSpPr>
        <p:spPr>
          <a:xfrm>
            <a:off x="607137" y="1543654"/>
            <a:ext cx="11373113" cy="3269036"/>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zh-CN" altLang="en-US" sz="2000" dirty="0"/>
              <a:t>两个实验完成后一起验收（现场）</a:t>
            </a:r>
            <a:endParaRPr lang="en-US" altLang="zh-CN" sz="2000" dirty="0"/>
          </a:p>
          <a:p>
            <a:pPr marL="342900" indent="-342900">
              <a:lnSpc>
                <a:spcPct val="150000"/>
              </a:lnSpc>
              <a:buFont typeface="Arial" panose="020B0604020202020204" pitchFamily="34" charset="0"/>
              <a:buChar char="•"/>
            </a:pPr>
            <a:r>
              <a:rPr lang="zh-CN" altLang="en-US" sz="2000" dirty="0"/>
              <a:t>实验报告要求</a:t>
            </a:r>
            <a:endParaRPr lang="en-US" altLang="zh-CN" sz="2000" dirty="0"/>
          </a:p>
          <a:p>
            <a:pPr>
              <a:lnSpc>
                <a:spcPct val="150000"/>
              </a:lnSpc>
            </a:pPr>
            <a:r>
              <a:rPr lang="en-US" altLang="zh-CN" sz="2000" dirty="0"/>
              <a:t>— </a:t>
            </a:r>
            <a:r>
              <a:rPr lang="zh-CN" altLang="en-US" sz="2000" dirty="0"/>
              <a:t>报告只需一份，包含两个实验，需包括封面、实验内容、具体步骤、实验结果、源码</a:t>
            </a:r>
            <a:r>
              <a:rPr lang="en-US" altLang="zh-CN" sz="2000" dirty="0"/>
              <a:t>(</a:t>
            </a:r>
            <a:r>
              <a:rPr lang="zh-CN" altLang="en-US" sz="2000" dirty="0"/>
              <a:t>含注释</a:t>
            </a:r>
            <a:r>
              <a:rPr lang="en-US" altLang="zh-CN" sz="2000" dirty="0"/>
              <a:t>)</a:t>
            </a:r>
            <a:r>
              <a:rPr lang="zh-CN" altLang="en-US" sz="2000" dirty="0"/>
              <a:t>等</a:t>
            </a:r>
            <a:endParaRPr lang="en-US" altLang="zh-CN" sz="2000" dirty="0"/>
          </a:p>
          <a:p>
            <a:pPr>
              <a:lnSpc>
                <a:spcPct val="150000"/>
              </a:lnSpc>
            </a:pPr>
            <a:r>
              <a:rPr lang="en-US" altLang="zh-CN" sz="2000" dirty="0"/>
              <a:t>— </a:t>
            </a:r>
            <a:r>
              <a:rPr lang="zh-CN" altLang="en-US" sz="2000" dirty="0"/>
              <a:t>与源码一起打包，</a:t>
            </a:r>
            <a:r>
              <a:rPr lang="zh-CN" altLang="en-US" sz="2000" b="1" dirty="0"/>
              <a:t>压缩包命名为“班级</a:t>
            </a:r>
            <a:r>
              <a:rPr lang="en-US" altLang="zh-CN" sz="2000" b="1" dirty="0"/>
              <a:t>-</a:t>
            </a:r>
            <a:r>
              <a:rPr lang="zh-CN" altLang="en-US" sz="2000" b="1" dirty="0"/>
              <a:t>姓名</a:t>
            </a:r>
            <a:r>
              <a:rPr lang="en-US" altLang="zh-CN" sz="2000" b="1" dirty="0"/>
              <a:t>-</a:t>
            </a:r>
            <a:r>
              <a:rPr lang="zh-CN" altLang="en-US" sz="2000" b="1" dirty="0"/>
              <a:t>学号”</a:t>
            </a:r>
            <a:r>
              <a:rPr lang="zh-CN" altLang="en-US" sz="2000" dirty="0"/>
              <a:t>，发送至邮箱</a:t>
            </a:r>
            <a:r>
              <a:rPr lang="en-US" altLang="zh-CN" sz="2000" dirty="0"/>
              <a:t>3514996409@qq.com</a:t>
            </a:r>
          </a:p>
          <a:p>
            <a:pPr>
              <a:lnSpc>
                <a:spcPct val="150000"/>
              </a:lnSpc>
            </a:pPr>
            <a:r>
              <a:rPr lang="en-US" altLang="zh-CN" sz="2000" dirty="0"/>
              <a:t>— </a:t>
            </a:r>
            <a:r>
              <a:rPr lang="zh-CN" altLang="en-US" sz="2000" b="1" dirty="0"/>
              <a:t>报告与源码均不得抄袭</a:t>
            </a:r>
            <a:endParaRPr lang="en-US" altLang="zh-CN" sz="2000" b="1" dirty="0"/>
          </a:p>
          <a:p>
            <a:pPr>
              <a:lnSpc>
                <a:spcPct val="150000"/>
              </a:lnSpc>
            </a:pPr>
            <a:r>
              <a:rPr lang="en-US" altLang="zh-CN" sz="2000" dirty="0"/>
              <a:t>— </a:t>
            </a:r>
            <a:r>
              <a:rPr lang="zh-CN" altLang="en-US" sz="2000" b="1" dirty="0"/>
              <a:t>截止日期：实验课程结束后的一周之内（</a:t>
            </a:r>
            <a:r>
              <a:rPr lang="en-US" altLang="zh-CN" sz="2000" b="1" dirty="0"/>
              <a:t>6.22</a:t>
            </a:r>
            <a:r>
              <a:rPr lang="zh-CN" altLang="en-US" sz="2000" b="1" dirty="0"/>
              <a:t>之前，不包括</a:t>
            </a:r>
            <a:r>
              <a:rPr lang="en-US" altLang="zh-CN" sz="2000" b="1" dirty="0"/>
              <a:t>6.22</a:t>
            </a:r>
            <a:r>
              <a:rPr lang="zh-CN" altLang="en-US" sz="2000" b="1" dirty="0"/>
              <a:t>）</a:t>
            </a:r>
            <a:endParaRPr lang="en-US" altLang="zh-CN" sz="2000" b="1" dirty="0"/>
          </a:p>
          <a:p>
            <a:pPr>
              <a:lnSpc>
                <a:spcPct val="150000"/>
              </a:lnSpc>
            </a:pPr>
            <a:r>
              <a:rPr lang="en-US" altLang="zh-CN" sz="2000" dirty="0">
                <a:solidFill>
                  <a:srgbClr val="FF0000"/>
                </a:solidFill>
              </a:rPr>
              <a:t>— </a:t>
            </a:r>
            <a:r>
              <a:rPr lang="zh-CN" altLang="en-US" sz="2000" b="1" dirty="0">
                <a:solidFill>
                  <a:srgbClr val="FF0000"/>
                </a:solidFill>
              </a:rPr>
              <a:t>报告末尾附上对于多媒体课程的收获、建议</a:t>
            </a:r>
            <a:endParaRPr lang="en-US" altLang="zh-CN" sz="2000" b="1" dirty="0">
              <a:solidFill>
                <a:srgbClr val="FF0000"/>
              </a:solidFill>
            </a:endParaRPr>
          </a:p>
        </p:txBody>
      </p:sp>
      <p:sp>
        <p:nvSpPr>
          <p:cNvPr id="2" name="灯片编号占位符 1">
            <a:extLst>
              <a:ext uri="{FF2B5EF4-FFF2-40B4-BE49-F238E27FC236}">
                <a16:creationId xmlns:a16="http://schemas.microsoft.com/office/drawing/2014/main" id="{332D7C19-0D9B-4960-BCB5-2CC8CC0C2CC3}"/>
              </a:ext>
            </a:extLst>
          </p:cNvPr>
          <p:cNvSpPr>
            <a:spLocks noGrp="1"/>
          </p:cNvSpPr>
          <p:nvPr>
            <p:ph type="sldNum" sz="quarter" idx="4"/>
          </p:nvPr>
        </p:nvSpPr>
        <p:spPr/>
        <p:txBody>
          <a:bodyPr/>
          <a:lstStyle/>
          <a:p>
            <a:fld id="{9860EDB8-5305-433F-BE41-D7A86D811DB3}" type="slidenum">
              <a:rPr lang="en-US" altLang="zh-CN" smtClean="0"/>
              <a:pPr/>
              <a:t>8</a:t>
            </a:fld>
            <a:endParaRPr lang="zh-CN" altLang="en-US"/>
          </a:p>
        </p:txBody>
      </p:sp>
    </p:spTree>
    <p:extLst>
      <p:ext uri="{BB962C8B-B14F-4D97-AF65-F5344CB8AC3E}">
        <p14:creationId xmlns:p14="http://schemas.microsoft.com/office/powerpoint/2010/main" val="1973607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1_TF10001108.potx" id="{D183F7B2-BB7C-4769-A654-F50CCFED9CE6}" vid="{19F569AA-F1B7-4CD3-A3E0-DFBF7B5FB0CC}"/>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欢迎使用 PowerPoint 2016</Template>
  <TotalTime>0</TotalTime>
  <Words>681</Words>
  <Application>Microsoft Office PowerPoint</Application>
  <PresentationFormat>宽屏</PresentationFormat>
  <Paragraphs>80</Paragraphs>
  <Slides>8</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Microsoft YaHei UI</vt:lpstr>
      <vt:lpstr>Arial</vt:lpstr>
      <vt:lpstr>Segoe UI</vt:lpstr>
      <vt:lpstr>Segoe UI Light</vt:lpstr>
      <vt:lpstr>欢迎文档</vt:lpstr>
      <vt:lpstr>多媒体课程实验</vt:lpstr>
      <vt:lpstr> 实验一：实现运动估计、补偿算法</vt:lpstr>
      <vt:lpstr> 实验一：实现运动估计、补偿算法</vt:lpstr>
      <vt:lpstr> 实验一：实现运动估计、补偿算法</vt:lpstr>
      <vt:lpstr> 实验二：基于socket的视频传输</vt:lpstr>
      <vt:lpstr> 实验二：基于socket的视频传输</vt:lpstr>
      <vt:lpstr> 实验二：基于socket的视频传输</vt:lpstr>
      <vt:lpstr> 验收要求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2021-03-07T12:28:06Z</dcterms:created>
  <dcterms:modified xsi:type="dcterms:W3CDTF">2022-06-01T03:24:30Z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