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23"/>
  </p:notesMasterIdLst>
  <p:sldIdLst>
    <p:sldId id="256" r:id="rId4"/>
    <p:sldId id="258" r:id="rId5"/>
    <p:sldId id="325" r:id="rId6"/>
    <p:sldId id="330" r:id="rId7"/>
    <p:sldId id="332" r:id="rId8"/>
    <p:sldId id="337" r:id="rId9"/>
    <p:sldId id="333" r:id="rId10"/>
    <p:sldId id="334" r:id="rId11"/>
    <p:sldId id="335" r:id="rId12"/>
    <p:sldId id="338" r:id="rId13"/>
    <p:sldId id="339" r:id="rId14"/>
    <p:sldId id="336" r:id="rId15"/>
    <p:sldId id="340" r:id="rId16"/>
    <p:sldId id="341" r:id="rId17"/>
    <p:sldId id="342" r:id="rId18"/>
    <p:sldId id="344" r:id="rId19"/>
    <p:sldId id="343" r:id="rId20"/>
    <p:sldId id="345" r:id="rId21"/>
    <p:sldId id="277" r:id="rId22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3869C-619A-4E0F-A053-397B1C417CD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45C2B-9275-4F09-A9B2-AF1A56A49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3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0"/>
            <a:ext cx="10460160" cy="8676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6095880" y="6108840"/>
            <a:ext cx="6087240" cy="74052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6480" y="5349960"/>
            <a:ext cx="8278200" cy="1502640"/>
          </a:xfrm>
          <a:custGeom>
            <a:avLst/>
            <a:gdLst/>
            <a:ahLst/>
            <a:cxnLst/>
            <a:rect l="l" t="t" r="r" b="b"/>
            <a:pathLst>
              <a:path w="8286750" h="1511300">
                <a:moveTo>
                  <a:pt x="6350" y="0"/>
                </a:moveTo>
                <a:lnTo>
                  <a:pt x="6127750" y="0"/>
                </a:lnTo>
                <a:lnTo>
                  <a:pt x="8286750" y="1511300"/>
                </a:lnTo>
                <a:lnTo>
                  <a:pt x="0" y="1504950"/>
                </a:lnTo>
                <a:cubicBezTo>
                  <a:pt x="2117" y="1003300"/>
                  <a:pt x="4233" y="501650"/>
                  <a:pt x="6350" y="0"/>
                </a:cubicBez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21760" y="0"/>
            <a:ext cx="2061360" cy="816840"/>
          </a:xfrm>
          <a:custGeom>
            <a:avLst/>
            <a:gdLst/>
            <a:ahLst/>
            <a:cxnLst/>
            <a:rect l="l" t="t" r="r" b="b"/>
            <a:pathLst>
              <a:path w="2692400" h="825500">
                <a:moveTo>
                  <a:pt x="0" y="0"/>
                </a:moveTo>
                <a:lnTo>
                  <a:pt x="2692400" y="0"/>
                </a:lnTo>
                <a:lnTo>
                  <a:pt x="2692400" y="825500"/>
                </a:lnTo>
                <a:lnTo>
                  <a:pt x="965200" y="825500"/>
                </a:lnTo>
                <a:lnTo>
                  <a:pt x="0" y="0"/>
                </a:lnTo>
                <a:close/>
              </a:path>
            </a:pathLst>
          </a:custGeom>
          <a:solidFill>
            <a:srgbClr val="017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图片 11"/>
          <p:cNvPicPr/>
          <p:nvPr/>
        </p:nvPicPr>
        <p:blipFill>
          <a:blip r:embed="rId14"/>
          <a:stretch/>
        </p:blipFill>
        <p:spPr>
          <a:xfrm>
            <a:off x="11065680" y="34560"/>
            <a:ext cx="745560" cy="74772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127080" y="5718600"/>
            <a:ext cx="131040" cy="950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72000"/>
            <a:ext cx="1087200" cy="905760"/>
          </a:xfrm>
          <a:custGeom>
            <a:avLst/>
            <a:gdLst/>
            <a:ahLst/>
            <a:cxnLst/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2183480" cy="6336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0" y="6786000"/>
            <a:ext cx="12183480" cy="6336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图片 10"/>
          <p:cNvPicPr/>
          <p:nvPr/>
        </p:nvPicPr>
        <p:blipFill>
          <a:blip r:embed="rId14"/>
          <a:stretch/>
        </p:blipFill>
        <p:spPr>
          <a:xfrm>
            <a:off x="136800" y="238680"/>
            <a:ext cx="519840" cy="521280"/>
          </a:xfrm>
          <a:prstGeom prst="rect">
            <a:avLst/>
          </a:prstGeom>
          <a:ln>
            <a:noFill/>
          </a:ln>
        </p:spPr>
      </p:pic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inkedgeodata.org/" TargetMode="Externa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53219" y="5655894"/>
            <a:ext cx="7689956" cy="1083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800" b="1" spc="-1" dirty="0">
                <a:solidFill>
                  <a:schemeClr val="bg1"/>
                </a:solidFill>
                <a:latin typeface="微软雅黑"/>
                <a:ea typeface="微软雅黑"/>
              </a:rPr>
              <a:t>All-pairs &amp; </a:t>
            </a:r>
            <a:r>
              <a:rPr lang="en-US" sz="3800" b="1" spc="-1" dirty="0" err="1">
                <a:solidFill>
                  <a:schemeClr val="bg1"/>
                </a:solidFill>
                <a:latin typeface="微软雅黑"/>
                <a:ea typeface="微软雅黑"/>
              </a:rPr>
              <a:t>Clusterjoin</a:t>
            </a:r>
            <a:r>
              <a:rPr lang="en-US" sz="3800" b="1" spc="-1" dirty="0">
                <a:solidFill>
                  <a:schemeClr val="bg1"/>
                </a:solidFill>
                <a:latin typeface="微软雅黑"/>
                <a:ea typeface="微软雅黑"/>
              </a:rPr>
              <a:t> </a:t>
            </a:r>
            <a:r>
              <a:rPr lang="zh-CN" altLang="en-US" sz="3800" b="1" spc="-1" dirty="0">
                <a:solidFill>
                  <a:schemeClr val="bg1"/>
                </a:solidFill>
                <a:latin typeface="微软雅黑"/>
                <a:ea typeface="微软雅黑"/>
              </a:rPr>
              <a:t>相似</a:t>
            </a:r>
            <a:endParaRPr lang="en-US" altLang="zh-CN" sz="3800" b="1" spc="-1" dirty="0">
              <a:solidFill>
                <a:schemeClr val="bg1"/>
              </a:solidFill>
              <a:latin typeface="微软雅黑"/>
              <a:ea typeface="微软雅黑"/>
            </a:endParaRPr>
          </a:p>
          <a:p>
            <a:pPr>
              <a:lnSpc>
                <a:spcPct val="90000"/>
              </a:lnSpc>
            </a:pPr>
            <a:r>
              <a:rPr lang="zh-CN" altLang="en-US" sz="3800" b="1" spc="-1" dirty="0">
                <a:solidFill>
                  <a:schemeClr val="bg1"/>
                </a:solidFill>
                <a:latin typeface="微软雅黑"/>
                <a:ea typeface="微软雅黑"/>
              </a:rPr>
              <a:t>连接方法综述</a:t>
            </a:r>
            <a:endParaRPr lang="en-US" sz="3800" b="1" spc="-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943175" y="6241227"/>
            <a:ext cx="4248825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zh-CN" alt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黄韵澄 黄尹璇 夏海淞 许逸培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zh-CN" sz="3600" b="1" spc="-1" dirty="0" err="1">
                <a:solidFill>
                  <a:srgbClr val="000000"/>
                </a:solidFill>
                <a:latin typeface="微软雅黑"/>
                <a:ea typeface="微软雅黑"/>
              </a:rPr>
              <a:t>Clusterjoin</a:t>
            </a: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均衡分区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2AB198-F05C-45AB-84B6-8FB27934D4A3}"/>
                  </a:ext>
                </a:extLst>
              </p:cNvPr>
              <p:cNvSpPr txBox="1"/>
              <p:nvPr/>
            </p:nvSpPr>
            <p:spPr>
              <a:xfrm>
                <a:off x="1095840" y="1056960"/>
                <a:ext cx="9744075" cy="389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使用哈希法将分区的点映射成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份。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分区中点对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h𝑎𝑠h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沿对角线折叠，形成上三角映射矩阵。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并发处理每个方格的内外点。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0" dirty="0">
                    <a:ea typeface="微软雅黑" panose="020B0503020204020204" pitchFamily="34" charset="-122"/>
                  </a:rPr>
                  <a:t>范围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由分区大小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采样率决定。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2AB198-F05C-45AB-84B6-8FB27934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40" y="1056960"/>
                <a:ext cx="9744075" cy="3893502"/>
              </a:xfrm>
              <a:prstGeom prst="rect">
                <a:avLst/>
              </a:prstGeom>
              <a:blipFill>
                <a:blip r:embed="rId2"/>
                <a:stretch>
                  <a:fillRect l="-1314" b="-3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0D7AA6B-C62F-4BE0-9603-984BC543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853" y="3047700"/>
            <a:ext cx="3476062" cy="28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zh-CN" sz="3600" b="1" spc="-1" dirty="0" err="1">
                <a:solidFill>
                  <a:srgbClr val="000000"/>
                </a:solidFill>
                <a:latin typeface="微软雅黑"/>
                <a:ea typeface="微软雅黑"/>
              </a:rPr>
              <a:t>Clusterjoin</a:t>
            </a: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算法架构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8D47CD19-01F7-455E-B865-D143FF1B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6" y="1185264"/>
            <a:ext cx="11618428" cy="44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52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6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实验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结果</a:t>
            </a: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数据集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DB85A6-81C9-484B-B81E-B5575C916C41}"/>
              </a:ext>
            </a:extLst>
          </p:cNvPr>
          <p:cNvSpPr txBox="1"/>
          <p:nvPr/>
        </p:nvSpPr>
        <p:spPr>
          <a:xfrm>
            <a:off x="1054080" y="1056960"/>
            <a:ext cx="10452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LinkedGeoData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http://linkedgeodata.org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从数据集中选择三种大小的数据，分别评估算法在三种负载下的性能。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2015-11-02-Boundary.node.sorted.nt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Middle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2015-11-02-SportThing.node.sorted.nt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2015-11-02-HistoricThing.node.sorted.nt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027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6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实验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结果</a:t>
            </a: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——All-pairs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283C20A-8BB0-4A17-8B32-774BF257A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00812"/>
              </p:ext>
            </p:extLst>
          </p:nvPr>
        </p:nvGraphicFramePr>
        <p:xfrm>
          <a:off x="1390649" y="1216639"/>
          <a:ext cx="9401176" cy="290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4">
                  <a:extLst>
                    <a:ext uri="{9D8B030D-6E8A-4147-A177-3AD203B41FA5}">
                      <a16:colId xmlns:a16="http://schemas.microsoft.com/office/drawing/2014/main" val="885470667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1156959452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1280785476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3444207225"/>
                    </a:ext>
                  </a:extLst>
                </a:gridCol>
              </a:tblGrid>
              <a:tr h="58153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采样率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small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middle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Large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06384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00:07:32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0:09:28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3092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0.0005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00:07:23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0:08:59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91045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00:07:29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0:09:13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29226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0.0005 + </a:t>
                      </a:r>
                      <a:r>
                        <a:rPr lang="zh-CN" altLang="en-US" sz="2400" dirty="0"/>
                        <a:t>调参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0:06:45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0:08:33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0:29:11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1905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5B963C1-EDB0-4AF3-89D7-CE813465A7FA}"/>
              </a:ext>
            </a:extLst>
          </p:cNvPr>
          <p:cNvSpPr txBox="1"/>
          <p:nvPr/>
        </p:nvSpPr>
        <p:spPr>
          <a:xfrm>
            <a:off x="1390649" y="4171265"/>
            <a:ext cx="9324976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0.005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的基础上调整每个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接收的输入限制并增加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数量，提高资源利用率。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807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6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实验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结果</a:t>
            </a: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——</a:t>
            </a:r>
            <a:r>
              <a:rPr lang="en-US" altLang="zh-CN" sz="3600" b="1" spc="-1" dirty="0" err="1">
                <a:solidFill>
                  <a:srgbClr val="000000"/>
                </a:solidFill>
                <a:latin typeface="微软雅黑"/>
                <a:ea typeface="微软雅黑"/>
              </a:rPr>
              <a:t>Clusterjoin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283C20A-8BB0-4A17-8B32-774BF257A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58935"/>
              </p:ext>
            </p:extLst>
          </p:nvPr>
        </p:nvGraphicFramePr>
        <p:xfrm>
          <a:off x="1390649" y="1216639"/>
          <a:ext cx="9401176" cy="348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4">
                  <a:extLst>
                    <a:ext uri="{9D8B030D-6E8A-4147-A177-3AD203B41FA5}">
                      <a16:colId xmlns:a16="http://schemas.microsoft.com/office/drawing/2014/main" val="885470667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1156959452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1280785476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3444207225"/>
                    </a:ext>
                  </a:extLst>
                </a:gridCol>
              </a:tblGrid>
              <a:tr h="58153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采样率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small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middle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Large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06384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0:04:25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/>
                        <a:t>0:05:15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3092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0.0005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0:04:20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0:05:10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91045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/>
                        <a:t>0.0001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0:04:20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0:05:09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0:15:27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29226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/>
                        <a:t>0.00005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/>
                        <a:t>0:04:22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0:05:10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0:15:28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1578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/>
                        <a:t>0.0001 + </a:t>
                      </a:r>
                      <a:r>
                        <a:rPr lang="zh-CN" altLang="en-US" sz="2400"/>
                        <a:t>调参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0:04:05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0:05:08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0:10:19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1801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1E77684-8F08-4E29-A015-65E2620A8339}"/>
              </a:ext>
            </a:extLst>
          </p:cNvPr>
          <p:cNvSpPr txBox="1"/>
          <p:nvPr/>
        </p:nvSpPr>
        <p:spPr>
          <a:xfrm>
            <a:off x="1390649" y="4705861"/>
            <a:ext cx="9324976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0.0001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的基础上调整每个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接收的输入限制并增加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数量，提高资源利用率。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671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6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实验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结果</a:t>
            </a: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方法对比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E77684-8F08-4E29-A015-65E2620A8339}"/>
              </a:ext>
            </a:extLst>
          </p:cNvPr>
          <p:cNvSpPr txBox="1"/>
          <p:nvPr/>
        </p:nvSpPr>
        <p:spPr>
          <a:xfrm>
            <a:off x="1095840" y="1056960"/>
            <a:ext cx="9324976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Clusterjoin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All-pairs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效率更高。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在小数据上两种方法远不如直接枚举，随着数据规模增加得到改善。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个数、采样率 等参数可大幅提高效率。</a:t>
            </a:r>
          </a:p>
        </p:txBody>
      </p:sp>
    </p:spTree>
    <p:extLst>
      <p:ext uri="{BB962C8B-B14F-4D97-AF65-F5344CB8AC3E}">
        <p14:creationId xmlns:p14="http://schemas.microsoft.com/office/powerpoint/2010/main" val="3755971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6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实验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结果</a:t>
            </a: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方法对比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1146F8B-F6D4-4BDE-96D1-E8D20BE06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85575"/>
              </p:ext>
            </p:extLst>
          </p:nvPr>
        </p:nvGraphicFramePr>
        <p:xfrm>
          <a:off x="1395412" y="1056960"/>
          <a:ext cx="9401176" cy="290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4">
                  <a:extLst>
                    <a:ext uri="{9D8B030D-6E8A-4147-A177-3AD203B41FA5}">
                      <a16:colId xmlns:a16="http://schemas.microsoft.com/office/drawing/2014/main" val="885470667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1156959452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1280785476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3444207225"/>
                    </a:ext>
                  </a:extLst>
                </a:gridCol>
              </a:tblGrid>
              <a:tr h="581537">
                <a:tc>
                  <a:txBody>
                    <a:bodyPr/>
                    <a:lstStyle/>
                    <a:p>
                      <a:r>
                        <a:rPr lang="zh-CN" altLang="en-US" sz="2400"/>
                        <a:t>采样率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small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middle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Large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06384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/>
                        <a:t>0.001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0:07:42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0:09:41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3092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/>
                        <a:t>0.0005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0:07:38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0:09:12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91045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0.0001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0:07:18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0:09:09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29226"/>
                  </a:ext>
                </a:extLst>
              </a:tr>
              <a:tr h="58153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0.0001 + </a:t>
                      </a:r>
                      <a:r>
                        <a:rPr lang="zh-CN" altLang="en-US" sz="2400" dirty="0"/>
                        <a:t>调参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0:07:07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0:08:32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0:23:30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1801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DC3647A-04F6-45AE-9EBD-1AE0E3A60ADD}"/>
              </a:ext>
            </a:extLst>
          </p:cNvPr>
          <p:cNvSpPr txBox="1"/>
          <p:nvPr/>
        </p:nvSpPr>
        <p:spPr>
          <a:xfrm>
            <a:off x="1395412" y="4546182"/>
            <a:ext cx="9401176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有一定提升。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Clusterjoin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优势主要在于其开销较小的分区均衡策略。</a:t>
            </a:r>
          </a:p>
        </p:txBody>
      </p:sp>
    </p:spTree>
    <p:extLst>
      <p:ext uri="{BB962C8B-B14F-4D97-AF65-F5344CB8AC3E}">
        <p14:creationId xmlns:p14="http://schemas.microsoft.com/office/powerpoint/2010/main" val="1308753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项目总结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E77684-8F08-4E29-A015-65E2620A8339}"/>
              </a:ext>
            </a:extLst>
          </p:cNvPr>
          <p:cNvSpPr txBox="1"/>
          <p:nvPr/>
        </p:nvSpPr>
        <p:spPr>
          <a:xfrm>
            <a:off x="1095839" y="1056960"/>
            <a:ext cx="10353211" cy="5186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严格的内外点判定条件，减少中间步骤数据规模。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均衡优化了最后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枚举的开销，在小规模数据上开销较大。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巧妙的去重方法，时空开销极小。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改进点：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在随机采样并分区之后将分区中心定位分区质心。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采用压缩算法减少中间文件大小，降低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076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项目总结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E77684-8F08-4E29-A015-65E2620A8339}"/>
              </a:ext>
            </a:extLst>
          </p:cNvPr>
          <p:cNvSpPr txBox="1"/>
          <p:nvPr/>
        </p:nvSpPr>
        <p:spPr>
          <a:xfrm>
            <a:off x="1095839" y="1056960"/>
            <a:ext cx="10353211" cy="454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了解相似连接，掌握部分算法。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使用方法，但在小规模数据上不如单机。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以及算法进行调参，优化性能。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项目分工：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黄尹璇：项目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夏海淞：项目报告制作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许逸培：项目代码实现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黄韵澄：算法评估实验</a:t>
            </a:r>
          </a:p>
        </p:txBody>
      </p:sp>
    </p:spTree>
    <p:extLst>
      <p:ext uri="{BB962C8B-B14F-4D97-AF65-F5344CB8AC3E}">
        <p14:creationId xmlns:p14="http://schemas.microsoft.com/office/powerpoint/2010/main" val="2989773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338000" y="1629000"/>
            <a:ext cx="3591360" cy="3591360"/>
          </a:xfrm>
          <a:prstGeom prst="ellipse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"/>
          <p:cNvSpPr/>
          <p:nvPr/>
        </p:nvSpPr>
        <p:spPr>
          <a:xfrm>
            <a:off x="4180320" y="2828880"/>
            <a:ext cx="3906720" cy="117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THANKS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84" name="Line 3"/>
          <p:cNvSpPr/>
          <p:nvPr/>
        </p:nvSpPr>
        <p:spPr>
          <a:xfrm>
            <a:off x="4697640" y="2828520"/>
            <a:ext cx="28800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4"/>
          <p:cNvSpPr/>
          <p:nvPr/>
        </p:nvSpPr>
        <p:spPr>
          <a:xfrm>
            <a:off x="4697640" y="4029120"/>
            <a:ext cx="28800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5"/>
          <p:cNvSpPr/>
          <p:nvPr/>
        </p:nvSpPr>
        <p:spPr>
          <a:xfrm>
            <a:off x="4435920" y="1743480"/>
            <a:ext cx="3394800" cy="3394800"/>
          </a:xfrm>
          <a:prstGeom prst="ellipse">
            <a:avLst/>
          </a:prstGeom>
          <a:noFill/>
          <a:ln>
            <a:solidFill>
              <a:schemeClr val="bg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72000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4000" b="1" spc="-1" dirty="0">
                <a:solidFill>
                  <a:srgbClr val="000000"/>
                </a:solidFill>
                <a:latin typeface="微软雅黑"/>
                <a:ea typeface="微软雅黑"/>
              </a:rPr>
              <a:t>任务背景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1095840" y="1056960"/>
            <a:ext cx="7771680" cy="63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zh-CN" altLang="en-US" sz="280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识别相似度达到一定阈值的点对。</a:t>
            </a:r>
            <a:endParaRPr lang="en-US" altLang="zh-CN" sz="28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800" strike="noStrike" spc="-1" dirty="0">
                <a:latin typeface="Arial"/>
              </a:rPr>
              <a:t>可用于数据相似识别、文本聚集、社会关系网络挖掘等方面。</a:t>
            </a:r>
            <a:endParaRPr lang="en-US" altLang="zh-CN" sz="28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altLang="zh-CN" sz="28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800" spc="-1" dirty="0">
                <a:latin typeface="Arial"/>
              </a:rPr>
              <a:t>以特征向量的距离表示点对的相似度。在本项目中，以二维</a:t>
            </a:r>
            <a:endParaRPr lang="en-US" altLang="zh-CN" sz="28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800" strike="noStrike" spc="-1" dirty="0">
                <a:latin typeface="Arial"/>
              </a:rPr>
              <a:t>向量为点的特征。</a:t>
            </a:r>
            <a:endParaRPr lang="en-US" altLang="zh-CN" sz="280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72000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6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思想概述</a:t>
            </a:r>
            <a:endParaRPr lang="en-US" altLang="zh-CN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1" y="81504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1095840" y="1140480"/>
            <a:ext cx="5642142" cy="464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altLang="zh-CN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zh-CN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zh-CN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zh-CN" sz="2800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0E806C-1A59-4CE8-862F-BCC4AB62AA32}"/>
                  </a:ext>
                </a:extLst>
              </p:cNvPr>
              <p:cNvSpPr txBox="1"/>
              <p:nvPr/>
            </p:nvSpPr>
            <p:spPr>
              <a:xfrm>
                <a:off x="1095840" y="984327"/>
                <a:ext cx="669368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求点集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若干子集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，使其并集为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𝐷</m:t>
                    </m:r>
                  </m:oMath>
                </a14:m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点集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每个相似连接存在于某个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中。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分布式找出每个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中的相似连接。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0E806C-1A59-4CE8-862F-BCC4AB62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40" y="984327"/>
                <a:ext cx="6693684" cy="2246769"/>
              </a:xfrm>
              <a:prstGeom prst="rect">
                <a:avLst/>
              </a:prstGeom>
              <a:blipFill>
                <a:blip r:embed="rId2"/>
                <a:stretch>
                  <a:fillRect l="-1913" t="-2710" b="-6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BFF44D0B-8DD0-4F8D-808D-F3E63D4F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315" y="3969433"/>
            <a:ext cx="2795588" cy="233426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D09E842-3E9A-4371-9A2F-E2AF7B908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524" y="808473"/>
            <a:ext cx="3597275" cy="2954655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1775EE1-49D2-45D7-9BCD-F6A92172FA48}"/>
              </a:ext>
            </a:extLst>
          </p:cNvPr>
          <p:cNvCxnSpPr>
            <a:cxnSpLocks/>
          </p:cNvCxnSpPr>
          <p:nvPr/>
        </p:nvCxnSpPr>
        <p:spPr>
          <a:xfrm flipV="1">
            <a:off x="8816062" y="978918"/>
            <a:ext cx="579247" cy="677572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6A56318-F6E6-49D4-9C3A-71870ACA9CF3}"/>
              </a:ext>
            </a:extLst>
          </p:cNvPr>
          <p:cNvCxnSpPr>
            <a:cxnSpLocks/>
          </p:cNvCxnSpPr>
          <p:nvPr/>
        </p:nvCxnSpPr>
        <p:spPr>
          <a:xfrm flipH="1" flipV="1">
            <a:off x="9772525" y="978918"/>
            <a:ext cx="628147" cy="7505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D03C5E-F255-48BD-BDA7-4AEE4ED92263}"/>
              </a:ext>
            </a:extLst>
          </p:cNvPr>
          <p:cNvCxnSpPr>
            <a:cxnSpLocks/>
          </p:cNvCxnSpPr>
          <p:nvPr/>
        </p:nvCxnSpPr>
        <p:spPr>
          <a:xfrm flipV="1">
            <a:off x="9467880" y="978918"/>
            <a:ext cx="120281" cy="201453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F6C5EAC-B273-44B9-A90A-313DE1184386}"/>
              </a:ext>
            </a:extLst>
          </p:cNvPr>
          <p:cNvSpPr txBox="1"/>
          <p:nvPr/>
        </p:nvSpPr>
        <p:spPr>
          <a:xfrm>
            <a:off x="8934519" y="501117"/>
            <a:ext cx="24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分区中心点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7E11EAB-329C-4CCC-94E9-0DA03201DFBE}"/>
              </a:ext>
            </a:extLst>
          </p:cNvPr>
          <p:cNvCxnSpPr/>
          <p:nvPr/>
        </p:nvCxnSpPr>
        <p:spPr>
          <a:xfrm flipV="1">
            <a:off x="9735002" y="4986655"/>
            <a:ext cx="1374140" cy="51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1594F08-BC3C-4E6D-99DB-0040CDE9F556}"/>
              </a:ext>
            </a:extLst>
          </p:cNvPr>
          <p:cNvSpPr txBox="1"/>
          <p:nvPr/>
        </p:nvSpPr>
        <p:spPr>
          <a:xfrm>
            <a:off x="10400672" y="2487725"/>
            <a:ext cx="168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Inner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D5DF37-B479-49A7-92A9-622D6EF9D9C0}"/>
              </a:ext>
            </a:extLst>
          </p:cNvPr>
          <p:cNvSpPr txBox="1"/>
          <p:nvPr/>
        </p:nvSpPr>
        <p:spPr>
          <a:xfrm>
            <a:off x="10699983" y="4510022"/>
            <a:ext cx="168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F7A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</a:t>
            </a:r>
            <a:r>
              <a:rPr lang="zh-CN" altLang="en-US" sz="2000" dirty="0">
                <a:solidFill>
                  <a:srgbClr val="CF7A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</a:p>
        </p:txBody>
      </p:sp>
    </p:spTree>
    <p:extLst>
      <p:ext uri="{BB962C8B-B14F-4D97-AF65-F5344CB8AC3E}">
        <p14:creationId xmlns:p14="http://schemas.microsoft.com/office/powerpoint/2010/main" val="1916124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72000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zh-CN" altLang="en-US" sz="36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思想概述</a:t>
            </a:r>
            <a:endParaRPr lang="en-US" altLang="zh-CN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1" y="81504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1095840" y="1140480"/>
            <a:ext cx="5642142" cy="464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altLang="zh-CN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zh-CN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zh-CN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zh-CN" sz="2800" spc="-1" dirty="0">
              <a:latin typeface="Arial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566507-FB6D-470E-A3D8-41D4781A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315" y="3969433"/>
            <a:ext cx="2795588" cy="23342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7619D7-1CA4-49C6-9045-EFE597B3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24" y="808473"/>
            <a:ext cx="3597275" cy="295465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D9425D-E27E-4F21-8430-D1638C649453}"/>
              </a:ext>
            </a:extLst>
          </p:cNvPr>
          <p:cNvCxnSpPr>
            <a:cxnSpLocks/>
          </p:cNvCxnSpPr>
          <p:nvPr/>
        </p:nvCxnSpPr>
        <p:spPr>
          <a:xfrm flipV="1">
            <a:off x="8816062" y="978918"/>
            <a:ext cx="579247" cy="677572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397616F-95A1-4D7A-948F-32A541F04430}"/>
              </a:ext>
            </a:extLst>
          </p:cNvPr>
          <p:cNvCxnSpPr>
            <a:cxnSpLocks/>
          </p:cNvCxnSpPr>
          <p:nvPr/>
        </p:nvCxnSpPr>
        <p:spPr>
          <a:xfrm flipH="1" flipV="1">
            <a:off x="9772525" y="978918"/>
            <a:ext cx="628147" cy="7505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B9AE847-6055-4ADC-BB8F-3BEE6BF3DE02}"/>
              </a:ext>
            </a:extLst>
          </p:cNvPr>
          <p:cNvCxnSpPr>
            <a:cxnSpLocks/>
          </p:cNvCxnSpPr>
          <p:nvPr/>
        </p:nvCxnSpPr>
        <p:spPr>
          <a:xfrm flipV="1">
            <a:off x="9467880" y="978918"/>
            <a:ext cx="120281" cy="201453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D8C636F-0CD6-4D91-BC87-997E63AB8A83}"/>
              </a:ext>
            </a:extLst>
          </p:cNvPr>
          <p:cNvSpPr txBox="1"/>
          <p:nvPr/>
        </p:nvSpPr>
        <p:spPr>
          <a:xfrm>
            <a:off x="8934519" y="496135"/>
            <a:ext cx="248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分区中心点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0377938-1D39-472E-9F59-947122668AE5}"/>
              </a:ext>
            </a:extLst>
          </p:cNvPr>
          <p:cNvCxnSpPr/>
          <p:nvPr/>
        </p:nvCxnSpPr>
        <p:spPr>
          <a:xfrm flipV="1">
            <a:off x="9735002" y="4986655"/>
            <a:ext cx="1374140" cy="51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3299D8B-AB1A-4112-97C3-4835A72E888B}"/>
              </a:ext>
            </a:extLst>
          </p:cNvPr>
          <p:cNvSpPr txBox="1"/>
          <p:nvPr/>
        </p:nvSpPr>
        <p:spPr>
          <a:xfrm>
            <a:off x="10400672" y="2487725"/>
            <a:ext cx="168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Inner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分区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5DC187-C69B-4552-8A39-DCBF1E3C2A71}"/>
              </a:ext>
            </a:extLst>
          </p:cNvPr>
          <p:cNvSpPr txBox="1"/>
          <p:nvPr/>
        </p:nvSpPr>
        <p:spPr>
          <a:xfrm>
            <a:off x="10739057" y="4412932"/>
            <a:ext cx="168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F7AD0"/>
                </a:solidFill>
              </a:rPr>
              <a:t>Outer</a:t>
            </a:r>
            <a:r>
              <a:rPr lang="zh-CN" altLang="en-US" sz="2400" dirty="0">
                <a:solidFill>
                  <a:srgbClr val="CF7AD0"/>
                </a:solidFill>
                <a:latin typeface="微软雅黑" panose="020B0503020204020204" charset="-122"/>
                <a:ea typeface="微软雅黑" panose="020B0503020204020204" charset="-122"/>
              </a:rPr>
              <a:t>分区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0E806C-1A59-4CE8-862F-BCC4AB62AA32}"/>
                  </a:ext>
                </a:extLst>
              </p:cNvPr>
              <p:cNvSpPr txBox="1"/>
              <p:nvPr/>
            </p:nvSpPr>
            <p:spPr>
              <a:xfrm>
                <a:off x="1095840" y="984327"/>
                <a:ext cx="6693684" cy="397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为一分区，分内点和外点，以及一中心点。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每个点分给最近的中心点作内点。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相似连接表示为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zh-CN" altLang="en-US" sz="2800" i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内</m:t>
                    </m:r>
                    <m:r>
                      <a:rPr lang="zh-CN" altLang="en-US" sz="2800" i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点</m:t>
                    </m:r>
                    <m:r>
                      <a:rPr lang="zh-CN" altLang="en-US" sz="2800" i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，</m:t>
                    </m:r>
                    <m:r>
                      <a:rPr lang="zh-CN" altLang="en-US" sz="2800" i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外点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内</m:t>
                    </m:r>
                    <m:r>
                      <a:rPr lang="zh-CN" altLang="en-US" sz="280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点，</m:t>
                    </m:r>
                  </m:oMath>
                </a14:m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内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点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重点在于找外点。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0E806C-1A59-4CE8-862F-BCC4AB62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40" y="984327"/>
                <a:ext cx="6693684" cy="3972498"/>
              </a:xfrm>
              <a:prstGeom prst="rect">
                <a:avLst/>
              </a:prstGeom>
              <a:blipFill>
                <a:blip r:embed="rId4"/>
                <a:stretch>
                  <a:fillRect l="-1913" t="-1534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442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All-Pairs</a:t>
            </a:r>
            <a:r>
              <a:rPr lang="en-US" altLang="zh-CN" sz="3600" b="1" spc="-1" dirty="0">
                <a:solidFill>
                  <a:srgbClr val="000000"/>
                </a:solidFill>
                <a:latin typeface="Arial"/>
                <a:ea typeface="微软雅黑"/>
              </a:rPr>
              <a:t>——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辨别外点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B90667-7A17-4447-9163-A54F3B0617B2}"/>
                  </a:ext>
                </a:extLst>
              </p:cNvPr>
              <p:cNvSpPr txBox="1"/>
              <p:nvPr/>
            </p:nvSpPr>
            <p:spPr>
              <a:xfrm>
                <a:off x="1095839" y="1056960"/>
                <a:ext cx="9699407" cy="3894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𝑑𝑖𝑠𝑡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距离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𝑑𝑖𝑠𝑡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于是，分区的外点集合距离中心距离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分区半径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距离阈值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需要先得知分区半径。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B90667-7A17-4447-9163-A54F3B06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39" y="1056960"/>
                <a:ext cx="9699407" cy="3894784"/>
              </a:xfrm>
              <a:prstGeom prst="rect">
                <a:avLst/>
              </a:prstGeom>
              <a:blipFill>
                <a:blip r:embed="rId2"/>
                <a:stretch>
                  <a:fillRect l="-1320" r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24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All-Pairs</a:t>
            </a:r>
            <a:r>
              <a:rPr lang="en-US" altLang="zh-CN" sz="3600" b="1" spc="-1" dirty="0">
                <a:solidFill>
                  <a:srgbClr val="000000"/>
                </a:solidFill>
                <a:latin typeface="Arial"/>
                <a:ea typeface="微软雅黑"/>
              </a:rPr>
              <a:t>——</a:t>
            </a:r>
            <a:r>
              <a:rPr lang="zh-CN" altLang="en-US" sz="36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去除重复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B90667-7A17-4447-9163-A54F3B0617B2}"/>
                  </a:ext>
                </a:extLst>
              </p:cNvPr>
              <p:cNvSpPr txBox="1"/>
              <p:nvPr/>
            </p:nvSpPr>
            <p:spPr>
              <a:xfrm>
                <a:off x="1095839" y="1056960"/>
                <a:ext cx="9699407" cy="389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属于不同分区时，点对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被重复统计。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增加判断条件，分区内点能否成为其它分区外点遵从单向性。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属于分区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，可作为分区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的外点。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𝑂𝑑𝑑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&amp;&amp;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𝑖𝑑</m:t>
                      </m:r>
                    </m:oMath>
                  </m:oMathPara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B90667-7A17-4447-9163-A54F3B06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39" y="1056960"/>
                <a:ext cx="9699407" cy="3894208"/>
              </a:xfrm>
              <a:prstGeom prst="rect">
                <a:avLst/>
              </a:prstGeom>
              <a:blipFill>
                <a:blip r:embed="rId2"/>
                <a:stretch>
                  <a:fillRect l="-1320" r="-2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913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All-Pairs</a:t>
            </a:r>
            <a:r>
              <a:rPr lang="en-US" altLang="zh-CN" sz="3600" b="1" spc="-1" dirty="0">
                <a:solidFill>
                  <a:srgbClr val="000000"/>
                </a:solidFill>
                <a:latin typeface="Arial"/>
                <a:ea typeface="微软雅黑"/>
              </a:rPr>
              <a:t>——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均衡分区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B90667-7A17-4447-9163-A54F3B0617B2}"/>
                  </a:ext>
                </a:extLst>
              </p:cNvPr>
              <p:cNvSpPr txBox="1"/>
              <p:nvPr/>
            </p:nvSpPr>
            <p:spPr>
              <a:xfrm>
                <a:off x="1095840" y="1056960"/>
                <a:ext cx="9699407" cy="324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每个分区仍需朴素地找相似点对。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分区大小不均衡会导致分区任务负载不均衡。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若分区过大再次随机采样，选取若干中心点进行分区。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以分区大小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采样率作为重分区标准。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6B90667-7A17-4447-9163-A54F3B06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40" y="1056960"/>
                <a:ext cx="9699407" cy="3247877"/>
              </a:xfrm>
              <a:prstGeom prst="rect">
                <a:avLst/>
              </a:prstGeom>
              <a:blipFill>
                <a:blip r:embed="rId2"/>
                <a:stretch>
                  <a:fillRect l="-1320" b="-4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581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All-Pairs——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算法架构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F9DEA0-368C-4C0C-8F81-2E1BEB7F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25" y="914088"/>
            <a:ext cx="7444770" cy="52123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2CA6B1-78EA-4497-BF54-4EC160C7957C}"/>
              </a:ext>
            </a:extLst>
          </p:cNvPr>
          <p:cNvSpPr txBox="1"/>
          <p:nvPr/>
        </p:nvSpPr>
        <p:spPr>
          <a:xfrm>
            <a:off x="1095840" y="1056960"/>
            <a:ext cx="3561885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架构可分四部分：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重分区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相似连接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252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5840" y="43864"/>
            <a:ext cx="10249200" cy="9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altLang="zh-CN" sz="3600" b="1" spc="-1" dirty="0" err="1">
                <a:solidFill>
                  <a:srgbClr val="000000"/>
                </a:solidFill>
                <a:latin typeface="微软雅黑"/>
                <a:ea typeface="微软雅黑"/>
              </a:rPr>
              <a:t>Clusterjoin</a:t>
            </a:r>
            <a:r>
              <a:rPr lang="en-US" altLang="zh-CN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——</a:t>
            </a:r>
            <a:r>
              <a:rPr lang="zh-CN" altLang="en-US" sz="3600" b="1" spc="-1" dirty="0">
                <a:solidFill>
                  <a:srgbClr val="000000"/>
                </a:solidFill>
                <a:latin typeface="微软雅黑"/>
                <a:ea typeface="微软雅黑"/>
              </a:rPr>
              <a:t>区分外点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054080" y="731520"/>
            <a:ext cx="71211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2AB198-F05C-45AB-84B6-8FB27934D4A3}"/>
                  </a:ext>
                </a:extLst>
              </p:cNvPr>
              <p:cNvSpPr txBox="1"/>
              <p:nvPr/>
            </p:nvSpPr>
            <p:spPr>
              <a:xfrm>
                <a:off x="1095840" y="1056960"/>
                <a:ext cx="9744075" cy="389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若离点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最近的分区中心为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，有另一中心点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成为分区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中外点的必要条件：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+2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="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All-pairs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同样的方法去除重复点对。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2AB198-F05C-45AB-84B6-8FB27934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40" y="1056960"/>
                <a:ext cx="9744075" cy="3894208"/>
              </a:xfrm>
              <a:prstGeom prst="rect">
                <a:avLst/>
              </a:prstGeom>
              <a:blipFill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95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877</Words>
  <Application>Microsoft Office PowerPoint</Application>
  <PresentationFormat>宽屏</PresentationFormat>
  <Paragraphs>163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Cambria Math</vt:lpstr>
      <vt:lpstr>Symbol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Ryan Lee</dc:creator>
  <dc:description/>
  <cp:lastModifiedBy>Xu Yipei</cp:lastModifiedBy>
  <cp:revision>1412</cp:revision>
  <dcterms:created xsi:type="dcterms:W3CDTF">2014-04-01T11:22:20Z</dcterms:created>
  <dcterms:modified xsi:type="dcterms:W3CDTF">2020-12-31T06:11:06Z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