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69" r:id="rId2"/>
    <p:sldId id="271" r:id="rId3"/>
    <p:sldId id="272" r:id="rId4"/>
    <p:sldId id="260" r:id="rId5"/>
    <p:sldId id="259" r:id="rId6"/>
    <p:sldId id="257" r:id="rId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445" autoAdjust="0"/>
  </p:normalViewPr>
  <p:slideViewPr>
    <p:cSldViewPr snapToGrid="0">
      <p:cViewPr varScale="1">
        <p:scale>
          <a:sx n="59" d="100"/>
          <a:sy n="59" d="100"/>
        </p:scale>
        <p:origin x="11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select </a:t>
            </a:r>
            <a:r>
              <a:rPr lang="en-US" dirty="0" err="1"/>
              <a:t>CategoryName,CategoryID</a:t>
            </a:r>
            <a:r>
              <a:rPr lang="en-US" dirty="0"/>
              <a:t>, </a:t>
            </a:r>
            <a:r>
              <a:rPr lang="en-US" dirty="0" err="1"/>
              <a:t>UnitsInStock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from(select *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from Categories c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JOIN Products p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ON </a:t>
            </a:r>
            <a:r>
              <a:rPr lang="en-US" dirty="0" err="1"/>
              <a:t>c.CategoryID</a:t>
            </a:r>
            <a:r>
              <a:rPr lang="en-US" dirty="0"/>
              <a:t> = </a:t>
            </a:r>
            <a:r>
              <a:rPr lang="en-US" dirty="0" err="1"/>
              <a:t>p.CategoryID</a:t>
            </a:r>
            <a:r>
              <a:rPr lang="en-US" dirty="0"/>
              <a:t>)</a:t>
            </a:r>
            <a:r>
              <a:rPr lang="en-US" dirty="0" err="1"/>
              <a:t>substr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group by </a:t>
            </a:r>
            <a:r>
              <a:rPr lang="en-US" dirty="0" err="1"/>
              <a:t>CategoryID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order by 2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81358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CategoryName,CategoryID</a:t>
            </a:r>
            <a:r>
              <a:rPr lang="en-US" altLang="zh-CN" dirty="0"/>
              <a:t>, </a:t>
            </a:r>
            <a:r>
              <a:rPr lang="en-US" altLang="zh-CN" dirty="0" err="1"/>
              <a:t>UnitsOnOrder</a:t>
            </a:r>
            <a:endParaRPr lang="en-US" altLang="zh-CN" dirty="0"/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/>
              <a:t>from(select *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/>
              <a:t>from Categories c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/>
              <a:t>JOIN Products p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/>
              <a:t>ON </a:t>
            </a:r>
            <a:r>
              <a:rPr lang="en-US" altLang="zh-CN" dirty="0" err="1"/>
              <a:t>c.CategoryID</a:t>
            </a:r>
            <a:r>
              <a:rPr lang="en-US" altLang="zh-CN" dirty="0"/>
              <a:t> = </a:t>
            </a:r>
            <a:r>
              <a:rPr lang="en-US" altLang="zh-CN" dirty="0" err="1"/>
              <a:t>p.CategoryID</a:t>
            </a:r>
            <a:r>
              <a:rPr lang="en-US" altLang="zh-CN" dirty="0"/>
              <a:t>)</a:t>
            </a:r>
            <a:r>
              <a:rPr lang="en-US" altLang="zh-CN" dirty="0" err="1"/>
              <a:t>substr</a:t>
            </a:r>
            <a:endParaRPr lang="en-US" altLang="zh-CN" dirty="0"/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/>
              <a:t>group by </a:t>
            </a:r>
            <a:r>
              <a:rPr lang="en-US" altLang="zh-CN" dirty="0" err="1"/>
              <a:t>CategoryID</a:t>
            </a:r>
            <a:endParaRPr lang="en-US" altLang="zh-CN" dirty="0"/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/>
              <a:t>order by 2 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3993905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select </a:t>
            </a:r>
            <a:r>
              <a:rPr lang="en-US" dirty="0" err="1"/>
              <a:t>CategoryName,CategoryID,ReorderLevel</a:t>
            </a:r>
            <a:r>
              <a:rPr lang="en-US" dirty="0"/>
              <a:t> - </a:t>
            </a:r>
            <a:r>
              <a:rPr lang="en-US" dirty="0" err="1"/>
              <a:t>UnitsOnOrder</a:t>
            </a:r>
            <a:r>
              <a:rPr lang="en-US" dirty="0"/>
              <a:t> as </a:t>
            </a:r>
            <a:r>
              <a:rPr lang="en-US" dirty="0" err="1"/>
              <a:t>increase_order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from(select *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from Categories c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JOIN Products p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ON </a:t>
            </a:r>
            <a:r>
              <a:rPr lang="en-US" dirty="0" err="1"/>
              <a:t>c.CategoryID</a:t>
            </a:r>
            <a:r>
              <a:rPr lang="en-US" dirty="0"/>
              <a:t> = </a:t>
            </a:r>
            <a:r>
              <a:rPr lang="en-US" dirty="0" err="1"/>
              <a:t>p.CategoryID</a:t>
            </a:r>
            <a:r>
              <a:rPr lang="en-US" dirty="0"/>
              <a:t>)</a:t>
            </a:r>
            <a:r>
              <a:rPr lang="en-US" dirty="0" err="1"/>
              <a:t>substr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group by </a:t>
            </a:r>
            <a:r>
              <a:rPr lang="en-US" dirty="0" err="1"/>
              <a:t>CategoryID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order by </a:t>
            </a:r>
            <a:r>
              <a:rPr lang="en-US" dirty="0" err="1"/>
              <a:t>increase_order</a:t>
            </a:r>
            <a:r>
              <a:rPr lang="en-US" dirty="0"/>
              <a:t> desc</a:t>
            </a:r>
            <a:endParaRPr lang="e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ProductID,ProductName,SUM</a:t>
            </a:r>
            <a:r>
              <a:rPr lang="en-US" altLang="zh-CN" dirty="0"/>
              <a:t>(Quantity)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/>
              <a:t>from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/>
              <a:t>(select *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OrderDetails</a:t>
            </a:r>
            <a:r>
              <a:rPr lang="en-US" altLang="zh-CN" dirty="0"/>
              <a:t> 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/>
              <a:t>join Products P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/>
              <a:t>on </a:t>
            </a:r>
            <a:r>
              <a:rPr lang="en-US" altLang="zh-CN" dirty="0" err="1"/>
              <a:t>d.ProductID</a:t>
            </a:r>
            <a:r>
              <a:rPr lang="en-US" altLang="zh-CN" dirty="0"/>
              <a:t> = </a:t>
            </a:r>
            <a:r>
              <a:rPr lang="en-US" altLang="zh-CN" dirty="0" err="1"/>
              <a:t>p.ProductID</a:t>
            </a:r>
            <a:endParaRPr lang="en-US" altLang="zh-CN" dirty="0"/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/>
              <a:t>) Q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/>
              <a:t>join Orders o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/>
              <a:t>on </a:t>
            </a:r>
            <a:r>
              <a:rPr lang="en-US" altLang="zh-CN" dirty="0" err="1"/>
              <a:t>Q.OrderID</a:t>
            </a:r>
            <a:r>
              <a:rPr lang="en-US" altLang="zh-CN" dirty="0"/>
              <a:t> =</a:t>
            </a:r>
            <a:r>
              <a:rPr lang="en-US" altLang="zh-CN" dirty="0" err="1"/>
              <a:t>O.OrderId</a:t>
            </a:r>
            <a:endParaRPr lang="en-US" altLang="zh-CN" dirty="0"/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/>
              <a:t>Group by ProductName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/>
              <a:t>having SUM(Quantity) &gt; 1000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/>
              <a:t>ORDER BY 3</a:t>
            </a:r>
          </a:p>
          <a:p>
            <a:pPr lvl="0" rtl="0">
              <a:spcBef>
                <a:spcPts val="0"/>
              </a:spcBef>
              <a:buNone/>
            </a:pPr>
            <a:endParaRPr lang="e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select </a:t>
            </a:r>
            <a:r>
              <a:rPr lang="en-US" dirty="0" err="1"/>
              <a:t>strftime</a:t>
            </a:r>
            <a:r>
              <a:rPr lang="en-US" dirty="0"/>
              <a:t>('%Y', </a:t>
            </a:r>
            <a:r>
              <a:rPr lang="en-US" dirty="0" err="1"/>
              <a:t>orderdate</a:t>
            </a:r>
            <a:r>
              <a:rPr lang="en-US" dirty="0"/>
              <a:t>) </a:t>
            </a:r>
            <a:r>
              <a:rPr lang="en-US" dirty="0" err="1"/>
              <a:t>ord_year</a:t>
            </a:r>
            <a:r>
              <a:rPr lang="en-US" dirty="0"/>
              <a:t>,  COUNT(*) </a:t>
            </a:r>
            <a:r>
              <a:rPr lang="en-US" dirty="0" err="1"/>
              <a:t>total_Quantity,OrderId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from(select *from Orders o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JOIN </a:t>
            </a:r>
            <a:r>
              <a:rPr lang="en-US" dirty="0" err="1"/>
              <a:t>OrderDetails</a:t>
            </a:r>
            <a:r>
              <a:rPr lang="en-US" dirty="0"/>
              <a:t> od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ON </a:t>
            </a:r>
            <a:r>
              <a:rPr lang="en-US" dirty="0" err="1"/>
              <a:t>o.OrderId</a:t>
            </a:r>
            <a:r>
              <a:rPr lang="en-US" dirty="0"/>
              <a:t> = </a:t>
            </a:r>
            <a:r>
              <a:rPr lang="en-US" dirty="0" err="1"/>
              <a:t>od.OrderID</a:t>
            </a:r>
            <a:r>
              <a:rPr lang="en-US" dirty="0"/>
              <a:t>)</a:t>
            </a:r>
            <a:r>
              <a:rPr lang="en-US" dirty="0" err="1"/>
              <a:t>substr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group by 1ORDER BY 2 DESC;</a:t>
            </a:r>
            <a:endParaRPr lang="e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3DE057ED-158E-4CAE-80F4-0938ED35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794F327-E205-438D-BCA9-1E611A3949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哪种类型产品的存货量最高？</a:t>
            </a:r>
            <a:endParaRPr lang="en-US" altLang="zh-CN" dirty="0"/>
          </a:p>
          <a:p>
            <a:r>
              <a:rPr lang="zh-CN" altLang="en-US" dirty="0"/>
              <a:t>哪种类型产品的目前订购量最高？</a:t>
            </a:r>
            <a:endParaRPr lang="en-US" altLang="zh-CN" dirty="0"/>
          </a:p>
          <a:p>
            <a:r>
              <a:rPr lang="zh-CN" altLang="en-US" dirty="0"/>
              <a:t>哪些种类产品的订单量在增长？</a:t>
            </a:r>
            <a:endParaRPr lang="en-US" altLang="zh-CN" dirty="0"/>
          </a:p>
          <a:p>
            <a:r>
              <a:rPr lang="zh-CN" altLang="en-US" dirty="0"/>
              <a:t>哪个产品的销售量最高？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180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从左图，可知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Meat/Poultry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的存货量，超过了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100.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达到了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115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，所以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Meat/Poultry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的存货量最高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&lt;</a:t>
            </a:r>
            <a:r>
              <a:rPr lang="zh-CN" altLang="en-US" dirty="0"/>
              <a:t>哪种类型产品的存货量最高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5E347C-8E2A-4ED0-A769-FAD2D2ED8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55" y="1418450"/>
            <a:ext cx="4584589" cy="307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由左图可知，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Grains/Cereals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产品的订购量最大，达到了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80.</a:t>
            </a:r>
          </a:p>
          <a:p>
            <a:pPr lvl="0"/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说明目前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Grains/Cereals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类型</a:t>
            </a:r>
            <a:r>
              <a:rPr lang="zh-CN" altLang="en-US" dirty="0"/>
              <a:t>产品的订购量最高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&lt;</a:t>
            </a:r>
            <a:r>
              <a:rPr lang="zh-CN" altLang="en-US" dirty="0"/>
              <a:t>哪种类型产品的目前订购量最高？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4ECF04-CA41-492E-BFE0-FE715E21F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55" y="1418450"/>
            <a:ext cx="4584589" cy="307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2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由左图可知，有五种类型产品的订单出现了增长，分别是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Beverages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；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Meat/poultry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；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Condiments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；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Confections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；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Seafood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。一种类产品的订单量保持不变，它是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Dairy Products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。两种类型产品的订单出现负增长，分别是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Produce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和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Grains/Cereals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。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&lt;</a:t>
            </a:r>
            <a:r>
              <a:rPr lang="zh-CN" altLang="en-US" dirty="0"/>
              <a:t>哪些种类产品的订单量在增长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44D3DF5-335B-48DE-B5FE-79D94F366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1" y="1418450"/>
            <a:ext cx="4550700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由左图统计可以看出，产品名为</a:t>
            </a:r>
            <a:r>
              <a:rPr lang="en-US" altLang="zh-CN" dirty="0"/>
              <a:t>Camembert Pierrot </a:t>
            </a:r>
            <a:r>
              <a:rPr lang="zh-CN" altLang="en-US" dirty="0"/>
              <a:t>被订购的数量超过了</a:t>
            </a:r>
            <a:r>
              <a:rPr lang="en-US" altLang="zh-CN" dirty="0"/>
              <a:t>1400</a:t>
            </a:r>
            <a:r>
              <a:rPr lang="zh-CN" altLang="en-US" dirty="0"/>
              <a:t>，总订购数量为</a:t>
            </a:r>
            <a:r>
              <a:rPr lang="en-US" altLang="zh-CN" dirty="0"/>
              <a:t>1577</a:t>
            </a:r>
            <a:r>
              <a:rPr lang="zh-CN" altLang="en-US" dirty="0"/>
              <a:t>，说明</a:t>
            </a:r>
            <a:r>
              <a:rPr lang="en-US" altLang="zh-CN" dirty="0"/>
              <a:t>Camembert Pierrot </a:t>
            </a:r>
            <a:r>
              <a:rPr lang="zh-CN" altLang="en-US" dirty="0"/>
              <a:t>的被需求量最大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&lt;visualization&gt;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&lt;</a:t>
            </a:r>
            <a:r>
              <a:rPr lang="zh-CN" altLang="en-US" dirty="0"/>
              <a:t>哪个产品的销售量最高</a:t>
            </a:r>
            <a:r>
              <a:rPr lang="zh-CN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？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28ADC5-8B3D-41FB-AFE6-852D9130B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55" y="1418451"/>
            <a:ext cx="4584589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074380" y="14946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由左图可知，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2015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年的销量最高超过了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1000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份订单，所以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2015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年的销量最大。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354300" y="14946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&lt;visualization&gt;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&lt;</a:t>
            </a:r>
            <a:r>
              <a:rPr lang="zh-CN" altLang="en-US" dirty="0">
                <a:sym typeface="Open Sans"/>
              </a:rPr>
              <a:t>哪一年的订单量最大？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3D0078-56DF-45EE-8AED-467E19895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94650"/>
            <a:ext cx="4584589" cy="3072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479</Words>
  <Application>Microsoft Office PowerPoint</Application>
  <PresentationFormat>全屏显示(16:9)</PresentationFormat>
  <Paragraphs>59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Open Sans</vt:lpstr>
      <vt:lpstr>simple-light-2</vt:lpstr>
      <vt:lpstr>产品</vt:lpstr>
      <vt:lpstr>  &lt;哪种类型产品的存货量最高&gt;</vt:lpstr>
      <vt:lpstr>  &lt;哪种类型产品的目前订购量最高？&gt;</vt:lpstr>
      <vt:lpstr>  &lt;哪些种类产品的订单量在增长&gt;</vt:lpstr>
      <vt:lpstr>  &lt;哪个产品的销售量最高？&gt;</vt:lpstr>
      <vt:lpstr>  &lt;哪一年的订单量最大？&gt;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u3551744 </cp:lastModifiedBy>
  <cp:revision>48</cp:revision>
  <dcterms:modified xsi:type="dcterms:W3CDTF">2019-02-01T16:56:03Z</dcterms:modified>
</cp:coreProperties>
</file>