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4" r:id="rId3"/>
    <p:sldId id="265" r:id="rId4"/>
    <p:sldId id="257" r:id="rId5"/>
    <p:sldId id="258" r:id="rId6"/>
    <p:sldId id="275" r:id="rId7"/>
    <p:sldId id="259" r:id="rId8"/>
    <p:sldId id="260" r:id="rId9"/>
    <p:sldId id="269" r:id="rId10"/>
    <p:sldId id="261" r:id="rId11"/>
    <p:sldId id="262" r:id="rId12"/>
    <p:sldId id="263" r:id="rId13"/>
    <p:sldId id="267" r:id="rId14"/>
    <p:sldId id="268" r:id="rId15"/>
    <p:sldId id="266" r:id="rId16"/>
    <p:sldId id="270" r:id="rId17"/>
    <p:sldId id="271" r:id="rId18"/>
    <p:sldId id="272" r:id="rId19"/>
    <p:sldId id="273" r:id="rId20"/>
    <p:sldId id="276" r:id="rId21"/>
    <p:sldId id="277" r:id="rId2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85F20D3-877A-164D-A232-F59D58C60676}">
          <p14:sldIdLst>
            <p14:sldId id="256"/>
          </p14:sldIdLst>
        </p14:section>
        <p14:section name="Overview" id="{AFAC1165-6D93-A440-AC80-C147DF5C4145}">
          <p14:sldIdLst>
            <p14:sldId id="274"/>
            <p14:sldId id="265"/>
          </p14:sldIdLst>
        </p14:section>
        <p14:section name="Solution A,B,C" id="{66937E90-D74E-0A45-BC46-F8C96DE8DD33}">
          <p14:sldIdLst>
            <p14:sldId id="257"/>
            <p14:sldId id="258"/>
            <p14:sldId id="275"/>
            <p14:sldId id="259"/>
          </p14:sldIdLst>
        </p14:section>
        <p14:section name="Solution D" id="{0587620C-C55B-6746-916E-C779DB6A23B6}">
          <p14:sldIdLst>
            <p14:sldId id="260"/>
            <p14:sldId id="269"/>
            <p14:sldId id="261"/>
            <p14:sldId id="262"/>
            <p14:sldId id="263"/>
            <p14:sldId id="267"/>
          </p14:sldIdLst>
        </p14:section>
        <p14:section name="Solution E" id="{B8F8AAA0-BF87-424F-AF39-F7CA63BC82DC}">
          <p14:sldIdLst>
            <p14:sldId id="268"/>
            <p14:sldId id="266"/>
            <p14:sldId id="270"/>
            <p14:sldId id="271"/>
            <p14:sldId id="272"/>
            <p14:sldId id="273"/>
            <p14:sldId id="276"/>
          </p14:sldIdLst>
        </p14:section>
        <p14:section name="Analysis" id="{ACA70453-AB4A-E549-A7D0-9972BF6BCD61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65"/>
    <p:restoredTop sz="86411"/>
  </p:normalViewPr>
  <p:slideViewPr>
    <p:cSldViewPr snapToGrid="0" snapToObjects="1">
      <p:cViewPr varScale="1">
        <p:scale>
          <a:sx n="110" d="100"/>
          <a:sy n="110" d="100"/>
        </p:scale>
        <p:origin x="18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24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180013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FB45-E670-3A43-8EB4-9C9FA75FC9B5}" type="slidenum">
              <a:rPr lang="uk-UA" smtClean="0"/>
              <a:t>‹#›</a:t>
            </a:fld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E7F51-1D12-4A4A-9D94-14A0FB2A373D}" type="datetimeFigureOut">
              <a:rPr lang="x-none" smtClean="0"/>
              <a:t>12/5/17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"/>
          </p:nvPr>
        </p:nvSpPr>
        <p:spPr>
          <a:xfrm>
            <a:off x="0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DF958-0492-474E-A2F1-C30B5A3708F4}" type="datetimeFigureOut">
              <a:rPr lang="x-none" altLang="zh-CN" smtClean="0"/>
              <a:t>12/5/17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9BF8-38DA-8E4C-82E4-70D9DA686ED7}" type="slidenum">
              <a:rPr lang="uk-UA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4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9BF8-38DA-8E4C-82E4-70D9DA686ED7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402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9BF8-38DA-8E4C-82E4-70D9DA686ED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797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04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Group</a:t>
            </a:r>
            <a:r>
              <a:rPr lang="en-US" dirty="0"/>
              <a:t> 2A</a:t>
            </a:r>
            <a:br>
              <a:rPr lang="en-US" dirty="0"/>
            </a:br>
            <a:r>
              <a:rPr lang="en-US" sz="1200" dirty="0" smtClean="0"/>
              <a:t>Everything we’ve </a:t>
            </a:r>
            <a:r>
              <a:rPr lang="en-US" sz="1200" dirty="0"/>
              <a:t>been hiding under </a:t>
            </a:r>
            <a:r>
              <a:rPr lang="en-US" sz="1200" dirty="0" err="1"/>
              <a:t>BogglePlayer.java</a:t>
            </a:r>
            <a:endParaRPr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Xu Zhen, Tariq </a:t>
            </a:r>
            <a:r>
              <a:rPr lang="en-US" dirty="0" err="1"/>
              <a:t>AlMaashani</a:t>
            </a:r>
            <a:r>
              <a:rPr lang="en-US" dirty="0"/>
              <a:t>, Jim Harrell</a:t>
            </a:r>
          </a:p>
        </p:txBody>
      </p:sp>
    </p:spTree>
    <p:extLst>
      <p:ext uri="{BB962C8B-B14F-4D97-AF65-F5344CB8AC3E}">
        <p14:creationId xmlns:p14="http://schemas.microsoft.com/office/powerpoint/2010/main" val="14912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4200039"/>
            <a:ext cx="9396565" cy="130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dCompose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isAWord,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alphabet,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((isAWord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)|(((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)alphabet)&lt;&lt;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28216"/>
              </p:ext>
            </p:extLst>
          </p:nvPr>
        </p:nvGraphicFramePr>
        <p:xfrm>
          <a:off x="677334" y="2607084"/>
          <a:ext cx="9114368" cy="916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</a:tblGrid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31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30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28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27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26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18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17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16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672299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082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4200040"/>
            <a:ext cx="9396565" cy="1629260"/>
          </a:xfrm>
        </p:spPr>
        <p:txBody>
          <a:bodyPr>
            <a:normAutofit/>
          </a:bodyPr>
          <a:lstStyle/>
          <a:p>
            <a:pPr marL="0" lvl="0" indent="0">
              <a:buClr>
                <a:srgbClr val="90C226"/>
              </a:buClr>
              <a:buNone/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)(data&gt;&gt;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8026"/>
              </p:ext>
            </p:extLst>
          </p:nvPr>
        </p:nvGraphicFramePr>
        <p:xfrm>
          <a:off x="677334" y="2607084"/>
          <a:ext cx="9114368" cy="916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</a:tblGrid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27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26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18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17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672299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280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4200040"/>
            <a:ext cx="9396565" cy="12990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data&amp;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dDisable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index){d[p][index]&amp;=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0x7fffffff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06803"/>
              </p:ext>
            </p:extLst>
          </p:nvPr>
        </p:nvGraphicFramePr>
        <p:xfrm>
          <a:off x="677334" y="2303819"/>
          <a:ext cx="9114368" cy="1522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</a:tblGrid>
              <a:tr h="313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27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26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24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cs-CZ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18</a:t>
                      </a:r>
                      <a:endParaRPr lang="fi-FI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fontAlgn="ctr"/>
                      <a:r>
                        <a:rPr lang="cs-CZ" sz="1800" b="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6722299</a:t>
                      </a:r>
                      <a:endParaRPr lang="cs-CZ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7841422"/>
              </p:ext>
            </p:extLst>
          </p:nvPr>
        </p:nvGraphicFramePr>
        <p:xfrm>
          <a:off x="5089525" y="2160588"/>
          <a:ext cx="4182481" cy="3175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763"/>
                <a:gridCol w="1308906"/>
                <a:gridCol w="1308906"/>
                <a:gridCol w="1308906"/>
              </a:tblGrid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A,false,1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A,false,2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B,true,7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A,true,3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B,true,4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C,true,6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A,true,5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C,true,8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Sample words: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aaa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aab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211229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Array.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mr-IN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mr-IN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 smtClean="0">
              <a:solidFill>
                <a:srgbClr val="569CD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data&lt;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)(data&gt;&gt;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data&amp;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2000" dirty="0" smtClean="0">
              <a:solidFill>
                <a:srgbClr val="569CD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dCompose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isAWord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alphabet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((isAWord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)|(((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)alphabet)&lt;&lt;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)|(child);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dDisable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){d[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p+index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]&amp;=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0x7fffffff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2000" dirty="0">
              <a:solidFill>
                <a:srgbClr val="608B4E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dirty="0">
              <a:solidFill>
                <a:srgbClr val="D4D4D4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7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findIndex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]!=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&lt;=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&lt;=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&amp;&amp;!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visited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]){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;i&lt;=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++){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]==</a:t>
            </a:r>
            <a:r>
              <a:rPr lang="mr-IN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p+i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])+</a:t>
            </a:r>
            <a:r>
              <a:rPr lang="mr-IN" sz="20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sz="2000" dirty="0" err="1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2000" dirty="0" smtClean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endParaRPr lang="mr-IN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endParaRPr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36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idx="1"/>
          </p:nvPr>
        </p:nvSpPr>
        <p:spPr>
          <a:xfrm>
            <a:off x="677333" y="2160589"/>
            <a:ext cx="1792401" cy="388077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Sample words: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aaa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aab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abc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4483"/>
              </p:ext>
            </p:extLst>
          </p:nvPr>
        </p:nvGraphicFramePr>
        <p:xfrm>
          <a:off x="4166874" y="1930399"/>
          <a:ext cx="3908217" cy="2308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992"/>
                <a:gridCol w="1223075"/>
                <a:gridCol w="1223075"/>
                <a:gridCol w="1223075"/>
              </a:tblGrid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A,false,1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A,false,2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B,true,7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A,true,3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B,true,4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C,true,6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A,true,5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C,true,8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16028"/>
              </p:ext>
            </p:extLst>
          </p:nvPr>
        </p:nvGraphicFramePr>
        <p:xfrm>
          <a:off x="2469733" y="4469448"/>
          <a:ext cx="7302498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75"/>
                <a:gridCol w="569026"/>
                <a:gridCol w="189675"/>
                <a:gridCol w="569026"/>
                <a:gridCol w="673347"/>
                <a:gridCol w="189675"/>
                <a:gridCol w="569026"/>
                <a:gridCol w="673347"/>
                <a:gridCol w="673347"/>
                <a:gridCol w="189675"/>
                <a:gridCol w="293997"/>
                <a:gridCol w="673347"/>
                <a:gridCol w="293997"/>
                <a:gridCol w="293997"/>
                <a:gridCol w="293997"/>
                <a:gridCol w="673347"/>
                <a:gridCol w="293997"/>
              </a:tblGrid>
              <a:tr h="24129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A,f,1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A,f,2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B,t,7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A,t,3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B,t,4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C,t,6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A,t,5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C,t,8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749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408638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posMap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isAWord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()];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posMap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;i&lt;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posMap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++){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childCount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for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;j&lt;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(i-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2000" dirty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j++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if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(i-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2000" dirty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(j)!=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childCount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++;}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posMap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+posMap[i-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]+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childCount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3292"/>
              </p:ext>
            </p:extLst>
          </p:nvPr>
        </p:nvGraphicFramePr>
        <p:xfrm>
          <a:off x="7279893" y="2160589"/>
          <a:ext cx="2794005" cy="57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447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idx="1"/>
          </p:nvPr>
        </p:nvSpPr>
        <p:spPr>
          <a:xfrm>
            <a:off x="677333" y="2160589"/>
            <a:ext cx="1792401" cy="388077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Sample words: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aaa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aab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1762"/>
              </p:ext>
            </p:extLst>
          </p:nvPr>
        </p:nvGraphicFramePr>
        <p:xfrm>
          <a:off x="4520959" y="2973864"/>
          <a:ext cx="2794005" cy="57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0988"/>
              </p:ext>
            </p:extLst>
          </p:nvPr>
        </p:nvGraphicFramePr>
        <p:xfrm>
          <a:off x="2469734" y="4100975"/>
          <a:ext cx="7302498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75"/>
                <a:gridCol w="569026"/>
                <a:gridCol w="189675"/>
                <a:gridCol w="569026"/>
                <a:gridCol w="673347"/>
                <a:gridCol w="189675"/>
                <a:gridCol w="569026"/>
                <a:gridCol w="673347"/>
                <a:gridCol w="673347"/>
                <a:gridCol w="189675"/>
                <a:gridCol w="293997"/>
                <a:gridCol w="673347"/>
                <a:gridCol w="293997"/>
                <a:gridCol w="293997"/>
                <a:gridCol w="293997"/>
                <a:gridCol w="673347"/>
                <a:gridCol w="293997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A,f,1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A,f,2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B,t,7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A,t,3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B,t,4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C,t,6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A,t,5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C,t,8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idx="1"/>
          </p:nvPr>
        </p:nvSpPr>
        <p:spPr>
          <a:xfrm>
            <a:off x="677333" y="2160589"/>
            <a:ext cx="1792401" cy="388077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Sample words: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aaa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aab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1762"/>
              </p:ext>
            </p:extLst>
          </p:nvPr>
        </p:nvGraphicFramePr>
        <p:xfrm>
          <a:off x="4520959" y="2973864"/>
          <a:ext cx="2794005" cy="57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47573"/>
              </p:ext>
            </p:extLst>
          </p:nvPr>
        </p:nvGraphicFramePr>
        <p:xfrm>
          <a:off x="2469734" y="4100975"/>
          <a:ext cx="7302498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75"/>
                <a:gridCol w="569026"/>
                <a:gridCol w="189675"/>
                <a:gridCol w="569026"/>
                <a:gridCol w="673347"/>
                <a:gridCol w="189675"/>
                <a:gridCol w="569026"/>
                <a:gridCol w="673347"/>
                <a:gridCol w="673347"/>
                <a:gridCol w="189675"/>
                <a:gridCol w="293997"/>
                <a:gridCol w="673347"/>
                <a:gridCol w="293997"/>
                <a:gridCol w="293997"/>
                <a:gridCol w="293997"/>
                <a:gridCol w="673347"/>
                <a:gridCol w="293997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A,f,2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A,f,5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B,t,14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A,t,9</a:t>
                      </a:r>
                      <a:endParaRPr lang="pt-BR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B,t,10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C,t,13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A,t,12</a:t>
                      </a:r>
                      <a:endParaRPr lang="pt-BR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C,t,16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387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600" algn="r"/>
              </a:tabLst>
            </a:pPr>
            <a:r>
              <a:rPr lang="en-US" dirty="0"/>
              <a:t>Depth-first </a:t>
            </a:r>
            <a:r>
              <a:rPr lang="en-US" dirty="0" smtClean="0"/>
              <a:t>Search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Core Algorithm</a:t>
            </a:r>
            <a:endParaRPr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benefit from Dictionary Tree</a:t>
            </a:r>
          </a:p>
          <a:p>
            <a:pPr lvl="1"/>
            <a:r>
              <a:rPr lang="en-US" dirty="0" smtClean="0"/>
              <a:t>Avoid duplication, only record each word once</a:t>
            </a:r>
          </a:p>
          <a:p>
            <a:r>
              <a:rPr lang="en-US" dirty="0" smtClean="0"/>
              <a:t>Blazing fast processing speed with 10</a:t>
            </a:r>
            <a:r>
              <a:rPr lang="en-US" baseline="30000" dirty="0" smtClean="0"/>
              <a:t>-3</a:t>
            </a:r>
            <a:r>
              <a:rPr lang="en-US" dirty="0" smtClean="0"/>
              <a:t> level average time consumption</a:t>
            </a:r>
          </a:p>
          <a:p>
            <a:pPr lvl="1"/>
            <a:r>
              <a:rPr lang="en-US" dirty="0" smtClean="0"/>
              <a:t>0.008754417 second on code01.fit.edu</a:t>
            </a:r>
          </a:p>
          <a:p>
            <a:pPr lvl="1"/>
            <a:r>
              <a:rPr lang="en-US" dirty="0" smtClean="0"/>
              <a:t>0.003841225 second on laptop with i7-4980HQ</a:t>
            </a:r>
          </a:p>
        </p:txBody>
      </p:sp>
    </p:spTree>
    <p:extLst>
      <p:ext uri="{BB962C8B-B14F-4D97-AF65-F5344CB8AC3E}">
        <p14:creationId xmlns:p14="http://schemas.microsoft.com/office/powerpoint/2010/main" val="83640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12967"/>
              </p:ext>
            </p:extLst>
          </p:nvPr>
        </p:nvGraphicFramePr>
        <p:xfrm>
          <a:off x="1319638" y="2062345"/>
          <a:ext cx="3302000" cy="3796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</a:tblGrid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mr-IN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mr-IN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r>
                        <a:rPr lang="mr-IN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)</a:t>
                      </a:r>
                      <a:endParaRPr lang="mr-IN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mr-IN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mr-IN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r>
                        <a:rPr lang="mr-IN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)</a:t>
                      </a:r>
                      <a:endParaRPr lang="mr-IN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187926</a:t>
                      </a:r>
                      <a:endParaRPr lang="fi-FI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450358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62423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17309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7187</a:t>
                      </a:r>
                      <a:endParaRPr lang="fi-FI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74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3617</a:t>
                      </a:r>
                      <a:endParaRPr lang="cs-CZ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18</a:t>
                      </a:r>
                      <a:endParaRPr lang="fi-FI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74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2077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1311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865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cs-CZ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620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462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cs-CZ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363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24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280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26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75667" y="4575726"/>
                <a:ext cx="4652364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sz="2000" i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sz="2000" i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6</m:t>
                          </m:r>
                        </m:sup>
                        <m:e>
                          <m:r>
                            <a:rPr lang="mr-IN" sz="2000" i="1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20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mr-IN" sz="2000" i="0">
                              <a:latin typeface="Cambria Math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2000" i="0">
                                  <a:latin typeface="Cambria Math" charset="0"/>
                                </a:rPr>
                                <m:t>4+4</m:t>
                              </m:r>
                            </m:e>
                          </m:d>
                          <m:r>
                            <a:rPr lang="mr-IN" sz="2000" i="0">
                              <a:latin typeface="Cambria Math" charset="0"/>
                            </a:rPr>
                            <m:t>=5885976≈5.9×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sz="2000" i="0"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mr-IN" sz="2000" i="0">
                                  <a:latin typeface="Cambria Math" charset="0"/>
                                </a:rPr>
                                <m:t>6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7" y="4575726"/>
                <a:ext cx="4652364" cy="957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75667" y="2205430"/>
                <a:ext cx="2751459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sz="2000" i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sz="2000" i="0">
                              <a:latin typeface="Cambria Math" charset="0"/>
                            </a:rPr>
                            <m:t>26</m:t>
                          </m:r>
                        </m:sup>
                        <m:e>
                          <m:r>
                            <a:rPr lang="mr-IN" sz="2000" i="1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20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mr-IN" sz="2000" i="0">
                              <a:latin typeface="Cambria Math" charset="0"/>
                            </a:rPr>
                            <m:t>=735747</m:t>
                          </m:r>
                        </m:e>
                      </m:nary>
                      <m:r>
                        <a:rPr lang="mr-IN" sz="2000" i="0">
                          <a:latin typeface="Cambria Math" charset="0"/>
                        </a:rPr>
                        <m:t>=</m:t>
                      </m:r>
                      <m:r>
                        <a:rPr lang="mr-IN" sz="2000" i="1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7" y="2205430"/>
                <a:ext cx="2751459" cy="9578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75667" y="3390578"/>
                <a:ext cx="3473130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sz="2000" i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sz="2000" i="0">
                              <a:latin typeface="Cambria Math" charset="0"/>
                            </a:rPr>
                            <m:t>26</m:t>
                          </m:r>
                        </m:sup>
                        <m:e>
                          <m:r>
                            <a:rPr lang="mr-IN" sz="2000" i="1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20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mr-IN" sz="2000" i="0">
                              <a:latin typeface="Cambria Math" charset="0"/>
                            </a:rPr>
                            <m:t>×</m:t>
                          </m:r>
                          <m:r>
                            <a:rPr lang="mr-IN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sz="2000" i="0">
                              <a:latin typeface="Cambria Math" charset="0"/>
                            </a:rPr>
                            <m:t>=735746</m:t>
                          </m:r>
                        </m:e>
                      </m:nary>
                      <m:r>
                        <a:rPr lang="mr-IN" sz="2000" i="0">
                          <a:latin typeface="Cambria Math" charset="0"/>
                        </a:rPr>
                        <m:t>=</m:t>
                      </m:r>
                      <m:r>
                        <a:rPr lang="mr-IN" sz="2000" i="1">
                          <a:latin typeface="Cambria Math" charset="0"/>
                        </a:rPr>
                        <m:t>𝑛</m:t>
                      </m:r>
                      <m:r>
                        <a:rPr lang="mr-IN" sz="2000" i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7" y="3390578"/>
                <a:ext cx="3473130" cy="957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38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&amp;</a:t>
            </a:r>
            <a:br>
              <a:rPr lang="en-US" dirty="0" smtClean="0"/>
            </a:br>
            <a:r>
              <a:rPr lang="en-US" dirty="0" smtClean="0"/>
              <a:t>Possible </a:t>
            </a:r>
            <a:r>
              <a:rPr lang="en-US" dirty="0"/>
              <a:t>further improvements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2" y="3495553"/>
            <a:ext cx="10584833" cy="2568957"/>
          </a:xfrm>
        </p:spPr>
        <p:txBody>
          <a:bodyPr/>
          <a:lstStyle/>
          <a:p>
            <a:r>
              <a:rPr lang="en-US" dirty="0" smtClean="0"/>
              <a:t>Use another bit to represent the child is a leaf node and remove the size 0 entry from the array</a:t>
            </a:r>
          </a:p>
          <a:p>
            <a:r>
              <a:rPr lang="en-US" dirty="0" smtClean="0"/>
              <a:t>Use another bit to represent there is no valid word in certain subtree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n-US" dirty="0" smtClean="0"/>
              <a:t> to store more byte fields and compress the tree</a:t>
            </a:r>
          </a:p>
          <a:p>
            <a:r>
              <a:rPr lang="en-US" dirty="0" smtClean="0"/>
              <a:t>Reduce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dirty="0" smtClean="0"/>
              <a:t> to 5 bits for the current character set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3969091"/>
                  </p:ext>
                </p:extLst>
              </p:nvPr>
            </p:nvGraphicFramePr>
            <p:xfrm>
              <a:off x="677332" y="2192121"/>
              <a:ext cx="10052400" cy="104171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97064"/>
                    <a:gridCol w="802449"/>
                    <a:gridCol w="1692839"/>
                    <a:gridCol w="1560930"/>
                    <a:gridCol w="1231156"/>
                    <a:gridCol w="2967962"/>
                  </a:tblGrid>
                  <a:tr h="347237"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Points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Total Memory (MB)</a:t>
                          </a:r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DS Memory (MB)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Performance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Time Complexity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</a:tr>
                  <a:tr h="3472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Initial Submission</a:t>
                          </a:r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hr-H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247.2</a:t>
                          </a:r>
                          <a:endParaRPr lang="hr-H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r-HR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42.6</a:t>
                          </a:r>
                          <a:endParaRPr lang="hr-HR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r-HR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16.5</a:t>
                          </a:r>
                          <a:endParaRPr lang="hr-HR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is-IS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127</a:t>
                          </a:r>
                          <a:endParaRPr lang="is-IS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16×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2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=3</m:t>
                                  </m:r>
                                </m:sub>
                                <m:sup>
                                  <m:r>
                                    <a:rPr lang="en-US" sz="2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16</m:t>
                                  </m:r>
                                </m:sup>
                                <m:e>
                                  <m:r>
                                    <a:rPr lang="en-US" sz="2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8!</m:t>
                                  </m:r>
                                </m:e>
                              </m:nary>
                              <m:r>
                                <a:rPr lang="en-US" sz="20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=9031680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mr-IN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</a:tr>
                  <a:tr h="3472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Final Submission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r-HR" sz="16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32.2</a:t>
                          </a:r>
                          <a:endParaRPr lang="hr-H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b-NO" sz="16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5.9</a:t>
                          </a:r>
                          <a:endParaRPr lang="nb-NO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145</a:t>
                          </a:r>
                          <a:endParaRPr lang="en-US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3969091"/>
                  </p:ext>
                </p:extLst>
              </p:nvPr>
            </p:nvGraphicFramePr>
            <p:xfrm>
              <a:off x="677332" y="2192121"/>
              <a:ext cx="10052400" cy="104171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97064"/>
                    <a:gridCol w="802449"/>
                    <a:gridCol w="1692839"/>
                    <a:gridCol w="1560930"/>
                    <a:gridCol w="1231156"/>
                    <a:gridCol w="2967962"/>
                  </a:tblGrid>
                  <a:tr h="347237"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Points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Total Memory (MB)</a:t>
                          </a:r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DS Memory (MB)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Performance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Time Complexity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</a:tr>
                  <a:tr h="3472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Initial Submission</a:t>
                          </a:r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hr-H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247.2</a:t>
                          </a:r>
                          <a:endParaRPr lang="hr-H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r-HR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42.6</a:t>
                          </a:r>
                          <a:endParaRPr lang="hr-HR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r-HR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16.5</a:t>
                          </a:r>
                          <a:endParaRPr lang="hr-HR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is-IS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127</a:t>
                          </a:r>
                          <a:endParaRPr lang="is-IS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 rotWithShape="0">
                          <a:blip r:embed="rId2"/>
                          <a:stretch>
                            <a:fillRect l="-239014" t="-50435" r="-411" b="-86087"/>
                          </a:stretch>
                        </a:blipFill>
                      </a:tcPr>
                    </a:tc>
                  </a:tr>
                  <a:tr h="3472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Final Submission</a:t>
                          </a:r>
                          <a:endParaRPr lang="en-US" sz="1400" b="0" i="0" u="none" strike="noStrike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r-HR" sz="16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32.2</a:t>
                          </a:r>
                          <a:endParaRPr lang="hr-H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b-NO" sz="16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5.9</a:t>
                          </a:r>
                          <a:endParaRPr lang="nb-NO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a:t>145</a:t>
                          </a:r>
                          <a:endParaRPr lang="en-US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onsolas" charset="0"/>
                            <a:ea typeface="Consolas" charset="0"/>
                            <a:cs typeface="Consolas" charset="0"/>
                          </a:endParaRPr>
                        </a:p>
                      </a:txBody>
                      <a:tcPr marL="6350" marR="6350" marT="635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73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600" algn="r"/>
              </a:tabLst>
            </a:pPr>
            <a:r>
              <a:rPr lang="en-US" dirty="0" smtClean="0"/>
              <a:t>Optimized Dictionary Tree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Core Data Structure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8495"/>
          </a:xfrm>
        </p:spPr>
        <p:txBody>
          <a:bodyPr>
            <a:normAutofit/>
          </a:bodyPr>
          <a:lstStyle/>
          <a:p>
            <a:r>
              <a:rPr lang="en-US" dirty="0" smtClean="0"/>
              <a:t>Large available space, </a:t>
            </a:r>
            <a:r>
              <a:rPr lang="en-US" dirty="0"/>
              <a:t>a</a:t>
            </a:r>
            <a:r>
              <a:rPr lang="en-US" dirty="0" smtClean="0"/>
              <a:t>bility to store large dictionary</a:t>
            </a:r>
          </a:p>
          <a:p>
            <a:pPr lvl="1"/>
            <a:r>
              <a:rPr lang="en-US" dirty="0" smtClean="0"/>
              <a:t>8388607 nodes available, 735747 nodes used for standard dictionary</a:t>
            </a:r>
          </a:p>
          <a:p>
            <a:r>
              <a:rPr lang="en-US" dirty="0" smtClean="0"/>
              <a:t>Memory-efficient, passive acceleration by CPU cache</a:t>
            </a:r>
          </a:p>
          <a:p>
            <a:pPr lvl="1"/>
            <a:r>
              <a:rPr lang="en-US" dirty="0" smtClean="0"/>
              <a:t>Initial submission: 16.5 MB</a:t>
            </a:r>
          </a:p>
          <a:p>
            <a:pPr lvl="1"/>
            <a:r>
              <a:rPr lang="en-US" dirty="0" smtClean="0"/>
              <a:t>Final submission: 5.9 MB</a:t>
            </a:r>
            <a:endParaRPr lang="en-US" dirty="0"/>
          </a:p>
          <a:p>
            <a:r>
              <a:rPr lang="en-US" dirty="0" smtClean="0"/>
              <a:t>Easy implementation, high-performance code with less instructions</a:t>
            </a:r>
          </a:p>
          <a:p>
            <a:pPr lvl="1"/>
            <a:r>
              <a:rPr lang="en-US" dirty="0" smtClean="0"/>
              <a:t>1 dimensional integer array for data storage</a:t>
            </a:r>
          </a:p>
          <a:p>
            <a:pPr lvl="1"/>
            <a:r>
              <a:rPr lang="en-US" dirty="0" smtClean="0"/>
              <a:t>3 read functions, 2 write functions and 1 utility function</a:t>
            </a:r>
          </a:p>
          <a:p>
            <a:r>
              <a:rPr lang="en-US" dirty="0"/>
              <a:t>N</a:t>
            </a:r>
            <a:r>
              <a:rPr lang="en-US" dirty="0" smtClean="0"/>
              <a:t>o object-oriented, can be embedded into existing class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dirty="0" smtClean="0"/>
              <a:t>,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 smtClean="0"/>
              <a:t> are required for implementation</a:t>
            </a:r>
          </a:p>
          <a:p>
            <a:pPr lvl="1"/>
            <a:r>
              <a:rPr lang="en-US" dirty="0" smtClean="0"/>
              <a:t>Friendly to process-oriented programming languages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880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A</a:t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The original dictionary tree with Node objects and dynamic memory allocation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000" dirty="0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0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B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The same with Solution A but all Node objects are organized in a Node 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nodes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24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355600" algn="r"/>
              </a:tabLst>
            </a:pPr>
            <a:r>
              <a:rPr lang="en-US" dirty="0" smtClean="0"/>
              <a:t>Solution C	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Pre-Initial 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Break down each Node into fields and store them separately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563" y="216763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/>
            <a:r>
              <a:rPr lang="en-US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java.lang.Integer</a:t>
            </a:r>
            <a:endParaRPr lang="en-US" dirty="0">
              <a:solidFill>
                <a:srgbClr val="4EC9B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62" y="3122930"/>
            <a:ext cx="7124700" cy="10668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Rectangle 9"/>
          <p:cNvSpPr/>
          <p:nvPr/>
        </p:nvSpPr>
        <p:spPr>
          <a:xfrm>
            <a:off x="494564" y="3471664"/>
            <a:ext cx="2337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b="0" i="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62" y="4426962"/>
            <a:ext cx="7124700" cy="17018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Rectangle 11"/>
          <p:cNvSpPr/>
          <p:nvPr/>
        </p:nvSpPr>
        <p:spPr>
          <a:xfrm>
            <a:off x="621200" y="509319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java.lang.String</a:t>
            </a:r>
            <a:endParaRPr lang="en-US" dirty="0">
              <a:solidFill>
                <a:srgbClr val="4EC9B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563" y="6425664"/>
            <a:ext cx="94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https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www.ibm.com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developerworks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/library/j-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codetoheap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endParaRPr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062" y="1820324"/>
            <a:ext cx="7124700" cy="1066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5565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355600" algn="r"/>
              </a:tabLst>
            </a:pPr>
            <a:r>
              <a:rPr lang="en-US" dirty="0" smtClean="0"/>
              <a:t>Solution C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Pre-Initial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Break down each Node into fields and store them separately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tabLst>
                <a:tab pos="1943100" algn="l"/>
              </a:tabLst>
            </a:pP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[];</a:t>
            </a:r>
          </a:p>
          <a:p>
            <a:pPr marL="457200" indent="-457200">
              <a:buFont typeface="+mj-lt"/>
              <a:buAutoNum type="arabicPeriod"/>
              <a:tabLst>
                <a:tab pos="1943100" algn="l"/>
              </a:tabLst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[];</a:t>
            </a:r>
          </a:p>
          <a:p>
            <a:pPr marL="457200" indent="-457200">
              <a:buFont typeface="+mj-lt"/>
              <a:buAutoNum type="arabicPeriod"/>
              <a:tabLst>
                <a:tab pos="1943100" algn="l"/>
              </a:tabLst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[][]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76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mr-IN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[][] </a:t>
            </a:r>
            <a:r>
              <a:rPr lang="mr-IN" sz="2000" dirty="0" err="1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 smtClean="0">
              <a:solidFill>
                <a:srgbClr val="4EC9B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)(data&gt;&gt;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);}</a:t>
            </a:r>
            <a:endParaRPr lang="en-US" sz="2000" dirty="0">
              <a:solidFill>
                <a:srgbClr val="608B4E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data&amp;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dCompose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isAWord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alphabet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((isAWord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)|(((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)alphabet)&lt;&lt;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dDisable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){d[p][index]&amp;=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0x7fffffff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701158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findIndex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if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(d[p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]!=</a:t>
            </a: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&lt;=x&amp;&amp;x&lt;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&lt;=y&amp;&amp;y&lt;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&amp;&amp;!visited[x][y]){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for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;i&lt;d[p].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++){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    if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(board[x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][y]==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(d[p][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])+</a:t>
            </a:r>
            <a:r>
              <a:rPr lang="en-US" sz="20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'A</a:t>
            </a:r>
            <a:r>
              <a:rPr lang="en-US" sz="2000" dirty="0" smtClean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81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</TotalTime>
  <Words>1289</Words>
  <Application>Microsoft Macintosh PowerPoint</Application>
  <PresentationFormat>Widescreen</PresentationFormat>
  <Paragraphs>696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Cambria Math</vt:lpstr>
      <vt:lpstr>Consolas</vt:lpstr>
      <vt:lpstr>DengXian</vt:lpstr>
      <vt:lpstr>Mangal</vt:lpstr>
      <vt:lpstr>Trebuchet MS</vt:lpstr>
      <vt:lpstr>Wingdings 3</vt:lpstr>
      <vt:lpstr>Arial</vt:lpstr>
      <vt:lpstr>Facet</vt:lpstr>
      <vt:lpstr>Group 2A Everything we’ve been hiding under BogglePlayer.java</vt:lpstr>
      <vt:lpstr>Depth-first Search Core Algorithm</vt:lpstr>
      <vt:lpstr>Optimized Dictionary Tree Core Data Structure</vt:lpstr>
      <vt:lpstr>Solution A The original dictionary tree with Node objects and dynamic memory allocation.</vt:lpstr>
      <vt:lpstr>Solution B The same with Solution A but all Node objects are organized in a Node array.</vt:lpstr>
      <vt:lpstr>Solution C Pre-Initial Submission Break down each Node into fields and store them separately.</vt:lpstr>
      <vt:lpstr>Solution C Pre-Initial Submission Break down each Node into fields and store them separately.</vt:lpstr>
      <vt:lpstr>Solution D Initial Submission Dig deeper than the Object.</vt:lpstr>
      <vt:lpstr>Solution D Initial Submission Dig deeper than the Object.</vt:lpstr>
      <vt:lpstr>Solution D Initial Submission Dig deeper than the Object.</vt:lpstr>
      <vt:lpstr>Solution D Initial Submission Dig deeper than the Object.</vt:lpstr>
      <vt:lpstr>Solution D Initial Submission Dig deeper than the Object.</vt:lpstr>
      <vt:lpstr>Solution D Initial Submission Dig deeper than the Object.</vt:lpstr>
      <vt:lpstr>Solution E Final Submission Dig deeper than the Array.</vt:lpstr>
      <vt:lpstr>Solution E Final Submission Dig deeper than the Array.</vt:lpstr>
      <vt:lpstr>Solution E Final Submission Dig deeper than the Array.</vt:lpstr>
      <vt:lpstr>Solution E Final Submission Dig deeper than the Array.</vt:lpstr>
      <vt:lpstr>Solution E Final Submission Dig deeper than the Array.</vt:lpstr>
      <vt:lpstr>Solution E Final Submission Dig deeper than the Array.</vt:lpstr>
      <vt:lpstr>Solution E Final Submission Dig deeper than the Array.</vt:lpstr>
      <vt:lpstr>Analysis &amp; Possible further improvements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2A Pretty much everything we’ve been hiding under BogglePlayer.java</dc:title>
  <dc:creator>Zhen Xu</dc:creator>
  <cp:lastModifiedBy>Zhen Xu</cp:lastModifiedBy>
  <cp:revision>86</cp:revision>
  <cp:lastPrinted>2017-12-04T03:33:12Z</cp:lastPrinted>
  <dcterms:created xsi:type="dcterms:W3CDTF">2017-12-03T00:49:17Z</dcterms:created>
  <dcterms:modified xsi:type="dcterms:W3CDTF">2017-12-06T00:32:06Z</dcterms:modified>
</cp:coreProperties>
</file>