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4" r:id="rId5"/>
    <p:sldId id="265" r:id="rId6"/>
    <p:sldId id="258" r:id="rId7"/>
    <p:sldId id="266" r:id="rId8"/>
    <p:sldId id="267" r:id="rId9"/>
    <p:sldId id="268" r:id="rId10"/>
    <p:sldId id="261" r:id="rId11"/>
    <p:sldId id="262" r:id="rId12"/>
    <p:sldId id="263" r:id="rId13"/>
    <p:sldId id="273" r:id="rId14"/>
    <p:sldId id="274" r:id="rId15"/>
    <p:sldId id="311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91" r:id="rId28"/>
    <p:sldId id="287" r:id="rId29"/>
    <p:sldId id="288" r:id="rId30"/>
    <p:sldId id="289" r:id="rId31"/>
    <p:sldId id="290" r:id="rId32"/>
    <p:sldId id="303" r:id="rId33"/>
    <p:sldId id="293" r:id="rId34"/>
    <p:sldId id="294" r:id="rId35"/>
    <p:sldId id="295" r:id="rId36"/>
    <p:sldId id="296" r:id="rId37"/>
    <p:sldId id="297" r:id="rId38"/>
    <p:sldId id="298" r:id="rId39"/>
    <p:sldId id="28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5586" y="837384"/>
            <a:ext cx="9440034" cy="1828801"/>
          </a:xfrm>
        </p:spPr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期中实验验收</a:t>
            </a:r>
            <a:endParaRPr lang="zh-CN" altLang="en-US" dirty="0">
              <a:solidFill>
                <a:srgbClr val="FFC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51966" y="3864669"/>
            <a:ext cx="9440034" cy="10498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许智超 </a:t>
            </a:r>
            <a:r>
              <a:rPr lang="en-US" altLang="zh-CN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2017211619</a:t>
            </a:r>
            <a:endParaRPr lang="zh-CN" altLang="en-US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-2540"/>
            <a:ext cx="10013950" cy="6830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37465"/>
            <a:ext cx="5074285" cy="66465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370" y="52705"/>
            <a:ext cx="6409690" cy="436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85" y="52705"/>
            <a:ext cx="8745855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" y="51435"/>
            <a:ext cx="9533890" cy="64712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" y="26670"/>
            <a:ext cx="4239260" cy="6587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95" y="26670"/>
            <a:ext cx="3880485" cy="65970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55100" y="695960"/>
            <a:ext cx="2286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命令测试</a:t>
            </a:r>
            <a:endParaRPr lang="zh-CN" altLang="en-US" sz="360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63500"/>
            <a:ext cx="5213350" cy="56984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5" y="63500"/>
            <a:ext cx="6666865" cy="56984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667375" y="5853430"/>
            <a:ext cx="342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测试效果展示</a:t>
            </a:r>
            <a:endParaRPr lang="zh-CN" altLang="en-US" sz="240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84505" y="258445"/>
            <a:ext cx="8375015" cy="1704975"/>
          </a:xfrm>
        </p:spPr>
        <p:txBody>
          <a:bodyPr/>
          <a:lstStyle/>
          <a:p>
            <a:r>
              <a:rPr lang="zh-CN" altLang="en-US" sz="7200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思考的问题：</a:t>
            </a:r>
            <a:endParaRPr lang="zh-CN" altLang="en-US" sz="7200" dirty="0">
              <a:solidFill>
                <a:srgbClr val="FFFF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2075815"/>
            <a:ext cx="7775575" cy="2083435"/>
          </a:xfrm>
        </p:spPr>
        <p:txBody>
          <a:bodyPr>
            <a:normAutofit lnSpcReduction="10000"/>
          </a:bodyPr>
          <a:lstStyle/>
          <a:p>
            <a:r>
              <a:rPr lang="zh-CN" altLang="en-US" sz="4800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+mn-ea"/>
              </a:rPr>
              <a:t>如何才能实现高效率找到字谜还原的最少步数和路径？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8795" y="403860"/>
            <a:ext cx="11166475" cy="100584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问题分析：</a:t>
            </a:r>
            <a:r>
              <a:rPr lang="en-US" altLang="zh-CN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1.</a:t>
            </a:r>
            <a:r>
              <a:rPr lang="zh-CN" altLang="en-US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什么条件下字谜才有解？</a:t>
            </a:r>
            <a:endParaRPr lang="zh-CN" altLang="en-US" dirty="0">
              <a:solidFill>
                <a:srgbClr val="FFFF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0706" y="1508819"/>
            <a:ext cx="9440034" cy="104986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     </a:t>
            </a:r>
            <a:r>
              <a:rPr lang="en-US" altLang="zh-CN" sz="32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这个题字符串有两个或三个操作，交换首尾和整体移位，这两的操作足以使字符串变换到任何的排列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2430" y="2595880"/>
            <a:ext cx="103720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如果把字符串看成是循环的，那么整体移位不改变字符串的顺序，但交换可以改变。所以这两个操作可以实现任何两个位置的交换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   所以，字谜有解的充要条件是</a:t>
            </a:r>
            <a:r>
              <a:rPr lang="zh-CN" altLang="en-US" sz="2800" u="sng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字谜和谜底长度相同，且相同首字母出现的次数也相同。</a:t>
            </a:r>
            <a:endParaRPr lang="zh-CN" altLang="en-US" sz="2800" u="sng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8795" y="403860"/>
            <a:ext cx="10970260" cy="11049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问题分析：</a:t>
            </a:r>
            <a:r>
              <a:rPr lang="en-US" altLang="zh-CN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2.</a:t>
            </a:r>
            <a:r>
              <a:rPr lang="zh-CN" altLang="en-US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字谜的状态总数量</a:t>
            </a:r>
            <a:endParaRPr lang="zh-CN" altLang="en-US" dirty="0">
              <a:solidFill>
                <a:srgbClr val="FFFF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0706" y="1508819"/>
            <a:ext cx="9440034" cy="104986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由前面分析可知，字谜的任意两位均可交换，所以在还原的过程中可以出现的状态总数为</a:t>
            </a:r>
            <a:r>
              <a:rPr lang="en-US" altLang="zh-CN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n!</a:t>
            </a:r>
            <a:r>
              <a:rPr lang="zh-CN" altLang="en-US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（字谜长度的阶乘）</a:t>
            </a:r>
            <a:endParaRPr lang="zh-CN" altLang="en-US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120" y="2735580"/>
            <a:ext cx="966914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6600">
                <a:latin typeface="宋体" panose="02010600030101010101" pitchFamily="2" charset="-122"/>
                <a:ea typeface="宋体" panose="02010600030101010101" pitchFamily="2" charset="-122"/>
              </a:rPr>
              <a:t>的阶乘为：1307674368000</a:t>
            </a:r>
            <a:endParaRPr lang="zh-CN" altLang="en-US" sz="6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8795" y="403860"/>
            <a:ext cx="8529320" cy="11049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问题分析：</a:t>
            </a:r>
            <a:r>
              <a:rPr lang="en-US" altLang="zh-CN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3.</a:t>
            </a:r>
            <a:r>
              <a:rPr lang="zh-CN" altLang="en-US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算法分析</a:t>
            </a:r>
            <a:endParaRPr lang="zh-CN" altLang="en-US" dirty="0">
              <a:solidFill>
                <a:srgbClr val="FFFF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0706" y="1508819"/>
            <a:ext cx="9440034" cy="1049867"/>
          </a:xfrm>
        </p:spPr>
        <p:txBody>
          <a:bodyPr>
            <a:noAutofit/>
          </a:bodyPr>
          <a:lstStyle/>
          <a:p>
            <a:pPr algn="l"/>
            <a:r>
              <a:rPr lang="en-US" altLang="zh-CN" sz="4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       </a:t>
            </a:r>
            <a:r>
              <a:rPr lang="zh-CN" altLang="en-US" sz="4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由于找不出很明显的规律，所以我选择搜索。这里用广度优先搜索</a:t>
            </a:r>
            <a:r>
              <a:rPr lang="en-US" altLang="zh-CN" sz="44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(BFS)    </a:t>
            </a:r>
            <a:r>
              <a:rPr lang="zh-CN" altLang="en-US" sz="4400" b="1" dirty="0">
                <a:solidFill>
                  <a:srgbClr val="FFC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什么是广度优先搜索？</a:t>
            </a:r>
            <a:endParaRPr lang="zh-CN" altLang="en-US" sz="4400" b="1" dirty="0">
              <a:solidFill>
                <a:srgbClr val="FFC000"/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710" y="3881755"/>
            <a:ext cx="1149921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广度优先搜索可以实现状态的层序遍历</a:t>
            </a:r>
            <a:endParaRPr lang="zh-CN" altLang="en-US" sz="440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440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sz="440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队列</a:t>
            </a:r>
            <a:r>
              <a:rPr lang="zh-CN" altLang="en-US" sz="440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 sz="440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5586" y="837384"/>
            <a:ext cx="9440034" cy="1828801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实验一：双向循环链表</a:t>
            </a:r>
            <a:endParaRPr lang="en-US" altLang="zh-CN" dirty="0">
              <a:solidFill>
                <a:srgbClr val="FFFF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51966" y="3864669"/>
            <a:ext cx="9440034" cy="1049867"/>
          </a:xfrm>
        </p:spPr>
        <p:txBody>
          <a:bodyPr>
            <a:normAutofit/>
          </a:bodyPr>
          <a:lstStyle/>
          <a:p>
            <a:endParaRPr lang="zh-CN" altLang="en-US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8795" y="403860"/>
            <a:ext cx="9665970" cy="11049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例如，字符串</a:t>
            </a:r>
            <a:r>
              <a:rPr lang="en-US" altLang="zh-CN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ABCD  -&gt; BACD</a:t>
            </a:r>
            <a:endParaRPr lang="en-US" altLang="zh-CN" dirty="0">
              <a:solidFill>
                <a:srgbClr val="FFFF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67935" y="1399540"/>
            <a:ext cx="1520190" cy="589280"/>
            <a:chOff x="7246" y="3233"/>
            <a:chExt cx="2394" cy="928"/>
          </a:xfrm>
        </p:grpSpPr>
        <p:sp>
          <p:nvSpPr>
            <p:cNvPr id="184" name=" 184"/>
            <p:cNvSpPr/>
            <p:nvPr/>
          </p:nvSpPr>
          <p:spPr>
            <a:xfrm>
              <a:off x="7246" y="3233"/>
              <a:ext cx="2394" cy="9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726" y="3407"/>
              <a:ext cx="14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ABCD</a:t>
              </a:r>
              <a:endParaRPr lang="en-US" altLang="zh-CN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61000" y="2679065"/>
            <a:ext cx="1520190" cy="589280"/>
            <a:chOff x="7246" y="3233"/>
            <a:chExt cx="2394" cy="928"/>
          </a:xfrm>
        </p:grpSpPr>
        <p:sp>
          <p:nvSpPr>
            <p:cNvPr id="7" name=" 184"/>
            <p:cNvSpPr/>
            <p:nvPr/>
          </p:nvSpPr>
          <p:spPr>
            <a:xfrm>
              <a:off x="7246" y="3233"/>
              <a:ext cx="2394" cy="9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26" y="3407"/>
              <a:ext cx="14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DABC</a:t>
              </a:r>
              <a:endParaRPr lang="en-US" altLang="zh-CN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05940" y="2340610"/>
            <a:ext cx="1520190" cy="589280"/>
            <a:chOff x="7246" y="3233"/>
            <a:chExt cx="2394" cy="928"/>
          </a:xfrm>
        </p:grpSpPr>
        <p:sp>
          <p:nvSpPr>
            <p:cNvPr id="10" name=" 184"/>
            <p:cNvSpPr/>
            <p:nvPr/>
          </p:nvSpPr>
          <p:spPr>
            <a:xfrm>
              <a:off x="7246" y="3233"/>
              <a:ext cx="2394" cy="9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726" y="3407"/>
              <a:ext cx="14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BCDA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31860" y="2421255"/>
            <a:ext cx="1520190" cy="589280"/>
            <a:chOff x="7246" y="3233"/>
            <a:chExt cx="2394" cy="928"/>
          </a:xfrm>
        </p:grpSpPr>
        <p:sp>
          <p:nvSpPr>
            <p:cNvPr id="13" name=" 184"/>
            <p:cNvSpPr/>
            <p:nvPr/>
          </p:nvSpPr>
          <p:spPr>
            <a:xfrm>
              <a:off x="7246" y="3233"/>
              <a:ext cx="2394" cy="9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726" y="3407"/>
              <a:ext cx="14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DBCA</a:t>
              </a:r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16530" y="4891405"/>
            <a:ext cx="1520190" cy="589280"/>
            <a:chOff x="7246" y="3233"/>
            <a:chExt cx="2394" cy="928"/>
          </a:xfrm>
        </p:grpSpPr>
        <p:sp>
          <p:nvSpPr>
            <p:cNvPr id="23" name=" 184"/>
            <p:cNvSpPr/>
            <p:nvPr/>
          </p:nvSpPr>
          <p:spPr>
            <a:xfrm>
              <a:off x="7246" y="3233"/>
              <a:ext cx="2394" cy="9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726" y="3407"/>
              <a:ext cx="14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FF00"/>
                  </a:solidFill>
                </a:rPr>
                <a:t>BACD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633220" y="3706495"/>
            <a:ext cx="1520190" cy="589280"/>
            <a:chOff x="3320" y="2885"/>
            <a:chExt cx="2394" cy="928"/>
          </a:xfrm>
        </p:grpSpPr>
        <p:sp>
          <p:nvSpPr>
            <p:cNvPr id="26" name=" 184"/>
            <p:cNvSpPr/>
            <p:nvPr/>
          </p:nvSpPr>
          <p:spPr>
            <a:xfrm>
              <a:off x="3320" y="2885"/>
              <a:ext cx="2394" cy="9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800" y="3059"/>
              <a:ext cx="14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3"/>
                  </a:solidFill>
                </a:rPr>
                <a:t>ABCD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469640" y="3706495"/>
            <a:ext cx="1520190" cy="589280"/>
            <a:chOff x="7246" y="3233"/>
            <a:chExt cx="2394" cy="928"/>
          </a:xfrm>
        </p:grpSpPr>
        <p:sp>
          <p:nvSpPr>
            <p:cNvPr id="29" name=" 184"/>
            <p:cNvSpPr/>
            <p:nvPr/>
          </p:nvSpPr>
          <p:spPr>
            <a:xfrm>
              <a:off x="7246" y="3233"/>
              <a:ext cx="2394" cy="9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726" y="3407"/>
              <a:ext cx="14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ACDB</a:t>
              </a:r>
              <a:endParaRPr lang="en-US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676376" y="3794760"/>
            <a:ext cx="1553210" cy="611505"/>
            <a:chOff x="7245" y="3024"/>
            <a:chExt cx="2394" cy="963"/>
          </a:xfrm>
        </p:grpSpPr>
        <p:sp>
          <p:nvSpPr>
            <p:cNvPr id="32" name=" 184"/>
            <p:cNvSpPr/>
            <p:nvPr/>
          </p:nvSpPr>
          <p:spPr>
            <a:xfrm>
              <a:off x="7245" y="3024"/>
              <a:ext cx="2394" cy="9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726" y="3407"/>
              <a:ext cx="14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CDAB</a:t>
              </a:r>
              <a:endParaRPr lang="en-US" altLang="zh-CN"/>
            </a:p>
          </p:txBody>
        </p:sp>
      </p:grpSp>
      <p:cxnSp>
        <p:nvCxnSpPr>
          <p:cNvPr id="35" name="直接箭头连接符 34"/>
          <p:cNvCxnSpPr/>
          <p:nvPr/>
        </p:nvCxnSpPr>
        <p:spPr>
          <a:xfrm flipH="1">
            <a:off x="3288030" y="1680210"/>
            <a:ext cx="1726565" cy="63055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84" idx="6"/>
          </p:cNvCxnSpPr>
          <p:nvPr/>
        </p:nvCxnSpPr>
        <p:spPr>
          <a:xfrm>
            <a:off x="6588125" y="1694180"/>
            <a:ext cx="1856740" cy="75692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4" idx="4"/>
          </p:cNvCxnSpPr>
          <p:nvPr/>
        </p:nvCxnSpPr>
        <p:spPr>
          <a:xfrm>
            <a:off x="5828030" y="1988820"/>
            <a:ext cx="26035" cy="64960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66750" y="2900045"/>
            <a:ext cx="73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左移</a:t>
            </a:r>
            <a:endParaRPr lang="zh-CN" altLang="en-US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457450" y="3088005"/>
            <a:ext cx="73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右移</a:t>
            </a:r>
            <a:endParaRPr lang="zh-CN" altLang="en-US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02355" y="3040380"/>
            <a:ext cx="73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交换</a:t>
            </a:r>
            <a:endParaRPr lang="zh-CN" altLang="en-US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2" name="直接箭头连接符 41"/>
          <p:cNvCxnSpPr>
            <a:stCxn id="10" idx="3"/>
          </p:cNvCxnSpPr>
          <p:nvPr/>
        </p:nvCxnSpPr>
        <p:spPr>
          <a:xfrm flipH="1">
            <a:off x="541020" y="2843530"/>
            <a:ext cx="1487805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2560955" y="2967990"/>
            <a:ext cx="10160" cy="67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192145" y="2802890"/>
            <a:ext cx="868045" cy="765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469640" y="1680210"/>
            <a:ext cx="69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左移</a:t>
            </a:r>
            <a:endParaRPr lang="zh-CN" altLang="en-US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854065" y="2163445"/>
            <a:ext cx="73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右移</a:t>
            </a:r>
            <a:endParaRPr lang="zh-CN" altLang="en-US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359015" y="1948180"/>
            <a:ext cx="73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交换</a:t>
            </a:r>
            <a:endParaRPr lang="zh-CN" altLang="en-US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067935" y="3816985"/>
            <a:ext cx="1553210" cy="589280"/>
            <a:chOff x="7246" y="3233"/>
            <a:chExt cx="2394" cy="928"/>
          </a:xfrm>
        </p:grpSpPr>
        <p:sp>
          <p:nvSpPr>
            <p:cNvPr id="49" name=" 184"/>
            <p:cNvSpPr/>
            <p:nvPr/>
          </p:nvSpPr>
          <p:spPr>
            <a:xfrm>
              <a:off x="7246" y="3233"/>
              <a:ext cx="2394" cy="9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700" y="3433"/>
              <a:ext cx="14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3"/>
                  </a:solidFill>
                </a:rPr>
                <a:t>ABCD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631487" y="3794760"/>
            <a:ext cx="1553210" cy="589280"/>
            <a:chOff x="7195" y="3059"/>
            <a:chExt cx="2394" cy="928"/>
          </a:xfrm>
        </p:grpSpPr>
        <p:sp>
          <p:nvSpPr>
            <p:cNvPr id="52" name=" 184"/>
            <p:cNvSpPr/>
            <p:nvPr/>
          </p:nvSpPr>
          <p:spPr>
            <a:xfrm>
              <a:off x="7195" y="3059"/>
              <a:ext cx="2394" cy="9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726" y="3407"/>
              <a:ext cx="14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CABD</a:t>
              </a:r>
              <a:endParaRPr lang="en-US" altLang="zh-CN"/>
            </a:p>
          </p:txBody>
        </p:sp>
      </p:grpSp>
      <p:cxnSp>
        <p:nvCxnSpPr>
          <p:cNvPr id="54" name="直接箭头连接符 53"/>
          <p:cNvCxnSpPr>
            <a:endCxn id="49" idx="0"/>
          </p:cNvCxnSpPr>
          <p:nvPr/>
        </p:nvCxnSpPr>
        <p:spPr>
          <a:xfrm flipH="1">
            <a:off x="5844540" y="3247390"/>
            <a:ext cx="222250" cy="569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675630" y="3338195"/>
            <a:ext cx="69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左移</a:t>
            </a:r>
            <a:endParaRPr lang="zh-CN" altLang="en-US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6614795" y="3226435"/>
            <a:ext cx="713740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901180" y="3321685"/>
            <a:ext cx="73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右移</a:t>
            </a:r>
            <a:endParaRPr lang="zh-CN" altLang="en-US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9" name="直接箭头连接符 58"/>
          <p:cNvCxnSpPr>
            <a:stCxn id="7" idx="7"/>
          </p:cNvCxnSpPr>
          <p:nvPr/>
        </p:nvCxnSpPr>
        <p:spPr>
          <a:xfrm>
            <a:off x="6758305" y="2765425"/>
            <a:ext cx="2018665" cy="108140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896860" y="3088005"/>
            <a:ext cx="73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交换</a:t>
            </a:r>
            <a:endParaRPr lang="zh-CN" altLang="en-US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8255" y="3833495"/>
            <a:ext cx="1520190" cy="589280"/>
            <a:chOff x="7246" y="3233"/>
            <a:chExt cx="2394" cy="928"/>
          </a:xfrm>
        </p:grpSpPr>
        <p:sp>
          <p:nvSpPr>
            <p:cNvPr id="63" name=" 184"/>
            <p:cNvSpPr/>
            <p:nvPr/>
          </p:nvSpPr>
          <p:spPr>
            <a:xfrm>
              <a:off x="7246" y="3233"/>
              <a:ext cx="2394" cy="9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726" y="3407"/>
              <a:ext cx="14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CDAB</a:t>
              </a:r>
              <a:endParaRPr lang="en-US" altLang="zh-CN"/>
            </a:p>
          </p:txBody>
        </p:sp>
      </p:grpSp>
      <p:cxnSp>
        <p:nvCxnSpPr>
          <p:cNvPr id="68" name="直接箭头连接符 67"/>
          <p:cNvCxnSpPr/>
          <p:nvPr/>
        </p:nvCxnSpPr>
        <p:spPr>
          <a:xfrm flipH="1">
            <a:off x="3597910" y="4328160"/>
            <a:ext cx="455295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357880" y="4312285"/>
            <a:ext cx="69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右移</a:t>
            </a:r>
            <a:endParaRPr lang="zh-CN" altLang="en-US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675630" y="5001895"/>
            <a:ext cx="4376420" cy="82994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所以，最少步骤的方案之一为：</a:t>
            </a:r>
            <a:endParaRPr lang="zh-CN" altLang="en-US" sz="24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左移</a:t>
            </a:r>
            <a:r>
              <a:rPr lang="en-US" altLang="zh-CN" sz="24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-&gt;</a:t>
            </a:r>
            <a:r>
              <a:rPr lang="zh-CN" altLang="en-US" sz="24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交换</a:t>
            </a:r>
            <a:r>
              <a:rPr lang="en-US" altLang="zh-CN" sz="24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-&gt;</a:t>
            </a:r>
            <a:r>
              <a:rPr lang="zh-CN" altLang="en-US" sz="24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右移</a:t>
            </a:r>
            <a:endParaRPr lang="zh-CN" altLang="en-US" sz="24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8795" y="403860"/>
            <a:ext cx="9212580" cy="11049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问题分析：</a:t>
            </a:r>
            <a:r>
              <a:rPr lang="en-US" altLang="zh-CN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5.</a:t>
            </a:r>
            <a:r>
              <a:rPr lang="zh-CN" altLang="en-US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时间复杂度分析</a:t>
            </a:r>
            <a:endParaRPr lang="zh-CN" altLang="en-US" dirty="0">
              <a:solidFill>
                <a:srgbClr val="FFFF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0830" y="1508760"/>
            <a:ext cx="11254105" cy="4819650"/>
          </a:xfrm>
        </p:spPr>
        <p:txBody>
          <a:bodyPr/>
          <a:lstStyle/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          </a:t>
            </a:r>
            <a:r>
              <a:rPr lang="zh-CN" altLang="en-US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要从初始状态开始，广度优先搜索，第一次搜到目标态就是最少步，但最坏情况下可能目标太最后才搜到。搜索的过程其实就是建立状态转移树的过程，对上一层进行层序遍历，生成下一层的树。</a:t>
            </a:r>
            <a:r>
              <a:rPr lang="zh-CN" altLang="en-US" sz="2800" dirty="0">
                <a:solidFill>
                  <a:srgbClr val="FFC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最坏时间复杂度为</a:t>
            </a:r>
            <a:r>
              <a:rPr lang="en-US" altLang="zh-CN" sz="2800" dirty="0">
                <a:solidFill>
                  <a:srgbClr val="FFC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n!</a:t>
            </a:r>
            <a:r>
              <a:rPr lang="zh-CN" altLang="en-US" sz="2800" dirty="0">
                <a:solidFill>
                  <a:srgbClr val="FFC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（</a:t>
            </a:r>
            <a:r>
              <a:rPr lang="en-US" altLang="zh-CN" sz="2800" dirty="0">
                <a:solidFill>
                  <a:srgbClr val="FFC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15</a:t>
            </a:r>
            <a:r>
              <a:rPr lang="zh-CN" altLang="en-US" sz="2800" dirty="0">
                <a:solidFill>
                  <a:srgbClr val="FFC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的阶乘为</a:t>
            </a:r>
            <a:r>
              <a:rPr lang="zh-CN" altLang="en-US" sz="280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1307674368000</a:t>
            </a:r>
            <a:r>
              <a:rPr lang="zh-CN" altLang="en-US" sz="2800" dirty="0">
                <a:solidFill>
                  <a:srgbClr val="FFC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）按计算机每秒运算</a:t>
            </a:r>
            <a:r>
              <a:rPr lang="en-US" altLang="zh-CN" sz="2800" dirty="0">
                <a:solidFill>
                  <a:srgbClr val="FFC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10^8</a:t>
            </a:r>
            <a:r>
              <a:rPr lang="zh-CN" altLang="en-US" sz="2800" dirty="0">
                <a:solidFill>
                  <a:srgbClr val="FFC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计算，也要</a:t>
            </a:r>
            <a:r>
              <a:rPr lang="en-US" altLang="zh-CN" sz="2800" dirty="0">
                <a:solidFill>
                  <a:srgbClr val="FFC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3.5</a:t>
            </a:r>
            <a:r>
              <a:rPr lang="zh-CN" altLang="en-US" sz="2800" dirty="0">
                <a:solidFill>
                  <a:srgbClr val="FFC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小时。</a:t>
            </a:r>
            <a:endParaRPr lang="zh-CN" altLang="en-US" sz="2800" dirty="0">
              <a:solidFill>
                <a:srgbClr val="FFC000"/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所以，我用</a:t>
            </a:r>
            <a:r>
              <a:rPr lang="zh-CN" altLang="en-US" sz="2800" dirty="0">
                <a:solidFill>
                  <a:srgbClr val="00B0F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双向搜索</a:t>
            </a:r>
            <a:r>
              <a:rPr lang="zh-CN" altLang="en-US" sz="2800" dirty="0">
                <a:solidFill>
                  <a:schemeClr val="tx1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实现，分别从起始状态和目标状态开始一起搜索，从而使时间复杂度降</a:t>
            </a:r>
            <a:r>
              <a:rPr lang="zh-CN" altLang="en-US" sz="2800" dirty="0">
                <a:solidFill>
                  <a:srgbClr val="7030A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为</a:t>
            </a:r>
            <a:r>
              <a:rPr lang="en-US" altLang="zh-CN" sz="2800" dirty="0">
                <a:solidFill>
                  <a:srgbClr val="7030A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2*(n/2)!</a:t>
            </a:r>
            <a:r>
              <a:rPr lang="zh-CN" altLang="en-US" sz="2800" dirty="0">
                <a:solidFill>
                  <a:schemeClr val="tx1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这个复杂度可以接受</a:t>
            </a:r>
            <a:endParaRPr lang="zh-CN" altLang="en-US" sz="2800" dirty="0">
              <a:solidFill>
                <a:schemeClr val="tx1"/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8795" y="403860"/>
            <a:ext cx="8684895" cy="11049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问题分析：</a:t>
            </a:r>
            <a:r>
              <a:rPr lang="en-US" altLang="zh-CN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4.</a:t>
            </a:r>
            <a:r>
              <a:rPr lang="zh-CN" altLang="en-US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如何记录方案？</a:t>
            </a:r>
            <a:endParaRPr lang="zh-CN" altLang="en-US" dirty="0">
              <a:solidFill>
                <a:srgbClr val="FFFF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0830" y="1508760"/>
            <a:ext cx="10215880" cy="1607820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>
                <a:solidFill>
                  <a:srgbClr val="FFC000"/>
                </a:solidFill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可以记录每个状态的父节点是哪个状态，从而回溯退出方案。</a:t>
            </a:r>
            <a:endParaRPr lang="zh-CN" altLang="en-US" sz="4400" dirty="0">
              <a:solidFill>
                <a:srgbClr val="FFC000"/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" y="356870"/>
            <a:ext cx="7112000" cy="5847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490" y="388620"/>
            <a:ext cx="5182235" cy="57842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90110" y="2462530"/>
            <a:ext cx="17202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FF00"/>
                </a:solidFill>
                <a:latin typeface="华文行楷" panose="02010800040101010101" charset="-122"/>
                <a:ea typeface="华文行楷" panose="02010800040101010101" charset="-122"/>
                <a:cs typeface="华文新魏" panose="02010800040101010101" charset="-122"/>
              </a:rPr>
              <a:t>手写的模板类实现队列</a:t>
            </a:r>
            <a:endParaRPr lang="zh-CN" altLang="en-US" sz="2800">
              <a:solidFill>
                <a:srgbClr val="FFFF00"/>
              </a:solidFill>
              <a:latin typeface="华文行楷" panose="02010800040101010101" charset="-122"/>
              <a:ea typeface="华文行楷" panose="02010800040101010101" charset="-122"/>
              <a:cs typeface="华文新魏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26000" y="-162839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27940"/>
            <a:ext cx="2766060" cy="6622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20" y="210820"/>
            <a:ext cx="2674620" cy="64395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40" y="-51435"/>
            <a:ext cx="2270760" cy="1257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540" y="-4445"/>
            <a:ext cx="4229735" cy="68662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30" y="113665"/>
            <a:ext cx="2354580" cy="6727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60" y="113665"/>
            <a:ext cx="2583180" cy="4345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540" y="198755"/>
            <a:ext cx="2286000" cy="5448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720" y="198755"/>
            <a:ext cx="2369820" cy="595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5586" y="837384"/>
            <a:ext cx="9440034" cy="1828801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实验二：栈的实现</a:t>
            </a:r>
            <a:endParaRPr lang="en-US" altLang="zh-CN" dirty="0">
              <a:solidFill>
                <a:srgbClr val="FFFF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51966" y="3864669"/>
            <a:ext cx="9440034" cy="1049867"/>
          </a:xfrm>
        </p:spPr>
        <p:txBody>
          <a:bodyPr>
            <a:normAutofit/>
          </a:bodyPr>
          <a:lstStyle/>
          <a:p>
            <a:endParaRPr lang="zh-CN" altLang="en-US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315" y="283210"/>
            <a:ext cx="90062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FF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</a:t>
            </a:r>
            <a:r>
              <a:rPr lang="zh-CN" altLang="en-US" sz="4400">
                <a:solidFill>
                  <a:srgbClr val="FFFF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顺序结构实现：</a:t>
            </a:r>
            <a:endParaRPr lang="zh-CN" altLang="en-US" sz="4400">
              <a:solidFill>
                <a:srgbClr val="FFFF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1051560"/>
            <a:ext cx="4328795" cy="2956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535" y="29845"/>
            <a:ext cx="2964180" cy="6797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43975" y="804545"/>
            <a:ext cx="2409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</a:rPr>
              <a:t>效果展示</a:t>
            </a:r>
            <a:endParaRPr lang="zh-CN" altLang="en-US" sz="320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37905" y="1539240"/>
            <a:ext cx="27673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分析：顺序结构实现栈很方便写，但是可能造成栈满放不下或者是栈空间浪费等问题</a:t>
            </a:r>
            <a:endParaRPr lang="zh-CN" altLang="en-US" sz="2400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2245" y="828675"/>
            <a:ext cx="3886835" cy="60585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4315" y="283210"/>
            <a:ext cx="90062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FF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</a:t>
            </a:r>
            <a:r>
              <a:rPr lang="zh-CN" altLang="en-US" sz="4400">
                <a:solidFill>
                  <a:srgbClr val="FFFF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链式结构实现：</a:t>
            </a:r>
            <a:endParaRPr lang="zh-CN" altLang="en-US" sz="4400">
              <a:solidFill>
                <a:srgbClr val="FFFF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0" y="813435"/>
            <a:ext cx="3215640" cy="6073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355" y="1794510"/>
            <a:ext cx="25844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分析：链式结构实现栈不存在空间浪费的问题比较灵活，但可能每次入栈时动态申请内存时要多花一点时间</a:t>
            </a:r>
            <a:endParaRPr lang="zh-CN" altLang="en-US" sz="2400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" y="31750"/>
            <a:ext cx="5431155" cy="6830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89930" y="530860"/>
            <a:ext cx="3818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效果展示</a:t>
            </a:r>
            <a:endParaRPr lang="zh-CN" altLang="en-US" sz="2800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930" y="86995"/>
            <a:ext cx="4834890" cy="635635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>
                <a:solidFill>
                  <a:srgbClr val="FFC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</a:t>
            </a:r>
            <a:r>
              <a:rPr lang="zh-CN" altLang="en-US" sz="3600" dirty="0">
                <a:solidFill>
                  <a:srgbClr val="FFC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：实验目的：</a:t>
            </a:r>
            <a:endParaRPr lang="zh-CN" altLang="en-US" sz="3600" dirty="0">
              <a:solidFill>
                <a:srgbClr val="FFC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7660" y="942340"/>
            <a:ext cx="9928860" cy="259778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使用双向链表实现列表数据结构及其基本操作 </a:t>
            </a:r>
            <a:endParaRPr lang="en-US" altLang="zh-CN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l"/>
            <a:r>
              <a:rPr lang="en-US" altLang="zh-CN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创建一个变位字谜程序 </a:t>
            </a:r>
            <a:endParaRPr lang="en-US" altLang="zh-CN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l"/>
            <a:r>
              <a:rPr lang="en-US" altLang="zh-CN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倒置一个单链表 </a:t>
            </a:r>
            <a:endParaRPr lang="en-US" altLang="zh-CN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l"/>
            <a:r>
              <a:rPr lang="en-US" altLang="zh-CN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分析列表的双向链表实现的效率</a:t>
            </a:r>
            <a:endParaRPr lang="en-US" altLang="zh-CN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390" y="171450"/>
            <a:ext cx="72599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>
                <a:solidFill>
                  <a:srgbClr val="FFFF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3.</a:t>
            </a:r>
            <a:r>
              <a:rPr lang="zh-CN" altLang="en-US" sz="4000">
                <a:solidFill>
                  <a:srgbClr val="FFFF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双端栈（</a:t>
            </a:r>
            <a:r>
              <a:rPr lang="en-US" altLang="zh-CN" sz="4000">
                <a:solidFill>
                  <a:srgbClr val="FFFF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char)</a:t>
            </a:r>
            <a:r>
              <a:rPr lang="zh-CN" altLang="en-US" sz="4000">
                <a:solidFill>
                  <a:srgbClr val="FFFF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：</a:t>
            </a:r>
            <a:endParaRPr lang="zh-CN" altLang="en-US" sz="4000">
              <a:solidFill>
                <a:srgbClr val="FFFF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140" y="927100"/>
            <a:ext cx="62998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分析：双端栈一端存操作数，另一端存操作符，容易实现后缀表达式的计算</a:t>
            </a:r>
            <a:endParaRPr lang="zh-CN" altLang="en-US" sz="2800">
              <a:solidFill>
                <a:srgbClr val="00B0F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011"/>
          <a:stretch>
            <a:fillRect/>
          </a:stretch>
        </p:blipFill>
        <p:spPr>
          <a:xfrm>
            <a:off x="7586345" y="52705"/>
            <a:ext cx="3027045" cy="6964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695" y="2510790"/>
            <a:ext cx="3149600" cy="294195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175" y="410210"/>
            <a:ext cx="10353762" cy="970450"/>
          </a:xfrm>
        </p:spPr>
        <p:txBody>
          <a:bodyPr/>
          <a:p>
            <a:pPr algn="l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括号匹配的检测</a:t>
            </a:r>
            <a:endParaRPr lang="zh-CN" altLang="en-US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471"/>
          <a:stretch>
            <a:fillRect/>
          </a:stretch>
        </p:blipFill>
        <p:spPr>
          <a:xfrm>
            <a:off x="850900" y="1725930"/>
            <a:ext cx="3893185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415" y="320675"/>
            <a:ext cx="9857740" cy="1256665"/>
          </a:xfrm>
        </p:spPr>
        <p:txBody>
          <a:bodyPr>
            <a:normAutofit/>
          </a:bodyPr>
          <a:p>
            <a:r>
              <a:rPr lang="en-US" altLang="zh-CN">
                <a:solidFill>
                  <a:srgbClr val="FFFF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4.</a:t>
            </a:r>
            <a:r>
              <a:rPr lang="zh-CN" altLang="en-US">
                <a:solidFill>
                  <a:srgbClr val="FFFF00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实现中缀表达式的计算</a:t>
            </a:r>
            <a:endParaRPr lang="zh-CN" altLang="en-US">
              <a:solidFill>
                <a:srgbClr val="FFFF00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2120" y="1883410"/>
            <a:ext cx="9439910" cy="2008505"/>
          </a:xfrm>
        </p:spPr>
        <p:txBody>
          <a:bodyPr>
            <a:normAutofit fontScale="90000"/>
          </a:bodyPr>
          <a:p>
            <a:pPr algn="l"/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程序优点：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1.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可以对输入的表达式进行括号匹配的检测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</a:endParaRPr>
          </a:p>
          <a:p>
            <a:pPr algn="l"/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2. 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可以计算多位数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</a:endParaRPr>
          </a:p>
          <a:p>
            <a:pPr algn="l"/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3. 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可以实现浮点数的四则预算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algn="l"/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2447"/>
          <a:stretch>
            <a:fillRect/>
          </a:stretch>
        </p:blipFill>
        <p:spPr>
          <a:xfrm>
            <a:off x="829310" y="3796665"/>
            <a:ext cx="5937250" cy="24301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2980" y="-374650"/>
            <a:ext cx="7040880" cy="1338580"/>
          </a:xfrm>
        </p:spPr>
        <p:txBody>
          <a:bodyPr/>
          <a:p>
            <a:r>
              <a:rPr lang="zh-CN" altLang="en-US" sz="4000">
                <a:solidFill>
                  <a:srgbClr val="FFFF00"/>
                </a:solidFill>
                <a:uFillTx/>
                <a:ea typeface="仿宋" panose="02010609060101010101" charset="-122"/>
              </a:rPr>
              <a:t>主要函数展示：</a:t>
            </a:r>
            <a:endParaRPr lang="zh-CN" altLang="en-US" sz="4000">
              <a:solidFill>
                <a:srgbClr val="FFFF00"/>
              </a:solidFill>
              <a:uFillTx/>
              <a:ea typeface="仿宋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" y="1108710"/>
            <a:ext cx="4123690" cy="5555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860" y="1139190"/>
            <a:ext cx="5540375" cy="55251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" y="963930"/>
            <a:ext cx="6421755" cy="594804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982980" y="-374650"/>
            <a:ext cx="7040880" cy="13385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>
                <a:solidFill>
                  <a:srgbClr val="FFFF00"/>
                </a:solidFill>
                <a:uFillTx/>
                <a:ea typeface="仿宋" panose="02010609060101010101" charset="-122"/>
              </a:rPr>
              <a:t>主要函数展示：</a:t>
            </a:r>
            <a:endParaRPr lang="zh-CN" altLang="en-US" sz="4000">
              <a:solidFill>
                <a:srgbClr val="FFFF00"/>
              </a:solidFill>
              <a:uFillTx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7090" y="211455"/>
            <a:ext cx="6045200" cy="643509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349250" y="-109220"/>
            <a:ext cx="7040880" cy="13385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>
                <a:solidFill>
                  <a:srgbClr val="FFFF00"/>
                </a:solidFill>
                <a:uFillTx/>
                <a:ea typeface="仿宋" panose="02010609060101010101" charset="-122"/>
              </a:rPr>
              <a:t>主要函数展示：</a:t>
            </a:r>
            <a:endParaRPr lang="zh-CN" altLang="en-US" sz="4000">
              <a:solidFill>
                <a:srgbClr val="FFFF00"/>
              </a:solidFill>
              <a:uFillTx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>
              <a:solidFill>
                <a:schemeClr val="tx2"/>
              </a:solidFill>
              <a:uFillTx/>
              <a:ea typeface="仿宋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225" y="955675"/>
            <a:ext cx="10407650" cy="574865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485140" y="-80645"/>
            <a:ext cx="9439910" cy="14916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rgbClr val="FFFF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实验三：栈队列的实现</a:t>
            </a:r>
            <a:endParaRPr lang="en-US" altLang="zh-CN" dirty="0">
              <a:solidFill>
                <a:srgbClr val="FFFF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0153" y="441755"/>
            <a:ext cx="9440034" cy="1828801"/>
          </a:xfrm>
        </p:spPr>
        <p:txBody>
          <a:bodyPr/>
          <a:p>
            <a:pPr algn="l"/>
            <a:r>
              <a:rPr lang="zh-CN" altLang="en-US">
                <a:solidFill>
                  <a:srgbClr val="FFFF00"/>
                </a:solidFill>
                <a:uFillTx/>
                <a:ea typeface="仿宋" panose="02010609060101010101" charset="-122"/>
              </a:rPr>
              <a:t>队列的经典应用：</a:t>
            </a:r>
            <a:br>
              <a:rPr lang="zh-CN" altLang="en-US">
                <a:solidFill>
                  <a:srgbClr val="FFFF00"/>
                </a:solidFill>
                <a:uFillTx/>
                <a:ea typeface="仿宋" panose="02010609060101010101" charset="-122"/>
              </a:rPr>
            </a:br>
            <a:r>
              <a:rPr lang="zh-CN" altLang="en-US">
                <a:solidFill>
                  <a:srgbClr val="FFFF00"/>
                </a:solidFill>
                <a:uFillTx/>
                <a:ea typeface="仿宋" panose="02010609060101010101" charset="-122"/>
              </a:rPr>
              <a:t>树的层序遍历（广度优先搜索）</a:t>
            </a:r>
            <a:endParaRPr lang="zh-CN" altLang="en-US">
              <a:solidFill>
                <a:srgbClr val="FFFF00"/>
              </a:solidFill>
              <a:uFillTx/>
              <a:ea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2840" y="2734310"/>
            <a:ext cx="8648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ps:</a:t>
            </a: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因为之前写字谜已经用过这个队列了，所以没有展示这个队列的测试</a:t>
            </a:r>
            <a:endParaRPr lang="zh-CN" altLang="en-US" sz="3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3785" y="1998980"/>
            <a:ext cx="58102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rgbClr val="FFC000"/>
                </a:solidFill>
                <a:latin typeface="华文行楷" panose="02010800040101010101" charset="-122"/>
                <a:ea typeface="华文行楷" panose="02010800040101010101" charset="-122"/>
              </a:rPr>
              <a:t>谢谢大家</a:t>
            </a:r>
            <a:endParaRPr lang="zh-CN" altLang="en-US" sz="6600">
              <a:solidFill>
                <a:srgbClr val="FFC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2575" y="340360"/>
            <a:ext cx="4834890" cy="635635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>
                <a:solidFill>
                  <a:srgbClr val="FFC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3</a:t>
            </a:r>
            <a:r>
              <a:rPr lang="zh-CN" altLang="en-US" sz="3600" dirty="0">
                <a:solidFill>
                  <a:srgbClr val="FFC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：实验分析：</a:t>
            </a:r>
            <a:endParaRPr lang="zh-CN" altLang="en-US" sz="3600" dirty="0">
              <a:solidFill>
                <a:srgbClr val="FFC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3560" y="2814955"/>
            <a:ext cx="9928860" cy="258000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</a:t>
            </a:r>
            <a:r>
              <a:rPr lang="zh-CN" altLang="en-US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循环双向链表与普通链表不同的是，每个结点有两个指针</a:t>
            </a:r>
            <a:r>
              <a:rPr lang="en-US" altLang="zh-CN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prior</a:t>
            </a:r>
            <a:r>
              <a:rPr lang="zh-CN" altLang="en-US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和</a:t>
            </a:r>
            <a:r>
              <a:rPr lang="en-US" altLang="zh-CN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next</a:t>
            </a:r>
            <a:r>
              <a:rPr lang="zh-CN" altLang="en-US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，分别指向前后两个结点。并且尾节点指向头结点。这样就使得访问链表变得相对容易。</a:t>
            </a:r>
            <a:endParaRPr lang="zh-CN" altLang="en-US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l"/>
            <a:endParaRPr lang="zh-CN" altLang="en-US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l"/>
            <a:r>
              <a:rPr lang="en-US" altLang="zh-CN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	</a:t>
            </a:r>
            <a:endParaRPr lang="en-US" altLang="zh-CN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86995"/>
            <a:ext cx="4834890" cy="635635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>
                <a:solidFill>
                  <a:srgbClr val="FFC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2.</a:t>
            </a:r>
            <a:r>
              <a:rPr lang="zh-CN" altLang="en-US" sz="3600" dirty="0">
                <a:solidFill>
                  <a:srgbClr val="FFC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函数原型：</a:t>
            </a:r>
            <a:endParaRPr lang="zh-CN" altLang="en-US" sz="3600" dirty="0">
              <a:solidFill>
                <a:srgbClr val="FFC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" y="722630"/>
            <a:ext cx="7185660" cy="6024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" y="650240"/>
            <a:ext cx="7254875" cy="6096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86995"/>
            <a:ext cx="4834890" cy="635635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>
                <a:solidFill>
                  <a:srgbClr val="FFC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3</a:t>
            </a:r>
            <a:r>
              <a:rPr lang="zh-CN" altLang="en-US" sz="3600" dirty="0">
                <a:solidFill>
                  <a:srgbClr val="FFC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：具体实现：</a:t>
            </a:r>
            <a:endParaRPr lang="zh-CN" altLang="en-US" sz="3600" dirty="0">
              <a:solidFill>
                <a:srgbClr val="FFC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942340"/>
            <a:ext cx="9928860" cy="2580005"/>
          </a:xfrm>
        </p:spPr>
        <p:txBody>
          <a:bodyPr>
            <a:normAutofit/>
          </a:bodyPr>
          <a:lstStyle/>
          <a:p>
            <a:pPr algn="l"/>
            <a:endParaRPr lang="zh-CN" altLang="en-US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l"/>
            <a:endParaRPr lang="zh-CN" altLang="en-US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l"/>
            <a:r>
              <a:rPr lang="en-US" altLang="zh-CN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	</a:t>
            </a:r>
            <a:endParaRPr lang="en-US" altLang="zh-CN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" y="784860"/>
            <a:ext cx="5525135" cy="1470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" y="2564130"/>
            <a:ext cx="5461000" cy="4008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86995"/>
            <a:ext cx="4834890" cy="635635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>
                <a:solidFill>
                  <a:srgbClr val="FFC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3</a:t>
            </a:r>
            <a:r>
              <a:rPr lang="zh-CN" altLang="en-US" sz="3600" dirty="0">
                <a:solidFill>
                  <a:srgbClr val="FFC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：具体实现：</a:t>
            </a:r>
            <a:endParaRPr lang="zh-CN" altLang="en-US" sz="3600" dirty="0">
              <a:solidFill>
                <a:srgbClr val="FFC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942340"/>
            <a:ext cx="9928860" cy="2580005"/>
          </a:xfrm>
        </p:spPr>
        <p:txBody>
          <a:bodyPr>
            <a:normAutofit/>
          </a:bodyPr>
          <a:lstStyle/>
          <a:p>
            <a:pPr algn="l"/>
            <a:endParaRPr lang="zh-CN" altLang="en-US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l"/>
            <a:endParaRPr lang="zh-CN" altLang="en-US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l"/>
            <a:r>
              <a:rPr lang="en-US" altLang="zh-CN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	</a:t>
            </a:r>
            <a:endParaRPr lang="en-US" altLang="zh-CN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" y="722630"/>
            <a:ext cx="5829935" cy="5700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86995"/>
            <a:ext cx="4834890" cy="635635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>
                <a:solidFill>
                  <a:srgbClr val="FFC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3</a:t>
            </a:r>
            <a:r>
              <a:rPr lang="zh-CN" altLang="en-US" sz="3600" dirty="0">
                <a:solidFill>
                  <a:srgbClr val="FFC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：具体实现：</a:t>
            </a:r>
            <a:endParaRPr lang="zh-CN" altLang="en-US" sz="3600" dirty="0">
              <a:solidFill>
                <a:srgbClr val="FFC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942340"/>
            <a:ext cx="9928860" cy="2580005"/>
          </a:xfrm>
        </p:spPr>
        <p:txBody>
          <a:bodyPr>
            <a:normAutofit/>
          </a:bodyPr>
          <a:lstStyle/>
          <a:p>
            <a:pPr algn="l"/>
            <a:endParaRPr lang="zh-CN" altLang="en-US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l"/>
            <a:endParaRPr lang="zh-CN" altLang="en-US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 algn="l"/>
            <a:r>
              <a:rPr lang="en-US" altLang="zh-CN" sz="28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	</a:t>
            </a:r>
            <a:endParaRPr lang="en-US" altLang="zh-CN" sz="2800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" y="722630"/>
            <a:ext cx="5916295" cy="5967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782320"/>
            <a:ext cx="5652770" cy="5848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443865"/>
            <a:ext cx="9608185" cy="598614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0</TotalTime>
  <Words>1301</Words>
  <Application>WPS 演示</Application>
  <PresentationFormat>宽屏</PresentationFormat>
  <Paragraphs>164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Arial</vt:lpstr>
      <vt:lpstr>宋体</vt:lpstr>
      <vt:lpstr>Wingdings</vt:lpstr>
      <vt:lpstr>Trebuchet MS</vt:lpstr>
      <vt:lpstr>Wingdings 2</vt:lpstr>
      <vt:lpstr>Adobe 楷体 Std R</vt:lpstr>
      <vt:lpstr>Adobe 宋体 Std L</vt:lpstr>
      <vt:lpstr>微软雅黑</vt:lpstr>
      <vt:lpstr>Arial Unicode MS</vt:lpstr>
      <vt:lpstr>方正舒体</vt:lpstr>
      <vt:lpstr>Calisto MT</vt:lpstr>
      <vt:lpstr>Segoe Print</vt:lpstr>
      <vt:lpstr>Calibri</vt:lpstr>
      <vt:lpstr>华文楷体</vt:lpstr>
      <vt:lpstr>华文中宋</vt:lpstr>
      <vt:lpstr>华文行楷</vt:lpstr>
      <vt:lpstr>华文新魏</vt:lpstr>
      <vt:lpstr>仿宋</vt:lpstr>
      <vt:lpstr>石板</vt:lpstr>
      <vt:lpstr>期中实验验收</vt:lpstr>
      <vt:lpstr>实验一：双向循环链表</vt:lpstr>
      <vt:lpstr>1：实验目的：</vt:lpstr>
      <vt:lpstr>3：实验分析：</vt:lpstr>
      <vt:lpstr>2.函数原型：</vt:lpstr>
      <vt:lpstr>3：具体实现：</vt:lpstr>
      <vt:lpstr>3：具体实现：</vt:lpstr>
      <vt:lpstr>3：具体实现：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思考的问题：</vt:lpstr>
      <vt:lpstr>问题分析：1.什么条件下字谜才有解？</vt:lpstr>
      <vt:lpstr>问题分析：2.字谜的状态总数量</vt:lpstr>
      <vt:lpstr>问题分析：3.算法分析</vt:lpstr>
      <vt:lpstr>例如，字符串ABCD  -&gt; BACD</vt:lpstr>
      <vt:lpstr>问题分析：5.时间复杂度分析</vt:lpstr>
      <vt:lpstr>问题分析：4.如何记录方案？</vt:lpstr>
      <vt:lpstr>PowerPoint 演示文稿</vt:lpstr>
      <vt:lpstr>PowerPoint 演示文稿</vt:lpstr>
      <vt:lpstr>PowerPoint 演示文稿</vt:lpstr>
      <vt:lpstr>实验二：栈的实现</vt:lpstr>
      <vt:lpstr>PowerPoint 演示文稿</vt:lpstr>
      <vt:lpstr>PowerPoint 演示文稿</vt:lpstr>
      <vt:lpstr>PowerPoint 演示文稿</vt:lpstr>
      <vt:lpstr>PowerPoint 演示文稿</vt:lpstr>
      <vt:lpstr>括号匹配的检测</vt:lpstr>
      <vt:lpstr>4.实现中缀表达式的计算</vt:lpstr>
      <vt:lpstr>主要函数展示：</vt:lpstr>
      <vt:lpstr>PowerPoint 演示文稿</vt:lpstr>
      <vt:lpstr>PowerPoint 演示文稿</vt:lpstr>
      <vt:lpstr>PowerPoint 演示文稿</vt:lpstr>
      <vt:lpstr>队列的经典应用： 树的层序遍历（广度优先搜索）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期中实验验收</dc:title>
  <dc:creator>1363581749@qq.com</dc:creator>
  <cp:lastModifiedBy>坚守阵地</cp:lastModifiedBy>
  <cp:revision>54</cp:revision>
  <dcterms:created xsi:type="dcterms:W3CDTF">2018-10-25T07:51:00Z</dcterms:created>
  <dcterms:modified xsi:type="dcterms:W3CDTF">2018-11-07T09:29:56Z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