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2" r:id="rId7"/>
    <p:sldId id="265" r:id="rId8"/>
    <p:sldId id="266" r:id="rId9"/>
    <p:sldId id="267" r:id="rId10"/>
    <p:sldId id="260" r:id="rId11"/>
    <p:sldId id="268" r:id="rId12"/>
    <p:sldId id="269" r:id="rId13"/>
    <p:sldId id="261" r:id="rId14"/>
    <p:sldId id="278" r:id="rId15"/>
    <p:sldId id="271" r:id="rId16"/>
    <p:sldId id="270" r:id="rId17"/>
    <p:sldId id="279" r:id="rId18"/>
    <p:sldId id="272" r:id="rId19"/>
    <p:sldId id="280" r:id="rId20"/>
    <p:sldId id="273" r:id="rId21"/>
    <p:sldId id="274" r:id="rId22"/>
    <p:sldId id="275" r:id="rId23"/>
    <p:sldId id="276" r:id="rId24"/>
    <p:sldId id="277" r:id="rId25"/>
    <p:sldId id="282" r:id="rId26"/>
    <p:sldId id="281" r:id="rId27"/>
    <p:sldId id="283" r:id="rId28"/>
    <p:sldId id="284" r:id="rId29"/>
    <p:sldId id="285" r:id="rId30"/>
    <p:sldId id="286" r:id="rId31"/>
    <p:sldId id="287" r:id="rId32"/>
    <p:sldId id="288" r:id="rId33"/>
    <p:sldId id="290" r:id="rId34"/>
    <p:sldId id="289" r:id="rId35"/>
    <p:sldId id="291" r:id="rId36"/>
    <p:sldId id="292" r:id="rId37"/>
    <p:sldId id="293" r:id="rId38"/>
    <p:sldId id="295" r:id="rId39"/>
    <p:sldId id="296" r:id="rId40"/>
    <p:sldId id="297" r:id="rId41"/>
    <p:sldId id="298" r:id="rId42"/>
    <p:sldId id="299" r:id="rId43"/>
    <p:sldId id="300" r:id="rId44"/>
    <p:sldId id="306" r:id="rId45"/>
    <p:sldId id="301" r:id="rId46"/>
    <p:sldId id="302" r:id="rId47"/>
    <p:sldId id="303" r:id="rId48"/>
    <p:sldId id="304"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hasCustomPrompt="1"/>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4" name="Text Placeholder 3"/>
          <p:cNvSpPr>
            <a:spLocks noGrp="1"/>
          </p:cNvSpPr>
          <p:nvPr>
            <p:ph type="body" sz="half" idx="2" hasCustomPrompt="1"/>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a:t>单击此处编辑母版标题样式</a:t>
            </a:r>
            <a:endParaRPr lang="en-US" dirty="0"/>
          </a:p>
        </p:txBody>
      </p:sp>
      <p:sp>
        <p:nvSpPr>
          <p:cNvPr id="4" name="Text Placeholder 3"/>
          <p:cNvSpPr>
            <a:spLocks noGrp="1"/>
          </p:cNvSpPr>
          <p:nvPr>
            <p:ph type="body" sz="half" idx="2" hasCustomPrompt="1"/>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a:t>单击此处编辑母版标题样式</a:t>
            </a:r>
            <a:endParaRPr lang="en-US" dirty="0"/>
          </a:p>
        </p:txBody>
      </p:sp>
      <p:sp>
        <p:nvSpPr>
          <p:cNvPr id="7" name="Text Placeholder 2"/>
          <p:cNvSpPr>
            <a:spLocks noGrp="1"/>
          </p:cNvSpPr>
          <p:nvPr>
            <p:ph type="body" idx="1" hasCustomPrompt="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8" name="Text Placeholder 3"/>
          <p:cNvSpPr>
            <a:spLocks noGrp="1"/>
          </p:cNvSpPr>
          <p:nvPr>
            <p:ph type="body" sz="half" idx="15" hasCustomPrompt="1"/>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9" name="Text Placeholder 4"/>
          <p:cNvSpPr>
            <a:spLocks noGrp="1"/>
          </p:cNvSpPr>
          <p:nvPr>
            <p:ph type="body" sz="quarter" idx="3" hasCustomPrompt="1"/>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 name="Text Placeholder 3"/>
          <p:cNvSpPr>
            <a:spLocks noGrp="1"/>
          </p:cNvSpPr>
          <p:nvPr>
            <p:ph type="body" sz="half" idx="16" hasCustomPrompt="1"/>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11" name="Text Placeholder 4"/>
          <p:cNvSpPr>
            <a:spLocks noGrp="1"/>
          </p:cNvSpPr>
          <p:nvPr>
            <p:ph type="body" sz="quarter" idx="13" hasCustomPrompt="1"/>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2" name="Text Placeholder 3"/>
          <p:cNvSpPr>
            <a:spLocks noGrp="1"/>
          </p:cNvSpPr>
          <p:nvPr>
            <p:ph type="body" sz="half" idx="17" hasCustomPrompt="1"/>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a:t>单击此处编辑母版标题样式</a:t>
            </a:r>
            <a:endParaRPr lang="en-US" dirty="0"/>
          </a:p>
        </p:txBody>
      </p:sp>
      <p:sp>
        <p:nvSpPr>
          <p:cNvPr id="19" name="Text Placeholder 2"/>
          <p:cNvSpPr>
            <a:spLocks noGrp="1"/>
          </p:cNvSpPr>
          <p:nvPr>
            <p:ph type="body" idx="1" hasCustomPrompt="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hasCustomPrompt="1"/>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2" name="Text Placeholder 4"/>
          <p:cNvSpPr>
            <a:spLocks noGrp="1"/>
          </p:cNvSpPr>
          <p:nvPr>
            <p:ph type="body" sz="quarter" idx="3" hasCustomPrompt="1"/>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hasCustomPrompt="1"/>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25" name="Text Placeholder 4"/>
          <p:cNvSpPr>
            <a:spLocks noGrp="1"/>
          </p:cNvSpPr>
          <p:nvPr>
            <p:ph type="body" sz="quarter" idx="13" hasCustomPrompt="1"/>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hasCustomPrompt="1"/>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913796" y="609599"/>
            <a:ext cx="7916872" cy="5181601"/>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8E36636D-D922-432D-A958-524484B5923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913795" y="1732449"/>
            <a:ext cx="5060497" cy="4058750"/>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202892" y="1732449"/>
            <a:ext cx="5064665" cy="4058751"/>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4855633" y="609600"/>
            <a:ext cx="6411924" cy="5181600"/>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E36636D-D922-432D-A958-524484B5923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8E36636D-D922-432D-A958-524484B5923D}"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2.png"/><Relationship Id="rId1"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9.png"/><Relationship Id="rId1"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1.png"/><Relationship Id="rId1"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3.png"/><Relationship Id="rId1"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7.png"/><Relationship Id="rId1" Type="http://schemas.openxmlformats.org/officeDocument/2006/relationships/image" Target="../media/image56.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9.png"/><Relationship Id="rId1"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1.png"/><Relationship Id="rId1"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2.png"/><Relationship Id="rId1" Type="http://schemas.openxmlformats.org/officeDocument/2006/relationships/image" Target="../media/image6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6.png"/><Relationship Id="rId1" Type="http://schemas.openxmlformats.org/officeDocument/2006/relationships/image" Target="../media/image65.png"/></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2.png"/><Relationship Id="rId1" Type="http://schemas.openxmlformats.org/officeDocument/2006/relationships/image" Target="../media/image7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4.png"/><Relationship Id="rId1" Type="http://schemas.openxmlformats.org/officeDocument/2006/relationships/image" Target="../media/image73.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6.png"/><Relationship Id="rId1" Type="http://schemas.openxmlformats.org/officeDocument/2006/relationships/image" Target="../media/image75.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8.png"/><Relationship Id="rId1" Type="http://schemas.openxmlformats.org/officeDocument/2006/relationships/image" Target="../media/image7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08549" y="1272390"/>
            <a:ext cx="9440034" cy="1828801"/>
          </a:xfrm>
        </p:spPr>
        <p:txBody>
          <a:bodyPr>
            <a:normAutofit/>
          </a:bodyPr>
          <a:lstStyle/>
          <a:p>
            <a:r>
              <a:rPr lang="zh-CN" altLang="en-US" sz="6000" dirty="0">
                <a:solidFill>
                  <a:schemeClr val="tx1"/>
                </a:solidFill>
                <a:latin typeface="Adobe 楷体 Std R" panose="02020400000000000000" pitchFamily="18" charset="-122"/>
                <a:ea typeface="Adobe 楷体 Std R" panose="02020400000000000000" pitchFamily="18" charset="-122"/>
              </a:rPr>
              <a:t>期末实验汇报</a:t>
            </a:r>
            <a:endParaRPr lang="zh-CN" altLang="en-US" sz="6000" dirty="0">
              <a:solidFill>
                <a:schemeClr val="tx1"/>
              </a:solidFill>
              <a:latin typeface="Adobe 楷体 Std R" panose="02020400000000000000" pitchFamily="18" charset="-122"/>
              <a:ea typeface="Adobe 楷体 Std R" panose="02020400000000000000" pitchFamily="18" charset="-122"/>
            </a:endParaRPr>
          </a:p>
        </p:txBody>
      </p:sp>
      <p:sp>
        <p:nvSpPr>
          <p:cNvPr id="3" name="副标题 2"/>
          <p:cNvSpPr>
            <a:spLocks noGrp="1"/>
          </p:cNvSpPr>
          <p:nvPr>
            <p:ph type="subTitle" idx="1"/>
          </p:nvPr>
        </p:nvSpPr>
        <p:spPr/>
        <p:txBody>
          <a:bodyPr>
            <a:normAutofit lnSpcReduction="10000"/>
          </a:bodyPr>
          <a:lstStyle/>
          <a:p>
            <a:r>
              <a:rPr lang="zh-CN" altLang="en-US" dirty="0">
                <a:latin typeface="华文仿宋" panose="02010600040101010101" pitchFamily="2" charset="-122"/>
                <a:ea typeface="华文仿宋" panose="02010600040101010101" pitchFamily="2" charset="-122"/>
              </a:rPr>
              <a:t>                                                                                                               </a:t>
            </a:r>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                                              </a:t>
            </a:r>
            <a:r>
              <a:rPr lang="zh-CN" altLang="en-US" sz="3200" dirty="0">
                <a:latin typeface="华文仿宋" panose="02010600040101010101" pitchFamily="2" charset="-122"/>
                <a:ea typeface="华文仿宋" panose="02010600040101010101" pitchFamily="2" charset="-122"/>
              </a:rPr>
              <a:t>许智超</a:t>
            </a:r>
            <a:endParaRPr lang="zh-CN" altLang="en-US" dirty="0">
              <a:latin typeface="华文仿宋" panose="02010600040101010101" pitchFamily="2" charset="-122"/>
              <a:ea typeface="华文仿宋" panose="0201060004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442590" y="1971675"/>
            <a:ext cx="8286161" cy="1785083"/>
          </a:xfrm>
          <a:prstGeom prst="rect">
            <a:avLst/>
          </a:prstGeom>
        </p:spPr>
      </p:pic>
      <p:sp>
        <p:nvSpPr>
          <p:cNvPr id="6" name="文本框 5"/>
          <p:cNvSpPr txBox="1"/>
          <p:nvPr/>
        </p:nvSpPr>
        <p:spPr>
          <a:xfrm>
            <a:off x="442590" y="401073"/>
            <a:ext cx="4329436" cy="1077218"/>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6.</a:t>
            </a:r>
            <a:r>
              <a:rPr lang="zh-CN" altLang="en-US" sz="3200" b="1" dirty="0">
                <a:solidFill>
                  <a:srgbClr val="FFFF00"/>
                </a:solidFill>
                <a:latin typeface="华文仿宋" panose="02010600040101010101" pitchFamily="2" charset="-122"/>
                <a:ea typeface="华文仿宋" panose="02010600040101010101" pitchFamily="2" charset="-122"/>
              </a:rPr>
              <a:t> 求以</a:t>
            </a:r>
            <a:r>
              <a:rPr lang="en-US" altLang="zh-CN" sz="3200" b="1" dirty="0">
                <a:solidFill>
                  <a:srgbClr val="FFFF00"/>
                </a:solidFill>
                <a:latin typeface="华文仿宋" panose="02010600040101010101" pitchFamily="2" charset="-122"/>
                <a:ea typeface="华文仿宋" panose="02010600040101010101" pitchFamily="2" charset="-122"/>
              </a:rPr>
              <a:t>T</a:t>
            </a:r>
            <a:r>
              <a:rPr lang="zh-CN" altLang="en-US" sz="3200" b="1" dirty="0">
                <a:solidFill>
                  <a:srgbClr val="FFFF00"/>
                </a:solidFill>
                <a:latin typeface="华文仿宋" panose="02010600040101010101" pitchFamily="2" charset="-122"/>
                <a:ea typeface="华文仿宋" panose="02010600040101010101" pitchFamily="2" charset="-122"/>
              </a:rPr>
              <a:t>为根节点的</a:t>
            </a:r>
            <a:endParaRPr lang="en-US" altLang="zh-CN" sz="3200" b="1" dirty="0">
              <a:solidFill>
                <a:srgbClr val="FFFF00"/>
              </a:solidFill>
              <a:latin typeface="华文仿宋" panose="02010600040101010101" pitchFamily="2" charset="-122"/>
              <a:ea typeface="华文仿宋" panose="02010600040101010101" pitchFamily="2" charset="-122"/>
            </a:endParaRPr>
          </a:p>
          <a:p>
            <a:r>
              <a:rPr lang="zh-CN" altLang="en-US" sz="3200" b="1" dirty="0">
                <a:solidFill>
                  <a:srgbClr val="FFFF00"/>
                </a:solidFill>
                <a:latin typeface="华文仿宋" panose="02010600040101010101" pitchFamily="2" charset="-122"/>
                <a:ea typeface="华文仿宋" panose="02010600040101010101" pitchFamily="2" charset="-122"/>
              </a:rPr>
              <a:t>  二叉树的最大深度</a:t>
            </a:r>
            <a:endParaRPr lang="zh-CN" altLang="en-US" sz="3200" b="1" dirty="0">
              <a:solidFill>
                <a:srgbClr val="FFFF00"/>
              </a:solidFill>
              <a:latin typeface="华文仿宋" panose="02010600040101010101" pitchFamily="2" charset="-122"/>
              <a:ea typeface="华文仿宋" panose="02010600040101010101" pitchFamily="2" charset="-122"/>
            </a:endParaRPr>
          </a:p>
        </p:txBody>
      </p:sp>
      <p:sp>
        <p:nvSpPr>
          <p:cNvPr id="7" name="文本框 6"/>
          <p:cNvSpPr txBox="1"/>
          <p:nvPr/>
        </p:nvSpPr>
        <p:spPr>
          <a:xfrm>
            <a:off x="528315" y="4438650"/>
            <a:ext cx="6419850" cy="954107"/>
          </a:xfrm>
          <a:prstGeom prst="rect">
            <a:avLst/>
          </a:prstGeom>
          <a:noFill/>
        </p:spPr>
        <p:txBody>
          <a:bodyPr wrap="square" rtlCol="0">
            <a:spAutoFit/>
          </a:bodyPr>
          <a:lstStyle/>
          <a:p>
            <a:r>
              <a:rPr lang="zh-CN" altLang="en-US" sz="2800" dirty="0">
                <a:solidFill>
                  <a:srgbClr val="00B0F0"/>
                </a:solidFill>
                <a:latin typeface="华文仿宋" panose="02010600040101010101" pitchFamily="2" charset="-122"/>
                <a:ea typeface="华文仿宋" panose="02010600040101010101" pitchFamily="2" charset="-122"/>
              </a:rPr>
              <a:t>用递归实现，二叉树的最大深度是左子树和右子数深度较大值</a:t>
            </a:r>
            <a:r>
              <a:rPr lang="en-US" altLang="zh-CN" sz="2800" dirty="0">
                <a:solidFill>
                  <a:srgbClr val="00B0F0"/>
                </a:solidFill>
                <a:latin typeface="华文仿宋" panose="02010600040101010101" pitchFamily="2" charset="-122"/>
                <a:ea typeface="华文仿宋" panose="02010600040101010101" pitchFamily="2" charset="-122"/>
              </a:rPr>
              <a:t>+1</a:t>
            </a:r>
            <a:endParaRPr lang="zh-CN" altLang="en-US" sz="2800" dirty="0">
              <a:solidFill>
                <a:srgbClr val="00B0F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40765" y="96273"/>
            <a:ext cx="8691885" cy="1077218"/>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7.</a:t>
            </a:r>
            <a:r>
              <a:rPr lang="zh-CN" altLang="en-US" sz="3200" b="1" dirty="0">
                <a:solidFill>
                  <a:srgbClr val="FFFF00"/>
                </a:solidFill>
                <a:latin typeface="华文仿宋" panose="02010600040101010101" pitchFamily="2" charset="-122"/>
                <a:ea typeface="华文仿宋" panose="02010600040101010101" pitchFamily="2" charset="-122"/>
              </a:rPr>
              <a:t> 横向打印一棵二叉树</a:t>
            </a:r>
            <a:r>
              <a:rPr lang="en-US" altLang="zh-CN" sz="3200" b="1" dirty="0">
                <a:solidFill>
                  <a:srgbClr val="FFFF00"/>
                </a:solidFill>
                <a:latin typeface="华文仿宋" panose="02010600040101010101" pitchFamily="2" charset="-122"/>
                <a:ea typeface="华文仿宋" panose="02010600040101010101" pitchFamily="2" charset="-122"/>
              </a:rPr>
              <a:t>(</a:t>
            </a:r>
            <a:r>
              <a:rPr lang="zh-CN" altLang="en-US" sz="3200" b="1" dirty="0">
                <a:solidFill>
                  <a:srgbClr val="FFFF00"/>
                </a:solidFill>
                <a:latin typeface="华文仿宋" panose="02010600040101010101" pitchFamily="2" charset="-122"/>
                <a:ea typeface="华文仿宋" panose="02010600040101010101" pitchFamily="2" charset="-122"/>
              </a:rPr>
              <a:t>利用二叉树的层序遍历，得到遍历序列，然后计算出空格的个数即可</a:t>
            </a:r>
            <a:r>
              <a:rPr lang="en-US" altLang="zh-CN" sz="3200" b="1" dirty="0">
                <a:solidFill>
                  <a:srgbClr val="FFFF00"/>
                </a:solidFill>
                <a:latin typeface="华文仿宋" panose="02010600040101010101" pitchFamily="2" charset="-122"/>
                <a:ea typeface="华文仿宋" panose="02010600040101010101" pitchFamily="2" charset="-122"/>
              </a:rPr>
              <a:t>)</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pic>
        <p:nvPicPr>
          <p:cNvPr id="2" name="图片 1"/>
          <p:cNvPicPr>
            <a:picLocks noChangeAspect="1"/>
          </p:cNvPicPr>
          <p:nvPr/>
        </p:nvPicPr>
        <p:blipFill>
          <a:blip r:embed="rId1"/>
          <a:stretch>
            <a:fillRect/>
          </a:stretch>
        </p:blipFill>
        <p:spPr>
          <a:xfrm>
            <a:off x="188365" y="1093768"/>
            <a:ext cx="4836736" cy="5183207"/>
          </a:xfrm>
          <a:prstGeom prst="rect">
            <a:avLst/>
          </a:prstGeom>
        </p:spPr>
      </p:pic>
      <p:pic>
        <p:nvPicPr>
          <p:cNvPr id="3" name="图片 2"/>
          <p:cNvPicPr>
            <a:picLocks noChangeAspect="1"/>
          </p:cNvPicPr>
          <p:nvPr/>
        </p:nvPicPr>
        <p:blipFill>
          <a:blip r:embed="rId2"/>
          <a:stretch>
            <a:fillRect/>
          </a:stretch>
        </p:blipFill>
        <p:spPr>
          <a:xfrm>
            <a:off x="5135221" y="1079432"/>
            <a:ext cx="3890761" cy="5211877"/>
          </a:xfrm>
          <a:prstGeom prst="rect">
            <a:avLst/>
          </a:prstGeom>
        </p:spPr>
      </p:pic>
      <p:pic>
        <p:nvPicPr>
          <p:cNvPr id="4" name="图片 3"/>
          <p:cNvPicPr>
            <a:picLocks noChangeAspect="1"/>
          </p:cNvPicPr>
          <p:nvPr/>
        </p:nvPicPr>
        <p:blipFill>
          <a:blip r:embed="rId3"/>
          <a:stretch>
            <a:fillRect/>
          </a:stretch>
        </p:blipFill>
        <p:spPr>
          <a:xfrm>
            <a:off x="6646311" y="2927832"/>
            <a:ext cx="5357324" cy="35359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0765" y="96273"/>
            <a:ext cx="8691885"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8. </a:t>
            </a:r>
            <a:r>
              <a:rPr lang="zh-CN" altLang="en-US" sz="3200" b="1" dirty="0">
                <a:solidFill>
                  <a:srgbClr val="FFFF00"/>
                </a:solidFill>
                <a:latin typeface="华文仿宋" panose="02010600040101010101" pitchFamily="2" charset="-122"/>
                <a:ea typeface="华文仿宋" panose="02010600040101010101" pitchFamily="2" charset="-122"/>
              </a:rPr>
              <a:t>建立一棵表达树</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pic>
        <p:nvPicPr>
          <p:cNvPr id="6" name="图片 5"/>
          <p:cNvPicPr>
            <a:picLocks noChangeAspect="1"/>
          </p:cNvPicPr>
          <p:nvPr/>
        </p:nvPicPr>
        <p:blipFill>
          <a:blip r:embed="rId1"/>
          <a:stretch>
            <a:fillRect/>
          </a:stretch>
        </p:blipFill>
        <p:spPr>
          <a:xfrm>
            <a:off x="340764" y="681047"/>
            <a:ext cx="6460085" cy="5259362"/>
          </a:xfrm>
          <a:prstGeom prst="rect">
            <a:avLst/>
          </a:prstGeom>
        </p:spPr>
      </p:pic>
      <p:sp>
        <p:nvSpPr>
          <p:cNvPr id="7" name="文本框 6"/>
          <p:cNvSpPr txBox="1"/>
          <p:nvPr/>
        </p:nvSpPr>
        <p:spPr>
          <a:xfrm>
            <a:off x="7610475" y="963156"/>
            <a:ext cx="3181350" cy="3539430"/>
          </a:xfrm>
          <a:prstGeom prst="rect">
            <a:avLst/>
          </a:prstGeom>
          <a:noFill/>
        </p:spPr>
        <p:txBody>
          <a:bodyPr wrap="square" rtlCol="0">
            <a:spAutoFit/>
          </a:bodyPr>
          <a:lstStyle/>
          <a:p>
            <a:r>
              <a:rPr lang="zh-CN" altLang="en-US" sz="2800" dirty="0">
                <a:solidFill>
                  <a:srgbClr val="00B0F0"/>
                </a:solidFill>
                <a:latin typeface="华文仿宋" panose="02010600040101010101" pitchFamily="2" charset="-122"/>
                <a:ea typeface="华文仿宋" panose="02010600040101010101" pitchFamily="2" charset="-122"/>
              </a:rPr>
              <a:t>和普通二叉树的建树类似，通过输入前缀表达式建立表达树，如果输入的数据为数字，则为叶子节点，否则，递归建立左子树和右子树</a:t>
            </a:r>
            <a:endParaRPr lang="zh-CN" altLang="en-US" sz="2800" dirty="0">
              <a:solidFill>
                <a:srgbClr val="00B0F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0765" y="96273"/>
            <a:ext cx="8691885"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9. </a:t>
            </a:r>
            <a:r>
              <a:rPr lang="zh-CN" altLang="en-US" sz="3200" b="1" dirty="0">
                <a:solidFill>
                  <a:srgbClr val="FFFF00"/>
                </a:solidFill>
                <a:latin typeface="华文仿宋" panose="02010600040101010101" pitchFamily="2" charset="-122"/>
                <a:ea typeface="华文仿宋" panose="02010600040101010101" pitchFamily="2" charset="-122"/>
              </a:rPr>
              <a:t>计算表达树的值</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sp>
        <p:nvSpPr>
          <p:cNvPr id="7" name="文本框 6"/>
          <p:cNvSpPr txBox="1"/>
          <p:nvPr/>
        </p:nvSpPr>
        <p:spPr>
          <a:xfrm>
            <a:off x="340764" y="4838124"/>
            <a:ext cx="5164685" cy="1384995"/>
          </a:xfrm>
          <a:prstGeom prst="rect">
            <a:avLst/>
          </a:prstGeom>
          <a:noFill/>
        </p:spPr>
        <p:txBody>
          <a:bodyPr wrap="square" rtlCol="0">
            <a:spAutoFit/>
          </a:bodyPr>
          <a:lstStyle/>
          <a:p>
            <a:r>
              <a:rPr lang="zh-CN" altLang="en-US" sz="2800" dirty="0">
                <a:solidFill>
                  <a:srgbClr val="00B0F0"/>
                </a:solidFill>
                <a:latin typeface="华文仿宋" panose="02010600040101010101" pitchFamily="2" charset="-122"/>
                <a:ea typeface="华文仿宋" panose="02010600040101010101" pitchFamily="2" charset="-122"/>
              </a:rPr>
              <a:t>通过后续遍历，先得到左子树和右子树所表示的表达式的值，再让二者参与根节点代表的运算</a:t>
            </a:r>
            <a:endParaRPr lang="zh-CN" altLang="en-US" sz="2800" dirty="0">
              <a:solidFill>
                <a:srgbClr val="00B0F0"/>
              </a:solidFill>
              <a:latin typeface="华文仿宋" panose="02010600040101010101" pitchFamily="2" charset="-122"/>
              <a:ea typeface="华文仿宋" panose="02010600040101010101" pitchFamily="2" charset="-122"/>
            </a:endParaRPr>
          </a:p>
        </p:txBody>
      </p:sp>
      <p:pic>
        <p:nvPicPr>
          <p:cNvPr id="2" name="图片 1"/>
          <p:cNvPicPr>
            <a:picLocks noChangeAspect="1"/>
          </p:cNvPicPr>
          <p:nvPr/>
        </p:nvPicPr>
        <p:blipFill>
          <a:blip r:embed="rId1"/>
          <a:stretch>
            <a:fillRect/>
          </a:stretch>
        </p:blipFill>
        <p:spPr>
          <a:xfrm>
            <a:off x="158175" y="723910"/>
            <a:ext cx="5529861" cy="4071351"/>
          </a:xfrm>
          <a:prstGeom prst="rect">
            <a:avLst/>
          </a:prstGeom>
        </p:spPr>
      </p:pic>
      <p:pic>
        <p:nvPicPr>
          <p:cNvPr id="3" name="图片 2"/>
          <p:cNvPicPr>
            <a:picLocks noChangeAspect="1"/>
          </p:cNvPicPr>
          <p:nvPr/>
        </p:nvPicPr>
        <p:blipFill>
          <a:blip r:embed="rId2"/>
          <a:stretch>
            <a:fillRect/>
          </a:stretch>
        </p:blipFill>
        <p:spPr>
          <a:xfrm>
            <a:off x="6172199" y="368756"/>
            <a:ext cx="5164685" cy="61204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0765" y="96273"/>
            <a:ext cx="4697959"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10. </a:t>
            </a:r>
            <a:r>
              <a:rPr lang="zh-CN" altLang="en-US" sz="3200" b="1" dirty="0">
                <a:solidFill>
                  <a:srgbClr val="FFFF00"/>
                </a:solidFill>
                <a:latin typeface="华文仿宋" panose="02010600040101010101" pitchFamily="2" charset="-122"/>
                <a:ea typeface="华文仿宋" panose="02010600040101010101" pitchFamily="2" charset="-122"/>
              </a:rPr>
              <a:t>表达树计算测试计划</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pic>
        <p:nvPicPr>
          <p:cNvPr id="1026" name="Picture 2" descr="C:\Users\HP\AppData\Local\Temp\ksohtml\wps2863.tmp.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0765" y="611540"/>
            <a:ext cx="8590206" cy="615018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2"/>
          <a:stretch>
            <a:fillRect/>
          </a:stretch>
        </p:blipFill>
        <p:spPr>
          <a:xfrm>
            <a:off x="340765" y="611540"/>
            <a:ext cx="8412710" cy="29508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97849" y="681048"/>
            <a:ext cx="6936376" cy="6071450"/>
          </a:xfrm>
          <a:prstGeom prst="rect">
            <a:avLst/>
          </a:prstGeom>
        </p:spPr>
      </p:pic>
      <p:sp>
        <p:nvSpPr>
          <p:cNvPr id="5" name="文本框 4"/>
          <p:cNvSpPr txBox="1"/>
          <p:nvPr/>
        </p:nvSpPr>
        <p:spPr>
          <a:xfrm>
            <a:off x="340766" y="96273"/>
            <a:ext cx="6107660"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11. </a:t>
            </a:r>
            <a:r>
              <a:rPr lang="zh-CN" altLang="en-US" sz="3200" b="1" dirty="0">
                <a:solidFill>
                  <a:srgbClr val="FFFF00"/>
                </a:solidFill>
                <a:latin typeface="华文仿宋" panose="02010600040101010101" pitchFamily="2" charset="-122"/>
                <a:ea typeface="华文仿宋" panose="02010600040101010101" pitchFamily="2" charset="-122"/>
              </a:rPr>
              <a:t>逻辑表达树的创建</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sp>
        <p:nvSpPr>
          <p:cNvPr id="7" name="文本框 6"/>
          <p:cNvSpPr txBox="1"/>
          <p:nvPr/>
        </p:nvSpPr>
        <p:spPr>
          <a:xfrm>
            <a:off x="7343774" y="1119903"/>
            <a:ext cx="4029076" cy="4401205"/>
          </a:xfrm>
          <a:prstGeom prst="rect">
            <a:avLst/>
          </a:prstGeom>
          <a:noFill/>
        </p:spPr>
        <p:txBody>
          <a:bodyPr wrap="square" rtlCol="0">
            <a:spAutoFit/>
          </a:bodyPr>
          <a:lstStyle/>
          <a:p>
            <a:r>
              <a:rPr lang="zh-CN" altLang="en-US" sz="2800" dirty="0">
                <a:solidFill>
                  <a:srgbClr val="00B0F0"/>
                </a:solidFill>
                <a:latin typeface="华文仿宋" panose="02010600040101010101" pitchFamily="2" charset="-122"/>
                <a:ea typeface="华文仿宋" panose="02010600040101010101" pitchFamily="2" charset="-122"/>
              </a:rPr>
              <a:t>逻辑表达树的创建和表达式树的创建相差很小，不同的是操作符只有逻辑乘和逻辑加两种，还有逻辑非，操作数只有真</a:t>
            </a:r>
            <a:r>
              <a:rPr lang="en-US" altLang="zh-CN" sz="2800" dirty="0">
                <a:solidFill>
                  <a:srgbClr val="00B0F0"/>
                </a:solidFill>
                <a:latin typeface="华文仿宋" panose="02010600040101010101" pitchFamily="2" charset="-122"/>
                <a:ea typeface="华文仿宋" panose="02010600040101010101" pitchFamily="2" charset="-122"/>
              </a:rPr>
              <a:t>(1)</a:t>
            </a:r>
            <a:r>
              <a:rPr lang="zh-CN" altLang="en-US" sz="2800" dirty="0">
                <a:solidFill>
                  <a:srgbClr val="00B0F0"/>
                </a:solidFill>
                <a:latin typeface="华文仿宋" panose="02010600040101010101" pitchFamily="2" charset="-122"/>
                <a:ea typeface="华文仿宋" panose="02010600040101010101" pitchFamily="2" charset="-122"/>
              </a:rPr>
              <a:t>和非真</a:t>
            </a:r>
            <a:r>
              <a:rPr lang="en-US" altLang="zh-CN" sz="2800" dirty="0">
                <a:solidFill>
                  <a:srgbClr val="00B0F0"/>
                </a:solidFill>
                <a:latin typeface="华文仿宋" panose="02010600040101010101" pitchFamily="2" charset="-122"/>
                <a:ea typeface="华文仿宋" panose="02010600040101010101" pitchFamily="2" charset="-122"/>
              </a:rPr>
              <a:t>(0)</a:t>
            </a:r>
            <a:r>
              <a:rPr lang="zh-CN" altLang="en-US" sz="2800" dirty="0">
                <a:solidFill>
                  <a:srgbClr val="00B0F0"/>
                </a:solidFill>
                <a:latin typeface="华文仿宋" panose="02010600040101010101" pitchFamily="2" charset="-122"/>
                <a:ea typeface="华文仿宋" panose="02010600040101010101" pitchFamily="2" charset="-122"/>
              </a:rPr>
              <a:t>两种，此函数用于逻辑表达树的创建，若输入的操作数或操作符不合法，会提示输入异常</a:t>
            </a:r>
            <a:endParaRPr lang="zh-CN" altLang="en-US" sz="2800" dirty="0">
              <a:solidFill>
                <a:srgbClr val="00B0F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0766" y="96273"/>
            <a:ext cx="6107660"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12. </a:t>
            </a:r>
            <a:r>
              <a:rPr lang="zh-CN" altLang="en-US" sz="3200" b="1" dirty="0">
                <a:solidFill>
                  <a:srgbClr val="FFFF00"/>
                </a:solidFill>
                <a:latin typeface="华文仿宋" panose="02010600040101010101" pitchFamily="2" charset="-122"/>
                <a:ea typeface="华文仿宋" panose="02010600040101010101" pitchFamily="2" charset="-122"/>
              </a:rPr>
              <a:t>逻辑表达树的计算</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pic>
        <p:nvPicPr>
          <p:cNvPr id="2" name="图片 1"/>
          <p:cNvPicPr>
            <a:picLocks noChangeAspect="1"/>
          </p:cNvPicPr>
          <p:nvPr/>
        </p:nvPicPr>
        <p:blipFill>
          <a:blip r:embed="rId1"/>
          <a:stretch>
            <a:fillRect/>
          </a:stretch>
        </p:blipFill>
        <p:spPr>
          <a:xfrm>
            <a:off x="340766" y="794235"/>
            <a:ext cx="6451267" cy="4492140"/>
          </a:xfrm>
          <a:prstGeom prst="rect">
            <a:avLst/>
          </a:prstGeom>
        </p:spPr>
      </p:pic>
      <p:pic>
        <p:nvPicPr>
          <p:cNvPr id="8" name="图片 7"/>
          <p:cNvPicPr>
            <a:picLocks noChangeAspect="1"/>
          </p:cNvPicPr>
          <p:nvPr/>
        </p:nvPicPr>
        <p:blipFill>
          <a:blip r:embed="rId2"/>
          <a:stretch>
            <a:fillRect/>
          </a:stretch>
        </p:blipFill>
        <p:spPr>
          <a:xfrm>
            <a:off x="4242244" y="897135"/>
            <a:ext cx="7020359" cy="43892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r="2688"/>
          <a:stretch>
            <a:fillRect/>
          </a:stretch>
        </p:blipFill>
        <p:spPr>
          <a:xfrm>
            <a:off x="2828925" y="85725"/>
            <a:ext cx="9457214" cy="6553200"/>
          </a:xfrm>
          <a:prstGeom prst="rect">
            <a:avLst/>
          </a:prstGeom>
        </p:spPr>
      </p:pic>
      <p:sp>
        <p:nvSpPr>
          <p:cNvPr id="6" name="文本框 5"/>
          <p:cNvSpPr txBox="1"/>
          <p:nvPr/>
        </p:nvSpPr>
        <p:spPr>
          <a:xfrm>
            <a:off x="385806" y="85725"/>
            <a:ext cx="2443119" cy="1077218"/>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13. </a:t>
            </a:r>
            <a:r>
              <a:rPr lang="zh-CN" altLang="en-US" sz="3200" b="1" dirty="0">
                <a:solidFill>
                  <a:srgbClr val="FFFF00"/>
                </a:solidFill>
                <a:latin typeface="华文仿宋" panose="02010600040101010101" pitchFamily="2" charset="-122"/>
                <a:ea typeface="华文仿宋" panose="02010600040101010101" pitchFamily="2" charset="-122"/>
              </a:rPr>
              <a:t>表达树计算测试计划</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4830" y="125420"/>
            <a:ext cx="8653419"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14.  </a:t>
            </a:r>
            <a:r>
              <a:rPr lang="zh-CN" altLang="en-US" sz="3200" b="1" dirty="0">
                <a:solidFill>
                  <a:srgbClr val="FFFF00"/>
                </a:solidFill>
                <a:latin typeface="华文仿宋" panose="02010600040101010101" pitchFamily="2" charset="-122"/>
                <a:ea typeface="华文仿宋" panose="02010600040101010101" pitchFamily="2" charset="-122"/>
              </a:rPr>
              <a:t>运用逻辑表达树对于逻辑加法表达式的验证</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pic>
        <p:nvPicPr>
          <p:cNvPr id="3" name="图片 2"/>
          <p:cNvPicPr>
            <a:picLocks noChangeAspect="1"/>
          </p:cNvPicPr>
          <p:nvPr/>
        </p:nvPicPr>
        <p:blipFill>
          <a:blip r:embed="rId1"/>
          <a:stretch>
            <a:fillRect/>
          </a:stretch>
        </p:blipFill>
        <p:spPr>
          <a:xfrm>
            <a:off x="95250" y="970396"/>
            <a:ext cx="12192000" cy="5526808"/>
          </a:xfrm>
          <a:prstGeom prst="rect">
            <a:avLst/>
          </a:prstGeom>
        </p:spPr>
      </p:pic>
      <p:pic>
        <p:nvPicPr>
          <p:cNvPr id="4" name="图片 3"/>
          <p:cNvPicPr>
            <a:picLocks noChangeAspect="1"/>
          </p:cNvPicPr>
          <p:nvPr/>
        </p:nvPicPr>
        <p:blipFill rotWithShape="1">
          <a:blip r:embed="rId2"/>
          <a:srcRect l="62108" t="10099"/>
          <a:stretch>
            <a:fillRect/>
          </a:stretch>
        </p:blipFill>
        <p:spPr>
          <a:xfrm>
            <a:off x="5210175" y="3429000"/>
            <a:ext cx="1848061" cy="34939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314159" y="1712483"/>
            <a:ext cx="4476915" cy="3026394"/>
          </a:xfrm>
          <a:prstGeom prst="rect">
            <a:avLst/>
          </a:prstGeom>
        </p:spPr>
      </p:pic>
      <p:sp>
        <p:nvSpPr>
          <p:cNvPr id="5" name="文本框 4"/>
          <p:cNvSpPr txBox="1"/>
          <p:nvPr/>
        </p:nvSpPr>
        <p:spPr>
          <a:xfrm>
            <a:off x="314159" y="306395"/>
            <a:ext cx="8653419"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15. </a:t>
            </a:r>
            <a:r>
              <a:rPr lang="zh-CN" altLang="en-US" sz="3200" b="1" dirty="0">
                <a:solidFill>
                  <a:srgbClr val="FFFF00"/>
                </a:solidFill>
                <a:latin typeface="华文仿宋" panose="02010600040101010101" pitchFamily="2" charset="-122"/>
                <a:ea typeface="华文仿宋" panose="02010600040101010101" pitchFamily="2" charset="-122"/>
              </a:rPr>
              <a:t>复制一棵二叉树</a:t>
            </a:r>
            <a:r>
              <a:rPr lang="en-US" altLang="zh-CN" sz="3200" b="1" dirty="0">
                <a:solidFill>
                  <a:srgbClr val="FFFF00"/>
                </a:solidFill>
                <a:latin typeface="华文仿宋" panose="02010600040101010101" pitchFamily="2" charset="-122"/>
                <a:ea typeface="华文仿宋" panose="02010600040101010101" pitchFamily="2" charset="-122"/>
              </a:rPr>
              <a:t>T   ---&gt;   TT</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pic>
        <p:nvPicPr>
          <p:cNvPr id="6" name="图片 5"/>
          <p:cNvPicPr>
            <a:picLocks noChangeAspect="1"/>
          </p:cNvPicPr>
          <p:nvPr/>
        </p:nvPicPr>
        <p:blipFill rotWithShape="1">
          <a:blip r:embed="rId2"/>
          <a:srcRect b="2682"/>
          <a:stretch>
            <a:fillRect/>
          </a:stretch>
        </p:blipFill>
        <p:spPr>
          <a:xfrm>
            <a:off x="5798572" y="1753059"/>
            <a:ext cx="4638817" cy="29452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87262" y="896645"/>
            <a:ext cx="6016785" cy="1041571"/>
          </a:xfrm>
        </p:spPr>
        <p:txBody>
          <a:bodyPr/>
          <a:lstStyle/>
          <a:p>
            <a:r>
              <a:rPr lang="en-US" altLang="zh-CN" dirty="0">
                <a:solidFill>
                  <a:schemeClr val="tx1"/>
                </a:solidFill>
                <a:latin typeface="Adobe 楷体 Std R" panose="02020400000000000000" pitchFamily="18" charset="-122"/>
                <a:ea typeface="Adobe 楷体 Std R" panose="02020400000000000000" pitchFamily="18" charset="-122"/>
              </a:rPr>
              <a:t>1.</a:t>
            </a:r>
            <a:r>
              <a:rPr lang="zh-CN" altLang="en-US" dirty="0">
                <a:solidFill>
                  <a:schemeClr val="tx1"/>
                </a:solidFill>
                <a:latin typeface="Adobe 楷体 Std R" panose="02020400000000000000" pitchFamily="18" charset="-122"/>
                <a:ea typeface="Adobe 楷体 Std R" panose="02020400000000000000" pitchFamily="18" charset="-122"/>
              </a:rPr>
              <a:t>实验四  表达树</a:t>
            </a:r>
            <a:endParaRPr lang="zh-CN" altLang="en-US" dirty="0">
              <a:solidFill>
                <a:schemeClr val="tx1"/>
              </a:solidFill>
              <a:latin typeface="Adobe 楷体 Std R" panose="02020400000000000000" pitchFamily="18" charset="-122"/>
              <a:ea typeface="Adobe 楷体 Std R" panose="02020400000000000000" pitchFamily="18" charset="-122"/>
            </a:endParaRPr>
          </a:p>
        </p:txBody>
      </p:sp>
      <p:sp>
        <p:nvSpPr>
          <p:cNvPr id="5" name="标题 1"/>
          <p:cNvSpPr txBox="1"/>
          <p:nvPr/>
        </p:nvSpPr>
        <p:spPr>
          <a:xfrm>
            <a:off x="-424363" y="3872067"/>
            <a:ext cx="9440034" cy="1828801"/>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latin typeface="Adobe 楷体 Std R" panose="02020400000000000000" pitchFamily="18" charset="-122"/>
                <a:ea typeface="Adobe 楷体 Std R" panose="02020400000000000000" pitchFamily="18" charset="-122"/>
              </a:rPr>
              <a:t>3.</a:t>
            </a:r>
            <a:r>
              <a:rPr lang="zh-CN" altLang="en-US" dirty="0">
                <a:solidFill>
                  <a:schemeClr val="tx1"/>
                </a:solidFill>
                <a:latin typeface="Adobe 楷体 Std R" panose="02020400000000000000" pitchFamily="18" charset="-122"/>
                <a:ea typeface="Adobe 楷体 Std R" panose="02020400000000000000" pitchFamily="18" charset="-122"/>
              </a:rPr>
              <a:t>实验五  加权图</a:t>
            </a:r>
            <a:endParaRPr lang="zh-CN" altLang="en-US" dirty="0">
              <a:solidFill>
                <a:schemeClr val="tx1"/>
              </a:solidFill>
              <a:latin typeface="Adobe 楷体 Std R" panose="02020400000000000000" pitchFamily="18" charset="-122"/>
              <a:ea typeface="Adobe 楷体 Std R" panose="02020400000000000000" pitchFamily="18" charset="-122"/>
            </a:endParaRPr>
          </a:p>
        </p:txBody>
      </p:sp>
      <p:sp>
        <p:nvSpPr>
          <p:cNvPr id="6" name="标题 1"/>
          <p:cNvSpPr txBox="1"/>
          <p:nvPr/>
        </p:nvSpPr>
        <p:spPr>
          <a:xfrm>
            <a:off x="1462780" y="1825487"/>
            <a:ext cx="9266439" cy="1960855"/>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dirty="0">
                <a:solidFill>
                  <a:schemeClr val="tx1"/>
                </a:solidFill>
                <a:latin typeface="Adobe 楷体 Std R" panose="02020400000000000000" pitchFamily="18" charset="-122"/>
                <a:ea typeface="Adobe 楷体 Std R" panose="02020400000000000000" pitchFamily="18" charset="-122"/>
              </a:rPr>
              <a:t>2.Huffman</a:t>
            </a:r>
            <a:r>
              <a:rPr lang="zh-CN" altLang="en-US" dirty="0">
                <a:solidFill>
                  <a:schemeClr val="tx1"/>
                </a:solidFill>
                <a:latin typeface="Adobe 楷体 Std R" panose="02020400000000000000" pitchFamily="18" charset="-122"/>
                <a:ea typeface="Adobe 楷体 Std R" panose="02020400000000000000" pitchFamily="18" charset="-122"/>
              </a:rPr>
              <a:t>树和</a:t>
            </a:r>
            <a:r>
              <a:rPr lang="en-US" altLang="zh-CN" dirty="0">
                <a:solidFill>
                  <a:schemeClr val="tx1"/>
                </a:solidFill>
                <a:latin typeface="Adobe 楷体 Std R" panose="02020400000000000000" pitchFamily="18" charset="-122"/>
                <a:ea typeface="Adobe 楷体 Std R" panose="02020400000000000000" pitchFamily="18" charset="-122"/>
              </a:rPr>
              <a:t>Huffman</a:t>
            </a:r>
            <a:r>
              <a:rPr lang="zh-CN" altLang="en-US" dirty="0">
                <a:solidFill>
                  <a:schemeClr val="tx1"/>
                </a:solidFill>
                <a:latin typeface="Adobe 楷体 Std R" panose="02020400000000000000" pitchFamily="18" charset="-122"/>
                <a:ea typeface="Adobe 楷体 Std R" panose="02020400000000000000" pitchFamily="18" charset="-122"/>
              </a:rPr>
              <a:t>编码</a:t>
            </a:r>
            <a:endParaRPr lang="zh-CN" altLang="en-US" dirty="0">
              <a:solidFill>
                <a:schemeClr val="tx1"/>
              </a:solidFill>
              <a:latin typeface="Adobe 楷体 Std R" panose="02020400000000000000" pitchFamily="18" charset="-122"/>
              <a:ea typeface="Adobe 楷体 Std R" panose="02020400000000000000" pitchFamily="18"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229245"/>
            <a:ext cx="8653419"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16. </a:t>
            </a:r>
            <a:r>
              <a:rPr lang="zh-CN" altLang="en-US" sz="3200" b="1" dirty="0">
                <a:solidFill>
                  <a:srgbClr val="FFFF00"/>
                </a:solidFill>
                <a:latin typeface="华文仿宋" panose="02010600040101010101" pitchFamily="2" charset="-122"/>
                <a:ea typeface="华文仿宋" panose="02010600040101010101" pitchFamily="2" charset="-122"/>
              </a:rPr>
              <a:t>交换二叉树的左右子树</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a:blip r:embed="rId1"/>
          <a:stretch>
            <a:fillRect/>
          </a:stretch>
        </p:blipFill>
        <p:spPr>
          <a:xfrm>
            <a:off x="314159" y="891170"/>
            <a:ext cx="6871235" cy="3625364"/>
          </a:xfrm>
          <a:prstGeom prst="rect">
            <a:avLst/>
          </a:prstGeom>
        </p:spPr>
      </p:pic>
      <p:pic>
        <p:nvPicPr>
          <p:cNvPr id="8" name="图片 7"/>
          <p:cNvPicPr>
            <a:picLocks noChangeAspect="1"/>
          </p:cNvPicPr>
          <p:nvPr/>
        </p:nvPicPr>
        <p:blipFill>
          <a:blip r:embed="rId2"/>
          <a:stretch>
            <a:fillRect/>
          </a:stretch>
        </p:blipFill>
        <p:spPr>
          <a:xfrm>
            <a:off x="4784846" y="393595"/>
            <a:ext cx="5827013" cy="4858056"/>
          </a:xfrm>
          <a:prstGeom prst="rect">
            <a:avLst/>
          </a:prstGeom>
        </p:spPr>
      </p:pic>
      <p:pic>
        <p:nvPicPr>
          <p:cNvPr id="6" name="图片 5"/>
          <p:cNvPicPr>
            <a:picLocks noChangeAspect="1"/>
          </p:cNvPicPr>
          <p:nvPr/>
        </p:nvPicPr>
        <p:blipFill>
          <a:blip r:embed="rId3"/>
          <a:stretch>
            <a:fillRect/>
          </a:stretch>
        </p:blipFill>
        <p:spPr>
          <a:xfrm>
            <a:off x="6054896" y="2038726"/>
            <a:ext cx="5601185" cy="4145639"/>
          </a:xfrm>
          <a:prstGeom prst="rect">
            <a:avLst/>
          </a:prstGeom>
        </p:spPr>
      </p:pic>
      <p:sp>
        <p:nvSpPr>
          <p:cNvPr id="7" name="文本框 6"/>
          <p:cNvSpPr txBox="1"/>
          <p:nvPr/>
        </p:nvSpPr>
        <p:spPr>
          <a:xfrm>
            <a:off x="363977" y="5255610"/>
            <a:ext cx="5534024" cy="954107"/>
          </a:xfrm>
          <a:prstGeom prst="rect">
            <a:avLst/>
          </a:prstGeom>
          <a:noFill/>
        </p:spPr>
        <p:txBody>
          <a:bodyPr wrap="square" rtlCol="0">
            <a:spAutoFit/>
          </a:bodyPr>
          <a:lstStyle/>
          <a:p>
            <a:r>
              <a:rPr lang="zh-CN" altLang="en-US" sz="2800" dirty="0">
                <a:latin typeface="华文仿宋" panose="02010600040101010101" pitchFamily="2" charset="-122"/>
                <a:ea typeface="华文仿宋" panose="02010600040101010101" pitchFamily="2" charset="-122"/>
              </a:rPr>
              <a:t>可见逻辑表达式交换计算左右操作数运算顺序不会改变计算的结果</a:t>
            </a:r>
            <a:endParaRPr lang="zh-CN" altLang="en-US" sz="28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229245"/>
            <a:ext cx="8653419"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17. </a:t>
            </a:r>
            <a:r>
              <a:rPr lang="zh-CN" altLang="en-US" sz="3200" b="1" dirty="0">
                <a:solidFill>
                  <a:srgbClr val="FFFF00"/>
                </a:solidFill>
                <a:latin typeface="华文仿宋" panose="02010600040101010101" pitchFamily="2" charset="-122"/>
                <a:ea typeface="华文仿宋" panose="02010600040101010101" pitchFamily="2" charset="-122"/>
              </a:rPr>
              <a:t>对于不同遍历顺序的分析</a:t>
            </a:r>
            <a:endParaRPr lang="en-US" altLang="zh-CN" sz="3200" b="1" dirty="0">
              <a:solidFill>
                <a:srgbClr val="FFFF00"/>
              </a:solidFill>
              <a:latin typeface="华文仿宋" panose="02010600040101010101" pitchFamily="2" charset="-122"/>
              <a:ea typeface="华文仿宋" panose="02010600040101010101" pitchFamily="2" charset="-122"/>
            </a:endParaRPr>
          </a:p>
        </p:txBody>
      </p:sp>
      <p:sp>
        <p:nvSpPr>
          <p:cNvPr id="8" name="文本框 7"/>
          <p:cNvSpPr txBox="1"/>
          <p:nvPr/>
        </p:nvSpPr>
        <p:spPr>
          <a:xfrm>
            <a:off x="447673" y="773747"/>
            <a:ext cx="9363077" cy="2154436"/>
          </a:xfrm>
          <a:prstGeom prst="rect">
            <a:avLst/>
          </a:prstGeom>
          <a:noFill/>
        </p:spPr>
        <p:txBody>
          <a:bodyPr wrap="square" rtlCol="0">
            <a:spAutoFit/>
          </a:bodyPr>
          <a:lstStyle/>
          <a:p>
            <a:r>
              <a:rPr lang="zh-CN" altLang="en-US" sz="2000" dirty="0">
                <a:solidFill>
                  <a:srgbClr val="00B0F0"/>
                </a:solidFill>
                <a:latin typeface="华文仿宋" panose="02010600040101010101" pitchFamily="2" charset="-122"/>
                <a:ea typeface="华文仿宋" panose="02010600040101010101" pitchFamily="2" charset="-122"/>
              </a:rPr>
              <a:t>建立</a:t>
            </a:r>
            <a:r>
              <a:rPr lang="en-US" altLang="zh-CN" sz="2000" dirty="0">
                <a:solidFill>
                  <a:srgbClr val="00B0F0"/>
                </a:solidFill>
                <a:latin typeface="华文仿宋" panose="02010600040101010101" pitchFamily="2" charset="-122"/>
                <a:ea typeface="华文仿宋" panose="02010600040101010101" pitchFamily="2" charset="-122"/>
              </a:rPr>
              <a:t>(build)</a:t>
            </a:r>
            <a:endParaRPr lang="zh-CN" altLang="en-US" sz="2000" dirty="0">
              <a:solidFill>
                <a:srgbClr val="00B0F0"/>
              </a:solidFill>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遍历：</a:t>
            </a:r>
            <a:r>
              <a:rPr lang="zh-CN" altLang="en-US" sz="2000" dirty="0">
                <a:latin typeface="华文仿宋" panose="02010600040101010101" pitchFamily="2" charset="-122"/>
                <a:ea typeface="华文仿宋" panose="02010600040101010101" pitchFamily="2" charset="-122"/>
              </a:rPr>
              <a:t>先序遍历</a:t>
            </a:r>
            <a:endParaRPr lang="zh-CN" altLang="en-US" sz="2000" dirty="0">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理由：因为是用先序表达式简历树的，用先序遍历可以直接处理根节点，然后递归建立左右子树，比较方便。</a:t>
            </a:r>
            <a:endParaRPr lang="zh-CN" altLang="en-US" sz="2000" dirty="0">
              <a:solidFill>
                <a:srgbClr val="00B0F0"/>
              </a:solidFill>
              <a:latin typeface="华文仿宋" panose="02010600040101010101" pitchFamily="2" charset="-122"/>
              <a:ea typeface="华文仿宋" panose="02010600040101010101" pitchFamily="2" charset="-122"/>
            </a:endParaRPr>
          </a:p>
          <a:p>
            <a:r>
              <a:rPr lang="zh-CN" altLang="en-US" dirty="0">
                <a:solidFill>
                  <a:srgbClr val="00B0F0"/>
                </a:solidFill>
                <a:latin typeface="华文仿宋" panose="02010600040101010101" pitchFamily="2" charset="-122"/>
                <a:ea typeface="华文仿宋" panose="02010600040101010101" pitchFamily="2" charset="-122"/>
              </a:rPr>
              <a:t> </a:t>
            </a:r>
            <a:endParaRPr lang="zh-CN" altLang="en-US" dirty="0">
              <a:solidFill>
                <a:srgbClr val="00B0F0"/>
              </a:solidFill>
              <a:latin typeface="华文仿宋" panose="02010600040101010101" pitchFamily="2" charset="-122"/>
              <a:ea typeface="华文仿宋" panose="02010600040101010101" pitchFamily="2" charset="-122"/>
            </a:endParaRPr>
          </a:p>
          <a:p>
            <a:endParaRPr lang="zh-CN" altLang="en-US" dirty="0">
              <a:latin typeface="华文仿宋" panose="02010600040101010101" pitchFamily="2" charset="-122"/>
              <a:ea typeface="华文仿宋" panose="02010600040101010101" pitchFamily="2" charset="-122"/>
            </a:endParaRPr>
          </a:p>
          <a:p>
            <a:endParaRPr lang="zh-CN" altLang="en-US" dirty="0"/>
          </a:p>
        </p:txBody>
      </p:sp>
      <p:sp>
        <p:nvSpPr>
          <p:cNvPr id="9" name="文本框 8"/>
          <p:cNvSpPr txBox="1"/>
          <p:nvPr/>
        </p:nvSpPr>
        <p:spPr>
          <a:xfrm>
            <a:off x="447674" y="2378541"/>
            <a:ext cx="7953375" cy="1323439"/>
          </a:xfrm>
          <a:prstGeom prst="rect">
            <a:avLst/>
          </a:prstGeom>
          <a:noFill/>
        </p:spPr>
        <p:txBody>
          <a:bodyPr wrap="square" rtlCol="0">
            <a:spAutoFit/>
          </a:bodyPr>
          <a:lstStyle/>
          <a:p>
            <a:r>
              <a:rPr lang="zh-CN" altLang="en-US" sz="2000" dirty="0">
                <a:solidFill>
                  <a:srgbClr val="00B0F0"/>
                </a:solidFill>
                <a:latin typeface="华文仿宋" panose="02010600040101010101" pitchFamily="2" charset="-122"/>
                <a:ea typeface="华文仿宋" panose="02010600040101010101" pitchFamily="2" charset="-122"/>
              </a:rPr>
              <a:t>表达式</a:t>
            </a:r>
            <a:r>
              <a:rPr lang="en-US" altLang="zh-CN" sz="2000" dirty="0">
                <a:solidFill>
                  <a:srgbClr val="00B0F0"/>
                </a:solidFill>
                <a:latin typeface="华文仿宋" panose="02010600040101010101" pitchFamily="2" charset="-122"/>
                <a:ea typeface="华文仿宋" panose="02010600040101010101" pitchFamily="2" charset="-122"/>
              </a:rPr>
              <a:t>(expression)</a:t>
            </a:r>
            <a:endParaRPr lang="zh-CN" altLang="en-US" sz="2000" dirty="0">
              <a:solidFill>
                <a:srgbClr val="00B0F0"/>
              </a:solidFill>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遍历：</a:t>
            </a:r>
            <a:r>
              <a:rPr lang="zh-CN" altLang="en-US" sz="2000" dirty="0">
                <a:latin typeface="华文仿宋" panose="02010600040101010101" pitchFamily="2" charset="-122"/>
                <a:ea typeface="华文仿宋" panose="02010600040101010101" pitchFamily="2" charset="-122"/>
              </a:rPr>
              <a:t>中序遍历</a:t>
            </a:r>
            <a:endParaRPr lang="zh-CN" altLang="en-US" sz="2000" dirty="0">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理由：便于求得符合人们平时习惯的中缀表达式</a:t>
            </a:r>
            <a:endParaRPr lang="zh-CN" altLang="en-US" sz="2000" dirty="0">
              <a:solidFill>
                <a:srgbClr val="00B0F0"/>
              </a:solidFill>
              <a:latin typeface="华文仿宋" panose="02010600040101010101" pitchFamily="2" charset="-122"/>
              <a:ea typeface="华文仿宋" panose="02010600040101010101" pitchFamily="2" charset="-122"/>
            </a:endParaRPr>
          </a:p>
          <a:p>
            <a:endParaRPr lang="zh-CN" altLang="en-US" sz="2000" dirty="0">
              <a:solidFill>
                <a:srgbClr val="00B0F0"/>
              </a:solidFill>
              <a:latin typeface="华文仿宋" panose="02010600040101010101" pitchFamily="2" charset="-122"/>
              <a:ea typeface="华文仿宋" panose="02010600040101010101" pitchFamily="2" charset="-122"/>
            </a:endParaRPr>
          </a:p>
        </p:txBody>
      </p:sp>
      <p:sp>
        <p:nvSpPr>
          <p:cNvPr id="10" name="文本框 9"/>
          <p:cNvSpPr txBox="1"/>
          <p:nvPr/>
        </p:nvSpPr>
        <p:spPr>
          <a:xfrm>
            <a:off x="447674" y="3701980"/>
            <a:ext cx="7953375" cy="1323439"/>
          </a:xfrm>
          <a:prstGeom prst="rect">
            <a:avLst/>
          </a:prstGeom>
          <a:noFill/>
        </p:spPr>
        <p:txBody>
          <a:bodyPr wrap="square" rtlCol="0">
            <a:spAutoFit/>
          </a:bodyPr>
          <a:lstStyle/>
          <a:p>
            <a:r>
              <a:rPr lang="zh-CN" altLang="en-US" sz="2000" dirty="0">
                <a:solidFill>
                  <a:srgbClr val="00B0F0"/>
                </a:solidFill>
                <a:latin typeface="华文仿宋" panose="02010600040101010101" pitchFamily="2" charset="-122"/>
                <a:ea typeface="华文仿宋" panose="02010600040101010101" pitchFamily="2" charset="-122"/>
              </a:rPr>
              <a:t>计算</a:t>
            </a:r>
            <a:r>
              <a:rPr lang="en-US" altLang="zh-CN" sz="2000" dirty="0">
                <a:solidFill>
                  <a:srgbClr val="00B0F0"/>
                </a:solidFill>
                <a:latin typeface="华文仿宋" panose="02010600040101010101" pitchFamily="2" charset="-122"/>
                <a:ea typeface="华文仿宋" panose="02010600040101010101" pitchFamily="2" charset="-122"/>
              </a:rPr>
              <a:t>(evaluate)</a:t>
            </a:r>
            <a:endParaRPr lang="zh-CN" altLang="en-US" sz="2000" dirty="0">
              <a:solidFill>
                <a:srgbClr val="00B0F0"/>
              </a:solidFill>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遍历：</a:t>
            </a:r>
            <a:r>
              <a:rPr lang="zh-CN" altLang="en-US" sz="2000" dirty="0">
                <a:latin typeface="华文仿宋" panose="02010600040101010101" pitchFamily="2" charset="-122"/>
                <a:ea typeface="华文仿宋" panose="02010600040101010101" pitchFamily="2" charset="-122"/>
              </a:rPr>
              <a:t>后序遍历</a:t>
            </a:r>
            <a:endParaRPr lang="zh-CN" altLang="en-US" sz="2000" dirty="0">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理由：因为要知道左右子表达树的值才能计算以根节点为操作符的整个表达树的值</a:t>
            </a:r>
            <a:endParaRPr lang="zh-CN" altLang="en-US" sz="2400" dirty="0">
              <a:solidFill>
                <a:srgbClr val="00B0F0"/>
              </a:solidFill>
              <a:latin typeface="华文仿宋" panose="02010600040101010101" pitchFamily="2" charset="-122"/>
              <a:ea typeface="华文仿宋" panose="02010600040101010101" pitchFamily="2" charset="-122"/>
            </a:endParaRPr>
          </a:p>
        </p:txBody>
      </p:sp>
      <p:sp>
        <p:nvSpPr>
          <p:cNvPr id="12" name="文本框 11"/>
          <p:cNvSpPr txBox="1"/>
          <p:nvPr/>
        </p:nvSpPr>
        <p:spPr>
          <a:xfrm>
            <a:off x="447674" y="5194696"/>
            <a:ext cx="6838950" cy="1323439"/>
          </a:xfrm>
          <a:prstGeom prst="rect">
            <a:avLst/>
          </a:prstGeom>
          <a:noFill/>
        </p:spPr>
        <p:txBody>
          <a:bodyPr wrap="square" rtlCol="0">
            <a:spAutoFit/>
          </a:bodyPr>
          <a:lstStyle/>
          <a:p>
            <a:r>
              <a:rPr lang="zh-CN" altLang="en-US" sz="2000" dirty="0">
                <a:solidFill>
                  <a:srgbClr val="00B0F0"/>
                </a:solidFill>
                <a:latin typeface="华文仿宋" panose="02010600040101010101" pitchFamily="2" charset="-122"/>
                <a:ea typeface="华文仿宋" panose="02010600040101010101" pitchFamily="2" charset="-122"/>
              </a:rPr>
              <a:t>清除</a:t>
            </a:r>
            <a:r>
              <a:rPr lang="en-US" altLang="zh-CN" sz="2000" dirty="0">
                <a:solidFill>
                  <a:srgbClr val="00B0F0"/>
                </a:solidFill>
                <a:latin typeface="华文仿宋" panose="02010600040101010101" pitchFamily="2" charset="-122"/>
                <a:ea typeface="华文仿宋" panose="02010600040101010101" pitchFamily="2" charset="-122"/>
              </a:rPr>
              <a:t>(clear)</a:t>
            </a:r>
            <a:endParaRPr lang="en-US" altLang="zh-CN" sz="2000" dirty="0">
              <a:solidFill>
                <a:srgbClr val="00B0F0"/>
              </a:solidFill>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遍历：</a:t>
            </a:r>
            <a:r>
              <a:rPr lang="zh-CN" altLang="en-US" sz="2000" dirty="0">
                <a:latin typeface="华文仿宋" panose="02010600040101010101" pitchFamily="2" charset="-122"/>
                <a:ea typeface="华文仿宋" panose="02010600040101010101" pitchFamily="2" charset="-122"/>
              </a:rPr>
              <a:t>后续遍历</a:t>
            </a:r>
            <a:endParaRPr lang="zh-CN" altLang="en-US" sz="2000" dirty="0">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理由： 因为要把</a:t>
            </a:r>
            <a:r>
              <a:rPr lang="en-US" altLang="zh-CN" sz="2000" dirty="0" err="1">
                <a:solidFill>
                  <a:srgbClr val="00B0F0"/>
                </a:solidFill>
                <a:latin typeface="华文仿宋" panose="02010600040101010101" pitchFamily="2" charset="-122"/>
                <a:ea typeface="华文仿宋" panose="02010600040101010101" pitchFamily="2" charset="-122"/>
              </a:rPr>
              <a:t>Lchild</a:t>
            </a:r>
            <a:r>
              <a:rPr lang="en-US" altLang="zh-CN" sz="2000" dirty="0">
                <a:solidFill>
                  <a:srgbClr val="00B0F0"/>
                </a:solidFill>
                <a:latin typeface="华文仿宋" panose="02010600040101010101" pitchFamily="2" charset="-122"/>
                <a:ea typeface="华文仿宋" panose="02010600040101010101" pitchFamily="2" charset="-122"/>
              </a:rPr>
              <a:t> </a:t>
            </a:r>
            <a:r>
              <a:rPr lang="zh-CN" altLang="en-US" sz="2000" dirty="0">
                <a:solidFill>
                  <a:srgbClr val="00B0F0"/>
                </a:solidFill>
                <a:latin typeface="华文仿宋" panose="02010600040101010101" pitchFamily="2" charset="-122"/>
                <a:ea typeface="华文仿宋" panose="02010600040101010101" pitchFamily="2" charset="-122"/>
              </a:rPr>
              <a:t>和</a:t>
            </a:r>
            <a:r>
              <a:rPr lang="en-US" altLang="zh-CN" sz="2000" dirty="0" err="1">
                <a:solidFill>
                  <a:srgbClr val="00B0F0"/>
                </a:solidFill>
                <a:latin typeface="华文仿宋" panose="02010600040101010101" pitchFamily="2" charset="-122"/>
                <a:ea typeface="华文仿宋" panose="02010600040101010101" pitchFamily="2" charset="-122"/>
              </a:rPr>
              <a:t>Rchild</a:t>
            </a:r>
            <a:r>
              <a:rPr lang="en-US" altLang="zh-CN" sz="2000" dirty="0">
                <a:solidFill>
                  <a:srgbClr val="00B0F0"/>
                </a:solidFill>
                <a:latin typeface="华文仿宋" panose="02010600040101010101" pitchFamily="2" charset="-122"/>
                <a:ea typeface="华文仿宋" panose="02010600040101010101" pitchFamily="2" charset="-122"/>
              </a:rPr>
              <a:t> </a:t>
            </a:r>
            <a:r>
              <a:rPr lang="zh-CN" altLang="en-US" sz="2000" dirty="0">
                <a:solidFill>
                  <a:srgbClr val="00B0F0"/>
                </a:solidFill>
                <a:latin typeface="华文仿宋" panose="02010600040101010101" pitchFamily="2" charset="-122"/>
                <a:ea typeface="华文仿宋" panose="02010600040101010101" pitchFamily="2" charset="-122"/>
              </a:rPr>
              <a:t>所指向的子树都</a:t>
            </a:r>
            <a:r>
              <a:rPr lang="en-US" altLang="zh-CN" sz="2000" dirty="0">
                <a:solidFill>
                  <a:srgbClr val="00B0F0"/>
                </a:solidFill>
                <a:latin typeface="华文仿宋" panose="02010600040101010101" pitchFamily="2" charset="-122"/>
                <a:ea typeface="华文仿宋" panose="02010600040101010101" pitchFamily="2" charset="-122"/>
              </a:rPr>
              <a:t>delete</a:t>
            </a:r>
            <a:r>
              <a:rPr lang="zh-CN" altLang="en-US" sz="2000" dirty="0">
                <a:solidFill>
                  <a:srgbClr val="00B0F0"/>
                </a:solidFill>
                <a:latin typeface="华文仿宋" panose="02010600040101010101" pitchFamily="2" charset="-122"/>
                <a:ea typeface="华文仿宋" panose="02010600040101010101" pitchFamily="2" charset="-122"/>
              </a:rPr>
              <a:t>了以后才能释放</a:t>
            </a:r>
            <a:r>
              <a:rPr lang="en-US" altLang="zh-CN" sz="2000" dirty="0">
                <a:solidFill>
                  <a:srgbClr val="00B0F0"/>
                </a:solidFill>
                <a:latin typeface="华文仿宋" panose="02010600040101010101" pitchFamily="2" charset="-122"/>
                <a:ea typeface="华文仿宋" panose="02010600040101010101" pitchFamily="2" charset="-122"/>
              </a:rPr>
              <a:t>T</a:t>
            </a:r>
            <a:r>
              <a:rPr lang="zh-CN" altLang="en-US" sz="2000" dirty="0">
                <a:solidFill>
                  <a:srgbClr val="00B0F0"/>
                </a:solidFill>
                <a:latin typeface="华文仿宋" panose="02010600040101010101" pitchFamily="2" charset="-122"/>
                <a:ea typeface="华文仿宋" panose="02010600040101010101" pitchFamily="2" charset="-122"/>
              </a:rPr>
              <a:t>的内存</a:t>
            </a:r>
            <a:endParaRPr lang="zh-CN" altLang="en-US" sz="2000" dirty="0">
              <a:solidFill>
                <a:srgbClr val="00B0F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165726" y="330444"/>
            <a:ext cx="7403097" cy="619711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70766" y="272265"/>
            <a:ext cx="9440034" cy="1828801"/>
          </a:xfrm>
        </p:spPr>
        <p:txBody>
          <a:bodyPr/>
          <a:lstStyle/>
          <a:p>
            <a:r>
              <a:rPr lang="zh-CN" altLang="en-US" dirty="0">
                <a:solidFill>
                  <a:srgbClr val="00B0F0"/>
                </a:solidFill>
                <a:latin typeface="Adobe 楷体 Std R" panose="02020400000000000000" pitchFamily="18" charset="-122"/>
                <a:ea typeface="Adobe 楷体 Std R" panose="02020400000000000000" pitchFamily="18" charset="-122"/>
              </a:rPr>
              <a:t>二：赫夫曼编码的实现</a:t>
            </a:r>
            <a:endParaRPr lang="zh-CN" altLang="en-US" dirty="0">
              <a:solidFill>
                <a:srgbClr val="00B0F0"/>
              </a:solidFill>
              <a:latin typeface="Adobe 楷体 Std R" panose="02020400000000000000" pitchFamily="18" charset="-122"/>
              <a:ea typeface="Adobe 楷体 Std R" panose="02020400000000000000" pitchFamily="18" charset="-122"/>
            </a:endParaRPr>
          </a:p>
        </p:txBody>
      </p:sp>
      <p:sp>
        <p:nvSpPr>
          <p:cNvPr id="3" name="副标题 2"/>
          <p:cNvSpPr>
            <a:spLocks noGrp="1"/>
          </p:cNvSpPr>
          <p:nvPr>
            <p:ph type="subTitle" idx="1"/>
          </p:nvPr>
        </p:nvSpPr>
        <p:spPr>
          <a:xfrm>
            <a:off x="1913618" y="2569639"/>
            <a:ext cx="8840107" cy="3097736"/>
          </a:xfrm>
        </p:spPr>
        <p:txBody>
          <a:bodyPr>
            <a:normAutofit/>
          </a:bodyPr>
          <a:lstStyle/>
          <a:p>
            <a:pPr marL="457200" indent="-457200" algn="l">
              <a:buAutoNum type="arabicPeriod"/>
            </a:pPr>
            <a:r>
              <a:rPr lang="zh-CN" altLang="en-US" sz="3600" dirty="0">
                <a:latin typeface="华文仿宋" panose="02010600040101010101" pitchFamily="2" charset="-122"/>
                <a:ea typeface="华文仿宋" panose="02010600040101010101" pitchFamily="2" charset="-122"/>
              </a:rPr>
              <a:t>节点类型的定义和树的存储形式</a:t>
            </a:r>
            <a:endParaRPr lang="en-US" altLang="zh-CN" sz="3600" dirty="0">
              <a:latin typeface="华文仿宋" panose="02010600040101010101" pitchFamily="2" charset="-122"/>
              <a:ea typeface="华文仿宋" panose="02010600040101010101" pitchFamily="2" charset="-122"/>
            </a:endParaRPr>
          </a:p>
          <a:p>
            <a:pPr marL="457200" indent="-457200" algn="l">
              <a:buAutoNum type="arabicPeriod"/>
            </a:pPr>
            <a:r>
              <a:rPr lang="zh-CN" altLang="en-US" sz="3600" dirty="0">
                <a:latin typeface="华文仿宋" panose="02010600040101010101" pitchFamily="2" charset="-122"/>
                <a:ea typeface="华文仿宋" panose="02010600040101010101" pitchFamily="2" charset="-122"/>
              </a:rPr>
              <a:t>建树</a:t>
            </a:r>
            <a:endParaRPr lang="en-US" altLang="zh-CN" sz="3600" dirty="0">
              <a:latin typeface="华文仿宋" panose="02010600040101010101" pitchFamily="2" charset="-122"/>
              <a:ea typeface="华文仿宋" panose="02010600040101010101" pitchFamily="2" charset="-122"/>
            </a:endParaRPr>
          </a:p>
          <a:p>
            <a:pPr marL="457200" indent="-457200" algn="l">
              <a:buAutoNum type="arabicPeriod"/>
            </a:pPr>
            <a:r>
              <a:rPr lang="zh-CN" altLang="en-US" sz="3600" dirty="0">
                <a:latin typeface="华文仿宋" panose="02010600040101010101" pitchFamily="2" charset="-122"/>
                <a:ea typeface="华文仿宋" panose="02010600040101010101" pitchFamily="2" charset="-122"/>
              </a:rPr>
              <a:t>得到前缀码</a:t>
            </a:r>
            <a:endParaRPr lang="zh-CN" altLang="en-US" dirty="0">
              <a:latin typeface="华文仿宋" panose="02010600040101010101" pitchFamily="2" charset="-122"/>
              <a:ea typeface="华文仿宋" panose="020106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485775" y="455091"/>
            <a:ext cx="3162300" cy="687910"/>
          </a:xfrm>
        </p:spPr>
        <p:txBody>
          <a:bodyPr>
            <a:normAutofit fontScale="90000"/>
          </a:bodyPr>
          <a:lstStyle/>
          <a:p>
            <a:r>
              <a:rPr lang="en-US" altLang="zh-CN" sz="4000" dirty="0">
                <a:solidFill>
                  <a:srgbClr val="FFFF00"/>
                </a:solidFill>
                <a:latin typeface="华文仿宋" panose="02010600040101010101" pitchFamily="2" charset="-122"/>
                <a:ea typeface="华文仿宋" panose="02010600040101010101" pitchFamily="2" charset="-122"/>
              </a:rPr>
              <a:t>1.</a:t>
            </a:r>
            <a:r>
              <a:rPr lang="zh-CN" altLang="en-US" sz="4000" dirty="0">
                <a:solidFill>
                  <a:srgbClr val="FFFF00"/>
                </a:solidFill>
                <a:latin typeface="华文仿宋" panose="02010600040101010101" pitchFamily="2" charset="-122"/>
                <a:ea typeface="华文仿宋" panose="02010600040101010101" pitchFamily="2" charset="-122"/>
              </a:rPr>
              <a:t>类型定义</a:t>
            </a:r>
            <a:endParaRPr lang="zh-CN" altLang="en-US" sz="4000" dirty="0">
              <a:solidFill>
                <a:srgbClr val="FFFF00"/>
              </a:solidFill>
              <a:latin typeface="华文仿宋" panose="02010600040101010101" pitchFamily="2" charset="-122"/>
              <a:ea typeface="华文仿宋" panose="02010600040101010101" pitchFamily="2" charset="-122"/>
            </a:endParaRPr>
          </a:p>
        </p:txBody>
      </p:sp>
      <p:pic>
        <p:nvPicPr>
          <p:cNvPr id="8" name="图片 7"/>
          <p:cNvPicPr>
            <a:picLocks noChangeAspect="1"/>
          </p:cNvPicPr>
          <p:nvPr/>
        </p:nvPicPr>
        <p:blipFill>
          <a:blip r:embed="rId1"/>
          <a:stretch>
            <a:fillRect/>
          </a:stretch>
        </p:blipFill>
        <p:spPr>
          <a:xfrm>
            <a:off x="959922" y="1295218"/>
            <a:ext cx="5679003" cy="5223163"/>
          </a:xfrm>
          <a:prstGeom prst="rect">
            <a:avLst/>
          </a:prstGeom>
        </p:spPr>
      </p:pic>
      <p:sp>
        <p:nvSpPr>
          <p:cNvPr id="9" name="文本框 8"/>
          <p:cNvSpPr txBox="1"/>
          <p:nvPr/>
        </p:nvSpPr>
        <p:spPr>
          <a:xfrm>
            <a:off x="7410449" y="1295218"/>
            <a:ext cx="3743325" cy="3539430"/>
          </a:xfrm>
          <a:prstGeom prst="rect">
            <a:avLst/>
          </a:prstGeom>
          <a:noFill/>
        </p:spPr>
        <p:txBody>
          <a:bodyPr wrap="square" rtlCol="0">
            <a:spAutoFit/>
          </a:bodyPr>
          <a:lstStyle/>
          <a:p>
            <a:r>
              <a:rPr lang="zh-CN" altLang="en-US" sz="2800" dirty="0">
                <a:solidFill>
                  <a:srgbClr val="00B0F0"/>
                </a:solidFill>
                <a:latin typeface="华文仿宋" panose="02010600040101010101" pitchFamily="2" charset="-122"/>
                <a:ea typeface="华文仿宋" panose="02010600040101010101" pitchFamily="2" charset="-122"/>
              </a:rPr>
              <a:t>类似于完全二叉树，可以用顺序表存储赫夫曼数，接待除了记录信息的出现频率，还记录了赫夫曼树的左右子节点在顺序表中的下标</a:t>
            </a:r>
            <a:endParaRPr lang="en-US" altLang="zh-CN" sz="2800" dirty="0">
              <a:solidFill>
                <a:srgbClr val="00B0F0"/>
              </a:solidFill>
              <a:latin typeface="华文仿宋" panose="02010600040101010101" pitchFamily="2" charset="-122"/>
              <a:ea typeface="华文仿宋" panose="02010600040101010101" pitchFamily="2" charset="-122"/>
            </a:endParaRPr>
          </a:p>
          <a:p>
            <a:r>
              <a:rPr lang="en-US" altLang="zh-CN" sz="2800" dirty="0">
                <a:solidFill>
                  <a:srgbClr val="00B0F0"/>
                </a:solidFill>
                <a:latin typeface="华文仿宋" panose="02010600040101010101" pitchFamily="2" charset="-122"/>
                <a:ea typeface="华文仿宋" panose="02010600040101010101" pitchFamily="2" charset="-122"/>
              </a:rPr>
              <a:t>First</a:t>
            </a:r>
            <a:r>
              <a:rPr lang="zh-CN" altLang="en-US" sz="2800" dirty="0">
                <a:solidFill>
                  <a:srgbClr val="00B0F0"/>
                </a:solidFill>
                <a:latin typeface="华文仿宋" panose="02010600040101010101" pitchFamily="2" charset="-122"/>
                <a:ea typeface="华文仿宋" panose="02010600040101010101" pitchFamily="2" charset="-122"/>
              </a:rPr>
              <a:t>是</a:t>
            </a:r>
            <a:r>
              <a:rPr lang="en-US" altLang="zh-CN" sz="2800" dirty="0">
                <a:solidFill>
                  <a:srgbClr val="00B0F0"/>
                </a:solidFill>
                <a:latin typeface="华文仿宋" panose="02010600040101010101" pitchFamily="2" charset="-122"/>
                <a:ea typeface="华文仿宋" panose="02010600040101010101" pitchFamily="2" charset="-122"/>
              </a:rPr>
              <a:t>weight (</a:t>
            </a:r>
            <a:r>
              <a:rPr lang="zh-CN" altLang="en-US" sz="2800" dirty="0">
                <a:solidFill>
                  <a:srgbClr val="00B0F0"/>
                </a:solidFill>
                <a:latin typeface="华文仿宋" panose="02010600040101010101" pitchFamily="2" charset="-122"/>
                <a:ea typeface="华文仿宋" panose="02010600040101010101" pitchFamily="2" charset="-122"/>
              </a:rPr>
              <a:t>权重</a:t>
            </a:r>
            <a:r>
              <a:rPr lang="en-US" altLang="zh-CN" sz="2800" dirty="0">
                <a:solidFill>
                  <a:srgbClr val="00B0F0"/>
                </a:solidFill>
                <a:latin typeface="华文仿宋" panose="02010600040101010101" pitchFamily="2" charset="-122"/>
                <a:ea typeface="华文仿宋" panose="02010600040101010101" pitchFamily="2" charset="-122"/>
              </a:rPr>
              <a:t>)</a:t>
            </a:r>
            <a:endParaRPr lang="en-US" altLang="zh-CN" sz="2800" dirty="0">
              <a:solidFill>
                <a:srgbClr val="00B0F0"/>
              </a:solidFill>
              <a:latin typeface="华文仿宋" panose="02010600040101010101" pitchFamily="2" charset="-122"/>
              <a:ea typeface="华文仿宋" panose="02010600040101010101" pitchFamily="2" charset="-122"/>
            </a:endParaRPr>
          </a:p>
          <a:p>
            <a:r>
              <a:rPr lang="en-US" altLang="zh-CN" sz="2800" dirty="0">
                <a:solidFill>
                  <a:srgbClr val="00B0F0"/>
                </a:solidFill>
                <a:latin typeface="华文仿宋" panose="02010600040101010101" pitchFamily="2" charset="-122"/>
                <a:ea typeface="华文仿宋" panose="02010600040101010101" pitchFamily="2" charset="-122"/>
              </a:rPr>
              <a:t>Second</a:t>
            </a:r>
            <a:r>
              <a:rPr lang="zh-CN" altLang="en-US" sz="2800" dirty="0">
                <a:solidFill>
                  <a:srgbClr val="00B0F0"/>
                </a:solidFill>
                <a:latin typeface="华文仿宋" panose="02010600040101010101" pitchFamily="2" charset="-122"/>
                <a:ea typeface="华文仿宋" panose="02010600040101010101" pitchFamily="2" charset="-122"/>
              </a:rPr>
              <a:t>是</a:t>
            </a:r>
            <a:r>
              <a:rPr lang="en-US" altLang="zh-CN" sz="2800" dirty="0">
                <a:solidFill>
                  <a:srgbClr val="00B0F0"/>
                </a:solidFill>
                <a:latin typeface="华文仿宋" panose="02010600040101010101" pitchFamily="2" charset="-122"/>
                <a:ea typeface="华文仿宋" panose="02010600040101010101" pitchFamily="2" charset="-122"/>
              </a:rPr>
              <a:t>id(</a:t>
            </a:r>
            <a:r>
              <a:rPr lang="zh-CN" altLang="en-US" sz="2800" dirty="0">
                <a:solidFill>
                  <a:srgbClr val="00B0F0"/>
                </a:solidFill>
                <a:latin typeface="华文仿宋" panose="02010600040101010101" pitchFamily="2" charset="-122"/>
                <a:ea typeface="华文仿宋" panose="02010600040101010101" pitchFamily="2" charset="-122"/>
              </a:rPr>
              <a:t>下标</a:t>
            </a:r>
            <a:r>
              <a:rPr lang="en-US" altLang="zh-CN" sz="2800" dirty="0">
                <a:solidFill>
                  <a:srgbClr val="00B0F0"/>
                </a:solidFill>
                <a:latin typeface="华文仿宋" panose="02010600040101010101" pitchFamily="2" charset="-122"/>
                <a:ea typeface="华文仿宋" panose="02010600040101010101" pitchFamily="2" charset="-122"/>
              </a:rPr>
              <a:t>)</a:t>
            </a:r>
            <a:endParaRPr lang="zh-CN" altLang="en-US" sz="2800" dirty="0">
              <a:solidFill>
                <a:srgbClr val="00B0F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0" y="0"/>
            <a:ext cx="3162300" cy="687910"/>
          </a:xfrm>
        </p:spPr>
        <p:txBody>
          <a:bodyPr>
            <a:normAutofit fontScale="90000"/>
          </a:bodyPr>
          <a:lstStyle/>
          <a:p>
            <a:r>
              <a:rPr lang="en-US" altLang="zh-CN" sz="4000" dirty="0">
                <a:solidFill>
                  <a:srgbClr val="FFFF00"/>
                </a:solidFill>
                <a:latin typeface="华文仿宋" panose="02010600040101010101" pitchFamily="2" charset="-122"/>
                <a:ea typeface="华文仿宋" panose="02010600040101010101" pitchFamily="2" charset="-122"/>
              </a:rPr>
              <a:t>2. </a:t>
            </a:r>
            <a:r>
              <a:rPr lang="zh-CN" altLang="en-US" sz="4000" dirty="0">
                <a:solidFill>
                  <a:srgbClr val="FFFF00"/>
                </a:solidFill>
                <a:latin typeface="华文仿宋" panose="02010600040101010101" pitchFamily="2" charset="-122"/>
                <a:ea typeface="华文仿宋" panose="02010600040101010101" pitchFamily="2" charset="-122"/>
              </a:rPr>
              <a:t>建树</a:t>
            </a:r>
            <a:endParaRPr lang="zh-CN" altLang="en-US" sz="4000" dirty="0">
              <a:solidFill>
                <a:srgbClr val="FFFF00"/>
              </a:solidFill>
              <a:latin typeface="华文仿宋" panose="02010600040101010101" pitchFamily="2" charset="-122"/>
              <a:ea typeface="华文仿宋" panose="02010600040101010101" pitchFamily="2" charset="-122"/>
            </a:endParaRPr>
          </a:p>
        </p:txBody>
      </p:sp>
      <p:sp>
        <p:nvSpPr>
          <p:cNvPr id="9" name="文本框 8"/>
          <p:cNvSpPr txBox="1"/>
          <p:nvPr/>
        </p:nvSpPr>
        <p:spPr>
          <a:xfrm>
            <a:off x="6096000" y="980892"/>
            <a:ext cx="3743325" cy="3539430"/>
          </a:xfrm>
          <a:prstGeom prst="rect">
            <a:avLst/>
          </a:prstGeom>
          <a:noFill/>
        </p:spPr>
        <p:txBody>
          <a:bodyPr wrap="square" rtlCol="0">
            <a:spAutoFit/>
          </a:bodyPr>
          <a:lstStyle/>
          <a:p>
            <a:r>
              <a:rPr lang="zh-CN" altLang="en-US" sz="2800" dirty="0">
                <a:solidFill>
                  <a:srgbClr val="00B0F0"/>
                </a:solidFill>
                <a:latin typeface="华文仿宋" panose="02010600040101010101" pitchFamily="2" charset="-122"/>
                <a:ea typeface="华文仿宋" panose="02010600040101010101" pitchFamily="2" charset="-122"/>
              </a:rPr>
              <a:t>利用堆的性质，每次从堆中</a:t>
            </a:r>
            <a:r>
              <a:rPr lang="en-US" altLang="zh-CN" sz="2800" dirty="0">
                <a:solidFill>
                  <a:srgbClr val="00B0F0"/>
                </a:solidFill>
                <a:latin typeface="华文仿宋" panose="02010600040101010101" pitchFamily="2" charset="-122"/>
                <a:ea typeface="华文仿宋" panose="02010600040101010101" pitchFamily="2" charset="-122"/>
              </a:rPr>
              <a:t>pop</a:t>
            </a:r>
            <a:r>
              <a:rPr lang="zh-CN" altLang="en-US" sz="2800" dirty="0">
                <a:solidFill>
                  <a:srgbClr val="00B0F0"/>
                </a:solidFill>
                <a:latin typeface="华文仿宋" panose="02010600040101010101" pitchFamily="2" charset="-122"/>
                <a:ea typeface="华文仿宋" panose="02010600040101010101" pitchFamily="2" charset="-122"/>
              </a:rPr>
              <a:t>出权值最小的两个结点，并</a:t>
            </a:r>
            <a:r>
              <a:rPr lang="en-US" altLang="zh-CN" sz="2800" dirty="0">
                <a:solidFill>
                  <a:srgbClr val="00B0F0"/>
                </a:solidFill>
                <a:latin typeface="华文仿宋" panose="02010600040101010101" pitchFamily="2" charset="-122"/>
                <a:ea typeface="华文仿宋" panose="02010600040101010101" pitchFamily="2" charset="-122"/>
              </a:rPr>
              <a:t>push</a:t>
            </a:r>
            <a:r>
              <a:rPr lang="zh-CN" altLang="en-US" sz="2800" dirty="0">
                <a:solidFill>
                  <a:srgbClr val="00B0F0"/>
                </a:solidFill>
                <a:latin typeface="华文仿宋" panose="02010600040101010101" pitchFamily="2" charset="-122"/>
                <a:ea typeface="华文仿宋" panose="02010600040101010101" pitchFamily="2" charset="-122"/>
              </a:rPr>
              <a:t>进去二者之和，建立一个新的节点，节点编号一次增加，新节点的左右子节点是</a:t>
            </a:r>
            <a:r>
              <a:rPr lang="en-US" altLang="zh-CN" sz="2800" dirty="0">
                <a:solidFill>
                  <a:srgbClr val="00B0F0"/>
                </a:solidFill>
                <a:latin typeface="华文仿宋" panose="02010600040101010101" pitchFamily="2" charset="-122"/>
                <a:ea typeface="华文仿宋" panose="02010600040101010101" pitchFamily="2" charset="-122"/>
              </a:rPr>
              <a:t>pop</a:t>
            </a:r>
            <a:r>
              <a:rPr lang="zh-CN" altLang="en-US" sz="2800" dirty="0">
                <a:solidFill>
                  <a:srgbClr val="00B0F0"/>
                </a:solidFill>
                <a:latin typeface="华文仿宋" panose="02010600040101010101" pitchFamily="2" charset="-122"/>
                <a:ea typeface="华文仿宋" panose="02010600040101010101" pitchFamily="2" charset="-122"/>
              </a:rPr>
              <a:t>出两个结点的下标</a:t>
            </a:r>
            <a:endParaRPr lang="zh-CN" altLang="en-US" sz="2800" dirty="0">
              <a:solidFill>
                <a:srgbClr val="00B0F0"/>
              </a:solidFill>
              <a:latin typeface="华文仿宋" panose="02010600040101010101" pitchFamily="2" charset="-122"/>
              <a:ea typeface="华文仿宋" panose="02010600040101010101" pitchFamily="2" charset="-122"/>
            </a:endParaRPr>
          </a:p>
        </p:txBody>
      </p:sp>
      <p:pic>
        <p:nvPicPr>
          <p:cNvPr id="10" name="图片 9"/>
          <p:cNvPicPr>
            <a:picLocks noChangeAspect="1"/>
          </p:cNvPicPr>
          <p:nvPr/>
        </p:nvPicPr>
        <p:blipFill>
          <a:blip r:embed="rId1"/>
          <a:stretch>
            <a:fillRect/>
          </a:stretch>
        </p:blipFill>
        <p:spPr>
          <a:xfrm>
            <a:off x="600075" y="709353"/>
            <a:ext cx="4580017" cy="58983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a:xfrm>
            <a:off x="0" y="0"/>
            <a:ext cx="3162300" cy="687910"/>
          </a:xfrm>
        </p:spPr>
        <p:txBody>
          <a:bodyPr>
            <a:normAutofit fontScale="90000"/>
          </a:bodyPr>
          <a:lstStyle/>
          <a:p>
            <a:r>
              <a:rPr lang="en-US" altLang="zh-CN" sz="4000" dirty="0">
                <a:solidFill>
                  <a:srgbClr val="FFFF00"/>
                </a:solidFill>
                <a:latin typeface="华文仿宋" panose="02010600040101010101" pitchFamily="2" charset="-122"/>
                <a:ea typeface="华文仿宋" panose="02010600040101010101" pitchFamily="2" charset="-122"/>
              </a:rPr>
              <a:t>3. </a:t>
            </a:r>
            <a:r>
              <a:rPr lang="zh-CN" altLang="en-US" sz="4000" dirty="0">
                <a:solidFill>
                  <a:srgbClr val="FFFF00"/>
                </a:solidFill>
                <a:latin typeface="华文仿宋" panose="02010600040101010101" pitchFamily="2" charset="-122"/>
                <a:ea typeface="华文仿宋" panose="02010600040101010101" pitchFamily="2" charset="-122"/>
              </a:rPr>
              <a:t>得到前缀码</a:t>
            </a:r>
            <a:endParaRPr lang="zh-CN" altLang="en-US" sz="4000" dirty="0">
              <a:solidFill>
                <a:srgbClr val="FFFF00"/>
              </a:solidFill>
              <a:latin typeface="华文仿宋" panose="02010600040101010101" pitchFamily="2" charset="-122"/>
              <a:ea typeface="华文仿宋" panose="02010600040101010101" pitchFamily="2" charset="-122"/>
            </a:endParaRPr>
          </a:p>
        </p:txBody>
      </p:sp>
      <p:pic>
        <p:nvPicPr>
          <p:cNvPr id="2" name="图片 1"/>
          <p:cNvPicPr>
            <a:picLocks noChangeAspect="1"/>
          </p:cNvPicPr>
          <p:nvPr/>
        </p:nvPicPr>
        <p:blipFill>
          <a:blip r:embed="rId1"/>
          <a:stretch>
            <a:fillRect/>
          </a:stretch>
        </p:blipFill>
        <p:spPr>
          <a:xfrm>
            <a:off x="152022" y="687909"/>
            <a:ext cx="10087353" cy="5955503"/>
          </a:xfrm>
          <a:prstGeom prst="rect">
            <a:avLst/>
          </a:prstGeom>
        </p:spPr>
      </p:pic>
      <p:sp>
        <p:nvSpPr>
          <p:cNvPr id="9" name="文本框 8"/>
          <p:cNvSpPr txBox="1"/>
          <p:nvPr/>
        </p:nvSpPr>
        <p:spPr>
          <a:xfrm>
            <a:off x="6296025" y="1895945"/>
            <a:ext cx="3743325" cy="1384995"/>
          </a:xfrm>
          <a:prstGeom prst="rect">
            <a:avLst/>
          </a:prstGeom>
          <a:noFill/>
        </p:spPr>
        <p:txBody>
          <a:bodyPr wrap="square" rtlCol="0">
            <a:spAutoFit/>
          </a:bodyPr>
          <a:lstStyle/>
          <a:p>
            <a:r>
              <a:rPr lang="zh-CN" altLang="en-US" sz="2800" dirty="0">
                <a:solidFill>
                  <a:srgbClr val="00B0F0"/>
                </a:solidFill>
                <a:latin typeface="华文仿宋" panose="02010600040101010101" pitchFamily="2" charset="-122"/>
                <a:ea typeface="华文仿宋" panose="02010600040101010101" pitchFamily="2" charset="-122"/>
              </a:rPr>
              <a:t>利用</a:t>
            </a:r>
            <a:r>
              <a:rPr lang="en-US" altLang="zh-CN" sz="2800" dirty="0" err="1">
                <a:solidFill>
                  <a:srgbClr val="00B0F0"/>
                </a:solidFill>
                <a:latin typeface="华文仿宋" panose="02010600040101010101" pitchFamily="2" charset="-122"/>
                <a:ea typeface="华文仿宋" panose="02010600040101010101" pitchFamily="2" charset="-122"/>
              </a:rPr>
              <a:t>dfs</a:t>
            </a:r>
            <a:r>
              <a:rPr lang="zh-CN" altLang="en-US" sz="2800" dirty="0">
                <a:solidFill>
                  <a:srgbClr val="00B0F0"/>
                </a:solidFill>
                <a:latin typeface="华文仿宋" panose="02010600040101010101" pitchFamily="2" charset="-122"/>
                <a:ea typeface="华文仿宋" panose="02010600040101010101" pitchFamily="2" charset="-122"/>
              </a:rPr>
              <a:t>，将第</a:t>
            </a:r>
            <a:r>
              <a:rPr lang="en-US" altLang="zh-CN" sz="2800" dirty="0" err="1">
                <a:solidFill>
                  <a:srgbClr val="00B0F0"/>
                </a:solidFill>
                <a:latin typeface="华文仿宋" panose="02010600040101010101" pitchFamily="2" charset="-122"/>
                <a:ea typeface="华文仿宋" panose="02010600040101010101" pitchFamily="2" charset="-122"/>
              </a:rPr>
              <a:t>i</a:t>
            </a:r>
            <a:r>
              <a:rPr lang="zh-CN" altLang="en-US" sz="2800" dirty="0">
                <a:solidFill>
                  <a:srgbClr val="00B0F0"/>
                </a:solidFill>
                <a:latin typeface="华文仿宋" panose="02010600040101010101" pitchFamily="2" charset="-122"/>
                <a:ea typeface="华文仿宋" panose="02010600040101010101" pitchFamily="2" charset="-122"/>
              </a:rPr>
              <a:t>个几点的赫夫曼编码记录到</a:t>
            </a:r>
            <a:r>
              <a:rPr lang="en-US" altLang="zh-CN" sz="2800" dirty="0" err="1">
                <a:solidFill>
                  <a:srgbClr val="00B0F0"/>
                </a:solidFill>
                <a:latin typeface="华文仿宋" panose="02010600040101010101" pitchFamily="2" charset="-122"/>
                <a:ea typeface="华文仿宋" panose="02010600040101010101" pitchFamily="2" charset="-122"/>
              </a:rPr>
              <a:t>Hc</a:t>
            </a:r>
            <a:r>
              <a:rPr lang="en-US" altLang="zh-CN" sz="2800" dirty="0">
                <a:solidFill>
                  <a:srgbClr val="00B0F0"/>
                </a:solidFill>
                <a:latin typeface="华文仿宋" panose="02010600040101010101" pitchFamily="2" charset="-122"/>
                <a:ea typeface="华文仿宋" panose="02010600040101010101" pitchFamily="2" charset="-122"/>
              </a:rPr>
              <a:t>[</a:t>
            </a:r>
            <a:r>
              <a:rPr lang="en-US" altLang="zh-CN" sz="2800" dirty="0" err="1">
                <a:solidFill>
                  <a:srgbClr val="00B0F0"/>
                </a:solidFill>
                <a:latin typeface="华文仿宋" panose="02010600040101010101" pitchFamily="2" charset="-122"/>
                <a:ea typeface="华文仿宋" panose="02010600040101010101" pitchFamily="2" charset="-122"/>
              </a:rPr>
              <a:t>i</a:t>
            </a:r>
            <a:r>
              <a:rPr lang="en-US" altLang="zh-CN" sz="2800" dirty="0">
                <a:solidFill>
                  <a:srgbClr val="00B0F0"/>
                </a:solidFill>
                <a:latin typeface="华文仿宋" panose="02010600040101010101" pitchFamily="2" charset="-122"/>
                <a:ea typeface="华文仿宋" panose="02010600040101010101" pitchFamily="2" charset="-122"/>
              </a:rPr>
              <a:t>]</a:t>
            </a:r>
            <a:r>
              <a:rPr lang="zh-CN" altLang="en-US" sz="2800" dirty="0">
                <a:solidFill>
                  <a:srgbClr val="00B0F0"/>
                </a:solidFill>
                <a:latin typeface="华文仿宋" panose="02010600040101010101" pitchFamily="2" charset="-122"/>
                <a:ea typeface="华文仿宋" panose="02010600040101010101" pitchFamily="2" charset="-122"/>
              </a:rPr>
              <a:t>中</a:t>
            </a:r>
            <a:endParaRPr lang="zh-CN" altLang="en-US" sz="2800" dirty="0">
              <a:solidFill>
                <a:srgbClr val="00B0F0"/>
              </a:solidFill>
              <a:latin typeface="华文仿宋" panose="02010600040101010101" pitchFamily="2" charset="-122"/>
              <a:ea typeface="华文仿宋" panose="02010600040101010101" pitchFamily="2" charset="-122"/>
            </a:endParaRPr>
          </a:p>
        </p:txBody>
      </p:sp>
      <p:pic>
        <p:nvPicPr>
          <p:cNvPr id="3" name="图片 2"/>
          <p:cNvPicPr>
            <a:picLocks noChangeAspect="1"/>
          </p:cNvPicPr>
          <p:nvPr/>
        </p:nvPicPr>
        <p:blipFill rotWithShape="1">
          <a:blip r:embed="rId2"/>
          <a:srcRect t="2523"/>
          <a:stretch>
            <a:fillRect/>
          </a:stretch>
        </p:blipFill>
        <p:spPr>
          <a:xfrm>
            <a:off x="6166367" y="3362325"/>
            <a:ext cx="4390464" cy="31432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3086100" y="114300"/>
            <a:ext cx="4629150" cy="1543049"/>
          </a:xfrm>
        </p:spPr>
        <p:txBody>
          <a:bodyPr>
            <a:normAutofit/>
          </a:bodyPr>
          <a:lstStyle/>
          <a:p>
            <a:r>
              <a:rPr lang="zh-CN" altLang="en-US" sz="6600" dirty="0">
                <a:solidFill>
                  <a:srgbClr val="00B0F0"/>
                </a:solidFill>
                <a:latin typeface="华文楷体" panose="02010600040101010101" pitchFamily="2" charset="-122"/>
                <a:ea typeface="华文楷体" panose="02010600040101010101" pitchFamily="2" charset="-122"/>
              </a:rPr>
              <a:t>三</a:t>
            </a:r>
            <a:r>
              <a:rPr lang="en-US" altLang="zh-CN" sz="6600" dirty="0">
                <a:solidFill>
                  <a:srgbClr val="00B0F0"/>
                </a:solidFill>
                <a:latin typeface="华文楷体" panose="02010600040101010101" pitchFamily="2" charset="-122"/>
                <a:ea typeface="华文楷体" panose="02010600040101010101" pitchFamily="2" charset="-122"/>
              </a:rPr>
              <a:t>. </a:t>
            </a:r>
            <a:r>
              <a:rPr lang="zh-CN" altLang="en-US" sz="6600" dirty="0">
                <a:solidFill>
                  <a:srgbClr val="00B0F0"/>
                </a:solidFill>
                <a:latin typeface="华文楷体" panose="02010600040101010101" pitchFamily="2" charset="-122"/>
                <a:ea typeface="华文楷体" panose="02010600040101010101" pitchFamily="2" charset="-122"/>
              </a:rPr>
              <a:t>加权图</a:t>
            </a:r>
            <a:endParaRPr lang="zh-CN" altLang="en-US" sz="6600" dirty="0">
              <a:solidFill>
                <a:srgbClr val="00B0F0"/>
              </a:solidFill>
              <a:latin typeface="华文楷体" panose="02010600040101010101" pitchFamily="2" charset="-122"/>
              <a:ea typeface="华文楷体" panose="02010600040101010101" pitchFamily="2" charset="-122"/>
            </a:endParaRPr>
          </a:p>
        </p:txBody>
      </p:sp>
      <p:sp>
        <p:nvSpPr>
          <p:cNvPr id="11" name="副标题 10"/>
          <p:cNvSpPr>
            <a:spLocks noGrp="1"/>
          </p:cNvSpPr>
          <p:nvPr>
            <p:ph type="subTitle" idx="1"/>
          </p:nvPr>
        </p:nvSpPr>
        <p:spPr>
          <a:xfrm>
            <a:off x="2837543" y="2388664"/>
            <a:ext cx="8287657" cy="4355036"/>
          </a:xfrm>
        </p:spPr>
        <p:txBody>
          <a:bodyPr>
            <a:normAutofit/>
          </a:bodyPr>
          <a:lstStyle/>
          <a:p>
            <a:pPr marL="457200" indent="-457200" algn="l">
              <a:buAutoNum type="arabicPeriod"/>
            </a:pPr>
            <a:r>
              <a:rPr lang="zh-CN" altLang="en-US" sz="2800" dirty="0">
                <a:latin typeface="华文仿宋" panose="02010600040101010101" pitchFamily="2" charset="-122"/>
                <a:ea typeface="华文仿宋" panose="02010600040101010101" pitchFamily="2" charset="-122"/>
              </a:rPr>
              <a:t>无向加权图</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无向网）的表示</a:t>
            </a:r>
            <a:endParaRPr lang="en-US" altLang="zh-CN" sz="2800" dirty="0">
              <a:latin typeface="华文仿宋" panose="02010600040101010101" pitchFamily="2" charset="-122"/>
              <a:ea typeface="华文仿宋" panose="02010600040101010101" pitchFamily="2" charset="-122"/>
            </a:endParaRPr>
          </a:p>
          <a:p>
            <a:pPr marL="457200" indent="-457200" algn="l">
              <a:buAutoNum type="arabicPeriod"/>
            </a:pPr>
            <a:r>
              <a:rPr lang="en-US" altLang="zh-CN" sz="2800" dirty="0">
                <a:latin typeface="华文仿宋" panose="02010600040101010101" pitchFamily="2" charset="-122"/>
                <a:ea typeface="华文仿宋" panose="02010600040101010101" pitchFamily="2" charset="-122"/>
              </a:rPr>
              <a:t>2.class</a:t>
            </a:r>
            <a:r>
              <a:rPr lang="zh-CN" altLang="en-US" sz="2800" dirty="0">
                <a:latin typeface="华文仿宋" panose="02010600040101010101" pitchFamily="2" charset="-122"/>
                <a:ea typeface="华文仿宋" panose="02010600040101010101" pitchFamily="2" charset="-122"/>
              </a:rPr>
              <a:t> </a:t>
            </a:r>
            <a:r>
              <a:rPr lang="en-US" altLang="zh-CN" sz="2800" dirty="0" err="1">
                <a:latin typeface="华文仿宋" panose="02010600040101010101" pitchFamily="2" charset="-122"/>
                <a:ea typeface="华文仿宋" panose="02010600040101010101" pitchFamily="2" charset="-122"/>
              </a:rPr>
              <a:t>Ufset</a:t>
            </a:r>
            <a:r>
              <a:rPr lang="en-US" altLang="zh-CN" sz="2800" dirty="0">
                <a:latin typeface="华文仿宋" panose="02010600040101010101" pitchFamily="2" charset="-122"/>
                <a:ea typeface="华文仿宋" panose="02010600040101010101" pitchFamily="2" charset="-122"/>
              </a:rPr>
              <a:t>(</a:t>
            </a:r>
            <a:r>
              <a:rPr lang="zh-CN" altLang="en-US" sz="2800" dirty="0">
                <a:latin typeface="华文仿宋" panose="02010600040101010101" pitchFamily="2" charset="-122"/>
                <a:ea typeface="华文仿宋" panose="02010600040101010101" pitchFamily="2" charset="-122"/>
              </a:rPr>
              <a:t>并查集</a:t>
            </a:r>
            <a:r>
              <a:rPr lang="en-US" altLang="zh-CN" sz="2800" dirty="0">
                <a:latin typeface="华文仿宋" panose="02010600040101010101" pitchFamily="2" charset="-122"/>
                <a:ea typeface="华文仿宋" panose="02010600040101010101" pitchFamily="2" charset="-122"/>
              </a:rPr>
              <a:t>)</a:t>
            </a:r>
            <a:endParaRPr lang="en-US" altLang="zh-CN" sz="2800" dirty="0">
              <a:latin typeface="华文仿宋" panose="02010600040101010101" pitchFamily="2" charset="-122"/>
              <a:ea typeface="华文仿宋" panose="02010600040101010101" pitchFamily="2" charset="-122"/>
            </a:endParaRPr>
          </a:p>
          <a:p>
            <a:pPr marL="457200" indent="-457200" algn="l">
              <a:buAutoNum type="arabicPeriod"/>
            </a:pPr>
            <a:r>
              <a:rPr lang="en-US" altLang="zh-CN" sz="2800" dirty="0">
                <a:latin typeface="华文仿宋" panose="02010600040101010101" pitchFamily="2" charset="-122"/>
                <a:ea typeface="华文仿宋" panose="02010600040101010101" pitchFamily="2" charset="-122"/>
              </a:rPr>
              <a:t>Class Graph</a:t>
            </a:r>
            <a:endParaRPr lang="en-US" altLang="zh-CN" sz="2800" dirty="0">
              <a:latin typeface="华文仿宋" panose="02010600040101010101" pitchFamily="2" charset="-122"/>
              <a:ea typeface="华文仿宋" panose="02010600040101010101" pitchFamily="2" charset="-122"/>
            </a:endParaRPr>
          </a:p>
          <a:p>
            <a:pPr marL="457200" indent="-457200" algn="l">
              <a:buAutoNum type="arabicPeriod"/>
            </a:pPr>
            <a:r>
              <a:rPr lang="zh-CN" altLang="en-US" sz="2800" dirty="0">
                <a:latin typeface="华文仿宋" panose="02010600040101010101" pitchFamily="2" charset="-122"/>
                <a:ea typeface="华文仿宋" panose="02010600040101010101" pitchFamily="2" charset="-122"/>
              </a:rPr>
              <a:t>主要函数 </a:t>
            </a:r>
            <a:r>
              <a:rPr lang="en-US" altLang="zh-CN" sz="2800" dirty="0">
                <a:latin typeface="华文仿宋" panose="02010600040101010101" pitchFamily="2" charset="-122"/>
                <a:ea typeface="华文仿宋" panose="02010600040101010101" pitchFamily="2" charset="-122"/>
              </a:rPr>
              <a:t>: </a:t>
            </a:r>
            <a:r>
              <a:rPr lang="zh-CN" altLang="en-US" sz="2800" dirty="0">
                <a:latin typeface="华文仿宋" panose="02010600040101010101" pitchFamily="2" charset="-122"/>
                <a:ea typeface="华文仿宋" panose="02010600040101010101" pitchFamily="2" charset="-122"/>
              </a:rPr>
              <a:t>初始化，插入顶点，插入边，删除顶点，删除边，遍历顶点，</a:t>
            </a:r>
            <a:endParaRPr lang="en-US" altLang="zh-CN" sz="2800" dirty="0">
              <a:latin typeface="华文仿宋" panose="02010600040101010101" pitchFamily="2" charset="-122"/>
              <a:ea typeface="华文仿宋" panose="020106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104774" y="190500"/>
            <a:ext cx="8181975" cy="952499"/>
          </a:xfrm>
        </p:spPr>
        <p:txBody>
          <a:bodyPr>
            <a:noAutofit/>
          </a:bodyPr>
          <a:lstStyle/>
          <a:p>
            <a:r>
              <a:rPr lang="en-US" altLang="zh-CN" sz="4000" dirty="0">
                <a:solidFill>
                  <a:srgbClr val="FFFF00"/>
                </a:solidFill>
                <a:latin typeface="华文楷体" panose="02010600040101010101" pitchFamily="2" charset="-122"/>
                <a:ea typeface="华文楷体" panose="02010600040101010101" pitchFamily="2" charset="-122"/>
              </a:rPr>
              <a:t>1.</a:t>
            </a:r>
            <a:r>
              <a:rPr lang="zh-CN" altLang="en-US" sz="4000" dirty="0">
                <a:solidFill>
                  <a:srgbClr val="FFFF00"/>
                </a:solidFill>
                <a:latin typeface="华文楷体" panose="02010600040101010101" pitchFamily="2" charset="-122"/>
                <a:ea typeface="华文楷体" panose="02010600040101010101" pitchFamily="2" charset="-122"/>
              </a:rPr>
              <a:t>类型的定义</a:t>
            </a:r>
            <a:r>
              <a:rPr lang="en-US" altLang="zh-CN" sz="4000" dirty="0">
                <a:solidFill>
                  <a:srgbClr val="FFFF00"/>
                </a:solidFill>
                <a:latin typeface="华文楷体" panose="02010600040101010101" pitchFamily="2" charset="-122"/>
                <a:ea typeface="华文楷体" panose="02010600040101010101" pitchFamily="2" charset="-122"/>
              </a:rPr>
              <a:t>(</a:t>
            </a:r>
            <a:r>
              <a:rPr lang="zh-CN" altLang="en-US" sz="4000" dirty="0">
                <a:solidFill>
                  <a:srgbClr val="FFFF00"/>
                </a:solidFill>
                <a:latin typeface="华文楷体" panose="02010600040101010101" pitchFamily="2" charset="-122"/>
                <a:ea typeface="华文楷体" panose="02010600040101010101" pitchFamily="2" charset="-122"/>
              </a:rPr>
              <a:t>用图的邻接矩阵形式</a:t>
            </a:r>
            <a:r>
              <a:rPr lang="en-US" altLang="zh-CN" sz="4000" dirty="0">
                <a:solidFill>
                  <a:srgbClr val="FFFF00"/>
                </a:solidFill>
                <a:latin typeface="华文楷体" panose="02010600040101010101" pitchFamily="2" charset="-122"/>
                <a:ea typeface="华文楷体" panose="02010600040101010101" pitchFamily="2" charset="-122"/>
              </a:rPr>
              <a:t>)</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251321" y="1142999"/>
            <a:ext cx="5067196" cy="1076326"/>
          </a:xfrm>
          <a:prstGeom prst="rect">
            <a:avLst/>
          </a:prstGeom>
        </p:spPr>
      </p:pic>
      <p:pic>
        <p:nvPicPr>
          <p:cNvPr id="5" name="图片 4"/>
          <p:cNvPicPr>
            <a:picLocks noChangeAspect="1"/>
          </p:cNvPicPr>
          <p:nvPr/>
        </p:nvPicPr>
        <p:blipFill>
          <a:blip r:embed="rId2"/>
          <a:stretch>
            <a:fillRect/>
          </a:stretch>
        </p:blipFill>
        <p:spPr>
          <a:xfrm>
            <a:off x="251321" y="2394517"/>
            <a:ext cx="2912281" cy="1320233"/>
          </a:xfrm>
          <a:prstGeom prst="rect">
            <a:avLst/>
          </a:prstGeom>
        </p:spPr>
      </p:pic>
      <p:sp>
        <p:nvSpPr>
          <p:cNvPr id="6" name="文本框 5"/>
          <p:cNvSpPr txBox="1"/>
          <p:nvPr/>
        </p:nvSpPr>
        <p:spPr>
          <a:xfrm>
            <a:off x="3457575" y="2447925"/>
            <a:ext cx="1733550" cy="1200329"/>
          </a:xfrm>
          <a:prstGeom prst="rect">
            <a:avLst/>
          </a:prstGeom>
          <a:noFill/>
        </p:spPr>
        <p:txBody>
          <a:bodyPr wrap="square" rtlCol="0">
            <a:spAutoFit/>
          </a:bodyPr>
          <a:lstStyle/>
          <a:p>
            <a:r>
              <a:rPr lang="zh-CN" altLang="en-US" dirty="0">
                <a:solidFill>
                  <a:srgbClr val="00B0F0"/>
                </a:solidFill>
                <a:latin typeface="华文仿宋" panose="02010600040101010101" pitchFamily="2" charset="-122"/>
                <a:ea typeface="华文仿宋" panose="02010600040101010101" pitchFamily="2" charset="-122"/>
              </a:rPr>
              <a:t>弧的类型</a:t>
            </a:r>
            <a:r>
              <a:rPr lang="en-US" altLang="zh-CN" dirty="0">
                <a:solidFill>
                  <a:srgbClr val="00B0F0"/>
                </a:solidFill>
                <a:latin typeface="华文仿宋" panose="02010600040101010101" pitchFamily="2" charset="-122"/>
                <a:ea typeface="华文仿宋" panose="02010600040101010101" pitchFamily="2" charset="-122"/>
              </a:rPr>
              <a:t>:</a:t>
            </a:r>
            <a:endParaRPr lang="en-US" altLang="zh-CN" dirty="0">
              <a:solidFill>
                <a:srgbClr val="00B0F0"/>
              </a:solidFill>
              <a:latin typeface="华文仿宋" panose="02010600040101010101" pitchFamily="2" charset="-122"/>
              <a:ea typeface="华文仿宋" panose="02010600040101010101" pitchFamily="2" charset="-122"/>
            </a:endParaRPr>
          </a:p>
          <a:p>
            <a:r>
              <a:rPr lang="en-US" altLang="zh-CN" dirty="0">
                <a:solidFill>
                  <a:srgbClr val="00B0F0"/>
                </a:solidFill>
                <a:latin typeface="华文仿宋" panose="02010600040101010101" pitchFamily="2" charset="-122"/>
                <a:ea typeface="华文仿宋" panose="02010600040101010101" pitchFamily="2" charset="-122"/>
              </a:rPr>
              <a:t>Adj</a:t>
            </a:r>
            <a:r>
              <a:rPr lang="zh-CN" altLang="en-US" dirty="0">
                <a:solidFill>
                  <a:srgbClr val="00B0F0"/>
                </a:solidFill>
                <a:latin typeface="华文仿宋" panose="02010600040101010101" pitchFamily="2" charset="-122"/>
                <a:ea typeface="华文仿宋" panose="02010600040101010101" pitchFamily="2" charset="-122"/>
              </a:rPr>
              <a:t>是边权</a:t>
            </a:r>
            <a:endParaRPr lang="en-US" altLang="zh-CN" dirty="0">
              <a:solidFill>
                <a:srgbClr val="00B0F0"/>
              </a:solidFill>
              <a:latin typeface="华文仿宋" panose="02010600040101010101" pitchFamily="2" charset="-122"/>
              <a:ea typeface="华文仿宋" panose="02010600040101010101" pitchFamily="2" charset="-122"/>
            </a:endParaRPr>
          </a:p>
          <a:p>
            <a:r>
              <a:rPr lang="en-US" altLang="zh-CN" dirty="0">
                <a:solidFill>
                  <a:srgbClr val="00B0F0"/>
                </a:solidFill>
                <a:latin typeface="华文仿宋" panose="02010600040101010101" pitchFamily="2" charset="-122"/>
                <a:ea typeface="华文仿宋" panose="02010600040101010101" pitchFamily="2" charset="-122"/>
              </a:rPr>
              <a:t>yes</a:t>
            </a:r>
            <a:r>
              <a:rPr lang="zh-CN" altLang="en-US" dirty="0">
                <a:solidFill>
                  <a:srgbClr val="00B0F0"/>
                </a:solidFill>
                <a:latin typeface="华文仿宋" panose="02010600040101010101" pitchFamily="2" charset="-122"/>
                <a:ea typeface="华文仿宋" panose="02010600040101010101" pitchFamily="2" charset="-122"/>
              </a:rPr>
              <a:t>代表有边</a:t>
            </a:r>
            <a:r>
              <a:rPr lang="en-US" altLang="zh-CN" dirty="0">
                <a:solidFill>
                  <a:srgbClr val="00B0F0"/>
                </a:solidFill>
                <a:latin typeface="华文仿宋" panose="02010600040101010101" pitchFamily="2" charset="-122"/>
                <a:ea typeface="华文仿宋" panose="02010600040101010101" pitchFamily="2" charset="-122"/>
              </a:rPr>
              <a:t>,</a:t>
            </a:r>
            <a:r>
              <a:rPr lang="zh-CN" altLang="en-US" dirty="0">
                <a:solidFill>
                  <a:srgbClr val="00B0F0"/>
                </a:solidFill>
                <a:latin typeface="华文仿宋" panose="02010600040101010101" pitchFamily="2" charset="-122"/>
                <a:ea typeface="华文仿宋" panose="02010600040101010101" pitchFamily="2" charset="-122"/>
              </a:rPr>
              <a:t>邻接矩阵的元素</a:t>
            </a:r>
            <a:endParaRPr lang="zh-CN" altLang="en-US" dirty="0">
              <a:solidFill>
                <a:srgbClr val="00B0F0"/>
              </a:solidFill>
              <a:latin typeface="华文仿宋" panose="02010600040101010101" pitchFamily="2" charset="-122"/>
              <a:ea typeface="华文仿宋" panose="02010600040101010101" pitchFamily="2" charset="-122"/>
            </a:endParaRPr>
          </a:p>
        </p:txBody>
      </p:sp>
      <p:pic>
        <p:nvPicPr>
          <p:cNvPr id="7" name="图片 6"/>
          <p:cNvPicPr>
            <a:picLocks noChangeAspect="1"/>
          </p:cNvPicPr>
          <p:nvPr/>
        </p:nvPicPr>
        <p:blipFill>
          <a:blip r:embed="rId3"/>
          <a:stretch>
            <a:fillRect/>
          </a:stretch>
        </p:blipFill>
        <p:spPr>
          <a:xfrm>
            <a:off x="251321" y="3889942"/>
            <a:ext cx="4063815" cy="1948883"/>
          </a:xfrm>
          <a:prstGeom prst="rect">
            <a:avLst/>
          </a:prstGeom>
        </p:spPr>
      </p:pic>
      <p:sp>
        <p:nvSpPr>
          <p:cNvPr id="9" name="文本框 8"/>
          <p:cNvSpPr txBox="1"/>
          <p:nvPr/>
        </p:nvSpPr>
        <p:spPr>
          <a:xfrm>
            <a:off x="4299343" y="3987220"/>
            <a:ext cx="1019174" cy="1754326"/>
          </a:xfrm>
          <a:prstGeom prst="rect">
            <a:avLst/>
          </a:prstGeom>
          <a:noFill/>
        </p:spPr>
        <p:txBody>
          <a:bodyPr wrap="square" rtlCol="0">
            <a:spAutoFit/>
          </a:bodyPr>
          <a:lstStyle/>
          <a:p>
            <a:r>
              <a:rPr lang="zh-CN" altLang="en-US" dirty="0">
                <a:solidFill>
                  <a:srgbClr val="00B0F0"/>
                </a:solidFill>
                <a:latin typeface="华文仿宋" panose="02010600040101010101" pitchFamily="2" charset="-122"/>
                <a:ea typeface="华文仿宋" panose="02010600040101010101" pitchFamily="2" charset="-122"/>
              </a:rPr>
              <a:t>边的类型，</a:t>
            </a:r>
            <a:r>
              <a:rPr lang="en-US" altLang="zh-CN" dirty="0">
                <a:solidFill>
                  <a:srgbClr val="00B0F0"/>
                </a:solidFill>
                <a:latin typeface="华文仿宋" panose="02010600040101010101" pitchFamily="2" charset="-122"/>
                <a:ea typeface="华文仿宋" panose="02010600040101010101" pitchFamily="2" charset="-122"/>
              </a:rPr>
              <a:t>u v weigh</a:t>
            </a:r>
            <a:r>
              <a:rPr lang="zh-CN" altLang="en-US" dirty="0">
                <a:solidFill>
                  <a:srgbClr val="00B0F0"/>
                </a:solidFill>
                <a:latin typeface="华文仿宋" panose="02010600040101010101" pitchFamily="2" charset="-122"/>
                <a:ea typeface="华文仿宋" panose="02010600040101010101" pitchFamily="2" charset="-122"/>
              </a:rPr>
              <a:t>是两个顶点和边权</a:t>
            </a:r>
            <a:endParaRPr lang="zh-CN" altLang="en-US" dirty="0">
              <a:solidFill>
                <a:srgbClr val="00B0F0"/>
              </a:solidFill>
              <a:latin typeface="华文仿宋" panose="02010600040101010101" pitchFamily="2" charset="-122"/>
              <a:ea typeface="华文仿宋" panose="02010600040101010101" pitchFamily="2" charset="-122"/>
            </a:endParaRPr>
          </a:p>
        </p:txBody>
      </p:sp>
      <p:sp>
        <p:nvSpPr>
          <p:cNvPr id="10" name="文本框 9"/>
          <p:cNvSpPr txBox="1"/>
          <p:nvPr/>
        </p:nvSpPr>
        <p:spPr>
          <a:xfrm>
            <a:off x="333375" y="5981700"/>
            <a:ext cx="4857750" cy="646331"/>
          </a:xfrm>
          <a:prstGeom prst="rect">
            <a:avLst/>
          </a:prstGeom>
          <a:noFill/>
        </p:spPr>
        <p:txBody>
          <a:bodyPr wrap="square" rtlCol="0">
            <a:spAutoFit/>
          </a:bodyPr>
          <a:lstStyle/>
          <a:p>
            <a:r>
              <a:rPr lang="zh-CN" altLang="en-US" dirty="0">
                <a:solidFill>
                  <a:srgbClr val="FFC000"/>
                </a:solidFill>
                <a:latin typeface="华文仿宋" panose="02010600040101010101" pitchFamily="2" charset="-122"/>
                <a:ea typeface="华文仿宋" panose="02010600040101010101" pitchFamily="2" charset="-122"/>
              </a:rPr>
              <a:t>重载了小于号用于</a:t>
            </a:r>
            <a:r>
              <a:rPr lang="en-US" altLang="zh-CN" dirty="0">
                <a:solidFill>
                  <a:srgbClr val="FFC000"/>
                </a:solidFill>
                <a:latin typeface="华文仿宋" panose="02010600040101010101" pitchFamily="2" charset="-122"/>
                <a:ea typeface="华文仿宋" panose="02010600040101010101" pitchFamily="2" charset="-122"/>
              </a:rPr>
              <a:t>Dijkstra</a:t>
            </a:r>
            <a:r>
              <a:rPr lang="zh-CN" altLang="en-US" dirty="0">
                <a:solidFill>
                  <a:srgbClr val="FFC000"/>
                </a:solidFill>
                <a:latin typeface="华文仿宋" panose="02010600040101010101" pitchFamily="2" charset="-122"/>
                <a:ea typeface="华文仿宋" panose="02010600040101010101" pitchFamily="2" charset="-122"/>
              </a:rPr>
              <a:t>的堆优化和</a:t>
            </a:r>
            <a:r>
              <a:rPr lang="en-US" altLang="zh-CN" dirty="0">
                <a:solidFill>
                  <a:srgbClr val="FFC000"/>
                </a:solidFill>
                <a:latin typeface="华文仿宋" panose="02010600040101010101" pitchFamily="2" charset="-122"/>
                <a:ea typeface="华文仿宋" panose="02010600040101010101" pitchFamily="2" charset="-122"/>
              </a:rPr>
              <a:t>Kruskal</a:t>
            </a:r>
            <a:r>
              <a:rPr lang="zh-CN" altLang="en-US" dirty="0">
                <a:solidFill>
                  <a:srgbClr val="FFC000"/>
                </a:solidFill>
                <a:latin typeface="华文仿宋" panose="02010600040101010101" pitchFamily="2" charset="-122"/>
                <a:ea typeface="华文仿宋" panose="02010600040101010101" pitchFamily="2" charset="-122"/>
              </a:rPr>
              <a:t>的排序</a:t>
            </a:r>
            <a:endParaRPr lang="zh-CN" altLang="en-US" dirty="0">
              <a:solidFill>
                <a:srgbClr val="FFC000"/>
              </a:solidFill>
              <a:latin typeface="华文仿宋" panose="02010600040101010101" pitchFamily="2" charset="-122"/>
              <a:ea typeface="华文仿宋" panose="02010600040101010101" pitchFamily="2" charset="-122"/>
            </a:endParaRPr>
          </a:p>
        </p:txBody>
      </p:sp>
      <p:pic>
        <p:nvPicPr>
          <p:cNvPr id="13" name="图片 12"/>
          <p:cNvPicPr>
            <a:picLocks noChangeAspect="1"/>
          </p:cNvPicPr>
          <p:nvPr/>
        </p:nvPicPr>
        <p:blipFill>
          <a:blip r:embed="rId4"/>
          <a:stretch>
            <a:fillRect/>
          </a:stretch>
        </p:blipFill>
        <p:spPr>
          <a:xfrm>
            <a:off x="5963452" y="1206622"/>
            <a:ext cx="3688572" cy="5308477"/>
          </a:xfrm>
          <a:prstGeom prst="rect">
            <a:avLst/>
          </a:prstGeom>
        </p:spPr>
      </p:pic>
      <p:sp>
        <p:nvSpPr>
          <p:cNvPr id="14" name="文本框 13"/>
          <p:cNvSpPr txBox="1"/>
          <p:nvPr/>
        </p:nvSpPr>
        <p:spPr>
          <a:xfrm>
            <a:off x="9742222" y="1206622"/>
            <a:ext cx="2396629" cy="3724096"/>
          </a:xfrm>
          <a:prstGeom prst="rect">
            <a:avLst/>
          </a:prstGeom>
          <a:noFill/>
        </p:spPr>
        <p:txBody>
          <a:bodyPr wrap="square" rtlCol="0">
            <a:spAutoFit/>
          </a:bodyPr>
          <a:lstStyle/>
          <a:p>
            <a:r>
              <a:rPr lang="zh-CN" altLang="en-US" sz="2000" dirty="0">
                <a:solidFill>
                  <a:srgbClr val="00B0F0"/>
                </a:solidFill>
                <a:latin typeface="华文仿宋" panose="02010600040101010101" pitchFamily="2" charset="-122"/>
                <a:ea typeface="华文仿宋" panose="02010600040101010101" pitchFamily="2" charset="-122"/>
              </a:rPr>
              <a:t>顶点类型：</a:t>
            </a:r>
            <a:endParaRPr lang="en-US" altLang="zh-CN" sz="2000" dirty="0">
              <a:solidFill>
                <a:srgbClr val="00B0F0"/>
              </a:solidFill>
              <a:latin typeface="华文仿宋" panose="02010600040101010101" pitchFamily="2" charset="-122"/>
              <a:ea typeface="华文仿宋" panose="02010600040101010101" pitchFamily="2" charset="-122"/>
            </a:endParaRPr>
          </a:p>
          <a:p>
            <a:r>
              <a:rPr lang="en-US" altLang="zh-CN" sz="2000" dirty="0">
                <a:solidFill>
                  <a:srgbClr val="00B0F0"/>
                </a:solidFill>
                <a:latin typeface="华文仿宋" panose="02010600040101010101" pitchFamily="2" charset="-122"/>
                <a:ea typeface="华文仿宋" panose="02010600040101010101" pitchFamily="2" charset="-122"/>
              </a:rPr>
              <a:t>String name:</a:t>
            </a:r>
            <a:endParaRPr lang="en-US" altLang="zh-CN" sz="2000" dirty="0">
              <a:solidFill>
                <a:srgbClr val="00B0F0"/>
              </a:solidFill>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顶点名称</a:t>
            </a:r>
            <a:endParaRPr lang="en-US" altLang="zh-CN" sz="2000" dirty="0">
              <a:solidFill>
                <a:srgbClr val="00B0F0"/>
              </a:solidFill>
              <a:latin typeface="华文仿宋" panose="02010600040101010101" pitchFamily="2" charset="-122"/>
              <a:ea typeface="华文仿宋" panose="02010600040101010101" pitchFamily="2" charset="-122"/>
            </a:endParaRPr>
          </a:p>
          <a:p>
            <a:r>
              <a:rPr lang="en-US" altLang="zh-CN" sz="2000" dirty="0">
                <a:solidFill>
                  <a:srgbClr val="00B0F0"/>
                </a:solidFill>
                <a:latin typeface="华文仿宋" panose="02010600040101010101" pitchFamily="2" charset="-122"/>
                <a:ea typeface="华文仿宋" panose="02010600040101010101" pitchFamily="2" charset="-122"/>
              </a:rPr>
              <a:t>Char color</a:t>
            </a:r>
            <a:r>
              <a:rPr lang="zh-CN" altLang="en-US" sz="2000" dirty="0">
                <a:solidFill>
                  <a:srgbClr val="00B0F0"/>
                </a:solidFill>
                <a:latin typeface="华文仿宋" panose="02010600040101010101" pitchFamily="2" charset="-122"/>
                <a:ea typeface="华文仿宋" panose="02010600040101010101" pitchFamily="2" charset="-122"/>
              </a:rPr>
              <a:t>：</a:t>
            </a:r>
            <a:endParaRPr lang="en-US" altLang="zh-CN" sz="2000" dirty="0">
              <a:solidFill>
                <a:srgbClr val="00B0F0"/>
              </a:solidFill>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顶点颜色</a:t>
            </a:r>
            <a:endParaRPr lang="en-US" altLang="zh-CN" sz="2000" dirty="0">
              <a:solidFill>
                <a:srgbClr val="00B0F0"/>
              </a:solidFill>
              <a:latin typeface="华文仿宋" panose="02010600040101010101" pitchFamily="2" charset="-122"/>
              <a:ea typeface="华文仿宋" panose="02010600040101010101" pitchFamily="2" charset="-122"/>
            </a:endParaRPr>
          </a:p>
          <a:p>
            <a:r>
              <a:rPr lang="en-US" altLang="zh-CN" sz="2000" dirty="0">
                <a:solidFill>
                  <a:srgbClr val="00B0F0"/>
                </a:solidFill>
                <a:latin typeface="华文仿宋" panose="02010600040101010101" pitchFamily="2" charset="-122"/>
                <a:ea typeface="华文仿宋" panose="02010600040101010101" pitchFamily="2" charset="-122"/>
              </a:rPr>
              <a:t>Show()</a:t>
            </a:r>
            <a:r>
              <a:rPr lang="zh-CN" altLang="en-US" sz="2000" dirty="0">
                <a:solidFill>
                  <a:srgbClr val="00B0F0"/>
                </a:solidFill>
                <a:latin typeface="华文仿宋" panose="02010600040101010101" pitchFamily="2" charset="-122"/>
                <a:ea typeface="华文仿宋" panose="02010600040101010101" pitchFamily="2" charset="-122"/>
              </a:rPr>
              <a:t>：</a:t>
            </a:r>
            <a:endParaRPr lang="en-US" altLang="zh-CN" sz="2000" dirty="0">
              <a:solidFill>
                <a:srgbClr val="00B0F0"/>
              </a:solidFill>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显示顶点信息</a:t>
            </a:r>
            <a:endParaRPr lang="en-US" altLang="zh-CN" sz="2000" dirty="0">
              <a:solidFill>
                <a:srgbClr val="00B0F0"/>
              </a:solidFill>
              <a:latin typeface="华文仿宋" panose="02010600040101010101" pitchFamily="2" charset="-122"/>
              <a:ea typeface="华文仿宋" panose="02010600040101010101" pitchFamily="2" charset="-122"/>
            </a:endParaRPr>
          </a:p>
          <a:p>
            <a:r>
              <a:rPr lang="en-US" altLang="zh-CN" sz="2000" dirty="0">
                <a:solidFill>
                  <a:srgbClr val="00B0F0"/>
                </a:solidFill>
                <a:latin typeface="华文仿宋" panose="02010600040101010101" pitchFamily="2" charset="-122"/>
                <a:ea typeface="华文仿宋" panose="02010600040101010101" pitchFamily="2" charset="-122"/>
              </a:rPr>
              <a:t>Node()</a:t>
            </a:r>
            <a:r>
              <a:rPr lang="zh-CN" altLang="en-US" sz="2000" dirty="0">
                <a:solidFill>
                  <a:srgbClr val="00B0F0"/>
                </a:solidFill>
                <a:latin typeface="华文仿宋" panose="02010600040101010101" pitchFamily="2" charset="-122"/>
                <a:ea typeface="华文仿宋" panose="02010600040101010101" pitchFamily="2" charset="-122"/>
              </a:rPr>
              <a:t>：</a:t>
            </a:r>
            <a:endParaRPr lang="en-US" altLang="zh-CN" sz="2000" dirty="0">
              <a:solidFill>
                <a:srgbClr val="00B0F0"/>
              </a:solidFill>
              <a:latin typeface="华文仿宋" panose="02010600040101010101" pitchFamily="2" charset="-122"/>
              <a:ea typeface="华文仿宋" panose="02010600040101010101" pitchFamily="2" charset="-122"/>
            </a:endParaRPr>
          </a:p>
          <a:p>
            <a:r>
              <a:rPr lang="zh-CN" altLang="en-US" sz="2000" dirty="0">
                <a:solidFill>
                  <a:srgbClr val="00B0F0"/>
                </a:solidFill>
                <a:latin typeface="华文仿宋" panose="02010600040101010101" pitchFamily="2" charset="-122"/>
                <a:ea typeface="华文仿宋" panose="02010600040101010101" pitchFamily="2" charset="-122"/>
              </a:rPr>
              <a:t>无参构造函数，给顶点随意赋值上色</a:t>
            </a:r>
            <a:endParaRPr lang="en-US" altLang="zh-CN" sz="2000" dirty="0">
              <a:solidFill>
                <a:srgbClr val="00B0F0"/>
              </a:solidFill>
              <a:latin typeface="华文仿宋" panose="02010600040101010101" pitchFamily="2" charset="-122"/>
              <a:ea typeface="华文仿宋" panose="02010600040101010101" pitchFamily="2" charset="-122"/>
            </a:endParaRPr>
          </a:p>
          <a:p>
            <a:endParaRPr lang="en-US" altLang="zh-CN"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190499" y="0"/>
            <a:ext cx="8763001" cy="952499"/>
          </a:xfrm>
        </p:spPr>
        <p:txBody>
          <a:bodyPr>
            <a:noAutofit/>
          </a:bodyPr>
          <a:lstStyle/>
          <a:p>
            <a:r>
              <a:rPr lang="en-US" altLang="zh-CN" sz="4000" dirty="0">
                <a:solidFill>
                  <a:srgbClr val="FFFF00"/>
                </a:solidFill>
                <a:latin typeface="华文楷体" panose="02010600040101010101" pitchFamily="2" charset="-122"/>
                <a:ea typeface="华文楷体" panose="02010600040101010101" pitchFamily="2" charset="-122"/>
              </a:rPr>
              <a:t>2.class Union-Find-Set</a:t>
            </a:r>
            <a:r>
              <a:rPr lang="zh-CN" altLang="en-US" sz="4000" dirty="0">
                <a:solidFill>
                  <a:srgbClr val="FFFF00"/>
                </a:solidFill>
                <a:latin typeface="华文楷体" panose="02010600040101010101" pitchFamily="2" charset="-122"/>
                <a:ea typeface="华文楷体" panose="02010600040101010101" pitchFamily="2" charset="-122"/>
              </a:rPr>
              <a:t>（并查集的实现）</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rotWithShape="1">
          <a:blip r:embed="rId1"/>
          <a:srcRect t="864"/>
          <a:stretch>
            <a:fillRect/>
          </a:stretch>
        </p:blipFill>
        <p:spPr>
          <a:xfrm>
            <a:off x="258935" y="1038224"/>
            <a:ext cx="4189240" cy="5721125"/>
          </a:xfrm>
          <a:prstGeom prst="rect">
            <a:avLst/>
          </a:prstGeom>
        </p:spPr>
      </p:pic>
      <p:sp>
        <p:nvSpPr>
          <p:cNvPr id="3" name="文本框 2"/>
          <p:cNvSpPr txBox="1"/>
          <p:nvPr/>
        </p:nvSpPr>
        <p:spPr>
          <a:xfrm>
            <a:off x="5810250" y="1400175"/>
            <a:ext cx="4495800" cy="3816429"/>
          </a:xfrm>
          <a:prstGeom prst="rect">
            <a:avLst/>
          </a:prstGeom>
          <a:noFill/>
        </p:spPr>
        <p:txBody>
          <a:bodyPr wrap="square" rtlCol="0">
            <a:spAutoFit/>
          </a:bodyPr>
          <a:lstStyle/>
          <a:p>
            <a:r>
              <a:rPr lang="zh-CN" altLang="en-US" sz="2800" dirty="0">
                <a:solidFill>
                  <a:srgbClr val="00B0F0"/>
                </a:solidFill>
                <a:latin typeface="华文仿宋" panose="02010600040101010101" pitchFamily="2" charset="-122"/>
                <a:ea typeface="华文仿宋" panose="02010600040101010101" pitchFamily="2" charset="-122"/>
              </a:rPr>
              <a:t>并查集类，用于</a:t>
            </a:r>
            <a:r>
              <a:rPr lang="en-US" altLang="zh-CN" sz="2800" dirty="0">
                <a:solidFill>
                  <a:srgbClr val="00B0F0"/>
                </a:solidFill>
                <a:latin typeface="华文仿宋" panose="02010600040101010101" pitchFamily="2" charset="-122"/>
                <a:ea typeface="华文仿宋" panose="02010600040101010101" pitchFamily="2" charset="-122"/>
              </a:rPr>
              <a:t>Kruskal</a:t>
            </a:r>
            <a:r>
              <a:rPr lang="zh-CN" altLang="en-US" sz="2800" dirty="0">
                <a:solidFill>
                  <a:srgbClr val="00B0F0"/>
                </a:solidFill>
                <a:latin typeface="华文仿宋" panose="02010600040101010101" pitchFamily="2" charset="-122"/>
                <a:ea typeface="华文仿宋" panose="02010600040101010101" pitchFamily="2" charset="-122"/>
              </a:rPr>
              <a:t>最小生成树的判环，若</a:t>
            </a:r>
            <a:r>
              <a:rPr lang="en-US" altLang="zh-CN" sz="2800" dirty="0" err="1">
                <a:solidFill>
                  <a:srgbClr val="00B0F0"/>
                </a:solidFill>
                <a:latin typeface="华文仿宋" panose="02010600040101010101" pitchFamily="2" charset="-122"/>
                <a:ea typeface="华文仿宋" panose="02010600040101010101" pitchFamily="2" charset="-122"/>
              </a:rPr>
              <a:t>x,y</a:t>
            </a:r>
            <a:r>
              <a:rPr lang="zh-CN" altLang="en-US" sz="2800" dirty="0">
                <a:solidFill>
                  <a:srgbClr val="00B0F0"/>
                </a:solidFill>
                <a:latin typeface="华文仿宋" panose="02010600040101010101" pitchFamily="2" charset="-122"/>
                <a:ea typeface="华文仿宋" panose="02010600040101010101" pitchFamily="2" charset="-122"/>
              </a:rPr>
              <a:t>在同一集合，则</a:t>
            </a:r>
            <a:r>
              <a:rPr lang="en-US" altLang="zh-CN" sz="2800" dirty="0">
                <a:solidFill>
                  <a:srgbClr val="00B0F0"/>
                </a:solidFill>
                <a:latin typeface="华文仿宋" panose="02010600040101010101" pitchFamily="2" charset="-122"/>
                <a:ea typeface="华文仿宋" panose="02010600040101010101" pitchFamily="2" charset="-122"/>
              </a:rPr>
              <a:t>Find(x) ==Find(y)</a:t>
            </a:r>
            <a:endParaRPr lang="en-US" altLang="zh-CN" sz="2800" dirty="0">
              <a:solidFill>
                <a:srgbClr val="00B0F0"/>
              </a:solidFill>
              <a:latin typeface="华文仿宋" panose="02010600040101010101" pitchFamily="2" charset="-122"/>
              <a:ea typeface="华文仿宋" panose="02010600040101010101" pitchFamily="2" charset="-122"/>
            </a:endParaRPr>
          </a:p>
          <a:p>
            <a:r>
              <a:rPr lang="zh-CN" altLang="en-US" sz="2800" dirty="0">
                <a:solidFill>
                  <a:srgbClr val="00B0F0"/>
                </a:solidFill>
                <a:latin typeface="华文仿宋" panose="02010600040101010101" pitchFamily="2" charset="-122"/>
                <a:ea typeface="华文仿宋" panose="02010600040101010101" pitchFamily="2" charset="-122"/>
              </a:rPr>
              <a:t>若不在同一集合，则可以让二者合并</a:t>
            </a:r>
            <a:endParaRPr lang="en-US" altLang="zh-CN" sz="2800" dirty="0">
              <a:solidFill>
                <a:srgbClr val="00B0F0"/>
              </a:solidFill>
              <a:latin typeface="华文仿宋" panose="02010600040101010101" pitchFamily="2" charset="-122"/>
              <a:ea typeface="华文仿宋" panose="02010600040101010101" pitchFamily="2" charset="-122"/>
            </a:endParaRPr>
          </a:p>
          <a:p>
            <a:r>
              <a:rPr lang="zh-CN" altLang="en-US" sz="2800" dirty="0">
                <a:solidFill>
                  <a:srgbClr val="00B0F0"/>
                </a:solidFill>
                <a:latin typeface="华文仿宋" panose="02010600040101010101" pitchFamily="2" charset="-122"/>
                <a:ea typeface="华文仿宋" panose="02010600040101010101" pitchFamily="2" charset="-122"/>
              </a:rPr>
              <a:t>若</a:t>
            </a:r>
            <a:r>
              <a:rPr lang="en-US" altLang="zh-CN" sz="2800" dirty="0">
                <a:solidFill>
                  <a:srgbClr val="00B0F0"/>
                </a:solidFill>
                <a:latin typeface="华文仿宋" panose="02010600040101010101" pitchFamily="2" charset="-122"/>
                <a:ea typeface="华文仿宋" panose="02010600040101010101" pitchFamily="2" charset="-122"/>
              </a:rPr>
              <a:t>join</a:t>
            </a:r>
            <a:r>
              <a:rPr lang="zh-CN" altLang="en-US" sz="2800" dirty="0">
                <a:solidFill>
                  <a:srgbClr val="00B0F0"/>
                </a:solidFill>
                <a:latin typeface="华文仿宋" panose="02010600040101010101" pitchFamily="2" charset="-122"/>
                <a:ea typeface="华文仿宋" panose="02010600040101010101" pitchFamily="2" charset="-122"/>
              </a:rPr>
              <a:t>返回</a:t>
            </a:r>
            <a:r>
              <a:rPr lang="en-US" altLang="zh-CN" sz="2800" dirty="0">
                <a:solidFill>
                  <a:srgbClr val="00B0F0"/>
                </a:solidFill>
                <a:latin typeface="华文仿宋" panose="02010600040101010101" pitchFamily="2" charset="-122"/>
                <a:ea typeface="华文仿宋" panose="02010600040101010101" pitchFamily="2" charset="-122"/>
              </a:rPr>
              <a:t>false </a:t>
            </a:r>
            <a:r>
              <a:rPr lang="zh-CN" altLang="en-US" sz="2800" dirty="0">
                <a:solidFill>
                  <a:srgbClr val="00B0F0"/>
                </a:solidFill>
                <a:latin typeface="华文仿宋" panose="02010600040101010101" pitchFamily="2" charset="-122"/>
                <a:ea typeface="华文仿宋" panose="02010600040101010101" pitchFamily="2" charset="-122"/>
              </a:rPr>
              <a:t>则说明二者在同一集合，则该边不能加入到最小生成树当中</a:t>
            </a:r>
            <a:endParaRPr lang="en-US" altLang="zh-CN" sz="2800" dirty="0">
              <a:solidFill>
                <a:srgbClr val="00B0F0"/>
              </a:solidFill>
              <a:latin typeface="华文仿宋" panose="02010600040101010101" pitchFamily="2" charset="-122"/>
              <a:ea typeface="华文仿宋" panose="02010600040101010101" pitchFamily="2" charset="-122"/>
            </a:endParaRPr>
          </a:p>
          <a:p>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2026" y="199580"/>
            <a:ext cx="6815074" cy="971996"/>
          </a:xfrm>
        </p:spPr>
        <p:txBody>
          <a:bodyPr/>
          <a:lstStyle/>
          <a:p>
            <a:r>
              <a:rPr lang="zh-CN" altLang="en-US" dirty="0">
                <a:solidFill>
                  <a:srgbClr val="00B0F0"/>
                </a:solidFill>
                <a:latin typeface="Adobe 楷体 Std R" panose="02020400000000000000" pitchFamily="18" charset="-122"/>
                <a:ea typeface="Adobe 楷体 Std R" panose="02020400000000000000" pitchFamily="18" charset="-122"/>
              </a:rPr>
              <a:t>一：表达树</a:t>
            </a:r>
            <a:endParaRPr lang="zh-CN" altLang="en-US" dirty="0">
              <a:solidFill>
                <a:srgbClr val="00B0F0"/>
              </a:solidFill>
              <a:latin typeface="Adobe 楷体 Std R" panose="02020400000000000000" pitchFamily="18" charset="-122"/>
              <a:ea typeface="Adobe 楷体 Std R" panose="02020400000000000000" pitchFamily="18" charset="-122"/>
            </a:endParaRPr>
          </a:p>
        </p:txBody>
      </p:sp>
      <p:sp>
        <p:nvSpPr>
          <p:cNvPr id="3" name="副标题 2"/>
          <p:cNvSpPr>
            <a:spLocks noGrp="1"/>
          </p:cNvSpPr>
          <p:nvPr>
            <p:ph type="subTitle" idx="1"/>
          </p:nvPr>
        </p:nvSpPr>
        <p:spPr>
          <a:xfrm>
            <a:off x="817790" y="1171576"/>
            <a:ext cx="4734832" cy="5153464"/>
          </a:xfrm>
        </p:spPr>
        <p:txBody>
          <a:bodyPr>
            <a:normAutofit fontScale="92500" lnSpcReduction="20000"/>
          </a:bodyPr>
          <a:lstStyle/>
          <a:p>
            <a:pPr algn="l"/>
            <a:r>
              <a:rPr lang="en-US" altLang="zh-CN" sz="3200" b="1" dirty="0">
                <a:latin typeface="华文仿宋" panose="02010600040101010101" pitchFamily="2" charset="-122"/>
                <a:ea typeface="华文仿宋" panose="02010600040101010101" pitchFamily="2" charset="-122"/>
              </a:rPr>
              <a:t>1.</a:t>
            </a:r>
            <a:r>
              <a:rPr lang="zh-CN" altLang="en-US" sz="3200" b="1" dirty="0">
                <a:latin typeface="华文仿宋" panose="02010600040101010101" pitchFamily="2" charset="-122"/>
                <a:ea typeface="华文仿宋" panose="02010600040101010101" pitchFamily="2" charset="-122"/>
              </a:rPr>
              <a:t>二叉树的表示</a:t>
            </a:r>
            <a:endParaRPr lang="en-US" altLang="zh-CN" sz="3200" b="1" dirty="0">
              <a:latin typeface="华文仿宋" panose="02010600040101010101" pitchFamily="2" charset="-122"/>
              <a:ea typeface="华文仿宋" panose="02010600040101010101" pitchFamily="2" charset="-122"/>
            </a:endParaRPr>
          </a:p>
          <a:p>
            <a:pPr algn="l"/>
            <a:r>
              <a:rPr lang="en-US" altLang="zh-CN" sz="3200" b="1" dirty="0">
                <a:latin typeface="华文仿宋" panose="02010600040101010101" pitchFamily="2" charset="-122"/>
                <a:ea typeface="华文仿宋" panose="02010600040101010101" pitchFamily="2" charset="-122"/>
              </a:rPr>
              <a:t>2.</a:t>
            </a:r>
            <a:r>
              <a:rPr lang="zh-CN" altLang="en-US" sz="3200" b="1" dirty="0">
                <a:latin typeface="华文仿宋" panose="02010600040101010101" pitchFamily="2" charset="-122"/>
                <a:ea typeface="华文仿宋" panose="02010600040101010101" pitchFamily="2" charset="-122"/>
              </a:rPr>
              <a:t>二叉树的建树</a:t>
            </a:r>
            <a:endParaRPr lang="en-US" altLang="zh-CN" sz="3200" b="1" dirty="0">
              <a:latin typeface="华文仿宋" panose="02010600040101010101" pitchFamily="2" charset="-122"/>
              <a:ea typeface="华文仿宋" panose="02010600040101010101" pitchFamily="2" charset="-122"/>
            </a:endParaRPr>
          </a:p>
          <a:p>
            <a:pPr algn="l"/>
            <a:r>
              <a:rPr lang="en-US" altLang="zh-CN" sz="3200" b="1" dirty="0">
                <a:latin typeface="华文仿宋" panose="02010600040101010101" pitchFamily="2" charset="-122"/>
                <a:ea typeface="华文仿宋" panose="02010600040101010101" pitchFamily="2" charset="-122"/>
              </a:rPr>
              <a:t>3.</a:t>
            </a:r>
            <a:r>
              <a:rPr lang="zh-CN" altLang="en-US" sz="3200" b="1" dirty="0">
                <a:latin typeface="华文仿宋" panose="02010600040101010101" pitchFamily="2" charset="-122"/>
                <a:ea typeface="华文仿宋" panose="02010600040101010101" pitchFamily="2" charset="-122"/>
              </a:rPr>
              <a:t>三种顺序遍历</a:t>
            </a:r>
            <a:endParaRPr lang="en-US" altLang="zh-CN" sz="3200" b="1" dirty="0">
              <a:latin typeface="华文仿宋" panose="02010600040101010101" pitchFamily="2" charset="-122"/>
              <a:ea typeface="华文仿宋" panose="02010600040101010101" pitchFamily="2" charset="-122"/>
            </a:endParaRPr>
          </a:p>
          <a:p>
            <a:pPr algn="l"/>
            <a:r>
              <a:rPr lang="en-US" altLang="zh-CN" sz="3200" b="1" dirty="0">
                <a:latin typeface="华文仿宋" panose="02010600040101010101" pitchFamily="2" charset="-122"/>
                <a:ea typeface="华文仿宋" panose="02010600040101010101" pitchFamily="2" charset="-122"/>
              </a:rPr>
              <a:t>4.</a:t>
            </a:r>
            <a:r>
              <a:rPr lang="zh-CN" altLang="en-US" sz="3200" b="1" dirty="0">
                <a:latin typeface="华文仿宋" panose="02010600040101010101" pitchFamily="2" charset="-122"/>
                <a:ea typeface="华文仿宋" panose="02010600040101010101" pitchFamily="2" charset="-122"/>
              </a:rPr>
              <a:t>非递归方式遍历</a:t>
            </a:r>
            <a:endParaRPr lang="en-US" altLang="zh-CN" sz="3200" b="1" dirty="0">
              <a:latin typeface="华文仿宋" panose="02010600040101010101" pitchFamily="2" charset="-122"/>
              <a:ea typeface="华文仿宋" panose="02010600040101010101" pitchFamily="2" charset="-122"/>
            </a:endParaRPr>
          </a:p>
          <a:p>
            <a:pPr algn="l"/>
            <a:r>
              <a:rPr lang="en-US" altLang="zh-CN" sz="3200" b="1" dirty="0">
                <a:latin typeface="华文仿宋" panose="02010600040101010101" pitchFamily="2" charset="-122"/>
                <a:ea typeface="华文仿宋" panose="02010600040101010101" pitchFamily="2" charset="-122"/>
              </a:rPr>
              <a:t>5.</a:t>
            </a:r>
            <a:r>
              <a:rPr lang="zh-CN" altLang="en-US" sz="3200" b="1" dirty="0">
                <a:latin typeface="华文仿宋" panose="02010600040101010101" pitchFamily="2" charset="-122"/>
                <a:ea typeface="华文仿宋" panose="02010600040101010101" pitchFamily="2" charset="-122"/>
              </a:rPr>
              <a:t>求二叉树的深度</a:t>
            </a:r>
            <a:endParaRPr lang="en-US" altLang="zh-CN" sz="3200" b="1" dirty="0">
              <a:latin typeface="华文仿宋" panose="02010600040101010101" pitchFamily="2" charset="-122"/>
              <a:ea typeface="华文仿宋" panose="02010600040101010101" pitchFamily="2" charset="-122"/>
            </a:endParaRPr>
          </a:p>
          <a:p>
            <a:pPr algn="l"/>
            <a:r>
              <a:rPr lang="en-US" altLang="zh-CN" sz="3200" b="1" dirty="0">
                <a:latin typeface="华文仿宋" panose="02010600040101010101" pitchFamily="2" charset="-122"/>
                <a:ea typeface="华文仿宋" panose="02010600040101010101" pitchFamily="2" charset="-122"/>
              </a:rPr>
              <a:t>6.</a:t>
            </a:r>
            <a:r>
              <a:rPr lang="zh-CN" altLang="en-US" sz="3200" b="1" dirty="0">
                <a:latin typeface="华文仿宋" panose="02010600040101010101" pitchFamily="2" charset="-122"/>
                <a:ea typeface="华文仿宋" panose="02010600040101010101" pitchFamily="2" charset="-122"/>
              </a:rPr>
              <a:t>二叉树的销毁</a:t>
            </a:r>
            <a:endParaRPr lang="en-US" altLang="zh-CN" sz="3200" b="1" dirty="0">
              <a:latin typeface="华文仿宋" panose="02010600040101010101" pitchFamily="2" charset="-122"/>
              <a:ea typeface="华文仿宋" panose="02010600040101010101" pitchFamily="2" charset="-122"/>
            </a:endParaRPr>
          </a:p>
          <a:p>
            <a:pPr algn="l"/>
            <a:r>
              <a:rPr lang="en-US" altLang="zh-CN" sz="3200" b="1" dirty="0">
                <a:latin typeface="华文仿宋" panose="02010600040101010101" pitchFamily="2" charset="-122"/>
                <a:ea typeface="华文仿宋" panose="02010600040101010101" pitchFamily="2" charset="-122"/>
              </a:rPr>
              <a:t>7.</a:t>
            </a:r>
            <a:r>
              <a:rPr lang="zh-CN" altLang="en-US" sz="3200" b="1" dirty="0">
                <a:latin typeface="华文仿宋" panose="02010600040101010101" pitchFamily="2" charset="-122"/>
                <a:ea typeface="华文仿宋" panose="02010600040101010101" pitchFamily="2" charset="-122"/>
              </a:rPr>
              <a:t>横向打印二叉树</a:t>
            </a:r>
            <a:endParaRPr lang="en-US" altLang="zh-CN" sz="3200" b="1" dirty="0">
              <a:latin typeface="华文仿宋" panose="02010600040101010101" pitchFamily="2" charset="-122"/>
              <a:ea typeface="华文仿宋" panose="02010600040101010101" pitchFamily="2" charset="-122"/>
            </a:endParaRPr>
          </a:p>
          <a:p>
            <a:pPr algn="l"/>
            <a:r>
              <a:rPr lang="en-US" altLang="zh-CN" sz="3200" b="1" dirty="0">
                <a:latin typeface="华文仿宋" panose="02010600040101010101" pitchFamily="2" charset="-122"/>
                <a:ea typeface="华文仿宋" panose="02010600040101010101" pitchFamily="2" charset="-122"/>
              </a:rPr>
              <a:t>8.</a:t>
            </a:r>
            <a:r>
              <a:rPr lang="zh-CN" altLang="en-US" sz="3200" b="1" dirty="0">
                <a:latin typeface="华文仿宋" panose="02010600040101010101" pitchFamily="2" charset="-122"/>
                <a:ea typeface="华文仿宋" panose="02010600040101010101" pitchFamily="2" charset="-122"/>
              </a:rPr>
              <a:t>表达树的创建</a:t>
            </a:r>
            <a:endParaRPr lang="en-US" altLang="zh-CN" sz="3200" b="1" dirty="0">
              <a:latin typeface="华文仿宋" panose="02010600040101010101" pitchFamily="2" charset="-122"/>
              <a:ea typeface="华文仿宋" panose="02010600040101010101" pitchFamily="2" charset="-122"/>
            </a:endParaRPr>
          </a:p>
          <a:p>
            <a:pPr algn="l"/>
            <a:r>
              <a:rPr lang="en-US" altLang="zh-CN" sz="3200" b="1" dirty="0">
                <a:latin typeface="华文仿宋" panose="02010600040101010101" pitchFamily="2" charset="-122"/>
                <a:ea typeface="华文仿宋" panose="02010600040101010101" pitchFamily="2" charset="-122"/>
              </a:rPr>
              <a:t>9.</a:t>
            </a:r>
            <a:r>
              <a:rPr lang="zh-CN" altLang="en-US" sz="3200" b="1" dirty="0">
                <a:latin typeface="华文仿宋" panose="02010600040101010101" pitchFamily="2" charset="-122"/>
                <a:ea typeface="华文仿宋" panose="02010600040101010101" pitchFamily="2" charset="-122"/>
              </a:rPr>
              <a:t>表达树的计算</a:t>
            </a:r>
            <a:endParaRPr lang="en-US" altLang="zh-CN" sz="3200" b="1" dirty="0">
              <a:latin typeface="华文仿宋" panose="02010600040101010101" pitchFamily="2" charset="-122"/>
              <a:ea typeface="华文仿宋" panose="02010600040101010101" pitchFamily="2" charset="-122"/>
            </a:endParaRPr>
          </a:p>
          <a:p>
            <a:pPr algn="l"/>
            <a:endParaRPr lang="en-US" altLang="zh-CN" sz="2800" b="1" dirty="0">
              <a:latin typeface="华文仿宋" panose="02010600040101010101" pitchFamily="2" charset="-122"/>
              <a:ea typeface="华文仿宋" panose="02010600040101010101" pitchFamily="2" charset="-122"/>
            </a:endParaRPr>
          </a:p>
          <a:p>
            <a:pPr algn="l"/>
            <a:endParaRPr lang="en-US" altLang="zh-CN" b="1" dirty="0">
              <a:latin typeface="华文仿宋" panose="02010600040101010101" pitchFamily="2" charset="-122"/>
              <a:ea typeface="华文仿宋" panose="02010600040101010101" pitchFamily="2" charset="-122"/>
            </a:endParaRPr>
          </a:p>
        </p:txBody>
      </p:sp>
      <p:sp>
        <p:nvSpPr>
          <p:cNvPr id="5" name="副标题 2"/>
          <p:cNvSpPr txBox="1"/>
          <p:nvPr/>
        </p:nvSpPr>
        <p:spPr>
          <a:xfrm>
            <a:off x="5990318" y="1171576"/>
            <a:ext cx="5306332" cy="515346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panose="05020102010507070707"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panose="05020102010507070707"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panose="05020102010507070707"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US" altLang="zh-CN" sz="2800" b="1" dirty="0">
                <a:latin typeface="华文仿宋" panose="02010600040101010101" pitchFamily="2" charset="-122"/>
                <a:ea typeface="华文仿宋" panose="02010600040101010101" pitchFamily="2" charset="-122"/>
              </a:rPr>
              <a:t>10.</a:t>
            </a:r>
            <a:r>
              <a:rPr lang="zh-CN" altLang="en-US" sz="2800" b="1" dirty="0">
                <a:latin typeface="华文仿宋" panose="02010600040101010101" pitchFamily="2" charset="-122"/>
                <a:ea typeface="华文仿宋" panose="02010600040101010101" pitchFamily="2" charset="-122"/>
              </a:rPr>
              <a:t>表达树计算测试</a:t>
            </a:r>
            <a:endParaRPr lang="en-US" altLang="zh-CN" sz="2800" b="1" dirty="0">
              <a:latin typeface="华文仿宋" panose="02010600040101010101" pitchFamily="2" charset="-122"/>
              <a:ea typeface="华文仿宋" panose="02010600040101010101" pitchFamily="2" charset="-122"/>
            </a:endParaRPr>
          </a:p>
          <a:p>
            <a:pPr algn="l"/>
            <a:r>
              <a:rPr lang="en-US" altLang="zh-CN" sz="2800" b="1" dirty="0">
                <a:latin typeface="华文仿宋" panose="02010600040101010101" pitchFamily="2" charset="-122"/>
                <a:ea typeface="华文仿宋" panose="02010600040101010101" pitchFamily="2" charset="-122"/>
              </a:rPr>
              <a:t>11.</a:t>
            </a:r>
            <a:r>
              <a:rPr lang="zh-CN" altLang="en-US" sz="2800" b="1" dirty="0">
                <a:latin typeface="华文仿宋" panose="02010600040101010101" pitchFamily="2" charset="-122"/>
                <a:ea typeface="华文仿宋" panose="02010600040101010101" pitchFamily="2" charset="-122"/>
              </a:rPr>
              <a:t>逻辑表达树的创建</a:t>
            </a:r>
            <a:endParaRPr lang="en-US" altLang="zh-CN" sz="2800" b="1" dirty="0">
              <a:latin typeface="华文仿宋" panose="02010600040101010101" pitchFamily="2" charset="-122"/>
              <a:ea typeface="华文仿宋" panose="02010600040101010101" pitchFamily="2" charset="-122"/>
            </a:endParaRPr>
          </a:p>
          <a:p>
            <a:pPr algn="l"/>
            <a:r>
              <a:rPr lang="en-US" altLang="zh-CN" sz="2800" b="1" dirty="0">
                <a:latin typeface="华文仿宋" panose="02010600040101010101" pitchFamily="2" charset="-122"/>
                <a:ea typeface="华文仿宋" panose="02010600040101010101" pitchFamily="2" charset="-122"/>
              </a:rPr>
              <a:t>12.</a:t>
            </a:r>
            <a:r>
              <a:rPr lang="zh-CN" altLang="en-US" sz="2800" b="1" dirty="0">
                <a:latin typeface="华文仿宋" panose="02010600040101010101" pitchFamily="2" charset="-122"/>
                <a:ea typeface="华文仿宋" panose="02010600040101010101" pitchFamily="2" charset="-122"/>
              </a:rPr>
              <a:t>逻辑表达树的计算</a:t>
            </a:r>
            <a:endParaRPr lang="en-US" altLang="zh-CN" sz="2800" b="1" dirty="0">
              <a:latin typeface="华文仿宋" panose="02010600040101010101" pitchFamily="2" charset="-122"/>
              <a:ea typeface="华文仿宋" panose="02010600040101010101" pitchFamily="2" charset="-122"/>
            </a:endParaRPr>
          </a:p>
          <a:p>
            <a:pPr algn="l"/>
            <a:r>
              <a:rPr lang="en-US" altLang="zh-CN" sz="2800" b="1" dirty="0">
                <a:latin typeface="华文仿宋" panose="02010600040101010101" pitchFamily="2" charset="-122"/>
                <a:ea typeface="华文仿宋" panose="02010600040101010101" pitchFamily="2" charset="-122"/>
              </a:rPr>
              <a:t>13.</a:t>
            </a:r>
            <a:r>
              <a:rPr lang="zh-CN" altLang="en-US" sz="2800" b="1" dirty="0">
                <a:latin typeface="华文仿宋" panose="02010600040101010101" pitchFamily="2" charset="-122"/>
                <a:ea typeface="华文仿宋" panose="02010600040101010101" pitchFamily="2" charset="-122"/>
              </a:rPr>
              <a:t>逻辑表达树的测试</a:t>
            </a:r>
            <a:endParaRPr lang="en-US" altLang="zh-CN" sz="2800" b="1" dirty="0">
              <a:latin typeface="华文仿宋" panose="02010600040101010101" pitchFamily="2" charset="-122"/>
              <a:ea typeface="华文仿宋" panose="02010600040101010101" pitchFamily="2" charset="-122"/>
            </a:endParaRPr>
          </a:p>
          <a:p>
            <a:pPr algn="l"/>
            <a:r>
              <a:rPr lang="en-US" altLang="zh-CN" sz="2800" b="1" dirty="0">
                <a:latin typeface="华文仿宋" panose="02010600040101010101" pitchFamily="2" charset="-122"/>
                <a:ea typeface="华文仿宋" panose="02010600040101010101" pitchFamily="2" charset="-122"/>
              </a:rPr>
              <a:t>14.</a:t>
            </a:r>
            <a:r>
              <a:rPr lang="zh-CN" altLang="en-US" sz="2800" b="1" dirty="0">
                <a:latin typeface="华文仿宋" panose="02010600040101010101" pitchFamily="2" charset="-122"/>
                <a:ea typeface="华文仿宋" panose="02010600040101010101" pitchFamily="2" charset="-122"/>
              </a:rPr>
              <a:t>表达树的复制</a:t>
            </a:r>
            <a:endParaRPr lang="en-US" altLang="zh-CN" sz="2800" b="1" dirty="0">
              <a:latin typeface="华文仿宋" panose="02010600040101010101" pitchFamily="2" charset="-122"/>
              <a:ea typeface="华文仿宋" panose="02010600040101010101" pitchFamily="2" charset="-122"/>
            </a:endParaRPr>
          </a:p>
          <a:p>
            <a:pPr algn="l"/>
            <a:r>
              <a:rPr lang="en-US" altLang="zh-CN" sz="2800" b="1" dirty="0">
                <a:latin typeface="华文仿宋" panose="02010600040101010101" pitchFamily="2" charset="-122"/>
                <a:ea typeface="华文仿宋" panose="02010600040101010101" pitchFamily="2" charset="-122"/>
              </a:rPr>
              <a:t>15.</a:t>
            </a:r>
            <a:r>
              <a:rPr lang="zh-CN" altLang="en-US" sz="2800" b="1" dirty="0">
                <a:latin typeface="华文仿宋" panose="02010600040101010101" pitchFamily="2" charset="-122"/>
                <a:ea typeface="华文仿宋" panose="02010600040101010101" pitchFamily="2" charset="-122"/>
              </a:rPr>
              <a:t>表达树左右子树的交换</a:t>
            </a:r>
            <a:endParaRPr lang="en-US" altLang="zh-CN" sz="2800" b="1" dirty="0">
              <a:latin typeface="华文仿宋" panose="02010600040101010101" pitchFamily="2" charset="-122"/>
              <a:ea typeface="华文仿宋" panose="02010600040101010101" pitchFamily="2" charset="-122"/>
            </a:endParaRPr>
          </a:p>
          <a:p>
            <a:pPr algn="l"/>
            <a:r>
              <a:rPr lang="en-US" altLang="zh-CN" sz="2800" b="1" dirty="0">
                <a:latin typeface="华文仿宋" panose="02010600040101010101" pitchFamily="2" charset="-122"/>
                <a:ea typeface="华文仿宋" panose="02010600040101010101" pitchFamily="2" charset="-122"/>
              </a:rPr>
              <a:t>16.</a:t>
            </a:r>
            <a:r>
              <a:rPr lang="zh-CN" altLang="en-US" sz="2800" b="1" dirty="0">
                <a:latin typeface="华文仿宋" panose="02010600040101010101" pitchFamily="2" charset="-122"/>
                <a:ea typeface="华文仿宋" panose="02010600040101010101" pitchFamily="2" charset="-122"/>
              </a:rPr>
              <a:t>交换二叉树的左右子树</a:t>
            </a:r>
            <a:endParaRPr lang="en-US" altLang="zh-CN" sz="2800" b="1" dirty="0">
              <a:latin typeface="华文仿宋" panose="02010600040101010101" pitchFamily="2" charset="-122"/>
              <a:ea typeface="华文仿宋" panose="02010600040101010101" pitchFamily="2" charset="-122"/>
            </a:endParaRPr>
          </a:p>
          <a:p>
            <a:pPr algn="l"/>
            <a:r>
              <a:rPr lang="en-US" altLang="zh-CN" sz="2800" b="1" dirty="0">
                <a:latin typeface="华文仿宋" panose="02010600040101010101" pitchFamily="2" charset="-122"/>
                <a:ea typeface="华文仿宋" panose="02010600040101010101" pitchFamily="2" charset="-122"/>
              </a:rPr>
              <a:t>17.</a:t>
            </a:r>
            <a:r>
              <a:rPr lang="zh-CN" altLang="en-US" sz="2800" b="1" dirty="0">
                <a:latin typeface="华文仿宋" panose="02010600040101010101" pitchFamily="2" charset="-122"/>
                <a:ea typeface="华文仿宋" panose="02010600040101010101" pitchFamily="2" charset="-122"/>
              </a:rPr>
              <a:t>对于不用使用遍历顺序的分析</a:t>
            </a:r>
            <a:endParaRPr lang="zh-CN" altLang="en-US" sz="2800" b="1" dirty="0"/>
          </a:p>
        </p:txBody>
      </p:sp>
      <p:sp>
        <p:nvSpPr>
          <p:cNvPr id="6" name="副标题 2"/>
          <p:cNvSpPr txBox="1"/>
          <p:nvPr/>
        </p:nvSpPr>
        <p:spPr>
          <a:xfrm>
            <a:off x="4909684" y="1488852"/>
            <a:ext cx="4734832" cy="515346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panose="05020102010507070707"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panose="05020102010507070707"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panose="05020102010507070707"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panose="05020102010507070707"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endParaRPr lang="en-US" altLang="zh-CN" dirty="0">
              <a:latin typeface="华文仿宋" panose="02010600040101010101" pitchFamily="2" charset="-122"/>
              <a:ea typeface="华文仿宋"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104775" y="190500"/>
            <a:ext cx="4829176" cy="952499"/>
          </a:xfrm>
        </p:spPr>
        <p:txBody>
          <a:bodyPr>
            <a:noAutofit/>
          </a:bodyPr>
          <a:lstStyle/>
          <a:p>
            <a:r>
              <a:rPr lang="en-US" altLang="zh-CN" sz="4000" dirty="0">
                <a:solidFill>
                  <a:srgbClr val="FFFF00"/>
                </a:solidFill>
                <a:latin typeface="华文楷体" panose="02010600040101010101" pitchFamily="2" charset="-122"/>
                <a:ea typeface="华文楷体" panose="02010600040101010101" pitchFamily="2" charset="-122"/>
              </a:rPr>
              <a:t>3.</a:t>
            </a:r>
            <a:r>
              <a:rPr lang="zh-CN" altLang="en-US" sz="4000" dirty="0">
                <a:solidFill>
                  <a:srgbClr val="FFFF00"/>
                </a:solidFill>
                <a:latin typeface="华文楷体" panose="02010600040101010101" pitchFamily="2" charset="-122"/>
                <a:ea typeface="华文楷体" panose="02010600040101010101" pitchFamily="2" charset="-122"/>
              </a:rPr>
              <a:t>所有函数一览</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a:stretch>
            <a:fillRect/>
          </a:stretch>
        </p:blipFill>
        <p:spPr>
          <a:xfrm>
            <a:off x="0" y="1114424"/>
            <a:ext cx="6964463" cy="4151135"/>
          </a:xfrm>
          <a:prstGeom prst="rect">
            <a:avLst/>
          </a:prstGeom>
        </p:spPr>
      </p:pic>
      <p:pic>
        <p:nvPicPr>
          <p:cNvPr id="4" name="图片 3"/>
          <p:cNvPicPr>
            <a:picLocks noChangeAspect="1"/>
          </p:cNvPicPr>
          <p:nvPr/>
        </p:nvPicPr>
        <p:blipFill>
          <a:blip r:embed="rId2"/>
          <a:stretch>
            <a:fillRect/>
          </a:stretch>
        </p:blipFill>
        <p:spPr>
          <a:xfrm>
            <a:off x="6096000" y="1142999"/>
            <a:ext cx="7712208" cy="41511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104774" y="190500"/>
            <a:ext cx="9363076" cy="952499"/>
          </a:xfrm>
        </p:spPr>
        <p:txBody>
          <a:bodyPr>
            <a:noAutofit/>
          </a:bodyPr>
          <a:lstStyle/>
          <a:p>
            <a:r>
              <a:rPr lang="zh-CN" altLang="en-US" sz="4000" dirty="0">
                <a:solidFill>
                  <a:srgbClr val="FFFF00"/>
                </a:solidFill>
                <a:latin typeface="华文楷体" panose="02010600040101010101" pitchFamily="2" charset="-122"/>
                <a:ea typeface="华文楷体" panose="02010600040101010101" pitchFamily="2" charset="-122"/>
              </a:rPr>
              <a:t>函数</a:t>
            </a:r>
            <a:r>
              <a:rPr lang="en-US" altLang="zh-CN" sz="4000" dirty="0">
                <a:solidFill>
                  <a:srgbClr val="FFFF00"/>
                </a:solidFill>
                <a:latin typeface="华文楷体" panose="02010600040101010101" pitchFamily="2" charset="-122"/>
                <a:ea typeface="华文楷体" panose="02010600040101010101" pitchFamily="2" charset="-122"/>
              </a:rPr>
              <a:t>1.showGraphWithcolor</a:t>
            </a:r>
            <a:r>
              <a:rPr lang="zh-CN" altLang="en-US" sz="4000" dirty="0">
                <a:solidFill>
                  <a:srgbClr val="FFFF00"/>
                </a:solidFill>
                <a:latin typeface="华文楷体" panose="02010600040101010101" pitchFamily="2" charset="-122"/>
                <a:ea typeface="华文楷体" panose="02010600040101010101" pitchFamily="2" charset="-122"/>
              </a:rPr>
              <a:t>显示图的信息</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177131" y="1285874"/>
            <a:ext cx="6270734" cy="4752976"/>
          </a:xfrm>
          <a:prstGeom prst="rect">
            <a:avLst/>
          </a:prstGeom>
        </p:spPr>
      </p:pic>
      <p:pic>
        <p:nvPicPr>
          <p:cNvPr id="3" name="图片 2"/>
          <p:cNvPicPr>
            <a:picLocks noChangeAspect="1"/>
          </p:cNvPicPr>
          <p:nvPr/>
        </p:nvPicPr>
        <p:blipFill rotWithShape="1">
          <a:blip r:embed="rId2"/>
          <a:srcRect b="5414"/>
          <a:stretch>
            <a:fillRect/>
          </a:stretch>
        </p:blipFill>
        <p:spPr>
          <a:xfrm>
            <a:off x="5828749" y="1285874"/>
            <a:ext cx="6363251" cy="133350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104774" y="190500"/>
            <a:ext cx="9801226" cy="952499"/>
          </a:xfrm>
        </p:spPr>
        <p:txBody>
          <a:bodyPr>
            <a:noAutofit/>
          </a:bodyPr>
          <a:lstStyle/>
          <a:p>
            <a:r>
              <a:rPr lang="zh-CN" altLang="en-US" sz="4000" dirty="0">
                <a:solidFill>
                  <a:srgbClr val="FFFF00"/>
                </a:solidFill>
                <a:latin typeface="华文楷体" panose="02010600040101010101" pitchFamily="2" charset="-122"/>
                <a:ea typeface="华文楷体" panose="02010600040101010101" pitchFamily="2" charset="-122"/>
              </a:rPr>
              <a:t>函数</a:t>
            </a:r>
            <a:r>
              <a:rPr lang="en-US" altLang="zh-CN" sz="4000" dirty="0">
                <a:solidFill>
                  <a:srgbClr val="FFFF00"/>
                </a:solidFill>
                <a:latin typeface="华文楷体" panose="02010600040101010101" pitchFamily="2" charset="-122"/>
                <a:ea typeface="华文楷体" panose="02010600040101010101" pitchFamily="2" charset="-122"/>
              </a:rPr>
              <a:t>2.showGraph</a:t>
            </a:r>
            <a:r>
              <a:rPr lang="zh-CN" altLang="en-US" sz="4000" dirty="0">
                <a:solidFill>
                  <a:srgbClr val="FFFF00"/>
                </a:solidFill>
                <a:latin typeface="华文楷体" panose="02010600040101010101" pitchFamily="2" charset="-122"/>
                <a:ea typeface="华文楷体" panose="02010600040101010101" pitchFamily="2" charset="-122"/>
              </a:rPr>
              <a:t>显示图的信息</a:t>
            </a:r>
            <a:r>
              <a:rPr lang="en-US" altLang="zh-CN" sz="4000" dirty="0">
                <a:solidFill>
                  <a:srgbClr val="FFFF00"/>
                </a:solidFill>
                <a:latin typeface="华文楷体" panose="02010600040101010101" pitchFamily="2" charset="-122"/>
                <a:ea typeface="华文楷体" panose="02010600040101010101" pitchFamily="2" charset="-122"/>
              </a:rPr>
              <a:t>(</a:t>
            </a:r>
            <a:r>
              <a:rPr lang="zh-CN" altLang="en-US" sz="4000" dirty="0">
                <a:solidFill>
                  <a:srgbClr val="FFFF00"/>
                </a:solidFill>
                <a:latin typeface="华文楷体" panose="02010600040101010101" pitchFamily="2" charset="-122"/>
                <a:ea typeface="华文楷体" panose="02010600040101010101" pitchFamily="2" charset="-122"/>
              </a:rPr>
              <a:t>无顶点颜色</a:t>
            </a:r>
            <a:r>
              <a:rPr lang="en-US" altLang="zh-CN" sz="4000" dirty="0">
                <a:solidFill>
                  <a:srgbClr val="FFFF00"/>
                </a:solidFill>
                <a:latin typeface="华文楷体" panose="02010600040101010101" pitchFamily="2" charset="-122"/>
                <a:ea typeface="华文楷体" panose="02010600040101010101" pitchFamily="2" charset="-122"/>
              </a:rPr>
              <a:t>)</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196750" y="1142999"/>
            <a:ext cx="6156571" cy="4810126"/>
          </a:xfrm>
          <a:prstGeom prst="rect">
            <a:avLst/>
          </a:prstGeom>
        </p:spPr>
      </p:pic>
      <p:pic>
        <p:nvPicPr>
          <p:cNvPr id="5" name="图片 4"/>
          <p:cNvPicPr>
            <a:picLocks noChangeAspect="1"/>
          </p:cNvPicPr>
          <p:nvPr/>
        </p:nvPicPr>
        <p:blipFill>
          <a:blip r:embed="rId2"/>
          <a:stretch>
            <a:fillRect/>
          </a:stretch>
        </p:blipFill>
        <p:spPr>
          <a:xfrm>
            <a:off x="6513047" y="1817335"/>
            <a:ext cx="5311362" cy="122113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104774" y="190500"/>
            <a:ext cx="11344276" cy="952499"/>
          </a:xfrm>
        </p:spPr>
        <p:txBody>
          <a:bodyPr>
            <a:noAutofit/>
          </a:bodyPr>
          <a:lstStyle/>
          <a:p>
            <a:r>
              <a:rPr lang="zh-CN" altLang="en-US" sz="4000" dirty="0">
                <a:solidFill>
                  <a:srgbClr val="FFFF00"/>
                </a:solidFill>
                <a:latin typeface="华文楷体" panose="02010600040101010101" pitchFamily="2" charset="-122"/>
                <a:ea typeface="华文楷体" panose="02010600040101010101" pitchFamily="2" charset="-122"/>
              </a:rPr>
              <a:t>构造函数</a:t>
            </a:r>
            <a:r>
              <a:rPr lang="en-US" altLang="zh-CN" sz="4000" dirty="0">
                <a:solidFill>
                  <a:srgbClr val="FFFF00"/>
                </a:solidFill>
                <a:latin typeface="华文楷体" panose="02010600040101010101" pitchFamily="2" charset="-122"/>
                <a:ea typeface="华文楷体" panose="02010600040101010101" pitchFamily="2" charset="-122"/>
              </a:rPr>
              <a:t>Graph: </a:t>
            </a:r>
            <a:r>
              <a:rPr lang="zh-CN" altLang="en-US" sz="4000" dirty="0">
                <a:solidFill>
                  <a:srgbClr val="FFFF00"/>
                </a:solidFill>
                <a:latin typeface="华文楷体" panose="02010600040101010101" pitchFamily="2" charset="-122"/>
                <a:ea typeface="华文楷体" panose="02010600040101010101" pitchFamily="2" charset="-122"/>
              </a:rPr>
              <a:t>邻接矩阵申请内存，边权初始化</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514176" y="1142999"/>
            <a:ext cx="6654478" cy="486727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104774" y="190500"/>
            <a:ext cx="7136734" cy="952499"/>
          </a:xfrm>
        </p:spPr>
        <p:txBody>
          <a:bodyPr>
            <a:noAutofit/>
          </a:bodyPr>
          <a:lstStyle/>
          <a:p>
            <a:r>
              <a:rPr lang="zh-CN" altLang="en-US" sz="4000" dirty="0">
                <a:solidFill>
                  <a:srgbClr val="FFFF00"/>
                </a:solidFill>
                <a:latin typeface="华文楷体" panose="02010600040101010101" pitchFamily="2" charset="-122"/>
                <a:ea typeface="华文楷体" panose="02010600040101010101" pitchFamily="2" charset="-122"/>
              </a:rPr>
              <a:t>析构函数：释放内存</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a:stretch>
            <a:fillRect/>
          </a:stretch>
        </p:blipFill>
        <p:spPr>
          <a:xfrm>
            <a:off x="1285776" y="1621105"/>
            <a:ext cx="5955732" cy="30175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104774" y="190500"/>
            <a:ext cx="11344276" cy="952499"/>
          </a:xfrm>
        </p:spPr>
        <p:txBody>
          <a:bodyPr>
            <a:noAutofit/>
          </a:bodyPr>
          <a:lstStyle/>
          <a:p>
            <a:pPr algn="l"/>
            <a:r>
              <a:rPr lang="en-US" altLang="zh-CN" sz="4000" dirty="0" err="1">
                <a:solidFill>
                  <a:srgbClr val="FFFF00"/>
                </a:solidFill>
                <a:latin typeface="华文楷体" panose="02010600040101010101" pitchFamily="2" charset="-122"/>
                <a:ea typeface="华文楷体" panose="02010600040101010101" pitchFamily="2" charset="-122"/>
              </a:rPr>
              <a:t>InitGraph</a:t>
            </a:r>
            <a:r>
              <a:rPr lang="en-US" altLang="zh-CN" sz="4000" dirty="0">
                <a:solidFill>
                  <a:srgbClr val="FFFF00"/>
                </a:solidFill>
                <a:latin typeface="华文楷体" panose="02010600040101010101" pitchFamily="2" charset="-122"/>
                <a:ea typeface="华文楷体" panose="02010600040101010101" pitchFamily="2" charset="-122"/>
              </a:rPr>
              <a:t>: </a:t>
            </a:r>
            <a:r>
              <a:rPr lang="zh-CN" altLang="en-US" sz="4000" dirty="0">
                <a:solidFill>
                  <a:srgbClr val="FFFF00"/>
                </a:solidFill>
                <a:latin typeface="华文楷体" panose="02010600040101010101" pitchFamily="2" charset="-122"/>
                <a:ea typeface="华文楷体" panose="02010600040101010101" pitchFamily="2" charset="-122"/>
              </a:rPr>
              <a:t>输入图的信息</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a:stretch>
            <a:fillRect/>
          </a:stretch>
        </p:blipFill>
        <p:spPr>
          <a:xfrm>
            <a:off x="6692069" y="95250"/>
            <a:ext cx="5282161" cy="6667500"/>
          </a:xfrm>
          <a:prstGeom prst="rect">
            <a:avLst/>
          </a:prstGeom>
        </p:spPr>
      </p:pic>
      <p:pic>
        <p:nvPicPr>
          <p:cNvPr id="4" name="图片 3"/>
          <p:cNvPicPr>
            <a:picLocks noChangeAspect="1"/>
          </p:cNvPicPr>
          <p:nvPr/>
        </p:nvPicPr>
        <p:blipFill>
          <a:blip r:embed="rId2"/>
          <a:stretch>
            <a:fillRect/>
          </a:stretch>
        </p:blipFill>
        <p:spPr>
          <a:xfrm>
            <a:off x="341595" y="3518574"/>
            <a:ext cx="5308738" cy="1592621"/>
          </a:xfrm>
          <a:prstGeom prst="rect">
            <a:avLst/>
          </a:prstGeom>
        </p:spPr>
      </p:pic>
      <p:sp>
        <p:nvSpPr>
          <p:cNvPr id="5" name="文本框 4"/>
          <p:cNvSpPr txBox="1"/>
          <p:nvPr/>
        </p:nvSpPr>
        <p:spPr>
          <a:xfrm>
            <a:off x="341595" y="5324475"/>
            <a:ext cx="5282161" cy="523220"/>
          </a:xfrm>
          <a:prstGeom prst="rect">
            <a:avLst/>
          </a:prstGeom>
          <a:noFill/>
        </p:spPr>
        <p:txBody>
          <a:bodyPr wrap="square" rtlCol="0">
            <a:spAutoFit/>
          </a:bodyPr>
          <a:lstStyle/>
          <a:p>
            <a:r>
              <a:rPr lang="zh-CN" altLang="en-US" sz="2800" dirty="0">
                <a:solidFill>
                  <a:srgbClr val="FFFF00"/>
                </a:solidFill>
                <a:latin typeface="华文仿宋" panose="02010600040101010101" pitchFamily="2" charset="-122"/>
                <a:ea typeface="华文仿宋" panose="02010600040101010101" pitchFamily="2" charset="-122"/>
              </a:rPr>
              <a:t>根据顶点名称得到顶点的下标</a:t>
            </a:r>
            <a:endParaRPr lang="zh-CN" altLang="en-US" sz="2800" dirty="0">
              <a:solidFill>
                <a:srgbClr val="FFFF0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r="9685"/>
          <a:stretch>
            <a:fillRect/>
          </a:stretch>
        </p:blipFill>
        <p:spPr>
          <a:xfrm>
            <a:off x="0" y="1262062"/>
            <a:ext cx="6153150" cy="4333876"/>
          </a:xfrm>
          <a:prstGeom prst="rect">
            <a:avLst/>
          </a:prstGeom>
        </p:spPr>
      </p:pic>
      <p:sp>
        <p:nvSpPr>
          <p:cNvPr id="6" name="文本框 5"/>
          <p:cNvSpPr txBox="1"/>
          <p:nvPr/>
        </p:nvSpPr>
        <p:spPr>
          <a:xfrm>
            <a:off x="171450" y="377101"/>
            <a:ext cx="5838825" cy="707886"/>
          </a:xfrm>
          <a:prstGeom prst="rect">
            <a:avLst/>
          </a:prstGeom>
          <a:noFill/>
        </p:spPr>
        <p:txBody>
          <a:bodyPr wrap="square" rtlCol="0">
            <a:spAutoFit/>
          </a:bodyPr>
          <a:lstStyle/>
          <a:p>
            <a:r>
              <a:rPr lang="zh-CN" altLang="en-US" sz="4000" dirty="0">
                <a:solidFill>
                  <a:srgbClr val="FFFF00"/>
                </a:solidFill>
                <a:latin typeface="华文楷体" panose="02010600040101010101" pitchFamily="2" charset="-122"/>
                <a:ea typeface="华文楷体" panose="02010600040101010101" pitchFamily="2" charset="-122"/>
              </a:rPr>
              <a:t>添加边</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2"/>
          <a:stretch>
            <a:fillRect/>
          </a:stretch>
        </p:blipFill>
        <p:spPr>
          <a:xfrm>
            <a:off x="5117124" y="1262062"/>
            <a:ext cx="8015651" cy="2815780"/>
          </a:xfrm>
          <a:prstGeom prst="rect">
            <a:avLst/>
          </a:prstGeom>
        </p:spPr>
      </p:pic>
      <p:sp>
        <p:nvSpPr>
          <p:cNvPr id="9" name="文本框 8"/>
          <p:cNvSpPr txBox="1"/>
          <p:nvPr/>
        </p:nvSpPr>
        <p:spPr>
          <a:xfrm>
            <a:off x="8974749" y="2162175"/>
            <a:ext cx="4591050" cy="707886"/>
          </a:xfrm>
          <a:prstGeom prst="rect">
            <a:avLst/>
          </a:prstGeom>
          <a:noFill/>
        </p:spPr>
        <p:txBody>
          <a:bodyPr wrap="square" rtlCol="0">
            <a:spAutoFit/>
          </a:bodyPr>
          <a:lstStyle/>
          <a:p>
            <a:r>
              <a:rPr lang="zh-CN" altLang="en-US" sz="4000" dirty="0">
                <a:solidFill>
                  <a:srgbClr val="FFFF00"/>
                </a:solidFill>
                <a:latin typeface="华文楷体" panose="02010600040101010101" pitchFamily="2" charset="-122"/>
                <a:ea typeface="华文楷体" panose="02010600040101010101" pitchFamily="2" charset="-122"/>
              </a:rPr>
              <a:t>删除边</a:t>
            </a:r>
            <a:endParaRPr lang="zh-CN" altLang="en-US" sz="4000" dirty="0">
              <a:solidFill>
                <a:srgbClr val="FFFF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434172" y="171450"/>
            <a:ext cx="2505076" cy="952499"/>
          </a:xfrm>
        </p:spPr>
        <p:txBody>
          <a:bodyPr>
            <a:noAutofit/>
          </a:bodyPr>
          <a:lstStyle/>
          <a:p>
            <a:pPr algn="l"/>
            <a:r>
              <a:rPr lang="zh-CN" altLang="en-US" sz="4000" dirty="0">
                <a:solidFill>
                  <a:srgbClr val="FFFF00"/>
                </a:solidFill>
                <a:latin typeface="华文楷体" panose="02010600040101010101" pitchFamily="2" charset="-122"/>
                <a:ea typeface="华文楷体" panose="02010600040101010101" pitchFamily="2" charset="-122"/>
              </a:rPr>
              <a:t>删除顶点</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a:stretch>
            <a:fillRect/>
          </a:stretch>
        </p:blipFill>
        <p:spPr>
          <a:xfrm>
            <a:off x="434172" y="1240005"/>
            <a:ext cx="5280828" cy="4717261"/>
          </a:xfrm>
          <a:prstGeom prst="rect">
            <a:avLst/>
          </a:prstGeom>
        </p:spPr>
      </p:pic>
      <p:pic>
        <p:nvPicPr>
          <p:cNvPr id="4" name="图片 3"/>
          <p:cNvPicPr>
            <a:picLocks noChangeAspect="1"/>
          </p:cNvPicPr>
          <p:nvPr/>
        </p:nvPicPr>
        <p:blipFill>
          <a:blip r:embed="rId2"/>
          <a:stretch>
            <a:fillRect/>
          </a:stretch>
        </p:blipFill>
        <p:spPr>
          <a:xfrm>
            <a:off x="4970145" y="2889812"/>
            <a:ext cx="6787683" cy="2920438"/>
          </a:xfrm>
          <a:prstGeom prst="rect">
            <a:avLst/>
          </a:prstGeom>
        </p:spPr>
      </p:pic>
      <p:sp>
        <p:nvSpPr>
          <p:cNvPr id="5" name="文本框 4"/>
          <p:cNvSpPr txBox="1"/>
          <p:nvPr/>
        </p:nvSpPr>
        <p:spPr>
          <a:xfrm>
            <a:off x="4929189" y="2181926"/>
            <a:ext cx="3095625" cy="707886"/>
          </a:xfrm>
          <a:prstGeom prst="rect">
            <a:avLst/>
          </a:prstGeom>
          <a:noFill/>
        </p:spPr>
        <p:txBody>
          <a:bodyPr wrap="square" rtlCol="0">
            <a:spAutoFit/>
          </a:bodyPr>
          <a:lstStyle/>
          <a:p>
            <a:r>
              <a:rPr lang="zh-CN" altLang="en-US" sz="4000" dirty="0">
                <a:solidFill>
                  <a:srgbClr val="FFFF00"/>
                </a:solidFill>
                <a:latin typeface="华文楷体" panose="02010600040101010101" pitchFamily="2" charset="-122"/>
                <a:ea typeface="华文楷体" panose="02010600040101010101" pitchFamily="2" charset="-122"/>
              </a:rPr>
              <a:t>添加顶点</a:t>
            </a:r>
            <a:endParaRPr lang="zh-CN" altLang="en-US" sz="4000" dirty="0">
              <a:solidFill>
                <a:srgbClr val="FFFF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434172" y="171450"/>
            <a:ext cx="2505076" cy="952499"/>
          </a:xfrm>
        </p:spPr>
        <p:txBody>
          <a:bodyPr>
            <a:noAutofit/>
          </a:bodyPr>
          <a:lstStyle/>
          <a:p>
            <a:pPr algn="l"/>
            <a:r>
              <a:rPr lang="zh-CN" altLang="en-US" sz="4000" dirty="0">
                <a:solidFill>
                  <a:srgbClr val="FFFF00"/>
                </a:solidFill>
                <a:latin typeface="华文楷体" panose="02010600040101010101" pitchFamily="2" charset="-122"/>
                <a:ea typeface="华文楷体" panose="02010600040101010101" pitchFamily="2" charset="-122"/>
              </a:rPr>
              <a:t>删除顶点</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a:stretch>
            <a:fillRect/>
          </a:stretch>
        </p:blipFill>
        <p:spPr>
          <a:xfrm>
            <a:off x="434172" y="1240005"/>
            <a:ext cx="5280828" cy="4717261"/>
          </a:xfrm>
          <a:prstGeom prst="rect">
            <a:avLst/>
          </a:prstGeom>
        </p:spPr>
      </p:pic>
      <p:pic>
        <p:nvPicPr>
          <p:cNvPr id="2" name="图片 1"/>
          <p:cNvPicPr>
            <a:picLocks noChangeAspect="1"/>
          </p:cNvPicPr>
          <p:nvPr/>
        </p:nvPicPr>
        <p:blipFill>
          <a:blip r:embed="rId2"/>
          <a:stretch>
            <a:fillRect/>
          </a:stretch>
        </p:blipFill>
        <p:spPr>
          <a:xfrm>
            <a:off x="4764181" y="2525860"/>
            <a:ext cx="7275077" cy="2750989"/>
          </a:xfrm>
          <a:prstGeom prst="rect">
            <a:avLst/>
          </a:prstGeom>
        </p:spPr>
      </p:pic>
      <p:sp>
        <p:nvSpPr>
          <p:cNvPr id="4" name="文本框 3"/>
          <p:cNvSpPr txBox="1"/>
          <p:nvPr/>
        </p:nvSpPr>
        <p:spPr>
          <a:xfrm>
            <a:off x="4610100" y="1817974"/>
            <a:ext cx="4914900" cy="707886"/>
          </a:xfrm>
          <a:prstGeom prst="rect">
            <a:avLst/>
          </a:prstGeom>
          <a:noFill/>
        </p:spPr>
        <p:txBody>
          <a:bodyPr wrap="square" rtlCol="0">
            <a:spAutoFit/>
          </a:bodyPr>
          <a:lstStyle/>
          <a:p>
            <a:r>
              <a:rPr lang="zh-CN" altLang="en-US" sz="4000" dirty="0">
                <a:solidFill>
                  <a:srgbClr val="FFFF00"/>
                </a:solidFill>
                <a:latin typeface="华文楷体" panose="02010600040101010101" pitchFamily="2" charset="-122"/>
                <a:ea typeface="华文楷体" panose="02010600040101010101" pitchFamily="2" charset="-122"/>
              </a:rPr>
              <a:t>得到边的权值</a:t>
            </a:r>
            <a:endParaRPr lang="zh-CN" altLang="en-US" sz="4000" dirty="0">
              <a:solidFill>
                <a:srgbClr val="FFFF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328673" y="962025"/>
            <a:ext cx="5738028" cy="952499"/>
          </a:xfrm>
        </p:spPr>
        <p:txBody>
          <a:bodyPr>
            <a:noAutofit/>
          </a:bodyPr>
          <a:lstStyle/>
          <a:p>
            <a:pPr algn="l"/>
            <a:r>
              <a:rPr lang="en-US" altLang="zh-CN" sz="4000" dirty="0">
                <a:solidFill>
                  <a:srgbClr val="FFFF00"/>
                </a:solidFill>
                <a:latin typeface="华文楷体" panose="02010600040101010101" pitchFamily="2" charset="-122"/>
                <a:ea typeface="华文楷体" panose="02010600040101010101" pitchFamily="2" charset="-122"/>
              </a:rPr>
              <a:t>Floyd</a:t>
            </a:r>
            <a:r>
              <a:rPr lang="zh-CN" altLang="en-US" sz="4000" dirty="0">
                <a:solidFill>
                  <a:srgbClr val="FFFF00"/>
                </a:solidFill>
                <a:latin typeface="华文楷体" panose="02010600040101010101" pitchFamily="2" charset="-122"/>
                <a:ea typeface="华文楷体" panose="02010600040101010101" pitchFamily="2" charset="-122"/>
              </a:rPr>
              <a:t>算法求多源最短路</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375574" y="2371724"/>
            <a:ext cx="11382254" cy="27336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4039" y="595311"/>
            <a:ext cx="5761607"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1.</a:t>
            </a:r>
            <a:r>
              <a:rPr lang="zh-CN" altLang="en-US" sz="3200" b="1" dirty="0">
                <a:solidFill>
                  <a:srgbClr val="FFFF00"/>
                </a:solidFill>
                <a:latin typeface="华文仿宋" panose="02010600040101010101" pitchFamily="2" charset="-122"/>
                <a:ea typeface="华文仿宋" panose="02010600040101010101" pitchFamily="2" charset="-122"/>
              </a:rPr>
              <a:t> 二叉树的类型定义</a:t>
            </a:r>
            <a:endParaRPr lang="zh-CN" altLang="en-US" sz="3200" b="1" dirty="0">
              <a:solidFill>
                <a:srgbClr val="FFFF00"/>
              </a:solidFill>
              <a:latin typeface="华文仿宋" panose="02010600040101010101" pitchFamily="2" charset="-122"/>
              <a:ea typeface="华文仿宋" panose="02010600040101010101" pitchFamily="2" charset="-122"/>
            </a:endParaRPr>
          </a:p>
        </p:txBody>
      </p:sp>
      <p:pic>
        <p:nvPicPr>
          <p:cNvPr id="7" name="图片 6"/>
          <p:cNvPicPr>
            <a:picLocks noChangeAspect="1"/>
          </p:cNvPicPr>
          <p:nvPr/>
        </p:nvPicPr>
        <p:blipFill>
          <a:blip r:embed="rId1"/>
          <a:stretch>
            <a:fillRect/>
          </a:stretch>
        </p:blipFill>
        <p:spPr>
          <a:xfrm>
            <a:off x="5580817" y="3139192"/>
            <a:ext cx="4728736" cy="3231160"/>
          </a:xfrm>
          <a:prstGeom prst="rect">
            <a:avLst/>
          </a:prstGeom>
        </p:spPr>
      </p:pic>
      <p:pic>
        <p:nvPicPr>
          <p:cNvPr id="8" name="图片 7"/>
          <p:cNvPicPr>
            <a:picLocks noChangeAspect="1"/>
          </p:cNvPicPr>
          <p:nvPr/>
        </p:nvPicPr>
        <p:blipFill>
          <a:blip r:embed="rId2"/>
          <a:stretch>
            <a:fillRect/>
          </a:stretch>
        </p:blipFill>
        <p:spPr>
          <a:xfrm>
            <a:off x="5580817" y="487648"/>
            <a:ext cx="4861981" cy="1806097"/>
          </a:xfrm>
          <a:prstGeom prst="rect">
            <a:avLst/>
          </a:prstGeom>
        </p:spPr>
      </p:pic>
      <p:sp>
        <p:nvSpPr>
          <p:cNvPr id="10" name="文本框 9"/>
          <p:cNvSpPr txBox="1"/>
          <p:nvPr/>
        </p:nvSpPr>
        <p:spPr>
          <a:xfrm>
            <a:off x="680714" y="3553792"/>
            <a:ext cx="2776861"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2.</a:t>
            </a:r>
            <a:r>
              <a:rPr lang="zh-CN" altLang="en-US" sz="3200" b="1" dirty="0">
                <a:solidFill>
                  <a:srgbClr val="FFFF00"/>
                </a:solidFill>
                <a:latin typeface="华文仿宋" panose="02010600040101010101" pitchFamily="2" charset="-122"/>
                <a:ea typeface="华文仿宋" panose="02010600040101010101" pitchFamily="2" charset="-122"/>
              </a:rPr>
              <a:t> 建树</a:t>
            </a:r>
            <a:endParaRPr lang="zh-CN" altLang="en-US" sz="3200" b="1" dirty="0">
              <a:solidFill>
                <a:srgbClr val="FFFF0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453221" y="-59694"/>
            <a:ext cx="5861853" cy="952499"/>
          </a:xfrm>
        </p:spPr>
        <p:txBody>
          <a:bodyPr>
            <a:noAutofit/>
          </a:bodyPr>
          <a:lstStyle/>
          <a:p>
            <a:pPr algn="l"/>
            <a:r>
              <a:rPr lang="en-US" altLang="zh-CN" sz="4000" dirty="0">
                <a:solidFill>
                  <a:srgbClr val="FFFF00"/>
                </a:solidFill>
                <a:latin typeface="华文楷体" panose="02010600040101010101" pitchFamily="2" charset="-122"/>
                <a:ea typeface="华文楷体" panose="02010600040101010101" pitchFamily="2" charset="-122"/>
              </a:rPr>
              <a:t>Dijkstra</a:t>
            </a:r>
            <a:r>
              <a:rPr lang="zh-CN" altLang="en-US" sz="4000" dirty="0">
                <a:solidFill>
                  <a:srgbClr val="FFFF00"/>
                </a:solidFill>
                <a:latin typeface="华文楷体" panose="02010600040101010101" pitchFamily="2" charset="-122"/>
                <a:ea typeface="华文楷体" panose="02010600040101010101" pitchFamily="2" charset="-122"/>
              </a:rPr>
              <a:t>算法求单源最短路</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453221" y="950362"/>
            <a:ext cx="6062197" cy="5774695"/>
          </a:xfrm>
          <a:prstGeom prst="rect">
            <a:avLst/>
          </a:prstGeom>
        </p:spPr>
      </p:pic>
      <p:sp>
        <p:nvSpPr>
          <p:cNvPr id="4" name="文本框 3"/>
          <p:cNvSpPr txBox="1"/>
          <p:nvPr/>
        </p:nvSpPr>
        <p:spPr>
          <a:xfrm>
            <a:off x="7000875" y="1938398"/>
            <a:ext cx="3638550" cy="1384995"/>
          </a:xfrm>
          <a:prstGeom prst="rect">
            <a:avLst/>
          </a:prstGeom>
          <a:noFill/>
        </p:spPr>
        <p:txBody>
          <a:bodyPr wrap="square" rtlCol="0">
            <a:spAutoFit/>
          </a:bodyPr>
          <a:lstStyle/>
          <a:p>
            <a:r>
              <a:rPr lang="zh-CN" altLang="en-US" sz="2800" dirty="0">
                <a:solidFill>
                  <a:srgbClr val="00B0F0"/>
                </a:solidFill>
                <a:latin typeface="华文仿宋" panose="02010600040101010101" pitchFamily="2" charset="-122"/>
                <a:ea typeface="华文仿宋" panose="02010600040101010101" pitchFamily="2" charset="-122"/>
              </a:rPr>
              <a:t>用已经确定了的距离原点最近的节点去更新其它未标记的节点</a:t>
            </a:r>
            <a:endParaRPr lang="zh-CN" altLang="en-US" sz="2800" dirty="0">
              <a:solidFill>
                <a:srgbClr val="00B0F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434172" y="171450"/>
            <a:ext cx="7376328" cy="952499"/>
          </a:xfrm>
        </p:spPr>
        <p:txBody>
          <a:bodyPr>
            <a:noAutofit/>
          </a:bodyPr>
          <a:lstStyle/>
          <a:p>
            <a:pPr algn="l"/>
            <a:r>
              <a:rPr lang="zh-CN" altLang="en-US" sz="4000" dirty="0">
                <a:solidFill>
                  <a:srgbClr val="FFFF00"/>
                </a:solidFill>
                <a:latin typeface="华文楷体" panose="02010600040101010101" pitchFamily="2" charset="-122"/>
                <a:ea typeface="华文楷体" panose="02010600040101010101" pitchFamily="2" charset="-122"/>
              </a:rPr>
              <a:t>判断是否相邻的顶点都颜色不同</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1"/>
          <a:stretch>
            <a:fillRect/>
          </a:stretch>
        </p:blipFill>
        <p:spPr>
          <a:xfrm>
            <a:off x="540545" y="1152448"/>
            <a:ext cx="7761843" cy="2428950"/>
          </a:xfrm>
          <a:prstGeom prst="rect">
            <a:avLst/>
          </a:prstGeom>
        </p:spPr>
      </p:pic>
      <p:pic>
        <p:nvPicPr>
          <p:cNvPr id="4" name="图片 3"/>
          <p:cNvPicPr>
            <a:picLocks noChangeAspect="1"/>
          </p:cNvPicPr>
          <p:nvPr/>
        </p:nvPicPr>
        <p:blipFill rotWithShape="1">
          <a:blip r:embed="rId2"/>
          <a:srcRect t="3991"/>
          <a:stretch>
            <a:fillRect/>
          </a:stretch>
        </p:blipFill>
        <p:spPr>
          <a:xfrm>
            <a:off x="561810" y="4633911"/>
            <a:ext cx="6245962" cy="1966914"/>
          </a:xfrm>
          <a:prstGeom prst="rect">
            <a:avLst/>
          </a:prstGeom>
        </p:spPr>
      </p:pic>
      <p:sp>
        <p:nvSpPr>
          <p:cNvPr id="6" name="标题 6"/>
          <p:cNvSpPr txBox="1"/>
          <p:nvPr/>
        </p:nvSpPr>
        <p:spPr>
          <a:xfrm>
            <a:off x="434172" y="3681412"/>
            <a:ext cx="7376328" cy="952499"/>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zh-CN" altLang="en-US" sz="4000" dirty="0">
                <a:solidFill>
                  <a:srgbClr val="FFFF00"/>
                </a:solidFill>
                <a:latin typeface="华文楷体" panose="02010600040101010101" pitchFamily="2" charset="-122"/>
                <a:ea typeface="华文楷体" panose="02010600040101010101" pitchFamily="2" charset="-122"/>
              </a:rPr>
              <a:t>手动输入每个顶点的颜色</a:t>
            </a:r>
            <a:endParaRPr lang="zh-CN" altLang="en-US" sz="4000" dirty="0">
              <a:solidFill>
                <a:srgbClr val="FFFF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6"/>
          <p:cNvSpPr>
            <a:spLocks noGrp="1"/>
          </p:cNvSpPr>
          <p:nvPr>
            <p:ph type="ctrTitle"/>
          </p:nvPr>
        </p:nvSpPr>
        <p:spPr>
          <a:xfrm>
            <a:off x="557021" y="-234418"/>
            <a:ext cx="8057439" cy="952499"/>
          </a:xfrm>
        </p:spPr>
        <p:txBody>
          <a:bodyPr>
            <a:noAutofit/>
          </a:bodyPr>
          <a:lstStyle/>
          <a:p>
            <a:pPr algn="l"/>
            <a:r>
              <a:rPr lang="en-US" altLang="zh-CN" sz="4000" dirty="0" err="1">
                <a:solidFill>
                  <a:srgbClr val="FFFF00"/>
                </a:solidFill>
                <a:latin typeface="华文楷体" panose="02010600040101010101" pitchFamily="2" charset="-122"/>
                <a:ea typeface="华文楷体" panose="02010600040101010101" pitchFamily="2" charset="-122"/>
              </a:rPr>
              <a:t>Dfs</a:t>
            </a:r>
            <a:r>
              <a:rPr lang="zh-CN" altLang="en-US" sz="4000" dirty="0">
                <a:solidFill>
                  <a:srgbClr val="FFFF00"/>
                </a:solidFill>
                <a:latin typeface="华文楷体" panose="02010600040101010101" pitchFamily="2" charset="-122"/>
                <a:ea typeface="华文楷体" panose="02010600040101010101" pitchFamily="2" charset="-122"/>
              </a:rPr>
              <a:t>生成全排列研究四色问题</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rotWithShape="1">
          <a:blip r:embed="rId1"/>
          <a:srcRect b="1685"/>
          <a:stretch>
            <a:fillRect/>
          </a:stretch>
        </p:blipFill>
        <p:spPr>
          <a:xfrm>
            <a:off x="353136" y="598109"/>
            <a:ext cx="4981724" cy="4897816"/>
          </a:xfrm>
          <a:prstGeom prst="rect">
            <a:avLst/>
          </a:prstGeom>
        </p:spPr>
      </p:pic>
      <p:pic>
        <p:nvPicPr>
          <p:cNvPr id="4" name="图片 3"/>
          <p:cNvPicPr>
            <a:picLocks noChangeAspect="1"/>
          </p:cNvPicPr>
          <p:nvPr/>
        </p:nvPicPr>
        <p:blipFill>
          <a:blip r:embed="rId2"/>
          <a:stretch>
            <a:fillRect/>
          </a:stretch>
        </p:blipFill>
        <p:spPr>
          <a:xfrm>
            <a:off x="5435452" y="598109"/>
            <a:ext cx="6756548" cy="2305051"/>
          </a:xfrm>
          <a:prstGeom prst="rect">
            <a:avLst/>
          </a:prstGeom>
        </p:spPr>
      </p:pic>
      <p:pic>
        <p:nvPicPr>
          <p:cNvPr id="6" name="图片 5"/>
          <p:cNvPicPr>
            <a:picLocks noChangeAspect="1"/>
          </p:cNvPicPr>
          <p:nvPr/>
        </p:nvPicPr>
        <p:blipFill>
          <a:blip r:embed="rId3"/>
          <a:stretch>
            <a:fillRect/>
          </a:stretch>
        </p:blipFill>
        <p:spPr>
          <a:xfrm>
            <a:off x="5435452" y="3029648"/>
            <a:ext cx="6020322" cy="2034716"/>
          </a:xfrm>
          <a:prstGeom prst="rect">
            <a:avLst/>
          </a:prstGeom>
        </p:spPr>
      </p:pic>
      <p:sp>
        <p:nvSpPr>
          <p:cNvPr id="5" name="文本框 4"/>
          <p:cNvSpPr txBox="1"/>
          <p:nvPr/>
        </p:nvSpPr>
        <p:spPr>
          <a:xfrm>
            <a:off x="5876924" y="5244228"/>
            <a:ext cx="4505325" cy="1015663"/>
          </a:xfrm>
          <a:prstGeom prst="rect">
            <a:avLst/>
          </a:prstGeom>
          <a:noFill/>
        </p:spPr>
        <p:txBody>
          <a:bodyPr wrap="square" rtlCol="0">
            <a:spAutoFit/>
          </a:bodyPr>
          <a:lstStyle/>
          <a:p>
            <a:r>
              <a:rPr lang="zh-CN" altLang="en-US" sz="2000" dirty="0">
                <a:solidFill>
                  <a:srgbClr val="00B0F0"/>
                </a:solidFill>
                <a:latin typeface="华文仿宋" panose="02010600040101010101" pitchFamily="2" charset="-122"/>
                <a:ea typeface="华文仿宋" panose="02010600040101010101" pitchFamily="2" charset="-122"/>
              </a:rPr>
              <a:t>用</a:t>
            </a:r>
            <a:r>
              <a:rPr lang="en-US" altLang="zh-CN" sz="2000" dirty="0" err="1">
                <a:solidFill>
                  <a:srgbClr val="00B0F0"/>
                </a:solidFill>
                <a:latin typeface="华文仿宋" panose="02010600040101010101" pitchFamily="2" charset="-122"/>
                <a:ea typeface="华文仿宋" panose="02010600040101010101" pitchFamily="2" charset="-122"/>
              </a:rPr>
              <a:t>dfs</a:t>
            </a:r>
            <a:r>
              <a:rPr lang="zh-CN" altLang="en-US" sz="2000" dirty="0">
                <a:solidFill>
                  <a:srgbClr val="00B0F0"/>
                </a:solidFill>
                <a:latin typeface="华文仿宋" panose="02010600040101010101" pitchFamily="2" charset="-122"/>
                <a:ea typeface="华文仿宋" panose="02010600040101010101" pitchFamily="2" charset="-122"/>
              </a:rPr>
              <a:t>生成</a:t>
            </a:r>
            <a:r>
              <a:rPr lang="en-US" altLang="zh-CN" sz="2000" dirty="0">
                <a:solidFill>
                  <a:srgbClr val="00B0F0"/>
                </a:solidFill>
                <a:latin typeface="华文仿宋" panose="02010600040101010101" pitchFamily="2" charset="-122"/>
                <a:ea typeface="华文仿宋" panose="02010600040101010101" pitchFamily="2" charset="-122"/>
              </a:rPr>
              <a:t>3</a:t>
            </a:r>
            <a:r>
              <a:rPr lang="zh-CN" altLang="en-US" sz="2000" dirty="0">
                <a:solidFill>
                  <a:srgbClr val="00B0F0"/>
                </a:solidFill>
                <a:latin typeface="华文仿宋" panose="02010600040101010101" pitchFamily="2" charset="-122"/>
                <a:ea typeface="华文仿宋" panose="02010600040101010101" pitchFamily="2" charset="-122"/>
              </a:rPr>
              <a:t>或</a:t>
            </a:r>
            <a:r>
              <a:rPr lang="en-US" altLang="zh-CN" sz="2000" dirty="0">
                <a:solidFill>
                  <a:srgbClr val="00B0F0"/>
                </a:solidFill>
                <a:latin typeface="华文仿宋" panose="02010600040101010101" pitchFamily="2" charset="-122"/>
                <a:ea typeface="华文仿宋" panose="02010600040101010101" pitchFamily="2" charset="-122"/>
              </a:rPr>
              <a:t>4</a:t>
            </a:r>
            <a:r>
              <a:rPr lang="zh-CN" altLang="en-US" sz="2000" dirty="0">
                <a:solidFill>
                  <a:srgbClr val="00B0F0"/>
                </a:solidFill>
                <a:latin typeface="华文仿宋" panose="02010600040101010101" pitchFamily="2" charset="-122"/>
                <a:ea typeface="华文仿宋" panose="02010600040101010101" pitchFamily="2" charset="-122"/>
              </a:rPr>
              <a:t>或</a:t>
            </a:r>
            <a:r>
              <a:rPr lang="en-US" altLang="zh-CN" sz="2000" dirty="0">
                <a:solidFill>
                  <a:srgbClr val="00B0F0"/>
                </a:solidFill>
                <a:latin typeface="华文仿宋" panose="02010600040101010101" pitchFamily="2" charset="-122"/>
                <a:ea typeface="华文仿宋" panose="02010600040101010101" pitchFamily="2" charset="-122"/>
              </a:rPr>
              <a:t>5</a:t>
            </a:r>
            <a:r>
              <a:rPr lang="zh-CN" altLang="en-US" sz="2000" dirty="0">
                <a:solidFill>
                  <a:srgbClr val="00B0F0"/>
                </a:solidFill>
                <a:latin typeface="华文仿宋" panose="02010600040101010101" pitchFamily="2" charset="-122"/>
                <a:ea typeface="华文仿宋" panose="02010600040101010101" pitchFamily="2" charset="-122"/>
              </a:rPr>
              <a:t>或其它数列的全排列，</a:t>
            </a:r>
            <a:r>
              <a:rPr lang="en-US" altLang="zh-CN" sz="2000" dirty="0">
                <a:solidFill>
                  <a:srgbClr val="00B0F0"/>
                </a:solidFill>
                <a:latin typeface="华文仿宋" panose="02010600040101010101" pitchFamily="2" charset="-122"/>
                <a:ea typeface="华文仿宋" panose="02010600040101010101" pitchFamily="2" charset="-122"/>
              </a:rPr>
              <a:t>01234</a:t>
            </a:r>
            <a:r>
              <a:rPr lang="zh-CN" altLang="en-US" sz="2000" dirty="0">
                <a:solidFill>
                  <a:srgbClr val="00B0F0"/>
                </a:solidFill>
                <a:latin typeface="华文仿宋" panose="02010600040101010101" pitchFamily="2" charset="-122"/>
                <a:ea typeface="华文仿宋" panose="02010600040101010101" pitchFamily="2" charset="-122"/>
              </a:rPr>
              <a:t>各自对应一种颜色，知道满足四色图，看最少需要几种颜色</a:t>
            </a:r>
            <a:endParaRPr lang="zh-CN" altLang="en-US" sz="2000" dirty="0">
              <a:solidFill>
                <a:srgbClr val="00B0F0"/>
              </a:solidFill>
              <a:latin typeface="华文仿宋" panose="02010600040101010101" pitchFamily="2" charset="-122"/>
              <a:ea typeface="华文仿宋" panose="02010600040101010101" pitchFamily="2" charset="-122"/>
            </a:endParaRPr>
          </a:p>
        </p:txBody>
      </p:sp>
      <p:pic>
        <p:nvPicPr>
          <p:cNvPr id="7" name="图片 6"/>
          <p:cNvPicPr>
            <a:picLocks noChangeAspect="1"/>
          </p:cNvPicPr>
          <p:nvPr/>
        </p:nvPicPr>
        <p:blipFill>
          <a:blip r:embed="rId4"/>
          <a:stretch>
            <a:fillRect/>
          </a:stretch>
        </p:blipFill>
        <p:spPr>
          <a:xfrm>
            <a:off x="5056983" y="4659746"/>
            <a:ext cx="7114953" cy="2184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1"/>
            <a:ext cx="5873234" cy="6943725"/>
          </a:xfrm>
          <a:prstGeom prst="rect">
            <a:avLst/>
          </a:prstGeom>
        </p:spPr>
      </p:pic>
      <p:sp>
        <p:nvSpPr>
          <p:cNvPr id="3" name="文本框 2"/>
          <p:cNvSpPr txBox="1"/>
          <p:nvPr/>
        </p:nvSpPr>
        <p:spPr>
          <a:xfrm>
            <a:off x="6438900" y="287982"/>
            <a:ext cx="3705225" cy="707886"/>
          </a:xfrm>
          <a:prstGeom prst="rect">
            <a:avLst/>
          </a:prstGeom>
          <a:noFill/>
        </p:spPr>
        <p:txBody>
          <a:bodyPr wrap="square" rtlCol="0">
            <a:spAutoFit/>
          </a:bodyPr>
          <a:lstStyle/>
          <a:p>
            <a:r>
              <a:rPr lang="zh-CN" altLang="en-US" sz="4000" dirty="0">
                <a:solidFill>
                  <a:srgbClr val="FFFF00"/>
                </a:solidFill>
                <a:latin typeface="华文楷体" panose="02010600040101010101" pitchFamily="2" charset="-122"/>
                <a:ea typeface="华文楷体" panose="02010600040101010101" pitchFamily="2" charset="-122"/>
              </a:rPr>
              <a:t>求最小生成树</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6625425" y="1251416"/>
            <a:ext cx="4405273" cy="452073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57972" y="209371"/>
            <a:ext cx="4804554" cy="2975297"/>
          </a:xfrm>
          <a:prstGeom prst="rect">
            <a:avLst/>
          </a:prstGeom>
        </p:spPr>
      </p:pic>
      <p:sp>
        <p:nvSpPr>
          <p:cNvPr id="4" name="文本框 3"/>
          <p:cNvSpPr txBox="1"/>
          <p:nvPr/>
        </p:nvSpPr>
        <p:spPr>
          <a:xfrm>
            <a:off x="6677025" y="419100"/>
            <a:ext cx="4133850" cy="707886"/>
          </a:xfrm>
          <a:prstGeom prst="rect">
            <a:avLst/>
          </a:prstGeom>
          <a:noFill/>
        </p:spPr>
        <p:txBody>
          <a:bodyPr wrap="square" rtlCol="0">
            <a:spAutoFit/>
          </a:bodyPr>
          <a:lstStyle/>
          <a:p>
            <a:r>
              <a:rPr lang="zh-CN" altLang="en-US" sz="4000" dirty="0">
                <a:solidFill>
                  <a:srgbClr val="FFFF00"/>
                </a:solidFill>
                <a:latin typeface="华文楷体" panose="02010600040101010101" pitchFamily="2" charset="-122"/>
                <a:ea typeface="华文楷体" panose="02010600040101010101" pitchFamily="2" charset="-122"/>
              </a:rPr>
              <a:t>清空图</a:t>
            </a:r>
            <a:endParaRPr lang="zh-CN" altLang="en-US" sz="4000" dirty="0">
              <a:solidFill>
                <a:srgbClr val="FFFF00"/>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76200" y="3089135"/>
            <a:ext cx="7277005" cy="3664089"/>
          </a:xfrm>
          <a:prstGeom prst="rect">
            <a:avLst/>
          </a:prstGeom>
        </p:spPr>
      </p:pic>
      <p:sp>
        <p:nvSpPr>
          <p:cNvPr id="8" name="文本框 7"/>
          <p:cNvSpPr txBox="1"/>
          <p:nvPr/>
        </p:nvSpPr>
        <p:spPr>
          <a:xfrm>
            <a:off x="7867650" y="4286250"/>
            <a:ext cx="3305175" cy="707886"/>
          </a:xfrm>
          <a:prstGeom prst="rect">
            <a:avLst/>
          </a:prstGeom>
          <a:noFill/>
        </p:spPr>
        <p:txBody>
          <a:bodyPr wrap="square" rtlCol="0">
            <a:spAutoFit/>
          </a:bodyPr>
          <a:lstStyle/>
          <a:p>
            <a:r>
              <a:rPr lang="zh-CN" altLang="en-US" sz="4000" dirty="0">
                <a:solidFill>
                  <a:srgbClr val="FFFF00"/>
                </a:solidFill>
                <a:latin typeface="华文楷体" panose="02010600040101010101" pitchFamily="2" charset="-122"/>
                <a:ea typeface="华文楷体" panose="02010600040101010101" pitchFamily="2" charset="-122"/>
              </a:rPr>
              <a:t>显示命令提示</a:t>
            </a:r>
            <a:endParaRPr lang="zh-CN" altLang="en-US" sz="4000" dirty="0">
              <a:solidFill>
                <a:srgbClr val="FFFF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23510" y="230137"/>
            <a:ext cx="4160674" cy="6601841"/>
          </a:xfrm>
          <a:prstGeom prst="rect">
            <a:avLst/>
          </a:prstGeom>
        </p:spPr>
      </p:pic>
      <p:pic>
        <p:nvPicPr>
          <p:cNvPr id="3" name="图片 2"/>
          <p:cNvPicPr>
            <a:picLocks noChangeAspect="1"/>
          </p:cNvPicPr>
          <p:nvPr/>
        </p:nvPicPr>
        <p:blipFill>
          <a:blip r:embed="rId2"/>
          <a:stretch>
            <a:fillRect/>
          </a:stretch>
        </p:blipFill>
        <p:spPr>
          <a:xfrm>
            <a:off x="4484184" y="280557"/>
            <a:ext cx="4716966" cy="6500999"/>
          </a:xfrm>
          <a:prstGeom prst="rect">
            <a:avLst/>
          </a:prstGeom>
        </p:spPr>
      </p:pic>
      <p:sp>
        <p:nvSpPr>
          <p:cNvPr id="4" name="文本框 3"/>
          <p:cNvSpPr txBox="1"/>
          <p:nvPr/>
        </p:nvSpPr>
        <p:spPr>
          <a:xfrm>
            <a:off x="9744075" y="723900"/>
            <a:ext cx="1905000" cy="1569660"/>
          </a:xfrm>
          <a:prstGeom prst="rect">
            <a:avLst/>
          </a:prstGeom>
          <a:noFill/>
        </p:spPr>
        <p:txBody>
          <a:bodyPr wrap="square" rtlCol="0">
            <a:spAutoFit/>
          </a:bodyPr>
          <a:lstStyle/>
          <a:p>
            <a:r>
              <a:rPr lang="zh-CN" altLang="en-US" sz="4800" dirty="0">
                <a:solidFill>
                  <a:srgbClr val="FFFF00"/>
                </a:solidFill>
                <a:latin typeface="华文楷体" panose="02010600040101010101" pitchFamily="2" charset="-122"/>
                <a:ea typeface="华文楷体" panose="02010600040101010101" pitchFamily="2" charset="-122"/>
              </a:rPr>
              <a:t>命令测试</a:t>
            </a:r>
            <a:endParaRPr lang="zh-CN" altLang="en-US" sz="4800" dirty="0">
              <a:solidFill>
                <a:srgbClr val="FFFF00"/>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5477" y="0"/>
            <a:ext cx="5715495" cy="5989839"/>
          </a:xfrm>
          <a:prstGeom prst="rect">
            <a:avLst/>
          </a:prstGeom>
        </p:spPr>
      </p:pic>
      <p:pic>
        <p:nvPicPr>
          <p:cNvPr id="3" name="图片 2"/>
          <p:cNvPicPr>
            <a:picLocks noChangeAspect="1"/>
          </p:cNvPicPr>
          <p:nvPr/>
        </p:nvPicPr>
        <p:blipFill rotWithShape="1">
          <a:blip r:embed="rId2"/>
          <a:srcRect/>
          <a:stretch>
            <a:fillRect/>
          </a:stretch>
        </p:blipFill>
        <p:spPr>
          <a:xfrm>
            <a:off x="6303600" y="0"/>
            <a:ext cx="5802923" cy="6858000"/>
          </a:xfrm>
          <a:prstGeom prst="rect">
            <a:avLst/>
          </a:prstGeom>
        </p:spPr>
      </p:pic>
      <p:sp>
        <p:nvSpPr>
          <p:cNvPr id="4" name="文本框 3"/>
          <p:cNvSpPr txBox="1"/>
          <p:nvPr/>
        </p:nvSpPr>
        <p:spPr>
          <a:xfrm>
            <a:off x="283799" y="5989839"/>
            <a:ext cx="5802923" cy="646331"/>
          </a:xfrm>
          <a:prstGeom prst="rect">
            <a:avLst/>
          </a:prstGeom>
          <a:noFill/>
        </p:spPr>
        <p:txBody>
          <a:bodyPr wrap="square" rtlCol="0">
            <a:spAutoFit/>
          </a:bodyPr>
          <a:lstStyle/>
          <a:p>
            <a:r>
              <a:rPr lang="zh-CN" altLang="en-US" dirty="0">
                <a:solidFill>
                  <a:srgbClr val="00B0F0"/>
                </a:solidFill>
                <a:latin typeface="华文仿宋" panose="02010600040101010101" pitchFamily="2" charset="-122"/>
                <a:ea typeface="华文仿宋" panose="02010600040101010101" pitchFamily="2" charset="-122"/>
              </a:rPr>
              <a:t>发现</a:t>
            </a:r>
            <a:r>
              <a:rPr lang="en-US" altLang="zh-CN" dirty="0">
                <a:solidFill>
                  <a:srgbClr val="00B0F0"/>
                </a:solidFill>
                <a:latin typeface="华文仿宋" panose="02010600040101010101" pitchFamily="2" charset="-122"/>
                <a:ea typeface="华文仿宋" panose="02010600040101010101" pitchFamily="2" charset="-122"/>
              </a:rPr>
              <a:t>:</a:t>
            </a:r>
            <a:r>
              <a:rPr lang="zh-CN" altLang="en-US" dirty="0">
                <a:solidFill>
                  <a:srgbClr val="00B0F0"/>
                </a:solidFill>
                <a:latin typeface="华文仿宋" panose="02010600040101010101" pitchFamily="2" charset="-122"/>
                <a:ea typeface="华文仿宋" panose="02010600040101010101" pitchFamily="2" charset="-122"/>
              </a:rPr>
              <a:t>对于平面图来说，可以用四种颜色实现，但如果边有交叉，则必须用</a:t>
            </a:r>
            <a:r>
              <a:rPr lang="en-US" altLang="zh-CN" dirty="0">
                <a:solidFill>
                  <a:srgbClr val="00B0F0"/>
                </a:solidFill>
                <a:latin typeface="华文仿宋" panose="02010600040101010101" pitchFamily="2" charset="-122"/>
                <a:ea typeface="华文仿宋" panose="02010600040101010101" pitchFamily="2" charset="-122"/>
              </a:rPr>
              <a:t>4</a:t>
            </a:r>
            <a:r>
              <a:rPr lang="zh-CN" altLang="en-US" dirty="0">
                <a:solidFill>
                  <a:srgbClr val="00B0F0"/>
                </a:solidFill>
                <a:latin typeface="华文仿宋" panose="02010600040101010101" pitchFamily="2" charset="-122"/>
                <a:ea typeface="华文仿宋" panose="02010600040101010101" pitchFamily="2" charset="-122"/>
              </a:rPr>
              <a:t>种以上的颜色才能使相邻顶点不同色</a:t>
            </a:r>
            <a:endParaRPr lang="zh-CN" altLang="en-US" dirty="0">
              <a:solidFill>
                <a:srgbClr val="00B0F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42887" y="209550"/>
            <a:ext cx="5494205" cy="66484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07691" y="2967335"/>
            <a:ext cx="3576620" cy="1107996"/>
          </a:xfrm>
          <a:prstGeom prst="rect">
            <a:avLst/>
          </a:prstGeom>
          <a:noFill/>
        </p:spPr>
        <p:txBody>
          <a:bodyPr wrap="none" lIns="91440" tIns="45720" rIns="91440" bIns="45720">
            <a:spAutoFit/>
          </a:bodyPr>
          <a:lstStyle/>
          <a:p>
            <a:pPr algn="ctr"/>
            <a:r>
              <a:rPr lang="zh-CN" altLang="en-US" sz="6600" b="1" cap="none" spc="0" dirty="0">
                <a:ln w="12700">
                  <a:solidFill>
                    <a:schemeClr val="tx2">
                      <a:lumMod val="75000"/>
                    </a:schemeClr>
                  </a:solidFill>
                  <a:prstDash val="solid"/>
                </a:ln>
                <a:solidFill>
                  <a:srgbClr val="0070C0"/>
                </a:solidFill>
                <a:effectLst>
                  <a:outerShdw dist="38100" dir="2640000" algn="bl" rotWithShape="0">
                    <a:schemeClr val="tx2">
                      <a:lumMod val="75000"/>
                    </a:schemeClr>
                  </a:outerShdw>
                </a:effectLst>
                <a:latin typeface="华文行楷" panose="02010800040101010101" pitchFamily="2" charset="-122"/>
                <a:ea typeface="华文行楷" panose="02010800040101010101" pitchFamily="2" charset="-122"/>
              </a:rPr>
              <a:t>谢谢大家</a:t>
            </a:r>
            <a:endParaRPr lang="zh-CN" altLang="en-US" sz="6600" b="1" cap="none" spc="0" dirty="0">
              <a:ln w="12700">
                <a:solidFill>
                  <a:schemeClr val="tx2">
                    <a:lumMod val="75000"/>
                  </a:schemeClr>
                </a:solidFill>
                <a:prstDash val="solid"/>
              </a:ln>
              <a:solidFill>
                <a:srgbClr val="0070C0"/>
              </a:solidFill>
              <a:effectLst>
                <a:outerShdw dist="38100" dir="2640000" algn="bl" rotWithShape="0">
                  <a:schemeClr val="tx2">
                    <a:lumMod val="75000"/>
                  </a:schemeClr>
                </a:outerShdw>
              </a:effectLst>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614039" y="195261"/>
            <a:ext cx="5761607"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3.</a:t>
            </a:r>
            <a:r>
              <a:rPr lang="zh-CN" altLang="en-US" sz="3200" b="1" dirty="0">
                <a:solidFill>
                  <a:srgbClr val="FFFF00"/>
                </a:solidFill>
                <a:latin typeface="华文仿宋" panose="02010600040101010101" pitchFamily="2" charset="-122"/>
                <a:ea typeface="华文仿宋" panose="02010600040101010101" pitchFamily="2" charset="-122"/>
              </a:rPr>
              <a:t> 三种顺序的遍历</a:t>
            </a:r>
            <a:endParaRPr lang="zh-CN" altLang="en-US" sz="3200" b="1" dirty="0">
              <a:solidFill>
                <a:srgbClr val="FFFF00"/>
              </a:solidFill>
              <a:latin typeface="华文仿宋" panose="02010600040101010101" pitchFamily="2" charset="-122"/>
              <a:ea typeface="华文仿宋" panose="02010600040101010101" pitchFamily="2" charset="-122"/>
            </a:endParaRPr>
          </a:p>
        </p:txBody>
      </p:sp>
      <p:pic>
        <p:nvPicPr>
          <p:cNvPr id="2" name="图片 1"/>
          <p:cNvPicPr>
            <a:picLocks noChangeAspect="1"/>
          </p:cNvPicPr>
          <p:nvPr/>
        </p:nvPicPr>
        <p:blipFill>
          <a:blip r:embed="rId1"/>
          <a:stretch>
            <a:fillRect/>
          </a:stretch>
        </p:blipFill>
        <p:spPr>
          <a:xfrm>
            <a:off x="614039" y="895285"/>
            <a:ext cx="4642955" cy="1705040"/>
          </a:xfrm>
          <a:prstGeom prst="rect">
            <a:avLst/>
          </a:prstGeom>
        </p:spPr>
      </p:pic>
      <p:pic>
        <p:nvPicPr>
          <p:cNvPr id="3" name="图片 2"/>
          <p:cNvPicPr>
            <a:picLocks noChangeAspect="1"/>
          </p:cNvPicPr>
          <p:nvPr/>
        </p:nvPicPr>
        <p:blipFill>
          <a:blip r:embed="rId2"/>
          <a:stretch>
            <a:fillRect/>
          </a:stretch>
        </p:blipFill>
        <p:spPr>
          <a:xfrm>
            <a:off x="519449" y="3527916"/>
            <a:ext cx="4642955" cy="2672924"/>
          </a:xfrm>
          <a:prstGeom prst="rect">
            <a:avLst/>
          </a:prstGeom>
        </p:spPr>
      </p:pic>
      <p:pic>
        <p:nvPicPr>
          <p:cNvPr id="4" name="图片 3"/>
          <p:cNvPicPr>
            <a:picLocks noChangeAspect="1"/>
          </p:cNvPicPr>
          <p:nvPr/>
        </p:nvPicPr>
        <p:blipFill>
          <a:blip r:embed="rId3"/>
          <a:stretch>
            <a:fillRect/>
          </a:stretch>
        </p:blipFill>
        <p:spPr>
          <a:xfrm>
            <a:off x="6096000" y="776572"/>
            <a:ext cx="4989129" cy="1705039"/>
          </a:xfrm>
          <a:prstGeom prst="rect">
            <a:avLst/>
          </a:prstGeom>
        </p:spPr>
      </p:pic>
      <p:pic>
        <p:nvPicPr>
          <p:cNvPr id="6" name="图片 5"/>
          <p:cNvPicPr>
            <a:picLocks noChangeAspect="1"/>
          </p:cNvPicPr>
          <p:nvPr/>
        </p:nvPicPr>
        <p:blipFill>
          <a:blip r:embed="rId4"/>
          <a:stretch>
            <a:fillRect/>
          </a:stretch>
        </p:blipFill>
        <p:spPr>
          <a:xfrm>
            <a:off x="6120149" y="3405159"/>
            <a:ext cx="3255073" cy="1705039"/>
          </a:xfrm>
          <a:prstGeom prst="rect">
            <a:avLst/>
          </a:prstGeom>
        </p:spPr>
      </p:pic>
      <p:sp>
        <p:nvSpPr>
          <p:cNvPr id="9" name="文本框 8"/>
          <p:cNvSpPr txBox="1"/>
          <p:nvPr/>
        </p:nvSpPr>
        <p:spPr>
          <a:xfrm>
            <a:off x="614039" y="2710353"/>
            <a:ext cx="4642955" cy="523220"/>
          </a:xfrm>
          <a:prstGeom prst="rect">
            <a:avLst/>
          </a:prstGeom>
          <a:noFill/>
        </p:spPr>
        <p:txBody>
          <a:bodyPr wrap="square" rtlCol="0">
            <a:spAutoFit/>
          </a:bodyPr>
          <a:lstStyle/>
          <a:p>
            <a:r>
              <a:rPr lang="zh-CN" altLang="en-US" sz="2800" b="1" dirty="0">
                <a:solidFill>
                  <a:srgbClr val="FFC000"/>
                </a:solidFill>
                <a:latin typeface="华文仿宋" panose="02010600040101010101" pitchFamily="2" charset="-122"/>
                <a:ea typeface="华文仿宋" panose="02010600040101010101" pitchFamily="2" charset="-122"/>
              </a:rPr>
              <a:t>先序遍历</a:t>
            </a:r>
            <a:endParaRPr lang="zh-CN" altLang="en-US" sz="2800" b="1" dirty="0">
              <a:solidFill>
                <a:srgbClr val="FFC000"/>
              </a:solidFill>
              <a:latin typeface="华文仿宋" panose="02010600040101010101" pitchFamily="2" charset="-122"/>
              <a:ea typeface="华文仿宋" panose="02010600040101010101" pitchFamily="2" charset="-122"/>
            </a:endParaRPr>
          </a:p>
        </p:txBody>
      </p:sp>
      <p:sp>
        <p:nvSpPr>
          <p:cNvPr id="11" name="文本框 10"/>
          <p:cNvSpPr txBox="1"/>
          <p:nvPr/>
        </p:nvSpPr>
        <p:spPr>
          <a:xfrm>
            <a:off x="423539" y="6233573"/>
            <a:ext cx="4642955" cy="523220"/>
          </a:xfrm>
          <a:prstGeom prst="rect">
            <a:avLst/>
          </a:prstGeom>
          <a:noFill/>
        </p:spPr>
        <p:txBody>
          <a:bodyPr wrap="square" rtlCol="0">
            <a:spAutoFit/>
          </a:bodyPr>
          <a:lstStyle/>
          <a:p>
            <a:r>
              <a:rPr lang="zh-CN" altLang="en-US" sz="2800" b="1" dirty="0">
                <a:solidFill>
                  <a:srgbClr val="FFC000"/>
                </a:solidFill>
                <a:latin typeface="华文仿宋" panose="02010600040101010101" pitchFamily="2" charset="-122"/>
                <a:ea typeface="华文仿宋" panose="02010600040101010101" pitchFamily="2" charset="-122"/>
              </a:rPr>
              <a:t>中序遍历</a:t>
            </a:r>
            <a:endParaRPr lang="zh-CN" altLang="en-US" sz="2800" b="1" dirty="0">
              <a:solidFill>
                <a:srgbClr val="FFC000"/>
              </a:solidFill>
              <a:latin typeface="华文仿宋" panose="02010600040101010101" pitchFamily="2" charset="-122"/>
              <a:ea typeface="华文仿宋" panose="02010600040101010101" pitchFamily="2" charset="-122"/>
            </a:endParaRPr>
          </a:p>
        </p:txBody>
      </p:sp>
      <p:sp>
        <p:nvSpPr>
          <p:cNvPr id="12" name="文本框 11"/>
          <p:cNvSpPr txBox="1"/>
          <p:nvPr/>
        </p:nvSpPr>
        <p:spPr>
          <a:xfrm>
            <a:off x="6096000" y="2681775"/>
            <a:ext cx="4642955" cy="523220"/>
          </a:xfrm>
          <a:prstGeom prst="rect">
            <a:avLst/>
          </a:prstGeom>
          <a:noFill/>
        </p:spPr>
        <p:txBody>
          <a:bodyPr wrap="square" rtlCol="0">
            <a:spAutoFit/>
          </a:bodyPr>
          <a:lstStyle/>
          <a:p>
            <a:r>
              <a:rPr lang="zh-CN" altLang="en-US" sz="2800" b="1" dirty="0">
                <a:solidFill>
                  <a:srgbClr val="FFC000"/>
                </a:solidFill>
                <a:latin typeface="华文仿宋" panose="02010600040101010101" pitchFamily="2" charset="-122"/>
                <a:ea typeface="华文仿宋" panose="02010600040101010101" pitchFamily="2" charset="-122"/>
              </a:rPr>
              <a:t>后序遍历</a:t>
            </a:r>
            <a:endParaRPr lang="zh-CN" altLang="en-US" sz="2800" b="1" dirty="0">
              <a:solidFill>
                <a:srgbClr val="FFC000"/>
              </a:solidFill>
              <a:latin typeface="华文仿宋" panose="02010600040101010101" pitchFamily="2" charset="-122"/>
              <a:ea typeface="华文仿宋" panose="02010600040101010101" pitchFamily="2" charset="-122"/>
            </a:endParaRPr>
          </a:p>
        </p:txBody>
      </p:sp>
      <p:sp>
        <p:nvSpPr>
          <p:cNvPr id="13" name="文本框 12"/>
          <p:cNvSpPr txBox="1"/>
          <p:nvPr/>
        </p:nvSpPr>
        <p:spPr>
          <a:xfrm>
            <a:off x="5928989" y="5008816"/>
            <a:ext cx="5548636" cy="1815882"/>
          </a:xfrm>
          <a:prstGeom prst="rect">
            <a:avLst/>
          </a:prstGeom>
          <a:noFill/>
        </p:spPr>
        <p:txBody>
          <a:bodyPr wrap="square" rtlCol="0">
            <a:spAutoFit/>
          </a:bodyPr>
          <a:lstStyle/>
          <a:p>
            <a:r>
              <a:rPr lang="zh-CN" altLang="en-US" sz="2800" b="1" dirty="0">
                <a:solidFill>
                  <a:srgbClr val="FFC000"/>
                </a:solidFill>
                <a:latin typeface="华文仿宋" panose="02010600040101010101" pitchFamily="2" charset="-122"/>
                <a:ea typeface="华文仿宋" panose="02010600040101010101" pitchFamily="2" charset="-122"/>
              </a:rPr>
              <a:t>函数的原型统一为</a:t>
            </a:r>
            <a:endParaRPr lang="en-US" altLang="zh-CN" sz="2800" b="1" dirty="0">
              <a:solidFill>
                <a:srgbClr val="FFC000"/>
              </a:solidFill>
              <a:latin typeface="华文仿宋" panose="02010600040101010101" pitchFamily="2" charset="-122"/>
              <a:ea typeface="华文仿宋" panose="02010600040101010101" pitchFamily="2" charset="-122"/>
            </a:endParaRPr>
          </a:p>
          <a:p>
            <a:r>
              <a:rPr lang="en-US" altLang="zh-CN" sz="2800" b="1" dirty="0">
                <a:solidFill>
                  <a:srgbClr val="FFC000"/>
                </a:solidFill>
                <a:latin typeface="华文仿宋" panose="02010600040101010101" pitchFamily="2" charset="-122"/>
                <a:ea typeface="华文仿宋" panose="02010600040101010101" pitchFamily="2" charset="-122"/>
              </a:rPr>
              <a:t>void(</a:t>
            </a:r>
            <a:r>
              <a:rPr lang="en-US" altLang="zh-CN" sz="2800" b="1" dirty="0" err="1">
                <a:solidFill>
                  <a:srgbClr val="FFC000"/>
                </a:solidFill>
                <a:latin typeface="华文仿宋" panose="02010600040101010101" pitchFamily="2" charset="-122"/>
                <a:ea typeface="华文仿宋" panose="02010600040101010101" pitchFamily="2" charset="-122"/>
              </a:rPr>
              <a:t>BiTree</a:t>
            </a:r>
            <a:r>
              <a:rPr lang="en-US" altLang="zh-CN" sz="2800" b="1" dirty="0">
                <a:solidFill>
                  <a:srgbClr val="FFC000"/>
                </a:solidFill>
                <a:latin typeface="华文仿宋" panose="02010600040101010101" pitchFamily="2" charset="-122"/>
                <a:ea typeface="华文仿宋" panose="02010600040101010101" pitchFamily="2" charset="-122"/>
              </a:rPr>
              <a:t>, void(*visit)) </a:t>
            </a:r>
            <a:r>
              <a:rPr lang="zh-CN" altLang="en-US" sz="2800" b="1" dirty="0">
                <a:solidFill>
                  <a:srgbClr val="FFC000"/>
                </a:solidFill>
                <a:latin typeface="华文仿宋" panose="02010600040101010101" pitchFamily="2" charset="-122"/>
                <a:ea typeface="华文仿宋" panose="02010600040101010101" pitchFamily="2" charset="-122"/>
              </a:rPr>
              <a:t>可以通过函数指针实现调用不同的函数以实现不同的功能</a:t>
            </a:r>
            <a:endParaRPr lang="zh-CN" altLang="en-US" sz="2800" b="1" dirty="0">
              <a:solidFill>
                <a:srgbClr val="FFC00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2589" y="277248"/>
            <a:ext cx="5761607"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4.</a:t>
            </a:r>
            <a:r>
              <a:rPr lang="zh-CN" altLang="en-US" sz="3200" b="1" dirty="0">
                <a:solidFill>
                  <a:srgbClr val="FFFF00"/>
                </a:solidFill>
                <a:latin typeface="华文仿宋" panose="02010600040101010101" pitchFamily="2" charset="-122"/>
                <a:ea typeface="华文仿宋" panose="02010600040101010101" pitchFamily="2" charset="-122"/>
              </a:rPr>
              <a:t> 三种顺序的非递归遍历</a:t>
            </a:r>
            <a:endParaRPr lang="zh-CN" altLang="en-US" sz="3200" b="1" dirty="0">
              <a:solidFill>
                <a:srgbClr val="FFFF00"/>
              </a:solidFill>
              <a:latin typeface="华文仿宋" panose="02010600040101010101" pitchFamily="2" charset="-122"/>
              <a:ea typeface="华文仿宋" panose="02010600040101010101" pitchFamily="2" charset="-122"/>
            </a:endParaRPr>
          </a:p>
        </p:txBody>
      </p:sp>
      <p:sp>
        <p:nvSpPr>
          <p:cNvPr id="9" name="文本框 8"/>
          <p:cNvSpPr txBox="1"/>
          <p:nvPr/>
        </p:nvSpPr>
        <p:spPr>
          <a:xfrm>
            <a:off x="7362904" y="3034763"/>
            <a:ext cx="4642955" cy="523220"/>
          </a:xfrm>
          <a:prstGeom prst="rect">
            <a:avLst/>
          </a:prstGeom>
          <a:noFill/>
        </p:spPr>
        <p:txBody>
          <a:bodyPr wrap="square" rtlCol="0">
            <a:spAutoFit/>
          </a:bodyPr>
          <a:lstStyle/>
          <a:p>
            <a:r>
              <a:rPr lang="en-US" altLang="zh-CN" sz="2800" b="1" dirty="0">
                <a:solidFill>
                  <a:srgbClr val="FFC000"/>
                </a:solidFill>
                <a:latin typeface="华文仿宋" panose="02010600040101010101" pitchFamily="2" charset="-122"/>
                <a:ea typeface="华文仿宋" panose="02010600040101010101" pitchFamily="2" charset="-122"/>
              </a:rPr>
              <a:t>(1).</a:t>
            </a:r>
            <a:r>
              <a:rPr lang="zh-CN" altLang="en-US" sz="2800" b="1" dirty="0">
                <a:solidFill>
                  <a:srgbClr val="FFC000"/>
                </a:solidFill>
                <a:latin typeface="华文仿宋" panose="02010600040101010101" pitchFamily="2" charset="-122"/>
                <a:ea typeface="华文仿宋" panose="02010600040101010101" pitchFamily="2" charset="-122"/>
              </a:rPr>
              <a:t>非递归先序遍历</a:t>
            </a:r>
            <a:endParaRPr lang="zh-CN" altLang="en-US" sz="2800" b="1" dirty="0">
              <a:solidFill>
                <a:srgbClr val="FFC000"/>
              </a:solidFill>
              <a:latin typeface="华文仿宋" panose="02010600040101010101" pitchFamily="2" charset="-122"/>
              <a:ea typeface="华文仿宋" panose="02010600040101010101" pitchFamily="2" charset="-122"/>
            </a:endParaRPr>
          </a:p>
        </p:txBody>
      </p:sp>
      <p:sp>
        <p:nvSpPr>
          <p:cNvPr id="13" name="文本框 12"/>
          <p:cNvSpPr txBox="1"/>
          <p:nvPr/>
        </p:nvSpPr>
        <p:spPr>
          <a:xfrm>
            <a:off x="5928989" y="5008816"/>
            <a:ext cx="5548636" cy="523220"/>
          </a:xfrm>
          <a:prstGeom prst="rect">
            <a:avLst/>
          </a:prstGeom>
          <a:noFill/>
        </p:spPr>
        <p:txBody>
          <a:bodyPr wrap="square" rtlCol="0">
            <a:spAutoFit/>
          </a:bodyPr>
          <a:lstStyle/>
          <a:p>
            <a:endParaRPr lang="zh-CN" altLang="en-US" sz="2800" b="1" dirty="0">
              <a:solidFill>
                <a:srgbClr val="FFC000"/>
              </a:solidFill>
              <a:latin typeface="华文仿宋" panose="02010600040101010101" pitchFamily="2" charset="-122"/>
              <a:ea typeface="华文仿宋" panose="02010600040101010101" pitchFamily="2" charset="-122"/>
            </a:endParaRPr>
          </a:p>
        </p:txBody>
      </p:sp>
      <p:pic>
        <p:nvPicPr>
          <p:cNvPr id="7" name="图片 6"/>
          <p:cNvPicPr>
            <a:picLocks noChangeAspect="1"/>
          </p:cNvPicPr>
          <p:nvPr/>
        </p:nvPicPr>
        <p:blipFill>
          <a:blip r:embed="rId1"/>
          <a:stretch>
            <a:fillRect/>
          </a:stretch>
        </p:blipFill>
        <p:spPr>
          <a:xfrm>
            <a:off x="442589" y="974887"/>
            <a:ext cx="6234436" cy="1828368"/>
          </a:xfrm>
          <a:prstGeom prst="rect">
            <a:avLst/>
          </a:prstGeom>
        </p:spPr>
      </p:pic>
      <p:pic>
        <p:nvPicPr>
          <p:cNvPr id="8" name="图片 7"/>
          <p:cNvPicPr>
            <a:picLocks noChangeAspect="1"/>
          </p:cNvPicPr>
          <p:nvPr/>
        </p:nvPicPr>
        <p:blipFill>
          <a:blip r:embed="rId2"/>
          <a:stretch>
            <a:fillRect/>
          </a:stretch>
        </p:blipFill>
        <p:spPr>
          <a:xfrm>
            <a:off x="442589" y="2916119"/>
            <a:ext cx="6316957" cy="2615917"/>
          </a:xfrm>
          <a:prstGeom prst="rect">
            <a:avLst/>
          </a:prstGeom>
        </p:spPr>
      </p:pic>
      <p:sp>
        <p:nvSpPr>
          <p:cNvPr id="10" name="文本框 9"/>
          <p:cNvSpPr txBox="1"/>
          <p:nvPr/>
        </p:nvSpPr>
        <p:spPr>
          <a:xfrm>
            <a:off x="7362904" y="3724275"/>
            <a:ext cx="3705146" cy="1200329"/>
          </a:xfrm>
          <a:prstGeom prst="rect">
            <a:avLst/>
          </a:prstGeom>
          <a:noFill/>
        </p:spPr>
        <p:txBody>
          <a:bodyPr wrap="square" rtlCol="0">
            <a:spAutoFit/>
          </a:bodyPr>
          <a:lstStyle/>
          <a:p>
            <a:r>
              <a:rPr lang="zh-CN" altLang="en-US" sz="2400" dirty="0">
                <a:solidFill>
                  <a:srgbClr val="00B050"/>
                </a:solidFill>
                <a:latin typeface="华文新魏" panose="02010800040101010101" pitchFamily="2" charset="-122"/>
                <a:ea typeface="华文新魏" panose="02010800040101010101" pitchFamily="2" charset="-122"/>
              </a:rPr>
              <a:t>思路：先访问根节点，然后右节点入栈，继续访问左子树访问到空时就弹栈</a:t>
            </a:r>
            <a:endParaRPr lang="zh-CN" altLang="en-US" sz="2400" dirty="0">
              <a:solidFill>
                <a:srgbClr val="00B05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2589" y="277248"/>
            <a:ext cx="5761607"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4.</a:t>
            </a:r>
            <a:r>
              <a:rPr lang="zh-CN" altLang="en-US" sz="3200" b="1" dirty="0">
                <a:solidFill>
                  <a:srgbClr val="FFFF00"/>
                </a:solidFill>
                <a:latin typeface="华文仿宋" panose="02010600040101010101" pitchFamily="2" charset="-122"/>
                <a:ea typeface="华文仿宋" panose="02010600040101010101" pitchFamily="2" charset="-122"/>
              </a:rPr>
              <a:t> 三种顺序的非递归遍历</a:t>
            </a:r>
            <a:endParaRPr lang="zh-CN" altLang="en-US" sz="3200" b="1" dirty="0">
              <a:solidFill>
                <a:srgbClr val="FFFF00"/>
              </a:solidFill>
              <a:latin typeface="华文仿宋" panose="02010600040101010101" pitchFamily="2" charset="-122"/>
              <a:ea typeface="华文仿宋" panose="02010600040101010101" pitchFamily="2" charset="-122"/>
            </a:endParaRPr>
          </a:p>
        </p:txBody>
      </p:sp>
      <p:sp>
        <p:nvSpPr>
          <p:cNvPr id="9" name="文本框 8"/>
          <p:cNvSpPr txBox="1"/>
          <p:nvPr/>
        </p:nvSpPr>
        <p:spPr>
          <a:xfrm>
            <a:off x="7106456" y="877361"/>
            <a:ext cx="4642955" cy="523220"/>
          </a:xfrm>
          <a:prstGeom prst="rect">
            <a:avLst/>
          </a:prstGeom>
          <a:noFill/>
        </p:spPr>
        <p:txBody>
          <a:bodyPr wrap="square" rtlCol="0">
            <a:spAutoFit/>
          </a:bodyPr>
          <a:lstStyle/>
          <a:p>
            <a:r>
              <a:rPr lang="en-US" altLang="zh-CN" sz="2800" b="1" dirty="0">
                <a:solidFill>
                  <a:srgbClr val="FFC000"/>
                </a:solidFill>
                <a:latin typeface="华文仿宋" panose="02010600040101010101" pitchFamily="2" charset="-122"/>
                <a:ea typeface="华文仿宋" panose="02010600040101010101" pitchFamily="2" charset="-122"/>
              </a:rPr>
              <a:t>(2).</a:t>
            </a:r>
            <a:r>
              <a:rPr lang="zh-CN" altLang="en-US" sz="2800" b="1" dirty="0">
                <a:solidFill>
                  <a:srgbClr val="FFC000"/>
                </a:solidFill>
                <a:latin typeface="华文仿宋" panose="02010600040101010101" pitchFamily="2" charset="-122"/>
                <a:ea typeface="华文仿宋" panose="02010600040101010101" pitchFamily="2" charset="-122"/>
              </a:rPr>
              <a:t>非递归中序遍历</a:t>
            </a:r>
            <a:r>
              <a:rPr lang="en-US" altLang="zh-CN" sz="2800" b="1" dirty="0">
                <a:solidFill>
                  <a:srgbClr val="FFC000"/>
                </a:solidFill>
                <a:latin typeface="华文仿宋" panose="02010600040101010101" pitchFamily="2" charset="-122"/>
                <a:ea typeface="华文仿宋" panose="02010600040101010101" pitchFamily="2" charset="-122"/>
              </a:rPr>
              <a:t>(</a:t>
            </a:r>
            <a:r>
              <a:rPr lang="zh-CN" altLang="en-US" sz="2800" b="1" dirty="0">
                <a:solidFill>
                  <a:srgbClr val="FFC000"/>
                </a:solidFill>
                <a:latin typeface="华文仿宋" panose="02010600040101010101" pitchFamily="2" charset="-122"/>
                <a:ea typeface="华文仿宋" panose="02010600040101010101" pitchFamily="2" charset="-122"/>
              </a:rPr>
              <a:t>左</a:t>
            </a:r>
            <a:r>
              <a:rPr lang="en-US" altLang="zh-CN" sz="2800" b="1" dirty="0">
                <a:solidFill>
                  <a:srgbClr val="FFC000"/>
                </a:solidFill>
                <a:latin typeface="华文仿宋" panose="02010600040101010101" pitchFamily="2" charset="-122"/>
                <a:ea typeface="华文仿宋" panose="02010600040101010101" pitchFamily="2" charset="-122"/>
              </a:rPr>
              <a:t>-</a:t>
            </a:r>
            <a:r>
              <a:rPr lang="zh-CN" altLang="en-US" sz="2800" b="1" dirty="0">
                <a:solidFill>
                  <a:srgbClr val="FFC000"/>
                </a:solidFill>
                <a:latin typeface="华文仿宋" panose="02010600040101010101" pitchFamily="2" charset="-122"/>
                <a:ea typeface="华文仿宋" panose="02010600040101010101" pitchFamily="2" charset="-122"/>
              </a:rPr>
              <a:t>根</a:t>
            </a:r>
            <a:r>
              <a:rPr lang="en-US" altLang="zh-CN" sz="2800" b="1" dirty="0">
                <a:solidFill>
                  <a:srgbClr val="FFC000"/>
                </a:solidFill>
                <a:latin typeface="华文仿宋" panose="02010600040101010101" pitchFamily="2" charset="-122"/>
                <a:ea typeface="华文仿宋" panose="02010600040101010101" pitchFamily="2" charset="-122"/>
              </a:rPr>
              <a:t>-</a:t>
            </a:r>
            <a:r>
              <a:rPr lang="zh-CN" altLang="en-US" sz="2800" b="1" dirty="0">
                <a:solidFill>
                  <a:srgbClr val="FFC000"/>
                </a:solidFill>
                <a:latin typeface="华文仿宋" panose="02010600040101010101" pitchFamily="2" charset="-122"/>
                <a:ea typeface="华文仿宋" panose="02010600040101010101" pitchFamily="2" charset="-122"/>
              </a:rPr>
              <a:t>右</a:t>
            </a:r>
            <a:r>
              <a:rPr lang="en-US" altLang="zh-CN" sz="2800" b="1" dirty="0">
                <a:solidFill>
                  <a:srgbClr val="FFC000"/>
                </a:solidFill>
                <a:latin typeface="华文仿宋" panose="02010600040101010101" pitchFamily="2" charset="-122"/>
                <a:ea typeface="华文仿宋" panose="02010600040101010101" pitchFamily="2" charset="-122"/>
              </a:rPr>
              <a:t>)</a:t>
            </a:r>
            <a:endParaRPr lang="zh-CN" altLang="en-US" sz="2800" b="1" dirty="0">
              <a:solidFill>
                <a:srgbClr val="FFC000"/>
              </a:solidFill>
              <a:latin typeface="华文仿宋" panose="02010600040101010101" pitchFamily="2" charset="-122"/>
              <a:ea typeface="华文仿宋" panose="02010600040101010101" pitchFamily="2" charset="-122"/>
            </a:endParaRPr>
          </a:p>
        </p:txBody>
      </p:sp>
      <p:sp>
        <p:nvSpPr>
          <p:cNvPr id="13" name="文本框 12"/>
          <p:cNvSpPr txBox="1"/>
          <p:nvPr/>
        </p:nvSpPr>
        <p:spPr>
          <a:xfrm>
            <a:off x="5928989" y="5008816"/>
            <a:ext cx="5548636" cy="523220"/>
          </a:xfrm>
          <a:prstGeom prst="rect">
            <a:avLst/>
          </a:prstGeom>
          <a:noFill/>
        </p:spPr>
        <p:txBody>
          <a:bodyPr wrap="square" rtlCol="0">
            <a:spAutoFit/>
          </a:bodyPr>
          <a:lstStyle/>
          <a:p>
            <a:endParaRPr lang="zh-CN" altLang="en-US" sz="2800" b="1" dirty="0">
              <a:solidFill>
                <a:srgbClr val="FFC000"/>
              </a:solidFill>
              <a:latin typeface="华文仿宋" panose="02010600040101010101" pitchFamily="2" charset="-122"/>
              <a:ea typeface="华文仿宋" panose="02010600040101010101" pitchFamily="2" charset="-122"/>
            </a:endParaRPr>
          </a:p>
        </p:txBody>
      </p:sp>
      <p:sp>
        <p:nvSpPr>
          <p:cNvPr id="10" name="文本框 9"/>
          <p:cNvSpPr txBox="1"/>
          <p:nvPr/>
        </p:nvSpPr>
        <p:spPr>
          <a:xfrm>
            <a:off x="7106456" y="1619250"/>
            <a:ext cx="3705146" cy="3970318"/>
          </a:xfrm>
          <a:prstGeom prst="rect">
            <a:avLst/>
          </a:prstGeom>
          <a:noFill/>
        </p:spPr>
        <p:txBody>
          <a:bodyPr wrap="square" rtlCol="0">
            <a:spAutoFit/>
          </a:bodyPr>
          <a:lstStyle/>
          <a:p>
            <a:r>
              <a:rPr lang="zh-CN" altLang="en-US" sz="2800" dirty="0">
                <a:solidFill>
                  <a:srgbClr val="00B050"/>
                </a:solidFill>
                <a:latin typeface="华文新魏" panose="02010800040101010101" pitchFamily="2" charset="-122"/>
                <a:ea typeface="华文新魏" panose="02010800040101010101" pitchFamily="2" charset="-122"/>
              </a:rPr>
              <a:t>思路：访问以</a:t>
            </a:r>
            <a:r>
              <a:rPr lang="en-US" altLang="zh-CN" sz="2800" dirty="0">
                <a:solidFill>
                  <a:srgbClr val="00B050"/>
                </a:solidFill>
                <a:latin typeface="华文新魏" panose="02010800040101010101" pitchFamily="2" charset="-122"/>
                <a:ea typeface="华文新魏" panose="02010800040101010101" pitchFamily="2" charset="-122"/>
              </a:rPr>
              <a:t>T</a:t>
            </a:r>
            <a:r>
              <a:rPr lang="zh-CN" altLang="en-US" sz="2800" dirty="0">
                <a:solidFill>
                  <a:srgbClr val="00B050"/>
                </a:solidFill>
                <a:latin typeface="华文新魏" panose="02010800040101010101" pitchFamily="2" charset="-122"/>
                <a:ea typeface="华文新魏" panose="02010800040101010101" pitchFamily="2" charset="-122"/>
              </a:rPr>
              <a:t>为根节点的二叉树时，先把最不迫切的右子树根节点入栈，然后根节点入栈，最后左子树根节点入栈。</a:t>
            </a:r>
            <a:endParaRPr lang="en-US" altLang="zh-CN" sz="2800" dirty="0">
              <a:solidFill>
                <a:srgbClr val="00B050"/>
              </a:solidFill>
              <a:latin typeface="华文新魏" panose="02010800040101010101" pitchFamily="2" charset="-122"/>
              <a:ea typeface="华文新魏" panose="02010800040101010101" pitchFamily="2" charset="-122"/>
            </a:endParaRPr>
          </a:p>
          <a:p>
            <a:r>
              <a:rPr lang="zh-CN" altLang="en-US" sz="2800" dirty="0">
                <a:solidFill>
                  <a:srgbClr val="00B050"/>
                </a:solidFill>
                <a:latin typeface="华文新魏" panose="02010800040101010101" pitchFamily="2" charset="-122"/>
                <a:ea typeface="华文新魏" panose="02010800040101010101" pitchFamily="2" charset="-122"/>
              </a:rPr>
              <a:t>弹栈时，如果是</a:t>
            </a:r>
            <a:r>
              <a:rPr lang="en-US" altLang="zh-CN" sz="2800" dirty="0">
                <a:solidFill>
                  <a:srgbClr val="00B050"/>
                </a:solidFill>
                <a:latin typeface="华文新魏" panose="02010800040101010101" pitchFamily="2" charset="-122"/>
                <a:ea typeface="华文新魏" panose="02010800040101010101" pitchFamily="2" charset="-122"/>
              </a:rPr>
              <a:t>visit</a:t>
            </a:r>
            <a:r>
              <a:rPr lang="zh-CN" altLang="en-US" sz="2800" dirty="0">
                <a:solidFill>
                  <a:srgbClr val="00B050"/>
                </a:solidFill>
                <a:latin typeface="华文新魏" panose="02010800040101010101" pitchFamily="2" charset="-122"/>
                <a:ea typeface="华文新魏" panose="02010800040101010101" pitchFamily="2" charset="-122"/>
              </a:rPr>
              <a:t>，就访问，如果是</a:t>
            </a:r>
            <a:r>
              <a:rPr lang="en-US" altLang="zh-CN" sz="2800" dirty="0">
                <a:solidFill>
                  <a:srgbClr val="00B050"/>
                </a:solidFill>
                <a:latin typeface="华文新魏" panose="02010800040101010101" pitchFamily="2" charset="-122"/>
                <a:ea typeface="华文新魏" panose="02010800040101010101" pitchFamily="2" charset="-122"/>
              </a:rPr>
              <a:t>Travel</a:t>
            </a:r>
            <a:r>
              <a:rPr lang="zh-CN" altLang="en-US" sz="2800" dirty="0">
                <a:solidFill>
                  <a:srgbClr val="00B050"/>
                </a:solidFill>
                <a:latin typeface="华文新魏" panose="02010800040101010101" pitchFamily="2" charset="-122"/>
                <a:ea typeface="华文新魏" panose="02010800040101010101" pitchFamily="2" charset="-122"/>
              </a:rPr>
              <a:t>，就以</a:t>
            </a:r>
            <a:r>
              <a:rPr lang="en-US" altLang="zh-CN" sz="2800" dirty="0">
                <a:solidFill>
                  <a:srgbClr val="00B050"/>
                </a:solidFill>
                <a:latin typeface="华文新魏" panose="02010800040101010101" pitchFamily="2" charset="-122"/>
                <a:ea typeface="华文新魏" panose="02010800040101010101" pitchFamily="2" charset="-122"/>
              </a:rPr>
              <a:t>vis</a:t>
            </a:r>
            <a:r>
              <a:rPr lang="zh-CN" altLang="en-US" sz="2800" dirty="0">
                <a:solidFill>
                  <a:srgbClr val="00B050"/>
                </a:solidFill>
                <a:latin typeface="华文新魏" panose="02010800040101010101" pitchFamily="2" charset="-122"/>
                <a:ea typeface="华文新魏" panose="02010800040101010101" pitchFamily="2" charset="-122"/>
              </a:rPr>
              <a:t>形式压栈。</a:t>
            </a:r>
            <a:endParaRPr lang="zh-CN" altLang="en-US" sz="2800" dirty="0">
              <a:solidFill>
                <a:srgbClr val="00B050"/>
              </a:solidFill>
              <a:latin typeface="华文新魏" panose="02010800040101010101" pitchFamily="2" charset="-122"/>
              <a:ea typeface="华文新魏" panose="02010800040101010101" pitchFamily="2" charset="-122"/>
            </a:endParaRPr>
          </a:p>
        </p:txBody>
      </p:sp>
      <p:pic>
        <p:nvPicPr>
          <p:cNvPr id="2" name="图片 1"/>
          <p:cNvPicPr>
            <a:picLocks noChangeAspect="1"/>
          </p:cNvPicPr>
          <p:nvPr/>
        </p:nvPicPr>
        <p:blipFill>
          <a:blip r:embed="rId1"/>
          <a:stretch>
            <a:fillRect/>
          </a:stretch>
        </p:blipFill>
        <p:spPr>
          <a:xfrm>
            <a:off x="442589" y="862023"/>
            <a:ext cx="6424936" cy="54388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2589" y="277248"/>
            <a:ext cx="5761607"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4.</a:t>
            </a:r>
            <a:r>
              <a:rPr lang="zh-CN" altLang="en-US" sz="3200" b="1" dirty="0">
                <a:solidFill>
                  <a:srgbClr val="FFFF00"/>
                </a:solidFill>
                <a:latin typeface="华文仿宋" panose="02010600040101010101" pitchFamily="2" charset="-122"/>
                <a:ea typeface="华文仿宋" panose="02010600040101010101" pitchFamily="2" charset="-122"/>
              </a:rPr>
              <a:t> 三种顺序的非递归遍历</a:t>
            </a:r>
            <a:endParaRPr lang="zh-CN" altLang="en-US" sz="3200" b="1" dirty="0">
              <a:solidFill>
                <a:srgbClr val="FFFF00"/>
              </a:solidFill>
              <a:latin typeface="华文仿宋" panose="02010600040101010101" pitchFamily="2" charset="-122"/>
              <a:ea typeface="华文仿宋" panose="02010600040101010101" pitchFamily="2" charset="-122"/>
            </a:endParaRPr>
          </a:p>
        </p:txBody>
      </p:sp>
      <p:sp>
        <p:nvSpPr>
          <p:cNvPr id="9" name="文本框 8"/>
          <p:cNvSpPr txBox="1"/>
          <p:nvPr/>
        </p:nvSpPr>
        <p:spPr>
          <a:xfrm>
            <a:off x="7106456" y="877361"/>
            <a:ext cx="4642955" cy="523220"/>
          </a:xfrm>
          <a:prstGeom prst="rect">
            <a:avLst/>
          </a:prstGeom>
          <a:noFill/>
        </p:spPr>
        <p:txBody>
          <a:bodyPr wrap="square" rtlCol="0">
            <a:spAutoFit/>
          </a:bodyPr>
          <a:lstStyle/>
          <a:p>
            <a:r>
              <a:rPr lang="en-US" altLang="zh-CN" sz="2800" b="1" dirty="0">
                <a:solidFill>
                  <a:srgbClr val="FFC000"/>
                </a:solidFill>
                <a:latin typeface="华文仿宋" panose="02010600040101010101" pitchFamily="2" charset="-122"/>
                <a:ea typeface="华文仿宋" panose="02010600040101010101" pitchFamily="2" charset="-122"/>
              </a:rPr>
              <a:t>(3).</a:t>
            </a:r>
            <a:r>
              <a:rPr lang="zh-CN" altLang="en-US" sz="2800" b="1" dirty="0">
                <a:solidFill>
                  <a:srgbClr val="FFC000"/>
                </a:solidFill>
                <a:latin typeface="华文仿宋" panose="02010600040101010101" pitchFamily="2" charset="-122"/>
                <a:ea typeface="华文仿宋" panose="02010600040101010101" pitchFamily="2" charset="-122"/>
              </a:rPr>
              <a:t>非递归后序遍历</a:t>
            </a:r>
            <a:r>
              <a:rPr lang="en-US" altLang="zh-CN" sz="2800" b="1" dirty="0">
                <a:solidFill>
                  <a:srgbClr val="FFC000"/>
                </a:solidFill>
                <a:latin typeface="华文仿宋" panose="02010600040101010101" pitchFamily="2" charset="-122"/>
                <a:ea typeface="华文仿宋" panose="02010600040101010101" pitchFamily="2" charset="-122"/>
              </a:rPr>
              <a:t>(</a:t>
            </a:r>
            <a:r>
              <a:rPr lang="zh-CN" altLang="en-US" sz="2800" b="1" dirty="0">
                <a:solidFill>
                  <a:srgbClr val="FFC000"/>
                </a:solidFill>
                <a:latin typeface="华文仿宋" panose="02010600040101010101" pitchFamily="2" charset="-122"/>
                <a:ea typeface="华文仿宋" panose="02010600040101010101" pitchFamily="2" charset="-122"/>
              </a:rPr>
              <a:t>左</a:t>
            </a:r>
            <a:r>
              <a:rPr lang="en-US" altLang="zh-CN" sz="2800" b="1" dirty="0">
                <a:solidFill>
                  <a:srgbClr val="FFC000"/>
                </a:solidFill>
                <a:latin typeface="华文仿宋" panose="02010600040101010101" pitchFamily="2" charset="-122"/>
                <a:ea typeface="华文仿宋" panose="02010600040101010101" pitchFamily="2" charset="-122"/>
              </a:rPr>
              <a:t>-</a:t>
            </a:r>
            <a:r>
              <a:rPr lang="zh-CN" altLang="en-US" sz="2800" b="1" dirty="0">
                <a:solidFill>
                  <a:srgbClr val="FFC000"/>
                </a:solidFill>
                <a:latin typeface="华文仿宋" panose="02010600040101010101" pitchFamily="2" charset="-122"/>
                <a:ea typeface="华文仿宋" panose="02010600040101010101" pitchFamily="2" charset="-122"/>
              </a:rPr>
              <a:t>右</a:t>
            </a:r>
            <a:r>
              <a:rPr lang="en-US" altLang="zh-CN" sz="2800" b="1" dirty="0">
                <a:solidFill>
                  <a:srgbClr val="FFC000"/>
                </a:solidFill>
                <a:latin typeface="华文仿宋" panose="02010600040101010101" pitchFamily="2" charset="-122"/>
                <a:ea typeface="华文仿宋" panose="02010600040101010101" pitchFamily="2" charset="-122"/>
              </a:rPr>
              <a:t>-</a:t>
            </a:r>
            <a:r>
              <a:rPr lang="zh-CN" altLang="en-US" sz="2800" b="1" dirty="0">
                <a:solidFill>
                  <a:srgbClr val="FFC000"/>
                </a:solidFill>
                <a:latin typeface="华文仿宋" panose="02010600040101010101" pitchFamily="2" charset="-122"/>
                <a:ea typeface="华文仿宋" panose="02010600040101010101" pitchFamily="2" charset="-122"/>
              </a:rPr>
              <a:t>根</a:t>
            </a:r>
            <a:r>
              <a:rPr lang="en-US" altLang="zh-CN" sz="2800" b="1" dirty="0">
                <a:solidFill>
                  <a:srgbClr val="FFC000"/>
                </a:solidFill>
                <a:latin typeface="华文仿宋" panose="02010600040101010101" pitchFamily="2" charset="-122"/>
                <a:ea typeface="华文仿宋" panose="02010600040101010101" pitchFamily="2" charset="-122"/>
              </a:rPr>
              <a:t>)</a:t>
            </a:r>
            <a:endParaRPr lang="zh-CN" altLang="en-US" sz="2800" b="1" dirty="0">
              <a:solidFill>
                <a:srgbClr val="FFC000"/>
              </a:solidFill>
              <a:latin typeface="华文仿宋" panose="02010600040101010101" pitchFamily="2" charset="-122"/>
              <a:ea typeface="华文仿宋" panose="02010600040101010101" pitchFamily="2" charset="-122"/>
            </a:endParaRPr>
          </a:p>
        </p:txBody>
      </p:sp>
      <p:sp>
        <p:nvSpPr>
          <p:cNvPr id="13" name="文本框 12"/>
          <p:cNvSpPr txBox="1"/>
          <p:nvPr/>
        </p:nvSpPr>
        <p:spPr>
          <a:xfrm>
            <a:off x="5928989" y="5008816"/>
            <a:ext cx="5548636" cy="523220"/>
          </a:xfrm>
          <a:prstGeom prst="rect">
            <a:avLst/>
          </a:prstGeom>
          <a:noFill/>
        </p:spPr>
        <p:txBody>
          <a:bodyPr wrap="square" rtlCol="0">
            <a:spAutoFit/>
          </a:bodyPr>
          <a:lstStyle/>
          <a:p>
            <a:endParaRPr lang="zh-CN" altLang="en-US" sz="2800" b="1" dirty="0">
              <a:solidFill>
                <a:srgbClr val="FFC000"/>
              </a:solidFill>
              <a:latin typeface="华文仿宋" panose="02010600040101010101" pitchFamily="2" charset="-122"/>
              <a:ea typeface="华文仿宋" panose="02010600040101010101" pitchFamily="2" charset="-122"/>
            </a:endParaRPr>
          </a:p>
        </p:txBody>
      </p:sp>
      <p:sp>
        <p:nvSpPr>
          <p:cNvPr id="10" name="文本框 9"/>
          <p:cNvSpPr txBox="1"/>
          <p:nvPr/>
        </p:nvSpPr>
        <p:spPr>
          <a:xfrm>
            <a:off x="7106455" y="1619249"/>
            <a:ext cx="4514313" cy="3970318"/>
          </a:xfrm>
          <a:prstGeom prst="rect">
            <a:avLst/>
          </a:prstGeom>
          <a:noFill/>
        </p:spPr>
        <p:txBody>
          <a:bodyPr wrap="square" rtlCol="0">
            <a:spAutoFit/>
          </a:bodyPr>
          <a:lstStyle/>
          <a:p>
            <a:r>
              <a:rPr lang="zh-CN" altLang="en-US" sz="2800" dirty="0">
                <a:solidFill>
                  <a:srgbClr val="00B050"/>
                </a:solidFill>
                <a:latin typeface="华文新魏" panose="02010800040101010101" pitchFamily="2" charset="-122"/>
                <a:ea typeface="华文新魏" panose="02010800040101010101" pitchFamily="2" charset="-122"/>
              </a:rPr>
              <a:t>思路：同非递归中序遍历，不同的是，弹栈之后遇到元素</a:t>
            </a:r>
            <a:r>
              <a:rPr lang="en-US" altLang="zh-CN" sz="2800" dirty="0">
                <a:solidFill>
                  <a:srgbClr val="00B050"/>
                </a:solidFill>
                <a:latin typeface="华文新魏" panose="02010800040101010101" pitchFamily="2" charset="-122"/>
                <a:ea typeface="华文新魏" panose="02010800040101010101" pitchFamily="2" charset="-122"/>
              </a:rPr>
              <a:t>p</a:t>
            </a:r>
            <a:r>
              <a:rPr lang="zh-CN" altLang="en-US" sz="2800" dirty="0">
                <a:solidFill>
                  <a:srgbClr val="00B050"/>
                </a:solidFill>
                <a:latin typeface="华文新魏" panose="02010800040101010101" pitchFamily="2" charset="-122"/>
                <a:ea typeface="华文新魏" panose="02010800040101010101" pitchFamily="2" charset="-122"/>
              </a:rPr>
              <a:t>是</a:t>
            </a:r>
            <a:r>
              <a:rPr lang="en-US" altLang="zh-CN" sz="2800" dirty="0">
                <a:solidFill>
                  <a:srgbClr val="00B050"/>
                </a:solidFill>
                <a:latin typeface="华文新魏" panose="02010800040101010101" pitchFamily="2" charset="-122"/>
                <a:ea typeface="华文新魏" panose="02010800040101010101" pitchFamily="2" charset="-122"/>
              </a:rPr>
              <a:t>Travel</a:t>
            </a:r>
            <a:r>
              <a:rPr lang="zh-CN" altLang="en-US" sz="2800" dirty="0">
                <a:solidFill>
                  <a:srgbClr val="00B050"/>
                </a:solidFill>
                <a:latin typeface="华文新魏" panose="02010800040101010101" pitchFamily="2" charset="-122"/>
                <a:ea typeface="华文新魏" panose="02010800040101010101" pitchFamily="2" charset="-122"/>
              </a:rPr>
              <a:t>形式的时候，压栈的顺序不同。仍然按照迫切程度从小到大的顺序入栈，把应该最后访问的根节点</a:t>
            </a:r>
            <a:r>
              <a:rPr lang="en-US" altLang="zh-CN" sz="2800" dirty="0">
                <a:solidFill>
                  <a:srgbClr val="00B050"/>
                </a:solidFill>
                <a:latin typeface="华文新魏" panose="02010800040101010101" pitchFamily="2" charset="-122"/>
                <a:ea typeface="华文新魏" panose="02010800040101010101" pitchFamily="2" charset="-122"/>
              </a:rPr>
              <a:t>(vis)</a:t>
            </a:r>
            <a:r>
              <a:rPr lang="zh-CN" altLang="en-US" sz="2800" dirty="0">
                <a:solidFill>
                  <a:srgbClr val="00B050"/>
                </a:solidFill>
                <a:latin typeface="华文新魏" panose="02010800040101010101" pitchFamily="2" charset="-122"/>
                <a:ea typeface="华文新魏" panose="02010800040101010101" pitchFamily="2" charset="-122"/>
              </a:rPr>
              <a:t>入栈，接着把右子节点入栈</a:t>
            </a:r>
            <a:r>
              <a:rPr lang="en-US" altLang="zh-CN" sz="2800" dirty="0">
                <a:solidFill>
                  <a:srgbClr val="00B050"/>
                </a:solidFill>
                <a:latin typeface="华文新魏" panose="02010800040101010101" pitchFamily="2" charset="-122"/>
                <a:ea typeface="华文新魏" panose="02010800040101010101" pitchFamily="2" charset="-122"/>
              </a:rPr>
              <a:t>(Travel)</a:t>
            </a:r>
            <a:r>
              <a:rPr lang="zh-CN" altLang="en-US" sz="2800" dirty="0">
                <a:solidFill>
                  <a:srgbClr val="00B050"/>
                </a:solidFill>
                <a:latin typeface="华文新魏" panose="02010800040101010101" pitchFamily="2" charset="-122"/>
                <a:ea typeface="华文新魏" panose="02010800040101010101" pitchFamily="2" charset="-122"/>
              </a:rPr>
              <a:t>最后左子节点入栈</a:t>
            </a:r>
            <a:r>
              <a:rPr lang="en-US" altLang="zh-CN" sz="2800" dirty="0">
                <a:solidFill>
                  <a:srgbClr val="00B050"/>
                </a:solidFill>
                <a:latin typeface="华文新魏" panose="02010800040101010101" pitchFamily="2" charset="-122"/>
                <a:ea typeface="华文新魏" panose="02010800040101010101" pitchFamily="2" charset="-122"/>
              </a:rPr>
              <a:t>(Travel)</a:t>
            </a:r>
            <a:endParaRPr lang="zh-CN" altLang="en-US" sz="2800" dirty="0">
              <a:solidFill>
                <a:srgbClr val="00B050"/>
              </a:solidFill>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1"/>
          <a:stretch>
            <a:fillRect/>
          </a:stretch>
        </p:blipFill>
        <p:spPr>
          <a:xfrm>
            <a:off x="571231" y="877361"/>
            <a:ext cx="6210838" cy="550211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516069" y="1034272"/>
            <a:ext cx="5780486" cy="4433078"/>
          </a:xfrm>
          <a:prstGeom prst="rect">
            <a:avLst/>
          </a:prstGeom>
        </p:spPr>
      </p:pic>
      <p:sp>
        <p:nvSpPr>
          <p:cNvPr id="5" name="文本框 4"/>
          <p:cNvSpPr txBox="1"/>
          <p:nvPr/>
        </p:nvSpPr>
        <p:spPr>
          <a:xfrm>
            <a:off x="442589" y="277248"/>
            <a:ext cx="5761607" cy="584775"/>
          </a:xfrm>
          <a:prstGeom prst="rect">
            <a:avLst/>
          </a:prstGeom>
          <a:noFill/>
        </p:spPr>
        <p:txBody>
          <a:bodyPr wrap="square" rtlCol="0">
            <a:spAutoFit/>
          </a:bodyPr>
          <a:lstStyle/>
          <a:p>
            <a:r>
              <a:rPr lang="en-US" altLang="zh-CN" sz="3200" b="1" dirty="0">
                <a:solidFill>
                  <a:srgbClr val="FFFF00"/>
                </a:solidFill>
                <a:latin typeface="华文仿宋" panose="02010600040101010101" pitchFamily="2" charset="-122"/>
                <a:ea typeface="华文仿宋" panose="02010600040101010101" pitchFamily="2" charset="-122"/>
              </a:rPr>
              <a:t>5.</a:t>
            </a:r>
            <a:r>
              <a:rPr lang="zh-CN" altLang="en-US" sz="3200" b="1" dirty="0">
                <a:solidFill>
                  <a:srgbClr val="FFFF00"/>
                </a:solidFill>
                <a:latin typeface="华文仿宋" panose="02010600040101010101" pitchFamily="2" charset="-122"/>
                <a:ea typeface="华文仿宋" panose="02010600040101010101" pitchFamily="2" charset="-122"/>
              </a:rPr>
              <a:t> 二叉树的销毁</a:t>
            </a:r>
            <a:endParaRPr lang="zh-CN" altLang="en-US" sz="3200" b="1" dirty="0">
              <a:solidFill>
                <a:srgbClr val="FFFF00"/>
              </a:solidFill>
              <a:latin typeface="华文仿宋" panose="02010600040101010101" pitchFamily="2" charset="-122"/>
              <a:ea typeface="华文仿宋" panose="02010600040101010101" pitchFamily="2" charset="-122"/>
            </a:endParaRPr>
          </a:p>
        </p:txBody>
      </p:sp>
      <p:pic>
        <p:nvPicPr>
          <p:cNvPr id="6" name="图片 5"/>
          <p:cNvPicPr>
            <a:picLocks noChangeAspect="1"/>
          </p:cNvPicPr>
          <p:nvPr/>
        </p:nvPicPr>
        <p:blipFill rotWithShape="1">
          <a:blip r:embed="rId2"/>
          <a:srcRect l="436" t="685" r="-1"/>
          <a:stretch>
            <a:fillRect/>
          </a:stretch>
        </p:blipFill>
        <p:spPr>
          <a:xfrm>
            <a:off x="6553730" y="1129522"/>
            <a:ext cx="6161038" cy="3209041"/>
          </a:xfrm>
          <a:prstGeom prst="rect">
            <a:avLst/>
          </a:prstGeom>
        </p:spPr>
      </p:pic>
      <p:sp>
        <p:nvSpPr>
          <p:cNvPr id="7" name="文本框 6"/>
          <p:cNvSpPr txBox="1"/>
          <p:nvPr/>
        </p:nvSpPr>
        <p:spPr>
          <a:xfrm>
            <a:off x="6553730" y="4486275"/>
            <a:ext cx="5295370" cy="584775"/>
          </a:xfrm>
          <a:prstGeom prst="rect">
            <a:avLst/>
          </a:prstGeom>
          <a:noFill/>
        </p:spPr>
        <p:txBody>
          <a:bodyPr wrap="square" rtlCol="0">
            <a:spAutoFit/>
          </a:bodyPr>
          <a:lstStyle/>
          <a:p>
            <a:r>
              <a:rPr lang="zh-CN" altLang="en-US" sz="3200" dirty="0">
                <a:solidFill>
                  <a:srgbClr val="00B0F0"/>
                </a:solidFill>
                <a:latin typeface="华文仿宋" panose="02010600040101010101" pitchFamily="2" charset="-122"/>
                <a:ea typeface="华文仿宋" panose="02010600040101010101" pitchFamily="2" charset="-122"/>
              </a:rPr>
              <a:t>后续遍历销毁二叉树</a:t>
            </a:r>
            <a:endParaRPr lang="zh-CN" altLang="en-US" sz="3200" dirty="0">
              <a:solidFill>
                <a:srgbClr val="00B0F0"/>
              </a:solidFill>
              <a:latin typeface="华文仿宋" panose="02010600040101010101" pitchFamily="2" charset="-122"/>
              <a:ea typeface="华文仿宋" panose="02010600040101010101" pitchFamily="2" charset="-122"/>
            </a:endParaRPr>
          </a:p>
        </p:txBody>
      </p:sp>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石板">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石板</Template>
  <TotalTime>0</TotalTime>
  <Words>2516</Words>
  <Application>WPS 演示</Application>
  <PresentationFormat>宽屏</PresentationFormat>
  <Paragraphs>235</Paragraphs>
  <Slides>48</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48</vt:i4>
      </vt:variant>
    </vt:vector>
  </HeadingPairs>
  <TitlesOfParts>
    <vt:vector size="65" baseType="lpstr">
      <vt:lpstr>Arial</vt:lpstr>
      <vt:lpstr>宋体</vt:lpstr>
      <vt:lpstr>Wingdings</vt:lpstr>
      <vt:lpstr>Trebuchet MS</vt:lpstr>
      <vt:lpstr>Wingdings 2</vt:lpstr>
      <vt:lpstr>Adobe 楷体 Std R</vt:lpstr>
      <vt:lpstr>华文仿宋</vt:lpstr>
      <vt:lpstr>华文新魏</vt:lpstr>
      <vt:lpstr>微软雅黑</vt:lpstr>
      <vt:lpstr>Arial Unicode MS</vt:lpstr>
      <vt:lpstr>方正舒体</vt:lpstr>
      <vt:lpstr>Calisto MT</vt:lpstr>
      <vt:lpstr>Segoe Print</vt:lpstr>
      <vt:lpstr>Calibri</vt:lpstr>
      <vt:lpstr>华文楷体</vt:lpstr>
      <vt:lpstr>华文行楷</vt:lpstr>
      <vt:lpstr>石板</vt:lpstr>
      <vt:lpstr>期末实验汇报</vt:lpstr>
      <vt:lpstr>1.实验四  表达树</vt:lpstr>
      <vt:lpstr>一：表达树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二：赫夫曼编码的实现</vt:lpstr>
      <vt:lpstr>1.类型定义</vt:lpstr>
      <vt:lpstr>2. 建树</vt:lpstr>
      <vt:lpstr>3. 得到前缀码</vt:lpstr>
      <vt:lpstr>三. 加权图</vt:lpstr>
      <vt:lpstr>1.类型的定义(用图的邻接矩阵形式)</vt:lpstr>
      <vt:lpstr>2.class Union-Find-Set（并查集的实现）</vt:lpstr>
      <vt:lpstr>3.所有函数一览</vt:lpstr>
      <vt:lpstr>函数1.showGraphWithcolor显示图的信息</vt:lpstr>
      <vt:lpstr>函数2.showGraph显示图的信息(无顶点颜色)</vt:lpstr>
      <vt:lpstr>构造函数Graph: 邻接矩阵申请内存，边权初始化</vt:lpstr>
      <vt:lpstr>析构函数：释放内存</vt:lpstr>
      <vt:lpstr>InitGraph: 输入图的信息</vt:lpstr>
      <vt:lpstr>PowerPoint 演示文稿</vt:lpstr>
      <vt:lpstr>删除顶点</vt:lpstr>
      <vt:lpstr>删除顶点</vt:lpstr>
      <vt:lpstr>Floyd算法求多源最短路</vt:lpstr>
      <vt:lpstr>Dijkstra算法求单源最短路</vt:lpstr>
      <vt:lpstr>判断是否相邻的顶点都颜色不同</vt:lpstr>
      <vt:lpstr>Dfs生成全排列研究四色问题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期末实验汇报</dc:title>
  <dc:creator>1363581749@qq.com</dc:creator>
  <cp:lastModifiedBy>坚守阵地</cp:lastModifiedBy>
  <cp:revision>79</cp:revision>
  <dcterms:created xsi:type="dcterms:W3CDTF">2019-01-01T14:54:00Z</dcterms:created>
  <dcterms:modified xsi:type="dcterms:W3CDTF">2019-01-01T22:07:09Z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