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4534" r:id="rId3"/>
    <p:sldId id="4536" r:id="rId5"/>
    <p:sldId id="4537" r:id="rId6"/>
    <p:sldId id="4467" r:id="rId7"/>
    <p:sldId id="4538" r:id="rId8"/>
    <p:sldId id="4569" r:id="rId9"/>
    <p:sldId id="4525" r:id="rId10"/>
    <p:sldId id="4476" r:id="rId11"/>
    <p:sldId id="4549" r:id="rId12"/>
    <p:sldId id="4540" r:id="rId13"/>
    <p:sldId id="4484" r:id="rId14"/>
    <p:sldId id="4530" r:id="rId15"/>
    <p:sldId id="4539" r:id="rId16"/>
    <p:sldId id="4557" r:id="rId17"/>
    <p:sldId id="4541" r:id="rId18"/>
    <p:sldId id="4542" r:id="rId19"/>
    <p:sldId id="4535" r:id="rId20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29ABE2"/>
    <a:srgbClr val="262626"/>
    <a:srgbClr val="F66E4F"/>
    <a:srgbClr val="73DB29"/>
    <a:srgbClr val="FED40D"/>
    <a:srgbClr val="3AD1B5"/>
    <a:srgbClr val="3F3F3F"/>
    <a:srgbClr val="900000"/>
    <a:srgbClr val="333F50"/>
    <a:srgbClr val="CA8F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9" autoAdjust="0"/>
    <p:restoredTop sz="95274" autoAdjust="0"/>
  </p:normalViewPr>
  <p:slideViewPr>
    <p:cSldViewPr>
      <p:cViewPr varScale="1">
        <p:scale>
          <a:sx n="68" d="100"/>
          <a:sy n="68" d="100"/>
        </p:scale>
        <p:origin x="630" y="72"/>
      </p:cViewPr>
      <p:guideLst>
        <p:guide orient="horz" pos="293"/>
        <p:guide pos="3982"/>
        <p:guide pos="557"/>
        <p:guide orient="horz" pos="4138"/>
        <p:guide pos="7498"/>
        <p:guide pos="6875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858397" cy="72326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6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5302529" y="1060869"/>
            <a:ext cx="753213" cy="3673834"/>
          </a:xfrm>
          <a:custGeom>
            <a:avLst/>
            <a:gdLst>
              <a:gd name="T0" fmla="*/ 0 w 334"/>
              <a:gd name="T1" fmla="*/ 0 h 1629"/>
              <a:gd name="T2" fmla="*/ 334 w 334"/>
              <a:gd name="T3" fmla="*/ 774 h 1629"/>
              <a:gd name="T4" fmla="*/ 334 w 334"/>
              <a:gd name="T5" fmla="*/ 1629 h 1629"/>
              <a:gd name="T6" fmla="*/ 0 w 334"/>
              <a:gd name="T7" fmla="*/ 1394 h 1629"/>
              <a:gd name="T8" fmla="*/ 0 w 334"/>
              <a:gd name="T9" fmla="*/ 0 h 1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4" h="1629">
                <a:moveTo>
                  <a:pt x="0" y="0"/>
                </a:moveTo>
                <a:lnTo>
                  <a:pt x="334" y="774"/>
                </a:lnTo>
                <a:lnTo>
                  <a:pt x="334" y="1629"/>
                </a:lnTo>
                <a:lnTo>
                  <a:pt x="0" y="13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046173" y="0"/>
            <a:ext cx="6120680" cy="7232650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1"/>
            <a:ext cx="211982" cy="7232650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726938" y="1061206"/>
            <a:ext cx="8131753" cy="3143845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5419010" y="2489062"/>
            <a:ext cx="549552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7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7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7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7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endParaRPr lang="en-US" altLang="zh-CN" sz="72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5419010" y="1027612"/>
            <a:ext cx="2563013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7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7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7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7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endParaRPr lang="en-US" altLang="zh-CN" sz="4400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pic>
        <p:nvPicPr>
          <p:cNvPr id="5" name="图片 4" descr="/Users/liujiajia/Desktop/WeChatc4cbc8b53db34942b7aa03047523ec13.pngWeChatc4cbc8b53db34942b7aa03047523ec1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43180" y="3799205"/>
            <a:ext cx="5065395" cy="3433445"/>
          </a:xfrm>
          <a:prstGeom prst="rect">
            <a:avLst/>
          </a:prstGeom>
        </p:spPr>
      </p:pic>
      <p:pic>
        <p:nvPicPr>
          <p:cNvPr id="17" name="图片 16" descr="/Users/liujiajia/Desktop/WeChatf0164041f532bd0fea6b6681a63597cb.pngWeChatf0164041f532bd0fea6b6681a63597cb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454660"/>
            <a:ext cx="5022215" cy="334454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464025" y="1704720"/>
            <a:ext cx="73947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600" dirty="0">
                <a:solidFill>
                  <a:schemeClr val="bg1"/>
                </a:solidFill>
              </a:rPr>
              <a:t>Design and implementation of logistics management system</a:t>
            </a:r>
            <a:endParaRPr lang="zh-CN" altLang="zh-CN" sz="36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981950" y="4734560"/>
            <a:ext cx="358457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Zifeng Xu 001045590 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 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Yutong Zhen 001557715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Jiajia Liu 001568540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141335" y="490220"/>
            <a:ext cx="4197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Final Assignment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bldLvl="0" animBg="1"/>
      <p:bldP spid="11" grpId="0"/>
      <p:bldP spid="11" grpId="1"/>
      <p:bldP spid="13" grpId="0"/>
      <p:bldP spid="13" grpId="1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3482660" y="3456705"/>
            <a:ext cx="920124" cy="64896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375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P</a:t>
            </a:r>
            <a:r>
              <a:rPr lang="en-US" altLang="zh-CN" sz="4215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art</a:t>
            </a:r>
            <a:endParaRPr lang="zh-CN" altLang="en-US" sz="12125" dirty="0">
              <a:solidFill>
                <a:schemeClr val="accent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6225143" y="3013788"/>
            <a:ext cx="6632902" cy="120530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663" rIns="949063" anchor="ctr"/>
          <a:lstStyle/>
          <a:p>
            <a:pPr>
              <a:lnSpc>
                <a:spcPct val="130000"/>
              </a:lnSpc>
              <a:defRPr/>
            </a:pPr>
            <a:endParaRPr lang="en-US" altLang="zh-CN" sz="36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4179" y="2808849"/>
            <a:ext cx="1430020" cy="15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0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03</a:t>
            </a:r>
            <a:endParaRPr lang="zh-CN" altLang="en-US" sz="10120" dirty="0">
              <a:solidFill>
                <a:schemeClr val="accent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45605" y="3296920"/>
            <a:ext cx="45980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Diagram Iinformation</a:t>
            </a:r>
            <a:endParaRPr lang="en-US" altLang="zh-CN" sz="36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  <a:p>
            <a:endParaRPr lang="en-US" altLang="zh-CN"/>
          </a:p>
        </p:txBody>
      </p:sp>
    </p:spTree>
    <p:custDataLst>
      <p:tags r:id="rId4"/>
    </p:custData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76555" y="1096645"/>
            <a:ext cx="2212975" cy="9315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76555" y="6094095"/>
            <a:ext cx="2327910" cy="8293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sym typeface="Arial" panose="020B0704020202020204" pitchFamily="34" charset="0"/>
            </a:endParaRPr>
          </a:p>
        </p:txBody>
      </p:sp>
      <p:sp>
        <p:nvSpPr>
          <p:cNvPr id="18" name="TextBox 15"/>
          <p:cNvSpPr txBox="1"/>
          <p:nvPr/>
        </p:nvSpPr>
        <p:spPr>
          <a:xfrm>
            <a:off x="6968001" y="5289362"/>
            <a:ext cx="21131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请替换文字内容，添加相关标题，修改文字内容，也可以直接复制你的内容到此。</a:t>
            </a:r>
            <a:endParaRPr lang="zh-CN" altLang="en-US" sz="8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19" name="TextBox 16"/>
          <p:cNvSpPr txBox="1"/>
          <p:nvPr/>
        </p:nvSpPr>
        <p:spPr>
          <a:xfrm>
            <a:off x="6961826" y="4968599"/>
            <a:ext cx="16333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20" name="TextBox 15"/>
          <p:cNvSpPr txBox="1"/>
          <p:nvPr/>
        </p:nvSpPr>
        <p:spPr>
          <a:xfrm>
            <a:off x="9790006" y="3784982"/>
            <a:ext cx="21131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请替换文字内容，添加相关标题，修改文字内容，也可以直接复制你的内容到此。</a:t>
            </a:r>
            <a:endParaRPr lang="zh-CN" altLang="en-US" sz="8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21" name="TextBox 16"/>
          <p:cNvSpPr txBox="1"/>
          <p:nvPr/>
        </p:nvSpPr>
        <p:spPr>
          <a:xfrm>
            <a:off x="9783831" y="3464219"/>
            <a:ext cx="16333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14" name="箭头: 右 13"/>
          <p:cNvSpPr/>
          <p:nvPr/>
        </p:nvSpPr>
        <p:spPr>
          <a:xfrm>
            <a:off x="3245485" y="1330960"/>
            <a:ext cx="1435100" cy="462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右 47"/>
          <p:cNvSpPr/>
          <p:nvPr/>
        </p:nvSpPr>
        <p:spPr>
          <a:xfrm>
            <a:off x="3025775" y="6094095"/>
            <a:ext cx="1654810" cy="527685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523139" y="726011"/>
            <a:ext cx="11780723" cy="0"/>
            <a:chOff x="503625" y="726011"/>
            <a:chExt cx="11780723" cy="0"/>
          </a:xfrm>
        </p:grpSpPr>
        <p:cxnSp>
          <p:nvCxnSpPr>
            <p:cNvPr id="53" name="直接连接符 52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文本框 54"/>
          <p:cNvSpPr txBox="1"/>
          <p:nvPr/>
        </p:nvSpPr>
        <p:spPr>
          <a:xfrm>
            <a:off x="4882153" y="433497"/>
            <a:ext cx="28803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 Diagram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7365" y="1209040"/>
            <a:ext cx="2066290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4000"/>
              <a:t>System</a:t>
            </a:r>
            <a:endParaRPr lang="en-US" altLang="zh-CN" sz="4000"/>
          </a:p>
        </p:txBody>
      </p:sp>
      <p:pic>
        <p:nvPicPr>
          <p:cNvPr id="8" name="图片 7" descr="/Users/liujiajia/Desktop/WeChatad477ccdab2e5c1da9837421a8a37ed9.pngWeChatad477ccdab2e5c1da9837421a8a37ed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772660" y="1017270"/>
            <a:ext cx="7130415" cy="40322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6595" y="6216650"/>
            <a:ext cx="15227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Role</a:t>
            </a:r>
            <a:endParaRPr lang="en-US" altLang="zh-CN" sz="4000"/>
          </a:p>
        </p:txBody>
      </p:sp>
      <p:pic>
        <p:nvPicPr>
          <p:cNvPr id="12" name="图片 11" descr="WeChat764b5cca4fb0247d644e95f3ad6eef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585" y="5606415"/>
            <a:ext cx="8042910" cy="1316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41" grpId="0" bldLvl="0" animBg="1"/>
      <p:bldP spid="14" grpId="0" bldLvl="0" animBg="1"/>
      <p:bldP spid="48" grpId="0" animBg="1"/>
      <p:bldP spid="7" grpId="0" bldLvl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539014" y="726011"/>
            <a:ext cx="11780723" cy="0"/>
            <a:chOff x="503625" y="726011"/>
            <a:chExt cx="11780723" cy="0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4678045" y="526415"/>
            <a:ext cx="3502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User Sequence Diagram</a:t>
            </a:r>
            <a:endParaRPr lang="en-US" altLang="zh-CN" sz="2000" dirty="0">
              <a:solidFill>
                <a:schemeClr val="tx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pic>
        <p:nvPicPr>
          <p:cNvPr id="3" name="图片 2" descr="WeChat990577f878f1a77df5ab538dfc824b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620" y="1266190"/>
            <a:ext cx="6084570" cy="42722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3045" y="5879465"/>
            <a:ext cx="5565775" cy="6915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just" defTabSz="9144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sz="2600" dirty="0">
                <a:latin typeface="+mn-lt"/>
                <a:ea typeface="+mn-ea"/>
                <a:sym typeface="+mn-ea"/>
              </a:rPr>
              <a:t>Customer</a:t>
            </a:r>
            <a:r>
              <a:rPr sz="2600" dirty="0">
                <a:latin typeface="+mn-lt"/>
                <a:ea typeface="+mn-ea"/>
                <a:sym typeface="+mn-ea"/>
              </a:rPr>
              <a:t> </a:t>
            </a:r>
            <a:r>
              <a:rPr lang="en-US" sz="2600" dirty="0">
                <a:latin typeface="+mn-lt"/>
                <a:ea typeface="+mn-ea"/>
                <a:sym typeface="+mn-ea"/>
              </a:rPr>
              <a:t>M</a:t>
            </a:r>
            <a:r>
              <a:rPr sz="2600" dirty="0">
                <a:latin typeface="+mn-lt"/>
                <a:ea typeface="+mn-ea"/>
                <a:sym typeface="+mn-ea"/>
              </a:rPr>
              <a:t>anagement </a:t>
            </a:r>
            <a:r>
              <a:rPr lang="en-US" sz="2600" dirty="0">
                <a:latin typeface="+mn-lt"/>
                <a:ea typeface="+mn-ea"/>
                <a:sym typeface="+mn-ea"/>
              </a:rPr>
              <a:t>Sequence</a:t>
            </a:r>
            <a:endParaRPr lang="en-US" sz="2600" dirty="0">
              <a:latin typeface="+mn-lt"/>
              <a:ea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57721" y="1266190"/>
            <a:ext cx="405765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 algn="just" defTabSz="9144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sz="2400" dirty="0">
                <a:latin typeface="Diwan Kufi" panose="00000400000000000000" charset="0"/>
                <a:ea typeface="+mn-ea"/>
                <a:cs typeface="Diwan Kufi" panose="00000400000000000000" charset="0"/>
                <a:sym typeface="+mn-ea"/>
              </a:rPr>
              <a:t> </a:t>
            </a:r>
            <a:r>
              <a:rPr lang="en-US" sz="2400" dirty="0">
                <a:latin typeface="Diwan Kufi" panose="00000400000000000000" charset="0"/>
                <a:ea typeface="+mn-ea"/>
                <a:cs typeface="Diwan Kufi" panose="00000400000000000000" charset="0"/>
                <a:sym typeface="+mn-ea"/>
              </a:rPr>
              <a:t>Customer  Book  Sequence</a:t>
            </a:r>
            <a:endParaRPr lang="en-US" sz="2400" dirty="0">
              <a:latin typeface="Diwan Kufi" panose="00000400000000000000" charset="0"/>
              <a:ea typeface="+mn-ea"/>
              <a:cs typeface="Diwan Kufi" panose="00000400000000000000" charset="0"/>
              <a:sym typeface="+mn-ea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285230" y="1168400"/>
            <a:ext cx="0" cy="525653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WeChatd5146a9c32314c7a5c03d479e79238a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705" y="2252345"/>
            <a:ext cx="6096635" cy="3672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3482660" y="3456705"/>
            <a:ext cx="920124" cy="64896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375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P</a:t>
            </a:r>
            <a:r>
              <a:rPr lang="en-US" altLang="zh-CN" sz="4215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art</a:t>
            </a:r>
            <a:endParaRPr lang="zh-CN" altLang="en-US" sz="12125" dirty="0">
              <a:solidFill>
                <a:schemeClr val="accent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6225143" y="3003628"/>
            <a:ext cx="6632902" cy="120530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663" rIns="949063" anchor="ctr"/>
          <a:lstStyle/>
          <a:p>
            <a:pPr>
              <a:lnSpc>
                <a:spcPct val="130000"/>
              </a:lnSpc>
              <a:defRPr/>
            </a:pPr>
            <a:endParaRPr lang="zh-CN" altLang="en-US" sz="1475" kern="0" dirty="0">
              <a:solidFill>
                <a:prstClr val="black">
                  <a:lumMod val="50000"/>
                  <a:lumOff val="50000"/>
                </a:prstClr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4179" y="2808849"/>
            <a:ext cx="1430020" cy="15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0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04</a:t>
            </a:r>
            <a:endParaRPr lang="zh-CN" altLang="en-US" sz="10120" dirty="0">
              <a:solidFill>
                <a:schemeClr val="accent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55105" y="3042920"/>
            <a:ext cx="59728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sz="40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Flow </a:t>
            </a:r>
            <a:r>
              <a:rPr lang="en-US" sz="40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C</a:t>
            </a:r>
            <a:r>
              <a:rPr sz="40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hart of </a:t>
            </a:r>
            <a:r>
              <a:rPr lang="en-US" sz="40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S</a:t>
            </a:r>
            <a:r>
              <a:rPr sz="40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ystem </a:t>
            </a:r>
            <a:r>
              <a:rPr lang="en-US" sz="40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O</a:t>
            </a:r>
            <a:r>
              <a:rPr sz="40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peration</a:t>
            </a:r>
            <a:endParaRPr sz="40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2" name="组合 51"/>
          <p:cNvGrpSpPr/>
          <p:nvPr/>
        </p:nvGrpSpPr>
        <p:grpSpPr>
          <a:xfrm>
            <a:off x="523139" y="726011"/>
            <a:ext cx="11780723" cy="0"/>
            <a:chOff x="503625" y="726011"/>
            <a:chExt cx="11780723" cy="0"/>
          </a:xfrm>
        </p:grpSpPr>
        <p:cxnSp>
          <p:nvCxnSpPr>
            <p:cNvPr id="53" name="直接连接符 52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4681855" y="541655"/>
            <a:ext cx="3463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Flow Chart of System Operation</a:t>
            </a:r>
            <a:endParaRPr lang="en-US" altLang="zh-CN"/>
          </a:p>
        </p:txBody>
      </p:sp>
      <p:pic>
        <p:nvPicPr>
          <p:cNvPr id="6" name="图片 5" descr="WeChat239a278a362b68bf9b1bfe76f87b9d9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0175" y="1028700"/>
            <a:ext cx="10471150" cy="5854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3482660" y="3456705"/>
            <a:ext cx="920124" cy="64896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375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P</a:t>
            </a:r>
            <a:r>
              <a:rPr lang="en-US" altLang="zh-CN" sz="4215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art</a:t>
            </a:r>
            <a:endParaRPr lang="zh-CN" altLang="en-US" sz="12125" dirty="0">
              <a:solidFill>
                <a:schemeClr val="accent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6187678" y="3013788"/>
            <a:ext cx="6632902" cy="120530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663" rIns="949063" anchor="ctr"/>
          <a:lstStyle/>
          <a:p>
            <a:pPr>
              <a:lnSpc>
                <a:spcPct val="130000"/>
              </a:lnSpc>
              <a:defRPr/>
            </a:pPr>
            <a:endParaRPr lang="en-US" altLang="zh-CN" sz="4000" kern="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cs typeface="+mj-cs"/>
              <a:sym typeface="Arial" panose="020B07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4179" y="2808849"/>
            <a:ext cx="1442703" cy="155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0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05</a:t>
            </a:r>
            <a:endParaRPr lang="zh-CN" altLang="en-US" sz="10120" dirty="0">
              <a:solidFill>
                <a:schemeClr val="accent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80250" y="3234055"/>
            <a:ext cx="34747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chemeClr val="bg1"/>
                </a:solidFill>
              </a:rPr>
              <a:t>Conclusion</a:t>
            </a:r>
            <a:endParaRPr lang="en-US" altLang="zh-CN" sz="4000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539014" y="726011"/>
            <a:ext cx="11780723" cy="0"/>
            <a:chOff x="503625" y="726011"/>
            <a:chExt cx="11780723" cy="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884759" y="1129617"/>
            <a:ext cx="4284772" cy="95313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How to expand global level</a:t>
            </a:r>
            <a:endParaRPr lang="en-US" altLang="zh-CN" sz="2800" u="sng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05439" y="1129617"/>
            <a:ext cx="4248472" cy="76835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Solution</a:t>
            </a:r>
            <a:endParaRPr lang="en-US" altLang="zh-CN" sz="44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013" y="2207413"/>
            <a:ext cx="5602329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FA3A5"/>
              </a:buClr>
              <a:buFont typeface="Wingdings" panose="05000000000000000000" pitchFamily="2" charset="2"/>
              <a:buChar char="u"/>
            </a:pPr>
            <a:r>
              <a:rPr lang="zh-CN" altLang="zh-CN" sz="2800" dirty="0"/>
              <a:t>The mode of transportation is relatively simple（</a:t>
            </a:r>
            <a:r>
              <a:rPr lang="en-US" altLang="zh-CN" sz="2800" dirty="0"/>
              <a:t>only for land</a:t>
            </a:r>
            <a:r>
              <a:rPr lang="zh-CN" altLang="zh-CN" sz="2800" dirty="0"/>
              <a:t>）</a:t>
            </a:r>
            <a:endParaRPr lang="zh-CN" altLang="zh-CN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6717665" y="2207260"/>
            <a:ext cx="591883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charset="0"/>
              <a:buChar char=""/>
            </a:pPr>
            <a:r>
              <a:rPr lang="zh-CN" altLang="zh-CN" sz="2800" dirty="0">
                <a:sym typeface="+mn-ea"/>
              </a:rPr>
              <a:t>Increase means of transportation.(including air, sea,  and other means of transportation)</a:t>
            </a:r>
            <a:endParaRPr lang="zh-CN" altLang="zh-CN" sz="28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zh-CN" altLang="zh-CN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4967372" y="546274"/>
            <a:ext cx="266429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2785" y="3905885"/>
            <a:ext cx="533400" cy="1799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 defTabSz="914400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u"/>
            </a:pPr>
            <a:endParaRPr lang="zh-CN" altLang="zh-CN" sz="2800" dirty="0">
              <a:latin typeface="+mn-lt"/>
              <a:ea typeface="+mn-ea"/>
              <a:sym typeface="+mn-ea"/>
            </a:endParaRPr>
          </a:p>
          <a:p>
            <a:pPr marL="285750" indent="-285750" algn="l" defTabSz="914400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u"/>
            </a:pPr>
            <a:endParaRPr lang="zh-CN" altLang="zh-CN" sz="2800" dirty="0">
              <a:latin typeface="+mn-lt"/>
              <a:ea typeface="+mn-ea"/>
              <a:sym typeface="+mn-ea"/>
            </a:endParaRPr>
          </a:p>
          <a:p>
            <a:pPr marL="0" indent="0" algn="l" defTabSz="914400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9115" y="4668520"/>
            <a:ext cx="5439410" cy="1383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u"/>
            </a:pPr>
            <a:r>
              <a:rPr lang="zh-CN" altLang="zh-CN" sz="2400" dirty="0">
                <a:latin typeface="+mn-lt"/>
                <a:ea typeface="+mn-ea"/>
                <a:sym typeface="+mn-ea"/>
              </a:rPr>
              <a:t> </a:t>
            </a:r>
            <a:r>
              <a:rPr lang="zh-CN" altLang="zh-CN" sz="2800" dirty="0">
                <a:sym typeface="+mn-ea"/>
              </a:rPr>
              <a:t>Client presentation platform is </a:t>
            </a:r>
            <a:endParaRPr lang="zh-CN" altLang="zh-CN" sz="2800" dirty="0">
              <a:sym typeface="+mn-ea"/>
            </a:endParaRPr>
          </a:p>
          <a:p>
            <a:pPr marL="0" indent="0" algn="l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None/>
            </a:pPr>
            <a:r>
              <a:rPr lang="zh-CN" altLang="zh-CN" sz="2800" dirty="0">
                <a:sym typeface="+mn-ea"/>
              </a:rPr>
              <a:t>    only for laptops </a:t>
            </a:r>
            <a:endParaRPr lang="en-US" altLang="zh-CN" sz="2400" dirty="0">
              <a:latin typeface="+mn-lt"/>
              <a:ea typeface="+mn-ea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10680" y="4883785"/>
            <a:ext cx="5925820" cy="2522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"/>
            </a:pPr>
            <a:r>
              <a:rPr lang="zh-CN" altLang="zh-CN" sz="2800" dirty="0">
                <a:sym typeface="+mn-ea"/>
              </a:rPr>
              <a:t>Adjust different business terminals for the corresponding client display platform such as mobile phones,pads  and other ways to access.</a:t>
            </a:r>
            <a:endParaRPr lang="zh-CN" altLang="zh-CN" sz="2800" dirty="0"/>
          </a:p>
          <a:p>
            <a:endParaRPr lang="en-US" altLang="zh-CN"/>
          </a:p>
        </p:txBody>
      </p:sp>
      <p:cxnSp>
        <p:nvCxnSpPr>
          <p:cNvPr id="12" name="直接连接符 11"/>
          <p:cNvCxnSpPr/>
          <p:nvPr/>
        </p:nvCxnSpPr>
        <p:spPr>
          <a:xfrm>
            <a:off x="6213475" y="2032635"/>
            <a:ext cx="13335" cy="2175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213475" y="4883785"/>
            <a:ext cx="13335" cy="2175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2663190" y="2241550"/>
            <a:ext cx="3815715" cy="3166110"/>
          </a:xfrm>
          <a:custGeom>
            <a:avLst/>
            <a:gdLst>
              <a:gd name="T0" fmla="*/ 0 w 334"/>
              <a:gd name="T1" fmla="*/ 0 h 1629"/>
              <a:gd name="T2" fmla="*/ 334 w 334"/>
              <a:gd name="T3" fmla="*/ 774 h 1629"/>
              <a:gd name="T4" fmla="*/ 334 w 334"/>
              <a:gd name="T5" fmla="*/ 1629 h 1629"/>
              <a:gd name="T6" fmla="*/ 0 w 334"/>
              <a:gd name="T7" fmla="*/ 1394 h 1629"/>
              <a:gd name="T8" fmla="*/ 0 w 334"/>
              <a:gd name="T9" fmla="*/ 0 h 1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4" h="1629">
                <a:moveTo>
                  <a:pt x="0" y="0"/>
                </a:moveTo>
                <a:lnTo>
                  <a:pt x="334" y="774"/>
                </a:lnTo>
                <a:lnTo>
                  <a:pt x="334" y="1629"/>
                </a:lnTo>
                <a:lnTo>
                  <a:pt x="0" y="13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478657" y="16971"/>
            <a:ext cx="6120680" cy="7232650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1"/>
            <a:ext cx="211982" cy="7232650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663190" y="1795145"/>
            <a:ext cx="10386060" cy="3105785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2882265" y="2669540"/>
            <a:ext cx="11670665" cy="110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7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7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7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7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7200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Thanks For Watching</a:t>
            </a:r>
            <a:r>
              <a:rPr lang="zh-CN" altLang="en-US" sz="7200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！</a:t>
            </a:r>
            <a:endParaRPr lang="en-US" altLang="zh-CN" sz="72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MH_Entry_1"/>
          <p:cNvSpPr/>
          <p:nvPr>
            <p:custDataLst>
              <p:tags r:id="rId1"/>
            </p:custDataLst>
          </p:nvPr>
        </p:nvSpPr>
        <p:spPr>
          <a:xfrm flipH="1">
            <a:off x="4959350" y="1206500"/>
            <a:ext cx="4836160" cy="901065"/>
          </a:xfrm>
          <a:prstGeom prst="roundRect">
            <a:avLst>
              <a:gd name="adj" fmla="val 2397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endParaRPr lang="en-US" altLang="zh-CN" sz="2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D</a:t>
            </a:r>
            <a:r>
              <a:rPr lang="en-US" altLang="zh-CN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e</a:t>
            </a:r>
            <a:r>
              <a:rPr lang="zh-CN" altLang="en-US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sign </a:t>
            </a:r>
            <a:r>
              <a:rPr lang="en-US" altLang="zh-CN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B</a:t>
            </a:r>
            <a:r>
              <a:rPr lang="zh-CN" altLang="en-US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ackground </a:t>
            </a:r>
            <a:r>
              <a:rPr lang="en-US" altLang="zh-CN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nd </a:t>
            </a:r>
            <a:r>
              <a:rPr lang="en-US" altLang="zh-CN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I</a:t>
            </a:r>
            <a:r>
              <a:rPr lang="zh-CN" altLang="en-US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deas</a:t>
            </a:r>
            <a:endParaRPr lang="zh-CN" altLang="en-US" sz="2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  <a:p>
            <a:pPr algn="ctr"/>
            <a:endParaRPr lang="en-US" altLang="zh-CN" sz="2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80" name="MH_Number_1"/>
          <p:cNvSpPr/>
          <p:nvPr>
            <p:custDataLst>
              <p:tags r:id="rId2"/>
            </p:custDataLst>
          </p:nvPr>
        </p:nvSpPr>
        <p:spPr>
          <a:xfrm flipH="1">
            <a:off x="3723005" y="1341120"/>
            <a:ext cx="991235" cy="766445"/>
          </a:xfrm>
          <a:custGeom>
            <a:avLst/>
            <a:gdLst>
              <a:gd name="connsiteX0" fmla="*/ 472018 w 1569959"/>
              <a:gd name="connsiteY0" fmla="*/ 0 h 1149634"/>
              <a:gd name="connsiteX1" fmla="*/ 1378350 w 1569959"/>
              <a:gd name="connsiteY1" fmla="*/ 0 h 1149634"/>
              <a:gd name="connsiteX2" fmla="*/ 1569959 w 1569959"/>
              <a:gd name="connsiteY2" fmla="*/ 191609 h 1149634"/>
              <a:gd name="connsiteX3" fmla="*/ 1569959 w 1569959"/>
              <a:gd name="connsiteY3" fmla="*/ 958025 h 1149634"/>
              <a:gd name="connsiteX4" fmla="*/ 1378350 w 1569959"/>
              <a:gd name="connsiteY4" fmla="*/ 1149634 h 1149634"/>
              <a:gd name="connsiteX5" fmla="*/ 472018 w 1569959"/>
              <a:gd name="connsiteY5" fmla="*/ 1149634 h 1149634"/>
              <a:gd name="connsiteX6" fmla="*/ 280409 w 1569959"/>
              <a:gd name="connsiteY6" fmla="*/ 958025 h 1149634"/>
              <a:gd name="connsiteX7" fmla="*/ 280409 w 1569959"/>
              <a:gd name="connsiteY7" fmla="*/ 795367 h 1149634"/>
              <a:gd name="connsiteX8" fmla="*/ 0 w 1569959"/>
              <a:gd name="connsiteY8" fmla="*/ 587517 h 1149634"/>
              <a:gd name="connsiteX9" fmla="*/ 280409 w 1569959"/>
              <a:gd name="connsiteY9" fmla="*/ 379666 h 1149634"/>
              <a:gd name="connsiteX10" fmla="*/ 280409 w 1569959"/>
              <a:gd name="connsiteY10" fmla="*/ 191609 h 1149634"/>
              <a:gd name="connsiteX11" fmla="*/ 472018 w 1569959"/>
              <a:gd name="connsiteY11" fmla="*/ 0 h 11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9959" h="1149634">
                <a:moveTo>
                  <a:pt x="472018" y="0"/>
                </a:moveTo>
                <a:lnTo>
                  <a:pt x="1378350" y="0"/>
                </a:lnTo>
                <a:cubicBezTo>
                  <a:pt x="1484173" y="0"/>
                  <a:pt x="1569959" y="85786"/>
                  <a:pt x="1569959" y="191609"/>
                </a:cubicBezTo>
                <a:lnTo>
                  <a:pt x="1569959" y="958025"/>
                </a:lnTo>
                <a:cubicBezTo>
                  <a:pt x="1569959" y="1063848"/>
                  <a:pt x="1484173" y="1149634"/>
                  <a:pt x="1378350" y="1149634"/>
                </a:cubicBezTo>
                <a:lnTo>
                  <a:pt x="472018" y="1149634"/>
                </a:lnTo>
                <a:cubicBezTo>
                  <a:pt x="366195" y="1149634"/>
                  <a:pt x="280409" y="1063848"/>
                  <a:pt x="280409" y="958025"/>
                </a:cubicBezTo>
                <a:lnTo>
                  <a:pt x="280409" y="795367"/>
                </a:lnTo>
                <a:lnTo>
                  <a:pt x="0" y="587517"/>
                </a:lnTo>
                <a:lnTo>
                  <a:pt x="280409" y="379666"/>
                </a:lnTo>
                <a:lnTo>
                  <a:pt x="280409" y="191609"/>
                </a:lnTo>
                <a:cubicBezTo>
                  <a:pt x="280409" y="85786"/>
                  <a:pt x="366195" y="0"/>
                  <a:pt x="472018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49351" rIns="189812" bIns="49351" anchor="ctr">
            <a:noAutofit/>
          </a:bodyPr>
          <a:lstStyle/>
          <a:p>
            <a:pPr algn="ctr">
              <a:defRPr/>
            </a:pPr>
            <a:r>
              <a:rPr lang="en-US" altLang="zh-CN" sz="2955" kern="0" dirty="0">
                <a:solidFill>
                  <a:srgbClr val="FFFFFF"/>
                </a:solidFill>
                <a:latin typeface="Arial" panose="020B0704020202020204" pitchFamily="34" charset="0"/>
                <a:ea typeface="微软雅黑" panose="020B0503020204020204" pitchFamily="34" charset="-122"/>
                <a:cs typeface="Arial" panose="020B0704020202020204" pitchFamily="34" charset="0"/>
                <a:sym typeface="Arial" panose="020B0704020202020204" pitchFamily="34" charset="0"/>
              </a:rPr>
              <a:t>01</a:t>
            </a:r>
            <a:endParaRPr lang="zh-CN" altLang="en-US" sz="2955" kern="0" dirty="0">
              <a:solidFill>
                <a:srgbClr val="FFFFFF"/>
              </a:solidFill>
              <a:latin typeface="Arial" panose="020B0704020202020204" pitchFamily="34" charset="0"/>
              <a:ea typeface="微软雅黑" panose="020B0503020204020204" pitchFamily="34" charset="-122"/>
              <a:cs typeface="Arial" panose="020B0704020202020204" pitchFamily="34" charset="0"/>
              <a:sym typeface="Arial" panose="020B0704020202020204" pitchFamily="34" charset="0"/>
            </a:endParaRPr>
          </a:p>
        </p:txBody>
      </p:sp>
      <p:sp>
        <p:nvSpPr>
          <p:cNvPr id="22" name="MH_Others_2"/>
          <p:cNvSpPr/>
          <p:nvPr>
            <p:custDataLst>
              <p:tags r:id="rId3"/>
            </p:custDataLst>
          </p:nvPr>
        </p:nvSpPr>
        <p:spPr>
          <a:xfrm>
            <a:off x="1059" y="773557"/>
            <a:ext cx="1460309" cy="5000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24" tIns="48212" rIns="96424" bIns="48212" numCol="1" spcCol="0" rtlCol="0" fromWordArt="0" anchor="ctr" anchorCtr="0" forceAA="0" compatLnSpc="1">
            <a:noAutofit/>
          </a:bodyPr>
          <a:lstStyle/>
          <a:p>
            <a:endParaRPr lang="zh-CN" altLang="en-US" sz="2000">
              <a:solidFill>
                <a:srgbClr val="FFFFFF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13" name="MH_Others_1"/>
          <p:cNvSpPr txBox="1"/>
          <p:nvPr>
            <p:custDataLst>
              <p:tags r:id="rId4"/>
            </p:custDataLst>
          </p:nvPr>
        </p:nvSpPr>
        <p:spPr>
          <a:xfrm>
            <a:off x="1270" y="157798"/>
            <a:ext cx="2860675" cy="61531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>
              <a:defRPr/>
            </a:pPr>
            <a:r>
              <a:rPr lang="en-US" altLang="zh-CN" sz="4000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CONTENTS</a:t>
            </a:r>
            <a:endParaRPr lang="zh-CN" altLang="en-US" sz="4000" b="1" dirty="0">
              <a:solidFill>
                <a:schemeClr val="accent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4" name="MH_Entry_1"/>
          <p:cNvSpPr/>
          <p:nvPr>
            <p:custDataLst>
              <p:tags r:id="rId5"/>
            </p:custDataLst>
          </p:nvPr>
        </p:nvSpPr>
        <p:spPr>
          <a:xfrm flipH="1">
            <a:off x="4959350" y="2346960"/>
            <a:ext cx="4836160" cy="901065"/>
          </a:xfrm>
          <a:prstGeom prst="roundRect">
            <a:avLst>
              <a:gd name="adj" fmla="val 23973"/>
            </a:avLst>
          </a:prstGeom>
          <a:solidFill>
            <a:schemeClr val="accent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p>
            <a:pPr algn="ctr"/>
            <a:endParaRPr lang="en-US" altLang="zh-CN" sz="2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Demand </a:t>
            </a:r>
            <a:r>
              <a:rPr lang="en-US" altLang="zh-CN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nalysis</a:t>
            </a:r>
            <a:endParaRPr lang="zh-CN" altLang="en-US" sz="2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  <a:p>
            <a:pPr algn="ctr"/>
            <a:endParaRPr lang="en-US" altLang="zh-CN" sz="2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6" name="MH_Entry_1"/>
          <p:cNvSpPr/>
          <p:nvPr>
            <p:custDataLst>
              <p:tags r:id="rId6"/>
            </p:custDataLst>
          </p:nvPr>
        </p:nvSpPr>
        <p:spPr>
          <a:xfrm flipH="1">
            <a:off x="4959350" y="3487420"/>
            <a:ext cx="4836160" cy="901065"/>
          </a:xfrm>
          <a:prstGeom prst="roundRect">
            <a:avLst>
              <a:gd name="adj" fmla="val 2397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p>
            <a:pPr algn="ctr"/>
            <a:endParaRPr lang="en-US" altLang="zh-CN" sz="2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Diagram Information</a:t>
            </a:r>
            <a:endParaRPr sz="2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  <a:p>
            <a:pPr algn="ctr"/>
            <a:endParaRPr lang="en-US" altLang="zh-CN" sz="2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7" name="MH_Entry_1"/>
          <p:cNvSpPr/>
          <p:nvPr>
            <p:custDataLst>
              <p:tags r:id="rId7"/>
            </p:custDataLst>
          </p:nvPr>
        </p:nvSpPr>
        <p:spPr>
          <a:xfrm flipH="1">
            <a:off x="4959350" y="5768340"/>
            <a:ext cx="4836160" cy="901065"/>
          </a:xfrm>
          <a:prstGeom prst="roundRect">
            <a:avLst>
              <a:gd name="adj" fmla="val 2397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endParaRPr lang="en-US" altLang="zh-CN" sz="2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Conclusion</a:t>
            </a:r>
            <a:endParaRPr lang="zh-CN" altLang="en-US" sz="2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  <a:p>
            <a:pPr algn="ctr"/>
            <a:endParaRPr lang="en-US" altLang="zh-CN" sz="2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8" name="MH_Number_1"/>
          <p:cNvSpPr/>
          <p:nvPr>
            <p:custDataLst>
              <p:tags r:id="rId8"/>
            </p:custDataLst>
          </p:nvPr>
        </p:nvSpPr>
        <p:spPr>
          <a:xfrm flipH="1">
            <a:off x="3723005" y="5890260"/>
            <a:ext cx="991235" cy="766445"/>
          </a:xfrm>
          <a:custGeom>
            <a:avLst/>
            <a:gdLst>
              <a:gd name="connsiteX0" fmla="*/ 472018 w 1569959"/>
              <a:gd name="connsiteY0" fmla="*/ 0 h 1149634"/>
              <a:gd name="connsiteX1" fmla="*/ 1378350 w 1569959"/>
              <a:gd name="connsiteY1" fmla="*/ 0 h 1149634"/>
              <a:gd name="connsiteX2" fmla="*/ 1569959 w 1569959"/>
              <a:gd name="connsiteY2" fmla="*/ 191609 h 1149634"/>
              <a:gd name="connsiteX3" fmla="*/ 1569959 w 1569959"/>
              <a:gd name="connsiteY3" fmla="*/ 958025 h 1149634"/>
              <a:gd name="connsiteX4" fmla="*/ 1378350 w 1569959"/>
              <a:gd name="connsiteY4" fmla="*/ 1149634 h 1149634"/>
              <a:gd name="connsiteX5" fmla="*/ 472018 w 1569959"/>
              <a:gd name="connsiteY5" fmla="*/ 1149634 h 1149634"/>
              <a:gd name="connsiteX6" fmla="*/ 280409 w 1569959"/>
              <a:gd name="connsiteY6" fmla="*/ 958025 h 1149634"/>
              <a:gd name="connsiteX7" fmla="*/ 280409 w 1569959"/>
              <a:gd name="connsiteY7" fmla="*/ 795367 h 1149634"/>
              <a:gd name="connsiteX8" fmla="*/ 0 w 1569959"/>
              <a:gd name="connsiteY8" fmla="*/ 587517 h 1149634"/>
              <a:gd name="connsiteX9" fmla="*/ 280409 w 1569959"/>
              <a:gd name="connsiteY9" fmla="*/ 379666 h 1149634"/>
              <a:gd name="connsiteX10" fmla="*/ 280409 w 1569959"/>
              <a:gd name="connsiteY10" fmla="*/ 191609 h 1149634"/>
              <a:gd name="connsiteX11" fmla="*/ 472018 w 1569959"/>
              <a:gd name="connsiteY11" fmla="*/ 0 h 11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9959" h="1149634">
                <a:moveTo>
                  <a:pt x="472018" y="0"/>
                </a:moveTo>
                <a:lnTo>
                  <a:pt x="1378350" y="0"/>
                </a:lnTo>
                <a:cubicBezTo>
                  <a:pt x="1484173" y="0"/>
                  <a:pt x="1569959" y="85786"/>
                  <a:pt x="1569959" y="191609"/>
                </a:cubicBezTo>
                <a:lnTo>
                  <a:pt x="1569959" y="958025"/>
                </a:lnTo>
                <a:cubicBezTo>
                  <a:pt x="1569959" y="1063848"/>
                  <a:pt x="1484173" y="1149634"/>
                  <a:pt x="1378350" y="1149634"/>
                </a:cubicBezTo>
                <a:lnTo>
                  <a:pt x="472018" y="1149634"/>
                </a:lnTo>
                <a:cubicBezTo>
                  <a:pt x="366195" y="1149634"/>
                  <a:pt x="280409" y="1063848"/>
                  <a:pt x="280409" y="958025"/>
                </a:cubicBezTo>
                <a:lnTo>
                  <a:pt x="280409" y="795367"/>
                </a:lnTo>
                <a:lnTo>
                  <a:pt x="0" y="587517"/>
                </a:lnTo>
                <a:lnTo>
                  <a:pt x="280409" y="379666"/>
                </a:lnTo>
                <a:lnTo>
                  <a:pt x="280409" y="191609"/>
                </a:lnTo>
                <a:cubicBezTo>
                  <a:pt x="280409" y="85786"/>
                  <a:pt x="366195" y="0"/>
                  <a:pt x="472018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49351" rIns="189812" bIns="49351" anchor="ctr">
            <a:noAutofit/>
          </a:bodyPr>
          <a:p>
            <a:pPr algn="ctr">
              <a:defRPr/>
            </a:pPr>
            <a:r>
              <a:rPr lang="en-US" altLang="zh-CN" sz="2955" kern="0" dirty="0">
                <a:solidFill>
                  <a:srgbClr val="FFFFFF"/>
                </a:solidFill>
                <a:latin typeface="Arial" panose="020B0704020202020204" pitchFamily="34" charset="0"/>
                <a:ea typeface="微软雅黑" panose="020B0503020204020204" pitchFamily="34" charset="-122"/>
                <a:cs typeface="Arial" panose="020B0704020202020204" pitchFamily="34" charset="0"/>
                <a:sym typeface="Arial" panose="020B0704020202020204" pitchFamily="34" charset="0"/>
              </a:rPr>
              <a:t>05</a:t>
            </a:r>
            <a:endParaRPr lang="zh-CN" altLang="en-US" sz="2955" kern="0" dirty="0">
              <a:solidFill>
                <a:srgbClr val="FFFFFF"/>
              </a:solidFill>
              <a:latin typeface="Arial" panose="020B0704020202020204" pitchFamily="34" charset="0"/>
              <a:ea typeface="微软雅黑" panose="020B0503020204020204" pitchFamily="34" charset="-122"/>
              <a:cs typeface="Arial" panose="020B0704020202020204" pitchFamily="34" charset="0"/>
              <a:sym typeface="Arial" panose="020B0704020202020204" pitchFamily="34" charset="0"/>
            </a:endParaRPr>
          </a:p>
        </p:txBody>
      </p:sp>
      <p:sp>
        <p:nvSpPr>
          <p:cNvPr id="10" name="MH_Number_1"/>
          <p:cNvSpPr/>
          <p:nvPr>
            <p:custDataLst>
              <p:tags r:id="rId9"/>
            </p:custDataLst>
          </p:nvPr>
        </p:nvSpPr>
        <p:spPr>
          <a:xfrm flipH="1">
            <a:off x="3723005" y="2478405"/>
            <a:ext cx="991235" cy="766445"/>
          </a:xfrm>
          <a:custGeom>
            <a:avLst/>
            <a:gdLst>
              <a:gd name="connsiteX0" fmla="*/ 472018 w 1569959"/>
              <a:gd name="connsiteY0" fmla="*/ 0 h 1149634"/>
              <a:gd name="connsiteX1" fmla="*/ 1378350 w 1569959"/>
              <a:gd name="connsiteY1" fmla="*/ 0 h 1149634"/>
              <a:gd name="connsiteX2" fmla="*/ 1569959 w 1569959"/>
              <a:gd name="connsiteY2" fmla="*/ 191609 h 1149634"/>
              <a:gd name="connsiteX3" fmla="*/ 1569959 w 1569959"/>
              <a:gd name="connsiteY3" fmla="*/ 958025 h 1149634"/>
              <a:gd name="connsiteX4" fmla="*/ 1378350 w 1569959"/>
              <a:gd name="connsiteY4" fmla="*/ 1149634 h 1149634"/>
              <a:gd name="connsiteX5" fmla="*/ 472018 w 1569959"/>
              <a:gd name="connsiteY5" fmla="*/ 1149634 h 1149634"/>
              <a:gd name="connsiteX6" fmla="*/ 280409 w 1569959"/>
              <a:gd name="connsiteY6" fmla="*/ 958025 h 1149634"/>
              <a:gd name="connsiteX7" fmla="*/ 280409 w 1569959"/>
              <a:gd name="connsiteY7" fmla="*/ 795367 h 1149634"/>
              <a:gd name="connsiteX8" fmla="*/ 0 w 1569959"/>
              <a:gd name="connsiteY8" fmla="*/ 587517 h 1149634"/>
              <a:gd name="connsiteX9" fmla="*/ 280409 w 1569959"/>
              <a:gd name="connsiteY9" fmla="*/ 379666 h 1149634"/>
              <a:gd name="connsiteX10" fmla="*/ 280409 w 1569959"/>
              <a:gd name="connsiteY10" fmla="*/ 191609 h 1149634"/>
              <a:gd name="connsiteX11" fmla="*/ 472018 w 1569959"/>
              <a:gd name="connsiteY11" fmla="*/ 0 h 11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9959" h="1149634">
                <a:moveTo>
                  <a:pt x="472018" y="0"/>
                </a:moveTo>
                <a:lnTo>
                  <a:pt x="1378350" y="0"/>
                </a:lnTo>
                <a:cubicBezTo>
                  <a:pt x="1484173" y="0"/>
                  <a:pt x="1569959" y="85786"/>
                  <a:pt x="1569959" y="191609"/>
                </a:cubicBezTo>
                <a:lnTo>
                  <a:pt x="1569959" y="958025"/>
                </a:lnTo>
                <a:cubicBezTo>
                  <a:pt x="1569959" y="1063848"/>
                  <a:pt x="1484173" y="1149634"/>
                  <a:pt x="1378350" y="1149634"/>
                </a:cubicBezTo>
                <a:lnTo>
                  <a:pt x="472018" y="1149634"/>
                </a:lnTo>
                <a:cubicBezTo>
                  <a:pt x="366195" y="1149634"/>
                  <a:pt x="280409" y="1063848"/>
                  <a:pt x="280409" y="958025"/>
                </a:cubicBezTo>
                <a:lnTo>
                  <a:pt x="280409" y="795367"/>
                </a:lnTo>
                <a:lnTo>
                  <a:pt x="0" y="587517"/>
                </a:lnTo>
                <a:lnTo>
                  <a:pt x="280409" y="379666"/>
                </a:lnTo>
                <a:lnTo>
                  <a:pt x="280409" y="191609"/>
                </a:lnTo>
                <a:cubicBezTo>
                  <a:pt x="280409" y="85786"/>
                  <a:pt x="366195" y="0"/>
                  <a:pt x="472018" y="0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49351" rIns="189812" bIns="49351" anchor="ctr">
            <a:noAutofit/>
          </a:bodyPr>
          <a:p>
            <a:pPr algn="ctr">
              <a:defRPr/>
            </a:pPr>
            <a:r>
              <a:rPr lang="en-US" altLang="zh-CN" sz="2955" kern="0" dirty="0">
                <a:solidFill>
                  <a:srgbClr val="FFFFFF"/>
                </a:solidFill>
                <a:latin typeface="Arial" panose="020B0704020202020204" pitchFamily="34" charset="0"/>
                <a:ea typeface="微软雅黑" panose="020B0503020204020204" pitchFamily="34" charset="-122"/>
                <a:cs typeface="Arial" panose="020B0704020202020204" pitchFamily="34" charset="0"/>
                <a:sym typeface="Arial" panose="020B0704020202020204" pitchFamily="34" charset="0"/>
              </a:rPr>
              <a:t>02</a:t>
            </a:r>
            <a:endParaRPr lang="zh-CN" altLang="en-US" sz="2955" kern="0" dirty="0">
              <a:solidFill>
                <a:srgbClr val="FFFFFF"/>
              </a:solidFill>
              <a:latin typeface="Arial" panose="020B0704020202020204" pitchFamily="34" charset="0"/>
              <a:ea typeface="微软雅黑" panose="020B0503020204020204" pitchFamily="34" charset="-122"/>
              <a:cs typeface="Arial" panose="020B0704020202020204" pitchFamily="34" charset="0"/>
              <a:sym typeface="Arial" panose="020B0704020202020204" pitchFamily="34" charset="0"/>
            </a:endParaRPr>
          </a:p>
        </p:txBody>
      </p:sp>
      <p:sp>
        <p:nvSpPr>
          <p:cNvPr id="11" name="MH_Number_1"/>
          <p:cNvSpPr/>
          <p:nvPr>
            <p:custDataLst>
              <p:tags r:id="rId10"/>
            </p:custDataLst>
          </p:nvPr>
        </p:nvSpPr>
        <p:spPr>
          <a:xfrm flipH="1">
            <a:off x="3723005" y="3615690"/>
            <a:ext cx="991235" cy="766445"/>
          </a:xfrm>
          <a:custGeom>
            <a:avLst/>
            <a:gdLst>
              <a:gd name="connsiteX0" fmla="*/ 472018 w 1569959"/>
              <a:gd name="connsiteY0" fmla="*/ 0 h 1149634"/>
              <a:gd name="connsiteX1" fmla="*/ 1378350 w 1569959"/>
              <a:gd name="connsiteY1" fmla="*/ 0 h 1149634"/>
              <a:gd name="connsiteX2" fmla="*/ 1569959 w 1569959"/>
              <a:gd name="connsiteY2" fmla="*/ 191609 h 1149634"/>
              <a:gd name="connsiteX3" fmla="*/ 1569959 w 1569959"/>
              <a:gd name="connsiteY3" fmla="*/ 958025 h 1149634"/>
              <a:gd name="connsiteX4" fmla="*/ 1378350 w 1569959"/>
              <a:gd name="connsiteY4" fmla="*/ 1149634 h 1149634"/>
              <a:gd name="connsiteX5" fmla="*/ 472018 w 1569959"/>
              <a:gd name="connsiteY5" fmla="*/ 1149634 h 1149634"/>
              <a:gd name="connsiteX6" fmla="*/ 280409 w 1569959"/>
              <a:gd name="connsiteY6" fmla="*/ 958025 h 1149634"/>
              <a:gd name="connsiteX7" fmla="*/ 280409 w 1569959"/>
              <a:gd name="connsiteY7" fmla="*/ 795367 h 1149634"/>
              <a:gd name="connsiteX8" fmla="*/ 0 w 1569959"/>
              <a:gd name="connsiteY8" fmla="*/ 587517 h 1149634"/>
              <a:gd name="connsiteX9" fmla="*/ 280409 w 1569959"/>
              <a:gd name="connsiteY9" fmla="*/ 379666 h 1149634"/>
              <a:gd name="connsiteX10" fmla="*/ 280409 w 1569959"/>
              <a:gd name="connsiteY10" fmla="*/ 191609 h 1149634"/>
              <a:gd name="connsiteX11" fmla="*/ 472018 w 1569959"/>
              <a:gd name="connsiteY11" fmla="*/ 0 h 11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9959" h="1149634">
                <a:moveTo>
                  <a:pt x="472018" y="0"/>
                </a:moveTo>
                <a:lnTo>
                  <a:pt x="1378350" y="0"/>
                </a:lnTo>
                <a:cubicBezTo>
                  <a:pt x="1484173" y="0"/>
                  <a:pt x="1569959" y="85786"/>
                  <a:pt x="1569959" y="191609"/>
                </a:cubicBezTo>
                <a:lnTo>
                  <a:pt x="1569959" y="958025"/>
                </a:lnTo>
                <a:cubicBezTo>
                  <a:pt x="1569959" y="1063848"/>
                  <a:pt x="1484173" y="1149634"/>
                  <a:pt x="1378350" y="1149634"/>
                </a:cubicBezTo>
                <a:lnTo>
                  <a:pt x="472018" y="1149634"/>
                </a:lnTo>
                <a:cubicBezTo>
                  <a:pt x="366195" y="1149634"/>
                  <a:pt x="280409" y="1063848"/>
                  <a:pt x="280409" y="958025"/>
                </a:cubicBezTo>
                <a:lnTo>
                  <a:pt x="280409" y="795367"/>
                </a:lnTo>
                <a:lnTo>
                  <a:pt x="0" y="587517"/>
                </a:lnTo>
                <a:lnTo>
                  <a:pt x="280409" y="379666"/>
                </a:lnTo>
                <a:lnTo>
                  <a:pt x="280409" y="191609"/>
                </a:lnTo>
                <a:cubicBezTo>
                  <a:pt x="280409" y="85786"/>
                  <a:pt x="366195" y="0"/>
                  <a:pt x="472018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49351" rIns="189812" bIns="49351" anchor="ctr">
            <a:noAutofit/>
          </a:bodyPr>
          <a:p>
            <a:pPr algn="ctr">
              <a:defRPr/>
            </a:pPr>
            <a:r>
              <a:rPr lang="en-US" altLang="zh-CN" sz="2955" kern="0" dirty="0">
                <a:solidFill>
                  <a:srgbClr val="FFFFFF"/>
                </a:solidFill>
                <a:latin typeface="Arial" panose="020B0704020202020204" pitchFamily="34" charset="0"/>
                <a:ea typeface="微软雅黑" panose="020B0503020204020204" pitchFamily="34" charset="-122"/>
                <a:cs typeface="Arial" panose="020B0704020202020204" pitchFamily="34" charset="0"/>
                <a:sym typeface="Arial" panose="020B0704020202020204" pitchFamily="34" charset="0"/>
              </a:rPr>
              <a:t>03</a:t>
            </a:r>
            <a:endParaRPr lang="zh-CN" altLang="en-US" sz="2955" kern="0" dirty="0">
              <a:solidFill>
                <a:srgbClr val="FFFFFF"/>
              </a:solidFill>
              <a:latin typeface="Arial" panose="020B0704020202020204" pitchFamily="34" charset="0"/>
              <a:ea typeface="微软雅黑" panose="020B0503020204020204" pitchFamily="34" charset="-122"/>
              <a:cs typeface="Arial" panose="020B0704020202020204" pitchFamily="34" charset="0"/>
              <a:sym typeface="Arial" panose="020B0704020202020204" pitchFamily="34" charset="0"/>
            </a:endParaRPr>
          </a:p>
        </p:txBody>
      </p:sp>
      <p:sp>
        <p:nvSpPr>
          <p:cNvPr id="12" name="MH_Number_1"/>
          <p:cNvSpPr/>
          <p:nvPr>
            <p:custDataLst>
              <p:tags r:id="rId11"/>
            </p:custDataLst>
          </p:nvPr>
        </p:nvSpPr>
        <p:spPr>
          <a:xfrm flipH="1">
            <a:off x="3723005" y="4752975"/>
            <a:ext cx="991235" cy="766445"/>
          </a:xfrm>
          <a:custGeom>
            <a:avLst/>
            <a:gdLst>
              <a:gd name="connsiteX0" fmla="*/ 472018 w 1569959"/>
              <a:gd name="connsiteY0" fmla="*/ 0 h 1149634"/>
              <a:gd name="connsiteX1" fmla="*/ 1378350 w 1569959"/>
              <a:gd name="connsiteY1" fmla="*/ 0 h 1149634"/>
              <a:gd name="connsiteX2" fmla="*/ 1569959 w 1569959"/>
              <a:gd name="connsiteY2" fmla="*/ 191609 h 1149634"/>
              <a:gd name="connsiteX3" fmla="*/ 1569959 w 1569959"/>
              <a:gd name="connsiteY3" fmla="*/ 958025 h 1149634"/>
              <a:gd name="connsiteX4" fmla="*/ 1378350 w 1569959"/>
              <a:gd name="connsiteY4" fmla="*/ 1149634 h 1149634"/>
              <a:gd name="connsiteX5" fmla="*/ 472018 w 1569959"/>
              <a:gd name="connsiteY5" fmla="*/ 1149634 h 1149634"/>
              <a:gd name="connsiteX6" fmla="*/ 280409 w 1569959"/>
              <a:gd name="connsiteY6" fmla="*/ 958025 h 1149634"/>
              <a:gd name="connsiteX7" fmla="*/ 280409 w 1569959"/>
              <a:gd name="connsiteY7" fmla="*/ 795367 h 1149634"/>
              <a:gd name="connsiteX8" fmla="*/ 0 w 1569959"/>
              <a:gd name="connsiteY8" fmla="*/ 587517 h 1149634"/>
              <a:gd name="connsiteX9" fmla="*/ 280409 w 1569959"/>
              <a:gd name="connsiteY9" fmla="*/ 379666 h 1149634"/>
              <a:gd name="connsiteX10" fmla="*/ 280409 w 1569959"/>
              <a:gd name="connsiteY10" fmla="*/ 191609 h 1149634"/>
              <a:gd name="connsiteX11" fmla="*/ 472018 w 1569959"/>
              <a:gd name="connsiteY11" fmla="*/ 0 h 11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9959" h="1149634">
                <a:moveTo>
                  <a:pt x="472018" y="0"/>
                </a:moveTo>
                <a:lnTo>
                  <a:pt x="1378350" y="0"/>
                </a:lnTo>
                <a:cubicBezTo>
                  <a:pt x="1484173" y="0"/>
                  <a:pt x="1569959" y="85786"/>
                  <a:pt x="1569959" y="191609"/>
                </a:cubicBezTo>
                <a:lnTo>
                  <a:pt x="1569959" y="958025"/>
                </a:lnTo>
                <a:cubicBezTo>
                  <a:pt x="1569959" y="1063848"/>
                  <a:pt x="1484173" y="1149634"/>
                  <a:pt x="1378350" y="1149634"/>
                </a:cubicBezTo>
                <a:lnTo>
                  <a:pt x="472018" y="1149634"/>
                </a:lnTo>
                <a:cubicBezTo>
                  <a:pt x="366195" y="1149634"/>
                  <a:pt x="280409" y="1063848"/>
                  <a:pt x="280409" y="958025"/>
                </a:cubicBezTo>
                <a:lnTo>
                  <a:pt x="280409" y="795367"/>
                </a:lnTo>
                <a:lnTo>
                  <a:pt x="0" y="587517"/>
                </a:lnTo>
                <a:lnTo>
                  <a:pt x="280409" y="379666"/>
                </a:lnTo>
                <a:lnTo>
                  <a:pt x="280409" y="191609"/>
                </a:lnTo>
                <a:cubicBezTo>
                  <a:pt x="280409" y="85786"/>
                  <a:pt x="366195" y="0"/>
                  <a:pt x="472018" y="0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49351" rIns="189812" bIns="49351" anchor="ctr">
            <a:noAutofit/>
          </a:bodyPr>
          <a:p>
            <a:pPr algn="ctr">
              <a:defRPr/>
            </a:pPr>
            <a:r>
              <a:rPr lang="en-US" altLang="zh-CN" sz="2955" kern="0" dirty="0">
                <a:solidFill>
                  <a:srgbClr val="FFFFFF"/>
                </a:solidFill>
                <a:latin typeface="Arial" panose="020B0704020202020204" pitchFamily="34" charset="0"/>
                <a:ea typeface="微软雅黑" panose="020B0503020204020204" pitchFamily="34" charset="-122"/>
                <a:cs typeface="Arial" panose="020B0704020202020204" pitchFamily="34" charset="0"/>
                <a:sym typeface="Arial" panose="020B0704020202020204" pitchFamily="34" charset="0"/>
              </a:rPr>
              <a:t>04</a:t>
            </a:r>
            <a:endParaRPr lang="zh-CN" altLang="en-US" sz="2955" kern="0" dirty="0">
              <a:solidFill>
                <a:srgbClr val="FFFFFF"/>
              </a:solidFill>
              <a:latin typeface="Arial" panose="020B0704020202020204" pitchFamily="34" charset="0"/>
              <a:ea typeface="微软雅黑" panose="020B0503020204020204" pitchFamily="34" charset="-122"/>
              <a:cs typeface="Arial" panose="020B0704020202020204" pitchFamily="34" charset="0"/>
              <a:sym typeface="Arial" panose="020B0704020202020204" pitchFamily="34" charset="0"/>
            </a:endParaRPr>
          </a:p>
        </p:txBody>
      </p:sp>
      <p:sp>
        <p:nvSpPr>
          <p:cNvPr id="2" name="MH_Entry_1"/>
          <p:cNvSpPr/>
          <p:nvPr>
            <p:custDataLst>
              <p:tags r:id="rId12"/>
            </p:custDataLst>
          </p:nvPr>
        </p:nvSpPr>
        <p:spPr>
          <a:xfrm flipH="1">
            <a:off x="4959350" y="4618355"/>
            <a:ext cx="4836160" cy="901065"/>
          </a:xfrm>
          <a:prstGeom prst="roundRect">
            <a:avLst>
              <a:gd name="adj" fmla="val 23973"/>
            </a:avLst>
          </a:prstGeom>
          <a:solidFill>
            <a:schemeClr val="accent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p>
            <a:pPr algn="ctr"/>
            <a:endParaRPr lang="en-US" altLang="zh-CN" sz="2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FLow Chart of System Operation</a:t>
            </a:r>
            <a:endParaRPr lang="zh-CN" altLang="en-US" sz="2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  <a:p>
            <a:pPr algn="ctr"/>
            <a:endParaRPr lang="en-US" altLang="zh-CN" sz="2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airplan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ldLvl="0" animBg="1"/>
      <p:bldP spid="80" grpId="0" bldLvl="0" animBg="1"/>
      <p:bldP spid="4" grpId="0" bldLvl="0" animBg="1"/>
      <p:bldP spid="6" grpId="0" bldLvl="0" animBg="1"/>
      <p:bldP spid="7" grpId="0" bldLvl="0" animBg="1"/>
      <p:bldP spid="8" grpId="0" bldLvl="0" animBg="1"/>
      <p:bldP spid="10" grpId="0" bldLvl="0" animBg="1"/>
      <p:bldP spid="11" grpId="0" bldLvl="0" animBg="1"/>
      <p:bldP spid="12" grpId="0" bldLvl="0" animBg="1"/>
      <p:bldP spid="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3482660" y="3456705"/>
            <a:ext cx="920124" cy="64896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375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P</a:t>
            </a:r>
            <a:r>
              <a:rPr lang="en-US" altLang="zh-CN" sz="4215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art</a:t>
            </a:r>
            <a:endParaRPr lang="zh-CN" altLang="en-US" sz="12125" dirty="0">
              <a:solidFill>
                <a:schemeClr val="accent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6241018" y="3013788"/>
            <a:ext cx="6632902" cy="120530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663" rIns="949063" anchor="ctr"/>
          <a:lstStyle/>
          <a:p>
            <a:pPr>
              <a:lnSpc>
                <a:spcPct val="130000"/>
              </a:lnSpc>
              <a:defRPr/>
            </a:pPr>
            <a:endParaRPr lang="zh-CN" altLang="en-US" sz="1475" kern="0" dirty="0">
              <a:solidFill>
                <a:prstClr val="black">
                  <a:lumMod val="50000"/>
                  <a:lumOff val="50000"/>
                </a:prstClr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4179" y="2808849"/>
            <a:ext cx="1442703" cy="155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0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01</a:t>
            </a:r>
            <a:endParaRPr lang="zh-CN" altLang="en-US" sz="10120" dirty="0">
              <a:solidFill>
                <a:schemeClr val="accent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4"/>
            </p:custDataLst>
          </p:nvPr>
        </p:nvSpPr>
        <p:spPr>
          <a:xfrm>
            <a:off x="6749415" y="3101340"/>
            <a:ext cx="5135880" cy="1107440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Design </a:t>
            </a:r>
            <a:r>
              <a:rPr lang="en-US" altLang="zh-CN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B</a:t>
            </a:r>
            <a:r>
              <a:rPr lang="zh-CN" altLang="en-US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ackground </a:t>
            </a:r>
            <a:r>
              <a:rPr lang="en-US" altLang="zh-CN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nd </a:t>
            </a:r>
            <a:r>
              <a:rPr lang="en-US" altLang="zh-CN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I</a:t>
            </a:r>
            <a:r>
              <a:rPr lang="zh-CN" altLang="en-US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deas</a:t>
            </a:r>
            <a:endParaRPr lang="zh-CN" altLang="en-US" sz="4000" kern="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7501717" y="1632878"/>
            <a:ext cx="4818020" cy="45505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0"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32170" y="1632879"/>
            <a:ext cx="2144681" cy="19382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800" dirty="0"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Background</a:t>
            </a:r>
            <a:endParaRPr lang="en-US" altLang="id-ID" sz="2800" dirty="0"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32172" y="3672946"/>
            <a:ext cx="6428135" cy="25104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33955" y="2233681"/>
            <a:ext cx="1590846" cy="2271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1475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请替换文字内容</a:t>
            </a:r>
            <a:endParaRPr lang="en-AU" sz="1475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52" name="Text Placeholder 32"/>
          <p:cNvSpPr txBox="1"/>
          <p:nvPr/>
        </p:nvSpPr>
        <p:spPr>
          <a:xfrm>
            <a:off x="5633955" y="2562638"/>
            <a:ext cx="1590846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7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8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US" sz="8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39014" y="726011"/>
            <a:ext cx="11780723" cy="0"/>
            <a:chOff x="503625" y="726011"/>
            <a:chExt cx="11780723" cy="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203700" y="426720"/>
            <a:ext cx="4986020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Design </a:t>
            </a:r>
            <a:r>
              <a:rPr lang="en-US" altLang="zh-CN" sz="3200" dirty="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B</a:t>
            </a:r>
            <a:r>
              <a:rPr lang="zh-CN" altLang="en-US" sz="3200" dirty="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ackground </a:t>
            </a:r>
            <a:r>
              <a:rPr lang="en-US" altLang="zh-CN" sz="3200" dirty="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</a:t>
            </a:r>
            <a:r>
              <a:rPr lang="zh-CN" altLang="en-US" sz="3200" dirty="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nd </a:t>
            </a:r>
            <a:r>
              <a:rPr lang="en-US" altLang="zh-CN" sz="3200" dirty="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I</a:t>
            </a:r>
            <a:r>
              <a:rPr lang="zh-CN" altLang="en-US" sz="3200" dirty="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deas</a:t>
            </a:r>
            <a:endParaRPr lang="zh-CN" altLang="en-US" sz="3200" dirty="0">
              <a:solidFill>
                <a:schemeClr val="tx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pic>
        <p:nvPicPr>
          <p:cNvPr id="8" name="图片 7" descr="/Users/liujiajia/Desktop/WeChata2666e65d1dcf600669dfae338cd783b.pngWeChata2666e65d1dcf600669dfae338cd783b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339715" y="1604010"/>
            <a:ext cx="2057400" cy="1967865"/>
          </a:xfrm>
          <a:prstGeom prst="rect">
            <a:avLst/>
          </a:prstGeom>
        </p:spPr>
      </p:pic>
      <p:pic>
        <p:nvPicPr>
          <p:cNvPr id="10" name="图片 9" descr="/Users/liujiajia/Desktop/WeChat06ac5ef721ca4255d9e1fd1d5c6a015f.pngWeChat06ac5ef721ca4255d9e1fd1d5c6a015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22295" y="1633855"/>
            <a:ext cx="2081530" cy="19291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533240" y="2084532"/>
            <a:ext cx="4425234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</a:rPr>
              <a:t>D</a:t>
            </a:r>
            <a:r>
              <a:rPr lang="zh-CN" altLang="en-US" sz="2000" dirty="0">
                <a:solidFill>
                  <a:schemeClr val="bg1"/>
                </a:solidFill>
              </a:rPr>
              <a:t>atabase to store all the business data of the company uniformly。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</a:rPr>
              <a:t>I</a:t>
            </a:r>
            <a:r>
              <a:rPr lang="zh-CN" altLang="en-US" sz="2000" dirty="0">
                <a:solidFill>
                  <a:schemeClr val="bg1"/>
                </a:solidFill>
              </a:rPr>
              <a:t>t can realize the unified storage and reading of data。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A</a:t>
            </a:r>
            <a:r>
              <a:rPr lang="zh-CN" altLang="en-US" sz="2000" dirty="0">
                <a:solidFill>
                  <a:schemeClr val="bg1"/>
                </a:solidFill>
              </a:rPr>
              <a:t>chieve the logistics distribution of every link of resource sharing. In order to improve the efficiency of business processing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71521" y="3959179"/>
            <a:ext cx="59831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sz="2000" dirty="0">
                <a:solidFill>
                  <a:schemeClr val="bg1"/>
                </a:solidFill>
              </a:rPr>
              <a:t>Using the computer to manage the logistics enterprise information, to achieve information storage, transportation, vehicle scheduling management system, greatly improve the work efficiency, for the enterprise to create better benefits</a:t>
            </a: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3482660" y="3456705"/>
            <a:ext cx="920124" cy="64896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375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P</a:t>
            </a:r>
            <a:r>
              <a:rPr lang="en-US" altLang="zh-CN" sz="4215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art</a:t>
            </a:r>
            <a:endParaRPr lang="zh-CN" altLang="en-US" sz="12125" dirty="0">
              <a:solidFill>
                <a:schemeClr val="accent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6174978" y="2984578"/>
            <a:ext cx="6632902" cy="120530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663" rIns="949063" anchor="ctr"/>
          <a:lstStyle/>
          <a:p>
            <a:pPr lvl="0" algn="ctr"/>
            <a:endParaRPr lang="zh-CN" altLang="en-US" sz="4000" kern="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cs typeface="+mj-cs"/>
              <a:sym typeface="Arial" panose="020B07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4179" y="2808849"/>
            <a:ext cx="1430020" cy="15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0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02</a:t>
            </a:r>
            <a:endParaRPr lang="zh-CN" altLang="en-US" sz="10120" dirty="0">
              <a:solidFill>
                <a:schemeClr val="accent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59855" y="3263900"/>
            <a:ext cx="5316855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Demand </a:t>
            </a:r>
            <a:r>
              <a:rPr lang="en-US" altLang="zh-CN" sz="40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</a:t>
            </a:r>
            <a:r>
              <a:rPr lang="zh-CN" altLang="en-US" sz="40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nalysis</a:t>
            </a:r>
            <a:endParaRPr lang="zh-CN" altLang="en-US" kern="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cs typeface="+mj-cs"/>
              <a:sym typeface="Arial" panose="020B0704020202020204" pitchFamily="34" charset="0"/>
            </a:endParaRPr>
          </a:p>
          <a:p>
            <a:endParaRPr lang="en-US" altLang="zh-CN"/>
          </a:p>
        </p:txBody>
      </p:sp>
    </p:spTree>
    <p:custDataLst>
      <p:tags r:id="rId4"/>
    </p:custData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2" name="组合 51"/>
          <p:cNvGrpSpPr/>
          <p:nvPr/>
        </p:nvGrpSpPr>
        <p:grpSpPr>
          <a:xfrm>
            <a:off x="523139" y="726011"/>
            <a:ext cx="11780723" cy="0"/>
            <a:chOff x="503625" y="726011"/>
            <a:chExt cx="11780723" cy="0"/>
          </a:xfrm>
        </p:grpSpPr>
        <p:cxnSp>
          <p:nvCxnSpPr>
            <p:cNvPr id="53" name="直接连接符 52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5046980" y="415925"/>
            <a:ext cx="299783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UML Diagram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pic>
        <p:nvPicPr>
          <p:cNvPr id="4" name="图片 3" descr="屏幕快照 2021-04-20 下午11.03.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880" y="1473200"/>
            <a:ext cx="11223625" cy="56635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539014" y="726011"/>
            <a:ext cx="11780723" cy="0"/>
            <a:chOff x="503625" y="726011"/>
            <a:chExt cx="11780723" cy="0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6891448" y="2864709"/>
            <a:ext cx="154396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highlight>
                  <a:srgbClr val="C0C0C0"/>
                </a:highlight>
              </a:rPr>
              <a:t> </a:t>
            </a:r>
            <a:endParaRPr lang="zh-CN" altLang="en-US" sz="3600" b="1" dirty="0">
              <a:highlight>
                <a:srgbClr val="C0C0C0"/>
              </a:highlight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240179" y="7405647"/>
            <a:ext cx="395117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>
              <a:solidFill>
                <a:schemeClr val="bg1"/>
              </a:solidFill>
            </a:endParaRPr>
          </a:p>
          <a:p>
            <a:r>
              <a:rPr lang="en-US" altLang="zh-CN" sz="2400" b="1" dirty="0">
                <a:solidFill>
                  <a:schemeClr val="bg1"/>
                </a:solidFill>
              </a:rPr>
              <a:t>                                       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023860" y="958850"/>
            <a:ext cx="4074795" cy="618553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zh-CN" sz="2200" dirty="0">
                <a:solidFill>
                  <a:schemeClr val="bg1"/>
                </a:solidFill>
              </a:rPr>
              <a:t>Users can register an account with their job number to log in to the system for business operations</a:t>
            </a:r>
            <a:r>
              <a:rPr lang="en-US" altLang="zh-CN" sz="2200" dirty="0">
                <a:solidFill>
                  <a:schemeClr val="bg1"/>
                </a:solidFill>
              </a:rPr>
              <a:t>.</a:t>
            </a:r>
            <a:endParaRPr lang="zh-CN" sz="22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chemeClr val="bg1"/>
                </a:solidFill>
              </a:rPr>
              <a:t>Mainly</a:t>
            </a:r>
            <a:r>
              <a:rPr lang="zh-CN" sz="2200" dirty="0">
                <a:solidFill>
                  <a:schemeClr val="bg1"/>
                </a:solidFill>
              </a:rPr>
              <a:t> </a:t>
            </a:r>
            <a:r>
              <a:rPr lang="en-US" altLang="zh-CN" sz="2200" dirty="0">
                <a:solidFill>
                  <a:schemeClr val="bg1"/>
                </a:solidFill>
              </a:rPr>
              <a:t>i</a:t>
            </a:r>
            <a:r>
              <a:rPr lang="zh-CN" sz="2200" dirty="0">
                <a:solidFill>
                  <a:schemeClr val="bg1"/>
                </a:solidFill>
              </a:rPr>
              <a:t>ncluding </a:t>
            </a:r>
            <a:r>
              <a:rPr lang="en-US" altLang="zh-CN" sz="2200" dirty="0">
                <a:solidFill>
                  <a:schemeClr val="bg1"/>
                </a:solidFill>
              </a:rPr>
              <a:t>Customer</a:t>
            </a:r>
            <a:r>
              <a:rPr lang="zh-CN" sz="2200" dirty="0">
                <a:solidFill>
                  <a:schemeClr val="bg1"/>
                </a:solidFill>
              </a:rPr>
              <a:t> information management, </a:t>
            </a:r>
            <a:r>
              <a:rPr lang="en-US" altLang="zh-CN" sz="2200" dirty="0">
                <a:solidFill>
                  <a:schemeClr val="bg1"/>
                </a:solidFill>
              </a:rPr>
              <a:t>DeliveryMan</a:t>
            </a:r>
            <a:r>
              <a:rPr lang="zh-CN" sz="2200" dirty="0">
                <a:solidFill>
                  <a:schemeClr val="bg1"/>
                </a:solidFill>
              </a:rPr>
              <a:t> information management, </a:t>
            </a:r>
            <a:r>
              <a:rPr sz="2200" dirty="0">
                <a:solidFill>
                  <a:schemeClr val="bg1"/>
                </a:solidFill>
              </a:rPr>
              <a:t>Logistics Company </a:t>
            </a:r>
            <a:r>
              <a:rPr lang="zh-CN" sz="2200" dirty="0">
                <a:solidFill>
                  <a:schemeClr val="bg1"/>
                </a:solidFill>
              </a:rPr>
              <a:t>information management </a:t>
            </a:r>
            <a:r>
              <a:rPr lang="en-US" altLang="zh-CN" sz="2200" dirty="0">
                <a:solidFill>
                  <a:schemeClr val="bg1"/>
                </a:solidFill>
              </a:rPr>
              <a:t>and Warehouse Information</a:t>
            </a:r>
            <a:r>
              <a:rPr lang="zh-CN" sz="2200" dirty="0">
                <a:solidFill>
                  <a:schemeClr val="bg1"/>
                </a:solidFill>
              </a:rPr>
              <a:t>.</a:t>
            </a:r>
            <a:endParaRPr lang="zh-CN" sz="22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6315" y="356870"/>
            <a:ext cx="3217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Demand Analysis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0" name="图片 49" descr="/Users/liujiajia/Desktop/屏幕快照 2021-04-23 下午1.07.02.jpg屏幕快照 2021-04-23 下午1.07.0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92405" y="879475"/>
            <a:ext cx="7831455" cy="5109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rot="16200000" flipH="1">
            <a:off x="4173415" y="4063986"/>
            <a:ext cx="4821803" cy="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950093" y="1769307"/>
            <a:ext cx="5214758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sz="2400" dirty="0">
                <a:latin typeface="Diwan Kufi" panose="00000400000000000000" charset="0"/>
                <a:cs typeface="Diwan Kufi" panose="00000400000000000000" charset="0"/>
              </a:rPr>
              <a:t> </a:t>
            </a:r>
            <a:r>
              <a:rPr lang="en-US" sz="2400" dirty="0">
                <a:latin typeface="Diwan Kufi" panose="00000400000000000000" charset="0"/>
                <a:cs typeface="Diwan Kufi" panose="00000400000000000000" charset="0"/>
              </a:rPr>
              <a:t>Order  management</a:t>
            </a:r>
            <a:endParaRPr lang="en-US" sz="2400" dirty="0">
              <a:latin typeface="Diwan Kufi" panose="00000400000000000000" charset="0"/>
              <a:cs typeface="Diwan Kufi" panose="00000400000000000000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84238" y="4783674"/>
            <a:ext cx="5140458" cy="600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sz="2600" dirty="0"/>
              <a:t>Basic information management</a:t>
            </a:r>
            <a:endParaRPr sz="2600" dirty="0"/>
          </a:p>
        </p:txBody>
      </p:sp>
      <p:grpSp>
        <p:nvGrpSpPr>
          <p:cNvPr id="26" name="组合 25"/>
          <p:cNvGrpSpPr/>
          <p:nvPr/>
        </p:nvGrpSpPr>
        <p:grpSpPr>
          <a:xfrm>
            <a:off x="614579" y="786971"/>
            <a:ext cx="11780723" cy="0"/>
            <a:chOff x="503625" y="726011"/>
            <a:chExt cx="11780723" cy="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 descr="/Users/liujiajia/Desktop/WeChat230752f43528d3df4afa6e8156b1f7a7.pngWeChat230752f43528d3df4afa6e8156b1f7a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04495" y="1362075"/>
            <a:ext cx="6099810" cy="3057525"/>
          </a:xfrm>
          <a:prstGeom prst="rect">
            <a:avLst/>
          </a:prstGeom>
        </p:spPr>
      </p:pic>
      <p:pic>
        <p:nvPicPr>
          <p:cNvPr id="5" name="图片 4" descr="/Users/liujiajia/Desktop/WeChat59094c809b22bdaa0b6c4101341ebdf2.pngWeChat59094c809b22bdaa0b6c4101341ebdf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33870" y="3305175"/>
            <a:ext cx="5364480" cy="3556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69230" y="537845"/>
            <a:ext cx="2842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/>
              <a:t>M</a:t>
            </a:r>
            <a:r>
              <a:rPr lang="zh-CN" altLang="en-US" sz="2400"/>
              <a:t>odel </a:t>
            </a:r>
            <a:r>
              <a:rPr lang="en-US" altLang="zh-CN" sz="2400"/>
              <a:t>I</a:t>
            </a:r>
            <a:r>
              <a:rPr lang="zh-CN" altLang="en-US" sz="2400"/>
              <a:t>nstructions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6" name="组合 25"/>
          <p:cNvGrpSpPr/>
          <p:nvPr/>
        </p:nvGrpSpPr>
        <p:grpSpPr>
          <a:xfrm>
            <a:off x="614579" y="786971"/>
            <a:ext cx="11780723" cy="0"/>
            <a:chOff x="503625" y="726011"/>
            <a:chExt cx="11780723" cy="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4965065" y="602615"/>
            <a:ext cx="27133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sym typeface="+mn-ea"/>
              </a:rPr>
              <a:t>M</a:t>
            </a:r>
            <a:r>
              <a:rPr lang="zh-CN" altLang="en-US" sz="2400">
                <a:sym typeface="+mn-ea"/>
              </a:rPr>
              <a:t>odel </a:t>
            </a:r>
            <a:r>
              <a:rPr lang="en-US" altLang="zh-CN" sz="2400">
                <a:sym typeface="+mn-ea"/>
              </a:rPr>
              <a:t>I</a:t>
            </a:r>
            <a:r>
              <a:rPr lang="zh-CN" altLang="en-US" sz="2400">
                <a:sym typeface="+mn-ea"/>
              </a:rPr>
              <a:t>nstructions</a:t>
            </a:r>
            <a:endParaRPr lang="zh-CN" altLang="en-US" sz="2400"/>
          </a:p>
        </p:txBody>
      </p:sp>
      <p:pic>
        <p:nvPicPr>
          <p:cNvPr id="4" name="图片 3" descr="WeChat2ee142e82bd1c45566599fdc9eee874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050" y="1605915"/>
            <a:ext cx="3322955" cy="34315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7273" y="5389245"/>
            <a:ext cx="3106420" cy="11068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just" defTabSz="9144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sz="2600" dirty="0"/>
              <a:t>Answer Problems</a:t>
            </a:r>
            <a:endParaRPr sz="2600" dirty="0"/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 rot="16200000" flipH="1">
            <a:off x="4173415" y="4063986"/>
            <a:ext cx="4821803" cy="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526338" y="1605915"/>
            <a:ext cx="303466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 algn="just" defTabSz="9144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sz="2400" dirty="0">
                <a:latin typeface="Diwan Kufi" panose="00000400000000000000" charset="0"/>
                <a:ea typeface="+mn-ea"/>
                <a:cs typeface="Diwan Kufi" panose="00000400000000000000" charset="0"/>
                <a:sym typeface="+mn-ea"/>
              </a:rPr>
              <a:t> </a:t>
            </a:r>
            <a:r>
              <a:rPr lang="en-US" sz="2400" dirty="0">
                <a:latin typeface="Diwan Kufi" panose="00000400000000000000" charset="0"/>
                <a:ea typeface="+mn-ea"/>
                <a:cs typeface="Diwan Kufi" panose="00000400000000000000" charset="0"/>
                <a:sym typeface="+mn-ea"/>
              </a:rPr>
              <a:t>Data  Management</a:t>
            </a:r>
            <a:endParaRPr lang="en-US" sz="2400" dirty="0">
              <a:latin typeface="Diwan Kufi" panose="00000400000000000000" charset="0"/>
              <a:ea typeface="+mn-ea"/>
              <a:cs typeface="Diwan Kufi" panose="00000400000000000000" charset="0"/>
              <a:sym typeface="+mn-ea"/>
            </a:endParaRPr>
          </a:p>
        </p:txBody>
      </p:sp>
      <p:pic>
        <p:nvPicPr>
          <p:cNvPr id="2" name="图片 1" descr="WechatIMG2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335" y="2384425"/>
            <a:ext cx="2242820" cy="1812925"/>
          </a:xfrm>
          <a:prstGeom prst="rect">
            <a:avLst/>
          </a:prstGeom>
        </p:spPr>
      </p:pic>
      <p:pic>
        <p:nvPicPr>
          <p:cNvPr id="7" name="图片 6" descr="WechatIMG2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340" y="2326640"/>
            <a:ext cx="2345690" cy="1870075"/>
          </a:xfrm>
          <a:prstGeom prst="rect">
            <a:avLst/>
          </a:prstGeom>
        </p:spPr>
      </p:pic>
      <p:pic>
        <p:nvPicPr>
          <p:cNvPr id="8" name="图片 7" descr="WechatIMG2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335" y="4606925"/>
            <a:ext cx="2254885" cy="1702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ags/tag1.xml><?xml version="1.0" encoding="utf-8"?>
<p:tagLst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10.xml><?xml version="1.0" encoding="utf-8"?>
<p:tagLst xmlns:p="http://schemas.openxmlformats.org/presentationml/2006/main">
  <p:tag name="MH" val="20160830110855"/>
  <p:tag name="MH_LIBRARY" val="CONTENTS"/>
  <p:tag name="MH_TYPE" val="NUMBER"/>
  <p:tag name="ID" val="545820"/>
  <p:tag name="MH_ORDER" val="1"/>
</p:tagLst>
</file>

<file path=ppt/tags/tag11.xml><?xml version="1.0" encoding="utf-8"?>
<p:tagLst xmlns:p="http://schemas.openxmlformats.org/presentationml/2006/main">
  <p:tag name="MH" val="20160830110855"/>
  <p:tag name="MH_LIBRARY" val="CONTENTS"/>
  <p:tag name="MH_TYPE" val="NUMBER"/>
  <p:tag name="ID" val="545820"/>
  <p:tag name="MH_ORDER" val="1"/>
</p:tagLst>
</file>

<file path=ppt/tags/tag12.xml><?xml version="1.0" encoding="utf-8"?>
<p:tagLst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13.xml><?xml version="1.0" encoding="utf-8"?>
<p:tagLst xmlns:p="http://schemas.openxmlformats.org/presentationml/2006/main">
  <p:tag name="MH" val="20160830110855"/>
  <p:tag name="MH_LIBRARY" val="CONTENTS"/>
  <p:tag name="MH_AUTOCOLOR" val="TRUE"/>
  <p:tag name="MH_TYPE" val="CONTENTS"/>
  <p:tag name="ID" val="545820"/>
</p:tagLst>
</file>

<file path=ppt/tags/tag14.xml><?xml version="1.0" encoding="utf-8"?>
<p:tagLst xmlns:p="http://schemas.openxmlformats.org/presentationml/2006/main">
  <p:tag name="MH" val="20161022204303"/>
  <p:tag name="MH_LIBRARY" val="GRAPHIC"/>
  <p:tag name="MH_ORDER" val="TextBox 11"/>
</p:tagLst>
</file>

<file path=ppt/tags/tag15.xml><?xml version="1.0" encoding="utf-8"?>
<p:tagLst xmlns:p="http://schemas.openxmlformats.org/presentationml/2006/main">
  <p:tag name="MH" val="20161022204303"/>
  <p:tag name="MH_LIBRARY" val="GRAPHIC"/>
  <p:tag name="MH_ORDER" val="Rectangle 12"/>
</p:tagLst>
</file>

<file path=ppt/tags/tag16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17.xml><?xml version="1.0" encoding="utf-8"?>
<p:tagLst xmlns:p="http://schemas.openxmlformats.org/presentationml/2006/main">
  <p:tag name="MH" val="20161022204343"/>
  <p:tag name="MH_LIBRARY" val="GRAPHIC"/>
  <p:tag name="MH_ORDER" val="标题 5"/>
</p:tagLst>
</file>

<file path=ppt/tags/tag18.xml><?xml version="1.0" encoding="utf-8"?>
<p:tagLst xmlns:p="http://schemas.openxmlformats.org/presentationml/2006/main">
  <p:tag name="MH" val="20161022204303"/>
  <p:tag name="MH_LIBRARY" val="GRAPHIC"/>
</p:tagLst>
</file>

<file path=ppt/tags/tag19.xml><?xml version="1.0" encoding="utf-8"?>
<p:tagLst xmlns:p="http://schemas.openxmlformats.org/presentationml/2006/main">
  <p:tag name="MH" val="20161022204303"/>
  <p:tag name="MH_LIBRARY" val="GRAPHIC"/>
  <p:tag name="MH_ORDER" val="TextBox 11"/>
</p:tagLst>
</file>

<file path=ppt/tags/tag2.xml><?xml version="1.0" encoding="utf-8"?>
<p:tagLst xmlns:p="http://schemas.openxmlformats.org/presentationml/2006/main">
  <p:tag name="MH" val="20160830110855"/>
  <p:tag name="MH_LIBRARY" val="CONTENTS"/>
  <p:tag name="MH_TYPE" val="NUMBER"/>
  <p:tag name="ID" val="545820"/>
  <p:tag name="MH_ORDER" val="1"/>
</p:tagLst>
</file>

<file path=ppt/tags/tag20.xml><?xml version="1.0" encoding="utf-8"?>
<p:tagLst xmlns:p="http://schemas.openxmlformats.org/presentationml/2006/main">
  <p:tag name="MH" val="20161022204303"/>
  <p:tag name="MH_LIBRARY" val="GRAPHIC"/>
  <p:tag name="MH_ORDER" val="Rectangle 12"/>
</p:tagLst>
</file>

<file path=ppt/tags/tag21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22.xml><?xml version="1.0" encoding="utf-8"?>
<p:tagLst xmlns:p="http://schemas.openxmlformats.org/presentationml/2006/main">
  <p:tag name="MH" val="20161022204303"/>
  <p:tag name="MH_LIBRARY" val="GRAPHIC"/>
</p:tagLst>
</file>

<file path=ppt/tags/tag23.xml><?xml version="1.0" encoding="utf-8"?>
<p:tagLst xmlns:p="http://schemas.openxmlformats.org/presentationml/2006/main">
  <p:tag name="MH" val="20161022204303"/>
  <p:tag name="MH_LIBRARY" val="GRAPHIC"/>
  <p:tag name="MH_ORDER" val="TextBox 11"/>
</p:tagLst>
</file>

<file path=ppt/tags/tag24.xml><?xml version="1.0" encoding="utf-8"?>
<p:tagLst xmlns:p="http://schemas.openxmlformats.org/presentationml/2006/main">
  <p:tag name="MH" val="20161022204303"/>
  <p:tag name="MH_LIBRARY" val="GRAPHIC"/>
  <p:tag name="MH_ORDER" val="Rectangle 12"/>
</p:tagLst>
</file>

<file path=ppt/tags/tag25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26.xml><?xml version="1.0" encoding="utf-8"?>
<p:tagLst xmlns:p="http://schemas.openxmlformats.org/presentationml/2006/main">
  <p:tag name="MH" val="20161022204303"/>
  <p:tag name="MH_LIBRARY" val="GRAPHIC"/>
</p:tagLst>
</file>

<file path=ppt/tags/tag27.xml><?xml version="1.0" encoding="utf-8"?>
<p:tagLst xmlns:p="http://schemas.openxmlformats.org/presentationml/2006/main">
  <p:tag name="MH" val="20161022204303"/>
  <p:tag name="MH_LIBRARY" val="GRAPHIC"/>
  <p:tag name="MH_ORDER" val="TextBox 11"/>
</p:tagLst>
</file>

<file path=ppt/tags/tag28.xml><?xml version="1.0" encoding="utf-8"?>
<p:tagLst xmlns:p="http://schemas.openxmlformats.org/presentationml/2006/main">
  <p:tag name="MH" val="20161022204303"/>
  <p:tag name="MH_LIBRARY" val="GRAPHIC"/>
  <p:tag name="MH_ORDER" val="Rectangle 12"/>
</p:tagLst>
</file>

<file path=ppt/tags/tag29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3.xml><?xml version="1.0" encoding="utf-8"?>
<p:tagLst xmlns:p="http://schemas.openxmlformats.org/presentationml/2006/main">
  <p:tag name="MH" val="20160830110855"/>
  <p:tag name="MH_LIBRARY" val="CONTENTS"/>
  <p:tag name="MH_TYPE" val="OTHERS"/>
  <p:tag name="ID" val="545820"/>
</p:tagLst>
</file>

<file path=ppt/tags/tag30.xml><?xml version="1.0" encoding="utf-8"?>
<p:tagLst xmlns:p="http://schemas.openxmlformats.org/presentationml/2006/main">
  <p:tag name="MH" val="20161022204303"/>
  <p:tag name="MH_LIBRARY" val="GRAPHIC"/>
</p:tagLst>
</file>

<file path=ppt/tags/tag31.xml><?xml version="1.0" encoding="utf-8"?>
<p:tagLst xmlns:p="http://schemas.openxmlformats.org/presentationml/2006/main">
  <p:tag name="MH" val="20161022204303"/>
  <p:tag name="MH_LIBRARY" val="GRAPHIC"/>
  <p:tag name="MH_ORDER" val="TextBox 11"/>
</p:tagLst>
</file>

<file path=ppt/tags/tag32.xml><?xml version="1.0" encoding="utf-8"?>
<p:tagLst xmlns:p="http://schemas.openxmlformats.org/presentationml/2006/main">
  <p:tag name="MH" val="20161022204303"/>
  <p:tag name="MH_LIBRARY" val="GRAPHIC"/>
  <p:tag name="MH_ORDER" val="Rectangle 12"/>
</p:tagLst>
</file>

<file path=ppt/tags/tag33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34.xml><?xml version="1.0" encoding="utf-8"?>
<p:tagLst xmlns:p="http://schemas.openxmlformats.org/presentationml/2006/main">
  <p:tag name="MH" val="20161022204303"/>
  <p:tag name="MH_LIBRARY" val="GRAPHIC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5.xml><?xml version="1.0" encoding="utf-8"?>
<p:tagLst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6.xml><?xml version="1.0" encoding="utf-8"?>
<p:tagLst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7.xml><?xml version="1.0" encoding="utf-8"?>
<p:tagLst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8.xml><?xml version="1.0" encoding="utf-8"?>
<p:tagLst xmlns:p="http://schemas.openxmlformats.org/presentationml/2006/main">
  <p:tag name="MH" val="20160830110855"/>
  <p:tag name="MH_LIBRARY" val="CONTENTS"/>
  <p:tag name="MH_TYPE" val="NUMBER"/>
  <p:tag name="ID" val="545820"/>
  <p:tag name="MH_ORDER" val="1"/>
</p:tagLst>
</file>

<file path=ppt/tags/tag9.xml><?xml version="1.0" encoding="utf-8"?>
<p:tagLst xmlns:p="http://schemas.openxmlformats.org/presentationml/2006/main">
  <p:tag name="MH" val="20160830110855"/>
  <p:tag name="MH_LIBRARY" val="CONTENTS"/>
  <p:tag name="MH_TYPE" val="NUMBER"/>
  <p:tag name="ID" val="545820"/>
  <p:tag name="MH_ORDER" val="1"/>
</p:tagLst>
</file>

<file path=ppt/theme/theme1.xml><?xml version="1.0" encoding="utf-8"?>
<a:theme xmlns:a="http://schemas.openxmlformats.org/drawingml/2006/main" name="自定义设计方案">
  <a:themeElements>
    <a:clrScheme name="自定义 135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2FA3A5"/>
      </a:accent1>
      <a:accent2>
        <a:srgbClr val="041A3B"/>
      </a:accent2>
      <a:accent3>
        <a:srgbClr val="2FA3A5"/>
      </a:accent3>
      <a:accent4>
        <a:srgbClr val="041A3B"/>
      </a:accent4>
      <a:accent5>
        <a:srgbClr val="2FA3A5"/>
      </a:accent5>
      <a:accent6>
        <a:srgbClr val="041A3B"/>
      </a:accent6>
      <a:hlink>
        <a:srgbClr val="2FA3A5"/>
      </a:hlink>
      <a:folHlink>
        <a:srgbClr val="041A3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2030</Words>
  <Application>WPS 演示</Application>
  <PresentationFormat>自定义</PresentationFormat>
  <Paragraphs>153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微软雅黑</vt:lpstr>
      <vt:lpstr>汉仪旗黑</vt:lpstr>
      <vt:lpstr>Neris Thin</vt:lpstr>
      <vt:lpstr>Diwan Kufi</vt:lpstr>
      <vt:lpstr>Wingdings</vt:lpstr>
      <vt:lpstr>宋体</vt:lpstr>
      <vt:lpstr>Arial Unicode MS</vt:lpstr>
      <vt:lpstr>苹方-简</vt:lpstr>
      <vt:lpstr>Calibri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bt241</dc:title>
  <dc:creator/>
  <cp:lastModifiedBy>liujiajia</cp:lastModifiedBy>
  <cp:revision>11</cp:revision>
  <dcterms:created xsi:type="dcterms:W3CDTF">2021-04-23T05:45:24Z</dcterms:created>
  <dcterms:modified xsi:type="dcterms:W3CDTF">2021-04-23T05:45:24Z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2052-3.4.2.5348</vt:lpwstr>
  </property>
</Properties>
</file>