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4534" r:id="rId3"/>
    <p:sldId id="4536" r:id="rId5"/>
    <p:sldId id="4537" r:id="rId6"/>
    <p:sldId id="4467" r:id="rId7"/>
    <p:sldId id="4538" r:id="rId8"/>
    <p:sldId id="4569" r:id="rId9"/>
    <p:sldId id="4525" r:id="rId10"/>
    <p:sldId id="4476" r:id="rId11"/>
    <p:sldId id="4549" r:id="rId12"/>
    <p:sldId id="4540" r:id="rId13"/>
    <p:sldId id="4484" r:id="rId14"/>
    <p:sldId id="4530" r:id="rId15"/>
    <p:sldId id="4539" r:id="rId16"/>
    <p:sldId id="4557" r:id="rId17"/>
    <p:sldId id="4541" r:id="rId18"/>
    <p:sldId id="4542" r:id="rId19"/>
    <p:sldId id="4535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ABE2"/>
    <a:srgbClr val="262626"/>
    <a:srgbClr val="F66E4F"/>
    <a:srgbClr val="73DB29"/>
    <a:srgbClr val="FED40D"/>
    <a:srgbClr val="3AD1B5"/>
    <a:srgbClr val="3F3F3F"/>
    <a:srgbClr val="900000"/>
    <a:srgbClr val="333F50"/>
    <a:srgbClr val="CA8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5274" autoAdjust="0"/>
  </p:normalViewPr>
  <p:slideViewPr>
    <p:cSldViewPr>
      <p:cViewPr varScale="1">
        <p:scale>
          <a:sx n="68" d="100"/>
          <a:sy n="68" d="100"/>
        </p:scale>
        <p:origin x="630" y="72"/>
      </p:cViewPr>
      <p:guideLst>
        <p:guide orient="horz" pos="293"/>
        <p:guide pos="3982"/>
        <p:guide pos="557"/>
        <p:guide orient="horz" pos="4138"/>
        <p:guide pos="7498"/>
        <p:guide pos="6875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858397" cy="72326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5302529" y="1060869"/>
            <a:ext cx="753213" cy="3673834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46173" y="0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26938" y="1061206"/>
            <a:ext cx="8131753" cy="314384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419010" y="2489062"/>
            <a:ext cx="54955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5419010" y="1027612"/>
            <a:ext cx="25630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44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5" name="图片 4" descr="/Users/liujiajia/Desktop/WeChatc4cbc8b53db34942b7aa03047523ec13.pngWeChatc4cbc8b53db34942b7aa03047523ec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3180" y="3799205"/>
            <a:ext cx="5065395" cy="3433445"/>
          </a:xfrm>
          <a:prstGeom prst="rect">
            <a:avLst/>
          </a:prstGeom>
        </p:spPr>
      </p:pic>
      <p:pic>
        <p:nvPicPr>
          <p:cNvPr id="17" name="图片 16" descr="/Users/liujiajia/Desktop/WeChatf0164041f532bd0fea6b6681a63597cb.pngWeChatf0164041f532bd0fea6b6681a63597c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54660"/>
            <a:ext cx="5022215" cy="33445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4025" y="1704720"/>
            <a:ext cx="739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dirty="0">
                <a:solidFill>
                  <a:schemeClr val="bg1"/>
                </a:solidFill>
              </a:rPr>
              <a:t>Design and implementation of logistics management system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1950" y="4734560"/>
            <a:ext cx="35845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Zifeng Xu 001045590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Yutong Zhen 001557715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Jiajia Liu 001568540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41335" y="490220"/>
            <a:ext cx="419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Final Assignment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ldLvl="0" animBg="1"/>
      <p:bldP spid="11" grpId="0"/>
      <p:bldP spid="11" grpId="1"/>
      <p:bldP spid="13" grpId="0"/>
      <p:bldP spid="13" grpId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03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5605" y="3296920"/>
            <a:ext cx="45980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Diagram Iinformation</a:t>
            </a:r>
            <a:endParaRPr lang="en-US" altLang="zh-CN" sz="36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76555" y="1096645"/>
            <a:ext cx="2212975" cy="931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55" y="6094095"/>
            <a:ext cx="2327910" cy="829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704020202020204" pitchFamily="34" charset="0"/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968001" y="528936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6961826" y="496859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9790006" y="378498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请替换文字内容，添加相关标题，修改文字内容，也可以直接复制你的内容到此。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9783831" y="346421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3245485" y="1330960"/>
            <a:ext cx="1435100" cy="46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>
            <a:off x="3025775" y="6094095"/>
            <a:ext cx="1654810" cy="52768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882153" y="433497"/>
            <a:ext cx="2880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 Diagram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365" y="1209040"/>
            <a:ext cx="206629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4000"/>
              <a:t>System</a:t>
            </a:r>
            <a:endParaRPr lang="en-US" altLang="zh-CN" sz="4000"/>
          </a:p>
        </p:txBody>
      </p:sp>
      <p:pic>
        <p:nvPicPr>
          <p:cNvPr id="8" name="图片 7" descr="/Users/liujiajia/Desktop/WeChatad477ccdab2e5c1da9837421a8a37ed9.pngWeChatad477ccdab2e5c1da9837421a8a37ed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72660" y="1017270"/>
            <a:ext cx="7130415" cy="4032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595" y="6216650"/>
            <a:ext cx="1522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Role</a:t>
            </a:r>
            <a:endParaRPr lang="en-US" altLang="zh-CN" sz="4000"/>
          </a:p>
        </p:txBody>
      </p:sp>
      <p:pic>
        <p:nvPicPr>
          <p:cNvPr id="12" name="图片 11" descr="WeChat764b5cca4fb0247d644e95f3ad6eef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606415"/>
            <a:ext cx="8042910" cy="131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1" grpId="0" bldLvl="0" animBg="1"/>
      <p:bldP spid="14" grpId="0" bldLvl="0" animBg="1"/>
      <p:bldP spid="48" grpId="0" animBg="1"/>
      <p:bldP spid="7" grpId="0" bldLvl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4678045" y="526415"/>
            <a:ext cx="3502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User Sequence Diagram</a:t>
            </a:r>
            <a:endParaRPr lang="en-US" altLang="zh-CN" sz="20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3" name="图片 2" descr="WeChat990577f878f1a77df5ab538dfc824b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266190"/>
            <a:ext cx="6084570" cy="4272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045" y="5879465"/>
            <a:ext cx="5565775" cy="6915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>
                <a:latin typeface="+mn-lt"/>
                <a:ea typeface="+mn-ea"/>
                <a:sym typeface="+mn-ea"/>
              </a:rPr>
              <a:t>Customer</a:t>
            </a:r>
            <a:r>
              <a:rPr sz="2600" dirty="0">
                <a:latin typeface="+mn-lt"/>
                <a:ea typeface="+mn-ea"/>
                <a:sym typeface="+mn-ea"/>
              </a:rPr>
              <a:t> </a:t>
            </a:r>
            <a:r>
              <a:rPr lang="en-US" sz="2600" dirty="0">
                <a:latin typeface="+mn-lt"/>
                <a:ea typeface="+mn-ea"/>
                <a:sym typeface="+mn-ea"/>
              </a:rPr>
              <a:t>M</a:t>
            </a:r>
            <a:r>
              <a:rPr sz="2600" dirty="0">
                <a:latin typeface="+mn-lt"/>
                <a:ea typeface="+mn-ea"/>
                <a:sym typeface="+mn-ea"/>
              </a:rPr>
              <a:t>anagement </a:t>
            </a:r>
            <a:r>
              <a:rPr lang="en-US" sz="2600" dirty="0">
                <a:latin typeface="+mn-lt"/>
                <a:ea typeface="+mn-ea"/>
                <a:sym typeface="+mn-ea"/>
              </a:rPr>
              <a:t>Sequence</a:t>
            </a:r>
            <a:endParaRPr lang="en-US" sz="2600" dirty="0">
              <a:latin typeface="+mn-lt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7721" y="1266190"/>
            <a:ext cx="40576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Customer  Book  Sequence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85230" y="1168400"/>
            <a:ext cx="0" cy="525653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WeChatd5146a9c32314c7a5c03d479e79238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2252345"/>
            <a:ext cx="609663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43" y="300362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04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5105" y="3042920"/>
            <a:ext cx="5972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Flow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hart of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S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ystem </a:t>
            </a:r>
            <a:r>
              <a:rPr 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O</a:t>
            </a:r>
            <a:r>
              <a:rPr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peration</a:t>
            </a:r>
            <a:endParaRPr sz="40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681855" y="541655"/>
            <a:ext cx="346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Flow Chart of System Operation</a:t>
            </a:r>
            <a:endParaRPr lang="en-US" altLang="zh-CN"/>
          </a:p>
        </p:txBody>
      </p:sp>
      <p:pic>
        <p:nvPicPr>
          <p:cNvPr id="6" name="图片 5" descr="WeChat239a278a362b68bf9b1bfe76f87b9d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028700"/>
            <a:ext cx="10471150" cy="585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87678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en-US" altLang="zh-CN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05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0" y="3234055"/>
            <a:ext cx="3474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</a:rPr>
              <a:t>Conclusion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4759" y="1129617"/>
            <a:ext cx="4284772" cy="9531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How to expand global level</a:t>
            </a:r>
            <a:endParaRPr lang="en-US" altLang="zh-CN" sz="2800" u="sng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5439" y="1129617"/>
            <a:ext cx="4248472" cy="76835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Solution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013" y="2207413"/>
            <a:ext cx="560232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FA3A5"/>
              </a:buClr>
              <a:buFont typeface="Wingdings" panose="05000000000000000000" pitchFamily="2" charset="2"/>
              <a:buChar char="u"/>
            </a:pPr>
            <a:r>
              <a:rPr lang="zh-CN" altLang="zh-CN" sz="2800" dirty="0"/>
              <a:t>The mode of transportation is relatively simple（</a:t>
            </a:r>
            <a:r>
              <a:rPr lang="en-US" altLang="zh-CN" sz="2800" dirty="0"/>
              <a:t>only for land</a:t>
            </a:r>
            <a:r>
              <a:rPr lang="zh-CN" altLang="zh-CN" sz="2800" dirty="0"/>
              <a:t>）</a:t>
            </a:r>
            <a:endParaRPr lang="zh-CN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717665" y="2207260"/>
            <a:ext cx="591883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charset="0"/>
              <a:buChar char=""/>
            </a:pPr>
            <a:r>
              <a:rPr lang="zh-CN" altLang="zh-CN" sz="2800" dirty="0">
                <a:sym typeface="+mn-ea"/>
              </a:rPr>
              <a:t>Increase means of transportation.(including air, sea,  and other means of transportation)</a:t>
            </a:r>
            <a:endParaRPr lang="zh-CN" altLang="zh-CN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967372" y="546274"/>
            <a:ext cx="26642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3905885"/>
            <a:ext cx="533400" cy="1799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285750" indent="-28575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endParaRPr lang="zh-CN" altLang="zh-CN" sz="2800" dirty="0">
              <a:latin typeface="+mn-lt"/>
              <a:ea typeface="+mn-ea"/>
              <a:sym typeface="+mn-ea"/>
            </a:endParaRPr>
          </a:p>
          <a:p>
            <a:pPr marL="0" indent="0" algn="l" defTabSz="9144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115" y="4668520"/>
            <a:ext cx="543941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+mn-lt"/>
                <a:ea typeface="+mn-ea"/>
                <a:sym typeface="+mn-ea"/>
              </a:rPr>
              <a:t> </a:t>
            </a:r>
            <a:r>
              <a:rPr lang="zh-CN" altLang="zh-CN" sz="2800" dirty="0">
                <a:sym typeface="+mn-ea"/>
              </a:rPr>
              <a:t>Client presentation platform is </a:t>
            </a:r>
            <a:endParaRPr lang="zh-CN" altLang="zh-CN" sz="2800" dirty="0">
              <a:sym typeface="+mn-ea"/>
            </a:endParaRPr>
          </a:p>
          <a:p>
            <a:pPr marL="0" indent="0" algn="l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None/>
            </a:pPr>
            <a:r>
              <a:rPr lang="zh-CN" altLang="zh-CN" sz="2800" dirty="0">
                <a:sym typeface="+mn-ea"/>
              </a:rPr>
              <a:t>    only for laptops </a:t>
            </a:r>
            <a:endParaRPr lang="en-US" altLang="zh-CN" sz="2400" dirty="0">
              <a:latin typeface="+mn-lt"/>
              <a:ea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0680" y="4883785"/>
            <a:ext cx="592582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"/>
            </a:pPr>
            <a:r>
              <a:rPr lang="zh-CN" altLang="zh-CN" sz="2800" dirty="0">
                <a:sym typeface="+mn-ea"/>
              </a:rPr>
              <a:t>Adjust different business terminals for the corresponding client display platform such as mobile phones,pads  and other ways to access.</a:t>
            </a:r>
            <a:endParaRPr lang="zh-CN" altLang="zh-CN" sz="2800" dirty="0"/>
          </a:p>
          <a:p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6213475" y="2032635"/>
            <a:ext cx="13335" cy="217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13475" y="4883785"/>
            <a:ext cx="13335" cy="217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63190" y="2241550"/>
            <a:ext cx="3815715" cy="3166110"/>
          </a:xfrm>
          <a:custGeom>
            <a:avLst/>
            <a:gdLst>
              <a:gd name="T0" fmla="*/ 0 w 334"/>
              <a:gd name="T1" fmla="*/ 0 h 1629"/>
              <a:gd name="T2" fmla="*/ 334 w 334"/>
              <a:gd name="T3" fmla="*/ 774 h 1629"/>
              <a:gd name="T4" fmla="*/ 334 w 334"/>
              <a:gd name="T5" fmla="*/ 1629 h 1629"/>
              <a:gd name="T6" fmla="*/ 0 w 334"/>
              <a:gd name="T7" fmla="*/ 1394 h 1629"/>
              <a:gd name="T8" fmla="*/ 0 w 334"/>
              <a:gd name="T9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629">
                <a:moveTo>
                  <a:pt x="0" y="0"/>
                </a:moveTo>
                <a:lnTo>
                  <a:pt x="334" y="774"/>
                </a:lnTo>
                <a:lnTo>
                  <a:pt x="334" y="1629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78657" y="16971"/>
            <a:ext cx="6120680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1"/>
            <a:ext cx="211982" cy="7232650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63190" y="1795145"/>
            <a:ext cx="10386060" cy="310578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882265" y="2669540"/>
            <a:ext cx="11670665" cy="110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7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7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7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7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7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Thanks For Watching</a:t>
            </a:r>
            <a:r>
              <a:rPr lang="zh-CN" altLang="en-US" sz="7200" b="1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！</a:t>
            </a:r>
            <a:endParaRPr lang="en-US" altLang="zh-CN" sz="7200" b="1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H_Entry_1"/>
          <p:cNvSpPr/>
          <p:nvPr>
            <p:custDataLst>
              <p:tags r:id="rId1"/>
            </p:custDataLst>
          </p:nvPr>
        </p:nvSpPr>
        <p:spPr>
          <a:xfrm flipH="1">
            <a:off x="4959350" y="120650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e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sign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0" name="MH_Number_1"/>
          <p:cNvSpPr/>
          <p:nvPr>
            <p:custDataLst>
              <p:tags r:id="rId2"/>
            </p:custDataLst>
          </p:nvPr>
        </p:nvSpPr>
        <p:spPr>
          <a:xfrm flipH="1">
            <a:off x="3723005" y="134112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lstStyle/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01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2" name="MH_Others_2"/>
          <p:cNvSpPr/>
          <p:nvPr>
            <p:custDataLst>
              <p:tags r:id="rId3"/>
            </p:custDataLst>
          </p:nvPr>
        </p:nvSpPr>
        <p:spPr>
          <a:xfrm>
            <a:off x="1059" y="773557"/>
            <a:ext cx="1460309" cy="500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24" tIns="48212" rIns="96424" bIns="48212" numCol="1" spcCol="0" rtlCol="0" fromWordArt="0" anchor="ctr" anchorCtr="0" forceAA="0" compatLnSpc="1">
            <a:noAutofit/>
          </a:bodyPr>
          <a:lstStyle/>
          <a:p>
            <a:endParaRPr lang="zh-CN" altLang="en-US" sz="200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MH_Others_1"/>
          <p:cNvSpPr txBox="1"/>
          <p:nvPr>
            <p:custDataLst>
              <p:tags r:id="rId4"/>
            </p:custDataLst>
          </p:nvPr>
        </p:nvSpPr>
        <p:spPr>
          <a:xfrm>
            <a:off x="1270" y="157798"/>
            <a:ext cx="2860675" cy="615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>
              <a:defRPr/>
            </a:pPr>
            <a:r>
              <a:rPr lang="en-US" altLang="zh-CN" sz="400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CONTENTS</a:t>
            </a:r>
            <a:endParaRPr lang="zh-CN" altLang="en-US" sz="4000" b="1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5"/>
            </p:custDataLst>
          </p:nvPr>
        </p:nvSpPr>
        <p:spPr>
          <a:xfrm flipH="1">
            <a:off x="4959350" y="2346960"/>
            <a:ext cx="4836160" cy="901065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6"/>
            </p:custDataLst>
          </p:nvPr>
        </p:nvSpPr>
        <p:spPr>
          <a:xfrm flipH="1">
            <a:off x="4959350" y="348742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Diagram Information</a:t>
            </a:r>
            <a:endParaRPr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7" name="MH_Entry_1"/>
          <p:cNvSpPr/>
          <p:nvPr>
            <p:custDataLst>
              <p:tags r:id="rId7"/>
            </p:custDataLst>
          </p:nvPr>
        </p:nvSpPr>
        <p:spPr>
          <a:xfrm flipH="1">
            <a:off x="4959350" y="5768340"/>
            <a:ext cx="4836160" cy="901065"/>
          </a:xfrm>
          <a:prstGeom prst="roundRect">
            <a:avLst>
              <a:gd name="adj" fmla="val 239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Conclusion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8" name="MH_Number_1"/>
          <p:cNvSpPr/>
          <p:nvPr>
            <p:custDataLst>
              <p:tags r:id="rId8"/>
            </p:custDataLst>
          </p:nvPr>
        </p:nvSpPr>
        <p:spPr>
          <a:xfrm flipH="1">
            <a:off x="3723005" y="589026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05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0" name="MH_Number_1"/>
          <p:cNvSpPr/>
          <p:nvPr>
            <p:custDataLst>
              <p:tags r:id="rId9"/>
            </p:custDataLst>
          </p:nvPr>
        </p:nvSpPr>
        <p:spPr>
          <a:xfrm flipH="1">
            <a:off x="3723005" y="2478405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02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1" name="MH_Number_1"/>
          <p:cNvSpPr/>
          <p:nvPr>
            <p:custDataLst>
              <p:tags r:id="rId10"/>
            </p:custDataLst>
          </p:nvPr>
        </p:nvSpPr>
        <p:spPr>
          <a:xfrm flipH="1">
            <a:off x="3723005" y="3615690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03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12" name="MH_Number_1"/>
          <p:cNvSpPr/>
          <p:nvPr>
            <p:custDataLst>
              <p:tags r:id="rId11"/>
            </p:custDataLst>
          </p:nvPr>
        </p:nvSpPr>
        <p:spPr>
          <a:xfrm flipH="1">
            <a:off x="3723005" y="4752975"/>
            <a:ext cx="991235" cy="766445"/>
          </a:xfrm>
          <a:custGeom>
            <a:avLst/>
            <a:gdLst>
              <a:gd name="connsiteX0" fmla="*/ 472018 w 1569959"/>
              <a:gd name="connsiteY0" fmla="*/ 0 h 1149634"/>
              <a:gd name="connsiteX1" fmla="*/ 1378350 w 1569959"/>
              <a:gd name="connsiteY1" fmla="*/ 0 h 1149634"/>
              <a:gd name="connsiteX2" fmla="*/ 1569959 w 1569959"/>
              <a:gd name="connsiteY2" fmla="*/ 191609 h 1149634"/>
              <a:gd name="connsiteX3" fmla="*/ 1569959 w 1569959"/>
              <a:gd name="connsiteY3" fmla="*/ 958025 h 1149634"/>
              <a:gd name="connsiteX4" fmla="*/ 1378350 w 1569959"/>
              <a:gd name="connsiteY4" fmla="*/ 1149634 h 1149634"/>
              <a:gd name="connsiteX5" fmla="*/ 472018 w 1569959"/>
              <a:gd name="connsiteY5" fmla="*/ 1149634 h 1149634"/>
              <a:gd name="connsiteX6" fmla="*/ 280409 w 1569959"/>
              <a:gd name="connsiteY6" fmla="*/ 958025 h 1149634"/>
              <a:gd name="connsiteX7" fmla="*/ 280409 w 1569959"/>
              <a:gd name="connsiteY7" fmla="*/ 795367 h 1149634"/>
              <a:gd name="connsiteX8" fmla="*/ 0 w 1569959"/>
              <a:gd name="connsiteY8" fmla="*/ 587517 h 1149634"/>
              <a:gd name="connsiteX9" fmla="*/ 280409 w 1569959"/>
              <a:gd name="connsiteY9" fmla="*/ 379666 h 1149634"/>
              <a:gd name="connsiteX10" fmla="*/ 280409 w 1569959"/>
              <a:gd name="connsiteY10" fmla="*/ 191609 h 1149634"/>
              <a:gd name="connsiteX11" fmla="*/ 472018 w 1569959"/>
              <a:gd name="connsiteY11" fmla="*/ 0 h 11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9959" h="1149634">
                <a:moveTo>
                  <a:pt x="472018" y="0"/>
                </a:moveTo>
                <a:lnTo>
                  <a:pt x="1378350" y="0"/>
                </a:lnTo>
                <a:cubicBezTo>
                  <a:pt x="1484173" y="0"/>
                  <a:pt x="1569959" y="85786"/>
                  <a:pt x="1569959" y="191609"/>
                </a:cubicBezTo>
                <a:lnTo>
                  <a:pt x="1569959" y="958025"/>
                </a:lnTo>
                <a:cubicBezTo>
                  <a:pt x="1569959" y="1063848"/>
                  <a:pt x="1484173" y="1149634"/>
                  <a:pt x="1378350" y="1149634"/>
                </a:cubicBezTo>
                <a:lnTo>
                  <a:pt x="472018" y="1149634"/>
                </a:lnTo>
                <a:cubicBezTo>
                  <a:pt x="366195" y="1149634"/>
                  <a:pt x="280409" y="1063848"/>
                  <a:pt x="280409" y="958025"/>
                </a:cubicBezTo>
                <a:lnTo>
                  <a:pt x="280409" y="795367"/>
                </a:lnTo>
                <a:lnTo>
                  <a:pt x="0" y="587517"/>
                </a:lnTo>
                <a:lnTo>
                  <a:pt x="280409" y="379666"/>
                </a:lnTo>
                <a:lnTo>
                  <a:pt x="280409" y="191609"/>
                </a:lnTo>
                <a:cubicBezTo>
                  <a:pt x="280409" y="85786"/>
                  <a:pt x="366195" y="0"/>
                  <a:pt x="472018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49351" rIns="189812" bIns="49351" anchor="ctr">
            <a:noAutofit/>
          </a:bodyPr>
          <a:p>
            <a:pPr algn="ctr">
              <a:defRPr/>
            </a:pPr>
            <a:r>
              <a:rPr lang="en-US" altLang="zh-CN" sz="2955" kern="0" dirty="0">
                <a:solidFill>
                  <a:srgbClr val="FFFFFF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  <a:sym typeface="Arial" panose="020B0704020202020204" pitchFamily="34" charset="0"/>
              </a:rPr>
              <a:t>04</a:t>
            </a:r>
            <a:endParaRPr lang="zh-CN" altLang="en-US" sz="2955" kern="0" dirty="0">
              <a:solidFill>
                <a:srgbClr val="FFFFFF"/>
              </a:solidFill>
              <a:latin typeface="Arial" panose="020B0704020202020204" pitchFamily="34" charset="0"/>
              <a:ea typeface="微软雅黑" panose="020B0503020204020204" pitchFamily="34" charset="-122"/>
              <a:cs typeface="Arial" panose="020B0704020202020204" pitchFamily="34" charset="0"/>
              <a:sym typeface="Arial" panose="020B07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12"/>
            </p:custDataLst>
          </p:nvPr>
        </p:nvSpPr>
        <p:spPr>
          <a:xfrm flipH="1">
            <a:off x="4959350" y="4618355"/>
            <a:ext cx="4836160" cy="901065"/>
          </a:xfrm>
          <a:prstGeom prst="roundRect">
            <a:avLst>
              <a:gd name="adj" fmla="val 23973"/>
            </a:avLst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>
            <a:noAutofit/>
          </a:bodyPr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FLow Chart of System Operation</a:t>
            </a:r>
            <a:endParaRPr lang="zh-CN" altLang="en-US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80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41018" y="301378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42703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01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6749415" y="3101340"/>
            <a:ext cx="5135880" cy="110744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01717" y="1632878"/>
            <a:ext cx="4818020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9"/>
            <a:ext cx="2144681" cy="193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2800" dirty="0"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Background</a:t>
            </a:r>
            <a:endParaRPr lang="en-US" altLang="id-ID" sz="2800" dirty="0"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672946"/>
            <a:ext cx="6428135" cy="2510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7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7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03700" y="426720"/>
            <a:ext cx="498602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Design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B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ackground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nd </a:t>
            </a:r>
            <a:r>
              <a:rPr lang="en-US" altLang="zh-CN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deas</a:t>
            </a:r>
            <a:endParaRPr lang="zh-CN" altLang="en-US" sz="3200" dirty="0">
              <a:solidFill>
                <a:schemeClr val="tx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pic>
        <p:nvPicPr>
          <p:cNvPr id="8" name="图片 7" descr="/Users/liujiajia/Desktop/WeChata2666e65d1dcf600669dfae338cd783b.pngWeChata2666e65d1dcf600669dfae338cd783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39715" y="1604010"/>
            <a:ext cx="2057400" cy="1967865"/>
          </a:xfrm>
          <a:prstGeom prst="rect">
            <a:avLst/>
          </a:prstGeom>
        </p:spPr>
      </p:pic>
      <p:pic>
        <p:nvPicPr>
          <p:cNvPr id="10" name="图片 9" descr="/Users/liujiajia/Desktop/WeChat06ac5ef721ca4255d9e1fd1d5c6a015f.pngWeChat06ac5ef721ca4255d9e1fd1d5c6a015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22295" y="1633855"/>
            <a:ext cx="2081530" cy="19291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33240" y="2084532"/>
            <a:ext cx="442523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D</a:t>
            </a:r>
            <a:r>
              <a:rPr lang="zh-CN" altLang="en-US" sz="2000" dirty="0">
                <a:solidFill>
                  <a:schemeClr val="bg1"/>
                </a:solidFill>
              </a:rPr>
              <a:t>atabase to store all the business data of the company uniformly。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I</a:t>
            </a:r>
            <a:r>
              <a:rPr lang="zh-CN" altLang="en-US" sz="2000" dirty="0">
                <a:solidFill>
                  <a:schemeClr val="bg1"/>
                </a:solidFill>
              </a:rPr>
              <a:t>t can realize the unified storage and reading of data。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chieve the logistics distribution of every link of resource sharing. In order to improve the efficiency of business processing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1521" y="3959179"/>
            <a:ext cx="5983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sz="2000" dirty="0">
                <a:solidFill>
                  <a:schemeClr val="bg1"/>
                </a:solidFill>
              </a:rPr>
              <a:t>Using the computer to manage the logistics enterprise information, to achieve information storage, transportation, vehicle scheduling management system, greatly improve the work efficiency, for the enterprise to create better benefits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660" y="3456705"/>
            <a:ext cx="920124" cy="64896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P</a:t>
            </a:r>
            <a:r>
              <a:rPr lang="en-US" altLang="zh-CN" sz="4215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art</a:t>
            </a:r>
            <a:endParaRPr lang="zh-CN" altLang="en-US" sz="12125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174978" y="2984578"/>
            <a:ext cx="6632902" cy="12053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 lvl="0" algn="ctr"/>
            <a:endParaRPr lang="zh-CN" altLang="en-US" sz="4000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4179" y="2808849"/>
            <a:ext cx="1430020" cy="15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0" dirty="0">
                <a:solidFill>
                  <a:schemeClr val="accent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02</a:t>
            </a:r>
            <a:endParaRPr lang="zh-CN" altLang="en-US" sz="10120" dirty="0">
              <a:solidFill>
                <a:schemeClr val="accent1"/>
              </a:solidFill>
              <a:latin typeface="Arial" panose="020B0704020202020204" pitchFamily="34" charset="0"/>
              <a:ea typeface="微软雅黑" panose="020B0503020204020204" pitchFamily="34" charset="-122"/>
              <a:sym typeface="Arial" panose="020B07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9855" y="3263900"/>
            <a:ext cx="531685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Demand </a:t>
            </a:r>
            <a:r>
              <a:rPr lang="en-US" altLang="zh-CN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sym typeface="Arial" panose="020B0704020202020204" pitchFamily="34" charset="0"/>
              </a:rPr>
              <a:t>nalysis</a:t>
            </a:r>
            <a:endParaRPr lang="zh-CN" altLang="en-US" kern="0" dirty="0">
              <a:solidFill>
                <a:schemeClr val="bg1"/>
              </a:solidFill>
              <a:latin typeface="Arial" panose="020B0704020202020204" pitchFamily="34" charset="0"/>
              <a:ea typeface="微软雅黑" panose="020B0503020204020204" pitchFamily="34" charset="-122"/>
              <a:cs typeface="+mj-cs"/>
              <a:sym typeface="Arial" panose="020B0704020202020204" pitchFamily="34" charset="0"/>
            </a:endParaRPr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组合 51"/>
          <p:cNvGrpSpPr/>
          <p:nvPr/>
        </p:nvGrpSpPr>
        <p:grpSpPr>
          <a:xfrm>
            <a:off x="523139" y="726011"/>
            <a:ext cx="11780723" cy="0"/>
            <a:chOff x="503625" y="726011"/>
            <a:chExt cx="11780723" cy="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046980" y="415925"/>
            <a:ext cx="29978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 Diagram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图片 3" descr="屏幕快照 2021-04-20 下午11.03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1473200"/>
            <a:ext cx="1122362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891448" y="2864709"/>
            <a:ext cx="15439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highlight>
                  <a:srgbClr val="C0C0C0"/>
                </a:highlight>
              </a:rPr>
              <a:t> </a:t>
            </a:r>
            <a:endParaRPr lang="zh-CN" altLang="en-US" sz="3600" b="1" dirty="0">
              <a:highlight>
                <a:srgbClr val="C0C0C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40179" y="7405647"/>
            <a:ext cx="39511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                                     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23860" y="958850"/>
            <a:ext cx="4074795" cy="618553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sz="2200" dirty="0">
                <a:solidFill>
                  <a:schemeClr val="bg1"/>
                </a:solidFill>
              </a:rPr>
              <a:t>Users can register an account with their job number to log in to the system for business operations</a:t>
            </a:r>
            <a:r>
              <a:rPr lang="en-US" altLang="zh-CN" sz="2200" dirty="0">
                <a:solidFill>
                  <a:schemeClr val="bg1"/>
                </a:solidFill>
              </a:rPr>
              <a:t>.</a:t>
            </a:r>
            <a:endParaRPr lang="zh-CN" sz="22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</a:rPr>
              <a:t>Mainly</a:t>
            </a:r>
            <a:r>
              <a:rPr 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>
                <a:solidFill>
                  <a:schemeClr val="bg1"/>
                </a:solidFill>
              </a:rPr>
              <a:t>i</a:t>
            </a:r>
            <a:r>
              <a:rPr lang="zh-CN" sz="2200" dirty="0">
                <a:solidFill>
                  <a:schemeClr val="bg1"/>
                </a:solidFill>
              </a:rPr>
              <a:t>ncluding </a:t>
            </a:r>
            <a:r>
              <a:rPr lang="en-US" altLang="zh-CN" sz="2200" dirty="0">
                <a:solidFill>
                  <a:schemeClr val="bg1"/>
                </a:solidFill>
              </a:rPr>
              <a:t>Customer</a:t>
            </a:r>
            <a:r>
              <a:rPr lang="zh-CN" sz="2200" dirty="0">
                <a:solidFill>
                  <a:schemeClr val="bg1"/>
                </a:solidFill>
              </a:rPr>
              <a:t> information management, </a:t>
            </a:r>
            <a:r>
              <a:rPr lang="en-US" altLang="zh-CN" sz="2200" dirty="0">
                <a:solidFill>
                  <a:schemeClr val="bg1"/>
                </a:solidFill>
              </a:rPr>
              <a:t>DeliveryMan</a:t>
            </a:r>
            <a:r>
              <a:rPr lang="zh-CN" sz="2200" dirty="0">
                <a:solidFill>
                  <a:schemeClr val="bg1"/>
                </a:solidFill>
              </a:rPr>
              <a:t> information management, </a:t>
            </a:r>
            <a:r>
              <a:rPr sz="2200" dirty="0">
                <a:solidFill>
                  <a:schemeClr val="bg1"/>
                </a:solidFill>
              </a:rPr>
              <a:t>Logistics Company </a:t>
            </a:r>
            <a:r>
              <a:rPr lang="zh-CN" sz="2200" dirty="0">
                <a:solidFill>
                  <a:schemeClr val="bg1"/>
                </a:solidFill>
              </a:rPr>
              <a:t>information management </a:t>
            </a:r>
            <a:r>
              <a:rPr lang="en-US" altLang="zh-CN" sz="2200" dirty="0">
                <a:solidFill>
                  <a:schemeClr val="bg1"/>
                </a:solidFill>
              </a:rPr>
              <a:t>and Warehouse Information</a:t>
            </a:r>
            <a:r>
              <a:rPr lang="zh-CN" sz="2200" dirty="0">
                <a:solidFill>
                  <a:schemeClr val="bg1"/>
                </a:solidFill>
              </a:rPr>
              <a:t>.</a:t>
            </a:r>
            <a:endParaRPr lang="zh-CN" sz="2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6315" y="356870"/>
            <a:ext cx="3217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 Analysis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 descr="/Users/liujiajia/Desktop/屏幕快照 2021-04-23 下午1.07.02.jpg屏幕快照 2021-04-23 下午1.07.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2405" y="879475"/>
            <a:ext cx="7831455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50093" y="1769307"/>
            <a:ext cx="5214758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cs typeface="Diwan Kufi" panose="00000400000000000000" charset="0"/>
              </a:rPr>
              <a:t> </a:t>
            </a:r>
            <a:r>
              <a:rPr lang="en-US" sz="2400" dirty="0">
                <a:latin typeface="Diwan Kufi" panose="00000400000000000000" charset="0"/>
                <a:cs typeface="Diwan Kufi" panose="00000400000000000000" charset="0"/>
              </a:rPr>
              <a:t>Order  management</a:t>
            </a:r>
            <a:endParaRPr lang="en-US" sz="2400" dirty="0">
              <a:latin typeface="Diwan Kufi" panose="00000400000000000000" charset="0"/>
              <a:cs typeface="Diwan Kuf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4238" y="4783674"/>
            <a:ext cx="5140458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600" dirty="0"/>
              <a:t>Basic information management</a:t>
            </a:r>
            <a:endParaRPr sz="26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/Users/liujiajia/Desktop/WeChat230752f43528d3df4afa6e8156b1f7a7.pngWeChat230752f43528d3df4afa6e8156b1f7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4495" y="1362075"/>
            <a:ext cx="6099810" cy="3057525"/>
          </a:xfrm>
          <a:prstGeom prst="rect">
            <a:avLst/>
          </a:prstGeom>
        </p:spPr>
      </p:pic>
      <p:pic>
        <p:nvPicPr>
          <p:cNvPr id="5" name="图片 4" descr="/Users/liujiajia/Desktop/WeChat59094c809b22bdaa0b6c4101341ebdf2.pngWeChat59094c809b22bdaa0b6c4101341ebdf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3870" y="3305175"/>
            <a:ext cx="5364480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9230" y="537845"/>
            <a:ext cx="284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M</a:t>
            </a:r>
            <a:r>
              <a:rPr lang="zh-CN" altLang="en-US" sz="2400"/>
              <a:t>odel </a:t>
            </a:r>
            <a:r>
              <a:rPr lang="en-US" altLang="zh-CN" sz="2400"/>
              <a:t>I</a:t>
            </a:r>
            <a:r>
              <a:rPr lang="zh-CN" altLang="en-US" sz="2400"/>
              <a:t>nstructions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614579" y="78697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4965065" y="602615"/>
            <a:ext cx="2713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odel 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nstructions</a:t>
            </a:r>
            <a:endParaRPr lang="zh-CN" altLang="en-US" sz="2400"/>
          </a:p>
        </p:txBody>
      </p:sp>
      <p:pic>
        <p:nvPicPr>
          <p:cNvPr id="4" name="图片 3" descr="WeChat2ee142e82bd1c45566599fdc9eee87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605915"/>
            <a:ext cx="3322955" cy="343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273" y="5389245"/>
            <a:ext cx="310642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sz="2600" dirty="0"/>
              <a:t>Answer Problems</a:t>
            </a:r>
            <a:endParaRPr sz="2600" dirty="0"/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173415" y="406398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6338" y="1605915"/>
            <a:ext cx="30346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just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 </a:t>
            </a:r>
            <a:r>
              <a:rPr lang="en-US" sz="2400" dirty="0">
                <a:latin typeface="Diwan Kufi" panose="00000400000000000000" charset="0"/>
                <a:ea typeface="+mn-ea"/>
                <a:cs typeface="Diwan Kufi" panose="00000400000000000000" charset="0"/>
                <a:sym typeface="+mn-ea"/>
              </a:rPr>
              <a:t>Data  Management</a:t>
            </a:r>
            <a:endParaRPr lang="en-US" sz="2400" dirty="0">
              <a:latin typeface="Diwan Kufi" panose="00000400000000000000" charset="0"/>
              <a:ea typeface="+mn-ea"/>
              <a:cs typeface="Diwan Kufi" panose="00000400000000000000" charset="0"/>
              <a:sym typeface="+mn-ea"/>
            </a:endParaRPr>
          </a:p>
        </p:txBody>
      </p:sp>
      <p:pic>
        <p:nvPicPr>
          <p:cNvPr id="2" name="图片 1" descr="WechatIMG2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75" y="2386965"/>
            <a:ext cx="1736090" cy="1403350"/>
          </a:xfrm>
          <a:prstGeom prst="rect">
            <a:avLst/>
          </a:prstGeom>
        </p:spPr>
      </p:pic>
      <p:pic>
        <p:nvPicPr>
          <p:cNvPr id="7" name="图片 6" descr="WechatIMG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895" y="2386965"/>
            <a:ext cx="1765300" cy="1407795"/>
          </a:xfrm>
          <a:prstGeom prst="rect">
            <a:avLst/>
          </a:prstGeom>
        </p:spPr>
      </p:pic>
      <p:pic>
        <p:nvPicPr>
          <p:cNvPr id="8" name="图片 7" descr="WechatIMG2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325" y="2386965"/>
            <a:ext cx="1859280" cy="1403985"/>
          </a:xfrm>
          <a:prstGeom prst="rect">
            <a:avLst/>
          </a:prstGeom>
        </p:spPr>
      </p:pic>
      <p:pic>
        <p:nvPicPr>
          <p:cNvPr id="9" name="图片 8" descr="12431619167797_.pic_h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20" y="4177665"/>
            <a:ext cx="3068955" cy="2297430"/>
          </a:xfrm>
          <a:prstGeom prst="rect">
            <a:avLst/>
          </a:prstGeom>
        </p:spPr>
      </p:pic>
      <p:pic>
        <p:nvPicPr>
          <p:cNvPr id="10" name="图片 9" descr="12441619167826_.pic_h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775" y="4130675"/>
            <a:ext cx="3187700" cy="239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0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1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12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p="http://schemas.openxmlformats.org/presentationml/2006/main">
  <p:tag name="MH" val="20160830110855"/>
  <p:tag name="MH_LIBRARY" val="CONTENTS"/>
  <p:tag name="MH_AUTOCOLOR" val="TRUE"/>
  <p:tag name="MH_TYPE" val="CONTENTS"/>
  <p:tag name="ID" val="545820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p="http://schemas.openxmlformats.org/presentationml/2006/main">
  <p:tag name="MH" val="20161022204303"/>
  <p:tag name="MH_LIBRARY" val="GRAPHIC"/>
</p:tagLst>
</file>

<file path=ppt/tags/tag19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20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2.xml><?xml version="1.0" encoding="utf-8"?>
<p:tagLst xmlns:p="http://schemas.openxmlformats.org/presentationml/2006/main">
  <p:tag name="MH" val="20161022204303"/>
  <p:tag name="MH_LIBRARY" val="GRAPHIC"/>
</p:tagLst>
</file>

<file path=ppt/tags/tag23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5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6.xml><?xml version="1.0" encoding="utf-8"?>
<p:tagLst xmlns:p="http://schemas.openxmlformats.org/presentationml/2006/main">
  <p:tag name="MH" val="20161022204303"/>
  <p:tag name="MH_LIBRARY" val="GRAPHIC"/>
</p:tagLst>
</file>

<file path=ppt/tags/tag27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8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9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p="http://schemas.openxmlformats.org/presentationml/2006/main">
  <p:tag name="MH" val="20160830110855"/>
  <p:tag name="MH_LIBRARY" val="CONTENTS"/>
  <p:tag name="MH_TYPE" val="OTHERS"/>
  <p:tag name="ID" val="545820"/>
</p:tagLst>
</file>

<file path=ppt/tags/tag30.xml><?xml version="1.0" encoding="utf-8"?>
<p:tagLst xmlns:p="http://schemas.openxmlformats.org/presentationml/2006/main">
  <p:tag name="MH" val="20161022204303"/>
  <p:tag name="MH_LIBRARY" val="GRAPHIC"/>
</p:tagLst>
</file>

<file path=ppt/tags/tag3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32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34.xml><?xml version="1.0" encoding="utf-8"?>
<p:tagLst xmlns:p="http://schemas.openxmlformats.org/presentationml/2006/main">
  <p:tag name="MH" val="20161022204303"/>
  <p:tag name="MH_LIBRARY" val="GRAPHIC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6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8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ags/tag9.xml><?xml version="1.0" encoding="utf-8"?>
<p:tagLst xmlns:p="http://schemas.openxmlformats.org/presentationml/2006/main">
  <p:tag name="MH" val="20160830110855"/>
  <p:tag name="MH_LIBRARY" val="CONTENTS"/>
  <p:tag name="MH_TYPE" val="NUMBER"/>
  <p:tag name="ID" val="545820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3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2FA3A5"/>
      </a:accent1>
      <a:accent2>
        <a:srgbClr val="041A3B"/>
      </a:accent2>
      <a:accent3>
        <a:srgbClr val="2FA3A5"/>
      </a:accent3>
      <a:accent4>
        <a:srgbClr val="041A3B"/>
      </a:accent4>
      <a:accent5>
        <a:srgbClr val="2FA3A5"/>
      </a:accent5>
      <a:accent6>
        <a:srgbClr val="041A3B"/>
      </a:accent6>
      <a:hlink>
        <a:srgbClr val="2FA3A5"/>
      </a:hlink>
      <a:folHlink>
        <a:srgbClr val="041A3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WPS 演示</Application>
  <PresentationFormat>自定义</PresentationFormat>
  <Paragraphs>153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Neris Thin</vt:lpstr>
      <vt:lpstr>Diwan Kufi</vt:lpstr>
      <vt:lpstr>Wingdings</vt:lpstr>
      <vt:lpstr>宋体</vt:lpstr>
      <vt:lpstr>Arial Unicode MS</vt:lpstr>
      <vt:lpstr>Calibri Light</vt:lpstr>
      <vt:lpstr>苹方-简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bt241</dc:title>
  <dc:creator/>
  <cp:lastModifiedBy>liujiajia</cp:lastModifiedBy>
  <cp:revision>12</cp:revision>
  <dcterms:created xsi:type="dcterms:W3CDTF">2021-04-23T09:26:05Z</dcterms:created>
  <dcterms:modified xsi:type="dcterms:W3CDTF">2021-04-23T09:26:05Z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