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4534" r:id="rId3"/>
    <p:sldId id="4536" r:id="rId5"/>
    <p:sldId id="4537" r:id="rId6"/>
    <p:sldId id="4467" r:id="rId7"/>
    <p:sldId id="4539" r:id="rId8"/>
    <p:sldId id="4557" r:id="rId9"/>
    <p:sldId id="4538" r:id="rId10"/>
    <p:sldId id="4525" r:id="rId11"/>
    <p:sldId id="4476" r:id="rId12"/>
    <p:sldId id="4549" r:id="rId13"/>
    <p:sldId id="4540" r:id="rId14"/>
    <p:sldId id="4558" r:id="rId15"/>
    <p:sldId id="4484" r:id="rId16"/>
    <p:sldId id="4530" r:id="rId17"/>
    <p:sldId id="4541" r:id="rId18"/>
    <p:sldId id="4542" r:id="rId19"/>
    <p:sldId id="4535" r:id="rId20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2"/>
    <a:srgbClr val="262626"/>
    <a:srgbClr val="F66E4F"/>
    <a:srgbClr val="73DB29"/>
    <a:srgbClr val="FED40D"/>
    <a:srgbClr val="3AD1B5"/>
    <a:srgbClr val="3F3F3F"/>
    <a:srgbClr val="900000"/>
    <a:srgbClr val="333F50"/>
    <a:srgbClr val="CA8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5274" autoAdjust="0"/>
  </p:normalViewPr>
  <p:slideViewPr>
    <p:cSldViewPr>
      <p:cViewPr varScale="1">
        <p:scale>
          <a:sx n="68" d="100"/>
          <a:sy n="68" d="100"/>
        </p:scale>
        <p:origin x="630" y="72"/>
      </p:cViewPr>
      <p:guideLst>
        <p:guide orient="horz" pos="293"/>
        <p:guide pos="4040"/>
        <p:guide pos="557"/>
        <p:guide orient="horz" pos="4171"/>
        <p:guide pos="7498"/>
        <p:guide pos="6875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858397" cy="72326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6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5302529" y="1060869"/>
            <a:ext cx="753213" cy="3673834"/>
          </a:xfrm>
          <a:custGeom>
            <a:avLst/>
            <a:gdLst>
              <a:gd name="T0" fmla="*/ 0 w 334"/>
              <a:gd name="T1" fmla="*/ 0 h 1629"/>
              <a:gd name="T2" fmla="*/ 334 w 334"/>
              <a:gd name="T3" fmla="*/ 774 h 1629"/>
              <a:gd name="T4" fmla="*/ 334 w 334"/>
              <a:gd name="T5" fmla="*/ 1629 h 1629"/>
              <a:gd name="T6" fmla="*/ 0 w 334"/>
              <a:gd name="T7" fmla="*/ 1394 h 1629"/>
              <a:gd name="T8" fmla="*/ 0 w 334"/>
              <a:gd name="T9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1629">
                <a:moveTo>
                  <a:pt x="0" y="0"/>
                </a:moveTo>
                <a:lnTo>
                  <a:pt x="334" y="774"/>
                </a:lnTo>
                <a:lnTo>
                  <a:pt x="334" y="1629"/>
                </a:lnTo>
                <a:lnTo>
                  <a:pt x="0" y="13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46173" y="0"/>
            <a:ext cx="6120680" cy="723265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1"/>
            <a:ext cx="211982" cy="723265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726938" y="1061206"/>
            <a:ext cx="8131753" cy="3143845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419010" y="2489062"/>
            <a:ext cx="54955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en-US" altLang="zh-CN" sz="72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5419010" y="1027612"/>
            <a:ext cx="256301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en-US" altLang="zh-CN" sz="4400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pic>
        <p:nvPicPr>
          <p:cNvPr id="5" name="图片 4" descr="/Users/liujiajia/Desktop/WeChatc4cbc8b53db34942b7aa03047523ec13.pngWeChatc4cbc8b53db34942b7aa03047523ec1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43180" y="3799205"/>
            <a:ext cx="5065395" cy="3433445"/>
          </a:xfrm>
          <a:prstGeom prst="rect">
            <a:avLst/>
          </a:prstGeom>
        </p:spPr>
      </p:pic>
      <p:pic>
        <p:nvPicPr>
          <p:cNvPr id="17" name="图片 16" descr="/Users/liujiajia/Desktop/WeChatf0164041f532bd0fea6b6681a63597cb.pngWeChatf0164041f532bd0fea6b6681a63597cb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436245"/>
            <a:ext cx="5022215" cy="33445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464025" y="1704720"/>
            <a:ext cx="7394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dirty="0">
                <a:solidFill>
                  <a:schemeClr val="bg1"/>
                </a:solidFill>
              </a:rPr>
              <a:t>Design and implementation of logistics management system</a:t>
            </a:r>
            <a:endParaRPr lang="zh-CN" altLang="zh-CN" sz="36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81950" y="4734560"/>
            <a:ext cx="35845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Zifeng Xu 001045590 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Yutong Zhen 001557715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Jiajia Liu 001568540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41335" y="490220"/>
            <a:ext cx="4197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Final Assignment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bldLvl="0" animBg="1"/>
      <p:bldP spid="11" grpId="0"/>
      <p:bldP spid="11" grpId="1"/>
      <p:bldP spid="13" grpId="0"/>
      <p:bldP spid="1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组合 25"/>
          <p:cNvGrpSpPr/>
          <p:nvPr/>
        </p:nvGrpSpPr>
        <p:grpSpPr>
          <a:xfrm>
            <a:off x="614579" y="786971"/>
            <a:ext cx="11780723" cy="0"/>
            <a:chOff x="503625" y="726011"/>
            <a:chExt cx="11780723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4965065" y="602615"/>
            <a:ext cx="27133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ym typeface="+mn-ea"/>
              </a:rPr>
              <a:t>M</a:t>
            </a:r>
            <a:r>
              <a:rPr lang="zh-CN" altLang="en-US" sz="2400">
                <a:sym typeface="+mn-ea"/>
              </a:rPr>
              <a:t>odel 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nstructions</a:t>
            </a:r>
            <a:endParaRPr lang="zh-CN" altLang="en-US" sz="2400"/>
          </a:p>
        </p:txBody>
      </p:sp>
      <p:pic>
        <p:nvPicPr>
          <p:cNvPr id="4" name="图片 3" descr="WeChat2ee142e82bd1c45566599fdc9eee87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1605915"/>
            <a:ext cx="3322955" cy="3431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7273" y="5389245"/>
            <a:ext cx="3106420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2600" dirty="0"/>
              <a:t>Answer Problems</a:t>
            </a:r>
            <a:endParaRPr sz="2600" dirty="0"/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4173415" y="4063986"/>
            <a:ext cx="4821803" cy="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526338" y="1605915"/>
            <a:ext cx="30346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just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2400" dirty="0">
                <a:latin typeface="Diwan Kufi" panose="00000400000000000000" charset="0"/>
                <a:ea typeface="+mn-ea"/>
                <a:cs typeface="Diwan Kufi" panose="00000400000000000000" charset="0"/>
                <a:sym typeface="+mn-ea"/>
              </a:rPr>
              <a:t> </a:t>
            </a:r>
            <a:r>
              <a:rPr lang="en-US" sz="2400" dirty="0">
                <a:latin typeface="Diwan Kufi" panose="00000400000000000000" charset="0"/>
                <a:ea typeface="+mn-ea"/>
                <a:cs typeface="Diwan Kufi" panose="00000400000000000000" charset="0"/>
                <a:sym typeface="+mn-ea"/>
              </a:rPr>
              <a:t>Data  Management</a:t>
            </a:r>
            <a:endParaRPr lang="en-US" sz="2400" dirty="0">
              <a:latin typeface="Diwan Kufi" panose="00000400000000000000" charset="0"/>
              <a:ea typeface="+mn-ea"/>
              <a:cs typeface="Diwan Kufi" panose="00000400000000000000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43" y="301378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r>
              <a:rPr lang="en-US" altLang="zh-CN" sz="36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 Diagram Iinformation</a:t>
            </a:r>
            <a:endParaRPr lang="en-US" altLang="zh-CN" sz="36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42703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04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ldLvl="0" animBg="1"/>
      <p:bldP spid="20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组合 51"/>
          <p:cNvGrpSpPr/>
          <p:nvPr/>
        </p:nvGrpSpPr>
        <p:grpSpPr>
          <a:xfrm>
            <a:off x="523139" y="726011"/>
            <a:ext cx="11780723" cy="0"/>
            <a:chOff x="503625" y="726011"/>
            <a:chExt cx="11780723" cy="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046980" y="415925"/>
            <a:ext cx="299783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 Diagram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4" name="图片 3" descr="屏幕快照 2021-04-20 下午11.03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80" y="1473200"/>
            <a:ext cx="11223625" cy="5663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76555" y="1096645"/>
            <a:ext cx="2212975" cy="9315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6555" y="6094095"/>
            <a:ext cx="2327910" cy="8293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Arial" panose="020B0704020202020204" pitchFamily="34" charset="0"/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6968001" y="5289362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6961826" y="4968599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9790006" y="3784982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9783831" y="3464219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4" name="箭头: 右 13"/>
          <p:cNvSpPr/>
          <p:nvPr/>
        </p:nvSpPr>
        <p:spPr>
          <a:xfrm>
            <a:off x="3245485" y="1330960"/>
            <a:ext cx="143510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/>
          <p:cNvSpPr/>
          <p:nvPr/>
        </p:nvSpPr>
        <p:spPr>
          <a:xfrm>
            <a:off x="3025775" y="6094095"/>
            <a:ext cx="1654810" cy="52768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23139" y="726011"/>
            <a:ext cx="11780723" cy="0"/>
            <a:chOff x="503625" y="726011"/>
            <a:chExt cx="11780723" cy="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4882153" y="433497"/>
            <a:ext cx="2880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 Diagram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7720" y="1378585"/>
            <a:ext cx="1301115" cy="368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System</a:t>
            </a:r>
            <a:endParaRPr lang="en-US" altLang="zh-CN"/>
          </a:p>
        </p:txBody>
      </p:sp>
      <p:pic>
        <p:nvPicPr>
          <p:cNvPr id="8" name="图片 7" descr="/Users/liujiajia/Desktop/WeChatad477ccdab2e5c1da9837421a8a37ed9.pngWeChatad477ccdab2e5c1da9837421a8a37ed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72660" y="1017270"/>
            <a:ext cx="7130415" cy="40322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6105" y="6370320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Role</a:t>
            </a:r>
            <a:endParaRPr lang="en-US" altLang="zh-CN"/>
          </a:p>
        </p:txBody>
      </p:sp>
      <p:pic>
        <p:nvPicPr>
          <p:cNvPr id="12" name="图片 11" descr="WeChat764b5cca4fb0247d644e95f3ad6eef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85" y="5606415"/>
            <a:ext cx="8042910" cy="1316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41" grpId="0" bldLvl="0" animBg="1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4678045" y="526415"/>
            <a:ext cx="3502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User Sequence Diagram</a:t>
            </a:r>
            <a:endParaRPr lang="en-US" altLang="zh-CN" sz="2000" dirty="0">
              <a:solidFill>
                <a:schemeClr val="tx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pic>
        <p:nvPicPr>
          <p:cNvPr id="3" name="图片 2" descr="WeChat990577f878f1a77df5ab538dfc824b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1266190"/>
            <a:ext cx="6084570" cy="42722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3045" y="5879465"/>
            <a:ext cx="5565775" cy="691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2600" dirty="0">
                <a:latin typeface="+mn-lt"/>
                <a:ea typeface="+mn-ea"/>
                <a:sym typeface="+mn-ea"/>
              </a:rPr>
              <a:t>Customer</a:t>
            </a:r>
            <a:r>
              <a:rPr sz="2600" dirty="0">
                <a:latin typeface="+mn-lt"/>
                <a:ea typeface="+mn-ea"/>
                <a:sym typeface="+mn-ea"/>
              </a:rPr>
              <a:t> </a:t>
            </a:r>
            <a:r>
              <a:rPr lang="en-US" sz="2600" dirty="0">
                <a:latin typeface="+mn-lt"/>
                <a:ea typeface="+mn-ea"/>
                <a:sym typeface="+mn-ea"/>
              </a:rPr>
              <a:t>M</a:t>
            </a:r>
            <a:r>
              <a:rPr sz="2600" dirty="0">
                <a:latin typeface="+mn-lt"/>
                <a:ea typeface="+mn-ea"/>
                <a:sym typeface="+mn-ea"/>
              </a:rPr>
              <a:t>anagement </a:t>
            </a:r>
            <a:r>
              <a:rPr lang="en-US" sz="2600" dirty="0">
                <a:latin typeface="+mn-lt"/>
                <a:ea typeface="+mn-ea"/>
                <a:sym typeface="+mn-ea"/>
              </a:rPr>
              <a:t>Sequence</a:t>
            </a:r>
            <a:endParaRPr lang="en-US" sz="2600" dirty="0">
              <a:latin typeface="+mn-lt"/>
              <a:ea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7721" y="1266190"/>
            <a:ext cx="405765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just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2400" dirty="0">
                <a:latin typeface="Diwan Kufi" panose="00000400000000000000" charset="0"/>
                <a:ea typeface="+mn-ea"/>
                <a:cs typeface="Diwan Kufi" panose="00000400000000000000" charset="0"/>
                <a:sym typeface="+mn-ea"/>
              </a:rPr>
              <a:t> </a:t>
            </a:r>
            <a:r>
              <a:rPr lang="en-US" sz="2400" dirty="0">
                <a:latin typeface="Diwan Kufi" panose="00000400000000000000" charset="0"/>
                <a:ea typeface="+mn-ea"/>
                <a:cs typeface="Diwan Kufi" panose="00000400000000000000" charset="0"/>
                <a:sym typeface="+mn-ea"/>
              </a:rPr>
              <a:t>Customer  Book  Sequence</a:t>
            </a:r>
            <a:endParaRPr lang="en-US" sz="2400" dirty="0">
              <a:latin typeface="Diwan Kufi" panose="00000400000000000000" charset="0"/>
              <a:ea typeface="+mn-ea"/>
              <a:cs typeface="Diwan Kufi" panose="00000400000000000000" charset="0"/>
              <a:sym typeface="+mn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5230" y="1168400"/>
            <a:ext cx="0" cy="525653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WeChatd5146a9c32314c7a5c03d479e79238a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05" y="2252345"/>
            <a:ext cx="6096635" cy="3672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43" y="300362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4000" kern="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+mj-cs"/>
                <a:sym typeface="Arial" panose="020B0704020202020204" pitchFamily="34" charset="0"/>
              </a:rPr>
              <a:t>总结</a:t>
            </a:r>
            <a:endParaRPr lang="zh-CN" altLang="en-US" sz="4000" kern="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cs typeface="+mj-cs"/>
              <a:sym typeface="Arial" panose="020B07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668" y="3285953"/>
            <a:ext cx="646011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章 节</a:t>
            </a:r>
            <a:endParaRPr lang="zh-CN" altLang="en-US" sz="221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4179" y="2808849"/>
            <a:ext cx="1442703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05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2" grpId="0"/>
      <p:bldP spid="20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rot="16200000" flipH="1">
            <a:off x="4018475" y="4080496"/>
            <a:ext cx="4821803" cy="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84759" y="1129617"/>
            <a:ext cx="4284772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仍存有的问题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05439" y="1129617"/>
            <a:ext cx="4248472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解决方法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013" y="2302663"/>
            <a:ext cx="56023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u"/>
            </a:pPr>
            <a:r>
              <a:rPr lang="zh-CN" altLang="zh-CN" sz="3600" dirty="0"/>
              <a:t>边缘地带仍存有贫困现象</a:t>
            </a:r>
            <a:endParaRPr lang="en-US" altLang="zh-CN" sz="3600" dirty="0"/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u"/>
            </a:pPr>
            <a:r>
              <a:rPr lang="zh-CN" altLang="zh-CN" sz="3600" dirty="0"/>
              <a:t>三大产业分布不均，产业结构不够和谐</a:t>
            </a:r>
            <a:endParaRPr lang="en-US" altLang="zh-CN" sz="3600" dirty="0"/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u"/>
            </a:pPr>
            <a:r>
              <a:rPr lang="zh-CN" altLang="en-US" sz="3600" dirty="0"/>
              <a:t>城镇体系不完善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05439" y="2302663"/>
            <a:ext cx="4896544" cy="415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zh-CN" sz="3600" dirty="0"/>
              <a:t>推进精准扶贫</a:t>
            </a:r>
            <a:endParaRPr lang="en-US" altLang="zh-CN" sz="360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zh-CN" sz="3600" dirty="0"/>
              <a:t>加快构建特色产业体系</a:t>
            </a:r>
            <a:endParaRPr lang="en-US" altLang="zh-CN" sz="360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zh-CN" sz="3600" dirty="0"/>
              <a:t>着力打造新型城镇体系</a:t>
            </a:r>
            <a:endParaRPr lang="zh-CN" altLang="en-US" sz="3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68735" y="5983567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……</a:t>
            </a:r>
            <a:endParaRPr lang="zh-CN" altLang="en-US" sz="6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149159" y="5983567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……</a:t>
            </a:r>
            <a:endParaRPr lang="zh-CN" altLang="en-US" sz="6000" dirty="0"/>
          </a:p>
        </p:txBody>
      </p:sp>
      <p:sp>
        <p:nvSpPr>
          <p:cNvPr id="6" name="文本框 5"/>
          <p:cNvSpPr txBox="1"/>
          <p:nvPr/>
        </p:nvSpPr>
        <p:spPr>
          <a:xfrm>
            <a:off x="4917207" y="231949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5224332" y="1796100"/>
            <a:ext cx="753213" cy="3673834"/>
          </a:xfrm>
          <a:custGeom>
            <a:avLst/>
            <a:gdLst>
              <a:gd name="T0" fmla="*/ 0 w 334"/>
              <a:gd name="T1" fmla="*/ 0 h 1629"/>
              <a:gd name="T2" fmla="*/ 334 w 334"/>
              <a:gd name="T3" fmla="*/ 774 h 1629"/>
              <a:gd name="T4" fmla="*/ 334 w 334"/>
              <a:gd name="T5" fmla="*/ 1629 h 1629"/>
              <a:gd name="T6" fmla="*/ 0 w 334"/>
              <a:gd name="T7" fmla="*/ 1394 h 1629"/>
              <a:gd name="T8" fmla="*/ 0 w 334"/>
              <a:gd name="T9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1629">
                <a:moveTo>
                  <a:pt x="0" y="0"/>
                </a:moveTo>
                <a:lnTo>
                  <a:pt x="334" y="774"/>
                </a:lnTo>
                <a:lnTo>
                  <a:pt x="334" y="1629"/>
                </a:lnTo>
                <a:lnTo>
                  <a:pt x="0" y="13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32532" y="19511"/>
            <a:ext cx="6120680" cy="723265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1"/>
            <a:ext cx="211982" cy="723265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917207" y="1756887"/>
            <a:ext cx="8131753" cy="3143845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755498" y="2774811"/>
            <a:ext cx="54955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7200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谢谢观看！</a:t>
            </a:r>
            <a:endParaRPr lang="en-US" altLang="zh-CN" sz="72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2" y="36231"/>
            <a:ext cx="5022279" cy="369632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3" y="3780563"/>
            <a:ext cx="5065264" cy="3400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H_Entry_1"/>
          <p:cNvSpPr/>
          <p:nvPr>
            <p:custDataLst>
              <p:tags r:id="rId1"/>
            </p:custDataLst>
          </p:nvPr>
        </p:nvSpPr>
        <p:spPr>
          <a:xfrm flipH="1">
            <a:off x="5963844" y="1466074"/>
            <a:ext cx="3487524" cy="579239"/>
          </a:xfrm>
          <a:prstGeom prst="roundRect">
            <a:avLst>
              <a:gd name="adj" fmla="val 239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Design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ackground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nd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deas</a:t>
            </a:r>
            <a:endParaRPr lang="zh-CN" altLang="en-US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80" name="MH_Number_1"/>
          <p:cNvSpPr/>
          <p:nvPr>
            <p:custDataLst>
              <p:tags r:id="rId2"/>
            </p:custDataLst>
          </p:nvPr>
        </p:nvSpPr>
        <p:spPr>
          <a:xfrm flipH="1">
            <a:off x="5044996" y="1430596"/>
            <a:ext cx="800918" cy="607621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lstStyle/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01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3"/>
            </p:custDataLst>
          </p:nvPr>
        </p:nvSpPr>
        <p:spPr>
          <a:xfrm flipH="1">
            <a:off x="5963844" y="2422575"/>
            <a:ext cx="3487524" cy="579239"/>
          </a:xfrm>
          <a:prstGeom prst="roundRect">
            <a:avLst>
              <a:gd name="adj" fmla="val 2397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Database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Information</a:t>
            </a:r>
            <a:endParaRPr lang="zh-CN" altLang="en-US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4" name="MH_Number_2"/>
          <p:cNvSpPr/>
          <p:nvPr>
            <p:custDataLst>
              <p:tags r:id="rId4"/>
            </p:custDataLst>
          </p:nvPr>
        </p:nvSpPr>
        <p:spPr>
          <a:xfrm flipH="1">
            <a:off x="5050523" y="2366888"/>
            <a:ext cx="800918" cy="607621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lstStyle/>
          <a:p>
            <a:pPr algn="ctr">
              <a:defRPr/>
            </a:pPr>
            <a:r>
              <a:rPr lang="en-US" altLang="zh-CN" sz="2955" kern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02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5"/>
            </p:custDataLst>
          </p:nvPr>
        </p:nvSpPr>
        <p:spPr>
          <a:xfrm flipH="1">
            <a:off x="5967590" y="3379497"/>
            <a:ext cx="3487524" cy="442782"/>
          </a:xfrm>
          <a:prstGeom prst="roundRect">
            <a:avLst>
              <a:gd name="adj" fmla="val 239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Demand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nalysis</a:t>
            </a:r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6" name="MH_Number_3"/>
          <p:cNvSpPr/>
          <p:nvPr>
            <p:custDataLst>
              <p:tags r:id="rId6"/>
            </p:custDataLst>
          </p:nvPr>
        </p:nvSpPr>
        <p:spPr>
          <a:xfrm flipH="1">
            <a:off x="5044996" y="3303180"/>
            <a:ext cx="800918" cy="607621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lstStyle/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03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31" name="MH_Entry_4"/>
          <p:cNvSpPr/>
          <p:nvPr>
            <p:custDataLst>
              <p:tags r:id="rId7"/>
            </p:custDataLst>
          </p:nvPr>
        </p:nvSpPr>
        <p:spPr>
          <a:xfrm flipH="1">
            <a:off x="5963844" y="4234924"/>
            <a:ext cx="3487524" cy="579239"/>
          </a:xfrm>
          <a:prstGeom prst="roundRect">
            <a:avLst>
              <a:gd name="adj" fmla="val 239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lvl="0" algn="ctr"/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 Diagram Information</a:t>
            </a:r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32" name="MH_Number_4"/>
          <p:cNvSpPr/>
          <p:nvPr>
            <p:custDataLst>
              <p:tags r:id="rId8"/>
            </p:custDataLst>
          </p:nvPr>
        </p:nvSpPr>
        <p:spPr>
          <a:xfrm flipH="1">
            <a:off x="5044996" y="4239472"/>
            <a:ext cx="800918" cy="607621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lstStyle/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04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22" name="MH_Others_2"/>
          <p:cNvSpPr/>
          <p:nvPr>
            <p:custDataLst>
              <p:tags r:id="rId9"/>
            </p:custDataLst>
          </p:nvPr>
        </p:nvSpPr>
        <p:spPr>
          <a:xfrm>
            <a:off x="1059" y="773557"/>
            <a:ext cx="1460309" cy="500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24" tIns="48212" rIns="96424" bIns="48212" numCol="1" spcCol="0" rtlCol="0" fromWordArt="0" anchor="ctr" anchorCtr="0" forceAA="0" compatLnSpc="1">
            <a:noAutofit/>
          </a:bodyPr>
          <a:lstStyle/>
          <a:p>
            <a:endParaRPr lang="zh-CN" altLang="en-US" sz="200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MH_Others_1"/>
          <p:cNvSpPr txBox="1"/>
          <p:nvPr>
            <p:custDataLst>
              <p:tags r:id="rId10"/>
            </p:custDataLst>
          </p:nvPr>
        </p:nvSpPr>
        <p:spPr>
          <a:xfrm>
            <a:off x="1270" y="157798"/>
            <a:ext cx="2860675" cy="6153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>
              <a:defRPr/>
            </a:pPr>
            <a:r>
              <a:rPr lang="en-US" altLang="zh-CN" sz="400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CONTENTS</a:t>
            </a:r>
            <a:endParaRPr lang="zh-CN" altLang="en-US" sz="4000" b="1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5" name="MH_Number_1"/>
          <p:cNvSpPr/>
          <p:nvPr>
            <p:custDataLst>
              <p:tags r:id="rId11"/>
            </p:custDataLst>
          </p:nvPr>
        </p:nvSpPr>
        <p:spPr>
          <a:xfrm flipH="1">
            <a:off x="5044996" y="5175764"/>
            <a:ext cx="800918" cy="607621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lstStyle/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05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16" name="MH_Entry_1"/>
          <p:cNvSpPr/>
          <p:nvPr>
            <p:custDataLst>
              <p:tags r:id="rId12"/>
            </p:custDataLst>
          </p:nvPr>
        </p:nvSpPr>
        <p:spPr>
          <a:xfrm flipH="1">
            <a:off x="5963844" y="5227300"/>
            <a:ext cx="3487524" cy="579239"/>
          </a:xfrm>
          <a:prstGeom prst="roundRect">
            <a:avLst>
              <a:gd name="adj" fmla="val 2397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Conclusion</a:t>
            </a:r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23" grpId="0" bldLvl="0" animBg="1"/>
      <p:bldP spid="24" grpId="0" animBg="1"/>
      <p:bldP spid="25" grpId="0" animBg="1"/>
      <p:bldP spid="26" grpId="0" animBg="1"/>
      <p:bldP spid="31" grpId="0" bldLvl="0" animBg="1"/>
      <p:bldP spid="32" grpId="0" animBg="1"/>
      <p:bldP spid="22" grpId="0" animBg="1"/>
      <p:bldP spid="13" grpId="0"/>
      <p:bldP spid="15" grpId="0" animBg="1"/>
      <p:bldP spid="1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43" y="300362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42703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01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4"/>
            </p:custDataLst>
          </p:nvPr>
        </p:nvSpPr>
        <p:spPr>
          <a:xfrm>
            <a:off x="6765290" y="3179445"/>
            <a:ext cx="5135880" cy="110744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Design </a:t>
            </a:r>
            <a:r>
              <a:rPr lang="en-US" altLang="zh-CN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ackground </a:t>
            </a:r>
            <a:r>
              <a:rPr lang="en-US" altLang="zh-CN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nd </a:t>
            </a:r>
            <a:r>
              <a:rPr lang="en-US" altLang="zh-CN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I</a:t>
            </a:r>
            <a:r>
              <a:rPr lang="zh-CN" altLang="en-US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deas</a:t>
            </a:r>
            <a:endParaRPr lang="zh-CN" altLang="en-US" sz="4000" kern="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501717" y="1632878"/>
            <a:ext cx="4818020" cy="45505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170" y="1632879"/>
            <a:ext cx="2144681" cy="19382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800" dirty="0"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Background</a:t>
            </a:r>
            <a:endParaRPr lang="en-US" altLang="id-ID" sz="2800" dirty="0"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172" y="3672946"/>
            <a:ext cx="6428135" cy="25104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33955" y="2233681"/>
            <a:ext cx="1590846" cy="2271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1475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请替换文字内容</a:t>
            </a:r>
            <a:endParaRPr lang="en-AU" sz="1475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52" name="Text Placeholder 32"/>
          <p:cNvSpPr txBox="1"/>
          <p:nvPr/>
        </p:nvSpPr>
        <p:spPr>
          <a:xfrm>
            <a:off x="5633955" y="2562638"/>
            <a:ext cx="1590846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7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203700" y="426720"/>
            <a:ext cx="4986020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Design </a:t>
            </a:r>
            <a:r>
              <a:rPr lang="en-US" altLang="zh-CN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B</a:t>
            </a:r>
            <a:r>
              <a:rPr lang="zh-CN" altLang="en-US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ackground </a:t>
            </a:r>
            <a:r>
              <a:rPr lang="en-US" altLang="zh-CN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nd </a:t>
            </a:r>
            <a:r>
              <a:rPr lang="en-US" altLang="zh-CN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I</a:t>
            </a:r>
            <a:r>
              <a:rPr lang="zh-CN" altLang="en-US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deas</a:t>
            </a:r>
            <a:endParaRPr lang="zh-CN" altLang="en-US" sz="3200" dirty="0">
              <a:solidFill>
                <a:schemeClr val="tx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pic>
        <p:nvPicPr>
          <p:cNvPr id="8" name="图片 7" descr="/Users/liujiajia/Desktop/WeChata2666e65d1dcf600669dfae338cd783b.pngWeChata2666e65d1dcf600669dfae338cd783b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39715" y="1604010"/>
            <a:ext cx="2057400" cy="1967865"/>
          </a:xfrm>
          <a:prstGeom prst="rect">
            <a:avLst/>
          </a:prstGeom>
        </p:spPr>
      </p:pic>
      <p:pic>
        <p:nvPicPr>
          <p:cNvPr id="10" name="图片 9" descr="/Users/liujiajia/Desktop/WeChat06ac5ef721ca4255d9e1fd1d5c6a015f.pngWeChat06ac5ef721ca4255d9e1fd1d5c6a015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22295" y="1633855"/>
            <a:ext cx="2081530" cy="19291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33240" y="2084532"/>
            <a:ext cx="4425234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bg1"/>
                </a:solidFill>
              </a:rPr>
              <a:t>D</a:t>
            </a:r>
            <a:r>
              <a:rPr lang="zh-CN" altLang="en-US" sz="1800" dirty="0">
                <a:solidFill>
                  <a:schemeClr val="bg1"/>
                </a:solidFill>
              </a:rPr>
              <a:t>atabase to store all the business data of the company uniformly。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bg1"/>
                </a:solidFill>
              </a:rPr>
              <a:t>I</a:t>
            </a:r>
            <a:r>
              <a:rPr lang="zh-CN" altLang="en-US" sz="1800" dirty="0">
                <a:solidFill>
                  <a:schemeClr val="bg1"/>
                </a:solidFill>
              </a:rPr>
              <a:t>t can realize the unified storage and reading of data。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A</a:t>
            </a:r>
            <a:r>
              <a:rPr lang="zh-CN" altLang="en-US" sz="1800" dirty="0">
                <a:solidFill>
                  <a:schemeClr val="bg1"/>
                </a:solidFill>
              </a:rPr>
              <a:t>chieve the logistics distribution of every link of resource sharing. In order to improve the efficiency of business processing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4376" y="3897584"/>
            <a:ext cx="59831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sz="2000" dirty="0">
                <a:solidFill>
                  <a:schemeClr val="bg1"/>
                </a:solidFill>
              </a:rPr>
              <a:t>Using the computer to manage the logistics enterprise information, to achieve information storage, transportation, vehicle scheduling management system, greatly improve the work efficiency, for the enterprise to create better benefits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4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43" y="300362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30020" cy="15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02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45399" y="3285953"/>
            <a:ext cx="554461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Database </a:t>
            </a:r>
            <a:r>
              <a:rPr lang="en-US" altLang="zh-CN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Information</a:t>
            </a:r>
            <a:endParaRPr lang="zh-CN" altLang="en-US" sz="4000" kern="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组合 51"/>
          <p:cNvGrpSpPr/>
          <p:nvPr/>
        </p:nvGrpSpPr>
        <p:grpSpPr>
          <a:xfrm>
            <a:off x="523139" y="726011"/>
            <a:ext cx="11780723" cy="0"/>
            <a:chOff x="503625" y="726011"/>
            <a:chExt cx="11780723" cy="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601210" y="464820"/>
            <a:ext cx="4485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Database Information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523240" y="1492250"/>
            <a:ext cx="1222375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1.Realize data sharing : All users can access the data in the database at the same time,</a:t>
            </a:r>
            <a:endParaRPr lang="en-US" altLang="zh-CN" sz="2400"/>
          </a:p>
          <a:p>
            <a:pPr algn="l"/>
            <a:r>
              <a:rPr lang="en-US" altLang="zh-CN" sz="2400"/>
              <a:t> including users can use the database in various ways through the interface, and provide</a:t>
            </a:r>
            <a:endParaRPr lang="en-US" altLang="zh-CN" sz="2400"/>
          </a:p>
          <a:p>
            <a:pPr algn="l"/>
            <a:r>
              <a:rPr lang="en-US" altLang="zh-CN" sz="2400"/>
              <a:t> data sharing.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en-US" altLang="zh-CN" sz="2400"/>
              <a:t>2.Reduced data redundancy:  Because of  the database sharing, it could avoid the use</a:t>
            </a:r>
            <a:endParaRPr lang="en-US" altLang="zh-CN" sz="2400"/>
          </a:p>
          <a:p>
            <a:pPr algn="l"/>
            <a:r>
              <a:rPr lang="en-US" altLang="zh-CN" sz="2400"/>
              <a:t> to create the application file separately. Reduces a large number of duplicate data,</a:t>
            </a:r>
            <a:endParaRPr lang="en-US" altLang="zh-CN" sz="2400"/>
          </a:p>
          <a:p>
            <a:pPr algn="l"/>
            <a:r>
              <a:rPr lang="en-US" altLang="zh-CN" sz="2400"/>
              <a:t> reduces data redundancy, and maintains the consistency of data.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174978" y="298457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 lvl="0" algn="ctr"/>
            <a:r>
              <a:rPr lang="zh-CN" altLang="en-US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Demand </a:t>
            </a:r>
            <a:r>
              <a:rPr lang="en-US" altLang="zh-CN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nalysis</a:t>
            </a:r>
            <a:endParaRPr lang="zh-CN" altLang="en-US" sz="4000" kern="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cs typeface="+mj-cs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30020" cy="15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03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ldLvl="0" animBg="1"/>
      <p:bldP spid="20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891448" y="2864709"/>
            <a:ext cx="15439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highlight>
                  <a:srgbClr val="C0C0C0"/>
                </a:highlight>
              </a:rPr>
              <a:t> </a:t>
            </a:r>
            <a:endParaRPr lang="zh-CN" altLang="en-US" sz="3600" b="1" dirty="0">
              <a:highlight>
                <a:srgbClr val="C0C0C0"/>
              </a:highligh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40179" y="7405647"/>
            <a:ext cx="395117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                                  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23860" y="958850"/>
            <a:ext cx="4295775" cy="470789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</a:rPr>
              <a:t>  </a:t>
            </a:r>
            <a:r>
              <a:rPr lang="zh-CN" sz="2000" dirty="0">
                <a:solidFill>
                  <a:schemeClr val="bg1"/>
                </a:solidFill>
              </a:rPr>
              <a:t>Users can register an account with their job number to log in to the system for business operations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endParaRPr lang="zh-CN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</a:rPr>
              <a:t>Mainly</a:t>
            </a:r>
            <a:r>
              <a:rPr 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</a:t>
            </a:r>
            <a:r>
              <a:rPr lang="zh-CN" sz="2000" dirty="0">
                <a:solidFill>
                  <a:schemeClr val="bg1"/>
                </a:solidFill>
              </a:rPr>
              <a:t>ncluding </a:t>
            </a:r>
            <a:r>
              <a:rPr lang="en-US" altLang="zh-CN" sz="2000" dirty="0">
                <a:solidFill>
                  <a:schemeClr val="bg1"/>
                </a:solidFill>
              </a:rPr>
              <a:t>Customer</a:t>
            </a:r>
            <a:r>
              <a:rPr lang="zh-CN" sz="2000" dirty="0">
                <a:solidFill>
                  <a:schemeClr val="bg1"/>
                </a:solidFill>
              </a:rPr>
              <a:t> information management, </a:t>
            </a:r>
            <a:r>
              <a:rPr lang="en-US" altLang="zh-CN" sz="2000" dirty="0">
                <a:solidFill>
                  <a:schemeClr val="bg1"/>
                </a:solidFill>
              </a:rPr>
              <a:t>DeliveryMan</a:t>
            </a:r>
            <a:r>
              <a:rPr lang="zh-CN" sz="2000" dirty="0">
                <a:solidFill>
                  <a:schemeClr val="bg1"/>
                </a:solidFill>
              </a:rPr>
              <a:t> information management, </a:t>
            </a:r>
            <a:r>
              <a:rPr sz="2000" dirty="0">
                <a:solidFill>
                  <a:schemeClr val="bg1"/>
                </a:solidFill>
              </a:rPr>
              <a:t>Logistics Company </a:t>
            </a:r>
            <a:r>
              <a:rPr lang="zh-CN" sz="2000" dirty="0">
                <a:solidFill>
                  <a:schemeClr val="bg1"/>
                </a:solidFill>
              </a:rPr>
              <a:t>information management.</a:t>
            </a:r>
            <a:endParaRPr lang="zh-CN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6315" y="356870"/>
            <a:ext cx="3217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Demand Analysis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0" name="图片 49" descr="/Users/liujiajia/Desktop/WeChat0b80e12eeabab296672fb00821a40151.pngWeChat0b80e12eeabab296672fb00821a4015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9760" y="878840"/>
            <a:ext cx="6889115" cy="5758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rot="16200000" flipH="1">
            <a:off x="4173415" y="4063986"/>
            <a:ext cx="4821803" cy="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50093" y="1769307"/>
            <a:ext cx="521475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2400" dirty="0">
                <a:latin typeface="Diwan Kufi" panose="00000400000000000000" charset="0"/>
                <a:cs typeface="Diwan Kufi" panose="00000400000000000000" charset="0"/>
              </a:rPr>
              <a:t> </a:t>
            </a:r>
            <a:r>
              <a:rPr lang="en-US" sz="2400" dirty="0">
                <a:latin typeface="Diwan Kufi" panose="00000400000000000000" charset="0"/>
                <a:cs typeface="Diwan Kufi" panose="00000400000000000000" charset="0"/>
              </a:rPr>
              <a:t>Order  management</a:t>
            </a:r>
            <a:endParaRPr lang="en-US" sz="2400" dirty="0">
              <a:latin typeface="Diwan Kufi" panose="00000400000000000000" charset="0"/>
              <a:cs typeface="Diwan Kufi" panose="0000040000000000000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4238" y="4783674"/>
            <a:ext cx="5140458" cy="60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2600" dirty="0"/>
              <a:t>Basic information management</a:t>
            </a:r>
            <a:endParaRPr sz="26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4579" y="786971"/>
            <a:ext cx="11780723" cy="0"/>
            <a:chOff x="503625" y="726011"/>
            <a:chExt cx="11780723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/Users/liujiajia/Desktop/WeChat230752f43528d3df4afa6e8156b1f7a7.pngWeChat230752f43528d3df4afa6e8156b1f7a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04495" y="1362075"/>
            <a:ext cx="6099810" cy="3057525"/>
          </a:xfrm>
          <a:prstGeom prst="rect">
            <a:avLst/>
          </a:prstGeom>
        </p:spPr>
      </p:pic>
      <p:pic>
        <p:nvPicPr>
          <p:cNvPr id="5" name="图片 4" descr="/Users/liujiajia/Desktop/WeChat59094c809b22bdaa0b6c4101341ebdf2.pngWeChat59094c809b22bdaa0b6c4101341ebdf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33870" y="3305175"/>
            <a:ext cx="5364480" cy="355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69230" y="537845"/>
            <a:ext cx="2842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M</a:t>
            </a:r>
            <a:r>
              <a:rPr lang="zh-CN" altLang="en-US" sz="2400"/>
              <a:t>odel </a:t>
            </a:r>
            <a:r>
              <a:rPr lang="en-US" altLang="zh-CN" sz="2400"/>
              <a:t>I</a:t>
            </a:r>
            <a:r>
              <a:rPr lang="zh-CN" altLang="en-US" sz="2400"/>
              <a:t>nstructions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12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3.xml><?xml version="1.0" encoding="utf-8"?>
<p:tagLst xmlns:p="http://schemas.openxmlformats.org/presentationml/2006/main">
  <p:tag name="MH" val="20160830110855"/>
  <p:tag name="MH_LIBRARY" val="CONTENTS"/>
  <p:tag name="MH_AUTOCOLOR" val="TRUE"/>
  <p:tag name="MH_TYPE" val="CONTENTS"/>
  <p:tag name="ID" val="545820"/>
</p:tagLst>
</file>

<file path=ppt/tags/tag14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15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16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17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8.xml><?xml version="1.0" encoding="utf-8"?>
<p:tagLst xmlns:p="http://schemas.openxmlformats.org/presentationml/2006/main">
  <p:tag name="MH" val="20161022204303"/>
  <p:tag name="MH_LIBRARY" val="GRAPHIC"/>
</p:tagLst>
</file>

<file path=ppt/tags/tag19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20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1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2.xml><?xml version="1.0" encoding="utf-8"?>
<p:tagLst xmlns:p="http://schemas.openxmlformats.org/presentationml/2006/main">
  <p:tag name="MH" val="20161022204303"/>
  <p:tag name="MH_LIBRARY" val="GRAPHIC"/>
</p:tagLst>
</file>

<file path=ppt/tags/tag23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4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5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6.xml><?xml version="1.0" encoding="utf-8"?>
<p:tagLst xmlns:p="http://schemas.openxmlformats.org/presentationml/2006/main">
  <p:tag name="MH" val="20161022204303"/>
  <p:tag name="MH_LIBRARY" val="GRAPHIC"/>
</p:tagLst>
</file>

<file path=ppt/tags/tag27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8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9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2"/>
</p:tagLst>
</file>

<file path=ppt/tags/tag30.xml><?xml version="1.0" encoding="utf-8"?>
<p:tagLst xmlns:p="http://schemas.openxmlformats.org/presentationml/2006/main">
  <p:tag name="MH" val="20161022204303"/>
  <p:tag name="MH_LIBRARY" val="GRAPHIC"/>
</p:tagLst>
</file>

<file path=ppt/tags/tag31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32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34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35.xml><?xml version="1.0" encoding="utf-8"?>
<p:tagLst xmlns:p="http://schemas.openxmlformats.org/presentationml/2006/main">
  <p:tag name="MH" val="20161022204303"/>
  <p:tag name="MH_LIBRARY" val="GRAPHIC"/>
</p:tagLst>
</file>

<file path=ppt/tags/tag4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5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3"/>
</p:tagLst>
</file>

<file path=ppt/tags/tag6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3"/>
</p:tagLst>
</file>

<file path=ppt/tags/tag7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4"/>
</p:tagLst>
</file>

<file path=ppt/tags/tag8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4"/>
</p:tagLst>
</file>

<file path=ppt/tags/tag9.xml><?xml version="1.0" encoding="utf-8"?>
<p:tagLst xmlns:p="http://schemas.openxmlformats.org/presentationml/2006/main">
  <p:tag name="MH" val="20160830110855"/>
  <p:tag name="MH_LIBRARY" val="CONTENTS"/>
  <p:tag name="MH_TYPE" val="OTHERS"/>
  <p:tag name="ID" val="545820"/>
</p:tagLst>
</file>

<file path=ppt/theme/theme1.xml><?xml version="1.0" encoding="utf-8"?>
<a:theme xmlns:a="http://schemas.openxmlformats.org/drawingml/2006/main" name="自定义设计方案">
  <a:themeElements>
    <a:clrScheme name="自定义 135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2FA3A5"/>
      </a:accent1>
      <a:accent2>
        <a:srgbClr val="041A3B"/>
      </a:accent2>
      <a:accent3>
        <a:srgbClr val="2FA3A5"/>
      </a:accent3>
      <a:accent4>
        <a:srgbClr val="041A3B"/>
      </a:accent4>
      <a:accent5>
        <a:srgbClr val="2FA3A5"/>
      </a:accent5>
      <a:accent6>
        <a:srgbClr val="041A3B"/>
      </a:accent6>
      <a:hlink>
        <a:srgbClr val="2FA3A5"/>
      </a:hlink>
      <a:folHlink>
        <a:srgbClr val="041A3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2068</Words>
  <Application>WPS 演示</Application>
  <PresentationFormat>自定义</PresentationFormat>
  <Paragraphs>156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Neris Thin</vt:lpstr>
      <vt:lpstr>Diwan Kufi</vt:lpstr>
      <vt:lpstr>黑体</vt:lpstr>
      <vt:lpstr>宋体</vt:lpstr>
      <vt:lpstr>Arial Unicode MS</vt:lpstr>
      <vt:lpstr>汉仪中黑KW</vt:lpstr>
      <vt:lpstr>Calibri Light</vt:lpstr>
      <vt:lpstr>苹方-简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bt241</dc:title>
  <dc:creator/>
  <cp:lastModifiedBy>liujiajia</cp:lastModifiedBy>
  <cp:revision>6</cp:revision>
  <dcterms:created xsi:type="dcterms:W3CDTF">2021-04-20T15:18:21Z</dcterms:created>
  <dcterms:modified xsi:type="dcterms:W3CDTF">2021-04-20T15:18:21Z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