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3F7C17-77E5-487D-BCE9-748E7DC0D2A1}">
  <a:tblStyle styleId="{B33F7C17-77E5-487D-BCE9-748E7DC0D2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Master" Target="slideMasters/slideMaster1.xml"/><Relationship Id="rId19" Type="http://schemas.openxmlformats.org/officeDocument/2006/relationships/font" Target="fonts/Montserrat-boldItalic.fntdata"/><Relationship Id="rId6" Type="http://schemas.openxmlformats.org/officeDocument/2006/relationships/notesMaster" Target="notesMasters/notesMaster1.xml"/><Relationship Id="rId18"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50">
                <a:solidFill>
                  <a:srgbClr val="2D3B45"/>
                </a:solidFill>
                <a:highlight>
                  <a:srgbClr val="FFFFFF"/>
                </a:highlight>
                <a:latin typeface="Lato"/>
                <a:ea typeface="Lato"/>
                <a:cs typeface="Lato"/>
                <a:sym typeface="Lato"/>
              </a:rPr>
              <a:t>We  are trying to predict sentiment about electric vehicles from news headlines and/or articles. However, journalists often aim for a neutral or balanced discussion. Have you thought about how to adress this? You could look at alternative data such as comments in online forums Reddit (Pushshift API) or comments below articles on news sites.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fbb75330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fbb75330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Our main goal for the project involves determining whether there are sentiment or topic differences between news and consumer reviews related to EVs.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applying NLP techniques to perform a news and user-review- based analysis of Electric Vehicle (EV) sentiments.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In addition to providing a comparison between the sentiments and topic distributions of news media and consumers with regard to EVs, we also hope this project will help to indirectly observe what the major avenues and barriers to widespread EV adoption may be. Some examples of barriers could include ”range anxiety” or ”lack of charging infrastructure” while avenues could include ”convenience” or ”acceleration.”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fbb75330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fbb75330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chemeClr val="dk1"/>
              </a:solidFill>
              <a:latin typeface="Lato"/>
              <a:ea typeface="Lato"/>
              <a:cs typeface="Lato"/>
              <a:sym typeface="Lato"/>
            </a:endParaRPr>
          </a:p>
          <a:p>
            <a:pPr indent="-311150" lvl="0" marL="457200" rtl="0" algn="l">
              <a:lnSpc>
                <a:spcPct val="115000"/>
              </a:lnSpc>
              <a:spcBef>
                <a:spcPts val="1200"/>
              </a:spcBef>
              <a:spcAft>
                <a:spcPts val="0"/>
              </a:spcAft>
              <a:buClr>
                <a:schemeClr val="dk1"/>
              </a:buClr>
              <a:buSzPts val="1300"/>
              <a:buFont typeface="Lato"/>
              <a:buChar char="●"/>
            </a:pPr>
            <a:r>
              <a:rPr lang="en" sz="1300">
                <a:solidFill>
                  <a:schemeClr val="dk1"/>
                </a:solidFill>
                <a:latin typeface="Lato"/>
                <a:ea typeface="Lato"/>
                <a:cs typeface="Lato"/>
                <a:sym typeface="Lato"/>
              </a:rPr>
              <a:t>This kind of understanding is especially relevant in a time where discussion of EVs in the media often dominates that of gasoline cars, yet EVs made up only 1.7 percent of US vehicle sales in 2020[1]. Furthermore, some studies like that of Song et al.(2021) have focused more on attitudes towards autonomous-vehicles (AVs) and rural areas. Therefore we believe a comparison-based topic and sentiment analysis of nationwide or global EV text data could be a useful extension of previous work. </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Perform A/B significance testing on the topic/term frequencies we find in order to verify if there is truly a difference</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
                <a:solidFill>
                  <a:schemeClr val="dk1"/>
                </a:solidFill>
              </a:rPr>
              <a:t>In order to determine sentiments we plan to use the semi-supervised Se- mAxis [15] technique previously used in the homework. </a:t>
            </a:r>
            <a:endParaRPr sz="1300">
              <a:solidFill>
                <a:schemeClr val="dk1"/>
              </a:solidFill>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fbb75330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fbb75330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cfbb75330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cfbb75330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6dbc02b40_1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6dbc02b40_1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fbb75330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fbb75330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6dbc02b40_1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6dbc02b40_1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6dbc02b40_1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6dbc02b40_1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fortune.com/" TargetMode="External"/><Relationship Id="rId4" Type="http://schemas.openxmlformats.org/officeDocument/2006/relationships/hyperlink" Target="https://www.kaggle.com/jeet2016/us-financial-news-articles" TargetMode="External"/><Relationship Id="rId5" Type="http://schemas.openxmlformats.org/officeDocument/2006/relationships/hyperlink" Target="https://www.insideevsforum.com/community/index.php?forums/model-3.3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 Sentiment Analysis</a:t>
            </a:r>
            <a:endParaRPr/>
          </a:p>
        </p:txBody>
      </p:sp>
      <p:sp>
        <p:nvSpPr>
          <p:cNvPr id="135" name="Google Shape;135;p13"/>
          <p:cNvSpPr txBox="1"/>
          <p:nvPr>
            <p:ph idx="1" type="subTitle"/>
          </p:nvPr>
        </p:nvSpPr>
        <p:spPr>
          <a:xfrm>
            <a:off x="3537150" y="301725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Josh Everts, Xuan Jiang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and Motivation</a:t>
            </a:r>
            <a:endParaRPr/>
          </a:p>
        </p:txBody>
      </p:sp>
      <p:sp>
        <p:nvSpPr>
          <p:cNvPr id="141" name="Google Shape;141;p14"/>
          <p:cNvSpPr txBox="1"/>
          <p:nvPr>
            <p:ph idx="1" type="body"/>
          </p:nvPr>
        </p:nvSpPr>
        <p:spPr>
          <a:xfrm>
            <a:off x="1448275" y="2794225"/>
            <a:ext cx="5758500" cy="20289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a:t>Additionally: </a:t>
            </a:r>
            <a:endParaRPr/>
          </a:p>
          <a:p>
            <a:pPr indent="-311150" lvl="0" marL="457200" rtl="0" algn="l">
              <a:spcBef>
                <a:spcPts val="1200"/>
              </a:spcBef>
              <a:spcAft>
                <a:spcPts val="0"/>
              </a:spcAft>
              <a:buSzPts val="1300"/>
              <a:buChar char="●"/>
            </a:pPr>
            <a:r>
              <a:rPr lang="en"/>
              <a:t>Can NLP help us question and/or confirm our hypothesis or bring to light new </a:t>
            </a:r>
            <a:r>
              <a:rPr lang="en"/>
              <a:t>possibilities</a:t>
            </a:r>
            <a:r>
              <a:rPr lang="en"/>
              <a:t> we haven’t considered?</a:t>
            </a:r>
            <a:endParaRPr/>
          </a:p>
          <a:p>
            <a:pPr indent="-311150" lvl="0" marL="457200" rtl="0" algn="l">
              <a:spcBef>
                <a:spcPts val="0"/>
              </a:spcBef>
              <a:spcAft>
                <a:spcPts val="0"/>
              </a:spcAft>
              <a:buSzPts val="1300"/>
              <a:buChar char="●"/>
            </a:pPr>
            <a:r>
              <a:rPr lang="en"/>
              <a:t>Could</a:t>
            </a:r>
            <a:r>
              <a:rPr lang="en"/>
              <a:t> this analysis help to indirectly observe what the major avenues and barriers to widespread EV adoption may be?</a:t>
            </a:r>
            <a:endParaRPr/>
          </a:p>
        </p:txBody>
      </p:sp>
      <p:sp>
        <p:nvSpPr>
          <p:cNvPr id="142" name="Google Shape;142;p14"/>
          <p:cNvSpPr txBox="1"/>
          <p:nvPr>
            <p:ph idx="1" type="body"/>
          </p:nvPr>
        </p:nvSpPr>
        <p:spPr>
          <a:xfrm>
            <a:off x="1297500" y="1586475"/>
            <a:ext cx="6773700" cy="1083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b="1" lang="en" sz="1312" u="sng">
                <a:solidFill>
                  <a:schemeClr val="lt2"/>
                </a:solidFill>
              </a:rPr>
              <a:t>Research Question:</a:t>
            </a:r>
            <a:r>
              <a:rPr b="1" lang="en" sz="1312">
                <a:solidFill>
                  <a:schemeClr val="lt2"/>
                </a:solidFill>
              </a:rPr>
              <a:t> </a:t>
            </a:r>
            <a:r>
              <a:rPr b="1" lang="en" sz="1312"/>
              <a:t>Are there sentiment and/or topic differences between News coverage of Electric Vehicles (EVs) and EV owner/user reviews.</a:t>
            </a:r>
            <a:endParaRPr b="1" sz="1312"/>
          </a:p>
          <a:p>
            <a:pPr indent="0" lvl="0" marL="0" rtl="0" algn="l">
              <a:lnSpc>
                <a:spcPct val="105000"/>
              </a:lnSpc>
              <a:spcBef>
                <a:spcPts val="1200"/>
              </a:spcBef>
              <a:spcAft>
                <a:spcPts val="1200"/>
              </a:spcAft>
              <a:buSzPts val="688"/>
              <a:buNone/>
            </a:pPr>
            <a:r>
              <a:rPr b="1" lang="en" sz="1312" u="sng">
                <a:solidFill>
                  <a:schemeClr val="lt2"/>
                </a:solidFill>
              </a:rPr>
              <a:t>Hypothesis: </a:t>
            </a:r>
            <a:r>
              <a:rPr b="1" lang="en" sz="1312"/>
              <a:t>Yes, we think there  are differences in sentiment between these groups.</a:t>
            </a:r>
            <a:endParaRPr b="1" sz="131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Our News and Consumer Data</a:t>
            </a:r>
            <a:endParaRPr sz="1300">
              <a:latin typeface="Lato"/>
              <a:ea typeface="Lato"/>
              <a:cs typeface="Lato"/>
              <a:sym typeface="Lato"/>
            </a:endParaRPr>
          </a:p>
          <a:p>
            <a:pPr indent="0" lvl="0" marL="0" rtl="0" algn="l">
              <a:spcBef>
                <a:spcPts val="1200"/>
              </a:spcBef>
              <a:spcAft>
                <a:spcPts val="0"/>
              </a:spcAft>
              <a:buNone/>
            </a:pPr>
            <a:r>
              <a:t/>
            </a:r>
            <a:endParaRPr/>
          </a:p>
        </p:txBody>
      </p:sp>
      <p:sp>
        <p:nvSpPr>
          <p:cNvPr id="148" name="Google Shape;148;p1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News Data</a:t>
            </a:r>
            <a:endParaRPr/>
          </a:p>
          <a:p>
            <a:pPr indent="-298450" lvl="1" marL="914400" marR="0" rtl="0" algn="l">
              <a:lnSpc>
                <a:spcPct val="115000"/>
              </a:lnSpc>
              <a:spcBef>
                <a:spcPts val="0"/>
              </a:spcBef>
              <a:spcAft>
                <a:spcPts val="0"/>
              </a:spcAft>
              <a:buSzPts val="1100"/>
              <a:buChar char="○"/>
            </a:pPr>
            <a:r>
              <a:rPr lang="en"/>
              <a:t>Bloomberg, CNBC, Reuters, WSJ, F</a:t>
            </a:r>
            <a:r>
              <a:rPr lang="en">
                <a:uFill>
                  <a:noFill/>
                </a:uFill>
                <a:hlinkClick r:id="rId3"/>
              </a:rPr>
              <a:t>ortune</a:t>
            </a:r>
            <a:endParaRPr/>
          </a:p>
          <a:p>
            <a:pPr indent="-298450" lvl="1" marL="914400" marR="0" rtl="0" algn="l">
              <a:lnSpc>
                <a:spcPct val="115000"/>
              </a:lnSpc>
              <a:spcBef>
                <a:spcPts val="0"/>
              </a:spcBef>
              <a:spcAft>
                <a:spcPts val="0"/>
              </a:spcAft>
              <a:buSzPts val="1100"/>
              <a:buChar char="○"/>
            </a:pPr>
            <a:r>
              <a:rPr lang="en" sz="1200" u="sng">
                <a:solidFill>
                  <a:schemeClr val="hlink"/>
                </a:solidFill>
                <a:latin typeface="Arial"/>
                <a:ea typeface="Arial"/>
                <a:cs typeface="Arial"/>
                <a:sym typeface="Arial"/>
                <a:hlinkClick r:id="rId4"/>
              </a:rPr>
              <a:t>https://www.kaggle.com/jeet2016/us-financial-news-articles</a:t>
            </a:r>
            <a:r>
              <a:rPr lang="en" sz="1200">
                <a:latin typeface="Arial"/>
                <a:ea typeface="Arial"/>
                <a:cs typeface="Arial"/>
                <a:sym typeface="Arial"/>
              </a:rPr>
              <a:t> </a:t>
            </a:r>
            <a:r>
              <a:rPr lang="en"/>
              <a:t>[1]</a:t>
            </a:r>
            <a:endParaRPr sz="1100"/>
          </a:p>
          <a:p>
            <a:pPr indent="-298450" lvl="1" marL="914400" marR="0" rtl="0" algn="l">
              <a:lnSpc>
                <a:spcPct val="115000"/>
              </a:lnSpc>
              <a:spcBef>
                <a:spcPts val="0"/>
              </a:spcBef>
              <a:spcAft>
                <a:spcPts val="0"/>
              </a:spcAft>
              <a:buSzPts val="1100"/>
              <a:buChar char="○"/>
            </a:pPr>
            <a:r>
              <a:rPr lang="en"/>
              <a:t>Collected </a:t>
            </a:r>
            <a:r>
              <a:rPr lang="en"/>
              <a:t>January-May 2018</a:t>
            </a:r>
            <a:endParaRPr/>
          </a:p>
          <a:p>
            <a:pPr indent="-298450" lvl="1" marL="914400" rtl="0" algn="l">
              <a:spcBef>
                <a:spcPts val="0"/>
              </a:spcBef>
              <a:spcAft>
                <a:spcPts val="0"/>
              </a:spcAft>
              <a:buSzPts val="1100"/>
              <a:buChar char="○"/>
            </a:pPr>
            <a:r>
              <a:rPr lang="en"/>
              <a:t>Filtered for EV-related bi-grams in article text </a:t>
            </a:r>
            <a:endParaRPr/>
          </a:p>
          <a:p>
            <a:pPr indent="-298450" lvl="2" marL="1371600" rtl="0" algn="l">
              <a:spcBef>
                <a:spcPts val="0"/>
              </a:spcBef>
              <a:spcAft>
                <a:spcPts val="0"/>
              </a:spcAft>
              <a:buSzPts val="1100"/>
              <a:buChar char="■"/>
            </a:pPr>
            <a:r>
              <a:rPr lang="en"/>
              <a:t>After filtering: ~1700 articles</a:t>
            </a:r>
            <a:endParaRPr/>
          </a:p>
          <a:p>
            <a:pPr indent="-311150" lvl="0" marL="457200" rtl="0" algn="l">
              <a:spcBef>
                <a:spcPts val="0"/>
              </a:spcBef>
              <a:spcAft>
                <a:spcPts val="0"/>
              </a:spcAft>
              <a:buSzPts val="1300"/>
              <a:buChar char="●"/>
            </a:pPr>
            <a:r>
              <a:rPr lang="en"/>
              <a:t>Consumer/User Data</a:t>
            </a:r>
            <a:endParaRPr/>
          </a:p>
          <a:p>
            <a:pPr indent="-298450" lvl="1" marL="914400" rtl="0" algn="l">
              <a:spcBef>
                <a:spcPts val="0"/>
              </a:spcBef>
              <a:spcAft>
                <a:spcPts val="0"/>
              </a:spcAft>
              <a:buSzPts val="1100"/>
              <a:buChar char="○"/>
            </a:pPr>
            <a:r>
              <a:rPr lang="en"/>
              <a:t>Scraped from InsideEVs.com Tesla Model 3 Forum: '</a:t>
            </a:r>
            <a:r>
              <a:rPr lang="en" u="sng">
                <a:solidFill>
                  <a:schemeClr val="hlink"/>
                </a:solidFill>
                <a:hlinkClick r:id="rId5"/>
              </a:rPr>
              <a:t>https://www.insideevsforum.com/community/index.php?forums/model-3.32/</a:t>
            </a:r>
            <a:r>
              <a:rPr lang="en"/>
              <a:t>' [2]</a:t>
            </a:r>
            <a:endParaRPr/>
          </a:p>
          <a:p>
            <a:pPr indent="-298450" lvl="1" marL="914400" rtl="0" algn="l">
              <a:spcBef>
                <a:spcPts val="0"/>
              </a:spcBef>
              <a:spcAft>
                <a:spcPts val="0"/>
              </a:spcAft>
              <a:buSzPts val="1100"/>
              <a:buChar char="○"/>
            </a:pPr>
            <a:r>
              <a:rPr lang="en"/>
              <a:t>~1900 comments from ~280  threads.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 and Methods</a:t>
            </a:r>
            <a:endParaRPr/>
          </a:p>
        </p:txBody>
      </p:sp>
      <p:grpSp>
        <p:nvGrpSpPr>
          <p:cNvPr id="154" name="Google Shape;154;p16"/>
          <p:cNvGrpSpPr/>
          <p:nvPr/>
        </p:nvGrpSpPr>
        <p:grpSpPr>
          <a:xfrm>
            <a:off x="1220725" y="1307850"/>
            <a:ext cx="7192450" cy="2800863"/>
            <a:chOff x="525025" y="1717475"/>
            <a:chExt cx="7192450" cy="2800863"/>
          </a:xfrm>
        </p:grpSpPr>
        <p:sp>
          <p:nvSpPr>
            <p:cNvPr id="155" name="Google Shape;155;p16"/>
            <p:cNvSpPr txBox="1"/>
            <p:nvPr/>
          </p:nvSpPr>
          <p:spPr>
            <a:xfrm>
              <a:off x="525025" y="1717475"/>
              <a:ext cx="22335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Collect and Filter Data </a:t>
              </a:r>
              <a:endParaRPr>
                <a:solidFill>
                  <a:schemeClr val="lt1"/>
                </a:solidFill>
                <a:latin typeface="Lato"/>
                <a:ea typeface="Lato"/>
                <a:cs typeface="Lato"/>
                <a:sym typeface="Lato"/>
              </a:endParaRPr>
            </a:p>
          </p:txBody>
        </p:sp>
        <p:sp>
          <p:nvSpPr>
            <p:cNvPr id="156" name="Google Shape;156;p16"/>
            <p:cNvSpPr txBox="1"/>
            <p:nvPr/>
          </p:nvSpPr>
          <p:spPr>
            <a:xfrm>
              <a:off x="3151350" y="1717475"/>
              <a:ext cx="1939800" cy="400200"/>
            </a:xfrm>
            <a:prstGeom prst="rect">
              <a:avLst/>
            </a:prstGeom>
            <a:solidFill>
              <a:schemeClr val="lt2"/>
            </a:solid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SemAxis [3] Model</a:t>
              </a:r>
              <a:endParaRPr>
                <a:solidFill>
                  <a:schemeClr val="lt1"/>
                </a:solidFill>
                <a:latin typeface="Lato"/>
                <a:ea typeface="Lato"/>
                <a:cs typeface="Lato"/>
                <a:sym typeface="Lato"/>
              </a:endParaRPr>
            </a:p>
          </p:txBody>
        </p:sp>
        <p:sp>
          <p:nvSpPr>
            <p:cNvPr id="157" name="Google Shape;157;p16"/>
            <p:cNvSpPr txBox="1"/>
            <p:nvPr/>
          </p:nvSpPr>
          <p:spPr>
            <a:xfrm>
              <a:off x="5555075" y="1717475"/>
              <a:ext cx="19398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Lato"/>
                  <a:ea typeface="Lato"/>
                  <a:cs typeface="Lato"/>
                  <a:sym typeface="Lato"/>
                </a:rPr>
                <a:t>Gensim Topic Model</a:t>
              </a:r>
              <a:endParaRPr>
                <a:solidFill>
                  <a:schemeClr val="lt1"/>
                </a:solidFill>
                <a:latin typeface="Lato"/>
                <a:ea typeface="Lato"/>
                <a:cs typeface="Lato"/>
                <a:sym typeface="Lato"/>
              </a:endParaRPr>
            </a:p>
          </p:txBody>
        </p:sp>
        <p:sp>
          <p:nvSpPr>
            <p:cNvPr id="158" name="Google Shape;158;p16"/>
            <p:cNvSpPr txBox="1"/>
            <p:nvPr/>
          </p:nvSpPr>
          <p:spPr>
            <a:xfrm>
              <a:off x="525025" y="2411625"/>
              <a:ext cx="2233500" cy="6156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News Dataset: Filter with bi-gram term dictionary</a:t>
              </a:r>
              <a:endParaRPr>
                <a:solidFill>
                  <a:schemeClr val="lt1"/>
                </a:solidFill>
                <a:latin typeface="Lato"/>
                <a:ea typeface="Lato"/>
                <a:cs typeface="Lato"/>
                <a:sym typeface="Lato"/>
              </a:endParaRPr>
            </a:p>
          </p:txBody>
        </p:sp>
        <p:sp>
          <p:nvSpPr>
            <p:cNvPr id="159" name="Google Shape;159;p16"/>
            <p:cNvSpPr txBox="1"/>
            <p:nvPr/>
          </p:nvSpPr>
          <p:spPr>
            <a:xfrm>
              <a:off x="525025" y="3165575"/>
              <a:ext cx="2233500" cy="10467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Consumer Reviews: Scraped from insideEVs.com Tesla Model 3 Owners Forum</a:t>
              </a:r>
              <a:endParaRPr>
                <a:solidFill>
                  <a:schemeClr val="lt1"/>
                </a:solidFill>
                <a:latin typeface="Lato"/>
                <a:ea typeface="Lato"/>
                <a:cs typeface="Lato"/>
                <a:sym typeface="Lato"/>
              </a:endParaRPr>
            </a:p>
          </p:txBody>
        </p:sp>
        <p:sp>
          <p:nvSpPr>
            <p:cNvPr id="160" name="Google Shape;160;p16"/>
            <p:cNvSpPr txBox="1"/>
            <p:nvPr/>
          </p:nvSpPr>
          <p:spPr>
            <a:xfrm>
              <a:off x="3004500" y="2411650"/>
              <a:ext cx="2233500" cy="4002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Pre-trained GloVecs</a:t>
              </a:r>
              <a:endParaRPr>
                <a:solidFill>
                  <a:schemeClr val="lt1"/>
                </a:solidFill>
                <a:latin typeface="Lato"/>
                <a:ea typeface="Lato"/>
                <a:cs typeface="Lato"/>
                <a:sym typeface="Lato"/>
              </a:endParaRPr>
            </a:p>
          </p:txBody>
        </p:sp>
        <p:sp>
          <p:nvSpPr>
            <p:cNvPr id="161" name="Google Shape;161;p16"/>
            <p:cNvSpPr txBox="1"/>
            <p:nvPr/>
          </p:nvSpPr>
          <p:spPr>
            <a:xfrm>
              <a:off x="3004500" y="2934988"/>
              <a:ext cx="22335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Corpus-trained word2vec </a:t>
              </a:r>
              <a:endParaRPr>
                <a:solidFill>
                  <a:schemeClr val="lt1"/>
                </a:solidFill>
                <a:latin typeface="Lato"/>
                <a:ea typeface="Lato"/>
                <a:cs typeface="Lato"/>
                <a:sym typeface="Lato"/>
              </a:endParaRPr>
            </a:p>
          </p:txBody>
        </p:sp>
        <p:sp>
          <p:nvSpPr>
            <p:cNvPr id="162" name="Google Shape;162;p16"/>
            <p:cNvSpPr txBox="1"/>
            <p:nvPr/>
          </p:nvSpPr>
          <p:spPr>
            <a:xfrm>
              <a:off x="3004500" y="3471638"/>
              <a:ext cx="2233500" cy="10467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Decide on positive/negative sentiment vectors using test embeddings</a:t>
              </a:r>
              <a:endParaRPr>
                <a:solidFill>
                  <a:schemeClr val="lt1"/>
                </a:solidFill>
                <a:latin typeface="Lato"/>
                <a:ea typeface="Lato"/>
                <a:cs typeface="Lato"/>
                <a:sym typeface="Lato"/>
              </a:endParaRPr>
            </a:p>
          </p:txBody>
        </p:sp>
        <p:sp>
          <p:nvSpPr>
            <p:cNvPr id="163" name="Google Shape;163;p16"/>
            <p:cNvSpPr txBox="1"/>
            <p:nvPr/>
          </p:nvSpPr>
          <p:spPr>
            <a:xfrm>
              <a:off x="5483975" y="2411650"/>
              <a:ext cx="2233500" cy="8313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Tokenize on News and Review Corpora with K=10</a:t>
              </a:r>
              <a:endParaRPr>
                <a:solidFill>
                  <a:schemeClr val="lt1"/>
                </a:solidFill>
                <a:latin typeface="Lato"/>
                <a:ea typeface="Lato"/>
                <a:cs typeface="Lato"/>
                <a:sym typeface="Lato"/>
              </a:endParaRPr>
            </a:p>
          </p:txBody>
        </p:sp>
        <p:cxnSp>
          <p:nvCxnSpPr>
            <p:cNvPr id="164" name="Google Shape;164;p16"/>
            <p:cNvCxnSpPr>
              <a:stCxn id="155" idx="3"/>
              <a:endCxn id="156" idx="1"/>
            </p:cNvCxnSpPr>
            <p:nvPr/>
          </p:nvCxnSpPr>
          <p:spPr>
            <a:xfrm>
              <a:off x="2758525" y="1917575"/>
              <a:ext cx="392700" cy="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16"/>
            <p:cNvCxnSpPr>
              <a:stCxn id="156" idx="3"/>
              <a:endCxn id="157" idx="1"/>
            </p:cNvCxnSpPr>
            <p:nvPr/>
          </p:nvCxnSpPr>
          <p:spPr>
            <a:xfrm>
              <a:off x="5091150" y="1917575"/>
              <a:ext cx="463800" cy="0"/>
            </a:xfrm>
            <a:prstGeom prst="straightConnector1">
              <a:avLst/>
            </a:prstGeom>
            <a:noFill/>
            <a:ln cap="flat" cmpd="sng" w="9525">
              <a:solidFill>
                <a:schemeClr val="dk2"/>
              </a:solidFill>
              <a:prstDash val="solid"/>
              <a:round/>
              <a:headEnd len="med" w="med" type="none"/>
              <a:tailEnd len="med" w="med" type="triangle"/>
            </a:ln>
          </p:spPr>
        </p:cxnSp>
        <p:sp>
          <p:nvSpPr>
            <p:cNvPr id="166" name="Google Shape;166;p16"/>
            <p:cNvSpPr txBox="1"/>
            <p:nvPr/>
          </p:nvSpPr>
          <p:spPr>
            <a:xfrm>
              <a:off x="5483975" y="3381125"/>
              <a:ext cx="2233500" cy="6156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SemAxis Analysis of Topic Tokens</a:t>
              </a:r>
              <a:endParaRPr>
                <a:solidFill>
                  <a:schemeClr val="lt1"/>
                </a:solidFill>
                <a:latin typeface="Lato"/>
                <a:ea typeface="Lato"/>
                <a:cs typeface="Lato"/>
                <a:sym typeface="Lato"/>
              </a:endParaRPr>
            </a:p>
          </p:txBody>
        </p:sp>
      </p:grpSp>
      <p:sp>
        <p:nvSpPr>
          <p:cNvPr id="167" name="Google Shape;167;p16"/>
          <p:cNvSpPr txBox="1"/>
          <p:nvPr/>
        </p:nvSpPr>
        <p:spPr>
          <a:xfrm>
            <a:off x="3700200" y="4245150"/>
            <a:ext cx="2233500" cy="6156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Find </a:t>
            </a:r>
            <a:r>
              <a:rPr lang="en">
                <a:solidFill>
                  <a:schemeClr val="lt1"/>
                </a:solidFill>
                <a:latin typeface="Lato"/>
                <a:ea typeface="Lato"/>
                <a:cs typeface="Lato"/>
                <a:sym typeface="Lato"/>
              </a:rPr>
              <a:t>average</a:t>
            </a:r>
            <a:r>
              <a:rPr lang="en">
                <a:solidFill>
                  <a:schemeClr val="lt1"/>
                </a:solidFill>
                <a:latin typeface="Lato"/>
                <a:ea typeface="Lato"/>
                <a:cs typeface="Lato"/>
                <a:sym typeface="Lato"/>
              </a:rPr>
              <a:t> token-wise sentiment for each corpus</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Sentiment Analysis</a:t>
            </a:r>
            <a:endParaRPr/>
          </a:p>
        </p:txBody>
      </p:sp>
      <p:sp>
        <p:nvSpPr>
          <p:cNvPr id="173" name="Google Shape;173;p17"/>
          <p:cNvSpPr txBox="1"/>
          <p:nvPr/>
        </p:nvSpPr>
        <p:spPr>
          <a:xfrm>
            <a:off x="667400" y="1628475"/>
            <a:ext cx="2625000" cy="5388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Significance </a:t>
            </a:r>
            <a:endParaRPr>
              <a:solidFill>
                <a:schemeClr val="lt1"/>
              </a:solidFill>
              <a:latin typeface="Lato"/>
              <a:ea typeface="Lato"/>
              <a:cs typeface="Lato"/>
              <a:sym typeface="Lato"/>
            </a:endParaRPr>
          </a:p>
          <a:p>
            <a:pPr indent="0" lvl="0" marL="0" rtl="0" algn="l">
              <a:spcBef>
                <a:spcPts val="0"/>
              </a:spcBef>
              <a:spcAft>
                <a:spcPts val="0"/>
              </a:spcAft>
              <a:buNone/>
            </a:pPr>
            <a:r>
              <a:rPr lang="en" sz="900">
                <a:solidFill>
                  <a:schemeClr val="lt1"/>
                </a:solidFill>
                <a:latin typeface="Lato"/>
                <a:ea typeface="Lato"/>
                <a:cs typeface="Lato"/>
                <a:sym typeface="Lato"/>
              </a:rPr>
              <a:t>Note: SemAxis produces scores between [-1,1]</a:t>
            </a:r>
            <a:endParaRPr sz="900">
              <a:solidFill>
                <a:schemeClr val="lt1"/>
              </a:solidFill>
              <a:latin typeface="Lato"/>
              <a:ea typeface="Lato"/>
              <a:cs typeface="Lato"/>
              <a:sym typeface="Lato"/>
            </a:endParaRPr>
          </a:p>
        </p:txBody>
      </p:sp>
      <p:graphicFrame>
        <p:nvGraphicFramePr>
          <p:cNvPr id="174" name="Google Shape;174;p17"/>
          <p:cNvGraphicFramePr/>
          <p:nvPr/>
        </p:nvGraphicFramePr>
        <p:xfrm>
          <a:off x="667400" y="2222725"/>
          <a:ext cx="3000000" cy="3000000"/>
        </p:xfrm>
        <a:graphic>
          <a:graphicData uri="http://schemas.openxmlformats.org/drawingml/2006/table">
            <a:tbl>
              <a:tblPr>
                <a:noFill/>
                <a:tableStyleId>{B33F7C17-77E5-487D-BCE9-748E7DC0D2A1}</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chemeClr val="lt1"/>
                          </a:solidFill>
                        </a:rPr>
                        <a:t>Model</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News Score </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Comments Score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Significance (t-test)</a:t>
                      </a:r>
                      <a:endParaRPr>
                        <a:solidFill>
                          <a:schemeClr val="lt1"/>
                        </a:solidFill>
                      </a:endParaRPr>
                    </a:p>
                  </a:txBody>
                  <a:tcPr marT="91425" marB="91425" marR="91425" marL="91425">
                    <a:solidFill>
                      <a:schemeClr val="lt2"/>
                    </a:solidFill>
                  </a:tcPr>
                </a:tc>
              </a:tr>
              <a:tr h="381000">
                <a:tc>
                  <a:txBody>
                    <a:bodyPr/>
                    <a:lstStyle/>
                    <a:p>
                      <a:pPr indent="0" lvl="0" marL="0" rtl="0" algn="l">
                        <a:spcBef>
                          <a:spcPts val="0"/>
                        </a:spcBef>
                        <a:spcAft>
                          <a:spcPts val="0"/>
                        </a:spcAft>
                        <a:buNone/>
                      </a:pPr>
                      <a:r>
                        <a:rPr lang="en">
                          <a:solidFill>
                            <a:schemeClr val="lt1"/>
                          </a:solidFill>
                        </a:rPr>
                        <a:t>gloVe</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.0496</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.0167</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 &lt; .0001</a:t>
                      </a:r>
                      <a:endParaRPr>
                        <a:solidFill>
                          <a:schemeClr val="lt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lt1"/>
                          </a:solidFill>
                        </a:rPr>
                        <a:t>word2Vec</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-.035 (news-com)</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-.012 (com-com)</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a:solidFill>
                            <a:schemeClr val="lt1"/>
                          </a:solidFill>
                        </a:rPr>
                        <a:t>P &lt; .0001</a:t>
                      </a:r>
                      <a:endParaRPr>
                        <a:solidFill>
                          <a:schemeClr val="lt1"/>
                        </a:solidFill>
                      </a:endParaRPr>
                    </a:p>
                  </a:txBody>
                  <a:tcPr marT="91425" marB="91425" marR="91425" marL="91425"/>
                </a:tc>
              </a:tr>
            </a:tbl>
          </a:graphicData>
        </a:graphic>
      </p:graphicFrame>
      <p:sp>
        <p:nvSpPr>
          <p:cNvPr id="175" name="Google Shape;175;p17"/>
          <p:cNvSpPr txBox="1"/>
          <p:nvPr/>
        </p:nvSpPr>
        <p:spPr>
          <a:xfrm>
            <a:off x="667400" y="3648500"/>
            <a:ext cx="5125800" cy="10467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Conclusion: we found that the two corpora have statistically different sentiments in both an unsupervised and semi-supervised case. </a:t>
            </a:r>
            <a:r>
              <a:rPr lang="en" u="sng">
                <a:solidFill>
                  <a:schemeClr val="lt1"/>
                </a:solidFill>
                <a:latin typeface="Lato"/>
                <a:ea typeface="Lato"/>
                <a:cs typeface="Lato"/>
                <a:sym typeface="Lato"/>
              </a:rPr>
              <a:t>But the practical significance is very low </a:t>
            </a:r>
            <a:r>
              <a:rPr lang="en">
                <a:solidFill>
                  <a:schemeClr val="lt1"/>
                </a:solidFill>
                <a:latin typeface="Lato"/>
                <a:ea typeface="Lato"/>
                <a:cs typeface="Lato"/>
                <a:sym typeface="Lato"/>
              </a:rPr>
              <a:t>as seen by the near-0 sentiments over each corpus. </a:t>
            </a:r>
            <a:endParaRPr>
              <a:solidFill>
                <a:schemeClr val="lt1"/>
              </a:solidFill>
              <a:latin typeface="Lato"/>
              <a:ea typeface="Lato"/>
              <a:cs typeface="Lato"/>
              <a:sym typeface="Lato"/>
            </a:endParaRPr>
          </a:p>
        </p:txBody>
      </p:sp>
      <p:sp>
        <p:nvSpPr>
          <p:cNvPr id="176" name="Google Shape;176;p17"/>
          <p:cNvSpPr/>
          <p:nvPr/>
        </p:nvSpPr>
        <p:spPr>
          <a:xfrm>
            <a:off x="4876550" y="1112075"/>
            <a:ext cx="3691200" cy="720900"/>
          </a:xfrm>
          <a:prstGeom prst="roundRect">
            <a:avLst>
              <a:gd fmla="val 16667" name="adj"/>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Lato"/>
                <a:ea typeface="Lato"/>
                <a:cs typeface="Lato"/>
                <a:sym typeface="Lato"/>
              </a:rPr>
              <a:t>GloVe embeddings vs word2Vec corpora embeddings flip the sentiment order -- this suggests that our analysis is highly dependent on embedding and semantic vector choice.</a:t>
            </a:r>
            <a:endParaRPr/>
          </a:p>
        </p:txBody>
      </p:sp>
      <p:cxnSp>
        <p:nvCxnSpPr>
          <p:cNvPr id="177" name="Google Shape;177;p17"/>
          <p:cNvCxnSpPr/>
          <p:nvPr/>
        </p:nvCxnSpPr>
        <p:spPr>
          <a:xfrm flipH="1">
            <a:off x="3721850" y="1505925"/>
            <a:ext cx="1130100" cy="645300"/>
          </a:xfrm>
          <a:prstGeom prst="straightConnector1">
            <a:avLst/>
          </a:prstGeom>
          <a:noFill/>
          <a:ln cap="flat" cmpd="sng" w="19050">
            <a:solidFill>
              <a:schemeClr val="lt1"/>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Topic Model and Sentiments</a:t>
            </a:r>
            <a:endParaRPr/>
          </a:p>
        </p:txBody>
      </p:sp>
      <p:pic>
        <p:nvPicPr>
          <p:cNvPr id="183" name="Google Shape;183;p18"/>
          <p:cNvPicPr preferRelativeResize="0"/>
          <p:nvPr/>
        </p:nvPicPr>
        <p:blipFill>
          <a:blip r:embed="rId3">
            <a:alphaModFix/>
          </a:blip>
          <a:stretch>
            <a:fillRect/>
          </a:stretch>
        </p:blipFill>
        <p:spPr>
          <a:xfrm>
            <a:off x="2249462" y="939213"/>
            <a:ext cx="6754573" cy="541625"/>
          </a:xfrm>
          <a:prstGeom prst="rect">
            <a:avLst/>
          </a:prstGeom>
          <a:noFill/>
          <a:ln>
            <a:noFill/>
          </a:ln>
        </p:spPr>
      </p:pic>
      <p:pic>
        <p:nvPicPr>
          <p:cNvPr id="184" name="Google Shape;184;p18"/>
          <p:cNvPicPr preferRelativeResize="0"/>
          <p:nvPr/>
        </p:nvPicPr>
        <p:blipFill>
          <a:blip r:embed="rId4">
            <a:alphaModFix/>
          </a:blip>
          <a:stretch>
            <a:fillRect/>
          </a:stretch>
        </p:blipFill>
        <p:spPr>
          <a:xfrm>
            <a:off x="2249450" y="1547025"/>
            <a:ext cx="5723644" cy="541600"/>
          </a:xfrm>
          <a:prstGeom prst="rect">
            <a:avLst/>
          </a:prstGeom>
          <a:noFill/>
          <a:ln>
            <a:noFill/>
          </a:ln>
        </p:spPr>
      </p:pic>
      <p:sp>
        <p:nvSpPr>
          <p:cNvPr id="185" name="Google Shape;185;p18"/>
          <p:cNvSpPr txBox="1"/>
          <p:nvPr/>
        </p:nvSpPr>
        <p:spPr>
          <a:xfrm>
            <a:off x="1297500" y="1080625"/>
            <a:ext cx="6567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News</a:t>
            </a:r>
            <a:endParaRPr>
              <a:latin typeface="Lato"/>
              <a:ea typeface="Lato"/>
              <a:cs typeface="Lato"/>
              <a:sym typeface="Lato"/>
            </a:endParaRPr>
          </a:p>
        </p:txBody>
      </p:sp>
      <p:sp>
        <p:nvSpPr>
          <p:cNvPr id="186" name="Google Shape;186;p18"/>
          <p:cNvSpPr txBox="1"/>
          <p:nvPr/>
        </p:nvSpPr>
        <p:spPr>
          <a:xfrm>
            <a:off x="841800" y="1617725"/>
            <a:ext cx="11124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Consumers</a:t>
            </a:r>
            <a:endParaRPr>
              <a:latin typeface="Lato"/>
              <a:ea typeface="Lato"/>
              <a:cs typeface="Lato"/>
              <a:sym typeface="Lato"/>
            </a:endParaRPr>
          </a:p>
        </p:txBody>
      </p:sp>
      <p:pic>
        <p:nvPicPr>
          <p:cNvPr id="187" name="Google Shape;187;p18"/>
          <p:cNvPicPr preferRelativeResize="0"/>
          <p:nvPr/>
        </p:nvPicPr>
        <p:blipFill>
          <a:blip r:embed="rId5">
            <a:alphaModFix/>
          </a:blip>
          <a:stretch>
            <a:fillRect/>
          </a:stretch>
        </p:blipFill>
        <p:spPr>
          <a:xfrm>
            <a:off x="4491950" y="2212125"/>
            <a:ext cx="4403727" cy="2797900"/>
          </a:xfrm>
          <a:prstGeom prst="rect">
            <a:avLst/>
          </a:prstGeom>
          <a:noFill/>
          <a:ln>
            <a:noFill/>
          </a:ln>
        </p:spPr>
      </p:pic>
      <p:pic>
        <p:nvPicPr>
          <p:cNvPr id="188" name="Google Shape;188;p18"/>
          <p:cNvPicPr preferRelativeResize="0"/>
          <p:nvPr/>
        </p:nvPicPr>
        <p:blipFill>
          <a:blip r:embed="rId6">
            <a:alphaModFix/>
          </a:blip>
          <a:stretch>
            <a:fillRect/>
          </a:stretch>
        </p:blipFill>
        <p:spPr>
          <a:xfrm>
            <a:off x="446050" y="2212125"/>
            <a:ext cx="3222557" cy="2797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194" name="Google Shape;194;p19"/>
          <p:cNvSpPr txBox="1"/>
          <p:nvPr>
            <p:ph idx="1" type="body"/>
          </p:nvPr>
        </p:nvSpPr>
        <p:spPr>
          <a:xfrm>
            <a:off x="1168800" y="1820375"/>
            <a:ext cx="3403200" cy="2761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t>There is a statistically significant difference</a:t>
            </a:r>
            <a:r>
              <a:rPr lang="en"/>
              <a:t> in sentiment between Tesla Model 3 Owners and business-news headlines, though it is very small in magnitude. Does it generalize? </a:t>
            </a:r>
            <a:endParaRPr/>
          </a:p>
          <a:p>
            <a:pPr indent="-311150" lvl="0" marL="457200" rtl="0" algn="l">
              <a:spcBef>
                <a:spcPts val="0"/>
              </a:spcBef>
              <a:spcAft>
                <a:spcPts val="0"/>
              </a:spcAft>
              <a:buSzPts val="1300"/>
              <a:buChar char="●"/>
            </a:pPr>
            <a:r>
              <a:rPr lang="en" u="sng"/>
              <a:t>Topic Models reveal big differences in discussions</a:t>
            </a:r>
            <a:r>
              <a:rPr lang="en"/>
              <a:t>; consumers discuss a variety of issues that are hard to capture in a single sentiment.</a:t>
            </a:r>
            <a:endParaRPr/>
          </a:p>
          <a:p>
            <a:pPr indent="0" lvl="0" marL="0" rtl="0" algn="l">
              <a:spcBef>
                <a:spcPts val="1200"/>
              </a:spcBef>
              <a:spcAft>
                <a:spcPts val="1200"/>
              </a:spcAft>
              <a:buNone/>
            </a:pPr>
            <a:r>
              <a:t/>
            </a:r>
            <a:endParaRPr/>
          </a:p>
        </p:txBody>
      </p:sp>
      <p:sp>
        <p:nvSpPr>
          <p:cNvPr id="195" name="Google Shape;195;p19"/>
          <p:cNvSpPr txBox="1"/>
          <p:nvPr>
            <p:ph idx="2" type="body"/>
          </p:nvPr>
        </p:nvSpPr>
        <p:spPr>
          <a:xfrm>
            <a:off x="5048896" y="1745525"/>
            <a:ext cx="3403200" cy="29112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We each performed our own test-labelling of 100 random forum comments  </a:t>
            </a:r>
            <a:r>
              <a:rPr lang="en"/>
              <a:t>with</a:t>
            </a:r>
            <a:r>
              <a:rPr lang="en"/>
              <a:t> a positive, negative, or neutral sentiment. </a:t>
            </a:r>
            <a:r>
              <a:rPr lang="en" u="sng"/>
              <a:t>We obtained moderate agreement with a Cohen’s Kappa = 0.521. </a:t>
            </a:r>
            <a:endParaRPr u="sng"/>
          </a:p>
          <a:p>
            <a:pPr indent="-304958" lvl="0" marL="457200" rtl="0" algn="l">
              <a:spcBef>
                <a:spcPts val="0"/>
              </a:spcBef>
              <a:spcAft>
                <a:spcPts val="0"/>
              </a:spcAft>
              <a:buSzPct val="100000"/>
              <a:buChar char="●"/>
            </a:pPr>
            <a:r>
              <a:rPr lang="en"/>
              <a:t>This suggests that a supervised sentiment-classification method using BERT is a good next step. </a:t>
            </a:r>
            <a:endParaRPr/>
          </a:p>
          <a:p>
            <a:pPr indent="-304958" lvl="0" marL="457200" rtl="0" algn="l">
              <a:spcBef>
                <a:spcPts val="0"/>
              </a:spcBef>
              <a:spcAft>
                <a:spcPts val="0"/>
              </a:spcAft>
              <a:buSzPct val="100000"/>
              <a:buChar char="●"/>
            </a:pPr>
            <a:r>
              <a:rPr lang="en"/>
              <a:t>Generally need more data, and will add non-Tesla forum comments.</a:t>
            </a:r>
            <a:endParaRPr/>
          </a:p>
          <a:p>
            <a:pPr indent="-304958" lvl="0" marL="457200" rtl="0" algn="l">
              <a:spcBef>
                <a:spcPts val="0"/>
              </a:spcBef>
              <a:spcAft>
                <a:spcPts val="0"/>
              </a:spcAft>
              <a:buSzPct val="100000"/>
              <a:buChar char="●"/>
            </a:pPr>
            <a:r>
              <a:rPr lang="en" u="sng"/>
              <a:t>Remove repeat text in forum comments </a:t>
            </a:r>
            <a:r>
              <a:rPr lang="en" u="sng"/>
              <a:t>using</a:t>
            </a:r>
            <a:r>
              <a:rPr lang="en" u="sng"/>
              <a:t> sequence alignment.</a:t>
            </a:r>
            <a:endParaRPr u="sng"/>
          </a:p>
          <a:p>
            <a:pPr indent="0" lvl="0" marL="457200" rtl="0" algn="l">
              <a:spcBef>
                <a:spcPts val="1200"/>
              </a:spcBef>
              <a:spcAft>
                <a:spcPts val="1200"/>
              </a:spcAft>
              <a:buNone/>
            </a:pPr>
            <a:r>
              <a:t/>
            </a:r>
            <a:endParaRPr/>
          </a:p>
        </p:txBody>
      </p:sp>
      <p:sp>
        <p:nvSpPr>
          <p:cNvPr id="196" name="Google Shape;196;p19"/>
          <p:cNvSpPr txBox="1"/>
          <p:nvPr/>
        </p:nvSpPr>
        <p:spPr>
          <a:xfrm>
            <a:off x="2380950" y="1307850"/>
            <a:ext cx="9789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Summary</a:t>
            </a:r>
            <a:endParaRPr>
              <a:solidFill>
                <a:schemeClr val="lt1"/>
              </a:solidFill>
              <a:latin typeface="Lato"/>
              <a:ea typeface="Lato"/>
              <a:cs typeface="Lato"/>
              <a:sym typeface="Lato"/>
            </a:endParaRPr>
          </a:p>
        </p:txBody>
      </p:sp>
      <p:sp>
        <p:nvSpPr>
          <p:cNvPr id="197" name="Google Shape;197;p19"/>
          <p:cNvSpPr txBox="1"/>
          <p:nvPr/>
        </p:nvSpPr>
        <p:spPr>
          <a:xfrm>
            <a:off x="6221750" y="1307850"/>
            <a:ext cx="1057500" cy="400200"/>
          </a:xfrm>
          <a:prstGeom prst="rect">
            <a:avLst/>
          </a:prstGeom>
          <a:solidFill>
            <a:schemeClr val="accen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Next Steps</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type="title"/>
          </p:nvPr>
        </p:nvSpPr>
        <p:spPr>
          <a:xfrm>
            <a:off x="3148950" y="2156400"/>
            <a:ext cx="2846100" cy="830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3600"/>
              <a:t>Questions?</a:t>
            </a:r>
            <a:endParaRPr sz="3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and References</a:t>
            </a:r>
            <a:endParaRPr/>
          </a:p>
        </p:txBody>
      </p:sp>
      <p:sp>
        <p:nvSpPr>
          <p:cNvPr id="208" name="Google Shape;208;p21"/>
          <p:cNvSpPr txBox="1"/>
          <p:nvPr>
            <p:ph idx="1" type="body"/>
          </p:nvPr>
        </p:nvSpPr>
        <p:spPr>
          <a:xfrm>
            <a:off x="1368700" y="1307850"/>
            <a:ext cx="34032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600">
                <a:solidFill>
                  <a:schemeClr val="lt2"/>
                </a:solidFill>
              </a:rPr>
              <a:t>Sources</a:t>
            </a:r>
            <a:endParaRPr b="1" sz="5600">
              <a:solidFill>
                <a:schemeClr val="lt2"/>
              </a:solidFill>
            </a:endParaRPr>
          </a:p>
          <a:p>
            <a:pPr indent="0" lvl="0" marL="0" rtl="0" algn="l">
              <a:spcBef>
                <a:spcPts val="1200"/>
              </a:spcBef>
              <a:spcAft>
                <a:spcPts val="0"/>
              </a:spcAft>
              <a:buNone/>
            </a:pPr>
            <a:r>
              <a:rPr b="1" lang="en" sz="4400"/>
              <a:t>Data From: </a:t>
            </a:r>
            <a:endParaRPr b="1" sz="4400"/>
          </a:p>
          <a:p>
            <a:pPr indent="0" lvl="0" marL="0" rtl="0" algn="l">
              <a:spcBef>
                <a:spcPts val="1200"/>
              </a:spcBef>
              <a:spcAft>
                <a:spcPts val="0"/>
              </a:spcAft>
              <a:buNone/>
            </a:pPr>
            <a:r>
              <a:rPr lang="en" sz="3600">
                <a:latin typeface="Arial"/>
                <a:ea typeface="Arial"/>
                <a:cs typeface="Arial"/>
                <a:sym typeface="Arial"/>
              </a:rPr>
              <a:t>[1]: Jeet.J. “US Financial News Articles.” </a:t>
            </a:r>
            <a:r>
              <a:rPr i="1" lang="en" sz="3600">
                <a:latin typeface="Arial"/>
                <a:ea typeface="Arial"/>
                <a:cs typeface="Arial"/>
                <a:sym typeface="Arial"/>
              </a:rPr>
              <a:t>Kaggle</a:t>
            </a:r>
            <a:r>
              <a:rPr lang="en" sz="3600">
                <a:latin typeface="Arial"/>
                <a:ea typeface="Arial"/>
                <a:cs typeface="Arial"/>
                <a:sym typeface="Arial"/>
              </a:rPr>
              <a:t>, 5 Sept. 2018, https://www.kaggle.com/jeet2016/us-financial-news-articles. </a:t>
            </a:r>
            <a:endParaRPr sz="3600">
              <a:latin typeface="Arial"/>
              <a:ea typeface="Arial"/>
              <a:cs typeface="Arial"/>
              <a:sym typeface="Arial"/>
            </a:endParaRPr>
          </a:p>
          <a:p>
            <a:pPr indent="0" lvl="0" marL="0" rtl="0" algn="l">
              <a:spcBef>
                <a:spcPts val="1200"/>
              </a:spcBef>
              <a:spcAft>
                <a:spcPts val="0"/>
              </a:spcAft>
              <a:buNone/>
            </a:pPr>
            <a:r>
              <a:rPr lang="en" sz="3600">
                <a:latin typeface="Arial"/>
                <a:ea typeface="Arial"/>
                <a:cs typeface="Arial"/>
                <a:sym typeface="Arial"/>
              </a:rPr>
              <a:t>[2]: </a:t>
            </a:r>
            <a:r>
              <a:rPr i="1" lang="en" sz="3600">
                <a:latin typeface="Arial"/>
                <a:ea typeface="Arial"/>
                <a:cs typeface="Arial"/>
                <a:sym typeface="Arial"/>
              </a:rPr>
              <a:t>Inside EVS Forum</a:t>
            </a:r>
            <a:r>
              <a:rPr lang="en" sz="3600">
                <a:latin typeface="Arial"/>
                <a:ea typeface="Arial"/>
                <a:cs typeface="Arial"/>
                <a:sym typeface="Arial"/>
              </a:rPr>
              <a:t>, https://www.insideevsforum.com/community/index.php?forums%2Fmodel-3.32%2F. </a:t>
            </a:r>
            <a:endParaRPr sz="3600">
              <a:latin typeface="Arial"/>
              <a:ea typeface="Arial"/>
              <a:cs typeface="Arial"/>
              <a:sym typeface="Arial"/>
            </a:endParaRPr>
          </a:p>
          <a:p>
            <a:pPr indent="0" lvl="0" marL="0" rtl="0" algn="l">
              <a:spcBef>
                <a:spcPts val="1200"/>
              </a:spcBef>
              <a:spcAft>
                <a:spcPts val="0"/>
              </a:spcAft>
              <a:buNone/>
            </a:pPr>
            <a:r>
              <a:rPr b="1" lang="en" sz="4400">
                <a:latin typeface="Arial"/>
                <a:ea typeface="Arial"/>
                <a:cs typeface="Arial"/>
                <a:sym typeface="Arial"/>
              </a:rPr>
              <a:t>References</a:t>
            </a:r>
            <a:r>
              <a:rPr b="1" lang="en" sz="4400">
                <a:latin typeface="Arial"/>
                <a:ea typeface="Arial"/>
                <a:cs typeface="Arial"/>
                <a:sym typeface="Arial"/>
              </a:rPr>
              <a:t>:</a:t>
            </a:r>
            <a:endParaRPr b="1" sz="4400">
              <a:latin typeface="Arial"/>
              <a:ea typeface="Arial"/>
              <a:cs typeface="Arial"/>
              <a:sym typeface="Arial"/>
            </a:endParaRPr>
          </a:p>
          <a:p>
            <a:pPr indent="0" lvl="0" marL="0" rtl="0" algn="l">
              <a:spcBef>
                <a:spcPts val="1200"/>
              </a:spcBef>
              <a:spcAft>
                <a:spcPts val="0"/>
              </a:spcAft>
              <a:buNone/>
            </a:pPr>
            <a:r>
              <a:rPr lang="en" sz="3600">
                <a:latin typeface="Arial"/>
                <a:ea typeface="Arial"/>
                <a:cs typeface="Arial"/>
                <a:sym typeface="Arial"/>
              </a:rPr>
              <a:t>[3]: An, Jisun, et al. “Semaxis: A Lightweight Framework to Characterize Domain-Specific Word Semantics beyond Sentiment.” </a:t>
            </a:r>
            <a:r>
              <a:rPr i="1" lang="en" sz="3600">
                <a:latin typeface="Arial"/>
                <a:ea typeface="Arial"/>
                <a:cs typeface="Arial"/>
                <a:sym typeface="Arial"/>
              </a:rPr>
              <a:t>Proceedings of the 56th Annual Meeting of the Association for Computational Linguistics (Volume 1: Long Papers)</a:t>
            </a:r>
            <a:r>
              <a:rPr lang="en" sz="3600">
                <a:latin typeface="Arial"/>
                <a:ea typeface="Arial"/>
                <a:cs typeface="Arial"/>
                <a:sym typeface="Arial"/>
              </a:rPr>
              <a:t>, 2018, https://doi.org/10.18653/v1/p18-1228. </a:t>
            </a:r>
            <a:endParaRPr sz="36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