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57" r:id="rId10"/>
    <p:sldId id="270" r:id="rId11"/>
    <p:sldId id="272" r:id="rId12"/>
    <p:sldId id="273" r:id="rId13"/>
    <p:sldId id="274" r:id="rId14"/>
    <p:sldId id="271" r:id="rId15"/>
    <p:sldId id="275" r:id="rId16"/>
    <p:sldId id="263" r:id="rId17"/>
    <p:sldId id="276" r:id="rId18"/>
    <p:sldId id="279" r:id="rId19"/>
    <p:sldId id="280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F6688-B1EA-4FC0-AFF0-755CA93A5F6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A0139-39C1-4CC8-9B06-8052B38B1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97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A0139-39C1-4CC8-9B06-8052B38B10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02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06424-1D7C-4259-B3B4-E1AD4199E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993DC-19B6-4167-B96E-FB686F1CC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DA084-3C0E-4ED8-922C-5A7ECFC8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4A9E-7B6E-4DA5-888C-CC9518B91903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E82DD-0C45-4CE2-82A1-AD27CBA6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604B1-CCC3-4348-B837-01797D4F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9ABCF-4DA2-408B-BB63-773255830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DCCA0-99A9-4353-BFCC-5AFBC90A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BE59F-78AE-49D6-AE56-814907646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9488C-32F2-44F4-876C-D02EB77CA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4A9E-7B6E-4DA5-888C-CC9518B91903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883BE-5D58-459B-A966-9762299B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7E23-09C5-440B-AE87-C751F0EB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9ABCF-4DA2-408B-BB63-773255830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3509FC-96C4-45AC-8A12-96AFBEAF1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A2067-4520-4B1A-AC16-E279F5AE2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AC75D-A601-4CFF-BB3A-0F77AD286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4A9E-7B6E-4DA5-888C-CC9518B91903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F7869-AEDC-415C-BFC8-8634A43D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0A090-E1FE-4B9E-B759-DF45B284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9ABCF-4DA2-408B-BB63-773255830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1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DF3E-A14C-4D50-B182-80B19272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1767-DD45-4A38-BE9F-8D51E0C19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AC6A7-C0A1-41A0-9982-24E0E1ED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4A9E-7B6E-4DA5-888C-CC9518B91903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6E05A-0532-444A-A460-7A84E09B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E84A7-DE86-4EF2-9768-3A65D60A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9ABCF-4DA2-408B-BB63-773255830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5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637D-EFA6-49AD-A924-75EF684BD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8A918-3C24-4F22-B49A-7A959B284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260C6-A58E-4BCF-BDC2-0EBC7A21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4A9E-7B6E-4DA5-888C-CC9518B91903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AD991-5DBE-4B29-829A-9B27FB62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B1AD2-BE4B-4B3A-919F-A336BDDC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9ABCF-4DA2-408B-BB63-773255830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5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03A6-39A4-4ED7-9810-E22187B5A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A2E50-0D29-46E8-B680-F6A8F3DCD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62FB3-3CEC-4547-91C2-315537076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3EA88-D272-4DDD-91E2-D7F4DACA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4A9E-7B6E-4DA5-888C-CC9518B91903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85A3F-AA34-4A17-A036-2A21CE78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3BA17-C33C-4AA3-BDDB-B65A8848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9ABCF-4DA2-408B-BB63-773255830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8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5724-9FED-4A03-95B9-4B5D654F8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531F9-54E2-4418-83FE-BA675667B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4AA33-1229-4DC6-B1F4-5139CC197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E4869-29DD-4ADF-9A69-3600B462B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D9F07-E66B-424E-B220-A03670D60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956D7C-34CD-47AF-AD40-0E32453C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4A9E-7B6E-4DA5-888C-CC9518B91903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E8E77-96F4-4EF2-A197-34183C19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4229C-E0CB-4618-871F-296067C2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9ABCF-4DA2-408B-BB63-773255830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9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CB1E4-98A7-40C7-B13A-D910152E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59BB8-407E-434B-82B3-2933C536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4A9E-7B6E-4DA5-888C-CC9518B91903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4AECE-CFD6-4022-BF12-E0E1F215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E8680-8CF4-4861-8A64-5A54608C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9ABCF-4DA2-408B-BB63-773255830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6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41506-2F76-4ED0-A11F-D204C4A6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4A9E-7B6E-4DA5-888C-CC9518B91903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A1B0BD-A26E-4B4C-93E9-F7D358F3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675B5-BD68-46C7-927E-BB8555F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9ABCF-4DA2-408B-BB63-773255830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3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02FB-25A9-47B9-87B7-BE4F75071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B7022-9359-46E8-B999-0EF47B113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17B66-C121-4BA3-8B8C-7CB8B44BA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24443-456D-4103-9573-902E9673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4A9E-7B6E-4DA5-888C-CC9518B91903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01B7E-4467-4B45-98BD-E2A5E9FB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A6E75-70CE-4624-B014-46F8FA86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9ABCF-4DA2-408B-BB63-773255830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4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5A99-0532-4A5F-953B-BE55AAAB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CEB95B-A83F-4900-BF97-258C84BB2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93CDF-4476-402B-94ED-3D53E735F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A0FA6-9A50-4EA0-9E96-50C3F4D2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4A9E-7B6E-4DA5-888C-CC9518B91903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5D9DF-876A-4223-94FC-6F8A37DE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BD091-DF8E-4E4E-8584-6F103C79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9ABCF-4DA2-408B-BB63-773255830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0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C44751-653A-4336-AC2B-5C8690A1B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6F09C-080C-47AD-B480-A6EC3994B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BE060-C562-4392-B09E-48C8FF09E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04A9E-7B6E-4DA5-888C-CC9518B91903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75775-5751-4FD5-8FB6-A759773C2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E5819-9CF8-4B89-B32D-D6E6F734D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9ABCF-4DA2-408B-BB63-773255830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5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flyingmag.com/evtol-air-taxi-passenger-price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.gov/Archives/edgar/data/1819848/000119312521180727/d175333d425.htm" TargetMode="Externa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utureflight.aero/news-article/2021-11-15/counting-cost-urban-air-mobility-fligh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urr.purdue.edu/publications/3816/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46150-BD4C-4A04-8016-6C2E239D7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336371"/>
            <a:ext cx="10668000" cy="2387600"/>
          </a:xfrm>
        </p:spPr>
        <p:txBody>
          <a:bodyPr/>
          <a:lstStyle/>
          <a:p>
            <a:r>
              <a:rPr lang="en-US" b="1" dirty="0"/>
              <a:t>eVTOL Operating Cost Estimation</a:t>
            </a:r>
          </a:p>
        </p:txBody>
      </p:sp>
    </p:spTree>
    <p:extLst>
      <p:ext uri="{BB962C8B-B14F-4D97-AF65-F5344CB8AC3E}">
        <p14:creationId xmlns:p14="http://schemas.microsoft.com/office/powerpoint/2010/main" val="2896350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93A6-0B18-4A46-9B7D-E3BC2B98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cases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E988-6FC4-4FCC-9E55-C54E043E6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1F0F88-DDD0-46D3-8095-77E75FCB8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017" y="1620423"/>
            <a:ext cx="9308845" cy="507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95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04A4-B711-461C-8DCF-8BC2EF3F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C0ACE-7416-4D9A-ABF1-55DBB79B0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Battery: </a:t>
            </a:r>
          </a:p>
          <a:p>
            <a:pPr lvl="1"/>
            <a:r>
              <a:rPr lang="en-US" dirty="0"/>
              <a:t>140 kWh capacity: permit flying two 50-mile trips (10 min wait/rapid charging time in between) prior to recharging, while also providing sufficient energy for IFR reserves of 30 min at minimum cruise power and a short detour to an alternative landing location</a:t>
            </a:r>
          </a:p>
          <a:p>
            <a:pPr lvl="1"/>
            <a:r>
              <a:rPr lang="en-US" dirty="0"/>
              <a:t>400 </a:t>
            </a:r>
            <a:r>
              <a:rPr lang="en-US" dirty="0" err="1"/>
              <a:t>wh</a:t>
            </a:r>
            <a:r>
              <a:rPr lang="en-US" dirty="0"/>
              <a:t>/kg</a:t>
            </a:r>
          </a:p>
          <a:p>
            <a:pPr lvl="1"/>
            <a:r>
              <a:rPr lang="en-US" dirty="0"/>
              <a:t>2,000 cycle life</a:t>
            </a:r>
          </a:p>
          <a:p>
            <a:r>
              <a:rPr lang="en-US" dirty="0"/>
              <a:t>Power: 500 kw takeoff power with 1 min of full power at takeoff and landing; 71 kw power at 150 mph cruise/120 kw at 200 mph cruise</a:t>
            </a:r>
          </a:p>
          <a:p>
            <a:r>
              <a:rPr lang="en-US" dirty="0"/>
              <a:t>Electricity cost: $0.12/kWh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578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632B-3AB9-412E-ADE2-FED2325AD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assumptions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83588-9457-4260-B567-203C304F8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875"/>
            <a:ext cx="10515600" cy="51653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eVTOL life: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13 years (25-27k hours or ~5 million miles of service)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Annual overhaul cost of $90-95/year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Residual value of 30% at salvage</a:t>
            </a:r>
          </a:p>
          <a:p>
            <a:pPr>
              <a:lnSpc>
                <a:spcPct val="100000"/>
              </a:lnSpc>
            </a:pPr>
            <a:r>
              <a:rPr lang="en-US" dirty="0"/>
              <a:t>Infrastructure cost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Consider 83 vertiports each capable of supporting up to 12 </a:t>
            </a:r>
            <a:r>
              <a:rPr lang="en-US" dirty="0" err="1"/>
              <a:t>eVTOLs</a:t>
            </a:r>
            <a:r>
              <a:rPr lang="en-US" dirty="0"/>
              <a:t> at a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Initial infrastructure repurposing development cost: ~$121 million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Building modifications (e.g., retrofitting top level of a parking structure as a vertiport)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3 high voltage and 9 low voltage chargers (one for each eVTOL parking spot)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High voltage charger at $250k and low voltage charger at $100k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Amortized over 30 years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Annual infrastructure cost estimated at $86k/year per eVTOL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82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632B-3AB9-412E-ADE2-FED2325AD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assumptions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83588-9457-4260-B567-203C304F8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Vehicle maintenance cost</a:t>
            </a:r>
          </a:p>
          <a:p>
            <a:pPr lvl="1"/>
            <a:r>
              <a:rPr lang="en-US" dirty="0"/>
              <a:t>50% reduction than existing light helicopter </a:t>
            </a:r>
            <a:r>
              <a:rPr lang="en-US" dirty="0" err="1"/>
              <a:t>mtce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Account for ~22% of baseline eVTOL DOC</a:t>
            </a:r>
          </a:p>
          <a:p>
            <a:r>
              <a:rPr lang="en-US" dirty="0"/>
              <a:t>Indirect operating cost</a:t>
            </a:r>
          </a:p>
          <a:p>
            <a:pPr lvl="1"/>
            <a:r>
              <a:rPr lang="en-US" dirty="0"/>
              <a:t>Non-vehicle specific cost such as credit card processing fees, registration and permit fees, insurance, and other smaller fees</a:t>
            </a:r>
          </a:p>
          <a:p>
            <a:pPr lvl="1"/>
            <a:r>
              <a:rPr lang="en-US" dirty="0"/>
              <a:t>Modeled as ~12% on top of DOC</a:t>
            </a:r>
          </a:p>
        </p:txBody>
      </p:sp>
    </p:spTree>
    <p:extLst>
      <p:ext uri="{BB962C8B-B14F-4D97-AF65-F5344CB8AC3E}">
        <p14:creationId xmlns:p14="http://schemas.microsoft.com/office/powerpoint/2010/main" val="3516134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B691-1C69-4369-BAF1-C2F3FE3A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794"/>
          </a:xfrm>
        </p:spPr>
        <p:txBody>
          <a:bodyPr/>
          <a:lstStyle/>
          <a:p>
            <a:r>
              <a:rPr lang="en-US" dirty="0"/>
              <a:t>Estimation results ($/vehicle-mile)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CF28E-F586-42E3-B2BC-B835B335D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FF3DE5-835D-4A2A-8324-F2639AA84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626" y="1141119"/>
            <a:ext cx="6634563" cy="560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66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FA3E-6ADF-4B0D-9F09-DB76143A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NASA 2018 Urban Air Mobility Market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9021F-1C74-45D1-A317-77183B53A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424253"/>
            <a:ext cx="11049000" cy="4351338"/>
          </a:xfrm>
        </p:spPr>
        <p:txBody>
          <a:bodyPr/>
          <a:lstStyle/>
          <a:p>
            <a:r>
              <a:rPr lang="en-US" dirty="0"/>
              <a:t>Estimation method described, but lacking technical detail and parameter values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B9A382-8D19-486E-BC28-23923993B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90" y="2368789"/>
            <a:ext cx="9578220" cy="41240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7D1C3F-740E-408D-B37A-51F7ED616F80}"/>
              </a:ext>
            </a:extLst>
          </p:cNvPr>
          <p:cNvSpPr txBox="1">
            <a:spLocks/>
          </p:cNvSpPr>
          <p:nvPr/>
        </p:nvSpPr>
        <p:spPr>
          <a:xfrm>
            <a:off x="9713140" y="5343660"/>
            <a:ext cx="1826190" cy="12406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High degree of uncertainty as indicated by the grey bars</a:t>
            </a:r>
          </a:p>
        </p:txBody>
      </p:sp>
    </p:spTree>
    <p:extLst>
      <p:ext uri="{BB962C8B-B14F-4D97-AF65-F5344CB8AC3E}">
        <p14:creationId xmlns:p14="http://schemas.microsoft.com/office/powerpoint/2010/main" val="3341716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2EAE-7637-41B8-8CE5-A5598F3E1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09" y="365125"/>
            <a:ext cx="11678478" cy="1325563"/>
          </a:xfrm>
        </p:spPr>
        <p:txBody>
          <a:bodyPr/>
          <a:lstStyle/>
          <a:p>
            <a:r>
              <a:rPr lang="en-US" dirty="0"/>
              <a:t>Operating cost composition based on NASA (2018)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B19EDC-4383-432F-8A5F-B50D7E1F2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01" y="1902404"/>
            <a:ext cx="9709494" cy="459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08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72A76-7D53-48C9-A10F-B754A3080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8" y="4058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Other estimates from news articles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5E8C7-D722-43DA-9BED-DA938CE6A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5766458"/>
            <a:ext cx="6625259" cy="6432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How much will it cost to fly on eVTOL air taxis? </a:t>
            </a:r>
            <a:br>
              <a:rPr lang="en-US" sz="1800" dirty="0"/>
            </a:br>
            <a:r>
              <a:rPr lang="en-US" sz="1800" dirty="0"/>
              <a:t>Source: </a:t>
            </a:r>
            <a:r>
              <a:rPr lang="en-US" sz="1800" dirty="0">
                <a:hlinkClick r:id="rId2"/>
              </a:rPr>
              <a:t>https://www.flyingmag.com/evtol-air-taxi-passenger-prices/</a:t>
            </a:r>
            <a:endParaRPr lang="en-US" sz="1800" dirty="0"/>
          </a:p>
        </p:txBody>
      </p:sp>
      <p:pic>
        <p:nvPicPr>
          <p:cNvPr id="1026" name="Picture 2" descr="Graphic by Meg Scarbrough">
            <a:extLst>
              <a:ext uri="{FF2B5EF4-FFF2-40B4-BE49-F238E27FC236}">
                <a16:creationId xmlns:a16="http://schemas.microsoft.com/office/drawing/2014/main" id="{EEA073DC-3EE6-4E16-976B-80282EE12E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59"/>
          <a:stretch/>
        </p:blipFill>
        <p:spPr bwMode="auto">
          <a:xfrm>
            <a:off x="6916807" y="977854"/>
            <a:ext cx="5076411" cy="573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aphic by Meg Scarbrough">
            <a:extLst>
              <a:ext uri="{FF2B5EF4-FFF2-40B4-BE49-F238E27FC236}">
                <a16:creationId xmlns:a16="http://schemas.microsoft.com/office/drawing/2014/main" id="{060902BB-1A6E-4C84-B597-C6B0463D6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72"/>
          <a:stretch/>
        </p:blipFill>
        <p:spPr bwMode="auto">
          <a:xfrm>
            <a:off x="847432" y="1328340"/>
            <a:ext cx="5334586" cy="413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547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A75E-FD96-4EA0-8A66-55BABA5F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CB174-2C92-4A27-8A1A-627FCF09C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B9AA3-88B6-4553-9282-F6CA98D17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1" y="209549"/>
            <a:ext cx="12033677" cy="643890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332A3A-7895-4F7E-A9D4-279B460F6F1A}"/>
              </a:ext>
            </a:extLst>
          </p:cNvPr>
          <p:cNvSpPr txBox="1">
            <a:spLocks/>
          </p:cNvSpPr>
          <p:nvPr/>
        </p:nvSpPr>
        <p:spPr>
          <a:xfrm>
            <a:off x="1597238" y="6073624"/>
            <a:ext cx="10515600" cy="810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/>
              <a:t>Joby</a:t>
            </a:r>
            <a:r>
              <a:rPr lang="en-US" sz="1800" dirty="0"/>
              <a:t> Aviation Analyst Day presentation, June 2021. </a:t>
            </a:r>
            <a:br>
              <a:rPr lang="en-US" sz="1800" dirty="0"/>
            </a:br>
            <a:r>
              <a:rPr lang="en-US" sz="1800" dirty="0"/>
              <a:t>Source: </a:t>
            </a:r>
            <a:r>
              <a:rPr lang="en-US" sz="1800" dirty="0">
                <a:hlinkClick r:id="rId3"/>
              </a:rPr>
              <a:t>https://www.sec.gov/Archives/edgar/data/1819848/000119312521180727/d175333d425.htm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83154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537B-F3A0-4D28-9276-70482AA5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98B9-5F8C-4785-B1DB-02F5375CD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28DCEA-1408-4C06-9035-D7355DF0A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1" y="209549"/>
            <a:ext cx="12033677" cy="643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3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E493-017C-41B9-8683-227880FD6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155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Purdue paper (Howard et al., 2021)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BA47C-6C9F-4F6E-B9B8-F990E2448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31" y="1420237"/>
            <a:ext cx="10815537" cy="471534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Models direct operating cost (</a:t>
            </a:r>
            <a:r>
              <a:rPr lang="en-US" dirty="0">
                <a:solidFill>
                  <a:srgbClr val="FF0000"/>
                </a:solidFill>
              </a:rPr>
              <a:t>DOC</a:t>
            </a:r>
            <a:r>
              <a:rPr lang="en-US" dirty="0"/>
              <a:t>) for four vehicle types and 13 UAM vehicles</a:t>
            </a:r>
          </a:p>
          <a:p>
            <a:pPr lvl="1"/>
            <a:r>
              <a:rPr lang="en-US" dirty="0"/>
              <a:t>Vectored thrust</a:t>
            </a:r>
          </a:p>
          <a:p>
            <a:pPr lvl="1"/>
            <a:r>
              <a:rPr lang="en-US" dirty="0" err="1"/>
              <a:t>Multicopter</a:t>
            </a:r>
            <a:endParaRPr lang="en-US" dirty="0"/>
          </a:p>
          <a:p>
            <a:pPr lvl="1"/>
            <a:r>
              <a:rPr lang="en-US" dirty="0"/>
              <a:t>Lift + cruise</a:t>
            </a:r>
          </a:p>
          <a:p>
            <a:pPr lvl="1"/>
            <a:r>
              <a:rPr lang="en-US" dirty="0"/>
              <a:t>Helicopter</a:t>
            </a:r>
          </a:p>
          <a:p>
            <a:r>
              <a:rPr lang="en-US" dirty="0"/>
              <a:t>Elements considered in DOC: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Vehicle acquisition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Crew and avionics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Energy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Maintenance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Infrastructure </a:t>
            </a:r>
          </a:p>
          <a:p>
            <a:r>
              <a:rPr lang="en-US" dirty="0"/>
              <a:t>Indirect operating cost (</a:t>
            </a:r>
            <a:r>
              <a:rPr lang="en-US" dirty="0">
                <a:solidFill>
                  <a:srgbClr val="FF0000"/>
                </a:solidFill>
              </a:rPr>
              <a:t>IOC</a:t>
            </a:r>
            <a:r>
              <a:rPr lang="en-US" dirty="0"/>
              <a:t>) includes sales, marketing, passenger insurance, and other similar costs</a:t>
            </a:r>
          </a:p>
          <a:p>
            <a:r>
              <a:rPr lang="en-US" dirty="0"/>
              <a:t>IOC is argued not to vary by aircraft type, so not considered in the study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BE777-754D-495D-AB37-434951C0A81D}"/>
              </a:ext>
            </a:extLst>
          </p:cNvPr>
          <p:cNvSpPr/>
          <p:nvPr/>
        </p:nvSpPr>
        <p:spPr>
          <a:xfrm>
            <a:off x="732817" y="6229137"/>
            <a:ext cx="10620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Howard, R. J., Wright, E.,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Mudumba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S. V.,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Gunady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N. I., Sells, B. E., &amp; Maheshwari, A. (2021). Assessing the suitability of urban air mobility vehicles for a specific aerodrome network. In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AIAA aviation 2021 forum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 (p. 3208).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3B203-9510-4D1B-8D42-1708BF1D6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297" y="2445355"/>
            <a:ext cx="6481864" cy="1816825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371957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1BB5-457B-485A-886B-1914C6AF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Other estimates from news articles (II)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4EA6E-CE98-465D-BE18-0D49EAB94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7" y="5771677"/>
            <a:ext cx="10515600" cy="810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Counting the cost of urban air mobility flights </a:t>
            </a:r>
            <a:br>
              <a:rPr lang="en-US" sz="1800" dirty="0"/>
            </a:br>
            <a:r>
              <a:rPr lang="en-US" sz="1800" dirty="0"/>
              <a:t>Source: </a:t>
            </a:r>
            <a:r>
              <a:rPr lang="en-US" sz="1800" dirty="0">
                <a:hlinkClick r:id="rId2"/>
              </a:rPr>
              <a:t>https://www.futureflight.aero/news-article/2021-11-15/counting-cost-urban-air-mobility-flights</a:t>
            </a: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3DE96E-F59C-4C58-BB02-7CB096064DD0}"/>
              </a:ext>
            </a:extLst>
          </p:cNvPr>
          <p:cNvSpPr txBox="1">
            <a:spLocks/>
          </p:cNvSpPr>
          <p:nvPr/>
        </p:nvSpPr>
        <p:spPr>
          <a:xfrm>
            <a:off x="838200" y="1840366"/>
            <a:ext cx="10515600" cy="378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Lilium projected in 2026 the projected cost in its 6-passenger eVTOL to be $2.25/pax-mile</a:t>
            </a:r>
          </a:p>
          <a:p>
            <a:pPr lvl="1"/>
            <a:r>
              <a:rPr lang="en-US" dirty="0"/>
              <a:t>Assumptions: an average of 4.5 out of 6 pax seats being filled, with 25 flights per day traveling at an average distance of 60 miles for 10 flight hours per day</a:t>
            </a:r>
          </a:p>
          <a:p>
            <a:r>
              <a:rPr lang="en-US" dirty="0"/>
              <a:t>Uber service in 2026: reported the same cost estimates as the other article</a:t>
            </a:r>
          </a:p>
        </p:txBody>
      </p:sp>
    </p:spTree>
    <p:extLst>
      <p:ext uri="{BB962C8B-B14F-4D97-AF65-F5344CB8AC3E}">
        <p14:creationId xmlns:p14="http://schemas.microsoft.com/office/powerpoint/2010/main" val="279083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EF5BE-60D8-4A42-8648-5F6F6E2E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896A3-AACD-4DED-9E6B-7BBD2ADE3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139"/>
            <a:ext cx="10515600" cy="47517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Includes </a:t>
            </a:r>
            <a:r>
              <a:rPr lang="en-US" dirty="0">
                <a:solidFill>
                  <a:schemeClr val="accent1"/>
                </a:solidFill>
              </a:rPr>
              <a:t>airframe acquisition, battery acquisition, and insurance rate</a:t>
            </a:r>
          </a:p>
          <a:p>
            <a:pPr>
              <a:lnSpc>
                <a:spcPct val="110000"/>
              </a:lnSpc>
            </a:pPr>
            <a:r>
              <a:rPr lang="en-US" dirty="0"/>
              <a:t>Airframe acquisition cost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Early production rates at $300/</a:t>
            </a:r>
            <a:r>
              <a:rPr lang="en-US" dirty="0" err="1"/>
              <a:t>lb</a:t>
            </a:r>
            <a:r>
              <a:rPr lang="en-US" dirty="0"/>
              <a:t> MTOW, except </a:t>
            </a:r>
            <a:r>
              <a:rPr lang="en-US" dirty="0" err="1"/>
              <a:t>multicopter</a:t>
            </a:r>
            <a:r>
              <a:rPr lang="en-US" dirty="0"/>
              <a:t> which will be at $150/</a:t>
            </a:r>
            <a:r>
              <a:rPr lang="en-US" dirty="0" err="1"/>
              <a:t>lb</a:t>
            </a:r>
            <a:r>
              <a:rPr lang="en-US" dirty="0"/>
              <a:t> MTOW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2,000 flight hours per year with a life span of 10 years</a:t>
            </a:r>
          </a:p>
          <a:p>
            <a:pPr>
              <a:lnSpc>
                <a:spcPct val="110000"/>
              </a:lnSpc>
            </a:pPr>
            <a:r>
              <a:rPr lang="en-US" dirty="0"/>
              <a:t>Battery acquisition cost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Assumed at $400/kWh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2,000 cycles lifetime (</a:t>
            </a:r>
            <a:r>
              <a:rPr lang="en-US" dirty="0" err="1"/>
              <a:t>Joby</a:t>
            </a:r>
            <a:r>
              <a:rPr lang="en-US" dirty="0"/>
              <a:t> S4 has $10,000 cycles)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Calculate the number of battery lifetimes required for 20,000 flight hours based on nominal trip time to determine the number of times batteries will be replaced, and total battery cost*</a:t>
            </a:r>
          </a:p>
          <a:p>
            <a:pPr>
              <a:lnSpc>
                <a:spcPct val="110000"/>
              </a:lnSpc>
            </a:pPr>
            <a:r>
              <a:rPr lang="en-US" dirty="0"/>
              <a:t>Insurance rate: 3% per year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59D5D0-486A-4F7F-9BAC-0D0BE5258729}"/>
              </a:ext>
            </a:extLst>
          </p:cNvPr>
          <p:cNvSpPr/>
          <p:nvPr/>
        </p:nvSpPr>
        <p:spPr>
          <a:xfrm>
            <a:off x="785508" y="6354375"/>
            <a:ext cx="106209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* The battery capacity of the studied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eVTOLs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 can be found at an accompanying website: 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hlinkClick r:id="rId2"/>
              </a:rPr>
              <a:t>https://purr.purdue.edu/publications/3816/1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4924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5FC3-523F-4782-8B0C-0A99836E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Crew and avionics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D82DD-4CF8-4152-95D7-5ACB4C9F6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piloted </a:t>
            </a:r>
            <a:r>
              <a:rPr lang="en-US" dirty="0" err="1"/>
              <a:t>eVTOLs</a:t>
            </a:r>
            <a:endParaRPr lang="en-US" dirty="0"/>
          </a:p>
          <a:p>
            <a:pPr lvl="1"/>
            <a:r>
              <a:rPr lang="en-US" dirty="0"/>
              <a:t>50% more pilots than the number of </a:t>
            </a:r>
            <a:r>
              <a:rPr lang="en-US" dirty="0" err="1"/>
              <a:t>eVTOLs</a:t>
            </a:r>
            <a:r>
              <a:rPr lang="en-US" dirty="0"/>
              <a:t> to account for shift changes</a:t>
            </a:r>
          </a:p>
          <a:p>
            <a:pPr lvl="1"/>
            <a:r>
              <a:rPr lang="en-US" dirty="0"/>
              <a:t>Each pilot flies 1,333 hrs per year</a:t>
            </a:r>
          </a:p>
          <a:p>
            <a:r>
              <a:rPr lang="en-US" dirty="0"/>
              <a:t>A yearly pilot cost assumed at $110,000</a:t>
            </a:r>
          </a:p>
          <a:p>
            <a:r>
              <a:rPr lang="en-US" dirty="0"/>
              <a:t>Avionics cost is $19,035 based on a sister study for lifetime of eVTOL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253732-C044-4219-A5B3-879EAF89A791}"/>
              </a:ext>
            </a:extLst>
          </p:cNvPr>
          <p:cNvSpPr/>
          <p:nvPr/>
        </p:nvSpPr>
        <p:spPr>
          <a:xfrm>
            <a:off x="785508" y="6081067"/>
            <a:ext cx="10620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Roy, S., Maheshwari, A., Crossley, W. A., &amp; DeLaurentis, D. A. (2018). A study on the impact of aircraft technology on the future of regional transportation using small aircraft. In 2018 Aviation Technology, Integration, and Operations Conference (p. 3056).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4663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5783-E389-4039-9CD2-EC4651B2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E83C3-7070-467B-8FA1-FC9950DD8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Energy cost per flight hour is determined by the energy used by the eVTOL for a single trip and converting the value to per flight hour</a:t>
            </a:r>
          </a:p>
          <a:p>
            <a:r>
              <a:rPr lang="en-US" dirty="0"/>
              <a:t>Assume eVTOL uses 60% of its battery charge for a nominal flight and maintains 40$ for reserve</a:t>
            </a:r>
          </a:p>
          <a:p>
            <a:r>
              <a:rPr lang="en-US" dirty="0"/>
              <a:t>Use an energy cost of $0.144/kWh (for the Chicago region)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7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639D-828F-4AF1-8718-4C1FBAD1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and infrastructure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6CF4-3C41-49DA-B890-230A7AD4B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02" y="1797692"/>
            <a:ext cx="7080115" cy="4351338"/>
          </a:xfrm>
        </p:spPr>
        <p:txBody>
          <a:bodyPr/>
          <a:lstStyle/>
          <a:p>
            <a:r>
              <a:rPr lang="en-US" dirty="0"/>
              <a:t>Maintenance cost: includes inspection and repair, based on </a:t>
            </a:r>
            <a:r>
              <a:rPr lang="en-US" dirty="0" err="1"/>
              <a:t>Kohlman</a:t>
            </a:r>
            <a:r>
              <a:rPr lang="en-US" dirty="0"/>
              <a:t> et al. (2019) </a:t>
            </a:r>
          </a:p>
          <a:p>
            <a:pPr lvl="1"/>
            <a:r>
              <a:rPr lang="en-US" dirty="0"/>
              <a:t>Assume vehicle maintenance cost at $60/</a:t>
            </a:r>
            <a:r>
              <a:rPr lang="en-US" dirty="0" err="1"/>
              <a:t>hr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Each flight hour requires an hour of maintenance</a:t>
            </a:r>
          </a:p>
          <a:p>
            <a:r>
              <a:rPr lang="en-US" dirty="0"/>
              <a:t>Infrastructure cost: takeoff and parking fee</a:t>
            </a:r>
          </a:p>
          <a:p>
            <a:pPr lvl="1"/>
            <a:r>
              <a:rPr lang="en-US" dirty="0"/>
              <a:t>Based on a 1991 analysis of Manhattan Helipad in NYC adjusted to 2020 value</a:t>
            </a:r>
          </a:p>
          <a:p>
            <a:pPr lvl="1"/>
            <a:r>
              <a:rPr lang="en-US" dirty="0"/>
              <a:t>Infrastructure cost is the sum of all landing and parking fees accumulated in one flight hour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0471C-A774-4946-A002-E5C8A5B06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872" y="2375576"/>
            <a:ext cx="4823626" cy="2476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08D178-D51D-4B72-90AB-928774D1C36A}"/>
              </a:ext>
            </a:extLst>
          </p:cNvPr>
          <p:cNvSpPr/>
          <p:nvPr/>
        </p:nvSpPr>
        <p:spPr>
          <a:xfrm>
            <a:off x="625813" y="5846544"/>
            <a:ext cx="11566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Kohlman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L. W., Patterson, M. D., &amp; Raabe, B. E. (2019). Urban air mobility network and vehicle type-modeling and assessment (No. ARC-E-DAA-TN64561).</a:t>
            </a:r>
          </a:p>
          <a:p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Peisen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D. J., &amp;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Lobosco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R. (1991).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New York Downtown Manhattan (Wall Street) Heliport-Operations Analysis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. SYSTEMS CONTROL TECHNOLOGY INC ARLINGTON VA.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89237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CE4F-2ABB-485E-91E4-63180094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661"/>
            <a:ext cx="10515600" cy="1325563"/>
          </a:xfrm>
        </p:spPr>
        <p:txBody>
          <a:bodyPr/>
          <a:lstStyle/>
          <a:p>
            <a:r>
              <a:rPr lang="en-US" dirty="0"/>
              <a:t>DOC estimation result: DOC per flight hour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0246D-CE7D-42A7-8C55-57D36AB7F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996" y="1266167"/>
            <a:ext cx="7472463" cy="535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8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CE4F-2ABB-485E-91E4-63180094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450"/>
            <a:ext cx="10515600" cy="1325563"/>
          </a:xfrm>
        </p:spPr>
        <p:txBody>
          <a:bodyPr/>
          <a:lstStyle/>
          <a:p>
            <a:r>
              <a:rPr lang="en-US" dirty="0"/>
              <a:t>DOC estimation result: DOC per seat mile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DD3E9-4E67-45A6-964F-334907FB5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320" y="1442624"/>
            <a:ext cx="8083359" cy="517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0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D6BB-D832-4A97-BFB1-50540CD87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71" y="61804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Uber Elevate White Paper (2016)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C08C7-0A69-4D13-AC9F-0BFB8BF1E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379" y="2461097"/>
            <a:ext cx="10515600" cy="4031777"/>
          </a:xfrm>
        </p:spPr>
        <p:txBody>
          <a:bodyPr/>
          <a:lstStyle/>
          <a:p>
            <a:r>
              <a:rPr lang="en-US" dirty="0"/>
              <a:t>Estimate cost per vehicle mile</a:t>
            </a:r>
          </a:p>
          <a:p>
            <a:r>
              <a:rPr lang="en-US" dirty="0"/>
              <a:t>Assumptions </a:t>
            </a:r>
          </a:p>
          <a:p>
            <a:pPr lvl="1"/>
            <a:r>
              <a:rPr lang="en-US" dirty="0"/>
              <a:t>Four-seaters with one pilot</a:t>
            </a:r>
          </a:p>
          <a:p>
            <a:pPr lvl="1"/>
            <a:r>
              <a:rPr lang="en-US" dirty="0"/>
              <a:t>Load factor: 67% (two pax on average)</a:t>
            </a:r>
          </a:p>
          <a:p>
            <a:pPr lvl="1"/>
            <a:r>
              <a:rPr lang="en-US" dirty="0"/>
              <a:t>Gross vehicle weight: 4,000 </a:t>
            </a:r>
            <a:r>
              <a:rPr lang="en-US" dirty="0" err="1"/>
              <a:t>lb</a:t>
            </a:r>
            <a:endParaRPr lang="en-US" dirty="0"/>
          </a:p>
          <a:p>
            <a:pPr lvl="1"/>
            <a:r>
              <a:rPr lang="en-US" dirty="0"/>
              <a:t>Utilization: 2,080 hrs per year</a:t>
            </a:r>
          </a:p>
          <a:p>
            <a:pPr lvl="2"/>
            <a:r>
              <a:rPr lang="en-US" dirty="0"/>
              <a:t>eVTOL being flight ready for 50% of the time between 6am and 10pm</a:t>
            </a:r>
          </a:p>
          <a:p>
            <a:pPr lvl="2"/>
            <a:r>
              <a:rPr lang="en-US" dirty="0"/>
              <a:t>Operate 260 days/year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22B53-B193-4DD5-A74B-A27BE436B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157" y="221198"/>
            <a:ext cx="3691060" cy="42218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25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1148</Words>
  <Application>Microsoft Office PowerPoint</Application>
  <PresentationFormat>Widescreen</PresentationFormat>
  <Paragraphs>102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eVTOL Operating Cost Estimation</vt:lpstr>
      <vt:lpstr>Purdue paper (Howard et al., 2021)</vt:lpstr>
      <vt:lpstr>Acquisition cost</vt:lpstr>
      <vt:lpstr>Crew and avionics cost</vt:lpstr>
      <vt:lpstr>Energy cost</vt:lpstr>
      <vt:lpstr>Maintenance and infrastructure costs</vt:lpstr>
      <vt:lpstr>DOC estimation result: DOC per flight hour</vt:lpstr>
      <vt:lpstr>DOC estimation result: DOC per seat mile</vt:lpstr>
      <vt:lpstr>Uber Elevate White Paper (2016)</vt:lpstr>
      <vt:lpstr>Three cases considered</vt:lpstr>
      <vt:lpstr>Additional assumptions</vt:lpstr>
      <vt:lpstr>Additional assumptions (cont’d)</vt:lpstr>
      <vt:lpstr>Additional assumptions (cont’d)</vt:lpstr>
      <vt:lpstr>Estimation results ($/vehicle-mile)</vt:lpstr>
      <vt:lpstr>NASA 2018 Urban Air Mobility Market Study</vt:lpstr>
      <vt:lpstr>Operating cost composition based on NASA (2018)</vt:lpstr>
      <vt:lpstr>Other estimates from news articles (I)</vt:lpstr>
      <vt:lpstr>PowerPoint Presentation</vt:lpstr>
      <vt:lpstr>PowerPoint Presentation</vt:lpstr>
      <vt:lpstr>Other estimates from news articles (II)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Zou</dc:creator>
  <cp:lastModifiedBy>Bo Zou</cp:lastModifiedBy>
  <cp:revision>32</cp:revision>
  <dcterms:created xsi:type="dcterms:W3CDTF">2023-05-26T05:37:14Z</dcterms:created>
  <dcterms:modified xsi:type="dcterms:W3CDTF">2023-05-28T18:21:20Z</dcterms:modified>
</cp:coreProperties>
</file>