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handoutMasterIdLst>
    <p:handoutMasterId r:id="rId71"/>
  </p:handoutMasterIdLst>
  <p:sldIdLst>
    <p:sldId id="913" r:id="rId2"/>
    <p:sldId id="257" r:id="rId3"/>
    <p:sldId id="922" r:id="rId4"/>
    <p:sldId id="651" r:id="rId5"/>
    <p:sldId id="1033" r:id="rId6"/>
    <p:sldId id="650" r:id="rId7"/>
    <p:sldId id="652" r:id="rId8"/>
    <p:sldId id="653" r:id="rId9"/>
    <p:sldId id="654" r:id="rId10"/>
    <p:sldId id="655" r:id="rId11"/>
    <p:sldId id="656" r:id="rId12"/>
    <p:sldId id="657" r:id="rId13"/>
    <p:sldId id="658" r:id="rId14"/>
    <p:sldId id="660" r:id="rId15"/>
    <p:sldId id="662" r:id="rId16"/>
    <p:sldId id="661" r:id="rId17"/>
    <p:sldId id="664" r:id="rId18"/>
    <p:sldId id="665" r:id="rId19"/>
    <p:sldId id="666" r:id="rId20"/>
    <p:sldId id="667" r:id="rId21"/>
    <p:sldId id="668" r:id="rId22"/>
    <p:sldId id="670" r:id="rId23"/>
    <p:sldId id="671" r:id="rId24"/>
    <p:sldId id="673" r:id="rId25"/>
    <p:sldId id="674" r:id="rId26"/>
    <p:sldId id="676" r:id="rId27"/>
    <p:sldId id="677" r:id="rId28"/>
    <p:sldId id="678" r:id="rId29"/>
    <p:sldId id="1020" r:id="rId30"/>
    <p:sldId id="679" r:id="rId31"/>
    <p:sldId id="680" r:id="rId32"/>
    <p:sldId id="683" r:id="rId33"/>
    <p:sldId id="684" r:id="rId34"/>
    <p:sldId id="735" r:id="rId35"/>
    <p:sldId id="685" r:id="rId36"/>
    <p:sldId id="686" r:id="rId37"/>
    <p:sldId id="687" r:id="rId38"/>
    <p:sldId id="689" r:id="rId39"/>
    <p:sldId id="690" r:id="rId40"/>
    <p:sldId id="1035" r:id="rId41"/>
    <p:sldId id="1021" r:id="rId42"/>
    <p:sldId id="1022" r:id="rId43"/>
    <p:sldId id="1023" r:id="rId44"/>
    <p:sldId id="1024" r:id="rId45"/>
    <p:sldId id="1025" r:id="rId46"/>
    <p:sldId id="1026" r:id="rId47"/>
    <p:sldId id="467" r:id="rId48"/>
    <p:sldId id="1027" r:id="rId49"/>
    <p:sldId id="413" r:id="rId50"/>
    <p:sldId id="1028" r:id="rId51"/>
    <p:sldId id="416" r:id="rId52"/>
    <p:sldId id="417" r:id="rId53"/>
    <p:sldId id="1029" r:id="rId54"/>
    <p:sldId id="468" r:id="rId55"/>
    <p:sldId id="420" r:id="rId56"/>
    <p:sldId id="1030" r:id="rId57"/>
    <p:sldId id="448" r:id="rId58"/>
    <p:sldId id="445" r:id="rId59"/>
    <p:sldId id="446" r:id="rId60"/>
    <p:sldId id="1031" r:id="rId61"/>
    <p:sldId id="1032" r:id="rId62"/>
    <p:sldId id="369" r:id="rId63"/>
    <p:sldId id="370" r:id="rId64"/>
    <p:sldId id="430" r:id="rId65"/>
    <p:sldId id="469" r:id="rId66"/>
    <p:sldId id="470" r:id="rId67"/>
    <p:sldId id="449" r:id="rId68"/>
    <p:sldId id="1034" r:id="rId69"/>
  </p:sldIdLst>
  <p:sldSz cx="9144000" cy="6858000" type="screen4x3"/>
  <p:notesSz cx="6858000" cy="9144000"/>
  <p:defaultTextStyle>
    <a:defPPr>
      <a:defRPr lang="zh-CN"/>
    </a:defPPr>
    <a:lvl1pPr algn="ctr" rtl="0" fontAlgn="base">
      <a:spcBef>
        <a:spcPct val="0"/>
      </a:spcBef>
      <a:spcAft>
        <a:spcPct val="0"/>
      </a:spcAft>
      <a:buFont typeface="Arial" pitchFamily="34" charset="0"/>
      <a:defRPr sz="2400" b="1" kern="1200">
        <a:solidFill>
          <a:srgbClr val="FF0066"/>
        </a:solidFill>
        <a:latin typeface="Times New Roman" pitchFamily="18" charset="0"/>
        <a:ea typeface="宋体" pitchFamily="2" charset="-122"/>
        <a:cs typeface="+mn-cs"/>
      </a:defRPr>
    </a:lvl1pPr>
    <a:lvl2pPr marL="457200" algn="ctr" rtl="0" fontAlgn="base">
      <a:spcBef>
        <a:spcPct val="0"/>
      </a:spcBef>
      <a:spcAft>
        <a:spcPct val="0"/>
      </a:spcAft>
      <a:buFont typeface="Arial" pitchFamily="34" charset="0"/>
      <a:defRPr sz="2400" b="1" kern="1200">
        <a:solidFill>
          <a:srgbClr val="FF0066"/>
        </a:solidFill>
        <a:latin typeface="Times New Roman" pitchFamily="18" charset="0"/>
        <a:ea typeface="宋体" pitchFamily="2" charset="-122"/>
        <a:cs typeface="+mn-cs"/>
      </a:defRPr>
    </a:lvl2pPr>
    <a:lvl3pPr marL="914400" algn="ctr" rtl="0" fontAlgn="base">
      <a:spcBef>
        <a:spcPct val="0"/>
      </a:spcBef>
      <a:spcAft>
        <a:spcPct val="0"/>
      </a:spcAft>
      <a:buFont typeface="Arial" pitchFamily="34" charset="0"/>
      <a:defRPr sz="2400" b="1" kern="1200">
        <a:solidFill>
          <a:srgbClr val="FF0066"/>
        </a:solidFill>
        <a:latin typeface="Times New Roman" pitchFamily="18" charset="0"/>
        <a:ea typeface="宋体" pitchFamily="2" charset="-122"/>
        <a:cs typeface="+mn-cs"/>
      </a:defRPr>
    </a:lvl3pPr>
    <a:lvl4pPr marL="1371600" algn="ctr" rtl="0" fontAlgn="base">
      <a:spcBef>
        <a:spcPct val="0"/>
      </a:spcBef>
      <a:spcAft>
        <a:spcPct val="0"/>
      </a:spcAft>
      <a:buFont typeface="Arial" pitchFamily="34" charset="0"/>
      <a:defRPr sz="2400" b="1" kern="1200">
        <a:solidFill>
          <a:srgbClr val="FF0066"/>
        </a:solidFill>
        <a:latin typeface="Times New Roman" pitchFamily="18" charset="0"/>
        <a:ea typeface="宋体" pitchFamily="2" charset="-122"/>
        <a:cs typeface="+mn-cs"/>
      </a:defRPr>
    </a:lvl4pPr>
    <a:lvl5pPr marL="1828800" algn="ctr" rtl="0" fontAlgn="base">
      <a:spcBef>
        <a:spcPct val="0"/>
      </a:spcBef>
      <a:spcAft>
        <a:spcPct val="0"/>
      </a:spcAft>
      <a:buFont typeface="Arial" pitchFamily="34" charset="0"/>
      <a:defRPr sz="2400" b="1" kern="1200">
        <a:solidFill>
          <a:srgbClr val="FF0066"/>
        </a:solidFill>
        <a:latin typeface="Times New Roman" pitchFamily="18" charset="0"/>
        <a:ea typeface="宋体" pitchFamily="2" charset="-122"/>
        <a:cs typeface="+mn-cs"/>
      </a:defRPr>
    </a:lvl5pPr>
    <a:lvl6pPr marL="2286000" algn="l" defTabSz="914400" rtl="0" eaLnBrk="1" latinLnBrk="0" hangingPunct="1">
      <a:defRPr sz="2400" b="1" kern="1200">
        <a:solidFill>
          <a:srgbClr val="FF0066"/>
        </a:solidFill>
        <a:latin typeface="Times New Roman" pitchFamily="18" charset="0"/>
        <a:ea typeface="宋体" pitchFamily="2" charset="-122"/>
        <a:cs typeface="+mn-cs"/>
      </a:defRPr>
    </a:lvl6pPr>
    <a:lvl7pPr marL="2743200" algn="l" defTabSz="914400" rtl="0" eaLnBrk="1" latinLnBrk="0" hangingPunct="1">
      <a:defRPr sz="2400" b="1" kern="1200">
        <a:solidFill>
          <a:srgbClr val="FF0066"/>
        </a:solidFill>
        <a:latin typeface="Times New Roman" pitchFamily="18" charset="0"/>
        <a:ea typeface="宋体" pitchFamily="2" charset="-122"/>
        <a:cs typeface="+mn-cs"/>
      </a:defRPr>
    </a:lvl7pPr>
    <a:lvl8pPr marL="3200400" algn="l" defTabSz="914400" rtl="0" eaLnBrk="1" latinLnBrk="0" hangingPunct="1">
      <a:defRPr sz="2400" b="1" kern="1200">
        <a:solidFill>
          <a:srgbClr val="FF0066"/>
        </a:solidFill>
        <a:latin typeface="Times New Roman" pitchFamily="18" charset="0"/>
        <a:ea typeface="宋体" pitchFamily="2" charset="-122"/>
        <a:cs typeface="+mn-cs"/>
      </a:defRPr>
    </a:lvl8pPr>
    <a:lvl9pPr marL="3657600" algn="l" defTabSz="914400" rtl="0" eaLnBrk="1" latinLnBrk="0" hangingPunct="1">
      <a:defRPr sz="2400" b="1" kern="1200">
        <a:solidFill>
          <a:srgbClr val="FF0066"/>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304">
          <p15:clr>
            <a:srgbClr val="A4A3A4"/>
          </p15:clr>
        </p15:guide>
        <p15:guide id="2" pos="28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 静秋" initials="张" lastIdx="1" clrIdx="0">
    <p:extLst>
      <p:ext uri="{19B8F6BF-5375-455C-9EA6-DF929625EA0E}">
        <p15:presenceInfo xmlns:p15="http://schemas.microsoft.com/office/powerpoint/2012/main" userId="cf3951ab956bdd4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E4A4DC"/>
    <a:srgbClr val="0033CC"/>
    <a:srgbClr val="9DEDF1"/>
    <a:srgbClr val="0000FF"/>
    <a:srgbClr val="FFFFCC"/>
    <a:srgbClr val="FFFF99"/>
    <a:srgbClr val="66FF66"/>
    <a:srgbClr val="99CC00"/>
    <a:srgbClr val="75E5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876" y="51"/>
      </p:cViewPr>
      <p:guideLst>
        <p:guide orient="horz" pos="2304"/>
        <p:guide pos="2859"/>
      </p:guideLst>
    </p:cSldViewPr>
  </p:slideViewPr>
  <p:notesTextViewPr>
    <p:cViewPr>
      <p:scale>
        <a:sx n="100" d="100"/>
        <a:sy n="100" d="100"/>
      </p:scale>
      <p:origin x="0" y="0"/>
    </p:cViewPr>
  </p:notesTextViewPr>
  <p:notesViewPr>
    <p:cSldViewPr>
      <p:cViewPr varScale="1">
        <p:scale>
          <a:sx n="54" d="100"/>
          <a:sy n="54" d="100"/>
        </p:scale>
        <p:origin x="-284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image" Target="../media/image55.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1437E5C-038A-4BAF-A1C3-60968B131540}" type="datetimeFigureOut">
              <a:rPr lang="zh-CN" altLang="en-US" smtClean="0"/>
              <a:pPr/>
              <a:t>2021/12/8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tLang="zh-CN"/>
              <a:t>1</a:t>
            </a: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FAC1A59-09B7-446C-822E-B005DE4DC252}" type="slidenum">
              <a:rPr lang="zh-CN" altLang="en-US" smtClean="0"/>
              <a:pPr/>
              <a:t>‹#›</a:t>
            </a:fld>
            <a:endParaRPr lang="zh-CN" altLang="en-US"/>
          </a:p>
        </p:txBody>
      </p:sp>
    </p:spTree>
    <p:extLst>
      <p:ext uri="{BB962C8B-B14F-4D97-AF65-F5344CB8AC3E}">
        <p14:creationId xmlns:p14="http://schemas.microsoft.com/office/powerpoint/2010/main" val="184323820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spcBef>
                <a:spcPct val="20000"/>
              </a:spcBef>
              <a:defRPr sz="1200">
                <a:solidFill>
                  <a:srgbClr val="0033CC"/>
                </a:solidFill>
              </a:defRPr>
            </a:lvl1pPr>
          </a:lstStyle>
          <a:p>
            <a:pPr>
              <a:defRPr/>
            </a:pPr>
            <a:endParaRPr lang="zh-CN" altLang="en-U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20000"/>
              </a:spcBef>
              <a:defRPr sz="1200">
                <a:solidFill>
                  <a:srgbClr val="0033CC"/>
                </a:solidFill>
              </a:defRPr>
            </a:lvl1pPr>
          </a:lstStyle>
          <a:p>
            <a:pPr>
              <a:defRPr/>
            </a:pPr>
            <a:endParaRPr lang="en-US"/>
          </a:p>
        </p:txBody>
      </p:sp>
      <p:sp>
        <p:nvSpPr>
          <p:cNvPr id="157700"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ctr"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spcBef>
                <a:spcPct val="20000"/>
              </a:spcBef>
              <a:defRPr sz="1200">
                <a:solidFill>
                  <a:srgbClr val="0033CC"/>
                </a:solidFill>
              </a:defRPr>
            </a:lvl1pPr>
          </a:lstStyle>
          <a:p>
            <a:pPr>
              <a:defRPr/>
            </a:pPr>
            <a:r>
              <a:rPr lang="en-US"/>
              <a:t>1</a:t>
            </a:r>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spcBef>
                <a:spcPct val="20000"/>
              </a:spcBef>
              <a:defRPr sz="1200">
                <a:solidFill>
                  <a:srgbClr val="0033CC"/>
                </a:solidFill>
              </a:defRPr>
            </a:lvl1pPr>
          </a:lstStyle>
          <a:p>
            <a:pPr>
              <a:defRPr/>
            </a:pPr>
            <a:fld id="{D044419F-2D61-49B8-A981-58EE9AD4F149}" type="slidenum">
              <a:rPr lang="zh-CN" altLang="en-US"/>
              <a:pPr>
                <a:defRPr/>
              </a:pPr>
              <a:t>‹#›</a:t>
            </a:fld>
            <a:endParaRPr lang="en-US"/>
          </a:p>
        </p:txBody>
      </p:sp>
    </p:spTree>
    <p:extLst>
      <p:ext uri="{BB962C8B-B14F-4D97-AF65-F5344CB8AC3E}">
        <p14:creationId xmlns:p14="http://schemas.microsoft.com/office/powerpoint/2010/main" val="3802568776"/>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044419F-2D61-49B8-A981-58EE9AD4F149}" type="slidenum">
              <a:rPr lang="zh-CN" altLang="en-US" smtClean="0"/>
              <a:pPr>
                <a:defRPr/>
              </a:pPr>
              <a:t>2</a:t>
            </a:fld>
            <a:endParaRPr lang="en-US"/>
          </a:p>
        </p:txBody>
      </p:sp>
      <p:sp>
        <p:nvSpPr>
          <p:cNvPr id="5" name="页脚占位符 4"/>
          <p:cNvSpPr>
            <a:spLocks noGrp="1"/>
          </p:cNvSpPr>
          <p:nvPr>
            <p:ph type="ftr" sz="quarter" idx="11"/>
          </p:nvPr>
        </p:nvSpPr>
        <p:spPr/>
        <p:txBody>
          <a:bodyPr/>
          <a:lstStyle/>
          <a:p>
            <a:pPr>
              <a:defRPr/>
            </a:pPr>
            <a:r>
              <a:rPr lang="en-US"/>
              <a:t>1</a:t>
            </a:r>
          </a:p>
        </p:txBody>
      </p:sp>
      <p:sp>
        <p:nvSpPr>
          <p:cNvPr id="6" name="页眉占位符 5"/>
          <p:cNvSpPr>
            <a:spLocks noGrp="1"/>
          </p:cNvSpPr>
          <p:nvPr>
            <p:ph type="hdr" sz="quarter" idx="12"/>
          </p:nvPr>
        </p:nvSpPr>
        <p:spPr/>
        <p:txBody>
          <a:bodyPr/>
          <a:lstStyle/>
          <a:p>
            <a:pPr>
              <a:defRPr/>
            </a:pPr>
            <a:endParaRPr lang="zh-CN" altLang="en-US"/>
          </a:p>
        </p:txBody>
      </p:sp>
    </p:spTree>
    <p:extLst>
      <p:ext uri="{BB962C8B-B14F-4D97-AF65-F5344CB8AC3E}">
        <p14:creationId xmlns:p14="http://schemas.microsoft.com/office/powerpoint/2010/main" val="795337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幻灯片图像占位符 1"/>
          <p:cNvSpPr>
            <a:spLocks noGrp="1" noRot="1" noChangeAspect="1" noTextEdit="1"/>
          </p:cNvSpPr>
          <p:nvPr>
            <p:ph type="sldImg"/>
          </p:nvPr>
        </p:nvSpPr>
        <p:spPr/>
      </p:sp>
      <p:sp>
        <p:nvSpPr>
          <p:cNvPr id="173059" name="备注占位符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173060" name="灯片编号占位符 3"/>
          <p:cNvSpPr>
            <a:spLocks noGrp="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rgbClr val="0000FF"/>
                </a:solidFill>
                <a:latin typeface="Arial" pitchFamily="34" charset="0"/>
                <a:ea typeface="宋体" pitchFamily="2" charset="-122"/>
              </a:defRPr>
            </a:lvl1pPr>
            <a:lvl2pPr marL="742950" indent="-285750" eaLnBrk="0" hangingPunct="0">
              <a:defRPr sz="3200" b="1">
                <a:solidFill>
                  <a:srgbClr val="0000FF"/>
                </a:solidFill>
                <a:latin typeface="Arial" pitchFamily="34" charset="0"/>
                <a:ea typeface="宋体" pitchFamily="2" charset="-122"/>
              </a:defRPr>
            </a:lvl2pPr>
            <a:lvl3pPr marL="1143000" indent="-228600" eaLnBrk="0" hangingPunct="0">
              <a:defRPr sz="3200" b="1">
                <a:solidFill>
                  <a:srgbClr val="0000FF"/>
                </a:solidFill>
                <a:latin typeface="Arial" pitchFamily="34" charset="0"/>
                <a:ea typeface="宋体" pitchFamily="2" charset="-122"/>
              </a:defRPr>
            </a:lvl3pPr>
            <a:lvl4pPr marL="1600200" indent="-228600" eaLnBrk="0" hangingPunct="0">
              <a:defRPr sz="3200" b="1">
                <a:solidFill>
                  <a:srgbClr val="0000FF"/>
                </a:solidFill>
                <a:latin typeface="Arial" pitchFamily="34" charset="0"/>
                <a:ea typeface="宋体" pitchFamily="2" charset="-122"/>
              </a:defRPr>
            </a:lvl4pPr>
            <a:lvl5pPr marL="2057400" indent="-228600" eaLnBrk="0" hangingPunct="0">
              <a:defRPr sz="3200" b="1">
                <a:solidFill>
                  <a:srgbClr val="0000FF"/>
                </a:solidFill>
                <a:latin typeface="Arial" pitchFamily="34" charset="0"/>
                <a:ea typeface="宋体" pitchFamily="2" charset="-122"/>
              </a:defRPr>
            </a:lvl5pPr>
            <a:lvl6pPr marL="2514600" indent="-228600" eaLnBrk="0" fontAlgn="base" hangingPunct="0">
              <a:spcBef>
                <a:spcPct val="0"/>
              </a:spcBef>
              <a:spcAft>
                <a:spcPct val="0"/>
              </a:spcAft>
              <a:defRPr sz="3200" b="1">
                <a:solidFill>
                  <a:srgbClr val="0000FF"/>
                </a:solidFill>
                <a:latin typeface="Arial" pitchFamily="34" charset="0"/>
                <a:ea typeface="宋体" pitchFamily="2" charset="-122"/>
              </a:defRPr>
            </a:lvl6pPr>
            <a:lvl7pPr marL="2971800" indent="-228600" eaLnBrk="0" fontAlgn="base" hangingPunct="0">
              <a:spcBef>
                <a:spcPct val="0"/>
              </a:spcBef>
              <a:spcAft>
                <a:spcPct val="0"/>
              </a:spcAft>
              <a:defRPr sz="3200" b="1">
                <a:solidFill>
                  <a:srgbClr val="0000FF"/>
                </a:solidFill>
                <a:latin typeface="Arial" pitchFamily="34" charset="0"/>
                <a:ea typeface="宋体" pitchFamily="2" charset="-122"/>
              </a:defRPr>
            </a:lvl7pPr>
            <a:lvl8pPr marL="3429000" indent="-228600" eaLnBrk="0" fontAlgn="base" hangingPunct="0">
              <a:spcBef>
                <a:spcPct val="0"/>
              </a:spcBef>
              <a:spcAft>
                <a:spcPct val="0"/>
              </a:spcAft>
              <a:defRPr sz="3200" b="1">
                <a:solidFill>
                  <a:srgbClr val="0000FF"/>
                </a:solidFill>
                <a:latin typeface="Arial" pitchFamily="34" charset="0"/>
                <a:ea typeface="宋体" pitchFamily="2" charset="-122"/>
              </a:defRPr>
            </a:lvl8pPr>
            <a:lvl9pPr marL="3886200" indent="-228600" eaLnBrk="0" fontAlgn="base" hangingPunct="0">
              <a:spcBef>
                <a:spcPct val="0"/>
              </a:spcBef>
              <a:spcAft>
                <a:spcPct val="0"/>
              </a:spcAft>
              <a:defRPr sz="3200" b="1">
                <a:solidFill>
                  <a:srgbClr val="0000FF"/>
                </a:solidFill>
                <a:latin typeface="Arial" pitchFamily="34" charset="0"/>
                <a:ea typeface="宋体" pitchFamily="2" charset="-122"/>
              </a:defRPr>
            </a:lvl9pPr>
          </a:lstStyle>
          <a:p>
            <a:pPr eaLnBrk="1" hangingPunct="1"/>
            <a:fld id="{2547DB63-9AA4-49B1-BF50-CC55C6623BDD}" type="slidenum">
              <a:rPr lang="zh-CN" altLang="en-US" smtClean="0">
                <a:latin typeface="Times New Roman" pitchFamily="18" charset="0"/>
              </a:rPr>
              <a:pPr eaLnBrk="1" hangingPunct="1"/>
              <a:t>17</a:t>
            </a:fld>
            <a:endParaRPr lang="en-US" altLang="zh-CN" sz="1200">
              <a:solidFill>
                <a:srgbClr val="0033CC"/>
              </a:solidFill>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endParaRPr lang="zh-CN" altLang="en-US"/>
          </a:p>
        </p:txBody>
      </p:sp>
      <p:sp>
        <p:nvSpPr>
          <p:cNvPr id="5" name="页脚占位符 4"/>
          <p:cNvSpPr>
            <a:spLocks noGrp="1"/>
          </p:cNvSpPr>
          <p:nvPr>
            <p:ph type="ftr" sz="quarter" idx="4"/>
          </p:nvPr>
        </p:nvSpPr>
        <p:spPr/>
        <p:txBody>
          <a:bodyPr/>
          <a:lstStyle/>
          <a:p>
            <a:pPr>
              <a:defRPr/>
            </a:pPr>
            <a:r>
              <a:rPr lang="en-US"/>
              <a:t>1</a:t>
            </a:r>
          </a:p>
        </p:txBody>
      </p:sp>
      <p:sp>
        <p:nvSpPr>
          <p:cNvPr id="6" name="灯片编号占位符 5"/>
          <p:cNvSpPr>
            <a:spLocks noGrp="1"/>
          </p:cNvSpPr>
          <p:nvPr>
            <p:ph type="sldNum" sz="quarter" idx="5"/>
          </p:nvPr>
        </p:nvSpPr>
        <p:spPr/>
        <p:txBody>
          <a:bodyPr/>
          <a:lstStyle/>
          <a:p>
            <a:pPr>
              <a:defRPr/>
            </a:pPr>
            <a:fld id="{D044419F-2D61-49B8-A981-58EE9AD4F149}" type="slidenum">
              <a:rPr lang="zh-CN" altLang="en-US" smtClean="0"/>
              <a:pPr>
                <a:defRPr/>
              </a:pPr>
              <a:t>50</a:t>
            </a:fld>
            <a:endParaRPr lang="en-US"/>
          </a:p>
        </p:txBody>
      </p:sp>
    </p:spTree>
    <p:extLst>
      <p:ext uri="{BB962C8B-B14F-4D97-AF65-F5344CB8AC3E}">
        <p14:creationId xmlns:p14="http://schemas.microsoft.com/office/powerpoint/2010/main" val="3473285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89700"/>
            <a:ext cx="6732588" cy="71438"/>
          </a:xfrm>
          <a:prstGeom prst="rect">
            <a:avLst/>
          </a:prstGeom>
          <a:gradFill rotWithShape="1">
            <a:gsLst>
              <a:gs pos="0">
                <a:srgbClr val="009900">
                  <a:gamma/>
                  <a:shade val="46275"/>
                  <a:invGamma/>
                </a:srgbClr>
              </a:gs>
              <a:gs pos="100000">
                <a:srgbClr val="009900"/>
              </a:gs>
            </a:gsLst>
            <a:lin ang="0" scaled="1"/>
          </a:gradFill>
          <a:ln w="9525" cmpd="sng">
            <a:solidFill>
              <a:schemeClr val="accent1"/>
            </a:solidFill>
            <a:miter lim="800000"/>
          </a:ln>
          <a:effectLst/>
        </p:spPr>
        <p:txBody>
          <a:bodyPr wrap="none" anchor="ctr"/>
          <a:lstStyle/>
          <a:p>
            <a:pPr>
              <a:defRPr/>
            </a:pPr>
            <a:endParaRPr lang="zh-CN" altLang="en-US"/>
          </a:p>
        </p:txBody>
      </p:sp>
      <p:sp>
        <p:nvSpPr>
          <p:cNvPr id="1027" name="Rectangle 3"/>
          <p:cNvSpPr>
            <a:spLocks noChangeArrowheads="1"/>
          </p:cNvSpPr>
          <p:nvPr/>
        </p:nvSpPr>
        <p:spPr bwMode="auto">
          <a:xfrm>
            <a:off x="323850" y="765175"/>
            <a:ext cx="142875" cy="5903913"/>
          </a:xfrm>
          <a:prstGeom prst="rect">
            <a:avLst/>
          </a:prstGeom>
          <a:gradFill rotWithShape="1">
            <a:gsLst>
              <a:gs pos="0">
                <a:srgbClr val="009900"/>
              </a:gs>
              <a:gs pos="100000">
                <a:srgbClr val="009900">
                  <a:gamma/>
                  <a:shade val="46275"/>
                  <a:invGamma/>
                </a:srgbClr>
              </a:gs>
            </a:gsLst>
            <a:lin ang="5400000" scaled="1"/>
          </a:gradFill>
          <a:ln w="9525" cmpd="sng">
            <a:solidFill>
              <a:schemeClr val="accent1"/>
            </a:solidFill>
            <a:miter lim="800000"/>
          </a:ln>
          <a:effectLst/>
        </p:spPr>
        <p:txBody>
          <a:bodyPr wrap="none" anchor="ctr"/>
          <a:lstStyle/>
          <a:p>
            <a:pPr>
              <a:defRPr/>
            </a:pPr>
            <a:endParaRPr lang="zh-CN" altLang="en-US"/>
          </a:p>
        </p:txBody>
      </p:sp>
      <p:sp>
        <p:nvSpPr>
          <p:cNvPr id="1028" name="Rectangle 4"/>
          <p:cNvSpPr>
            <a:spLocks noChangeArrowheads="1"/>
          </p:cNvSpPr>
          <p:nvPr/>
        </p:nvSpPr>
        <p:spPr bwMode="auto">
          <a:xfrm flipH="1">
            <a:off x="142875" y="908050"/>
            <a:ext cx="76200" cy="5686425"/>
          </a:xfrm>
          <a:prstGeom prst="rect">
            <a:avLst/>
          </a:prstGeom>
          <a:gradFill rotWithShape="1">
            <a:gsLst>
              <a:gs pos="0">
                <a:srgbClr val="FF9900"/>
              </a:gs>
              <a:gs pos="100000">
                <a:srgbClr val="FF9900">
                  <a:gamma/>
                  <a:shade val="46275"/>
                  <a:invGamma/>
                </a:srgbClr>
              </a:gs>
            </a:gsLst>
            <a:lin ang="5400000" scaled="1"/>
          </a:gradFill>
          <a:ln w="6350" cmpd="sng">
            <a:solidFill>
              <a:schemeClr val="bg1"/>
            </a:solidFill>
            <a:miter lim="800000"/>
          </a:ln>
          <a:effectLst/>
        </p:spPr>
        <p:txBody>
          <a:bodyPr wrap="none" anchor="ctr"/>
          <a:lstStyle/>
          <a:p>
            <a:pPr>
              <a:defRPr/>
            </a:pPr>
            <a:endParaRPr lang="zh-CN" altLang="en-US"/>
          </a:p>
        </p:txBody>
      </p:sp>
      <p:sp>
        <p:nvSpPr>
          <p:cNvPr id="1029" name="Oval 5"/>
          <p:cNvSpPr>
            <a:spLocks noChangeArrowheads="1"/>
          </p:cNvSpPr>
          <p:nvPr/>
        </p:nvSpPr>
        <p:spPr bwMode="auto">
          <a:xfrm>
            <a:off x="0" y="5994400"/>
            <a:ext cx="863600" cy="863600"/>
          </a:xfrm>
          <a:prstGeom prst="ellipse">
            <a:avLst/>
          </a:prstGeom>
          <a:solidFill>
            <a:srgbClr val="CC00CC">
              <a:alpha val="50000"/>
            </a:srgbClr>
          </a:solidFill>
          <a:ln w="9525" cmpd="sng">
            <a:solidFill>
              <a:schemeClr val="bg1"/>
            </a:solidFill>
            <a:round/>
          </a:ln>
          <a:effectLst/>
        </p:spPr>
        <p:txBody>
          <a:bodyPr wrap="none" anchor="ctr"/>
          <a:lstStyle/>
          <a:p>
            <a:pPr>
              <a:defRPr/>
            </a:pPr>
            <a:endParaRPr lang="zh-CN" altLang="en-US"/>
          </a:p>
        </p:txBody>
      </p:sp>
      <p:sp>
        <p:nvSpPr>
          <p:cNvPr id="1030" name="AutoShape 6"/>
          <p:cNvSpPr>
            <a:spLocks noChangeArrowheads="1"/>
          </p:cNvSpPr>
          <p:nvPr/>
        </p:nvSpPr>
        <p:spPr bwMode="auto">
          <a:xfrm>
            <a:off x="6705600" y="6237288"/>
            <a:ext cx="2438400" cy="381000"/>
          </a:xfrm>
          <a:prstGeom prst="wave">
            <a:avLst>
              <a:gd name="adj1" fmla="val 20644"/>
              <a:gd name="adj2" fmla="val -10000"/>
            </a:avLst>
          </a:prstGeom>
          <a:gradFill rotWithShape="0">
            <a:gsLst>
              <a:gs pos="0">
                <a:srgbClr val="009900"/>
              </a:gs>
              <a:gs pos="100000">
                <a:srgbClr val="009900">
                  <a:gamma/>
                  <a:shade val="46275"/>
                  <a:invGamma/>
                </a:srgbClr>
              </a:gs>
            </a:gsLst>
            <a:path path="rect">
              <a:fillToRect r="100000" b="100000"/>
            </a:path>
          </a:gradFill>
          <a:ln w="9525" cmpd="sng">
            <a:solidFill>
              <a:srgbClr val="009900"/>
            </a:solidFill>
            <a:round/>
          </a:ln>
          <a:effectLst/>
        </p:spPr>
        <p:txBody>
          <a:bodyPr wrap="none" anchor="ct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1.xml"/><Relationship Id="rId4" Type="http://schemas.openxmlformats.org/officeDocument/2006/relationships/image" Target="../media/image13.wmf"/></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4.wmf"/><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oleObject" Target="../embeddings/oleObject1.bin"/><Relationship Id="rId7" Type="http://schemas.openxmlformats.org/officeDocument/2006/relationships/image" Target="../media/image18.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7.png"/><Relationship Id="rId5" Type="http://schemas.openxmlformats.org/officeDocument/2006/relationships/image" Target="../media/image16.wmf"/><Relationship Id="rId4" Type="http://schemas.openxmlformats.org/officeDocument/2006/relationships/image" Target="../media/image15.png"/><Relationship Id="rId9"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Layout" Target="../slideLayouts/slideLayout1.xml"/><Relationship Id="rId5" Type="http://schemas.openxmlformats.org/officeDocument/2006/relationships/image" Target="../media/image24.wmf"/><Relationship Id="rId4" Type="http://schemas.openxmlformats.org/officeDocument/2006/relationships/image" Target="../media/image23.wmf"/></Relationships>
</file>

<file path=ppt/slides/_rels/slide14.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15.png"/><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25.wmf"/><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25.wmf"/><Relationship Id="rId5" Type="http://schemas.openxmlformats.org/officeDocument/2006/relationships/image" Target="../media/image15.png"/><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slide" Target="slide41.xml"/><Relationship Id="rId4" Type="http://schemas.openxmlformats.org/officeDocument/2006/relationships/slide" Target="slide50.xml"/></Relationships>
</file>

<file path=ppt/slides/_rels/slide20.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29.wmf"/><Relationship Id="rId4"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Layout" Target="../slideLayouts/slideLayout1.xml"/><Relationship Id="rId4" Type="http://schemas.openxmlformats.org/officeDocument/2006/relationships/image" Target="../media/image24.wmf"/></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wmf"/><Relationship Id="rId1" Type="http://schemas.openxmlformats.org/officeDocument/2006/relationships/slideLayout" Target="../slideLayouts/slideLayout1.xml"/><Relationship Id="rId4" Type="http://schemas.openxmlformats.org/officeDocument/2006/relationships/image" Target="../media/image35.wmf"/></Relationships>
</file>

<file path=ppt/slides/_rels/slide3.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4.xml"/><Relationship Id="rId1" Type="http://schemas.openxmlformats.org/officeDocument/2006/relationships/slideLayout" Target="../slideLayouts/slideLayout7.xml"/><Relationship Id="rId5" Type="http://schemas.openxmlformats.org/officeDocument/2006/relationships/slide" Target="slide25.xml"/><Relationship Id="rId4" Type="http://schemas.openxmlformats.org/officeDocument/2006/relationships/slide" Target="slide17.xml"/></Relationships>
</file>

<file path=ppt/slides/_rels/slide30.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wmf"/><Relationship Id="rId1" Type="http://schemas.openxmlformats.org/officeDocument/2006/relationships/slideLayout" Target="../slideLayouts/slideLayout1.xml"/><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image" Target="../media/image46.wmf"/></Relationships>
</file>

<file path=ppt/slides/_rels/slide38.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5.png"/><Relationship Id="rId1" Type="http://schemas.openxmlformats.org/officeDocument/2006/relationships/slideLayout" Target="../slideLayouts/slideLayout1.xml"/><Relationship Id="rId4" Type="http://schemas.openxmlformats.org/officeDocument/2006/relationships/image" Target="../media/image48.wmf"/></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49.wmf"/><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image" Target="../media/image52.wmf"/><Relationship Id="rId4" Type="http://schemas.openxmlformats.org/officeDocument/2006/relationships/image" Target="../media/image51.wmf"/></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10.xml"/><Relationship Id="rId1" Type="http://schemas.openxmlformats.org/officeDocument/2006/relationships/slideLayout" Target="../slideLayouts/slideLayout7.xml"/><Relationship Id="rId4" Type="http://schemas.openxmlformats.org/officeDocument/2006/relationships/slide" Target="slide29.xml"/></Relationships>
</file>

<file path=ppt/slides/_rels/slide4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56.png"/><Relationship Id="rId5" Type="http://schemas.openxmlformats.org/officeDocument/2006/relationships/oleObject" Target="../embeddings/oleObject9.bin"/><Relationship Id="rId4" Type="http://schemas.openxmlformats.org/officeDocument/2006/relationships/image" Target="../media/image5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xml"/><Relationship Id="rId1" Type="http://schemas.openxmlformats.org/officeDocument/2006/relationships/vmlDrawing" Target="../drawings/vmlDrawing9.vml"/><Relationship Id="rId4" Type="http://schemas.openxmlformats.org/officeDocument/2006/relationships/image" Target="../media/image61.png"/></Relationships>
</file>

<file path=ppt/slides/_rels/slide52.x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66.wmf"/><Relationship Id="rId5" Type="http://schemas.openxmlformats.org/officeDocument/2006/relationships/oleObject" Target="../embeddings/oleObject13.bin"/><Relationship Id="rId4" Type="http://schemas.openxmlformats.org/officeDocument/2006/relationships/image" Target="../media/image65.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wmf"/><Relationship Id="rId1" Type="http://schemas.openxmlformats.org/officeDocument/2006/relationships/slideLayout" Target="../slideLayouts/slideLayout1.xml"/><Relationship Id="rId4" Type="http://schemas.openxmlformats.org/officeDocument/2006/relationships/image" Target="../media/image6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xml"/><Relationship Id="rId1" Type="http://schemas.openxmlformats.org/officeDocument/2006/relationships/vmlDrawing" Target="../drawings/vmlDrawing11.vml"/><Relationship Id="rId5" Type="http://schemas.openxmlformats.org/officeDocument/2006/relationships/image" Target="../media/image71.wmf"/><Relationship Id="rId4" Type="http://schemas.openxmlformats.org/officeDocument/2006/relationships/image" Target="../media/image70.wmf"/></Relationships>
</file>

<file path=ppt/slides/_rels/slide61.x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xml"/><Relationship Id="rId1" Type="http://schemas.openxmlformats.org/officeDocument/2006/relationships/vmlDrawing" Target="../drawings/vmlDrawing12.vml"/><Relationship Id="rId4" Type="http://schemas.openxmlformats.org/officeDocument/2006/relationships/image" Target="../media/image72.png"/></Relationships>
</file>

<file path=ppt/slides/_rels/slide6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ctrTitle"/>
          </p:nvPr>
        </p:nvSpPr>
        <p:spPr>
          <a:xfrm>
            <a:off x="539552" y="1988840"/>
            <a:ext cx="7772400" cy="1585913"/>
          </a:xfrm>
        </p:spPr>
        <p:txBody>
          <a:bodyPr/>
          <a:lstStyle/>
          <a:p>
            <a:pPr algn="ctr"/>
            <a:r>
              <a:rPr lang="zh-CN" altLang="en-US" sz="4400" dirty="0">
                <a:ea typeface="华文行楷" pitchFamily="2" charset="-122"/>
              </a:rPr>
              <a:t>模拟电子技术基础</a:t>
            </a:r>
            <a:br>
              <a:rPr lang="zh-CN" altLang="en-US" sz="4400" dirty="0">
                <a:ea typeface="华文行楷" pitchFamily="2" charset="-122"/>
              </a:rPr>
            </a:br>
            <a:r>
              <a:rPr lang="en-US" altLang="zh-CN" sz="2900" b="1" dirty="0">
                <a:effectLst>
                  <a:outerShdw blurRad="38100" dist="38100" dir="2700000" algn="tl">
                    <a:srgbClr val="C0C0C0"/>
                  </a:outerShdw>
                </a:effectLst>
              </a:rPr>
              <a:t>Fundamentals of Analog Electronic</a:t>
            </a:r>
            <a:r>
              <a:rPr lang="en-US" altLang="zh-CN" dirty="0"/>
              <a:t> </a:t>
            </a:r>
          </a:p>
        </p:txBody>
      </p:sp>
      <p:sp>
        <p:nvSpPr>
          <p:cNvPr id="12" name="Rectangle 2"/>
          <p:cNvSpPr txBox="1">
            <a:spLocks noChangeArrowheads="1"/>
          </p:cNvSpPr>
          <p:nvPr/>
        </p:nvSpPr>
        <p:spPr>
          <a:xfrm>
            <a:off x="2165747" y="3828428"/>
            <a:ext cx="4212468" cy="792957"/>
          </a:xfrm>
          <a:prstGeom prst="rect">
            <a:avLst/>
          </a:prstGeom>
        </p:spPr>
        <p:txBody>
          <a:bodyPr anchor="b"/>
          <a:lstStyle>
            <a:lvl1pPr algn="ctr" defTabSz="0" rtl="0" eaLnBrk="0" fontAlgn="base" hangingPunct="0">
              <a:spcBef>
                <a:spcPct val="0"/>
              </a:spcBef>
              <a:spcAft>
                <a:spcPct val="0"/>
              </a:spcAft>
              <a:defRPr sz="4500" kern="1200">
                <a:solidFill>
                  <a:schemeClr val="tx2"/>
                </a:solidFill>
                <a:latin typeface="+mj-lt"/>
                <a:ea typeface="+mj-ea"/>
                <a:cs typeface="+mj-cs"/>
                <a:sym typeface="Arial" pitchFamily="34" charset="0"/>
              </a:defRPr>
            </a:lvl1pPr>
            <a:lvl2pPr algn="ctr" defTabSz="0"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2pPr>
            <a:lvl3pPr algn="ctr" defTabSz="0"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3pPr>
            <a:lvl4pPr algn="ctr" defTabSz="0"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4pPr>
            <a:lvl5pPr algn="ctr" defTabSz="0"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5pPr>
            <a:lvl6pPr marL="457200" algn="ctr" defTabSz="0"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6pPr>
            <a:lvl7pPr marL="914400" algn="ctr" defTabSz="0"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7pPr>
            <a:lvl8pPr marL="1371600" algn="ctr" defTabSz="0"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8pPr>
            <a:lvl9pPr marL="1828800" algn="ctr" defTabSz="0" rtl="0" eaLnBrk="0" fontAlgn="base" hangingPunct="0">
              <a:spcBef>
                <a:spcPct val="0"/>
              </a:spcBef>
              <a:spcAft>
                <a:spcPct val="0"/>
              </a:spcAft>
              <a:defRPr sz="4400">
                <a:solidFill>
                  <a:schemeClr val="tx2"/>
                </a:solidFill>
                <a:latin typeface="Arial" pitchFamily="34" charset="0"/>
                <a:ea typeface="宋体" pitchFamily="2" charset="-122"/>
                <a:sym typeface="Arial" pitchFamily="34" charset="0"/>
              </a:defRPr>
            </a:lvl9pPr>
          </a:lstStyle>
          <a:p>
            <a:r>
              <a:rPr lang="zh-CN" altLang="en-US" sz="2900" b="1" dirty="0">
                <a:effectLst>
                  <a:outerShdw blurRad="38100" dist="38100" dir="2700000" algn="tl">
                    <a:srgbClr val="C0C0C0"/>
                  </a:outerShdw>
                </a:effectLst>
              </a:rPr>
              <a:t>主讲教师：张静秋</a:t>
            </a:r>
            <a:endParaRPr lang="en-US" altLang="zh-CN" dirty="0"/>
          </a:p>
        </p:txBody>
      </p:sp>
      <p:pic>
        <p:nvPicPr>
          <p:cNvPr id="14" name="Picture 7"/>
          <p:cNvPicPr>
            <a:picLocks noChangeAspect="1" noChangeArrowheads="1"/>
          </p:cNvPicPr>
          <p:nvPr/>
        </p:nvPicPr>
        <p:blipFill>
          <a:blip r:embed="rId2" cstate="print"/>
          <a:srcRect/>
          <a:stretch>
            <a:fillRect/>
          </a:stretch>
        </p:blipFill>
        <p:spPr bwMode="auto">
          <a:xfrm>
            <a:off x="7308304" y="260648"/>
            <a:ext cx="1284183" cy="1428760"/>
          </a:xfrm>
          <a:prstGeom prst="rect">
            <a:avLst/>
          </a:prstGeom>
          <a:noFill/>
          <a:ln w="9525">
            <a:noFill/>
            <a:miter lim="800000"/>
            <a:headEnd/>
            <a:tailEnd/>
          </a:ln>
          <a:effectLst/>
        </p:spPr>
      </p:pic>
    </p:spTree>
    <p:extLst>
      <p:ext uri="{BB962C8B-B14F-4D97-AF65-F5344CB8AC3E}">
        <p14:creationId xmlns:p14="http://schemas.microsoft.com/office/powerpoint/2010/main" val="197946846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900113" y="225425"/>
            <a:ext cx="6149975"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buFont typeface="Arial" pitchFamily="34" charset="0"/>
              <a:buNone/>
              <a:defRPr/>
            </a:pPr>
            <a:r>
              <a:rPr lang="en-US" altLang="zh-CN" sz="2800" b="0" dirty="0">
                <a:solidFill>
                  <a:srgbClr val="0033CC"/>
                </a:solidFill>
                <a:latin typeface="黑体" panose="02010609060101010101" pitchFamily="49" charset="-122"/>
                <a:ea typeface="黑体" panose="02010609060101010101" pitchFamily="49" charset="-122"/>
                <a:sym typeface="Arial" pitchFamily="34" charset="0"/>
              </a:rPr>
              <a:t>4</a:t>
            </a:r>
            <a:r>
              <a:rPr lang="zh-CN" altLang="en-US" sz="2800" b="0" dirty="0">
                <a:solidFill>
                  <a:srgbClr val="0033CC"/>
                </a:solidFill>
                <a:latin typeface="黑体" panose="02010609060101010101" pitchFamily="49" charset="-122"/>
                <a:ea typeface="黑体" panose="02010609060101010101" pitchFamily="49" charset="-122"/>
                <a:sym typeface="Arial" pitchFamily="34" charset="0"/>
              </a:rPr>
              <a:t>、三极管的电流分配关系</a:t>
            </a:r>
            <a:endParaRPr lang="zh-CN" altLang="en-US" sz="4000" b="0" dirty="0">
              <a:solidFill>
                <a:srgbClr val="0033CC"/>
              </a:solidFill>
              <a:latin typeface="黑体" panose="02010609060101010101" pitchFamily="49" charset="-122"/>
              <a:ea typeface="黑体" panose="02010609060101010101" pitchFamily="49" charset="-122"/>
            </a:endParaRPr>
          </a:p>
        </p:txBody>
      </p:sp>
      <p:sp>
        <p:nvSpPr>
          <p:cNvPr id="12291" name="Rectangle 3"/>
          <p:cNvSpPr>
            <a:spLocks noChangeArrowheads="1"/>
          </p:cNvSpPr>
          <p:nvPr/>
        </p:nvSpPr>
        <p:spPr bwMode="auto">
          <a:xfrm>
            <a:off x="755650" y="5049180"/>
            <a:ext cx="814387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p>
            <a:pPr marL="457200" indent="-457200" algn="just">
              <a:lnSpc>
                <a:spcPct val="110000"/>
              </a:lnSpc>
              <a:buFont typeface="Wingdings" pitchFamily="2" charset="2"/>
              <a:buChar char="l"/>
            </a:pPr>
            <a:r>
              <a:rPr lang="en-US" altLang="zh-CN" sz="2600" i="1" dirty="0">
                <a:solidFill>
                  <a:schemeClr val="tx1"/>
                </a:solidFill>
                <a:latin typeface="Times New Roman" pitchFamily="18" charset="0"/>
                <a:sym typeface="Arial" pitchFamily="34" charset="0"/>
              </a:rPr>
              <a:t> </a:t>
            </a:r>
            <a:r>
              <a:rPr lang="el-GR" altLang="zh-CN" sz="2600" i="1" dirty="0">
                <a:solidFill>
                  <a:schemeClr val="tx1"/>
                </a:solidFill>
                <a:latin typeface="Times New Roman" pitchFamily="18" charset="0"/>
                <a:sym typeface="Arial" pitchFamily="34" charset="0"/>
              </a:rPr>
              <a:t>β</a:t>
            </a:r>
            <a:r>
              <a:rPr lang="zh-CN" altLang="en-US" sz="2600" dirty="0">
                <a:solidFill>
                  <a:schemeClr val="tx1"/>
                </a:solidFill>
                <a:latin typeface="Times New Roman" pitchFamily="18" charset="0"/>
                <a:sym typeface="Arial" pitchFamily="34" charset="0"/>
              </a:rPr>
              <a:t> 由三极管的内部结构和外部工作条件共同决定！</a:t>
            </a:r>
            <a:endParaRPr lang="zh-CN" altLang="en-US" dirty="0">
              <a:solidFill>
                <a:schemeClr val="tx1"/>
              </a:solidFill>
              <a:latin typeface="Times New Roman" pitchFamily="18" charset="0"/>
            </a:endParaRPr>
          </a:p>
        </p:txBody>
      </p:sp>
      <p:sp>
        <p:nvSpPr>
          <p:cNvPr id="12292" name="Rectangle 4"/>
          <p:cNvSpPr>
            <a:spLocks noChangeArrowheads="1"/>
          </p:cNvSpPr>
          <p:nvPr/>
        </p:nvSpPr>
        <p:spPr bwMode="auto">
          <a:xfrm>
            <a:off x="1671489" y="908720"/>
            <a:ext cx="330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2800" i="1" dirty="0">
                <a:solidFill>
                  <a:schemeClr val="tx2"/>
                </a:solidFill>
                <a:latin typeface="Times New Roman" pitchFamily="18" charset="0"/>
                <a:sym typeface="Arial" pitchFamily="34" charset="0"/>
              </a:rPr>
              <a:t>I</a:t>
            </a:r>
            <a:r>
              <a:rPr lang="en-US" altLang="zh-CN" sz="2800" baseline="-25000" dirty="0">
                <a:solidFill>
                  <a:schemeClr val="tx2"/>
                </a:solidFill>
                <a:latin typeface="Times New Roman" pitchFamily="18" charset="0"/>
                <a:sym typeface="Arial" pitchFamily="34" charset="0"/>
              </a:rPr>
              <a:t>B</a:t>
            </a:r>
            <a:r>
              <a:rPr lang="en-US" altLang="zh-CN" sz="2800" dirty="0">
                <a:solidFill>
                  <a:schemeClr val="tx2"/>
                </a:solidFill>
                <a:latin typeface="Times New Roman" pitchFamily="18" charset="0"/>
                <a:sym typeface="Arial" pitchFamily="34" charset="0"/>
              </a:rPr>
              <a:t> = </a:t>
            </a:r>
            <a:r>
              <a:rPr lang="en-US" altLang="zh-CN" sz="2800" i="1" dirty="0">
                <a:solidFill>
                  <a:schemeClr val="tx2"/>
                </a:solidFill>
                <a:latin typeface="Times New Roman" pitchFamily="18" charset="0"/>
                <a:sym typeface="Arial" pitchFamily="34" charset="0"/>
              </a:rPr>
              <a:t>I</a:t>
            </a:r>
            <a:r>
              <a:rPr lang="en-US" altLang="zh-CN" sz="2800" i="1" baseline="-25000" dirty="0">
                <a:solidFill>
                  <a:schemeClr val="tx2"/>
                </a:solidFill>
                <a:latin typeface="Times New Roman" pitchFamily="18" charset="0"/>
                <a:sym typeface="Arial" pitchFamily="34" charset="0"/>
              </a:rPr>
              <a:t> </a:t>
            </a:r>
            <a:r>
              <a:rPr lang="en-US" altLang="zh-CN" sz="2800" baseline="-25000" dirty="0">
                <a:solidFill>
                  <a:schemeClr val="tx2"/>
                </a:solidFill>
                <a:latin typeface="Times New Roman" pitchFamily="18" charset="0"/>
                <a:sym typeface="Arial" pitchFamily="34" charset="0"/>
              </a:rPr>
              <a:t>BN</a:t>
            </a:r>
            <a:r>
              <a:rPr lang="en-US" altLang="zh-CN" sz="2800" dirty="0">
                <a:solidFill>
                  <a:schemeClr val="tx2"/>
                </a:solidFill>
                <a:latin typeface="Times New Roman" pitchFamily="18" charset="0"/>
                <a:sym typeface="Arial" pitchFamily="34" charset="0"/>
              </a:rPr>
              <a:t> </a:t>
            </a:r>
            <a:r>
              <a:rPr lang="en-US" altLang="zh-CN" sz="2800" dirty="0">
                <a:solidFill>
                  <a:schemeClr val="tx2"/>
                </a:solidFill>
                <a:latin typeface="Times New Roman" pitchFamily="18" charset="0"/>
                <a:sym typeface="Symbol" pitchFamily="18" charset="2"/>
              </a:rPr>
              <a:t></a:t>
            </a:r>
            <a:r>
              <a:rPr lang="en-US" altLang="zh-CN" sz="2800" dirty="0">
                <a:solidFill>
                  <a:schemeClr val="tx2"/>
                </a:solidFill>
                <a:latin typeface="Times New Roman" pitchFamily="18" charset="0"/>
                <a:sym typeface="Arial" pitchFamily="34" charset="0"/>
              </a:rPr>
              <a:t> </a:t>
            </a:r>
            <a:r>
              <a:rPr lang="en-US" altLang="zh-CN" sz="2800" i="1" dirty="0">
                <a:solidFill>
                  <a:schemeClr val="tx2"/>
                </a:solidFill>
                <a:latin typeface="Times New Roman" pitchFamily="18" charset="0"/>
                <a:sym typeface="Arial" pitchFamily="34" charset="0"/>
              </a:rPr>
              <a:t>I</a:t>
            </a:r>
            <a:r>
              <a:rPr lang="en-US" altLang="zh-CN" sz="2800" baseline="-25000" dirty="0">
                <a:solidFill>
                  <a:schemeClr val="tx2"/>
                </a:solidFill>
                <a:latin typeface="Times New Roman" pitchFamily="18" charset="0"/>
                <a:sym typeface="Arial" pitchFamily="34" charset="0"/>
              </a:rPr>
              <a:t>CBO</a:t>
            </a:r>
            <a:r>
              <a:rPr lang="en-US" altLang="zh-CN" sz="2800" baseline="-25000" dirty="0">
                <a:solidFill>
                  <a:srgbClr val="000000"/>
                </a:solidFill>
                <a:latin typeface="Times New Roman" pitchFamily="18" charset="0"/>
                <a:sym typeface="Arial" pitchFamily="34" charset="0"/>
              </a:rPr>
              <a:t> </a:t>
            </a:r>
            <a:r>
              <a:rPr lang="zh-CN" altLang="en-US" sz="2800" dirty="0">
                <a:solidFill>
                  <a:srgbClr val="0033CC"/>
                </a:solidFill>
                <a:latin typeface="宋体" pitchFamily="2" charset="-122"/>
                <a:sym typeface="宋体" pitchFamily="2" charset="-122"/>
              </a:rPr>
              <a:t>（</a:t>
            </a:r>
            <a:r>
              <a:rPr lang="en-US" altLang="zh-CN" sz="2800" dirty="0">
                <a:solidFill>
                  <a:srgbClr val="0033CC"/>
                </a:solidFill>
                <a:latin typeface="宋体" pitchFamily="2" charset="-122"/>
                <a:sym typeface="宋体" pitchFamily="2" charset="-122"/>
              </a:rPr>
              <a:t>1</a:t>
            </a:r>
            <a:r>
              <a:rPr lang="zh-CN" altLang="en-US" sz="2800" dirty="0">
                <a:solidFill>
                  <a:srgbClr val="0033CC"/>
                </a:solidFill>
                <a:latin typeface="宋体" pitchFamily="2" charset="-122"/>
                <a:sym typeface="宋体" pitchFamily="2" charset="-122"/>
              </a:rPr>
              <a:t>）</a:t>
            </a:r>
            <a:endParaRPr lang="zh-CN" altLang="en-US" dirty="0">
              <a:latin typeface="Times New Roman" pitchFamily="18" charset="0"/>
            </a:endParaRPr>
          </a:p>
        </p:txBody>
      </p:sp>
      <p:sp>
        <p:nvSpPr>
          <p:cNvPr id="12293" name="Rectangle 5"/>
          <p:cNvSpPr>
            <a:spLocks noChangeArrowheads="1"/>
          </p:cNvSpPr>
          <p:nvPr/>
        </p:nvSpPr>
        <p:spPr bwMode="auto">
          <a:xfrm>
            <a:off x="1700064" y="1518320"/>
            <a:ext cx="3098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2800" i="1">
                <a:solidFill>
                  <a:schemeClr val="tx2"/>
                </a:solidFill>
                <a:latin typeface="Times New Roman" pitchFamily="18" charset="0"/>
                <a:sym typeface="Arial" pitchFamily="34" charset="0"/>
              </a:rPr>
              <a:t>I</a:t>
            </a:r>
            <a:r>
              <a:rPr lang="en-US" altLang="zh-CN" sz="2800" baseline="-25000">
                <a:solidFill>
                  <a:schemeClr val="tx2"/>
                </a:solidFill>
                <a:latin typeface="Times New Roman" pitchFamily="18" charset="0"/>
                <a:sym typeface="Arial" pitchFamily="34" charset="0"/>
              </a:rPr>
              <a:t>C </a:t>
            </a:r>
            <a:r>
              <a:rPr lang="en-US" altLang="zh-CN" sz="2800">
                <a:solidFill>
                  <a:schemeClr val="tx2"/>
                </a:solidFill>
                <a:latin typeface="Times New Roman" pitchFamily="18" charset="0"/>
                <a:sym typeface="Arial" pitchFamily="34" charset="0"/>
              </a:rPr>
              <a:t>= </a:t>
            </a:r>
            <a:r>
              <a:rPr lang="en-US" altLang="zh-CN" sz="2800" i="1">
                <a:solidFill>
                  <a:schemeClr val="tx2"/>
                </a:solidFill>
                <a:latin typeface="Times New Roman" pitchFamily="18" charset="0"/>
                <a:sym typeface="Arial" pitchFamily="34" charset="0"/>
              </a:rPr>
              <a:t>I</a:t>
            </a:r>
            <a:r>
              <a:rPr lang="en-US" altLang="zh-CN" sz="2800" baseline="-25000">
                <a:solidFill>
                  <a:schemeClr val="tx2"/>
                </a:solidFill>
                <a:latin typeface="Times New Roman" pitchFamily="18" charset="0"/>
                <a:sym typeface="Arial" pitchFamily="34" charset="0"/>
              </a:rPr>
              <a:t>CN  </a:t>
            </a:r>
            <a:r>
              <a:rPr lang="en-US" altLang="zh-CN" sz="2800">
                <a:solidFill>
                  <a:schemeClr val="tx2"/>
                </a:solidFill>
                <a:latin typeface="Times New Roman" pitchFamily="18" charset="0"/>
                <a:sym typeface="Arial" pitchFamily="34" charset="0"/>
              </a:rPr>
              <a:t>+ </a:t>
            </a:r>
            <a:r>
              <a:rPr lang="en-US" altLang="zh-CN" sz="2800" i="1">
                <a:solidFill>
                  <a:schemeClr val="tx2"/>
                </a:solidFill>
                <a:latin typeface="Times New Roman" pitchFamily="18" charset="0"/>
                <a:sym typeface="Arial" pitchFamily="34" charset="0"/>
              </a:rPr>
              <a:t>I</a:t>
            </a:r>
            <a:r>
              <a:rPr lang="en-US" altLang="zh-CN" sz="2800" baseline="-25000">
                <a:solidFill>
                  <a:schemeClr val="tx2"/>
                </a:solidFill>
                <a:latin typeface="Times New Roman" pitchFamily="18" charset="0"/>
                <a:sym typeface="Arial" pitchFamily="34" charset="0"/>
              </a:rPr>
              <a:t>CBO</a:t>
            </a:r>
            <a:r>
              <a:rPr lang="en-US" altLang="zh-CN" sz="2800" baseline="-25000">
                <a:solidFill>
                  <a:srgbClr val="000000"/>
                </a:solidFill>
                <a:latin typeface="Times New Roman" pitchFamily="18" charset="0"/>
                <a:sym typeface="Arial" pitchFamily="34" charset="0"/>
              </a:rPr>
              <a:t> </a:t>
            </a:r>
            <a:r>
              <a:rPr lang="zh-CN" altLang="en-US" sz="2800">
                <a:solidFill>
                  <a:srgbClr val="0033CC"/>
                </a:solidFill>
                <a:latin typeface="宋体" pitchFamily="2" charset="-122"/>
                <a:sym typeface="宋体" pitchFamily="2" charset="-122"/>
              </a:rPr>
              <a:t>（</a:t>
            </a:r>
            <a:r>
              <a:rPr lang="en-US" altLang="zh-CN" sz="2800">
                <a:solidFill>
                  <a:srgbClr val="0033CC"/>
                </a:solidFill>
                <a:latin typeface="宋体" pitchFamily="2" charset="-122"/>
                <a:sym typeface="宋体" pitchFamily="2" charset="-122"/>
              </a:rPr>
              <a:t>2</a:t>
            </a:r>
            <a:r>
              <a:rPr lang="zh-CN" altLang="en-US" sz="2800">
                <a:solidFill>
                  <a:srgbClr val="0033CC"/>
                </a:solidFill>
                <a:latin typeface="宋体" pitchFamily="2" charset="-122"/>
                <a:sym typeface="宋体" pitchFamily="2" charset="-122"/>
              </a:rPr>
              <a:t>）</a:t>
            </a:r>
            <a:endParaRPr lang="zh-CN" altLang="en-US">
              <a:latin typeface="Times New Roman" pitchFamily="18" charset="0"/>
            </a:endParaRPr>
          </a:p>
        </p:txBody>
      </p:sp>
      <p:pic>
        <p:nvPicPr>
          <p:cNvPr id="12294" name="Object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1775" y="2325688"/>
            <a:ext cx="1398588" cy="1057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2295" name="Object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2550" y="3824288"/>
            <a:ext cx="5711825"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6" name="Text Box 8"/>
          <p:cNvSpPr>
            <a:spLocks noChangeArrowheads="1"/>
          </p:cNvSpPr>
          <p:nvPr/>
        </p:nvSpPr>
        <p:spPr bwMode="auto">
          <a:xfrm>
            <a:off x="7138988" y="3938588"/>
            <a:ext cx="18684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2600">
                <a:solidFill>
                  <a:srgbClr val="000000"/>
                </a:solidFill>
                <a:latin typeface="Times New Roman" pitchFamily="18" charset="0"/>
                <a:sym typeface="Arial" pitchFamily="34" charset="0"/>
              </a:rPr>
              <a:t>穿透电流</a:t>
            </a:r>
            <a:endParaRPr lang="zh-CN" altLang="en-US" sz="2600" b="0">
              <a:solidFill>
                <a:srgbClr val="000000"/>
              </a:solidFill>
              <a:latin typeface="Times New Roman" pitchFamily="18" charset="0"/>
              <a:sym typeface="Arial" pitchFamily="34" charset="0"/>
            </a:endParaRPr>
          </a:p>
        </p:txBody>
      </p:sp>
      <p:sp>
        <p:nvSpPr>
          <p:cNvPr id="12297" name="Line 9"/>
          <p:cNvSpPr>
            <a:spLocks noChangeShapeType="1"/>
          </p:cNvSpPr>
          <p:nvPr/>
        </p:nvSpPr>
        <p:spPr bwMode="auto">
          <a:xfrm flipH="1">
            <a:off x="6119813" y="4418013"/>
            <a:ext cx="692150" cy="1587"/>
          </a:xfrm>
          <a:prstGeom prst="line">
            <a:avLst/>
          </a:prstGeom>
          <a:noFill/>
          <a:ln w="57150">
            <a:solidFill>
              <a:srgbClr val="FF0066"/>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2298" name="Object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97188" y="2322513"/>
            <a:ext cx="1927225" cy="1057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299" name="Line 11"/>
          <p:cNvSpPr>
            <a:spLocks noChangeShapeType="1"/>
          </p:cNvSpPr>
          <p:nvPr/>
        </p:nvSpPr>
        <p:spPr bwMode="auto">
          <a:xfrm flipH="1">
            <a:off x="3070225" y="4470400"/>
            <a:ext cx="1665288" cy="0"/>
          </a:xfrm>
          <a:prstGeom prst="line">
            <a:avLst/>
          </a:prstGeom>
          <a:noFill/>
          <a:ln w="57150">
            <a:solidFill>
              <a:srgbClr val="FF0066"/>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0" name="Arc 12"/>
          <p:cNvSpPr>
            <a:spLocks noChangeArrowheads="1"/>
          </p:cNvSpPr>
          <p:nvPr/>
        </p:nvSpPr>
        <p:spPr bwMode="auto">
          <a:xfrm flipH="1" flipV="1">
            <a:off x="3554413" y="4359275"/>
            <a:ext cx="2813050" cy="336550"/>
          </a:xfrm>
          <a:custGeom>
            <a:avLst/>
            <a:gdLst>
              <a:gd name="T0" fmla="*/ 0 w 38940"/>
              <a:gd name="T1" fmla="*/ 2147483647 h 21600"/>
              <a:gd name="T2" fmla="*/ 2147483647 w 38940"/>
              <a:gd name="T3" fmla="*/ 0 h 21600"/>
              <a:gd name="T4" fmla="*/ 2147483647 w 38940"/>
              <a:gd name="T5" fmla="*/ 2147483647 h 21600"/>
              <a:gd name="T6" fmla="*/ 0 w 38940"/>
              <a:gd name="T7" fmla="*/ 2147483647 h 21600"/>
              <a:gd name="T8" fmla="*/ 2147483647 w 38940"/>
              <a:gd name="T9" fmla="*/ 0 h 21600"/>
              <a:gd name="T10" fmla="*/ 2147483647 w 38940"/>
              <a:gd name="T11" fmla="*/ 2147483647 h 21600"/>
              <a:gd name="T12" fmla="*/ 2147483647 w 38940"/>
              <a:gd name="T13" fmla="*/ 2147483647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8940" h="21600" fill="none">
                <a:moveTo>
                  <a:pt x="0" y="14145"/>
                </a:moveTo>
                <a:cubicBezTo>
                  <a:pt x="3125" y="5647"/>
                  <a:pt x="11218" y="-1"/>
                  <a:pt x="20273" y="0"/>
                </a:cubicBezTo>
                <a:cubicBezTo>
                  <a:pt x="27961" y="0"/>
                  <a:pt x="35071" y="4087"/>
                  <a:pt x="38939" y="10732"/>
                </a:cubicBezTo>
              </a:path>
              <a:path w="38940" h="21600" stroke="0">
                <a:moveTo>
                  <a:pt x="0" y="14145"/>
                </a:moveTo>
                <a:cubicBezTo>
                  <a:pt x="3125" y="5647"/>
                  <a:pt x="11218" y="-1"/>
                  <a:pt x="20273" y="0"/>
                </a:cubicBezTo>
                <a:cubicBezTo>
                  <a:pt x="27961" y="0"/>
                  <a:pt x="35071" y="4087"/>
                  <a:pt x="38939" y="10732"/>
                </a:cubicBezTo>
                <a:lnTo>
                  <a:pt x="20273" y="21600"/>
                </a:lnTo>
                <a:lnTo>
                  <a:pt x="0" y="14145"/>
                </a:lnTo>
                <a:close/>
              </a:path>
            </a:pathLst>
          </a:custGeom>
          <a:noFill/>
          <a:ln w="28575">
            <a:solidFill>
              <a:schemeClr val="accent2"/>
            </a:solidFill>
            <a:miter lim="800000"/>
            <a:headEnd type="stealth" w="med" len="me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01" name="Rectangle 13"/>
          <p:cNvSpPr>
            <a:spLocks noChangeArrowheads="1"/>
          </p:cNvSpPr>
          <p:nvPr/>
        </p:nvSpPr>
        <p:spPr bwMode="auto">
          <a:xfrm>
            <a:off x="6156325" y="2627313"/>
            <a:ext cx="2505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2400">
                <a:solidFill>
                  <a:srgbClr val="C00000"/>
                </a:solidFill>
                <a:latin typeface="宋体" pitchFamily="2" charset="-122"/>
                <a:sym typeface="宋体" pitchFamily="2" charset="-122"/>
              </a:rPr>
              <a:t>近似为常数</a:t>
            </a:r>
            <a:r>
              <a:rPr lang="zh-CN" altLang="en-US" sz="2400">
                <a:solidFill>
                  <a:srgbClr val="0033CC"/>
                </a:solidFill>
                <a:latin typeface="宋体" pitchFamily="2" charset="-122"/>
                <a:sym typeface="宋体" pitchFamily="2" charset="-122"/>
              </a:rPr>
              <a:t>（</a:t>
            </a:r>
            <a:r>
              <a:rPr lang="en-US" altLang="zh-CN" sz="2400">
                <a:solidFill>
                  <a:srgbClr val="0033CC"/>
                </a:solidFill>
                <a:latin typeface="宋体" pitchFamily="2" charset="-122"/>
                <a:sym typeface="宋体" pitchFamily="2" charset="-122"/>
              </a:rPr>
              <a:t>3</a:t>
            </a:r>
            <a:r>
              <a:rPr lang="zh-CN" altLang="en-US" sz="2400">
                <a:solidFill>
                  <a:srgbClr val="0033CC"/>
                </a:solidFill>
                <a:latin typeface="宋体" pitchFamily="2" charset="-122"/>
                <a:sym typeface="宋体" pitchFamily="2" charset="-122"/>
              </a:rPr>
              <a:t>）</a:t>
            </a:r>
            <a:endParaRPr lang="zh-CN" altLang="en-US" sz="2400">
              <a:latin typeface="Times New Roman" pitchFamily="18" charset="0"/>
            </a:endParaRPr>
          </a:p>
        </p:txBody>
      </p:sp>
      <p:sp>
        <p:nvSpPr>
          <p:cNvPr id="12302" name="Text Box 14"/>
          <p:cNvSpPr>
            <a:spLocks noChangeArrowheads="1"/>
          </p:cNvSpPr>
          <p:nvPr/>
        </p:nvSpPr>
        <p:spPr bwMode="auto">
          <a:xfrm>
            <a:off x="647700" y="3900488"/>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b="0">
                <a:solidFill>
                  <a:srgbClr val="008000"/>
                </a:solidFill>
                <a:latin typeface="黑体" pitchFamily="49" charset="-122"/>
                <a:ea typeface="黑体" pitchFamily="49" charset="-122"/>
                <a:sym typeface="黑体" pitchFamily="49" charset="-122"/>
              </a:rPr>
              <a:t>得：</a:t>
            </a:r>
            <a:endParaRPr lang="zh-CN" altLang="en-US">
              <a:latin typeface="Times New Roman" pitchFamily="18" charset="0"/>
            </a:endParaRPr>
          </a:p>
        </p:txBody>
      </p:sp>
      <p:grpSp>
        <p:nvGrpSpPr>
          <p:cNvPr id="17" name="组合 16"/>
          <p:cNvGrpSpPr>
            <a:grpSpLocks/>
          </p:cNvGrpSpPr>
          <p:nvPr/>
        </p:nvGrpSpPr>
        <p:grpSpPr bwMode="auto">
          <a:xfrm>
            <a:off x="4967288" y="2389188"/>
            <a:ext cx="1163637" cy="1066800"/>
            <a:chOff x="5028617" y="2240868"/>
            <a:chExt cx="1163563" cy="1066801"/>
          </a:xfrm>
        </p:grpSpPr>
        <p:sp>
          <p:nvSpPr>
            <p:cNvPr id="8209" name="Line 19"/>
            <p:cNvSpPr>
              <a:spLocks noChangeShapeType="1"/>
            </p:cNvSpPr>
            <p:nvPr/>
          </p:nvSpPr>
          <p:spPr bwMode="auto">
            <a:xfrm>
              <a:off x="5443674" y="2715531"/>
              <a:ext cx="748506" cy="0"/>
            </a:xfrm>
            <a:prstGeom prst="line">
              <a:avLst/>
            </a:prstGeom>
            <a:noFill/>
            <a:ln w="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0" name="Rectangle 21"/>
            <p:cNvSpPr>
              <a:spLocks noChangeArrowheads="1"/>
            </p:cNvSpPr>
            <p:nvPr/>
          </p:nvSpPr>
          <p:spPr bwMode="auto">
            <a:xfrm>
              <a:off x="5777048" y="2982231"/>
              <a:ext cx="2635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buFont typeface="Arial" pitchFamily="34" charset="0"/>
                <a:buNone/>
              </a:pPr>
              <a:r>
                <a:rPr lang="zh-CN" altLang="zh-CN" sz="1800">
                  <a:solidFill>
                    <a:srgbClr val="000000"/>
                  </a:solidFill>
                  <a:latin typeface="Times New Roman" pitchFamily="18" charset="0"/>
                </a:rPr>
                <a:t>B</a:t>
              </a:r>
              <a:endParaRPr lang="zh-CN" altLang="zh-CN"/>
            </a:p>
          </p:txBody>
        </p:sp>
        <p:sp>
          <p:nvSpPr>
            <p:cNvPr id="8211" name="Rectangle 23"/>
            <p:cNvSpPr>
              <a:spLocks noChangeArrowheads="1"/>
            </p:cNvSpPr>
            <p:nvPr/>
          </p:nvSpPr>
          <p:spPr bwMode="auto">
            <a:xfrm>
              <a:off x="5764348" y="2453593"/>
              <a:ext cx="2762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buFont typeface="Arial" pitchFamily="34" charset="0"/>
                <a:buNone/>
              </a:pPr>
              <a:r>
                <a:rPr lang="zh-CN" altLang="zh-CN" sz="1800">
                  <a:solidFill>
                    <a:srgbClr val="000000"/>
                  </a:solidFill>
                  <a:latin typeface="Times New Roman" pitchFamily="18" charset="0"/>
                </a:rPr>
                <a:t>C</a:t>
              </a:r>
              <a:endParaRPr lang="zh-CN" altLang="zh-CN"/>
            </a:p>
          </p:txBody>
        </p:sp>
        <p:sp>
          <p:nvSpPr>
            <p:cNvPr id="8212" name="Rectangle 25"/>
            <p:cNvSpPr>
              <a:spLocks noChangeArrowheads="1"/>
            </p:cNvSpPr>
            <p:nvPr/>
          </p:nvSpPr>
          <p:spPr bwMode="auto">
            <a:xfrm>
              <a:off x="5626236" y="2769506"/>
              <a:ext cx="30638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buFont typeface="Arial" pitchFamily="34" charset="0"/>
                <a:buNone/>
              </a:pPr>
              <a:r>
                <a:rPr lang="zh-CN" altLang="zh-CN" sz="2900" i="1" dirty="0">
                  <a:solidFill>
                    <a:srgbClr val="000000"/>
                  </a:solidFill>
                  <a:latin typeface="Times New Roman" pitchFamily="18" charset="0"/>
                </a:rPr>
                <a:t>I</a:t>
              </a:r>
              <a:endParaRPr lang="zh-CN" altLang="zh-CN" dirty="0"/>
            </a:p>
          </p:txBody>
        </p:sp>
        <p:sp>
          <p:nvSpPr>
            <p:cNvPr id="8213" name="Rectangle 27"/>
            <p:cNvSpPr>
              <a:spLocks noChangeArrowheads="1"/>
            </p:cNvSpPr>
            <p:nvPr/>
          </p:nvSpPr>
          <p:spPr bwMode="auto">
            <a:xfrm>
              <a:off x="5626236" y="2240868"/>
              <a:ext cx="30638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buFont typeface="Arial" pitchFamily="34" charset="0"/>
                <a:buNone/>
              </a:pPr>
              <a:r>
                <a:rPr lang="zh-CN" altLang="zh-CN" sz="2900" i="1">
                  <a:solidFill>
                    <a:srgbClr val="000000"/>
                  </a:solidFill>
                  <a:latin typeface="Times New Roman" pitchFamily="18" charset="0"/>
                </a:rPr>
                <a:t>I</a:t>
              </a:r>
              <a:endParaRPr lang="zh-CN" altLang="zh-CN"/>
            </a:p>
          </p:txBody>
        </p:sp>
        <p:sp>
          <p:nvSpPr>
            <p:cNvPr id="8214" name="Rectangle 30"/>
            <p:cNvSpPr>
              <a:spLocks noChangeArrowheads="1"/>
            </p:cNvSpPr>
            <p:nvPr/>
          </p:nvSpPr>
          <p:spPr bwMode="auto">
            <a:xfrm>
              <a:off x="5028617" y="2479675"/>
              <a:ext cx="37147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buFont typeface="Arial" pitchFamily="34" charset="0"/>
                <a:buNone/>
              </a:pPr>
              <a:r>
                <a:rPr lang="zh-CN" altLang="en-US" sz="2900">
                  <a:solidFill>
                    <a:srgbClr val="000000"/>
                  </a:solidFill>
                  <a:latin typeface="华文行楷" pitchFamily="2" charset="-122"/>
                  <a:ea typeface="华文行楷" pitchFamily="2" charset="-122"/>
                </a:rPr>
                <a:t>≈</a:t>
              </a:r>
              <a:endParaRPr lang="zh-CN" altLang="zh-CN"/>
            </a:p>
          </p:txBody>
        </p:sp>
      </p:grpSp>
      <p:sp>
        <p:nvSpPr>
          <p:cNvPr id="22" name="AutoShape 10"/>
          <p:cNvSpPr>
            <a:spLocks/>
          </p:cNvSpPr>
          <p:nvPr/>
        </p:nvSpPr>
        <p:spPr bwMode="auto">
          <a:xfrm>
            <a:off x="1223628" y="1162707"/>
            <a:ext cx="267122" cy="646113"/>
          </a:xfrm>
          <a:prstGeom prst="leftBrace">
            <a:avLst>
              <a:gd name="adj1" fmla="val 33269"/>
              <a:gd name="adj2"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24" name="Rectangle 3"/>
          <p:cNvSpPr>
            <a:spLocks noChangeArrowheads="1"/>
          </p:cNvSpPr>
          <p:nvPr/>
        </p:nvSpPr>
        <p:spPr bwMode="auto">
          <a:xfrm>
            <a:off x="755576" y="5537747"/>
            <a:ext cx="8143875" cy="53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p>
            <a:pPr marL="457200" indent="-457200" algn="just">
              <a:lnSpc>
                <a:spcPct val="110000"/>
              </a:lnSpc>
              <a:buFont typeface="Wingdings" pitchFamily="2" charset="2"/>
              <a:buChar char="l"/>
            </a:pPr>
            <a:r>
              <a:rPr lang="en-US" altLang="zh-CN" sz="2600" i="1" dirty="0">
                <a:solidFill>
                  <a:schemeClr val="tx1"/>
                </a:solidFill>
                <a:latin typeface="Times New Roman" pitchFamily="18" charset="0"/>
                <a:sym typeface="Arial" pitchFamily="34" charset="0"/>
              </a:rPr>
              <a:t> </a:t>
            </a:r>
            <a:r>
              <a:rPr lang="el-GR" altLang="zh-CN" sz="2600" i="1" dirty="0">
                <a:solidFill>
                  <a:schemeClr val="tx1"/>
                </a:solidFill>
                <a:latin typeface="Times New Roman" pitchFamily="18" charset="0"/>
                <a:sym typeface="Arial" pitchFamily="34" charset="0"/>
              </a:rPr>
              <a:t>β</a:t>
            </a:r>
            <a:r>
              <a:rPr lang="zh-CN" altLang="en-US" sz="2600" dirty="0">
                <a:solidFill>
                  <a:schemeClr val="tx1"/>
                </a:solidFill>
                <a:latin typeface="Times New Roman" pitchFamily="18" charset="0"/>
                <a:sym typeface="Arial" pitchFamily="34" charset="0"/>
              </a:rPr>
              <a:t> 表征三极管在放大区，</a:t>
            </a:r>
            <a:r>
              <a:rPr lang="en-US" altLang="zh-CN" sz="2600" i="1" dirty="0">
                <a:solidFill>
                  <a:schemeClr val="tx1"/>
                </a:solidFill>
                <a:latin typeface="Times New Roman" pitchFamily="18" charset="0"/>
                <a:sym typeface="Arial" pitchFamily="34" charset="0"/>
              </a:rPr>
              <a:t>I</a:t>
            </a:r>
            <a:r>
              <a:rPr lang="en-US" altLang="zh-CN" sz="2600" baseline="-25000" dirty="0">
                <a:solidFill>
                  <a:schemeClr val="tx1"/>
                </a:solidFill>
                <a:latin typeface="Times New Roman" pitchFamily="18" charset="0"/>
                <a:sym typeface="Arial" pitchFamily="34" charset="0"/>
              </a:rPr>
              <a:t>B </a:t>
            </a:r>
            <a:r>
              <a:rPr lang="zh-CN" altLang="en-US" sz="2600" dirty="0">
                <a:solidFill>
                  <a:schemeClr val="tx1"/>
                </a:solidFill>
                <a:latin typeface="Times New Roman" pitchFamily="18" charset="0"/>
                <a:sym typeface="Arial" pitchFamily="34" charset="0"/>
              </a:rPr>
              <a:t>对 </a:t>
            </a:r>
            <a:r>
              <a:rPr lang="en-US" altLang="zh-CN" sz="2600" i="1" dirty="0">
                <a:solidFill>
                  <a:schemeClr val="tx1"/>
                </a:solidFill>
                <a:latin typeface="Times New Roman" pitchFamily="18" charset="0"/>
                <a:sym typeface="Arial" pitchFamily="34" charset="0"/>
              </a:rPr>
              <a:t>I</a:t>
            </a:r>
            <a:r>
              <a:rPr lang="en-US" altLang="zh-CN" sz="2600" baseline="-25000" dirty="0">
                <a:solidFill>
                  <a:schemeClr val="tx1"/>
                </a:solidFill>
                <a:latin typeface="Times New Roman" pitchFamily="18" charset="0"/>
                <a:sym typeface="Arial" pitchFamily="34" charset="0"/>
              </a:rPr>
              <a:t>C</a:t>
            </a:r>
            <a:r>
              <a:rPr lang="zh-CN" altLang="en-US" sz="2600" dirty="0">
                <a:solidFill>
                  <a:schemeClr val="tx1"/>
                </a:solidFill>
                <a:latin typeface="Times New Roman" pitchFamily="18" charset="0"/>
                <a:sym typeface="Arial" pitchFamily="34" charset="0"/>
              </a:rPr>
              <a:t>的控制作用！</a:t>
            </a:r>
            <a:endParaRPr lang="zh-CN" altLang="en-US" dirty="0">
              <a:solidFill>
                <a:schemeClr val="tx1"/>
              </a:solidFill>
              <a:latin typeface="Times New Roman" pitchFamily="18" charset="0"/>
            </a:endParaRPr>
          </a:p>
        </p:txBody>
      </p:sp>
      <p:sp>
        <p:nvSpPr>
          <p:cNvPr id="25" name="文本框 24">
            <a:extLst>
              <a:ext uri="{FF2B5EF4-FFF2-40B4-BE49-F238E27FC236}">
                <a16:creationId xmlns:a16="http://schemas.microsoft.com/office/drawing/2014/main" id="{062EAE3C-DFF4-4A85-A4CD-A94AD7B44BA9}"/>
              </a:ext>
            </a:extLst>
          </p:cNvPr>
          <p:cNvSpPr txBox="1"/>
          <p:nvPr/>
        </p:nvSpPr>
        <p:spPr>
          <a:xfrm>
            <a:off x="7809892" y="6228020"/>
            <a:ext cx="415499" cy="369332"/>
          </a:xfrm>
          <a:prstGeom prst="rect">
            <a:avLst/>
          </a:prstGeom>
          <a:noFill/>
        </p:spPr>
        <p:txBody>
          <a:bodyPr wrap="none" rtlCol="0">
            <a:spAutoFit/>
          </a:bodyPr>
          <a:lstStyle/>
          <a:p>
            <a:r>
              <a:rPr lang="en-US" altLang="zh-CN" sz="1800" dirty="0">
                <a:solidFill>
                  <a:srgbClr val="E4A4DC"/>
                </a:solidFill>
              </a:rPr>
              <a:t>64</a:t>
            </a:r>
            <a:endParaRPr lang="zh-CN" altLang="en-US" sz="1800" dirty="0">
              <a:solidFill>
                <a:srgbClr val="E4A4D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2292">
                                            <p:txEl>
                                              <p:pRg st="0" end="0"/>
                                            </p:txEl>
                                          </p:spTgt>
                                        </p:tgtEl>
                                        <p:attrNameLst>
                                          <p:attrName>style.visibility</p:attrName>
                                        </p:attrNameLst>
                                      </p:cBhvr>
                                      <p:to>
                                        <p:strVal val="visible"/>
                                      </p:to>
                                    </p:set>
                                    <p:animEffect filter="wipe(left)">
                                      <p:cBhvr>
                                        <p:cTn id="11" dur="500"/>
                                        <p:tgtEl>
                                          <p:spTgt spid="12292">
                                            <p:txEl>
                                              <p:pRg st="0" end="0"/>
                                            </p:txEl>
                                          </p:spTgt>
                                        </p:tgtEl>
                                      </p:cBhvr>
                                    </p:animEffect>
                                  </p:childTnLst>
                                </p:cTn>
                              </p:par>
                            </p:childTnLst>
                          </p:cTn>
                        </p:par>
                        <p:par>
                          <p:cTn id="12" fill="hold" nodeType="afterGroup">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2293">
                                            <p:txEl>
                                              <p:pRg st="0" end="0"/>
                                            </p:txEl>
                                          </p:spTgt>
                                        </p:tgtEl>
                                        <p:attrNameLst>
                                          <p:attrName>style.visibility</p:attrName>
                                        </p:attrNameLst>
                                      </p:cBhvr>
                                      <p:to>
                                        <p:strVal val="visible"/>
                                      </p:to>
                                    </p:set>
                                    <p:animEffect filter="wipe(left)">
                                      <p:cBhvr>
                                        <p:cTn id="15" dur="500"/>
                                        <p:tgtEl>
                                          <p:spTgt spid="12293">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2294"/>
                                        </p:tgtEl>
                                        <p:attrNameLst>
                                          <p:attrName>style.visibility</p:attrName>
                                        </p:attrNameLst>
                                      </p:cBhvr>
                                      <p:to>
                                        <p:strVal val="visible"/>
                                      </p:to>
                                    </p:set>
                                    <p:animEffect filter="wipe(left)">
                                      <p:cBhvr>
                                        <p:cTn id="20" dur="500"/>
                                        <p:tgtEl>
                                          <p:spTgt spid="12294"/>
                                        </p:tgtEl>
                                      </p:cBhvr>
                                    </p:animEffect>
                                  </p:childTnLst>
                                </p:cTn>
                              </p:par>
                            </p:childTnLst>
                          </p:cTn>
                        </p:par>
                        <p:par>
                          <p:cTn id="21" fill="hold" nodeType="afterGroup">
                            <p:stCondLst>
                              <p:cond delay="500"/>
                            </p:stCondLst>
                            <p:childTnLst>
                              <p:par>
                                <p:cTn id="22" presetID="22" presetClass="entr" presetSubtype="8" fill="hold" nodeType="afterEffect">
                                  <p:stCondLst>
                                    <p:cond delay="0"/>
                                  </p:stCondLst>
                                  <p:childTnLst>
                                    <p:set>
                                      <p:cBhvr>
                                        <p:cTn id="23" dur="1" fill="hold">
                                          <p:stCondLst>
                                            <p:cond delay="0"/>
                                          </p:stCondLst>
                                        </p:cTn>
                                        <p:tgtEl>
                                          <p:spTgt spid="12298"/>
                                        </p:tgtEl>
                                        <p:attrNameLst>
                                          <p:attrName>style.visibility</p:attrName>
                                        </p:attrNameLst>
                                      </p:cBhvr>
                                      <p:to>
                                        <p:strVal val="visible"/>
                                      </p:to>
                                    </p:set>
                                    <p:animEffect filter="wipe(left)">
                                      <p:cBhvr>
                                        <p:cTn id="24" dur="500"/>
                                        <p:tgtEl>
                                          <p:spTgt spid="12298"/>
                                        </p:tgtEl>
                                      </p:cBhvr>
                                    </p:animEffect>
                                  </p:childTnLst>
                                </p:cTn>
                              </p:par>
                            </p:childTnLst>
                          </p:cTn>
                        </p:par>
                        <p:par>
                          <p:cTn id="25" fill="hold" nodeType="afterGroup">
                            <p:stCondLst>
                              <p:cond delay="1000"/>
                            </p:stCondLst>
                            <p:childTnLst>
                              <p:par>
                                <p:cTn id="26" presetID="1" presetClass="entr" presetSubtype="0"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childTnLst>
                          </p:cTn>
                        </p:par>
                        <p:par>
                          <p:cTn id="28" fill="hold" nodeType="afterGroup">
                            <p:stCondLst>
                              <p:cond delay="1000"/>
                            </p:stCondLst>
                            <p:childTnLst>
                              <p:par>
                                <p:cTn id="29" presetID="16" presetClass="entr" presetSubtype="42" fill="hold" grpId="0" nodeType="afterEffect">
                                  <p:stCondLst>
                                    <p:cond delay="0"/>
                                  </p:stCondLst>
                                  <p:childTnLst>
                                    <p:set>
                                      <p:cBhvr>
                                        <p:cTn id="30" dur="1" fill="hold">
                                          <p:stCondLst>
                                            <p:cond delay="0"/>
                                          </p:stCondLst>
                                        </p:cTn>
                                        <p:tgtEl>
                                          <p:spTgt spid="12301"/>
                                        </p:tgtEl>
                                        <p:attrNameLst>
                                          <p:attrName>style.visibility</p:attrName>
                                        </p:attrNameLst>
                                      </p:cBhvr>
                                      <p:to>
                                        <p:strVal val="visible"/>
                                      </p:to>
                                    </p:set>
                                    <p:animEffect filter="barn(outHorizontal)">
                                      <p:cBhvr>
                                        <p:cTn id="31" dur="500"/>
                                        <p:tgtEl>
                                          <p:spTgt spid="1230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6" presetClass="entr" presetSubtype="42" fill="hold" grpId="0" nodeType="clickEffect">
                                  <p:stCondLst>
                                    <p:cond delay="0"/>
                                  </p:stCondLst>
                                  <p:childTnLst>
                                    <p:set>
                                      <p:cBhvr>
                                        <p:cTn id="35" dur="1" fill="hold">
                                          <p:stCondLst>
                                            <p:cond delay="0"/>
                                          </p:stCondLst>
                                        </p:cTn>
                                        <p:tgtEl>
                                          <p:spTgt spid="12302"/>
                                        </p:tgtEl>
                                        <p:attrNameLst>
                                          <p:attrName>style.visibility</p:attrName>
                                        </p:attrNameLst>
                                      </p:cBhvr>
                                      <p:to>
                                        <p:strVal val="visible"/>
                                      </p:to>
                                    </p:set>
                                    <p:animEffect filter="barn(outHorizontal)">
                                      <p:cBhvr>
                                        <p:cTn id="36" dur="500"/>
                                        <p:tgtEl>
                                          <p:spTgt spid="12302"/>
                                        </p:tgtEl>
                                      </p:cBhvr>
                                    </p:animEffect>
                                  </p:childTnLst>
                                </p:cTn>
                              </p:par>
                            </p:childTnLst>
                          </p:cTn>
                        </p:par>
                        <p:par>
                          <p:cTn id="37" fill="hold" nodeType="afterGroup">
                            <p:stCondLst>
                              <p:cond delay="500"/>
                            </p:stCondLst>
                            <p:childTnLst>
                              <p:par>
                                <p:cTn id="38" presetID="9" presetClass="entr" presetSubtype="0" fill="hold" nodeType="afterEffect">
                                  <p:stCondLst>
                                    <p:cond delay="0"/>
                                  </p:stCondLst>
                                  <p:childTnLst>
                                    <p:set>
                                      <p:cBhvr>
                                        <p:cTn id="39" dur="1" fill="hold">
                                          <p:stCondLst>
                                            <p:cond delay="0"/>
                                          </p:stCondLst>
                                        </p:cTn>
                                        <p:tgtEl>
                                          <p:spTgt spid="12295"/>
                                        </p:tgtEl>
                                        <p:attrNameLst>
                                          <p:attrName>style.visibility</p:attrName>
                                        </p:attrNameLst>
                                      </p:cBhvr>
                                      <p:to>
                                        <p:strVal val="visible"/>
                                      </p:to>
                                    </p:set>
                                    <p:animEffect filter="dissolve">
                                      <p:cBhvr>
                                        <p:cTn id="40" dur="500"/>
                                        <p:tgtEl>
                                          <p:spTgt spid="1229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2297"/>
                                        </p:tgtEl>
                                        <p:attrNameLst>
                                          <p:attrName>style.visibility</p:attrName>
                                        </p:attrNameLst>
                                      </p:cBhvr>
                                      <p:to>
                                        <p:strVal val="visible"/>
                                      </p:to>
                                    </p:set>
                                    <p:animEffect filter="wipe(left)">
                                      <p:cBhvr>
                                        <p:cTn id="45" dur="500"/>
                                        <p:tgtEl>
                                          <p:spTgt spid="12297"/>
                                        </p:tgtEl>
                                      </p:cBhvr>
                                    </p:animEffect>
                                  </p:childTnLst>
                                </p:cTn>
                              </p:par>
                            </p:childTnLst>
                          </p:cTn>
                        </p:par>
                        <p:par>
                          <p:cTn id="46" fill="hold" nodeType="afterGroup">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12299"/>
                                        </p:tgtEl>
                                        <p:attrNameLst>
                                          <p:attrName>style.visibility</p:attrName>
                                        </p:attrNameLst>
                                      </p:cBhvr>
                                      <p:to>
                                        <p:strVal val="visible"/>
                                      </p:to>
                                    </p:set>
                                    <p:animEffect filter="wipe(left)">
                                      <p:cBhvr>
                                        <p:cTn id="49" dur="500"/>
                                        <p:tgtEl>
                                          <p:spTgt spid="12299"/>
                                        </p:tgtEl>
                                      </p:cBhvr>
                                    </p:animEffect>
                                  </p:childTnLst>
                                </p:cTn>
                              </p:par>
                            </p:childTnLst>
                          </p:cTn>
                        </p:par>
                        <p:par>
                          <p:cTn id="50" fill="hold" nodeType="afterGroup">
                            <p:stCondLst>
                              <p:cond delay="1000"/>
                            </p:stCondLst>
                            <p:childTnLst>
                              <p:par>
                                <p:cTn id="51" presetID="17" presetClass="entr" presetSubtype="10" fill="hold" grpId="0" nodeType="afterEffect">
                                  <p:stCondLst>
                                    <p:cond delay="0"/>
                                  </p:stCondLst>
                                  <p:childTnLst>
                                    <p:set>
                                      <p:cBhvr>
                                        <p:cTn id="52" dur="1" fill="hold">
                                          <p:stCondLst>
                                            <p:cond delay="0"/>
                                          </p:stCondLst>
                                        </p:cTn>
                                        <p:tgtEl>
                                          <p:spTgt spid="12300"/>
                                        </p:tgtEl>
                                        <p:attrNameLst>
                                          <p:attrName>style.visibility</p:attrName>
                                        </p:attrNameLst>
                                      </p:cBhvr>
                                      <p:to>
                                        <p:strVal val="visible"/>
                                      </p:to>
                                    </p:set>
                                    <p:anim calcmode="lin" valueType="num">
                                      <p:cBhvr>
                                        <p:cTn id="53" dur="500" fill="hold"/>
                                        <p:tgtEl>
                                          <p:spTgt spid="12300"/>
                                        </p:tgtEl>
                                        <p:attrNameLst>
                                          <p:attrName>ppt_w</p:attrName>
                                        </p:attrNameLst>
                                      </p:cBhvr>
                                      <p:tavLst>
                                        <p:tav tm="0">
                                          <p:val>
                                            <p:fltVal val="0"/>
                                          </p:val>
                                        </p:tav>
                                        <p:tav tm="100000">
                                          <p:val>
                                            <p:strVal val="#ppt_w"/>
                                          </p:val>
                                        </p:tav>
                                      </p:tavLst>
                                    </p:anim>
                                    <p:anim calcmode="lin" valueType="num">
                                      <p:cBhvr>
                                        <p:cTn id="54" dur="500" fill="hold"/>
                                        <p:tgtEl>
                                          <p:spTgt spid="12300"/>
                                        </p:tgtEl>
                                        <p:attrNameLst>
                                          <p:attrName>ppt_h</p:attrName>
                                        </p:attrNameLst>
                                      </p:cBhvr>
                                      <p:tavLst>
                                        <p:tav tm="0">
                                          <p:val>
                                            <p:strVal val="#ppt_h"/>
                                          </p:val>
                                        </p:tav>
                                        <p:tav tm="100000">
                                          <p:val>
                                            <p:strVal val="#ppt_h"/>
                                          </p:val>
                                        </p:tav>
                                      </p:tavLst>
                                    </p:anim>
                                  </p:childTnLst>
                                </p:cTn>
                              </p:par>
                            </p:childTnLst>
                          </p:cTn>
                        </p:par>
                        <p:par>
                          <p:cTn id="55" fill="hold" nodeType="afterGroup">
                            <p:stCondLst>
                              <p:cond delay="1500"/>
                            </p:stCondLst>
                            <p:childTnLst>
                              <p:par>
                                <p:cTn id="56" presetID="22" presetClass="entr" presetSubtype="8" fill="hold" grpId="0" nodeType="afterEffect">
                                  <p:stCondLst>
                                    <p:cond delay="250"/>
                                  </p:stCondLst>
                                  <p:childTnLst>
                                    <p:set>
                                      <p:cBhvr>
                                        <p:cTn id="57" dur="1" fill="hold">
                                          <p:stCondLst>
                                            <p:cond delay="0"/>
                                          </p:stCondLst>
                                        </p:cTn>
                                        <p:tgtEl>
                                          <p:spTgt spid="12296"/>
                                        </p:tgtEl>
                                        <p:attrNameLst>
                                          <p:attrName>style.visibility</p:attrName>
                                        </p:attrNameLst>
                                      </p:cBhvr>
                                      <p:to>
                                        <p:strVal val="visible"/>
                                      </p:to>
                                    </p:set>
                                    <p:animEffect filter="wipe(left)">
                                      <p:cBhvr>
                                        <p:cTn id="58" dur="500"/>
                                        <p:tgtEl>
                                          <p:spTgt spid="12296"/>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2291">
                                            <p:txEl>
                                              <p:pRg st="0" end="0"/>
                                            </p:txEl>
                                          </p:spTgt>
                                        </p:tgtEl>
                                        <p:attrNameLst>
                                          <p:attrName>style.visibility</p:attrName>
                                        </p:attrNameLst>
                                      </p:cBhvr>
                                      <p:to>
                                        <p:strVal val="visible"/>
                                      </p:to>
                                    </p:set>
                                    <p:animEffect filter="wipe(left)">
                                      <p:cBhvr>
                                        <p:cTn id="63" dur="500"/>
                                        <p:tgtEl>
                                          <p:spTgt spid="12291">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4">
                                            <p:txEl>
                                              <p:pRg st="0" end="0"/>
                                            </p:txEl>
                                          </p:spTgt>
                                        </p:tgtEl>
                                        <p:attrNameLst>
                                          <p:attrName>style.visibility</p:attrName>
                                        </p:attrNameLst>
                                      </p:cBhvr>
                                      <p:to>
                                        <p:strVal val="visible"/>
                                      </p:to>
                                    </p:set>
                                    <p:animEffect filter="wipe(left)">
                                      <p:cBhvr>
                                        <p:cTn id="68"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allAtOnce" bldLvl="0"/>
      <p:bldP spid="12292" grpId="0" build="p" bldLvl="0"/>
      <p:bldP spid="12293" grpId="0" build="p" bldLvl="0"/>
      <p:bldP spid="12296" grpId="0" bldLvl="0"/>
      <p:bldP spid="12297" grpId="0" animBg="1"/>
      <p:bldP spid="12299" grpId="0" animBg="1"/>
      <p:bldP spid="12300" grpId="0" animBg="1"/>
      <p:bldP spid="12301" grpId="0" bldLvl="0"/>
      <p:bldP spid="12302" grpId="0" bldLvl="0"/>
      <p:bldP spid="22" grpId="0" bldLvl="0" animBg="1"/>
      <p:bldP spid="24" grpId="0" build="allAtOnce" bldLvl="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13"/>
          <p:cNvGrpSpPr>
            <a:grpSpLocks/>
          </p:cNvGrpSpPr>
          <p:nvPr/>
        </p:nvGrpSpPr>
        <p:grpSpPr bwMode="auto">
          <a:xfrm>
            <a:off x="5486400" y="872716"/>
            <a:ext cx="3429000" cy="4495800"/>
            <a:chOff x="0" y="0"/>
            <a:chExt cx="2412" cy="2742"/>
          </a:xfrm>
        </p:grpSpPr>
        <p:pic>
          <p:nvPicPr>
            <p:cNvPr id="9227" name="Object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412" cy="2742"/>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28" name="Object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 y="1209"/>
              <a:ext cx="498" cy="534"/>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29"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 y="693"/>
              <a:ext cx="798" cy="1026"/>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3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7" y="272"/>
              <a:ext cx="1128" cy="1812"/>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31"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7" y="373"/>
              <a:ext cx="984" cy="1728"/>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232" name="Rectangle 19"/>
            <p:cNvSpPr>
              <a:spLocks noChangeArrowheads="1"/>
            </p:cNvSpPr>
            <p:nvPr/>
          </p:nvSpPr>
          <p:spPr bwMode="auto">
            <a:xfrm>
              <a:off x="1598" y="240"/>
              <a:ext cx="373"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1800" i="1">
                  <a:solidFill>
                    <a:srgbClr val="FF00FF"/>
                  </a:solidFill>
                  <a:latin typeface="Times New Roman" pitchFamily="18" charset="0"/>
                  <a:sym typeface="Arial" pitchFamily="34" charset="0"/>
                </a:rPr>
                <a:t>I</a:t>
              </a:r>
              <a:r>
                <a:rPr lang="en-US" altLang="zh-CN" sz="1800" baseline="-25000">
                  <a:solidFill>
                    <a:srgbClr val="FF00FF"/>
                  </a:solidFill>
                  <a:latin typeface="Times New Roman" pitchFamily="18" charset="0"/>
                  <a:sym typeface="Arial" pitchFamily="34" charset="0"/>
                </a:rPr>
                <a:t> CN</a:t>
              </a:r>
              <a:endParaRPr lang="zh-CN" altLang="en-US">
                <a:latin typeface="Times New Roman" pitchFamily="18" charset="0"/>
              </a:endParaRPr>
            </a:p>
          </p:txBody>
        </p:sp>
        <p:sp>
          <p:nvSpPr>
            <p:cNvPr id="9233" name="Rectangle 20"/>
            <p:cNvSpPr>
              <a:spLocks noChangeArrowheads="1"/>
            </p:cNvSpPr>
            <p:nvPr/>
          </p:nvSpPr>
          <p:spPr bwMode="auto">
            <a:xfrm>
              <a:off x="1162" y="2148"/>
              <a:ext cx="276"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000" i="1">
                  <a:solidFill>
                    <a:srgbClr val="000000"/>
                  </a:solidFill>
                  <a:latin typeface="Times New Roman" pitchFamily="18" charset="0"/>
                  <a:sym typeface="Arial" pitchFamily="34" charset="0"/>
                </a:rPr>
                <a:t>I</a:t>
              </a:r>
              <a:r>
                <a:rPr lang="en-US" altLang="zh-CN" sz="2000" baseline="-25000">
                  <a:solidFill>
                    <a:srgbClr val="000000"/>
                  </a:solidFill>
                  <a:latin typeface="Times New Roman" pitchFamily="18" charset="0"/>
                  <a:sym typeface="Arial" pitchFamily="34" charset="0"/>
                </a:rPr>
                <a:t>E</a:t>
              </a:r>
              <a:endParaRPr lang="zh-CN" altLang="en-US">
                <a:latin typeface="Times New Roman" pitchFamily="18" charset="0"/>
              </a:endParaRPr>
            </a:p>
          </p:txBody>
        </p:sp>
        <p:sp>
          <p:nvSpPr>
            <p:cNvPr id="9234" name="Line 21"/>
            <p:cNvSpPr>
              <a:spLocks noChangeShapeType="1"/>
            </p:cNvSpPr>
            <p:nvPr/>
          </p:nvSpPr>
          <p:spPr bwMode="auto">
            <a:xfrm>
              <a:off x="1181" y="2103"/>
              <a:ext cx="1" cy="338"/>
            </a:xfrm>
            <a:prstGeom prst="line">
              <a:avLst/>
            </a:prstGeom>
            <a:noFill/>
            <a:ln w="38100">
              <a:solidFill>
                <a:srgbClr val="FF0066"/>
              </a:solidFill>
              <a:miter lim="800000"/>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9235" name="Line 22"/>
            <p:cNvSpPr>
              <a:spLocks noChangeShapeType="1"/>
            </p:cNvSpPr>
            <p:nvPr/>
          </p:nvSpPr>
          <p:spPr bwMode="auto">
            <a:xfrm flipV="1">
              <a:off x="1388" y="410"/>
              <a:ext cx="339" cy="47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6" name="Line 23"/>
            <p:cNvSpPr>
              <a:spLocks noChangeShapeType="1"/>
            </p:cNvSpPr>
            <p:nvPr/>
          </p:nvSpPr>
          <p:spPr bwMode="auto">
            <a:xfrm flipV="1">
              <a:off x="547" y="1379"/>
              <a:ext cx="256" cy="26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7" name="Rectangle 24"/>
            <p:cNvSpPr>
              <a:spLocks noChangeArrowheads="1"/>
            </p:cNvSpPr>
            <p:nvPr/>
          </p:nvSpPr>
          <p:spPr bwMode="auto">
            <a:xfrm>
              <a:off x="396" y="1606"/>
              <a:ext cx="36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1800" i="1">
                  <a:solidFill>
                    <a:srgbClr val="FF00FF"/>
                  </a:solidFill>
                  <a:latin typeface="Times New Roman" pitchFamily="18" charset="0"/>
                  <a:sym typeface="Arial" pitchFamily="34" charset="0"/>
                </a:rPr>
                <a:t>I</a:t>
              </a:r>
              <a:r>
                <a:rPr lang="en-US" altLang="zh-CN" sz="1800" baseline="-25000">
                  <a:solidFill>
                    <a:srgbClr val="FF00FF"/>
                  </a:solidFill>
                  <a:latin typeface="Times New Roman" pitchFamily="18" charset="0"/>
                  <a:sym typeface="Arial" pitchFamily="34" charset="0"/>
                </a:rPr>
                <a:t> BN</a:t>
              </a:r>
              <a:endParaRPr lang="zh-CN" altLang="en-US">
                <a:latin typeface="Times New Roman" pitchFamily="18" charset="0"/>
              </a:endParaRPr>
            </a:p>
          </p:txBody>
        </p:sp>
        <p:sp>
          <p:nvSpPr>
            <p:cNvPr id="9238" name="Line 25"/>
            <p:cNvSpPr>
              <a:spLocks noChangeShapeType="1"/>
            </p:cNvSpPr>
            <p:nvPr/>
          </p:nvSpPr>
          <p:spPr bwMode="auto">
            <a:xfrm>
              <a:off x="583" y="510"/>
              <a:ext cx="274" cy="23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9" name="Rectangle 26"/>
            <p:cNvSpPr>
              <a:spLocks noChangeArrowheads="1"/>
            </p:cNvSpPr>
            <p:nvPr/>
          </p:nvSpPr>
          <p:spPr bwMode="auto">
            <a:xfrm>
              <a:off x="128" y="266"/>
              <a:ext cx="45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1800" i="1">
                  <a:solidFill>
                    <a:srgbClr val="FF00FF"/>
                  </a:solidFill>
                  <a:latin typeface="Times New Roman" pitchFamily="18" charset="0"/>
                  <a:sym typeface="Arial" pitchFamily="34" charset="0"/>
                </a:rPr>
                <a:t>I</a:t>
              </a:r>
              <a:r>
                <a:rPr lang="en-US" altLang="zh-CN" sz="1800" i="1" baseline="-25000">
                  <a:solidFill>
                    <a:srgbClr val="FF00FF"/>
                  </a:solidFill>
                  <a:latin typeface="Times New Roman" pitchFamily="18" charset="0"/>
                  <a:sym typeface="Arial" pitchFamily="34" charset="0"/>
                </a:rPr>
                <a:t> </a:t>
              </a:r>
              <a:r>
                <a:rPr lang="en-US" altLang="zh-CN" sz="1800" baseline="-25000">
                  <a:solidFill>
                    <a:srgbClr val="FF00FF"/>
                  </a:solidFill>
                  <a:latin typeface="Times New Roman" pitchFamily="18" charset="0"/>
                  <a:sym typeface="Arial" pitchFamily="34" charset="0"/>
                </a:rPr>
                <a:t>CBO</a:t>
              </a:r>
              <a:endParaRPr lang="zh-CN" altLang="en-US">
                <a:latin typeface="Times New Roman" pitchFamily="18" charset="0"/>
              </a:endParaRPr>
            </a:p>
          </p:txBody>
        </p:sp>
        <p:sp>
          <p:nvSpPr>
            <p:cNvPr id="9240" name="Line 27"/>
            <p:cNvSpPr>
              <a:spLocks noChangeShapeType="1"/>
            </p:cNvSpPr>
            <p:nvPr/>
          </p:nvSpPr>
          <p:spPr bwMode="auto">
            <a:xfrm rot="-5400000">
              <a:off x="420" y="942"/>
              <a:ext cx="1" cy="338"/>
            </a:xfrm>
            <a:prstGeom prst="line">
              <a:avLst/>
            </a:prstGeom>
            <a:noFill/>
            <a:ln w="38100">
              <a:solidFill>
                <a:srgbClr val="FF3300"/>
              </a:solidFill>
              <a:miter lim="800000"/>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9241" name="Rectangle 28"/>
            <p:cNvSpPr>
              <a:spLocks noChangeArrowheads="1"/>
            </p:cNvSpPr>
            <p:nvPr/>
          </p:nvSpPr>
          <p:spPr bwMode="auto">
            <a:xfrm>
              <a:off x="235" y="834"/>
              <a:ext cx="27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000" i="1">
                  <a:solidFill>
                    <a:srgbClr val="000000"/>
                  </a:solidFill>
                  <a:latin typeface="Times New Roman" pitchFamily="18" charset="0"/>
                  <a:sym typeface="Arial" pitchFamily="34" charset="0"/>
                </a:rPr>
                <a:t>I</a:t>
              </a:r>
              <a:r>
                <a:rPr lang="en-US" altLang="zh-CN" sz="2000" baseline="-25000">
                  <a:solidFill>
                    <a:srgbClr val="000000"/>
                  </a:solidFill>
                  <a:latin typeface="Times New Roman" pitchFamily="18" charset="0"/>
                  <a:sym typeface="Arial" pitchFamily="34" charset="0"/>
                </a:rPr>
                <a:t>B</a:t>
              </a:r>
              <a:endParaRPr lang="zh-CN" altLang="en-US">
                <a:latin typeface="Times New Roman" pitchFamily="18" charset="0"/>
              </a:endParaRPr>
            </a:p>
          </p:txBody>
        </p:sp>
        <p:sp>
          <p:nvSpPr>
            <p:cNvPr id="9242" name="Line 29"/>
            <p:cNvSpPr>
              <a:spLocks noChangeShapeType="1"/>
            </p:cNvSpPr>
            <p:nvPr/>
          </p:nvSpPr>
          <p:spPr bwMode="auto">
            <a:xfrm>
              <a:off x="1204" y="45"/>
              <a:ext cx="1" cy="272"/>
            </a:xfrm>
            <a:prstGeom prst="line">
              <a:avLst/>
            </a:prstGeom>
            <a:noFill/>
            <a:ln w="38100">
              <a:solidFill>
                <a:srgbClr val="FF0066"/>
              </a:solidFill>
              <a:miter lim="800000"/>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9243" name="Rectangle 30"/>
            <p:cNvSpPr>
              <a:spLocks noChangeArrowheads="1"/>
            </p:cNvSpPr>
            <p:nvPr/>
          </p:nvSpPr>
          <p:spPr bwMode="auto">
            <a:xfrm>
              <a:off x="1235" y="6"/>
              <a:ext cx="35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2000" i="1">
                  <a:solidFill>
                    <a:srgbClr val="000000"/>
                  </a:solidFill>
                  <a:latin typeface="Times New Roman" pitchFamily="18" charset="0"/>
                  <a:sym typeface="Arial" pitchFamily="34" charset="0"/>
                </a:rPr>
                <a:t>I</a:t>
              </a:r>
              <a:r>
                <a:rPr lang="en-US" altLang="zh-CN" sz="2000" baseline="-25000">
                  <a:solidFill>
                    <a:srgbClr val="000000"/>
                  </a:solidFill>
                  <a:latin typeface="Times New Roman" pitchFamily="18" charset="0"/>
                  <a:sym typeface="Arial" pitchFamily="34" charset="0"/>
                </a:rPr>
                <a:t>C</a:t>
              </a:r>
              <a:endParaRPr lang="zh-CN" altLang="en-US">
                <a:latin typeface="Times New Roman" pitchFamily="18" charset="0"/>
              </a:endParaRPr>
            </a:p>
          </p:txBody>
        </p:sp>
        <p:sp>
          <p:nvSpPr>
            <p:cNvPr id="9244" name="Rectangle 31"/>
            <p:cNvSpPr>
              <a:spLocks noChangeArrowheads="1"/>
            </p:cNvSpPr>
            <p:nvPr/>
          </p:nvSpPr>
          <p:spPr bwMode="auto">
            <a:xfrm>
              <a:off x="1056" y="1784"/>
              <a:ext cx="36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1800" i="1">
                  <a:solidFill>
                    <a:srgbClr val="0066FF"/>
                  </a:solidFill>
                  <a:latin typeface="Times New Roman" pitchFamily="18" charset="0"/>
                  <a:sym typeface="Arial" pitchFamily="34" charset="0"/>
                </a:rPr>
                <a:t>I</a:t>
              </a:r>
              <a:r>
                <a:rPr lang="en-US" altLang="zh-CN" sz="1800" baseline="-25000">
                  <a:solidFill>
                    <a:srgbClr val="0066FF"/>
                  </a:solidFill>
                  <a:latin typeface="Times New Roman" pitchFamily="18" charset="0"/>
                  <a:sym typeface="Arial" pitchFamily="34" charset="0"/>
                </a:rPr>
                <a:t> EN</a:t>
              </a:r>
              <a:endParaRPr lang="zh-CN" altLang="en-US">
                <a:latin typeface="Times New Roman" pitchFamily="18" charset="0"/>
              </a:endParaRPr>
            </a:p>
          </p:txBody>
        </p:sp>
      </p:grpSp>
      <p:sp>
        <p:nvSpPr>
          <p:cNvPr id="32" name="Rectangle 2"/>
          <p:cNvSpPr>
            <a:spLocks noChangeArrowheads="1"/>
          </p:cNvSpPr>
          <p:nvPr/>
        </p:nvSpPr>
        <p:spPr bwMode="auto">
          <a:xfrm>
            <a:off x="546261" y="313492"/>
            <a:ext cx="5861943"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gn="l">
              <a:buFont typeface="Wingdings" pitchFamily="2" charset="2"/>
              <a:buChar char="l"/>
              <a:defRPr/>
            </a:pPr>
            <a:r>
              <a:rPr lang="zh-CN" altLang="en-US" sz="2800" b="0" dirty="0">
                <a:solidFill>
                  <a:srgbClr val="0033CC"/>
                </a:solidFill>
                <a:latin typeface="黑体" panose="02010609060101010101" pitchFamily="49" charset="-122"/>
                <a:ea typeface="黑体" panose="02010609060101010101" pitchFamily="49" charset="-122"/>
                <a:sym typeface="Arial" pitchFamily="34" charset="0"/>
              </a:rPr>
              <a:t>三极管的电流放大作用总结</a:t>
            </a:r>
            <a:endParaRPr lang="zh-CN" altLang="en-US" sz="4000" b="0" dirty="0">
              <a:solidFill>
                <a:srgbClr val="0033CC"/>
              </a:solidFill>
              <a:latin typeface="黑体" panose="02010609060101010101" pitchFamily="49" charset="-122"/>
              <a:ea typeface="黑体" panose="02010609060101010101" pitchFamily="49" charset="-122"/>
            </a:endParaRPr>
          </a:p>
        </p:txBody>
      </p:sp>
      <p:grpSp>
        <p:nvGrpSpPr>
          <p:cNvPr id="3" name="组合 2"/>
          <p:cNvGrpSpPr>
            <a:grpSpLocks/>
          </p:cNvGrpSpPr>
          <p:nvPr/>
        </p:nvGrpSpPr>
        <p:grpSpPr bwMode="auto">
          <a:xfrm>
            <a:off x="971600" y="3754462"/>
            <a:ext cx="3651714" cy="633413"/>
            <a:chOff x="1151620" y="2507556"/>
            <a:chExt cx="3651843" cy="633412"/>
          </a:xfrm>
        </p:grpSpPr>
        <p:pic>
          <p:nvPicPr>
            <p:cNvPr id="9225" name="Object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51620" y="2507556"/>
              <a:ext cx="261620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6" name="TextBox 1"/>
            <p:cNvSpPr txBox="1">
              <a:spLocks noChangeArrowheads="1"/>
            </p:cNvSpPr>
            <p:nvPr/>
          </p:nvSpPr>
          <p:spPr bwMode="auto">
            <a:xfrm>
              <a:off x="3737106" y="2556193"/>
              <a:ext cx="1066357" cy="584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rgbClr val="0000FF"/>
                  </a:solidFill>
                  <a:latin typeface="Arial" pitchFamily="34" charset="0"/>
                  <a:ea typeface="宋体" pitchFamily="2" charset="-122"/>
                </a:defRPr>
              </a:lvl1pPr>
              <a:lvl2pPr marL="742950" indent="-285750" eaLnBrk="0" hangingPunct="0">
                <a:defRPr sz="3200" b="1">
                  <a:solidFill>
                    <a:srgbClr val="0000FF"/>
                  </a:solidFill>
                  <a:latin typeface="Arial" pitchFamily="34" charset="0"/>
                  <a:ea typeface="宋体" pitchFamily="2" charset="-122"/>
                </a:defRPr>
              </a:lvl2pPr>
              <a:lvl3pPr marL="1143000" indent="-228600" eaLnBrk="0" hangingPunct="0">
                <a:defRPr sz="3200" b="1">
                  <a:solidFill>
                    <a:srgbClr val="0000FF"/>
                  </a:solidFill>
                  <a:latin typeface="Arial" pitchFamily="34" charset="0"/>
                  <a:ea typeface="宋体" pitchFamily="2" charset="-122"/>
                </a:defRPr>
              </a:lvl3pPr>
              <a:lvl4pPr marL="1600200" indent="-228600" eaLnBrk="0" hangingPunct="0">
                <a:defRPr sz="3200" b="1">
                  <a:solidFill>
                    <a:srgbClr val="0000FF"/>
                  </a:solidFill>
                  <a:latin typeface="Arial" pitchFamily="34" charset="0"/>
                  <a:ea typeface="宋体" pitchFamily="2" charset="-122"/>
                </a:defRPr>
              </a:lvl4pPr>
              <a:lvl5pPr marL="2057400" indent="-228600" eaLnBrk="0" hangingPunct="0">
                <a:defRPr sz="3200" b="1">
                  <a:solidFill>
                    <a:srgbClr val="0000FF"/>
                  </a:solidFill>
                  <a:latin typeface="Arial" pitchFamily="34" charset="0"/>
                  <a:ea typeface="宋体" pitchFamily="2" charset="-122"/>
                </a:defRPr>
              </a:lvl5pPr>
              <a:lvl6pPr marL="2514600" indent="-228600" eaLnBrk="0" fontAlgn="base" hangingPunct="0">
                <a:spcBef>
                  <a:spcPct val="0"/>
                </a:spcBef>
                <a:spcAft>
                  <a:spcPct val="0"/>
                </a:spcAft>
                <a:defRPr sz="3200" b="1">
                  <a:solidFill>
                    <a:srgbClr val="0000FF"/>
                  </a:solidFill>
                  <a:latin typeface="Arial" pitchFamily="34" charset="0"/>
                  <a:ea typeface="宋体" pitchFamily="2" charset="-122"/>
                </a:defRPr>
              </a:lvl6pPr>
              <a:lvl7pPr marL="2971800" indent="-228600" eaLnBrk="0" fontAlgn="base" hangingPunct="0">
                <a:spcBef>
                  <a:spcPct val="0"/>
                </a:spcBef>
                <a:spcAft>
                  <a:spcPct val="0"/>
                </a:spcAft>
                <a:defRPr sz="3200" b="1">
                  <a:solidFill>
                    <a:srgbClr val="0000FF"/>
                  </a:solidFill>
                  <a:latin typeface="Arial" pitchFamily="34" charset="0"/>
                  <a:ea typeface="宋体" pitchFamily="2" charset="-122"/>
                </a:defRPr>
              </a:lvl7pPr>
              <a:lvl8pPr marL="3429000" indent="-228600" eaLnBrk="0" fontAlgn="base" hangingPunct="0">
                <a:spcBef>
                  <a:spcPct val="0"/>
                </a:spcBef>
                <a:spcAft>
                  <a:spcPct val="0"/>
                </a:spcAft>
                <a:defRPr sz="3200" b="1">
                  <a:solidFill>
                    <a:srgbClr val="0000FF"/>
                  </a:solidFill>
                  <a:latin typeface="Arial" pitchFamily="34" charset="0"/>
                  <a:ea typeface="宋体" pitchFamily="2" charset="-122"/>
                </a:defRPr>
              </a:lvl8pPr>
              <a:lvl9pPr marL="3886200" indent="-228600" eaLnBrk="0" fontAlgn="base" hangingPunct="0">
                <a:spcBef>
                  <a:spcPct val="0"/>
                </a:spcBef>
                <a:spcAft>
                  <a:spcPct val="0"/>
                </a:spcAft>
                <a:defRPr sz="3200" b="1">
                  <a:solidFill>
                    <a:srgbClr val="0000FF"/>
                  </a:solidFill>
                  <a:latin typeface="Arial" pitchFamily="34" charset="0"/>
                  <a:ea typeface="宋体" pitchFamily="2" charset="-122"/>
                </a:defRPr>
              </a:lvl9pPr>
            </a:lstStyle>
            <a:p>
              <a:pPr eaLnBrk="1" hangingPunct="1">
                <a:buFont typeface="Arial" pitchFamily="34" charset="0"/>
                <a:buNone/>
              </a:pPr>
              <a:r>
                <a:rPr lang="zh-CN" altLang="en-US" dirty="0">
                  <a:solidFill>
                    <a:schemeClr val="tx1"/>
                  </a:solidFill>
                  <a:latin typeface="Times New Roman" pitchFamily="18" charset="0"/>
                  <a:ea typeface="华文行楷" pitchFamily="2" charset="-122"/>
                  <a:cs typeface="Times New Roman" pitchFamily="18" charset="0"/>
                </a:rPr>
                <a:t>≈ </a:t>
              </a:r>
              <a:r>
                <a:rPr lang="el-GR" altLang="zh-CN" i="1" dirty="0">
                  <a:solidFill>
                    <a:schemeClr val="tx1"/>
                  </a:solidFill>
                  <a:latin typeface="Times New Roman" pitchFamily="18" charset="0"/>
                  <a:ea typeface="华文行楷" pitchFamily="2" charset="-122"/>
                  <a:cs typeface="Times New Roman" pitchFamily="18" charset="0"/>
                </a:rPr>
                <a:t>β</a:t>
              </a:r>
              <a:r>
                <a:rPr lang="en-US" altLang="zh-CN" i="1" dirty="0">
                  <a:solidFill>
                    <a:schemeClr val="tx1"/>
                  </a:solidFill>
                  <a:latin typeface="Times New Roman" pitchFamily="18" charset="0"/>
                  <a:ea typeface="华文行楷" pitchFamily="2" charset="-122"/>
                  <a:cs typeface="Times New Roman" pitchFamily="18" charset="0"/>
                </a:rPr>
                <a:t>I</a:t>
              </a:r>
              <a:r>
                <a:rPr lang="en-US" altLang="zh-CN" baseline="-25000" dirty="0">
                  <a:solidFill>
                    <a:schemeClr val="tx1"/>
                  </a:solidFill>
                  <a:latin typeface="Times New Roman" pitchFamily="18" charset="0"/>
                  <a:ea typeface="华文行楷" pitchFamily="2" charset="-122"/>
                  <a:cs typeface="Times New Roman" pitchFamily="18" charset="0"/>
                </a:rPr>
                <a:t>B</a:t>
              </a:r>
              <a:endParaRPr lang="zh-CN" altLang="en-US" baseline="-25000" dirty="0">
                <a:solidFill>
                  <a:schemeClr val="tx1"/>
                </a:solidFill>
                <a:latin typeface="Times New Roman" pitchFamily="18" charset="0"/>
                <a:ea typeface="华文行楷" pitchFamily="2" charset="-122"/>
                <a:cs typeface="Times New Roman" pitchFamily="18" charset="0"/>
              </a:endParaRPr>
            </a:p>
          </p:txBody>
        </p:sp>
      </p:grpSp>
      <p:grpSp>
        <p:nvGrpSpPr>
          <p:cNvPr id="4" name="组合 3"/>
          <p:cNvGrpSpPr>
            <a:grpSpLocks/>
          </p:cNvGrpSpPr>
          <p:nvPr/>
        </p:nvGrpSpPr>
        <p:grpSpPr bwMode="auto">
          <a:xfrm>
            <a:off x="611560" y="4540570"/>
            <a:ext cx="3000694" cy="585618"/>
            <a:chOff x="696935" y="3295036"/>
            <a:chExt cx="2999574" cy="585259"/>
          </a:xfrm>
        </p:grpSpPr>
        <p:sp>
          <p:nvSpPr>
            <p:cNvPr id="9223" name="Text Box 3"/>
            <p:cNvSpPr>
              <a:spLocks noChangeArrowheads="1"/>
            </p:cNvSpPr>
            <p:nvPr/>
          </p:nvSpPr>
          <p:spPr bwMode="auto">
            <a:xfrm>
              <a:off x="696935" y="3331020"/>
              <a:ext cx="26638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3000" i="1" dirty="0">
                  <a:solidFill>
                    <a:schemeClr val="tx1"/>
                  </a:solidFill>
                  <a:latin typeface="Times New Roman" pitchFamily="18" charset="0"/>
                  <a:sym typeface="Arial" pitchFamily="34" charset="0"/>
                </a:rPr>
                <a:t>I</a:t>
              </a:r>
              <a:r>
                <a:rPr lang="en-US" altLang="zh-CN" sz="3000" baseline="-25000" dirty="0">
                  <a:solidFill>
                    <a:schemeClr val="tx1"/>
                  </a:solidFill>
                  <a:latin typeface="Times New Roman" pitchFamily="18" charset="0"/>
                  <a:sym typeface="Arial" pitchFamily="34" charset="0"/>
                </a:rPr>
                <a:t>E </a:t>
              </a:r>
              <a:r>
                <a:rPr lang="en-US" altLang="zh-CN" sz="3000" dirty="0">
                  <a:solidFill>
                    <a:schemeClr val="tx1"/>
                  </a:solidFill>
                  <a:latin typeface="Times New Roman" pitchFamily="18" charset="0"/>
                  <a:sym typeface="Arial" pitchFamily="34" charset="0"/>
                </a:rPr>
                <a:t>= </a:t>
              </a:r>
              <a:r>
                <a:rPr lang="en-US" altLang="zh-CN" sz="3000" i="1" dirty="0">
                  <a:solidFill>
                    <a:schemeClr val="tx1"/>
                  </a:solidFill>
                  <a:latin typeface="Times New Roman" pitchFamily="18" charset="0"/>
                  <a:sym typeface="Arial" pitchFamily="34" charset="0"/>
                </a:rPr>
                <a:t>I</a:t>
              </a:r>
              <a:r>
                <a:rPr lang="en-US" altLang="zh-CN" sz="3000" baseline="-25000" dirty="0">
                  <a:solidFill>
                    <a:schemeClr val="tx1"/>
                  </a:solidFill>
                  <a:latin typeface="Times New Roman" pitchFamily="18" charset="0"/>
                  <a:sym typeface="Arial" pitchFamily="34" charset="0"/>
                </a:rPr>
                <a:t>C </a:t>
              </a:r>
              <a:r>
                <a:rPr lang="en-US" altLang="zh-CN" sz="3000" dirty="0">
                  <a:solidFill>
                    <a:schemeClr val="tx1"/>
                  </a:solidFill>
                  <a:latin typeface="Times New Roman" pitchFamily="18" charset="0"/>
                  <a:sym typeface="Arial" pitchFamily="34" charset="0"/>
                </a:rPr>
                <a:t>+ </a:t>
              </a:r>
              <a:r>
                <a:rPr lang="en-US" altLang="zh-CN" sz="3000" i="1" dirty="0">
                  <a:solidFill>
                    <a:schemeClr val="tx1"/>
                  </a:solidFill>
                  <a:latin typeface="Times New Roman" pitchFamily="18" charset="0"/>
                  <a:sym typeface="Arial" pitchFamily="34" charset="0"/>
                </a:rPr>
                <a:t>I</a:t>
              </a:r>
              <a:r>
                <a:rPr lang="en-US" altLang="zh-CN" sz="3000" baseline="-25000" dirty="0">
                  <a:solidFill>
                    <a:schemeClr val="tx1"/>
                  </a:solidFill>
                  <a:latin typeface="Times New Roman" pitchFamily="18" charset="0"/>
                  <a:sym typeface="Arial" pitchFamily="34" charset="0"/>
                </a:rPr>
                <a:t>B</a:t>
              </a:r>
              <a:endParaRPr lang="en-US" altLang="zh-CN" sz="3000" dirty="0">
                <a:solidFill>
                  <a:schemeClr val="tx1"/>
                </a:solidFill>
                <a:latin typeface="Times New Roman" pitchFamily="18" charset="0"/>
                <a:sym typeface="Arial" pitchFamily="34" charset="0"/>
              </a:endParaRPr>
            </a:p>
          </p:txBody>
        </p:sp>
        <p:sp>
          <p:nvSpPr>
            <p:cNvPr id="9224" name="TextBox 37"/>
            <p:cNvSpPr txBox="1">
              <a:spLocks noChangeArrowheads="1"/>
            </p:cNvSpPr>
            <p:nvPr/>
          </p:nvSpPr>
          <p:spPr bwMode="auto">
            <a:xfrm>
              <a:off x="2928350" y="3295036"/>
              <a:ext cx="76815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rgbClr val="0000FF"/>
                  </a:solidFill>
                  <a:latin typeface="Arial" pitchFamily="34" charset="0"/>
                  <a:ea typeface="宋体" pitchFamily="2" charset="-122"/>
                </a:defRPr>
              </a:lvl1pPr>
              <a:lvl2pPr marL="742950" indent="-285750" eaLnBrk="0" hangingPunct="0">
                <a:defRPr sz="3200" b="1">
                  <a:solidFill>
                    <a:srgbClr val="0000FF"/>
                  </a:solidFill>
                  <a:latin typeface="Arial" pitchFamily="34" charset="0"/>
                  <a:ea typeface="宋体" pitchFamily="2" charset="-122"/>
                </a:defRPr>
              </a:lvl2pPr>
              <a:lvl3pPr marL="1143000" indent="-228600" eaLnBrk="0" hangingPunct="0">
                <a:defRPr sz="3200" b="1">
                  <a:solidFill>
                    <a:srgbClr val="0000FF"/>
                  </a:solidFill>
                  <a:latin typeface="Arial" pitchFamily="34" charset="0"/>
                  <a:ea typeface="宋体" pitchFamily="2" charset="-122"/>
                </a:defRPr>
              </a:lvl3pPr>
              <a:lvl4pPr marL="1600200" indent="-228600" eaLnBrk="0" hangingPunct="0">
                <a:defRPr sz="3200" b="1">
                  <a:solidFill>
                    <a:srgbClr val="0000FF"/>
                  </a:solidFill>
                  <a:latin typeface="Arial" pitchFamily="34" charset="0"/>
                  <a:ea typeface="宋体" pitchFamily="2" charset="-122"/>
                </a:defRPr>
              </a:lvl4pPr>
              <a:lvl5pPr marL="2057400" indent="-228600" eaLnBrk="0" hangingPunct="0">
                <a:defRPr sz="3200" b="1">
                  <a:solidFill>
                    <a:srgbClr val="0000FF"/>
                  </a:solidFill>
                  <a:latin typeface="Arial" pitchFamily="34" charset="0"/>
                  <a:ea typeface="宋体" pitchFamily="2" charset="-122"/>
                </a:defRPr>
              </a:lvl5pPr>
              <a:lvl6pPr marL="2514600" indent="-228600" eaLnBrk="0" fontAlgn="base" hangingPunct="0">
                <a:spcBef>
                  <a:spcPct val="0"/>
                </a:spcBef>
                <a:spcAft>
                  <a:spcPct val="0"/>
                </a:spcAft>
                <a:defRPr sz="3200" b="1">
                  <a:solidFill>
                    <a:srgbClr val="0000FF"/>
                  </a:solidFill>
                  <a:latin typeface="Arial" pitchFamily="34" charset="0"/>
                  <a:ea typeface="宋体" pitchFamily="2" charset="-122"/>
                </a:defRPr>
              </a:lvl6pPr>
              <a:lvl7pPr marL="2971800" indent="-228600" eaLnBrk="0" fontAlgn="base" hangingPunct="0">
                <a:spcBef>
                  <a:spcPct val="0"/>
                </a:spcBef>
                <a:spcAft>
                  <a:spcPct val="0"/>
                </a:spcAft>
                <a:defRPr sz="3200" b="1">
                  <a:solidFill>
                    <a:srgbClr val="0000FF"/>
                  </a:solidFill>
                  <a:latin typeface="Arial" pitchFamily="34" charset="0"/>
                  <a:ea typeface="宋体" pitchFamily="2" charset="-122"/>
                </a:defRPr>
              </a:lvl7pPr>
              <a:lvl8pPr marL="3429000" indent="-228600" eaLnBrk="0" fontAlgn="base" hangingPunct="0">
                <a:spcBef>
                  <a:spcPct val="0"/>
                </a:spcBef>
                <a:spcAft>
                  <a:spcPct val="0"/>
                </a:spcAft>
                <a:defRPr sz="3200" b="1">
                  <a:solidFill>
                    <a:srgbClr val="0000FF"/>
                  </a:solidFill>
                  <a:latin typeface="Arial" pitchFamily="34" charset="0"/>
                  <a:ea typeface="宋体" pitchFamily="2" charset="-122"/>
                </a:defRPr>
              </a:lvl8pPr>
              <a:lvl9pPr marL="3886200" indent="-228600" eaLnBrk="0" fontAlgn="base" hangingPunct="0">
                <a:spcBef>
                  <a:spcPct val="0"/>
                </a:spcBef>
                <a:spcAft>
                  <a:spcPct val="0"/>
                </a:spcAft>
                <a:defRPr sz="3200" b="1">
                  <a:solidFill>
                    <a:srgbClr val="0000FF"/>
                  </a:solidFill>
                  <a:latin typeface="Arial" pitchFamily="34" charset="0"/>
                  <a:ea typeface="宋体" pitchFamily="2" charset="-122"/>
                </a:defRPr>
              </a:lvl9pPr>
            </a:lstStyle>
            <a:p>
              <a:pPr eaLnBrk="1" hangingPunct="1">
                <a:buFont typeface="Arial" pitchFamily="34" charset="0"/>
                <a:buNone/>
              </a:pPr>
              <a:r>
                <a:rPr lang="zh-CN" altLang="en-US" dirty="0">
                  <a:solidFill>
                    <a:schemeClr val="tx1"/>
                  </a:solidFill>
                  <a:latin typeface="Times New Roman" pitchFamily="18" charset="0"/>
                  <a:ea typeface="华文行楷" pitchFamily="2" charset="-122"/>
                  <a:cs typeface="Times New Roman" pitchFamily="18" charset="0"/>
                </a:rPr>
                <a:t>≈</a:t>
              </a:r>
              <a:r>
                <a:rPr lang="en-US" altLang="zh-CN" i="1" dirty="0">
                  <a:solidFill>
                    <a:schemeClr val="tx1"/>
                  </a:solidFill>
                  <a:latin typeface="Times New Roman" pitchFamily="18" charset="0"/>
                  <a:ea typeface="华文行楷" pitchFamily="2" charset="-122"/>
                  <a:cs typeface="Times New Roman" pitchFamily="18" charset="0"/>
                </a:rPr>
                <a:t>I</a:t>
              </a:r>
              <a:r>
                <a:rPr lang="en-US" altLang="zh-CN" baseline="-25000" dirty="0">
                  <a:solidFill>
                    <a:schemeClr val="tx1"/>
                  </a:solidFill>
                  <a:latin typeface="Times New Roman" pitchFamily="18" charset="0"/>
                  <a:ea typeface="华文行楷" pitchFamily="2" charset="-122"/>
                  <a:cs typeface="Times New Roman" pitchFamily="18" charset="0"/>
                </a:rPr>
                <a:t>C</a:t>
              </a:r>
              <a:endParaRPr lang="zh-CN" altLang="en-US" baseline="-25000" dirty="0">
                <a:solidFill>
                  <a:schemeClr val="tx1"/>
                </a:solidFill>
                <a:latin typeface="Times New Roman" pitchFamily="18" charset="0"/>
                <a:ea typeface="华文行楷" pitchFamily="2" charset="-122"/>
                <a:cs typeface="Times New Roman" pitchFamily="18" charset="0"/>
              </a:endParaRPr>
            </a:p>
          </p:txBody>
        </p:sp>
      </p:grpSp>
      <p:sp>
        <p:nvSpPr>
          <p:cNvPr id="39" name="Text Box 2"/>
          <p:cNvSpPr txBox="1">
            <a:spLocks noChangeArrowheads="1"/>
          </p:cNvSpPr>
          <p:nvPr/>
        </p:nvSpPr>
        <p:spPr bwMode="auto">
          <a:xfrm>
            <a:off x="611188" y="1124744"/>
            <a:ext cx="4681537"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FF"/>
                </a:solidFill>
                <a:latin typeface="Arial" pitchFamily="34" charset="0"/>
                <a:ea typeface="宋体" pitchFamily="2" charset="-122"/>
              </a:defRPr>
            </a:lvl1pPr>
            <a:lvl2pPr marL="742950" indent="-285750" eaLnBrk="0" hangingPunct="0">
              <a:defRPr sz="3200" b="1">
                <a:solidFill>
                  <a:srgbClr val="0000FF"/>
                </a:solidFill>
                <a:latin typeface="Arial" pitchFamily="34" charset="0"/>
                <a:ea typeface="宋体" pitchFamily="2" charset="-122"/>
              </a:defRPr>
            </a:lvl2pPr>
            <a:lvl3pPr marL="1143000" indent="-228600" eaLnBrk="0" hangingPunct="0">
              <a:defRPr sz="3200" b="1">
                <a:solidFill>
                  <a:srgbClr val="0000FF"/>
                </a:solidFill>
                <a:latin typeface="Arial" pitchFamily="34" charset="0"/>
                <a:ea typeface="宋体" pitchFamily="2" charset="-122"/>
              </a:defRPr>
            </a:lvl3pPr>
            <a:lvl4pPr marL="1600200" indent="-228600" eaLnBrk="0" hangingPunct="0">
              <a:defRPr sz="3200" b="1">
                <a:solidFill>
                  <a:srgbClr val="0000FF"/>
                </a:solidFill>
                <a:latin typeface="Arial" pitchFamily="34" charset="0"/>
                <a:ea typeface="宋体" pitchFamily="2" charset="-122"/>
              </a:defRPr>
            </a:lvl4pPr>
            <a:lvl5pPr marL="2057400" indent="-228600" eaLnBrk="0" hangingPunct="0">
              <a:defRPr sz="3200" b="1">
                <a:solidFill>
                  <a:srgbClr val="0000FF"/>
                </a:solidFill>
                <a:latin typeface="Arial" pitchFamily="34" charset="0"/>
                <a:ea typeface="宋体" pitchFamily="2" charset="-122"/>
              </a:defRPr>
            </a:lvl5pPr>
            <a:lvl6pPr marL="2514600" indent="-228600" eaLnBrk="0" fontAlgn="base" hangingPunct="0">
              <a:spcBef>
                <a:spcPct val="0"/>
              </a:spcBef>
              <a:spcAft>
                <a:spcPct val="0"/>
              </a:spcAft>
              <a:defRPr sz="3200" b="1">
                <a:solidFill>
                  <a:srgbClr val="0000FF"/>
                </a:solidFill>
                <a:latin typeface="Arial" pitchFamily="34" charset="0"/>
                <a:ea typeface="宋体" pitchFamily="2" charset="-122"/>
              </a:defRPr>
            </a:lvl6pPr>
            <a:lvl7pPr marL="2971800" indent="-228600" eaLnBrk="0" fontAlgn="base" hangingPunct="0">
              <a:spcBef>
                <a:spcPct val="0"/>
              </a:spcBef>
              <a:spcAft>
                <a:spcPct val="0"/>
              </a:spcAft>
              <a:defRPr sz="3200" b="1">
                <a:solidFill>
                  <a:srgbClr val="0000FF"/>
                </a:solidFill>
                <a:latin typeface="Arial" pitchFamily="34" charset="0"/>
                <a:ea typeface="宋体" pitchFamily="2" charset="-122"/>
              </a:defRPr>
            </a:lvl7pPr>
            <a:lvl8pPr marL="3429000" indent="-228600" eaLnBrk="0" fontAlgn="base" hangingPunct="0">
              <a:spcBef>
                <a:spcPct val="0"/>
              </a:spcBef>
              <a:spcAft>
                <a:spcPct val="0"/>
              </a:spcAft>
              <a:defRPr sz="3200" b="1">
                <a:solidFill>
                  <a:srgbClr val="0000FF"/>
                </a:solidFill>
                <a:latin typeface="Arial" pitchFamily="34" charset="0"/>
                <a:ea typeface="宋体" pitchFamily="2" charset="-122"/>
              </a:defRPr>
            </a:lvl8pPr>
            <a:lvl9pPr marL="3886200" indent="-228600" eaLnBrk="0" fontAlgn="base" hangingPunct="0">
              <a:spcBef>
                <a:spcPct val="0"/>
              </a:spcBef>
              <a:spcAft>
                <a:spcPct val="0"/>
              </a:spcAft>
              <a:defRPr sz="3200" b="1">
                <a:solidFill>
                  <a:srgbClr val="0000FF"/>
                </a:solidFill>
                <a:latin typeface="Arial" pitchFamily="34" charset="0"/>
                <a:ea typeface="宋体" pitchFamily="2" charset="-122"/>
              </a:defRPr>
            </a:lvl9pPr>
          </a:lstStyle>
          <a:p>
            <a:pPr algn="l" eaLnBrk="1" hangingPunct="1">
              <a:spcBef>
                <a:spcPct val="20000"/>
              </a:spcBef>
              <a:buFont typeface="Arial" pitchFamily="34" charset="0"/>
              <a:buNone/>
            </a:pPr>
            <a:r>
              <a:rPr lang="zh-CN" altLang="en-US" sz="2800" dirty="0">
                <a:solidFill>
                  <a:schemeClr val="tx1"/>
                </a:solidFill>
              </a:rPr>
              <a:t>当</a:t>
            </a:r>
            <a:r>
              <a:rPr lang="en-US" altLang="zh-CN" sz="2800" dirty="0">
                <a:solidFill>
                  <a:schemeClr val="tx1"/>
                </a:solidFill>
              </a:rPr>
              <a:t>BJT</a:t>
            </a:r>
            <a:r>
              <a:rPr lang="zh-CN" altLang="en-US" sz="2800" dirty="0">
                <a:solidFill>
                  <a:schemeClr val="tx1"/>
                </a:solidFill>
              </a:rPr>
              <a:t>的外电路使其</a:t>
            </a:r>
            <a:endParaRPr lang="en-US" altLang="zh-CN" sz="2800" dirty="0">
              <a:solidFill>
                <a:schemeClr val="tx1"/>
              </a:solidFill>
            </a:endParaRPr>
          </a:p>
          <a:p>
            <a:pPr algn="l" eaLnBrk="1" hangingPunct="1">
              <a:spcBef>
                <a:spcPct val="20000"/>
              </a:spcBef>
              <a:buFont typeface="Arial" pitchFamily="34" charset="0"/>
              <a:buNone/>
            </a:pPr>
            <a:r>
              <a:rPr lang="zh-CN" altLang="en-US" sz="2800" dirty="0">
                <a:solidFill>
                  <a:schemeClr val="tx1"/>
                </a:solidFill>
              </a:rPr>
              <a:t>发射结正偏 集电结反偏时，</a:t>
            </a:r>
            <a:endParaRPr lang="en-US" altLang="zh-CN" sz="2800" dirty="0">
              <a:solidFill>
                <a:schemeClr val="tx1"/>
              </a:solidFill>
            </a:endParaRPr>
          </a:p>
          <a:p>
            <a:pPr algn="l" eaLnBrk="1" hangingPunct="1">
              <a:spcBef>
                <a:spcPct val="20000"/>
              </a:spcBef>
              <a:buFont typeface="Arial" pitchFamily="34" charset="0"/>
              <a:buNone/>
            </a:pPr>
            <a:r>
              <a:rPr lang="zh-CN" altLang="en-US" sz="2800" dirty="0">
                <a:solidFill>
                  <a:schemeClr val="tx1"/>
                </a:solidFill>
              </a:rPr>
              <a:t>其基极电流与集电极电流</a:t>
            </a:r>
            <a:endParaRPr lang="en-US" altLang="zh-CN" sz="2800" dirty="0">
              <a:solidFill>
                <a:schemeClr val="tx1"/>
              </a:solidFill>
            </a:endParaRPr>
          </a:p>
          <a:p>
            <a:pPr algn="l" eaLnBrk="1" hangingPunct="1">
              <a:spcBef>
                <a:spcPct val="20000"/>
              </a:spcBef>
              <a:buFont typeface="Arial" pitchFamily="34" charset="0"/>
              <a:buNone/>
            </a:pPr>
            <a:r>
              <a:rPr lang="zh-CN" altLang="en-US" sz="2800" dirty="0">
                <a:solidFill>
                  <a:schemeClr val="tx1"/>
                </a:solidFill>
              </a:rPr>
              <a:t>之间具有</a:t>
            </a:r>
            <a:r>
              <a:rPr lang="zh-CN" altLang="en-US" sz="2800" dirty="0">
                <a:solidFill>
                  <a:srgbClr val="FF0000"/>
                </a:solidFill>
              </a:rPr>
              <a:t>流控流源</a:t>
            </a:r>
            <a:r>
              <a:rPr lang="zh-CN" altLang="en-US" sz="2800" dirty="0">
                <a:solidFill>
                  <a:schemeClr val="tx1"/>
                </a:solidFill>
              </a:rPr>
              <a:t>特性：</a:t>
            </a:r>
            <a:endParaRPr lang="en-US" altLang="zh-CN" sz="2800" dirty="0">
              <a:solidFill>
                <a:schemeClr val="tx1"/>
              </a:solidFill>
            </a:endParaRPr>
          </a:p>
          <a:p>
            <a:pPr algn="l" eaLnBrk="1" hangingPunct="1">
              <a:spcBef>
                <a:spcPct val="20000"/>
              </a:spcBef>
              <a:buFont typeface="Arial" pitchFamily="34" charset="0"/>
              <a:buNone/>
            </a:pPr>
            <a:r>
              <a:rPr lang="zh-CN" altLang="en-US" sz="2800" dirty="0">
                <a:solidFill>
                  <a:schemeClr val="tx1"/>
                </a:solidFill>
              </a:rPr>
              <a:t>即：</a:t>
            </a:r>
            <a:endParaRPr lang="en-US" altLang="zh-CN" sz="2800" dirty="0">
              <a:solidFill>
                <a:schemeClr val="tx1"/>
              </a:solidFill>
            </a:endParaRPr>
          </a:p>
        </p:txBody>
      </p:sp>
      <p:sp>
        <p:nvSpPr>
          <p:cNvPr id="30" name="Rectangle 3"/>
          <p:cNvSpPr>
            <a:spLocks noChangeArrowheads="1"/>
          </p:cNvSpPr>
          <p:nvPr/>
        </p:nvSpPr>
        <p:spPr bwMode="auto">
          <a:xfrm>
            <a:off x="774659" y="5445224"/>
            <a:ext cx="7037701" cy="56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wrap="square">
            <a:spAutoFit/>
          </a:bodyPr>
          <a:lstStyle/>
          <a:p>
            <a:pPr marL="457200" indent="-457200" algn="just">
              <a:lnSpc>
                <a:spcPct val="110000"/>
              </a:lnSpc>
              <a:buFont typeface="Wingdings" pitchFamily="2" charset="2"/>
              <a:buChar char="l"/>
            </a:pPr>
            <a:r>
              <a:rPr lang="zh-CN" altLang="en-US" sz="2600" dirty="0">
                <a:solidFill>
                  <a:schemeClr val="tx1"/>
                </a:solidFill>
                <a:latin typeface="Times New Roman" pitchFamily="18" charset="0"/>
                <a:sym typeface="Arial" pitchFamily="34" charset="0"/>
              </a:rPr>
              <a:t>对于</a:t>
            </a:r>
            <a:r>
              <a:rPr lang="en-US" altLang="zh-CN" sz="2600" dirty="0">
                <a:solidFill>
                  <a:schemeClr val="tx1"/>
                </a:solidFill>
                <a:latin typeface="Times New Roman" pitchFamily="18" charset="0"/>
                <a:sym typeface="Arial" pitchFamily="34" charset="0"/>
              </a:rPr>
              <a:t>NPN</a:t>
            </a:r>
            <a:r>
              <a:rPr lang="zh-CN" altLang="en-US" sz="2600" dirty="0">
                <a:solidFill>
                  <a:schemeClr val="tx1"/>
                </a:solidFill>
                <a:latin typeface="Times New Roman" pitchFamily="18" charset="0"/>
                <a:sym typeface="Arial" pitchFamily="34" charset="0"/>
              </a:rPr>
              <a:t>管，</a:t>
            </a:r>
            <a:r>
              <a:rPr lang="en-US" altLang="zh-CN" sz="2600" i="1" dirty="0">
                <a:solidFill>
                  <a:schemeClr val="tx1"/>
                </a:solidFill>
                <a:latin typeface="Times New Roman" pitchFamily="18" charset="0"/>
                <a:sym typeface="Arial" pitchFamily="34" charset="0"/>
              </a:rPr>
              <a:t>I</a:t>
            </a:r>
            <a:r>
              <a:rPr lang="en-US" altLang="zh-CN" sz="2600" baseline="-25000" dirty="0">
                <a:solidFill>
                  <a:schemeClr val="tx1"/>
                </a:solidFill>
                <a:latin typeface="Times New Roman" pitchFamily="18" charset="0"/>
                <a:sym typeface="Arial" pitchFamily="34" charset="0"/>
              </a:rPr>
              <a:t>B </a:t>
            </a:r>
            <a:r>
              <a:rPr lang="zh-CN" altLang="en-US" sz="2600" dirty="0">
                <a:solidFill>
                  <a:schemeClr val="tx1"/>
                </a:solidFill>
                <a:latin typeface="Times New Roman" pitchFamily="18" charset="0"/>
                <a:sym typeface="Arial" pitchFamily="34" charset="0"/>
              </a:rPr>
              <a:t>和 </a:t>
            </a:r>
            <a:r>
              <a:rPr lang="en-US" altLang="zh-CN" sz="2600" i="1" dirty="0">
                <a:solidFill>
                  <a:schemeClr val="tx1"/>
                </a:solidFill>
                <a:latin typeface="Times New Roman" pitchFamily="18" charset="0"/>
                <a:sym typeface="Arial" pitchFamily="34" charset="0"/>
              </a:rPr>
              <a:t>I</a:t>
            </a:r>
            <a:r>
              <a:rPr lang="en-US" altLang="zh-CN" sz="2600" baseline="-25000" dirty="0">
                <a:solidFill>
                  <a:schemeClr val="tx1"/>
                </a:solidFill>
                <a:latin typeface="Times New Roman" pitchFamily="18" charset="0"/>
                <a:sym typeface="Arial" pitchFamily="34" charset="0"/>
              </a:rPr>
              <a:t>C</a:t>
            </a:r>
            <a:r>
              <a:rPr lang="zh-CN" altLang="en-US" sz="2600" dirty="0">
                <a:solidFill>
                  <a:schemeClr val="tx1"/>
                </a:solidFill>
                <a:latin typeface="Times New Roman" pitchFamily="18" charset="0"/>
                <a:sym typeface="Arial" pitchFamily="34" charset="0"/>
              </a:rPr>
              <a:t>的流入，</a:t>
            </a:r>
            <a:r>
              <a:rPr lang="en-US" altLang="zh-CN" sz="2800" i="1" dirty="0">
                <a:solidFill>
                  <a:schemeClr val="tx1"/>
                </a:solidFill>
                <a:latin typeface="Times New Roman" pitchFamily="18" charset="0"/>
                <a:sym typeface="Arial" pitchFamily="34" charset="0"/>
              </a:rPr>
              <a:t> I</a:t>
            </a:r>
            <a:r>
              <a:rPr lang="en-US" altLang="zh-CN" sz="2800" baseline="-25000" dirty="0">
                <a:solidFill>
                  <a:schemeClr val="tx1"/>
                </a:solidFill>
                <a:latin typeface="Times New Roman" pitchFamily="18" charset="0"/>
                <a:sym typeface="Arial" pitchFamily="34" charset="0"/>
              </a:rPr>
              <a:t>E</a:t>
            </a:r>
            <a:r>
              <a:rPr lang="zh-CN" altLang="en-US" sz="2600" dirty="0">
                <a:solidFill>
                  <a:schemeClr val="tx1"/>
                </a:solidFill>
                <a:latin typeface="Times New Roman" pitchFamily="18" charset="0"/>
                <a:sym typeface="Arial" pitchFamily="34" charset="0"/>
              </a:rPr>
              <a:t>流出！</a:t>
            </a:r>
            <a:endParaRPr lang="zh-CN" altLang="en-US" dirty="0">
              <a:solidFill>
                <a:schemeClr val="tx1"/>
              </a:solidFill>
              <a:latin typeface="Times New Roman" pitchFamily="18" charset="0"/>
            </a:endParaRPr>
          </a:p>
        </p:txBody>
      </p:sp>
      <p:sp>
        <p:nvSpPr>
          <p:cNvPr id="31" name="文本框 30">
            <a:extLst>
              <a:ext uri="{FF2B5EF4-FFF2-40B4-BE49-F238E27FC236}">
                <a16:creationId xmlns:a16="http://schemas.microsoft.com/office/drawing/2014/main" id="{43D4FC53-8F61-46D6-93E9-9B881293FEEC}"/>
              </a:ext>
            </a:extLst>
          </p:cNvPr>
          <p:cNvSpPr txBox="1"/>
          <p:nvPr/>
        </p:nvSpPr>
        <p:spPr>
          <a:xfrm>
            <a:off x="7809892" y="6228020"/>
            <a:ext cx="415499" cy="369332"/>
          </a:xfrm>
          <a:prstGeom prst="rect">
            <a:avLst/>
          </a:prstGeom>
          <a:noFill/>
        </p:spPr>
        <p:txBody>
          <a:bodyPr wrap="none" rtlCol="0">
            <a:spAutoFit/>
          </a:bodyPr>
          <a:lstStyle/>
          <a:p>
            <a:r>
              <a:rPr lang="en-US" altLang="zh-CN" sz="1800" dirty="0">
                <a:solidFill>
                  <a:srgbClr val="E4A4DC"/>
                </a:solidFill>
              </a:rPr>
              <a:t>65</a:t>
            </a:r>
            <a:endParaRPr lang="zh-CN" altLang="en-US" sz="1800" dirty="0">
              <a:solidFill>
                <a:srgbClr val="E4A4D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0">
                                            <p:txEl>
                                              <p:pRg st="0" end="0"/>
                                            </p:txEl>
                                          </p:spTgt>
                                        </p:tgtEl>
                                        <p:attrNameLst>
                                          <p:attrName>style.visibility</p:attrName>
                                        </p:attrNameLst>
                                      </p:cBhvr>
                                      <p:to>
                                        <p:strVal val="visible"/>
                                      </p:to>
                                    </p:set>
                                    <p:animEffect filter="wipe(left)">
                                      <p:cBhvr>
                                        <p:cTn id="21"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0" grpId="0" build="allAtOnce" bldLvl="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对象 14337"/>
          <p:cNvGraphicFramePr>
            <a:graphicFrameLocks/>
          </p:cNvGraphicFramePr>
          <p:nvPr/>
        </p:nvGraphicFramePr>
        <p:xfrm>
          <a:off x="3959225" y="1016000"/>
          <a:ext cx="5149850" cy="3060700"/>
        </p:xfrm>
        <a:graphic>
          <a:graphicData uri="http://schemas.openxmlformats.org/presentationml/2006/ole">
            <mc:AlternateContent xmlns:mc="http://schemas.openxmlformats.org/markup-compatibility/2006">
              <mc:Choice xmlns:v="urn:schemas-microsoft-com:vml" Requires="v">
                <p:oleObj spid="_x0000_s1029" name="BMP 图像" r:id="rId3" imgW="4495238" imgH="2638095" progId="PBrush">
                  <p:embed/>
                </p:oleObj>
              </mc:Choice>
              <mc:Fallback>
                <p:oleObj name="BMP 图像" r:id="rId3" imgW="4495238" imgH="2638095" progId="PBrush">
                  <p:embed/>
                  <p:pic>
                    <p:nvPicPr>
                      <p:cNvPr id="0" name="Picture 2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9225" y="1016000"/>
                        <a:ext cx="5149850" cy="306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3315" name="Text Box 3"/>
          <p:cNvSpPr>
            <a:spLocks noChangeArrowheads="1"/>
          </p:cNvSpPr>
          <p:nvPr/>
        </p:nvSpPr>
        <p:spPr bwMode="auto">
          <a:xfrm>
            <a:off x="611188" y="836712"/>
            <a:ext cx="2784475"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buFont typeface="Arial" pitchFamily="34" charset="0"/>
              <a:buNone/>
              <a:defRPr/>
            </a:pPr>
            <a:r>
              <a:rPr lang="en-US" altLang="zh-CN" sz="2800" b="0" dirty="0">
                <a:solidFill>
                  <a:srgbClr val="0033CC"/>
                </a:solidFill>
                <a:latin typeface="黑体" panose="02010609060101010101" pitchFamily="49" charset="-122"/>
                <a:ea typeface="黑体" panose="02010609060101010101" pitchFamily="49" charset="-122"/>
                <a:sym typeface="Arial" pitchFamily="34" charset="0"/>
              </a:rPr>
              <a:t>1</a:t>
            </a:r>
            <a:r>
              <a:rPr lang="zh-CN" altLang="en-US" sz="2800" b="0" dirty="0">
                <a:solidFill>
                  <a:srgbClr val="0033CC"/>
                </a:solidFill>
                <a:latin typeface="黑体" panose="02010609060101010101" pitchFamily="49" charset="-122"/>
                <a:ea typeface="黑体" panose="02010609060101010101" pitchFamily="49" charset="-122"/>
                <a:sym typeface="Arial" pitchFamily="34" charset="0"/>
              </a:rPr>
              <a:t>、输入特性</a:t>
            </a:r>
            <a:endParaRPr lang="zh-CN" altLang="en-US" b="0" dirty="0">
              <a:latin typeface="黑体" panose="02010609060101010101" pitchFamily="49" charset="-122"/>
              <a:ea typeface="黑体" panose="02010609060101010101" pitchFamily="49" charset="-122"/>
            </a:endParaRPr>
          </a:p>
        </p:txBody>
      </p:sp>
      <p:sp>
        <p:nvSpPr>
          <p:cNvPr id="14340" name="AutoShape 4"/>
          <p:cNvSpPr>
            <a:spLocks noChangeArrowheads="1"/>
          </p:cNvSpPr>
          <p:nvPr/>
        </p:nvSpPr>
        <p:spPr bwMode="auto">
          <a:xfrm>
            <a:off x="5080000" y="2390775"/>
            <a:ext cx="1050925" cy="1362075"/>
          </a:xfrm>
          <a:prstGeom prst="roundRect">
            <a:avLst>
              <a:gd name="adj" fmla="val 16667"/>
            </a:avLst>
          </a:prstGeom>
          <a:noFill/>
          <a:ln w="22225">
            <a:solidFill>
              <a:srgbClr val="FFFF66"/>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14341" name="AutoShape 5"/>
          <p:cNvSpPr>
            <a:spLocks noChangeArrowheads="1"/>
          </p:cNvSpPr>
          <p:nvPr/>
        </p:nvSpPr>
        <p:spPr bwMode="auto">
          <a:xfrm>
            <a:off x="7169150" y="1779588"/>
            <a:ext cx="720725" cy="1690687"/>
          </a:xfrm>
          <a:prstGeom prst="roundRect">
            <a:avLst>
              <a:gd name="adj" fmla="val 16667"/>
            </a:avLst>
          </a:prstGeom>
          <a:noFill/>
          <a:ln w="22225">
            <a:solidFill>
              <a:srgbClr val="33CC33"/>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Font typeface="Arial" pitchFamily="34" charset="0"/>
              <a:buNone/>
            </a:pPr>
            <a:endParaRPr lang="zh-CN" altLang="zh-CN" b="0">
              <a:solidFill>
                <a:srgbClr val="0033CC"/>
              </a:solidFill>
              <a:latin typeface="Times New Roman" pitchFamily="18" charset="0"/>
              <a:sym typeface="Arial" pitchFamily="34" charset="0"/>
            </a:endParaRPr>
          </a:p>
        </p:txBody>
      </p:sp>
      <p:sp>
        <p:nvSpPr>
          <p:cNvPr id="14342" name="Text Box 6"/>
          <p:cNvSpPr>
            <a:spLocks noChangeArrowheads="1"/>
          </p:cNvSpPr>
          <p:nvPr/>
        </p:nvSpPr>
        <p:spPr bwMode="auto">
          <a:xfrm>
            <a:off x="5083175" y="2382838"/>
            <a:ext cx="3619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800" b="0">
                <a:solidFill>
                  <a:schemeClr val="accent2"/>
                </a:solidFill>
                <a:latin typeface="Times New Roman" pitchFamily="18" charset="0"/>
                <a:ea typeface="黑体" pitchFamily="49" charset="-122"/>
              </a:rPr>
              <a:t>输</a:t>
            </a:r>
          </a:p>
          <a:p>
            <a:pPr>
              <a:buFont typeface="Arial" pitchFamily="34" charset="0"/>
              <a:buNone/>
            </a:pPr>
            <a:r>
              <a:rPr lang="zh-CN" altLang="en-US" sz="1800" b="0">
                <a:solidFill>
                  <a:schemeClr val="accent2"/>
                </a:solidFill>
                <a:latin typeface="Times New Roman" pitchFamily="18" charset="0"/>
                <a:ea typeface="黑体" pitchFamily="49" charset="-122"/>
              </a:rPr>
              <a:t>入</a:t>
            </a:r>
          </a:p>
          <a:p>
            <a:pPr>
              <a:buFont typeface="Arial" pitchFamily="34" charset="0"/>
              <a:buNone/>
            </a:pPr>
            <a:r>
              <a:rPr lang="zh-CN" altLang="en-US" sz="1800" b="0">
                <a:solidFill>
                  <a:schemeClr val="accent2"/>
                </a:solidFill>
                <a:latin typeface="Times New Roman" pitchFamily="18" charset="0"/>
                <a:ea typeface="黑体" pitchFamily="49" charset="-122"/>
              </a:rPr>
              <a:t>回</a:t>
            </a:r>
          </a:p>
          <a:p>
            <a:pPr>
              <a:buFont typeface="Arial" pitchFamily="34" charset="0"/>
              <a:buNone/>
            </a:pPr>
            <a:r>
              <a:rPr lang="zh-CN" altLang="en-US" sz="1800" b="0">
                <a:solidFill>
                  <a:schemeClr val="accent2"/>
                </a:solidFill>
                <a:latin typeface="Times New Roman" pitchFamily="18" charset="0"/>
                <a:ea typeface="黑体" pitchFamily="49" charset="-122"/>
              </a:rPr>
              <a:t>路</a:t>
            </a:r>
            <a:endParaRPr lang="zh-CN" altLang="en-US">
              <a:latin typeface="Times New Roman" pitchFamily="18" charset="0"/>
            </a:endParaRPr>
          </a:p>
        </p:txBody>
      </p:sp>
      <p:sp>
        <p:nvSpPr>
          <p:cNvPr id="14343" name="Text Box 7"/>
          <p:cNvSpPr>
            <a:spLocks noChangeArrowheads="1"/>
          </p:cNvSpPr>
          <p:nvPr/>
        </p:nvSpPr>
        <p:spPr bwMode="auto">
          <a:xfrm>
            <a:off x="7391400" y="2130425"/>
            <a:ext cx="5334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800" b="0">
                <a:solidFill>
                  <a:srgbClr val="33CC33"/>
                </a:solidFill>
                <a:latin typeface="Times New Roman" pitchFamily="18" charset="0"/>
                <a:ea typeface="黑体" pitchFamily="49" charset="-122"/>
              </a:rPr>
              <a:t>输出</a:t>
            </a:r>
          </a:p>
          <a:p>
            <a:pPr>
              <a:buFont typeface="Arial" pitchFamily="34" charset="0"/>
              <a:buNone/>
            </a:pPr>
            <a:r>
              <a:rPr lang="zh-CN" altLang="en-US" sz="1800" b="0">
                <a:solidFill>
                  <a:srgbClr val="33CC33"/>
                </a:solidFill>
                <a:latin typeface="Times New Roman" pitchFamily="18" charset="0"/>
                <a:ea typeface="黑体" pitchFamily="49" charset="-122"/>
              </a:rPr>
              <a:t>回路</a:t>
            </a:r>
            <a:endParaRPr lang="zh-CN" altLang="en-US">
              <a:latin typeface="Times New Roman" pitchFamily="18" charset="0"/>
            </a:endParaRPr>
          </a:p>
        </p:txBody>
      </p:sp>
      <p:grpSp>
        <p:nvGrpSpPr>
          <p:cNvPr id="10248" name="组合 4"/>
          <p:cNvGrpSpPr>
            <a:grpSpLocks/>
          </p:cNvGrpSpPr>
          <p:nvPr/>
        </p:nvGrpSpPr>
        <p:grpSpPr bwMode="auto">
          <a:xfrm>
            <a:off x="547688" y="2759075"/>
            <a:ext cx="3340100" cy="957263"/>
            <a:chOff x="547824" y="2722690"/>
            <a:chExt cx="3340100" cy="958338"/>
          </a:xfrm>
        </p:grpSpPr>
        <p:pic>
          <p:nvPicPr>
            <p:cNvPr id="10258" name="Object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72418" y="2722690"/>
              <a:ext cx="1897063"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9" name="Text Box 10"/>
            <p:cNvSpPr>
              <a:spLocks noChangeArrowheads="1"/>
            </p:cNvSpPr>
            <p:nvPr/>
          </p:nvSpPr>
          <p:spPr bwMode="auto">
            <a:xfrm>
              <a:off x="547824" y="2755134"/>
              <a:ext cx="3340100" cy="925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lIns="90170" tIns="46990" rIns="90170" bIns="46990">
              <a:spAutoFit/>
            </a:bodyPr>
            <a:lstStyle/>
            <a:p>
              <a:pPr algn="l">
                <a:buFont typeface="Arial" pitchFamily="34" charset="0"/>
                <a:buNone/>
              </a:pPr>
              <a:r>
                <a:rPr lang="en-US" altLang="zh-CN" sz="2400" dirty="0">
                  <a:solidFill>
                    <a:srgbClr val="000099"/>
                  </a:solidFill>
                  <a:latin typeface="黑体" pitchFamily="49" charset="-122"/>
                  <a:ea typeface="黑体" pitchFamily="49" charset="-122"/>
                  <a:sym typeface="黑体" pitchFamily="49" charset="-122"/>
                </a:rPr>
                <a:t>1</a:t>
              </a:r>
              <a:r>
                <a:rPr lang="zh-CN" altLang="en-US" sz="2400" dirty="0">
                  <a:solidFill>
                    <a:srgbClr val="000099"/>
                  </a:solidFill>
                  <a:latin typeface="黑体" pitchFamily="49" charset="-122"/>
                  <a:ea typeface="黑体" pitchFamily="49" charset="-122"/>
                  <a:sym typeface="黑体" pitchFamily="49" charset="-122"/>
                </a:rPr>
                <a:t>）</a:t>
              </a:r>
              <a:endParaRPr lang="zh-CN" altLang="en-US" sz="600" dirty="0">
                <a:solidFill>
                  <a:srgbClr val="000099"/>
                </a:solidFill>
                <a:latin typeface="黑体" pitchFamily="49" charset="-122"/>
                <a:ea typeface="黑体" pitchFamily="49" charset="-122"/>
                <a:sym typeface="黑体" pitchFamily="49" charset="-122"/>
              </a:endParaRPr>
            </a:p>
            <a:p>
              <a:pPr algn="l">
                <a:buFont typeface="Arial" pitchFamily="34" charset="0"/>
                <a:buNone/>
              </a:pPr>
              <a:endParaRPr lang="zh-CN" altLang="en-US" sz="600" dirty="0">
                <a:solidFill>
                  <a:srgbClr val="000099"/>
                </a:solidFill>
                <a:latin typeface="黑体" pitchFamily="49" charset="-122"/>
                <a:ea typeface="黑体" pitchFamily="49" charset="-122"/>
                <a:sym typeface="黑体" pitchFamily="49" charset="-122"/>
              </a:endParaRPr>
            </a:p>
            <a:p>
              <a:pPr algn="l">
                <a:buFont typeface="Arial" pitchFamily="34" charset="0"/>
                <a:buNone/>
              </a:pPr>
              <a:r>
                <a:rPr lang="zh-CN" altLang="en-US" sz="2400" b="0" dirty="0">
                  <a:solidFill>
                    <a:srgbClr val="000099"/>
                  </a:solidFill>
                  <a:latin typeface="Times New Roman" pitchFamily="18" charset="0"/>
                  <a:ea typeface="黑体" pitchFamily="49" charset="-122"/>
                </a:rPr>
                <a:t>     则与二极管特性相似</a:t>
              </a:r>
              <a:endParaRPr lang="zh-CN" altLang="en-US" dirty="0">
                <a:latin typeface="Times New Roman" pitchFamily="18" charset="0"/>
              </a:endParaRPr>
            </a:p>
          </p:txBody>
        </p:sp>
      </p:grpSp>
      <p:sp>
        <p:nvSpPr>
          <p:cNvPr id="10249" name="Rectangle 15"/>
          <p:cNvSpPr>
            <a:spLocks noChangeArrowheads="1"/>
          </p:cNvSpPr>
          <p:nvPr/>
        </p:nvSpPr>
        <p:spPr bwMode="auto">
          <a:xfrm>
            <a:off x="215900" y="115888"/>
            <a:ext cx="48164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3600" b="0" dirty="0">
                <a:solidFill>
                  <a:schemeClr val="tx1"/>
                </a:solidFill>
                <a:latin typeface="华文行楷" pitchFamily="2" charset="-122"/>
                <a:ea typeface="华文行楷" pitchFamily="2" charset="-122"/>
                <a:sym typeface="Arial" pitchFamily="34" charset="0"/>
              </a:rPr>
              <a:t>1.4.3  </a:t>
            </a:r>
            <a:r>
              <a:rPr lang="en-US" altLang="zh-CN" sz="3600" b="0" dirty="0">
                <a:solidFill>
                  <a:schemeClr val="tx1"/>
                </a:solidFill>
                <a:latin typeface="华文行楷" panose="02010800040101010101" pitchFamily="2" charset="-122"/>
                <a:ea typeface="华文行楷" panose="02010800040101010101" pitchFamily="2" charset="-122"/>
                <a:cs typeface="Times New Roman" pitchFamily="18" charset="0"/>
                <a:sym typeface="Arial" pitchFamily="34" charset="0"/>
              </a:rPr>
              <a:t>BJT</a:t>
            </a:r>
            <a:r>
              <a:rPr lang="zh-CN" altLang="en-US" sz="3600" b="0" dirty="0">
                <a:solidFill>
                  <a:schemeClr val="tx1"/>
                </a:solidFill>
                <a:latin typeface="华文行楷" pitchFamily="2" charset="-122"/>
                <a:ea typeface="华文行楷" pitchFamily="2" charset="-122"/>
                <a:sym typeface="Arial" pitchFamily="34" charset="0"/>
              </a:rPr>
              <a:t>的特性曲线</a:t>
            </a:r>
            <a:endParaRPr lang="zh-CN" altLang="en-US" sz="3600" b="0" dirty="0">
              <a:latin typeface="华文行楷" pitchFamily="2" charset="-122"/>
              <a:ea typeface="华文行楷" pitchFamily="2" charset="-122"/>
            </a:endParaRPr>
          </a:p>
        </p:txBody>
      </p:sp>
      <p:pic>
        <p:nvPicPr>
          <p:cNvPr id="16"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4184650"/>
            <a:ext cx="2466975" cy="16764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7"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8388" y="4292600"/>
            <a:ext cx="2019300" cy="151447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8" name="AutoShape 13"/>
          <p:cNvSpPr>
            <a:spLocks noChangeArrowheads="1"/>
          </p:cNvSpPr>
          <p:nvPr/>
        </p:nvSpPr>
        <p:spPr bwMode="auto">
          <a:xfrm>
            <a:off x="3455988" y="4641850"/>
            <a:ext cx="1292225" cy="609600"/>
          </a:xfrm>
          <a:prstGeom prst="notchedRightArrow">
            <a:avLst>
              <a:gd name="adj1" fmla="val 50000"/>
              <a:gd name="adj2" fmla="val 52975"/>
            </a:avLst>
          </a:prstGeom>
          <a:noFill/>
          <a:ln w="28575">
            <a:solidFill>
              <a:srgbClr val="FF6699"/>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buFont typeface="Arial" pitchFamily="34" charset="0"/>
              <a:buNone/>
            </a:pPr>
            <a:r>
              <a:rPr lang="zh-CN" altLang="en-US" sz="1600" b="0">
                <a:solidFill>
                  <a:schemeClr val="tx1"/>
                </a:solidFill>
                <a:latin typeface="黑体" pitchFamily="49" charset="-122"/>
                <a:ea typeface="黑体" pitchFamily="49" charset="-122"/>
                <a:sym typeface="黑体" pitchFamily="49" charset="-122"/>
              </a:rPr>
              <a:t>等效为</a:t>
            </a:r>
            <a:endParaRPr lang="zh-CN" altLang="en-US">
              <a:latin typeface="Times New Roman" pitchFamily="18" charset="0"/>
            </a:endParaRPr>
          </a:p>
        </p:txBody>
      </p:sp>
      <p:sp>
        <p:nvSpPr>
          <p:cNvPr id="19" name="Text Box 14"/>
          <p:cNvSpPr>
            <a:spLocks noChangeArrowheads="1"/>
          </p:cNvSpPr>
          <p:nvPr/>
        </p:nvSpPr>
        <p:spPr bwMode="auto">
          <a:xfrm>
            <a:off x="7077075" y="4789488"/>
            <a:ext cx="1717675" cy="711200"/>
          </a:xfrm>
          <a:prstGeom prst="rect">
            <a:avLst/>
          </a:prstGeom>
          <a:noFill/>
          <a:ln w="9525">
            <a:solidFill>
              <a:schemeClr val="accent2"/>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buFont typeface="Arial" pitchFamily="34" charset="0"/>
              <a:buNone/>
            </a:pPr>
            <a:r>
              <a:rPr lang="zh-CN" altLang="en-US" sz="2000" b="0">
                <a:solidFill>
                  <a:schemeClr val="tx1"/>
                </a:solidFill>
                <a:latin typeface="幼圆" pitchFamily="49" charset="-122"/>
                <a:ea typeface="幼圆" pitchFamily="49" charset="-122"/>
                <a:sym typeface="幼圆" pitchFamily="49" charset="-122"/>
              </a:rPr>
              <a:t>两个结均正偏</a:t>
            </a:r>
          </a:p>
          <a:p>
            <a:pPr>
              <a:buFont typeface="Arial" pitchFamily="34" charset="0"/>
              <a:buNone/>
            </a:pPr>
            <a:r>
              <a:rPr lang="zh-CN" altLang="en-US" sz="2000" b="0">
                <a:solidFill>
                  <a:srgbClr val="000000"/>
                </a:solidFill>
                <a:latin typeface="幼圆" pitchFamily="49" charset="-122"/>
                <a:ea typeface="幼圆" pitchFamily="49" charset="-122"/>
                <a:sym typeface="幼圆" pitchFamily="49" charset="-122"/>
              </a:rPr>
              <a:t>深度饱和</a:t>
            </a:r>
            <a:endParaRPr lang="zh-CN" altLang="en-US">
              <a:latin typeface="Times New Roman" pitchFamily="18" charset="0"/>
            </a:endParaRPr>
          </a:p>
        </p:txBody>
      </p:sp>
      <p:grpSp>
        <p:nvGrpSpPr>
          <p:cNvPr id="10255" name="组合 3"/>
          <p:cNvGrpSpPr>
            <a:grpSpLocks/>
          </p:cNvGrpSpPr>
          <p:nvPr/>
        </p:nvGrpSpPr>
        <p:grpSpPr bwMode="auto">
          <a:xfrm>
            <a:off x="674688" y="1530350"/>
            <a:ext cx="3302000" cy="530225"/>
            <a:chOff x="674039" y="1529680"/>
            <a:chExt cx="3302438" cy="531168"/>
          </a:xfrm>
        </p:grpSpPr>
        <p:sp>
          <p:nvSpPr>
            <p:cNvPr id="3" name="TextBox 2"/>
            <p:cNvSpPr txBox="1">
              <a:spLocks noRot="1" noChangeAspect="1" noMove="1" noResize="1" noEditPoints="1" noAdjustHandles="1" noChangeArrowheads="1" noChangeShapeType="1" noTextEdit="1"/>
            </p:cNvSpPr>
            <p:nvPr/>
          </p:nvSpPr>
          <p:spPr>
            <a:xfrm>
              <a:off x="674039" y="1529680"/>
              <a:ext cx="2282933" cy="523220"/>
            </a:xfrm>
            <a:prstGeom prst="rect">
              <a:avLst/>
            </a:prstGeom>
            <a:blipFill rotWithShape="1">
              <a:blip r:embed="rId8"/>
              <a:stretch>
                <a:fillRect t="-11628" r="-2406" b="-31395"/>
              </a:stretch>
            </a:blipFill>
          </p:spPr>
          <p:txBody>
            <a:bodyPr/>
            <a:lstStyle/>
            <a:p>
              <a:pPr>
                <a:defRPr/>
              </a:pPr>
              <a:r>
                <a:rPr lang="zh-CN" altLang="en-US">
                  <a:noFill/>
                </a:rPr>
                <a:t> </a:t>
              </a:r>
            </a:p>
          </p:txBody>
        </p:sp>
        <p:sp>
          <p:nvSpPr>
            <p:cNvPr id="21" name="TextBox 20"/>
            <p:cNvSpPr txBox="1">
              <a:spLocks noRot="1" noChangeAspect="1" noMove="1" noResize="1" noEditPoints="1" noAdjustHandles="1" noChangeArrowheads="1" noChangeShapeType="1" noTextEdit="1"/>
            </p:cNvSpPr>
            <p:nvPr/>
          </p:nvSpPr>
          <p:spPr>
            <a:xfrm>
              <a:off x="2759926" y="1722294"/>
              <a:ext cx="1216551" cy="338554"/>
            </a:xfrm>
            <a:prstGeom prst="rect">
              <a:avLst/>
            </a:prstGeom>
            <a:blipFill rotWithShape="1">
              <a:blip r:embed="rId9"/>
              <a:stretch>
                <a:fillRect t="-5455" r="-1005" b="-23636"/>
              </a:stretch>
            </a:blipFill>
          </p:spPr>
          <p:txBody>
            <a:bodyPr/>
            <a:lstStyle/>
            <a:p>
              <a:pPr>
                <a:defRPr/>
              </a:pPr>
              <a:r>
                <a:rPr lang="zh-CN" altLang="en-US">
                  <a:noFill/>
                </a:rPr>
                <a:t> </a:t>
              </a:r>
            </a:p>
          </p:txBody>
        </p:sp>
      </p:grpSp>
      <p:sp>
        <p:nvSpPr>
          <p:cNvPr id="20" name="文本框 19">
            <a:extLst>
              <a:ext uri="{FF2B5EF4-FFF2-40B4-BE49-F238E27FC236}">
                <a16:creationId xmlns:a16="http://schemas.microsoft.com/office/drawing/2014/main" id="{E640CFE2-C23F-4F24-A8C2-46C6DE6A9BCE}"/>
              </a:ext>
            </a:extLst>
          </p:cNvPr>
          <p:cNvSpPr txBox="1"/>
          <p:nvPr/>
        </p:nvSpPr>
        <p:spPr>
          <a:xfrm>
            <a:off x="7809892" y="6228020"/>
            <a:ext cx="415499" cy="369332"/>
          </a:xfrm>
          <a:prstGeom prst="rect">
            <a:avLst/>
          </a:prstGeom>
          <a:noFill/>
        </p:spPr>
        <p:txBody>
          <a:bodyPr wrap="none" rtlCol="0">
            <a:spAutoFit/>
          </a:bodyPr>
          <a:lstStyle/>
          <a:p>
            <a:r>
              <a:rPr lang="en-US" altLang="zh-CN" sz="1800" dirty="0">
                <a:solidFill>
                  <a:srgbClr val="E4A4DC"/>
                </a:solidFill>
              </a:rPr>
              <a:t>66</a:t>
            </a:r>
            <a:endParaRPr lang="zh-CN" altLang="en-US" sz="1800" dirty="0">
              <a:solidFill>
                <a:srgbClr val="E4A4D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anim calcmode="lin" valueType="num">
                                      <p:cBhvr>
                                        <p:cTn id="7" dur="500" fill="hold"/>
                                        <p:tgtEl>
                                          <p:spTgt spid="14340"/>
                                        </p:tgtEl>
                                        <p:attrNameLst>
                                          <p:attrName>ppt_w</p:attrName>
                                        </p:attrNameLst>
                                      </p:cBhvr>
                                      <p:tavLst>
                                        <p:tav tm="0">
                                          <p:val>
                                            <p:fltVal val="0"/>
                                          </p:val>
                                        </p:tav>
                                        <p:tav tm="100000">
                                          <p:val>
                                            <p:strVal val="#ppt_w"/>
                                          </p:val>
                                        </p:tav>
                                      </p:tavLst>
                                    </p:anim>
                                    <p:anim calcmode="lin" valueType="num">
                                      <p:cBhvr>
                                        <p:cTn id="8" dur="500" fill="hold"/>
                                        <p:tgtEl>
                                          <p:spTgt spid="14340"/>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17" presetClass="entr" presetSubtype="10" fill="hold" grpId="0" nodeType="afterEffect">
                                  <p:stCondLst>
                                    <p:cond delay="0"/>
                                  </p:stCondLst>
                                  <p:childTnLst>
                                    <p:set>
                                      <p:cBhvr>
                                        <p:cTn id="11" dur="1" fill="hold">
                                          <p:stCondLst>
                                            <p:cond delay="0"/>
                                          </p:stCondLst>
                                        </p:cTn>
                                        <p:tgtEl>
                                          <p:spTgt spid="14342"/>
                                        </p:tgtEl>
                                        <p:attrNameLst>
                                          <p:attrName>style.visibility</p:attrName>
                                        </p:attrNameLst>
                                      </p:cBhvr>
                                      <p:to>
                                        <p:strVal val="visible"/>
                                      </p:to>
                                    </p:set>
                                    <p:anim calcmode="lin" valueType="num">
                                      <p:cBhvr>
                                        <p:cTn id="12" dur="500" fill="hold"/>
                                        <p:tgtEl>
                                          <p:spTgt spid="14342"/>
                                        </p:tgtEl>
                                        <p:attrNameLst>
                                          <p:attrName>ppt_w</p:attrName>
                                        </p:attrNameLst>
                                      </p:cBhvr>
                                      <p:tavLst>
                                        <p:tav tm="0">
                                          <p:val>
                                            <p:fltVal val="0"/>
                                          </p:val>
                                        </p:tav>
                                        <p:tav tm="100000">
                                          <p:val>
                                            <p:strVal val="#ppt_w"/>
                                          </p:val>
                                        </p:tav>
                                      </p:tavLst>
                                    </p:anim>
                                    <p:anim calcmode="lin" valueType="num">
                                      <p:cBhvr>
                                        <p:cTn id="13" dur="500" fill="hold"/>
                                        <p:tgtEl>
                                          <p:spTgt spid="14342"/>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4341"/>
                                        </p:tgtEl>
                                        <p:attrNameLst>
                                          <p:attrName>style.visibility</p:attrName>
                                        </p:attrNameLst>
                                      </p:cBhvr>
                                      <p:to>
                                        <p:strVal val="visible"/>
                                      </p:to>
                                    </p:set>
                                    <p:animEffect filter="box(out)">
                                      <p:cBhvr>
                                        <p:cTn id="18" dur="500"/>
                                        <p:tgtEl>
                                          <p:spTgt spid="14341"/>
                                        </p:tgtEl>
                                      </p:cBhvr>
                                    </p:animEffect>
                                  </p:childTnLst>
                                </p:cTn>
                              </p:par>
                            </p:childTnLst>
                          </p:cTn>
                        </p:par>
                        <p:par>
                          <p:cTn id="19" fill="hold" nodeType="afterGroup">
                            <p:stCondLst>
                              <p:cond delay="500"/>
                            </p:stCondLst>
                            <p:childTnLst>
                              <p:par>
                                <p:cTn id="20" presetID="17" presetClass="entr" presetSubtype="10" fill="hold" grpId="0" nodeType="afterEffect">
                                  <p:stCondLst>
                                    <p:cond delay="0"/>
                                  </p:stCondLst>
                                  <p:childTnLst>
                                    <p:set>
                                      <p:cBhvr>
                                        <p:cTn id="21" dur="1" fill="hold">
                                          <p:stCondLst>
                                            <p:cond delay="0"/>
                                          </p:stCondLst>
                                        </p:cTn>
                                        <p:tgtEl>
                                          <p:spTgt spid="14343"/>
                                        </p:tgtEl>
                                        <p:attrNameLst>
                                          <p:attrName>style.visibility</p:attrName>
                                        </p:attrNameLst>
                                      </p:cBhvr>
                                      <p:to>
                                        <p:strVal val="visible"/>
                                      </p:to>
                                    </p:set>
                                    <p:anim calcmode="lin" valueType="num">
                                      <p:cBhvr>
                                        <p:cTn id="22" dur="500" fill="hold"/>
                                        <p:tgtEl>
                                          <p:spTgt spid="14343"/>
                                        </p:tgtEl>
                                        <p:attrNameLst>
                                          <p:attrName>ppt_w</p:attrName>
                                        </p:attrNameLst>
                                      </p:cBhvr>
                                      <p:tavLst>
                                        <p:tav tm="0">
                                          <p:val>
                                            <p:fltVal val="0"/>
                                          </p:val>
                                        </p:tav>
                                        <p:tav tm="100000">
                                          <p:val>
                                            <p:strVal val="#ppt_w"/>
                                          </p:val>
                                        </p:tav>
                                      </p:tavLst>
                                    </p:anim>
                                    <p:anim calcmode="lin" valueType="num">
                                      <p:cBhvr>
                                        <p:cTn id="23" dur="500" fill="hold"/>
                                        <p:tgtEl>
                                          <p:spTgt spid="14343"/>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0255"/>
                                        </p:tgtEl>
                                        <p:attrNameLst>
                                          <p:attrName>style.visibility</p:attrName>
                                        </p:attrNameLst>
                                      </p:cBhvr>
                                      <p:to>
                                        <p:strVal val="visible"/>
                                      </p:to>
                                    </p:set>
                                    <p:animEffect transition="in" filter="wipe(left)">
                                      <p:cBhvr>
                                        <p:cTn id="28" dur="500"/>
                                        <p:tgtEl>
                                          <p:spTgt spid="1025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10248"/>
                                        </p:tgtEl>
                                        <p:attrNameLst>
                                          <p:attrName>style.visibility</p:attrName>
                                        </p:attrNameLst>
                                      </p:cBhvr>
                                      <p:to>
                                        <p:strVal val="visible"/>
                                      </p:to>
                                    </p:set>
                                    <p:animEffect transition="in" filter="wipe(left)">
                                      <p:cBhvr>
                                        <p:cTn id="33" dur="500"/>
                                        <p:tgtEl>
                                          <p:spTgt spid="1024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filter="blinds(horizontal)">
                                      <p:cBhvr>
                                        <p:cTn id="38" dur="500"/>
                                        <p:tgtEl>
                                          <p:spTgt spid="1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filter="wipe(left)">
                                      <p:cBhvr>
                                        <p:cTn id="43" dur="500"/>
                                        <p:tgtEl>
                                          <p:spTgt spid="1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filter="blinds(horizontal)">
                                      <p:cBhvr>
                                        <p:cTn id="48" dur="500"/>
                                        <p:tgtEl>
                                          <p:spTgt spid="17"/>
                                        </p:tgtEl>
                                      </p:cBhvr>
                                    </p:animEffect>
                                  </p:childTnLst>
                                </p:cTn>
                              </p:par>
                            </p:childTnLst>
                          </p:cTn>
                        </p:par>
                        <p:par>
                          <p:cTn id="49" fill="hold" nodeType="withGroup">
                            <p:stCondLst>
                              <p:cond delay="500"/>
                            </p:stCondLst>
                            <p:childTnLst>
                              <p:par>
                                <p:cTn id="50" presetID="19" presetClass="entr" presetSubtype="10" fill="hold" grpId="0" nodeType="afterEffect">
                                  <p:stCondLst>
                                    <p:cond delay="0"/>
                                  </p:stCondLst>
                                  <p:childTnLst>
                                    <p:set>
                                      <p:cBhvr>
                                        <p:cTn id="51" dur="1" fill="hold">
                                          <p:stCondLst>
                                            <p:cond delay="0"/>
                                          </p:stCondLst>
                                        </p:cTn>
                                        <p:tgtEl>
                                          <p:spTgt spid="19"/>
                                        </p:tgtEl>
                                        <p:attrNameLst>
                                          <p:attrName>style.visibility</p:attrName>
                                        </p:attrNameLst>
                                      </p:cBhvr>
                                      <p:to>
                                        <p:strVal val="visible"/>
                                      </p:to>
                                    </p:set>
                                    <p:anim calcmode="lin" valueType="num">
                                      <p:cBhvr>
                                        <p:cTn id="52" dur="5000" fill="hold"/>
                                        <p:tgtEl>
                                          <p:spTgt spid="19"/>
                                        </p:tgtEl>
                                        <p:attrNameLst>
                                          <p:attrName>ppt_w</p:attrName>
                                        </p:attrNameLst>
                                      </p:cBhvr>
                                      <p:tavLst>
                                        <p:tav tm="0" fmla="#ppt_w*sin(2.5*pi*$)">
                                          <p:val>
                                            <p:fltVal val="0"/>
                                          </p:val>
                                        </p:tav>
                                        <p:tav tm="100000">
                                          <p:val>
                                            <p:fltVal val="1"/>
                                          </p:val>
                                        </p:tav>
                                      </p:tavLst>
                                    </p:anim>
                                    <p:anim calcmode="lin" valueType="num">
                                      <p:cBhvr>
                                        <p:cTn id="53" dur="5000" fill="hold"/>
                                        <p:tgtEl>
                                          <p:spTgt spid="1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ldLvl="0" animBg="1"/>
      <p:bldP spid="14341" grpId="0" bldLvl="0" animBg="1"/>
      <p:bldP spid="14342" grpId="0" bldLvl="0"/>
      <p:bldP spid="14343" grpId="0" bldLvl="0"/>
      <p:bldP spid="18" grpId="0" bldLvl="0" animBg="1"/>
      <p:bldP spid="19"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
          <p:cNvGrpSpPr>
            <a:grpSpLocks/>
          </p:cNvGrpSpPr>
          <p:nvPr/>
        </p:nvGrpSpPr>
        <p:grpSpPr bwMode="auto">
          <a:xfrm>
            <a:off x="5653088" y="657225"/>
            <a:ext cx="2795587" cy="2278063"/>
            <a:chOff x="0" y="0"/>
            <a:chExt cx="1613" cy="1133"/>
          </a:xfrm>
        </p:grpSpPr>
        <p:sp>
          <p:nvSpPr>
            <p:cNvPr id="11291" name="Line 3"/>
            <p:cNvSpPr>
              <a:spLocks noChangeShapeType="1"/>
            </p:cNvSpPr>
            <p:nvPr/>
          </p:nvSpPr>
          <p:spPr bwMode="auto">
            <a:xfrm>
              <a:off x="206" y="969"/>
              <a:ext cx="1320" cy="1"/>
            </a:xfrm>
            <a:prstGeom prst="line">
              <a:avLst/>
            </a:prstGeom>
            <a:noFill/>
            <a:ln w="28575">
              <a:solidFill>
                <a:schemeClr val="tx2"/>
              </a:solidFill>
              <a:miter lim="800000"/>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2" name="Line 4"/>
            <p:cNvSpPr>
              <a:spLocks noChangeShapeType="1"/>
            </p:cNvSpPr>
            <p:nvPr/>
          </p:nvSpPr>
          <p:spPr bwMode="auto">
            <a:xfrm rot="5400000" flipH="1">
              <a:off x="-202" y="545"/>
              <a:ext cx="840" cy="1"/>
            </a:xfrm>
            <a:prstGeom prst="line">
              <a:avLst/>
            </a:prstGeom>
            <a:noFill/>
            <a:ln w="28575">
              <a:solidFill>
                <a:schemeClr val="tx2"/>
              </a:solidFill>
              <a:miter lim="800000"/>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1293" name="Object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4" y="726"/>
              <a:ext cx="319"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94" name="Object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05"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5" name="Text Box 7"/>
            <p:cNvSpPr>
              <a:spLocks noChangeArrowheads="1"/>
            </p:cNvSpPr>
            <p:nvPr/>
          </p:nvSpPr>
          <p:spPr bwMode="auto">
            <a:xfrm>
              <a:off x="49" y="812"/>
              <a:ext cx="203"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endParaRPr lang="zh-CN" altLang="en-US" sz="1800" i="1">
                <a:solidFill>
                  <a:schemeClr val="tx1"/>
                </a:solidFill>
                <a:latin typeface="Times New Roman" pitchFamily="18" charset="0"/>
                <a:sym typeface="Arial" pitchFamily="34" charset="0"/>
              </a:endParaRPr>
            </a:p>
            <a:p>
              <a:pPr>
                <a:buFont typeface="Arial" pitchFamily="34" charset="0"/>
                <a:buNone/>
              </a:pPr>
              <a:r>
                <a:rPr lang="en-US" altLang="zh-CN" sz="1800" i="1">
                  <a:solidFill>
                    <a:schemeClr val="tx1"/>
                  </a:solidFill>
                  <a:latin typeface="Times New Roman" pitchFamily="18" charset="0"/>
                  <a:sym typeface="Arial" pitchFamily="34" charset="0"/>
                </a:rPr>
                <a:t>O</a:t>
              </a:r>
              <a:endParaRPr lang="zh-CN" altLang="en-US">
                <a:latin typeface="Times New Roman" pitchFamily="18" charset="0"/>
              </a:endParaRPr>
            </a:p>
          </p:txBody>
        </p:sp>
      </p:grpSp>
      <p:pic>
        <p:nvPicPr>
          <p:cNvPr id="15368" name="Object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35713" y="657225"/>
            <a:ext cx="12350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9" name="未知"/>
          <p:cNvSpPr>
            <a:spLocks noChangeArrowheads="1"/>
          </p:cNvSpPr>
          <p:nvPr/>
        </p:nvSpPr>
        <p:spPr bwMode="auto">
          <a:xfrm>
            <a:off x="6054725" y="1198563"/>
            <a:ext cx="762000" cy="1387475"/>
          </a:xfrm>
          <a:custGeom>
            <a:avLst/>
            <a:gdLst>
              <a:gd name="T0" fmla="*/ 0 w 480"/>
              <a:gd name="T1" fmla="*/ 2147483647 h 892"/>
              <a:gd name="T2" fmla="*/ 2147483647 w 480"/>
              <a:gd name="T3" fmla="*/ 2147483647 h 892"/>
              <a:gd name="T4" fmla="*/ 2147483647 w 480"/>
              <a:gd name="T5" fmla="*/ 0 h 892"/>
              <a:gd name="T6" fmla="*/ 0 60000 65536"/>
              <a:gd name="T7" fmla="*/ 0 60000 65536"/>
              <a:gd name="T8" fmla="*/ 0 60000 65536"/>
            </a:gdLst>
            <a:ahLst/>
            <a:cxnLst>
              <a:cxn ang="T6">
                <a:pos x="T0" y="T1"/>
              </a:cxn>
              <a:cxn ang="T7">
                <a:pos x="T2" y="T3"/>
              </a:cxn>
              <a:cxn ang="T8">
                <a:pos x="T4" y="T5"/>
              </a:cxn>
            </a:cxnLst>
            <a:rect l="0" t="0" r="r" b="b"/>
            <a:pathLst>
              <a:path w="480" h="892">
                <a:moveTo>
                  <a:pt x="0" y="888"/>
                </a:moveTo>
                <a:cubicBezTo>
                  <a:pt x="122" y="890"/>
                  <a:pt x="244" y="892"/>
                  <a:pt x="324" y="744"/>
                </a:cubicBezTo>
                <a:cubicBezTo>
                  <a:pt x="404" y="596"/>
                  <a:pt x="446" y="118"/>
                  <a:pt x="480" y="0"/>
                </a:cubicBezTo>
              </a:path>
            </a:pathLst>
          </a:cu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0" name="未知"/>
          <p:cNvSpPr>
            <a:spLocks noChangeArrowheads="1"/>
          </p:cNvSpPr>
          <p:nvPr/>
        </p:nvSpPr>
        <p:spPr bwMode="auto">
          <a:xfrm>
            <a:off x="6292850" y="1401763"/>
            <a:ext cx="762000" cy="1187450"/>
          </a:xfrm>
          <a:custGeom>
            <a:avLst/>
            <a:gdLst>
              <a:gd name="T0" fmla="*/ 0 w 480"/>
              <a:gd name="T1" fmla="*/ 2147483647 h 892"/>
              <a:gd name="T2" fmla="*/ 2147483647 w 480"/>
              <a:gd name="T3" fmla="*/ 2147483647 h 892"/>
              <a:gd name="T4" fmla="*/ 2147483647 w 480"/>
              <a:gd name="T5" fmla="*/ 0 h 892"/>
              <a:gd name="T6" fmla="*/ 0 60000 65536"/>
              <a:gd name="T7" fmla="*/ 0 60000 65536"/>
              <a:gd name="T8" fmla="*/ 0 60000 65536"/>
            </a:gdLst>
            <a:ahLst/>
            <a:cxnLst>
              <a:cxn ang="T6">
                <a:pos x="T0" y="T1"/>
              </a:cxn>
              <a:cxn ang="T7">
                <a:pos x="T2" y="T3"/>
              </a:cxn>
              <a:cxn ang="T8">
                <a:pos x="T4" y="T5"/>
              </a:cxn>
            </a:cxnLst>
            <a:rect l="0" t="0" r="r" b="b"/>
            <a:pathLst>
              <a:path w="480" h="892">
                <a:moveTo>
                  <a:pt x="0" y="888"/>
                </a:moveTo>
                <a:cubicBezTo>
                  <a:pt x="122" y="890"/>
                  <a:pt x="244" y="892"/>
                  <a:pt x="324" y="744"/>
                </a:cubicBezTo>
                <a:cubicBezTo>
                  <a:pt x="404" y="596"/>
                  <a:pt x="446" y="118"/>
                  <a:pt x="480" y="0"/>
                </a:cubicBezTo>
              </a:path>
            </a:pathLst>
          </a:custGeom>
          <a:noFill/>
          <a:ln w="38100">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15371" name="Object 1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23100" y="1400175"/>
            <a:ext cx="147320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5" name="Text Box 15"/>
          <p:cNvSpPr>
            <a:spLocks noChangeArrowheads="1"/>
          </p:cNvSpPr>
          <p:nvPr/>
        </p:nvSpPr>
        <p:spPr bwMode="auto">
          <a:xfrm>
            <a:off x="971600" y="3076972"/>
            <a:ext cx="6670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2000" b="0">
                <a:solidFill>
                  <a:schemeClr val="tx1"/>
                </a:solidFill>
                <a:latin typeface="黑体" pitchFamily="49" charset="-122"/>
                <a:ea typeface="黑体" pitchFamily="49" charset="-122"/>
                <a:sym typeface="黑体" pitchFamily="49" charset="-122"/>
              </a:rPr>
              <a:t>(</a:t>
            </a:r>
            <a:r>
              <a:rPr lang="zh-CN" altLang="en-US" sz="2000" b="0">
                <a:solidFill>
                  <a:schemeClr val="tx1"/>
                </a:solidFill>
                <a:latin typeface="黑体" pitchFamily="49" charset="-122"/>
                <a:ea typeface="黑体" pitchFamily="49" charset="-122"/>
                <a:sym typeface="黑体" pitchFamily="49" charset="-122"/>
              </a:rPr>
              <a:t>主要原因是集电结开始吸引电子</a:t>
            </a:r>
            <a:r>
              <a:rPr lang="en-US" altLang="zh-CN" sz="2000" b="0">
                <a:solidFill>
                  <a:schemeClr val="tx1"/>
                </a:solidFill>
                <a:latin typeface="黑体" pitchFamily="49" charset="-122"/>
                <a:ea typeface="黑体" pitchFamily="49" charset="-122"/>
                <a:sym typeface="黑体" pitchFamily="49" charset="-122"/>
              </a:rPr>
              <a:t>,</a:t>
            </a:r>
            <a:r>
              <a:rPr lang="zh-CN" altLang="en-US" sz="2000" b="0">
                <a:solidFill>
                  <a:schemeClr val="tx1"/>
                </a:solidFill>
                <a:latin typeface="黑体" pitchFamily="49" charset="-122"/>
                <a:ea typeface="黑体" pitchFamily="49" charset="-122"/>
                <a:sym typeface="黑体" pitchFamily="49" charset="-122"/>
              </a:rPr>
              <a:t>减少基区的复合</a:t>
            </a:r>
            <a:r>
              <a:rPr lang="en-US" altLang="zh-CN" sz="2000" b="0">
                <a:solidFill>
                  <a:schemeClr val="tx1"/>
                </a:solidFill>
                <a:latin typeface="黑体" pitchFamily="49" charset="-122"/>
                <a:ea typeface="黑体" pitchFamily="49" charset="-122"/>
                <a:sym typeface="黑体" pitchFamily="49" charset="-122"/>
              </a:rPr>
              <a:t>)</a:t>
            </a:r>
            <a:endParaRPr lang="zh-CN" altLang="en-US" sz="4000">
              <a:solidFill>
                <a:schemeClr val="tx1"/>
              </a:solidFill>
              <a:latin typeface="Times New Roman" pitchFamily="18" charset="0"/>
            </a:endParaRPr>
          </a:p>
        </p:txBody>
      </p:sp>
      <p:sp>
        <p:nvSpPr>
          <p:cNvPr id="15376" name="Text Box 16"/>
          <p:cNvSpPr>
            <a:spLocks noChangeArrowheads="1"/>
          </p:cNvSpPr>
          <p:nvPr/>
        </p:nvSpPr>
        <p:spPr bwMode="auto">
          <a:xfrm>
            <a:off x="1079500" y="5332896"/>
            <a:ext cx="1193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2400" i="1">
                <a:solidFill>
                  <a:schemeClr val="tx1"/>
                </a:solidFill>
                <a:latin typeface="Times New Roman" pitchFamily="18" charset="0"/>
                <a:sym typeface="Arial" pitchFamily="34" charset="0"/>
              </a:rPr>
              <a:t>U</a:t>
            </a:r>
            <a:r>
              <a:rPr lang="en-US" altLang="zh-CN" sz="2400" baseline="-25000">
                <a:solidFill>
                  <a:schemeClr val="tx1"/>
                </a:solidFill>
                <a:latin typeface="Times New Roman" pitchFamily="18" charset="0"/>
                <a:sym typeface="Arial" pitchFamily="34" charset="0"/>
              </a:rPr>
              <a:t>BE</a:t>
            </a:r>
            <a:r>
              <a:rPr lang="en-US" altLang="zh-CN" sz="2400" baseline="-25000">
                <a:solidFill>
                  <a:schemeClr val="tx1"/>
                </a:solidFill>
                <a:latin typeface="宋体" pitchFamily="2" charset="-122"/>
                <a:sym typeface="宋体" pitchFamily="2" charset="-122"/>
              </a:rPr>
              <a:t>(</a:t>
            </a:r>
            <a:r>
              <a:rPr lang="en-US" altLang="zh-CN" sz="2400" baseline="-25000">
                <a:solidFill>
                  <a:schemeClr val="tx1"/>
                </a:solidFill>
                <a:latin typeface="Times New Roman" pitchFamily="18" charset="0"/>
                <a:sym typeface="Arial" pitchFamily="34" charset="0"/>
              </a:rPr>
              <a:t>on</a:t>
            </a:r>
            <a:r>
              <a:rPr lang="en-US" altLang="zh-CN" sz="2400" baseline="-25000">
                <a:solidFill>
                  <a:schemeClr val="tx1"/>
                </a:solidFill>
                <a:latin typeface="宋体" pitchFamily="2" charset="-122"/>
                <a:sym typeface="宋体" pitchFamily="2" charset="-122"/>
              </a:rPr>
              <a:t>)</a:t>
            </a:r>
            <a:endParaRPr lang="zh-CN" altLang="en-US">
              <a:latin typeface="Times New Roman" pitchFamily="18" charset="0"/>
            </a:endParaRPr>
          </a:p>
        </p:txBody>
      </p:sp>
      <p:sp>
        <p:nvSpPr>
          <p:cNvPr id="15377" name="AutoShape 17"/>
          <p:cNvSpPr>
            <a:spLocks/>
          </p:cNvSpPr>
          <p:nvPr/>
        </p:nvSpPr>
        <p:spPr bwMode="auto">
          <a:xfrm>
            <a:off x="2349500" y="5317021"/>
            <a:ext cx="123825" cy="639763"/>
          </a:xfrm>
          <a:prstGeom prst="leftBrace">
            <a:avLst>
              <a:gd name="adj1" fmla="val 42984"/>
              <a:gd name="adj2"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Font typeface="Arial" pitchFamily="34" charset="0"/>
              <a:buNone/>
            </a:pPr>
            <a:endParaRPr lang="zh-CN" altLang="zh-CN" sz="2800">
              <a:solidFill>
                <a:srgbClr val="000000"/>
              </a:solidFill>
              <a:latin typeface="Times New Roman" pitchFamily="18" charset="0"/>
              <a:sym typeface="Arial" pitchFamily="34" charset="0"/>
            </a:endParaRPr>
          </a:p>
        </p:txBody>
      </p:sp>
      <p:sp>
        <p:nvSpPr>
          <p:cNvPr id="15378" name="Text Box 18"/>
          <p:cNvSpPr>
            <a:spLocks noChangeArrowheads="1"/>
          </p:cNvSpPr>
          <p:nvPr/>
        </p:nvSpPr>
        <p:spPr bwMode="auto">
          <a:xfrm>
            <a:off x="2468563" y="5193196"/>
            <a:ext cx="3438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2400">
                <a:solidFill>
                  <a:schemeClr val="tx1"/>
                </a:solidFill>
                <a:latin typeface="Times New Roman" pitchFamily="18" charset="0"/>
                <a:sym typeface="Arial" pitchFamily="34" charset="0"/>
              </a:rPr>
              <a:t>硅管： </a:t>
            </a:r>
            <a:r>
              <a:rPr lang="en-US" altLang="zh-CN" sz="2400">
                <a:solidFill>
                  <a:schemeClr val="tx1"/>
                </a:solidFill>
                <a:latin typeface="Times New Roman" pitchFamily="18" charset="0"/>
                <a:sym typeface="Arial" pitchFamily="34" charset="0"/>
              </a:rPr>
              <a:t>(</a:t>
            </a:r>
            <a:r>
              <a:rPr lang="en-US" altLang="zh-CN" sz="2400">
                <a:solidFill>
                  <a:srgbClr val="0033CC"/>
                </a:solidFill>
                <a:latin typeface="Times New Roman" pitchFamily="18" charset="0"/>
                <a:sym typeface="Arial" pitchFamily="34" charset="0"/>
              </a:rPr>
              <a:t>0.6 </a:t>
            </a:r>
            <a:r>
              <a:rPr lang="en-US" altLang="zh-CN" sz="2400">
                <a:solidFill>
                  <a:srgbClr val="0033CC"/>
                </a:solidFill>
                <a:latin typeface="Times New Roman" pitchFamily="18" charset="0"/>
                <a:sym typeface="Symbol" pitchFamily="18" charset="2"/>
              </a:rPr>
              <a:t> </a:t>
            </a:r>
            <a:r>
              <a:rPr lang="en-US" altLang="zh-CN" sz="2400">
                <a:solidFill>
                  <a:srgbClr val="0033CC"/>
                </a:solidFill>
                <a:latin typeface="Times New Roman" pitchFamily="18" charset="0"/>
                <a:sym typeface="Arial" pitchFamily="34" charset="0"/>
              </a:rPr>
              <a:t>0.8) </a:t>
            </a:r>
            <a:r>
              <a:rPr lang="en-US" altLang="zh-CN" sz="2400">
                <a:solidFill>
                  <a:schemeClr val="tx1"/>
                </a:solidFill>
                <a:latin typeface="Times New Roman" pitchFamily="18" charset="0"/>
                <a:sym typeface="Arial" pitchFamily="34" charset="0"/>
              </a:rPr>
              <a:t>V</a:t>
            </a:r>
            <a:endParaRPr lang="zh-CN" altLang="en-US">
              <a:latin typeface="Times New Roman" pitchFamily="18" charset="0"/>
            </a:endParaRPr>
          </a:p>
        </p:txBody>
      </p:sp>
      <p:sp>
        <p:nvSpPr>
          <p:cNvPr id="15379" name="Text Box 19"/>
          <p:cNvSpPr>
            <a:spLocks noChangeArrowheads="1"/>
          </p:cNvSpPr>
          <p:nvPr/>
        </p:nvSpPr>
        <p:spPr bwMode="auto">
          <a:xfrm>
            <a:off x="2471738" y="5575784"/>
            <a:ext cx="3432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2400">
                <a:solidFill>
                  <a:schemeClr val="tx1"/>
                </a:solidFill>
                <a:latin typeface="Times New Roman" pitchFamily="18" charset="0"/>
                <a:sym typeface="Arial" pitchFamily="34" charset="0"/>
              </a:rPr>
              <a:t>锗管：</a:t>
            </a:r>
            <a:r>
              <a:rPr lang="zh-CN" altLang="en-US" sz="2400">
                <a:solidFill>
                  <a:srgbClr val="0033CC"/>
                </a:solidFill>
                <a:latin typeface="Times New Roman" pitchFamily="18" charset="0"/>
                <a:sym typeface="Arial" pitchFamily="34" charset="0"/>
              </a:rPr>
              <a:t> </a:t>
            </a:r>
            <a:r>
              <a:rPr lang="en-US" altLang="zh-CN" sz="2400">
                <a:solidFill>
                  <a:srgbClr val="0033CC"/>
                </a:solidFill>
                <a:latin typeface="Times New Roman" pitchFamily="18" charset="0"/>
                <a:sym typeface="Arial" pitchFamily="34" charset="0"/>
              </a:rPr>
              <a:t>(0.2 </a:t>
            </a:r>
            <a:r>
              <a:rPr lang="en-US" altLang="zh-CN" sz="2400">
                <a:solidFill>
                  <a:srgbClr val="0033CC"/>
                </a:solidFill>
                <a:latin typeface="Times New Roman" pitchFamily="18" charset="0"/>
                <a:sym typeface="Symbol" pitchFamily="18" charset="2"/>
              </a:rPr>
              <a:t></a:t>
            </a:r>
            <a:r>
              <a:rPr lang="en-US" altLang="zh-CN" sz="2400">
                <a:solidFill>
                  <a:srgbClr val="0033CC"/>
                </a:solidFill>
                <a:latin typeface="Times New Roman" pitchFamily="18" charset="0"/>
                <a:sym typeface="Arial" pitchFamily="34" charset="0"/>
              </a:rPr>
              <a:t> 0.4) </a:t>
            </a:r>
            <a:r>
              <a:rPr lang="en-US" altLang="zh-CN" sz="2400">
                <a:solidFill>
                  <a:schemeClr val="tx1"/>
                </a:solidFill>
                <a:latin typeface="Times New Roman" pitchFamily="18" charset="0"/>
                <a:sym typeface="Arial" pitchFamily="34" charset="0"/>
              </a:rPr>
              <a:t>V</a:t>
            </a:r>
            <a:endParaRPr lang="zh-CN" altLang="en-US">
              <a:latin typeface="Times New Roman" pitchFamily="18" charset="0"/>
            </a:endParaRPr>
          </a:p>
        </p:txBody>
      </p:sp>
      <p:sp>
        <p:nvSpPr>
          <p:cNvPr id="15380" name="Text Box 20"/>
          <p:cNvSpPr>
            <a:spLocks noChangeArrowheads="1"/>
          </p:cNvSpPr>
          <p:nvPr/>
        </p:nvSpPr>
        <p:spPr bwMode="auto">
          <a:xfrm>
            <a:off x="5754688" y="5193196"/>
            <a:ext cx="1873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2400">
                <a:solidFill>
                  <a:srgbClr val="000000"/>
                </a:solidFill>
                <a:latin typeface="Times New Roman" pitchFamily="18" charset="0"/>
                <a:sym typeface="Arial" pitchFamily="34" charset="0"/>
              </a:rPr>
              <a:t>取 </a:t>
            </a:r>
            <a:r>
              <a:rPr lang="en-US" altLang="zh-CN" sz="2400">
                <a:solidFill>
                  <a:srgbClr val="000000"/>
                </a:solidFill>
                <a:latin typeface="Times New Roman" pitchFamily="18" charset="0"/>
                <a:sym typeface="Arial" pitchFamily="34" charset="0"/>
              </a:rPr>
              <a:t>0.7 V</a:t>
            </a:r>
            <a:endParaRPr lang="zh-CN" altLang="en-US">
              <a:latin typeface="Times New Roman" pitchFamily="18" charset="0"/>
            </a:endParaRPr>
          </a:p>
        </p:txBody>
      </p:sp>
      <p:sp>
        <p:nvSpPr>
          <p:cNvPr id="15381" name="Text Box 21"/>
          <p:cNvSpPr>
            <a:spLocks noChangeArrowheads="1"/>
          </p:cNvSpPr>
          <p:nvPr/>
        </p:nvSpPr>
        <p:spPr bwMode="auto">
          <a:xfrm>
            <a:off x="5765800" y="5575784"/>
            <a:ext cx="1739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2400">
                <a:solidFill>
                  <a:srgbClr val="000000"/>
                </a:solidFill>
                <a:latin typeface="Times New Roman" pitchFamily="18" charset="0"/>
                <a:sym typeface="Arial" pitchFamily="34" charset="0"/>
              </a:rPr>
              <a:t>取 </a:t>
            </a:r>
            <a:r>
              <a:rPr lang="en-US" altLang="zh-CN" sz="2400">
                <a:solidFill>
                  <a:srgbClr val="000000"/>
                </a:solidFill>
                <a:latin typeface="Times New Roman" pitchFamily="18" charset="0"/>
                <a:sym typeface="Arial" pitchFamily="34" charset="0"/>
              </a:rPr>
              <a:t>0.3 V</a:t>
            </a:r>
            <a:endParaRPr lang="zh-CN" altLang="en-US">
              <a:latin typeface="Times New Roman" pitchFamily="18" charset="0"/>
            </a:endParaRPr>
          </a:p>
        </p:txBody>
      </p:sp>
      <p:sp>
        <p:nvSpPr>
          <p:cNvPr id="15384" name="Line 24"/>
          <p:cNvSpPr>
            <a:spLocks noChangeShapeType="1"/>
          </p:cNvSpPr>
          <p:nvPr/>
        </p:nvSpPr>
        <p:spPr bwMode="auto">
          <a:xfrm flipV="1">
            <a:off x="6797675" y="1331913"/>
            <a:ext cx="0" cy="12954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385" name="Text Box 25"/>
          <p:cNvSpPr>
            <a:spLocks noChangeArrowheads="1"/>
          </p:cNvSpPr>
          <p:nvPr/>
        </p:nvSpPr>
        <p:spPr bwMode="auto">
          <a:xfrm>
            <a:off x="1052413" y="4479925"/>
            <a:ext cx="80788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Arial" pitchFamily="34" charset="0"/>
              <a:buNone/>
            </a:pPr>
            <a:r>
              <a:rPr lang="zh-CN" altLang="en-US" sz="2400" b="0" dirty="0">
                <a:solidFill>
                  <a:schemeClr val="tx1"/>
                </a:solidFill>
                <a:latin typeface="黑体" pitchFamily="49" charset="-122"/>
                <a:ea typeface="黑体" pitchFamily="49" charset="-122"/>
                <a:sym typeface="幼圆" pitchFamily="49" charset="-122"/>
              </a:rPr>
              <a:t>集电结足够反偏</a:t>
            </a:r>
            <a:r>
              <a:rPr lang="en-US" altLang="zh-CN" sz="2400" b="0" dirty="0">
                <a:solidFill>
                  <a:schemeClr val="tx1"/>
                </a:solidFill>
                <a:latin typeface="黑体" pitchFamily="49" charset="-122"/>
                <a:ea typeface="黑体" pitchFamily="49" charset="-122"/>
                <a:sym typeface="幼圆" pitchFamily="49" charset="-122"/>
              </a:rPr>
              <a:t>BJT</a:t>
            </a:r>
            <a:r>
              <a:rPr lang="zh-CN" altLang="en-US" sz="2400" b="0" dirty="0">
                <a:solidFill>
                  <a:schemeClr val="tx1"/>
                </a:solidFill>
                <a:latin typeface="黑体" pitchFamily="49" charset="-122"/>
                <a:ea typeface="黑体" pitchFamily="49" charset="-122"/>
                <a:sym typeface="幼圆" pitchFamily="49" charset="-122"/>
              </a:rPr>
              <a:t>工作在放大区。此时发射结正偏钳位：</a:t>
            </a:r>
          </a:p>
        </p:txBody>
      </p:sp>
      <p:sp>
        <p:nvSpPr>
          <p:cNvPr id="15386" name="Rectangle 26"/>
          <p:cNvSpPr>
            <a:spLocks noChangeArrowheads="1"/>
          </p:cNvSpPr>
          <p:nvPr/>
        </p:nvSpPr>
        <p:spPr bwMode="auto">
          <a:xfrm>
            <a:off x="575556" y="2276872"/>
            <a:ext cx="434439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400" dirty="0">
                <a:solidFill>
                  <a:schemeClr val="tx1"/>
                </a:solidFill>
                <a:latin typeface="黑体" pitchFamily="49" charset="-122"/>
                <a:ea typeface="黑体" pitchFamily="49" charset="-122"/>
                <a:sym typeface="黑体" pitchFamily="49" charset="-122"/>
              </a:rPr>
              <a:t>2</a:t>
            </a:r>
            <a:r>
              <a:rPr lang="zh-CN" altLang="en-US" sz="2400" dirty="0">
                <a:solidFill>
                  <a:schemeClr val="tx1"/>
                </a:solidFill>
                <a:latin typeface="黑体" pitchFamily="49" charset="-122"/>
                <a:ea typeface="黑体" pitchFamily="49" charset="-122"/>
                <a:sym typeface="黑体" pitchFamily="49" charset="-122"/>
              </a:rPr>
              <a:t>）</a:t>
            </a:r>
            <a:r>
              <a:rPr lang="en-US" altLang="zh-CN" sz="4000" b="0" i="1" dirty="0" err="1">
                <a:solidFill>
                  <a:schemeClr val="tx1"/>
                </a:solidFill>
                <a:latin typeface="Times New Roman" pitchFamily="18" charset="0"/>
                <a:ea typeface="黑体" pitchFamily="49" charset="-122"/>
              </a:rPr>
              <a:t>u</a:t>
            </a:r>
            <a:r>
              <a:rPr lang="en-US" altLang="zh-CN" sz="1600" dirty="0" err="1">
                <a:solidFill>
                  <a:schemeClr val="tx1"/>
                </a:solidFill>
                <a:latin typeface="Times New Roman" pitchFamily="18" charset="0"/>
                <a:ea typeface="黑体" pitchFamily="49" charset="-122"/>
              </a:rPr>
              <a:t>CE</a:t>
            </a:r>
            <a:r>
              <a:rPr lang="en-US" altLang="zh-CN" sz="1600" dirty="0">
                <a:solidFill>
                  <a:schemeClr val="tx1"/>
                </a:solidFill>
                <a:latin typeface="Times New Roman" pitchFamily="18" charset="0"/>
                <a:ea typeface="黑体" pitchFamily="49" charset="-122"/>
              </a:rPr>
              <a:t> </a:t>
            </a:r>
            <a:r>
              <a:rPr lang="en-US" altLang="zh-CN" dirty="0">
                <a:solidFill>
                  <a:schemeClr val="tx1"/>
                </a:solidFill>
                <a:latin typeface="Times New Roman" pitchFamily="18" charset="0"/>
                <a:ea typeface="黑体" pitchFamily="49" charset="-122"/>
              </a:rPr>
              <a:t>&gt; </a:t>
            </a:r>
            <a:r>
              <a:rPr lang="en-US" altLang="zh-CN" sz="2800" dirty="0">
                <a:solidFill>
                  <a:schemeClr val="tx1"/>
                </a:solidFill>
                <a:latin typeface="Times New Roman" pitchFamily="18" charset="0"/>
                <a:ea typeface="黑体" pitchFamily="49" charset="-122"/>
              </a:rPr>
              <a:t>0V  </a:t>
            </a:r>
            <a:r>
              <a:rPr lang="zh-CN" altLang="en-US" sz="2400" b="0" dirty="0">
                <a:solidFill>
                  <a:schemeClr val="tx1"/>
                </a:solidFill>
                <a:latin typeface="黑体" pitchFamily="49" charset="-122"/>
                <a:ea typeface="黑体" pitchFamily="49" charset="-122"/>
              </a:rPr>
              <a:t>后</a:t>
            </a:r>
            <a:r>
              <a:rPr lang="zh-CN" altLang="en-US" sz="2400" b="0" dirty="0">
                <a:solidFill>
                  <a:schemeClr val="tx1"/>
                </a:solidFill>
                <a:latin typeface="黑体" pitchFamily="49" charset="-122"/>
                <a:ea typeface="黑体" pitchFamily="49" charset="-122"/>
                <a:sym typeface="Arial" pitchFamily="34" charset="0"/>
              </a:rPr>
              <a:t>特性曲线右移</a:t>
            </a:r>
            <a:endParaRPr lang="zh-CN" altLang="en-US" b="0" dirty="0">
              <a:solidFill>
                <a:schemeClr val="tx1"/>
              </a:solidFill>
              <a:latin typeface="黑体" pitchFamily="49" charset="-122"/>
              <a:ea typeface="黑体" pitchFamily="49" charset="-122"/>
            </a:endParaRPr>
          </a:p>
        </p:txBody>
      </p:sp>
      <p:sp>
        <p:nvSpPr>
          <p:cNvPr id="15388" name="Line 29"/>
          <p:cNvSpPr>
            <a:spLocks noChangeShapeType="1"/>
          </p:cNvSpPr>
          <p:nvPr/>
        </p:nvSpPr>
        <p:spPr bwMode="auto">
          <a:xfrm>
            <a:off x="444500" y="3789363"/>
            <a:ext cx="8686800" cy="0"/>
          </a:xfrm>
          <a:prstGeom prst="line">
            <a:avLst/>
          </a:prstGeom>
          <a:noFill/>
          <a:ln w="22225">
            <a:solidFill>
              <a:srgbClr val="008000"/>
            </a:solidFill>
            <a:prstDash val="dash"/>
            <a:miter lim="800000"/>
            <a:headEnd/>
            <a:tailEnd/>
          </a:ln>
          <a:extLst>
            <a:ext uri="{909E8E84-426E-40DD-AFC4-6F175D3DCCD1}">
              <a14:hiddenFill xmlns:a14="http://schemas.microsoft.com/office/drawing/2010/main">
                <a:noFill/>
              </a14:hiddenFill>
            </a:ext>
          </a:extLst>
        </p:spPr>
        <p:txBody>
          <a:bodyPr>
            <a:spAutoFit/>
          </a:bodyPr>
          <a:lstStyle/>
          <a:p>
            <a:pPr>
              <a:buFont typeface="Arial" pitchFamily="34" charset="0"/>
              <a:buNone/>
              <a:defRPr/>
            </a:pPr>
            <a:endParaRPr lang="zh-CN" altLang="en-US">
              <a:ln>
                <a:solidFill>
                  <a:srgbClr val="92D050"/>
                </a:solidFill>
              </a:ln>
            </a:endParaRPr>
          </a:p>
        </p:txBody>
      </p:sp>
      <p:sp>
        <p:nvSpPr>
          <p:cNvPr id="11283" name="Text Box 30"/>
          <p:cNvSpPr>
            <a:spLocks noChangeArrowheads="1"/>
          </p:cNvSpPr>
          <p:nvPr/>
        </p:nvSpPr>
        <p:spPr bwMode="auto">
          <a:xfrm>
            <a:off x="611560" y="1355725"/>
            <a:ext cx="4800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2400" dirty="0">
                <a:solidFill>
                  <a:schemeClr val="tx1"/>
                </a:solidFill>
                <a:latin typeface="黑体" pitchFamily="49" charset="-122"/>
                <a:ea typeface="黑体" pitchFamily="49" charset="-122"/>
                <a:sym typeface="黑体" pitchFamily="49" charset="-122"/>
              </a:rPr>
              <a:t>1</a:t>
            </a:r>
            <a:r>
              <a:rPr lang="zh-CN" altLang="en-US" sz="2400" dirty="0">
                <a:solidFill>
                  <a:schemeClr val="tx1"/>
                </a:solidFill>
                <a:latin typeface="黑体" pitchFamily="49" charset="-122"/>
                <a:ea typeface="黑体" pitchFamily="49" charset="-122"/>
                <a:sym typeface="黑体" pitchFamily="49" charset="-122"/>
              </a:rPr>
              <a:t>）</a:t>
            </a:r>
            <a:r>
              <a:rPr lang="en-US" altLang="zh-CN" sz="3600" b="0" i="1" dirty="0" err="1">
                <a:solidFill>
                  <a:schemeClr val="tx1"/>
                </a:solidFill>
                <a:latin typeface="Times New Roman" pitchFamily="18" charset="0"/>
                <a:ea typeface="黑体" pitchFamily="49" charset="-122"/>
              </a:rPr>
              <a:t>u</a:t>
            </a:r>
            <a:r>
              <a:rPr lang="en-US" altLang="zh-CN" sz="1400" dirty="0" err="1">
                <a:solidFill>
                  <a:schemeClr val="tx1"/>
                </a:solidFill>
                <a:latin typeface="Times New Roman" pitchFamily="18" charset="0"/>
                <a:ea typeface="黑体" pitchFamily="49" charset="-122"/>
              </a:rPr>
              <a:t>CE</a:t>
            </a:r>
            <a:r>
              <a:rPr lang="en-US" altLang="zh-CN" sz="2800" dirty="0">
                <a:solidFill>
                  <a:schemeClr val="tx1"/>
                </a:solidFill>
                <a:latin typeface="Times New Roman" pitchFamily="18" charset="0"/>
                <a:ea typeface="黑体" pitchFamily="49" charset="-122"/>
              </a:rPr>
              <a:t>=0V </a:t>
            </a:r>
            <a:r>
              <a:rPr lang="zh-CN" altLang="en-US" sz="2400" b="0" dirty="0">
                <a:solidFill>
                  <a:schemeClr val="tx1"/>
                </a:solidFill>
                <a:latin typeface="Times New Roman" pitchFamily="18" charset="0"/>
                <a:ea typeface="黑体" pitchFamily="49" charset="-122"/>
              </a:rPr>
              <a:t>与二极管特性相似</a:t>
            </a:r>
            <a:endParaRPr lang="zh-CN" altLang="en-US" dirty="0">
              <a:solidFill>
                <a:schemeClr val="tx1"/>
              </a:solidFill>
              <a:latin typeface="Times New Roman" pitchFamily="18" charset="0"/>
            </a:endParaRPr>
          </a:p>
        </p:txBody>
      </p:sp>
      <p:sp>
        <p:nvSpPr>
          <p:cNvPr id="14361" name="Line 31"/>
          <p:cNvSpPr>
            <a:spLocks noChangeShapeType="1"/>
          </p:cNvSpPr>
          <p:nvPr/>
        </p:nvSpPr>
        <p:spPr bwMode="auto">
          <a:xfrm>
            <a:off x="457200" y="2209800"/>
            <a:ext cx="4343400" cy="0"/>
          </a:xfrm>
          <a:prstGeom prst="line">
            <a:avLst/>
          </a:prstGeom>
          <a:noFill/>
          <a:ln w="22225">
            <a:solidFill>
              <a:srgbClr val="008000"/>
            </a:solidFill>
            <a:prstDash val="dash"/>
            <a:miter lim="800000"/>
            <a:headEnd/>
            <a:tailEnd/>
          </a:ln>
          <a:extLst>
            <a:ext uri="{909E8E84-426E-40DD-AFC4-6F175D3DCCD1}">
              <a14:hiddenFill xmlns:a14="http://schemas.microsoft.com/office/drawing/2010/main">
                <a:noFill/>
              </a14:hiddenFill>
            </a:ext>
          </a:extLst>
        </p:spPr>
        <p:txBody>
          <a:bodyPr>
            <a:spAutoFit/>
          </a:bodyPr>
          <a:lstStyle/>
          <a:p>
            <a:pPr>
              <a:buFont typeface="Arial" pitchFamily="34" charset="0"/>
              <a:buNone/>
              <a:defRPr/>
            </a:pPr>
            <a:endParaRPr lang="zh-CN" altLang="en-US">
              <a:ln>
                <a:solidFill>
                  <a:srgbClr val="92D050"/>
                </a:solidFill>
              </a:ln>
            </a:endParaRPr>
          </a:p>
        </p:txBody>
      </p:sp>
      <p:sp>
        <p:nvSpPr>
          <p:cNvPr id="15391" name="Line 32"/>
          <p:cNvSpPr>
            <a:spLocks noChangeShapeType="1"/>
          </p:cNvSpPr>
          <p:nvPr/>
        </p:nvSpPr>
        <p:spPr bwMode="auto">
          <a:xfrm flipV="1">
            <a:off x="6035675" y="2389188"/>
            <a:ext cx="762000" cy="1587"/>
          </a:xfrm>
          <a:prstGeom prst="line">
            <a:avLst/>
          </a:prstGeom>
          <a:noFill/>
          <a:ln w="9525">
            <a:solidFill>
              <a:srgbClr val="FF0066"/>
            </a:solidFill>
            <a:prstDash val="dash"/>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392" name="Line 33"/>
          <p:cNvSpPr>
            <a:spLocks noChangeShapeType="1"/>
          </p:cNvSpPr>
          <p:nvPr/>
        </p:nvSpPr>
        <p:spPr bwMode="auto">
          <a:xfrm flipV="1">
            <a:off x="6057900" y="1398588"/>
            <a:ext cx="762000" cy="1587"/>
          </a:xfrm>
          <a:prstGeom prst="line">
            <a:avLst/>
          </a:prstGeom>
          <a:noFill/>
          <a:ln w="9525">
            <a:solidFill>
              <a:srgbClr val="99CC00"/>
            </a:solidFill>
            <a:prstDash val="dash"/>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2" name="组合 1"/>
          <p:cNvGrpSpPr>
            <a:grpSpLocks/>
          </p:cNvGrpSpPr>
          <p:nvPr/>
        </p:nvGrpSpPr>
        <p:grpSpPr bwMode="auto">
          <a:xfrm>
            <a:off x="683568" y="3875088"/>
            <a:ext cx="5337175" cy="525462"/>
            <a:chOff x="752475" y="3875088"/>
            <a:chExt cx="5337175" cy="525462"/>
          </a:xfrm>
        </p:grpSpPr>
        <p:sp>
          <p:nvSpPr>
            <p:cNvPr id="11288" name="Text Box 14"/>
            <p:cNvSpPr>
              <a:spLocks noChangeArrowheads="1"/>
            </p:cNvSpPr>
            <p:nvPr/>
          </p:nvSpPr>
          <p:spPr bwMode="auto">
            <a:xfrm>
              <a:off x="2867025" y="3903439"/>
              <a:ext cx="32226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2400" b="0" dirty="0">
                  <a:solidFill>
                    <a:srgbClr val="000000"/>
                  </a:solidFill>
                  <a:latin typeface="黑体" pitchFamily="49" charset="-122"/>
                  <a:ea typeface="黑体" pitchFamily="49" charset="-122"/>
                  <a:sym typeface="Arial" pitchFamily="34" charset="0"/>
                </a:rPr>
                <a:t>特性曲线基本</a:t>
              </a:r>
              <a:r>
                <a:rPr lang="zh-CN" altLang="en-US" sz="2400" b="0" dirty="0">
                  <a:solidFill>
                    <a:srgbClr val="000000"/>
                  </a:solidFill>
                  <a:latin typeface="黑体" pitchFamily="49" charset="-122"/>
                  <a:ea typeface="黑体" pitchFamily="49" charset="-122"/>
                  <a:sym typeface="宋体" pitchFamily="2" charset="-122"/>
                </a:rPr>
                <a:t>重合。</a:t>
              </a:r>
              <a:endParaRPr lang="zh-CN" altLang="en-US" dirty="0">
                <a:latin typeface="Times New Roman" pitchFamily="18" charset="0"/>
              </a:endParaRPr>
            </a:p>
          </p:txBody>
        </p:sp>
        <p:sp>
          <p:nvSpPr>
            <p:cNvPr id="11289" name="Rectangle 27"/>
            <p:cNvSpPr>
              <a:spLocks noChangeArrowheads="1"/>
            </p:cNvSpPr>
            <p:nvPr/>
          </p:nvSpPr>
          <p:spPr bwMode="auto">
            <a:xfrm>
              <a:off x="752475" y="3910013"/>
              <a:ext cx="649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400">
                  <a:solidFill>
                    <a:srgbClr val="000099"/>
                  </a:solidFill>
                  <a:latin typeface="黑体" pitchFamily="49" charset="-122"/>
                  <a:ea typeface="黑体" pitchFamily="49" charset="-122"/>
                  <a:sym typeface="黑体" pitchFamily="49" charset="-122"/>
                </a:rPr>
                <a:t>3</a:t>
              </a:r>
              <a:r>
                <a:rPr lang="zh-CN" altLang="en-US" sz="2400">
                  <a:solidFill>
                    <a:srgbClr val="000099"/>
                  </a:solidFill>
                  <a:latin typeface="黑体" pitchFamily="49" charset="-122"/>
                  <a:ea typeface="黑体" pitchFamily="49" charset="-122"/>
                  <a:sym typeface="黑体" pitchFamily="49" charset="-122"/>
                </a:rPr>
                <a:t>）</a:t>
              </a:r>
              <a:endParaRPr lang="zh-CN" altLang="en-US">
                <a:latin typeface="Times New Roman" pitchFamily="18" charset="0"/>
              </a:endParaRPr>
            </a:p>
          </p:txBody>
        </p:sp>
        <p:pic>
          <p:nvPicPr>
            <p:cNvPr id="11290" name="Object 1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98575" y="3875088"/>
              <a:ext cx="147320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3" name="Text Box 3">
            <a:extLst>
              <a:ext uri="{FF2B5EF4-FFF2-40B4-BE49-F238E27FC236}">
                <a16:creationId xmlns:a16="http://schemas.microsoft.com/office/drawing/2014/main" id="{32619620-62D7-4603-B916-69694E19001E}"/>
              </a:ext>
            </a:extLst>
          </p:cNvPr>
          <p:cNvSpPr>
            <a:spLocks noChangeArrowheads="1"/>
          </p:cNvSpPr>
          <p:nvPr/>
        </p:nvSpPr>
        <p:spPr bwMode="auto">
          <a:xfrm>
            <a:off x="611188" y="836712"/>
            <a:ext cx="2784475"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buFont typeface="Arial" pitchFamily="34" charset="0"/>
              <a:buNone/>
              <a:defRPr/>
            </a:pPr>
            <a:r>
              <a:rPr lang="en-US" altLang="zh-CN" sz="2800" b="0" dirty="0">
                <a:solidFill>
                  <a:srgbClr val="0033CC"/>
                </a:solidFill>
                <a:latin typeface="黑体" panose="02010609060101010101" pitchFamily="49" charset="-122"/>
                <a:ea typeface="黑体" panose="02010609060101010101" pitchFamily="49" charset="-122"/>
                <a:sym typeface="Arial" pitchFamily="34" charset="0"/>
              </a:rPr>
              <a:t>1</a:t>
            </a:r>
            <a:r>
              <a:rPr lang="zh-CN" altLang="en-US" sz="2800" b="0" dirty="0">
                <a:solidFill>
                  <a:srgbClr val="0033CC"/>
                </a:solidFill>
                <a:latin typeface="黑体" panose="02010609060101010101" pitchFamily="49" charset="-122"/>
                <a:ea typeface="黑体" panose="02010609060101010101" pitchFamily="49" charset="-122"/>
                <a:sym typeface="Arial" pitchFamily="34" charset="0"/>
              </a:rPr>
              <a:t>、输入特性</a:t>
            </a:r>
            <a:endParaRPr lang="zh-CN" altLang="en-US" b="0" dirty="0">
              <a:latin typeface="黑体" panose="02010609060101010101" pitchFamily="49" charset="-122"/>
              <a:ea typeface="黑体" panose="02010609060101010101" pitchFamily="49" charset="-122"/>
            </a:endParaRPr>
          </a:p>
        </p:txBody>
      </p:sp>
      <p:sp>
        <p:nvSpPr>
          <p:cNvPr id="34" name="Rectangle 15">
            <a:extLst>
              <a:ext uri="{FF2B5EF4-FFF2-40B4-BE49-F238E27FC236}">
                <a16:creationId xmlns:a16="http://schemas.microsoft.com/office/drawing/2014/main" id="{3F4CD7A3-305B-4DF6-823B-13E3E12F6D96}"/>
              </a:ext>
            </a:extLst>
          </p:cNvPr>
          <p:cNvSpPr>
            <a:spLocks noChangeArrowheads="1"/>
          </p:cNvSpPr>
          <p:nvPr/>
        </p:nvSpPr>
        <p:spPr bwMode="auto">
          <a:xfrm>
            <a:off x="215900" y="115888"/>
            <a:ext cx="48164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3600" b="0" dirty="0">
                <a:solidFill>
                  <a:schemeClr val="tx1"/>
                </a:solidFill>
                <a:latin typeface="华文行楷" pitchFamily="2" charset="-122"/>
                <a:ea typeface="华文行楷" pitchFamily="2" charset="-122"/>
                <a:sym typeface="Arial" pitchFamily="34" charset="0"/>
              </a:rPr>
              <a:t>1.4.3  </a:t>
            </a:r>
            <a:r>
              <a:rPr lang="en-US" altLang="zh-CN" sz="3600" b="0" dirty="0">
                <a:solidFill>
                  <a:schemeClr val="tx1"/>
                </a:solidFill>
                <a:latin typeface="华文行楷" panose="02010800040101010101" pitchFamily="2" charset="-122"/>
                <a:ea typeface="华文行楷" panose="02010800040101010101" pitchFamily="2" charset="-122"/>
                <a:cs typeface="Times New Roman" pitchFamily="18" charset="0"/>
                <a:sym typeface="Arial" pitchFamily="34" charset="0"/>
              </a:rPr>
              <a:t>BJT</a:t>
            </a:r>
            <a:r>
              <a:rPr lang="zh-CN" altLang="en-US" sz="3600" b="0" dirty="0">
                <a:solidFill>
                  <a:schemeClr val="tx1"/>
                </a:solidFill>
                <a:latin typeface="华文行楷" pitchFamily="2" charset="-122"/>
                <a:ea typeface="华文行楷" pitchFamily="2" charset="-122"/>
                <a:sym typeface="Arial" pitchFamily="34" charset="0"/>
              </a:rPr>
              <a:t>的特性曲线</a:t>
            </a:r>
            <a:endParaRPr lang="zh-CN" altLang="en-US" sz="3600" b="0" dirty="0">
              <a:latin typeface="华文行楷" pitchFamily="2" charset="-122"/>
              <a:ea typeface="华文行楷" pitchFamily="2" charset="-122"/>
            </a:endParaRPr>
          </a:p>
        </p:txBody>
      </p:sp>
      <p:sp>
        <p:nvSpPr>
          <p:cNvPr id="35" name="文本框 34">
            <a:extLst>
              <a:ext uri="{FF2B5EF4-FFF2-40B4-BE49-F238E27FC236}">
                <a16:creationId xmlns:a16="http://schemas.microsoft.com/office/drawing/2014/main" id="{3B6FCAC7-DD5E-4768-B62B-4E780E40FD24}"/>
              </a:ext>
            </a:extLst>
          </p:cNvPr>
          <p:cNvSpPr txBox="1"/>
          <p:nvPr/>
        </p:nvSpPr>
        <p:spPr>
          <a:xfrm>
            <a:off x="7809892" y="6228020"/>
            <a:ext cx="415499" cy="369332"/>
          </a:xfrm>
          <a:prstGeom prst="rect">
            <a:avLst/>
          </a:prstGeom>
          <a:noFill/>
        </p:spPr>
        <p:txBody>
          <a:bodyPr wrap="none" rtlCol="0">
            <a:spAutoFit/>
          </a:bodyPr>
          <a:lstStyle/>
          <a:p>
            <a:r>
              <a:rPr lang="en-US" altLang="zh-CN" sz="1800" dirty="0">
                <a:solidFill>
                  <a:srgbClr val="E4A4DC"/>
                </a:solidFill>
              </a:rPr>
              <a:t>67</a:t>
            </a:r>
            <a:endParaRPr lang="zh-CN" altLang="en-US" sz="1800" dirty="0">
              <a:solidFill>
                <a:srgbClr val="E4A4D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filter="wipe(left)">
                                      <p:cBhvr>
                                        <p:cTn id="7" dur="500"/>
                                        <p:tgtEl>
                                          <p:spTgt spid="153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368"/>
                                        </p:tgtEl>
                                        <p:attrNameLst>
                                          <p:attrName>style.visibility</p:attrName>
                                        </p:attrNameLst>
                                      </p:cBhvr>
                                      <p:to>
                                        <p:strVal val="visible"/>
                                      </p:to>
                                    </p:set>
                                    <p:animEffect filter="wipe(left)">
                                      <p:cBhvr>
                                        <p:cTn id="12" dur="500"/>
                                        <p:tgtEl>
                                          <p:spTgt spid="15368"/>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5369"/>
                                        </p:tgtEl>
                                        <p:attrNameLst>
                                          <p:attrName>style.visibility</p:attrName>
                                        </p:attrNameLst>
                                      </p:cBhvr>
                                      <p:to>
                                        <p:strVal val="visible"/>
                                      </p:to>
                                    </p:set>
                                    <p:animEffect filter="wipe(left)">
                                      <p:cBhvr>
                                        <p:cTn id="16" dur="500"/>
                                        <p:tgtEl>
                                          <p:spTgt spid="1536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3" presetClass="entr" presetSubtype="16" fill="hold" grpId="0" nodeType="clickEffect">
                                  <p:stCondLst>
                                    <p:cond delay="0"/>
                                  </p:stCondLst>
                                  <p:childTnLst>
                                    <p:set>
                                      <p:cBhvr>
                                        <p:cTn id="20" dur="1" fill="hold">
                                          <p:stCondLst>
                                            <p:cond delay="0"/>
                                          </p:stCondLst>
                                        </p:cTn>
                                        <p:tgtEl>
                                          <p:spTgt spid="15386"/>
                                        </p:tgtEl>
                                        <p:attrNameLst>
                                          <p:attrName>style.visibility</p:attrName>
                                        </p:attrNameLst>
                                      </p:cBhvr>
                                      <p:to>
                                        <p:strVal val="visible"/>
                                      </p:to>
                                    </p:set>
                                    <p:anim calcmode="lin" valueType="num">
                                      <p:cBhvr>
                                        <p:cTn id="21" dur="500" fill="hold"/>
                                        <p:tgtEl>
                                          <p:spTgt spid="15386"/>
                                        </p:tgtEl>
                                        <p:attrNameLst>
                                          <p:attrName>ppt_w</p:attrName>
                                        </p:attrNameLst>
                                      </p:cBhvr>
                                      <p:tavLst>
                                        <p:tav tm="0">
                                          <p:val>
                                            <p:fltVal val="0"/>
                                          </p:val>
                                        </p:tav>
                                        <p:tav tm="100000">
                                          <p:val>
                                            <p:strVal val="#ppt_w"/>
                                          </p:val>
                                        </p:tav>
                                      </p:tavLst>
                                    </p:anim>
                                    <p:anim calcmode="lin" valueType="num">
                                      <p:cBhvr>
                                        <p:cTn id="22" dur="500" fill="hold"/>
                                        <p:tgtEl>
                                          <p:spTgt spid="15386"/>
                                        </p:tgtEl>
                                        <p:attrNameLst>
                                          <p:attrName>ppt_h</p:attrName>
                                        </p:attrNameLst>
                                      </p:cBhvr>
                                      <p:tavLst>
                                        <p:tav tm="0">
                                          <p:val>
                                            <p:fltVal val="0"/>
                                          </p:val>
                                        </p:tav>
                                        <p:tav tm="100000">
                                          <p:val>
                                            <p:strVal val="#ppt_h"/>
                                          </p:val>
                                        </p:tav>
                                      </p:tavLst>
                                    </p:anim>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5375">
                                            <p:txEl>
                                              <p:pRg st="0" end="0"/>
                                            </p:txEl>
                                          </p:spTgt>
                                        </p:tgtEl>
                                        <p:attrNameLst>
                                          <p:attrName>style.visibility</p:attrName>
                                        </p:attrNameLst>
                                      </p:cBhvr>
                                      <p:to>
                                        <p:strVal val="visible"/>
                                      </p:to>
                                    </p:set>
                                    <p:animEffect filter="wipe(left)">
                                      <p:cBhvr>
                                        <p:cTn id="26" dur="500"/>
                                        <p:tgtEl>
                                          <p:spTgt spid="15375">
                                            <p:txEl>
                                              <p:pRg st="0" end="0"/>
                                            </p:txEl>
                                          </p:spTgt>
                                        </p:tgtEl>
                                      </p:cBhvr>
                                    </p:animEffect>
                                  </p:childTnLst>
                                </p:cTn>
                              </p:par>
                            </p:childTnLst>
                          </p:cTn>
                        </p:par>
                        <p:par>
                          <p:cTn id="27" fill="hold" nodeType="afterGroup">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15370"/>
                                        </p:tgtEl>
                                        <p:attrNameLst>
                                          <p:attrName>style.visibility</p:attrName>
                                        </p:attrNameLst>
                                      </p:cBhvr>
                                      <p:to>
                                        <p:strVal val="visible"/>
                                      </p:to>
                                    </p:set>
                                    <p:animEffect filter="wipe(left)">
                                      <p:cBhvr>
                                        <p:cTn id="30" dur="500"/>
                                        <p:tgtEl>
                                          <p:spTgt spid="15370"/>
                                        </p:tgtEl>
                                      </p:cBhvr>
                                    </p:animEffect>
                                  </p:childTnLst>
                                </p:cTn>
                              </p:par>
                            </p:childTnLst>
                          </p:cTn>
                        </p:par>
                        <p:par>
                          <p:cTn id="31" fill="hold" nodeType="afterGroup">
                            <p:stCondLst>
                              <p:cond delay="1500"/>
                            </p:stCondLst>
                            <p:childTnLst>
                              <p:par>
                                <p:cTn id="32" presetID="22" presetClass="entr" presetSubtype="8" fill="hold" nodeType="afterEffect">
                                  <p:stCondLst>
                                    <p:cond delay="0"/>
                                  </p:stCondLst>
                                  <p:childTnLst>
                                    <p:set>
                                      <p:cBhvr>
                                        <p:cTn id="33" dur="1" fill="hold">
                                          <p:stCondLst>
                                            <p:cond delay="0"/>
                                          </p:stCondLst>
                                        </p:cTn>
                                        <p:tgtEl>
                                          <p:spTgt spid="15371"/>
                                        </p:tgtEl>
                                        <p:attrNameLst>
                                          <p:attrName>style.visibility</p:attrName>
                                        </p:attrNameLst>
                                      </p:cBhvr>
                                      <p:to>
                                        <p:strVal val="visible"/>
                                      </p:to>
                                    </p:set>
                                    <p:animEffect filter="wipe(left)">
                                      <p:cBhvr>
                                        <p:cTn id="34" dur="500"/>
                                        <p:tgtEl>
                                          <p:spTgt spid="15371"/>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5384"/>
                                        </p:tgtEl>
                                        <p:attrNameLst>
                                          <p:attrName>style.visibility</p:attrName>
                                        </p:attrNameLst>
                                      </p:cBhvr>
                                      <p:to>
                                        <p:strVal val="visible"/>
                                      </p:to>
                                    </p:set>
                                    <p:animEffect filter="wipe(up)">
                                      <p:cBhvr>
                                        <p:cTn id="37" dur="500"/>
                                        <p:tgtEl>
                                          <p:spTgt spid="1538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5388"/>
                                        </p:tgtEl>
                                        <p:attrNameLst>
                                          <p:attrName>style.visibility</p:attrName>
                                        </p:attrNameLst>
                                      </p:cBhvr>
                                      <p:to>
                                        <p:strVal val="visible"/>
                                      </p:to>
                                    </p:set>
                                    <p:animEffect transition="in" filter="wipe(left)">
                                      <p:cBhvr>
                                        <p:cTn id="42" dur="500"/>
                                        <p:tgtEl>
                                          <p:spTgt spid="15388"/>
                                        </p:tgtEl>
                                      </p:cBhvr>
                                    </p:animEffect>
                                  </p:childTnLst>
                                </p:cTn>
                              </p:par>
                            </p:childTnLst>
                          </p:cTn>
                        </p:par>
                        <p:par>
                          <p:cTn id="43" fill="hold" nodeType="afterGroup">
                            <p:stCondLst>
                              <p:cond delay="500"/>
                            </p:stCondLst>
                            <p:childTnLst>
                              <p:par>
                                <p:cTn id="44" presetID="22" presetClass="entr" presetSubtype="8" fill="hold" nodeType="after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wipe(left)">
                                      <p:cBhvr>
                                        <p:cTn id="46" dur="500"/>
                                        <p:tgtEl>
                                          <p:spTgt spid="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5391"/>
                                        </p:tgtEl>
                                        <p:attrNameLst>
                                          <p:attrName>style.visibility</p:attrName>
                                        </p:attrNameLst>
                                      </p:cBhvr>
                                      <p:to>
                                        <p:strVal val="visible"/>
                                      </p:to>
                                    </p:set>
                                    <p:animEffect filter="wipe(up)">
                                      <p:cBhvr>
                                        <p:cTn id="51" dur="500"/>
                                        <p:tgtEl>
                                          <p:spTgt spid="1539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5392"/>
                                        </p:tgtEl>
                                        <p:attrNameLst>
                                          <p:attrName>style.visibility</p:attrName>
                                        </p:attrNameLst>
                                      </p:cBhvr>
                                      <p:to>
                                        <p:strVal val="visible"/>
                                      </p:to>
                                    </p:set>
                                    <p:animEffect filter="wipe(up)">
                                      <p:cBhvr>
                                        <p:cTn id="56" dur="500"/>
                                        <p:tgtEl>
                                          <p:spTgt spid="1539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5385">
                                            <p:txEl>
                                              <p:pRg st="0" end="0"/>
                                            </p:txEl>
                                          </p:spTgt>
                                        </p:tgtEl>
                                        <p:attrNameLst>
                                          <p:attrName>style.visibility</p:attrName>
                                        </p:attrNameLst>
                                      </p:cBhvr>
                                      <p:to>
                                        <p:strVal val="visible"/>
                                      </p:to>
                                    </p:set>
                                    <p:animEffect transition="in" filter="wipe(left)">
                                      <p:cBhvr>
                                        <p:cTn id="61" dur="500"/>
                                        <p:tgtEl>
                                          <p:spTgt spid="15385">
                                            <p:txEl>
                                              <p:pRg st="0" end="0"/>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5376"/>
                                        </p:tgtEl>
                                        <p:attrNameLst>
                                          <p:attrName>style.visibility</p:attrName>
                                        </p:attrNameLst>
                                      </p:cBhvr>
                                      <p:to>
                                        <p:strVal val="visible"/>
                                      </p:to>
                                    </p:set>
                                    <p:animEffect filter="wipe(left)">
                                      <p:cBhvr>
                                        <p:cTn id="66" dur="500"/>
                                        <p:tgtEl>
                                          <p:spTgt spid="15376"/>
                                        </p:tgtEl>
                                      </p:cBhvr>
                                    </p:animEffect>
                                  </p:childTnLst>
                                </p:cTn>
                              </p:par>
                            </p:childTnLst>
                          </p:cTn>
                        </p:par>
                        <p:par>
                          <p:cTn id="67" fill="hold" nodeType="afterGroup">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15377"/>
                                        </p:tgtEl>
                                        <p:attrNameLst>
                                          <p:attrName>style.visibility</p:attrName>
                                        </p:attrNameLst>
                                      </p:cBhvr>
                                      <p:to>
                                        <p:strVal val="visible"/>
                                      </p:to>
                                    </p:set>
                                    <p:animEffect filter="wipe(left)">
                                      <p:cBhvr>
                                        <p:cTn id="70" dur="500"/>
                                        <p:tgtEl>
                                          <p:spTgt spid="15377"/>
                                        </p:tgtEl>
                                      </p:cBhvr>
                                    </p:animEffect>
                                  </p:childTnLst>
                                </p:cTn>
                              </p:par>
                            </p:childTnLst>
                          </p:cTn>
                        </p:par>
                        <p:par>
                          <p:cTn id="71" fill="hold" nodeType="afterGroup">
                            <p:stCondLst>
                              <p:cond delay="1000"/>
                            </p:stCondLst>
                            <p:childTnLst>
                              <p:par>
                                <p:cTn id="72" presetID="22" presetClass="entr" presetSubtype="8" fill="hold" grpId="0" nodeType="afterEffect">
                                  <p:stCondLst>
                                    <p:cond delay="0"/>
                                  </p:stCondLst>
                                  <p:childTnLst>
                                    <p:set>
                                      <p:cBhvr>
                                        <p:cTn id="73" dur="1" fill="hold">
                                          <p:stCondLst>
                                            <p:cond delay="0"/>
                                          </p:stCondLst>
                                        </p:cTn>
                                        <p:tgtEl>
                                          <p:spTgt spid="15378"/>
                                        </p:tgtEl>
                                        <p:attrNameLst>
                                          <p:attrName>style.visibility</p:attrName>
                                        </p:attrNameLst>
                                      </p:cBhvr>
                                      <p:to>
                                        <p:strVal val="visible"/>
                                      </p:to>
                                    </p:set>
                                    <p:animEffect filter="wipe(left)">
                                      <p:cBhvr>
                                        <p:cTn id="74" dur="500"/>
                                        <p:tgtEl>
                                          <p:spTgt spid="15378"/>
                                        </p:tgtEl>
                                      </p:cBhvr>
                                    </p:animEffect>
                                  </p:childTnLst>
                                </p:cTn>
                              </p:par>
                            </p:childTnLst>
                          </p:cTn>
                        </p:par>
                        <p:par>
                          <p:cTn id="75" fill="hold" nodeType="afterGroup">
                            <p:stCondLst>
                              <p:cond delay="1500"/>
                            </p:stCondLst>
                            <p:childTnLst>
                              <p:par>
                                <p:cTn id="76" presetID="22" presetClass="entr" presetSubtype="8" fill="hold" grpId="0" nodeType="afterEffect">
                                  <p:stCondLst>
                                    <p:cond delay="250"/>
                                  </p:stCondLst>
                                  <p:childTnLst>
                                    <p:set>
                                      <p:cBhvr>
                                        <p:cTn id="77" dur="1" fill="hold">
                                          <p:stCondLst>
                                            <p:cond delay="0"/>
                                          </p:stCondLst>
                                        </p:cTn>
                                        <p:tgtEl>
                                          <p:spTgt spid="15380"/>
                                        </p:tgtEl>
                                        <p:attrNameLst>
                                          <p:attrName>style.visibility</p:attrName>
                                        </p:attrNameLst>
                                      </p:cBhvr>
                                      <p:to>
                                        <p:strVal val="visible"/>
                                      </p:to>
                                    </p:set>
                                    <p:animEffect filter="wipe(left)">
                                      <p:cBhvr>
                                        <p:cTn id="78" dur="500"/>
                                        <p:tgtEl>
                                          <p:spTgt spid="15380"/>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15379"/>
                                        </p:tgtEl>
                                        <p:attrNameLst>
                                          <p:attrName>style.visibility</p:attrName>
                                        </p:attrNameLst>
                                      </p:cBhvr>
                                      <p:to>
                                        <p:strVal val="visible"/>
                                      </p:to>
                                    </p:set>
                                    <p:animEffect filter="wipe(left)">
                                      <p:cBhvr>
                                        <p:cTn id="83" dur="500"/>
                                        <p:tgtEl>
                                          <p:spTgt spid="15379"/>
                                        </p:tgtEl>
                                      </p:cBhvr>
                                    </p:animEffect>
                                  </p:childTnLst>
                                </p:cTn>
                              </p:par>
                            </p:childTnLst>
                          </p:cTn>
                        </p:par>
                        <p:par>
                          <p:cTn id="84" fill="hold" nodeType="afterGroup">
                            <p:stCondLst>
                              <p:cond delay="500"/>
                            </p:stCondLst>
                            <p:childTnLst>
                              <p:par>
                                <p:cTn id="85" presetID="22" presetClass="entr" presetSubtype="8" fill="hold" grpId="0" nodeType="afterEffect">
                                  <p:stCondLst>
                                    <p:cond delay="250"/>
                                  </p:stCondLst>
                                  <p:childTnLst>
                                    <p:set>
                                      <p:cBhvr>
                                        <p:cTn id="86" dur="1" fill="hold">
                                          <p:stCondLst>
                                            <p:cond delay="0"/>
                                          </p:stCondLst>
                                        </p:cTn>
                                        <p:tgtEl>
                                          <p:spTgt spid="15381"/>
                                        </p:tgtEl>
                                        <p:attrNameLst>
                                          <p:attrName>style.visibility</p:attrName>
                                        </p:attrNameLst>
                                      </p:cBhvr>
                                      <p:to>
                                        <p:strVal val="visible"/>
                                      </p:to>
                                    </p:set>
                                    <p:animEffect filter="wipe(left)">
                                      <p:cBhvr>
                                        <p:cTn id="87" dur="500"/>
                                        <p:tgtEl>
                                          <p:spTgt spid="15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9" grpId="0" animBg="1"/>
      <p:bldP spid="15370" grpId="0" animBg="1"/>
      <p:bldP spid="15375" grpId="0" build="p" bldLvl="0"/>
      <p:bldP spid="15376" grpId="0" bldLvl="0"/>
      <p:bldP spid="15377" grpId="0" bldLvl="0" animBg="1"/>
      <p:bldP spid="15378" grpId="0" bldLvl="0"/>
      <p:bldP spid="15379" grpId="0" bldLvl="0"/>
      <p:bldP spid="15380" grpId="0" bldLvl="0"/>
      <p:bldP spid="15381" grpId="0" bldLvl="0"/>
      <p:bldP spid="15384" grpId="0" animBg="1"/>
      <p:bldP spid="15385" grpId="0" build="allAtOnce"/>
      <p:bldP spid="15386" grpId="0" bldLvl="0"/>
      <p:bldP spid="15391" grpId="0" animBg="1"/>
      <p:bldP spid="1539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Object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8888" y="1494520"/>
            <a:ext cx="2498761" cy="696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412" name="Group 4"/>
          <p:cNvGrpSpPr>
            <a:grpSpLocks/>
          </p:cNvGrpSpPr>
          <p:nvPr/>
        </p:nvGrpSpPr>
        <p:grpSpPr bwMode="auto">
          <a:xfrm>
            <a:off x="669925" y="2419188"/>
            <a:ext cx="4741863" cy="3494088"/>
            <a:chOff x="0" y="20"/>
            <a:chExt cx="2987" cy="2201"/>
          </a:xfrm>
        </p:grpSpPr>
        <p:grpSp>
          <p:nvGrpSpPr>
            <p:cNvPr id="12299" name="Group 5"/>
            <p:cNvGrpSpPr>
              <a:grpSpLocks/>
            </p:cNvGrpSpPr>
            <p:nvPr/>
          </p:nvGrpSpPr>
          <p:grpSpPr bwMode="auto">
            <a:xfrm>
              <a:off x="323" y="68"/>
              <a:ext cx="2187" cy="1913"/>
              <a:chOff x="0" y="0"/>
              <a:chExt cx="2403" cy="2406"/>
            </a:xfrm>
          </p:grpSpPr>
          <p:sp>
            <p:nvSpPr>
              <p:cNvPr id="12370" name="Line 6"/>
              <p:cNvSpPr>
                <a:spLocks noChangeShapeType="1"/>
              </p:cNvSpPr>
              <p:nvPr/>
            </p:nvSpPr>
            <p:spPr bwMode="auto">
              <a:xfrm>
                <a:off x="0" y="2406"/>
                <a:ext cx="2403" cy="1"/>
              </a:xfrm>
              <a:prstGeom prst="line">
                <a:avLst/>
              </a:prstGeom>
              <a:noFill/>
              <a:ln w="25400">
                <a:solidFill>
                  <a:schemeClr val="tx1"/>
                </a:solidFill>
                <a:miter lim="800000"/>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2371" name="Line 7"/>
              <p:cNvSpPr>
                <a:spLocks noChangeShapeType="1"/>
              </p:cNvSpPr>
              <p:nvPr/>
            </p:nvSpPr>
            <p:spPr bwMode="auto">
              <a:xfrm flipV="1">
                <a:off x="0" y="0"/>
                <a:ext cx="1" cy="2403"/>
              </a:xfrm>
              <a:prstGeom prst="line">
                <a:avLst/>
              </a:prstGeom>
              <a:noFill/>
              <a:ln w="25400">
                <a:solidFill>
                  <a:schemeClr val="tx1"/>
                </a:solidFill>
                <a:miter lim="800000"/>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2372" name="Line 8"/>
              <p:cNvSpPr>
                <a:spLocks noChangeShapeType="1"/>
              </p:cNvSpPr>
              <p:nvPr/>
            </p:nvSpPr>
            <p:spPr bwMode="auto">
              <a:xfrm flipV="1">
                <a:off x="1" y="728"/>
                <a:ext cx="181" cy="167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73" name="Line 9"/>
              <p:cNvSpPr>
                <a:spLocks noChangeShapeType="1"/>
              </p:cNvSpPr>
              <p:nvPr/>
            </p:nvSpPr>
            <p:spPr bwMode="auto">
              <a:xfrm rot="21469020" flipV="1">
                <a:off x="318" y="453"/>
                <a:ext cx="1225" cy="2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74" name="未知"/>
              <p:cNvSpPr>
                <a:spLocks noChangeArrowheads="1"/>
              </p:cNvSpPr>
              <p:nvPr/>
            </p:nvSpPr>
            <p:spPr bwMode="auto">
              <a:xfrm>
                <a:off x="182" y="504"/>
                <a:ext cx="136" cy="227"/>
              </a:xfrm>
              <a:custGeom>
                <a:avLst/>
                <a:gdLst>
                  <a:gd name="T0" fmla="*/ 0 w 136"/>
                  <a:gd name="T1" fmla="*/ 227 h 227"/>
                  <a:gd name="T2" fmla="*/ 26 w 136"/>
                  <a:gd name="T3" fmla="*/ 79 h 227"/>
                  <a:gd name="T4" fmla="*/ 136 w 136"/>
                  <a:gd name="T5" fmla="*/ 0 h 227"/>
                  <a:gd name="T6" fmla="*/ 0 60000 65536"/>
                  <a:gd name="T7" fmla="*/ 0 60000 65536"/>
                  <a:gd name="T8" fmla="*/ 0 60000 65536"/>
                </a:gdLst>
                <a:ahLst/>
                <a:cxnLst>
                  <a:cxn ang="T6">
                    <a:pos x="T0" y="T1"/>
                  </a:cxn>
                  <a:cxn ang="T7">
                    <a:pos x="T2" y="T3"/>
                  </a:cxn>
                  <a:cxn ang="T8">
                    <a:pos x="T4" y="T5"/>
                  </a:cxn>
                </a:cxnLst>
                <a:rect l="0" t="0" r="r" b="b"/>
                <a:pathLst>
                  <a:path w="136" h="227">
                    <a:moveTo>
                      <a:pt x="0" y="227"/>
                    </a:moveTo>
                    <a:cubicBezTo>
                      <a:pt x="4" y="202"/>
                      <a:pt x="3" y="117"/>
                      <a:pt x="26" y="79"/>
                    </a:cubicBezTo>
                    <a:cubicBezTo>
                      <a:pt x="49" y="41"/>
                      <a:pt x="113" y="16"/>
                      <a:pt x="136" y="0"/>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75" name="Line 11"/>
              <p:cNvSpPr>
                <a:spLocks noChangeShapeType="1"/>
              </p:cNvSpPr>
              <p:nvPr/>
            </p:nvSpPr>
            <p:spPr bwMode="auto">
              <a:xfrm flipV="1">
                <a:off x="330" y="819"/>
                <a:ext cx="1259" cy="9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76" name="未知"/>
              <p:cNvSpPr>
                <a:spLocks noChangeArrowheads="1"/>
              </p:cNvSpPr>
              <p:nvPr/>
            </p:nvSpPr>
            <p:spPr bwMode="auto">
              <a:xfrm>
                <a:off x="143" y="909"/>
                <a:ext cx="227" cy="182"/>
              </a:xfrm>
              <a:custGeom>
                <a:avLst/>
                <a:gdLst>
                  <a:gd name="T0" fmla="*/ 0 w 227"/>
                  <a:gd name="T1" fmla="*/ 182 h 182"/>
                  <a:gd name="T2" fmla="*/ 45 w 227"/>
                  <a:gd name="T3" fmla="*/ 46 h 182"/>
                  <a:gd name="T4" fmla="*/ 227 w 227"/>
                  <a:gd name="T5" fmla="*/ 0 h 182"/>
                  <a:gd name="T6" fmla="*/ 0 60000 65536"/>
                  <a:gd name="T7" fmla="*/ 0 60000 65536"/>
                  <a:gd name="T8" fmla="*/ 0 60000 65536"/>
                </a:gdLst>
                <a:ahLst/>
                <a:cxnLst>
                  <a:cxn ang="T6">
                    <a:pos x="T0" y="T1"/>
                  </a:cxn>
                  <a:cxn ang="T7">
                    <a:pos x="T2" y="T3"/>
                  </a:cxn>
                  <a:cxn ang="T8">
                    <a:pos x="T4" y="T5"/>
                  </a:cxn>
                </a:cxnLst>
                <a:rect l="0" t="0" r="r" b="b"/>
                <a:pathLst>
                  <a:path w="227" h="182">
                    <a:moveTo>
                      <a:pt x="0" y="182"/>
                    </a:moveTo>
                    <a:cubicBezTo>
                      <a:pt x="3" y="129"/>
                      <a:pt x="7" y="76"/>
                      <a:pt x="45" y="46"/>
                    </a:cubicBezTo>
                    <a:cubicBezTo>
                      <a:pt x="83" y="16"/>
                      <a:pt x="197" y="8"/>
                      <a:pt x="227" y="0"/>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77" name="Line 13"/>
              <p:cNvSpPr>
                <a:spLocks noChangeShapeType="1"/>
              </p:cNvSpPr>
              <p:nvPr/>
            </p:nvSpPr>
            <p:spPr bwMode="auto">
              <a:xfrm flipV="1">
                <a:off x="210" y="1227"/>
                <a:ext cx="1497" cy="91"/>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78" name="Line 14"/>
              <p:cNvSpPr>
                <a:spLocks noChangeShapeType="1"/>
              </p:cNvSpPr>
              <p:nvPr/>
            </p:nvSpPr>
            <p:spPr bwMode="auto">
              <a:xfrm flipV="1">
                <a:off x="204" y="1589"/>
                <a:ext cx="1633" cy="91"/>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79" name="Line 15"/>
              <p:cNvSpPr>
                <a:spLocks noChangeShapeType="1"/>
              </p:cNvSpPr>
              <p:nvPr/>
            </p:nvSpPr>
            <p:spPr bwMode="auto">
              <a:xfrm rot="21594457" flipV="1">
                <a:off x="169" y="1952"/>
                <a:ext cx="1724" cy="91"/>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2380" name="Group 16"/>
              <p:cNvGrpSpPr>
                <a:grpSpLocks/>
              </p:cNvGrpSpPr>
              <p:nvPr/>
            </p:nvGrpSpPr>
            <p:grpSpPr bwMode="auto">
              <a:xfrm>
                <a:off x="3" y="2315"/>
                <a:ext cx="1994" cy="90"/>
                <a:chOff x="0" y="0"/>
                <a:chExt cx="2185" cy="102"/>
              </a:xfrm>
            </p:grpSpPr>
            <p:sp>
              <p:nvSpPr>
                <p:cNvPr id="12384" name="Line 17"/>
                <p:cNvSpPr>
                  <a:spLocks noChangeShapeType="1"/>
                </p:cNvSpPr>
                <p:nvPr/>
              </p:nvSpPr>
              <p:spPr bwMode="auto">
                <a:xfrm flipV="1">
                  <a:off x="315" y="0"/>
                  <a:ext cx="1870" cy="37"/>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85" name="未知"/>
                <p:cNvSpPr>
                  <a:spLocks noChangeArrowheads="1"/>
                </p:cNvSpPr>
                <p:nvPr/>
              </p:nvSpPr>
              <p:spPr bwMode="auto">
                <a:xfrm>
                  <a:off x="0" y="34"/>
                  <a:ext cx="359" cy="68"/>
                </a:xfrm>
                <a:custGeom>
                  <a:avLst/>
                  <a:gdLst>
                    <a:gd name="T0" fmla="*/ 0 w 359"/>
                    <a:gd name="T1" fmla="*/ 68 h 68"/>
                    <a:gd name="T2" fmla="*/ 164 w 359"/>
                    <a:gd name="T3" fmla="*/ 14 h 68"/>
                    <a:gd name="T4" fmla="*/ 359 w 359"/>
                    <a:gd name="T5" fmla="*/ 0 h 68"/>
                    <a:gd name="T6" fmla="*/ 0 60000 65536"/>
                    <a:gd name="T7" fmla="*/ 0 60000 65536"/>
                    <a:gd name="T8" fmla="*/ 0 60000 65536"/>
                  </a:gdLst>
                  <a:ahLst/>
                  <a:cxnLst>
                    <a:cxn ang="T6">
                      <a:pos x="T0" y="T1"/>
                    </a:cxn>
                    <a:cxn ang="T7">
                      <a:pos x="T2" y="T3"/>
                    </a:cxn>
                    <a:cxn ang="T8">
                      <a:pos x="T4" y="T5"/>
                    </a:cxn>
                  </a:cxnLst>
                  <a:rect l="0" t="0" r="r" b="b"/>
                  <a:pathLst>
                    <a:path w="359" h="68">
                      <a:moveTo>
                        <a:pt x="0" y="68"/>
                      </a:moveTo>
                      <a:cubicBezTo>
                        <a:pt x="27" y="59"/>
                        <a:pt x="104" y="25"/>
                        <a:pt x="164" y="14"/>
                      </a:cubicBezTo>
                      <a:cubicBezTo>
                        <a:pt x="224" y="3"/>
                        <a:pt x="319" y="3"/>
                        <a:pt x="359" y="0"/>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2381" name="未知"/>
              <p:cNvSpPr>
                <a:spLocks noChangeArrowheads="1"/>
              </p:cNvSpPr>
              <p:nvPr/>
            </p:nvSpPr>
            <p:spPr bwMode="auto">
              <a:xfrm rot="-1056158">
                <a:off x="92" y="1321"/>
                <a:ext cx="136" cy="105"/>
              </a:xfrm>
              <a:custGeom>
                <a:avLst/>
                <a:gdLst>
                  <a:gd name="T0" fmla="*/ 0 w 136"/>
                  <a:gd name="T1" fmla="*/ 105 h 105"/>
                  <a:gd name="T2" fmla="*/ 45 w 136"/>
                  <a:gd name="T3" fmla="*/ 15 h 105"/>
                  <a:gd name="T4" fmla="*/ 136 w 136"/>
                  <a:gd name="T5" fmla="*/ 15 h 105"/>
                  <a:gd name="T6" fmla="*/ 0 60000 65536"/>
                  <a:gd name="T7" fmla="*/ 0 60000 65536"/>
                  <a:gd name="T8" fmla="*/ 0 60000 65536"/>
                </a:gdLst>
                <a:ahLst/>
                <a:cxnLst>
                  <a:cxn ang="T6">
                    <a:pos x="T0" y="T1"/>
                  </a:cxn>
                  <a:cxn ang="T7">
                    <a:pos x="T2" y="T3"/>
                  </a:cxn>
                  <a:cxn ang="T8">
                    <a:pos x="T4" y="T5"/>
                  </a:cxn>
                </a:cxnLst>
                <a:rect l="0" t="0" r="r" b="b"/>
                <a:pathLst>
                  <a:path w="136" h="105">
                    <a:moveTo>
                      <a:pt x="0" y="105"/>
                    </a:moveTo>
                    <a:cubicBezTo>
                      <a:pt x="11" y="67"/>
                      <a:pt x="22" y="30"/>
                      <a:pt x="45" y="15"/>
                    </a:cubicBezTo>
                    <a:cubicBezTo>
                      <a:pt x="68" y="0"/>
                      <a:pt x="102" y="7"/>
                      <a:pt x="136" y="15"/>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82" name="未知"/>
              <p:cNvSpPr>
                <a:spLocks noChangeArrowheads="1"/>
              </p:cNvSpPr>
              <p:nvPr/>
            </p:nvSpPr>
            <p:spPr bwMode="auto">
              <a:xfrm>
                <a:off x="65" y="1679"/>
                <a:ext cx="184" cy="108"/>
              </a:xfrm>
              <a:custGeom>
                <a:avLst/>
                <a:gdLst>
                  <a:gd name="T0" fmla="*/ 0 w 184"/>
                  <a:gd name="T1" fmla="*/ 108 h 108"/>
                  <a:gd name="T2" fmla="*/ 36 w 184"/>
                  <a:gd name="T3" fmla="*/ 18 h 108"/>
                  <a:gd name="T4" fmla="*/ 184 w 184"/>
                  <a:gd name="T5" fmla="*/ 1 h 108"/>
                  <a:gd name="T6" fmla="*/ 0 60000 65536"/>
                  <a:gd name="T7" fmla="*/ 0 60000 65536"/>
                  <a:gd name="T8" fmla="*/ 0 60000 65536"/>
                </a:gdLst>
                <a:ahLst/>
                <a:cxnLst>
                  <a:cxn ang="T6">
                    <a:pos x="T0" y="T1"/>
                  </a:cxn>
                  <a:cxn ang="T7">
                    <a:pos x="T2" y="T3"/>
                  </a:cxn>
                  <a:cxn ang="T8">
                    <a:pos x="T4" y="T5"/>
                  </a:cxn>
                </a:cxnLst>
                <a:rect l="0" t="0" r="r" b="b"/>
                <a:pathLst>
                  <a:path w="184" h="108">
                    <a:moveTo>
                      <a:pt x="0" y="108"/>
                    </a:moveTo>
                    <a:cubicBezTo>
                      <a:pt x="6" y="93"/>
                      <a:pt x="6" y="36"/>
                      <a:pt x="36" y="18"/>
                    </a:cubicBezTo>
                    <a:cubicBezTo>
                      <a:pt x="66" y="0"/>
                      <a:pt x="153" y="5"/>
                      <a:pt x="184" y="1"/>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83" name="未知"/>
              <p:cNvSpPr>
                <a:spLocks noChangeArrowheads="1"/>
              </p:cNvSpPr>
              <p:nvPr/>
            </p:nvSpPr>
            <p:spPr bwMode="auto">
              <a:xfrm>
                <a:off x="34" y="2042"/>
                <a:ext cx="136" cy="92"/>
              </a:xfrm>
              <a:custGeom>
                <a:avLst/>
                <a:gdLst>
                  <a:gd name="T0" fmla="*/ 0 w 136"/>
                  <a:gd name="T1" fmla="*/ 92 h 92"/>
                  <a:gd name="T2" fmla="*/ 43 w 136"/>
                  <a:gd name="T3" fmla="*/ 15 h 92"/>
                  <a:gd name="T4" fmla="*/ 136 w 136"/>
                  <a:gd name="T5" fmla="*/ 1 h 92"/>
                  <a:gd name="T6" fmla="*/ 0 60000 65536"/>
                  <a:gd name="T7" fmla="*/ 0 60000 65536"/>
                  <a:gd name="T8" fmla="*/ 0 60000 65536"/>
                </a:gdLst>
                <a:ahLst/>
                <a:cxnLst>
                  <a:cxn ang="T6">
                    <a:pos x="T0" y="T1"/>
                  </a:cxn>
                  <a:cxn ang="T7">
                    <a:pos x="T2" y="T3"/>
                  </a:cxn>
                  <a:cxn ang="T8">
                    <a:pos x="T4" y="T5"/>
                  </a:cxn>
                </a:cxnLst>
                <a:rect l="0" t="0" r="r" b="b"/>
                <a:pathLst>
                  <a:path w="136" h="92">
                    <a:moveTo>
                      <a:pt x="0" y="92"/>
                    </a:moveTo>
                    <a:cubicBezTo>
                      <a:pt x="7" y="79"/>
                      <a:pt x="20" y="30"/>
                      <a:pt x="43" y="15"/>
                    </a:cubicBezTo>
                    <a:cubicBezTo>
                      <a:pt x="66" y="0"/>
                      <a:pt x="117" y="4"/>
                      <a:pt x="136" y="1"/>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2300" name="Line 23"/>
            <p:cNvSpPr>
              <a:spLocks noChangeShapeType="1"/>
            </p:cNvSpPr>
            <p:nvPr/>
          </p:nvSpPr>
          <p:spPr bwMode="auto">
            <a:xfrm>
              <a:off x="563" y="493"/>
              <a:ext cx="87" cy="38"/>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01" name="Line 24"/>
            <p:cNvSpPr>
              <a:spLocks noChangeShapeType="1"/>
            </p:cNvSpPr>
            <p:nvPr/>
          </p:nvSpPr>
          <p:spPr bwMode="auto">
            <a:xfrm>
              <a:off x="426" y="1170"/>
              <a:ext cx="87" cy="38"/>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02" name="Line 25"/>
            <p:cNvSpPr>
              <a:spLocks noChangeShapeType="1"/>
            </p:cNvSpPr>
            <p:nvPr/>
          </p:nvSpPr>
          <p:spPr bwMode="auto">
            <a:xfrm>
              <a:off x="420" y="1237"/>
              <a:ext cx="88" cy="37"/>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03" name="Line 26"/>
            <p:cNvSpPr>
              <a:spLocks noChangeShapeType="1"/>
            </p:cNvSpPr>
            <p:nvPr/>
          </p:nvSpPr>
          <p:spPr bwMode="auto">
            <a:xfrm>
              <a:off x="443" y="1108"/>
              <a:ext cx="87" cy="38"/>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04" name="Line 27"/>
            <p:cNvSpPr>
              <a:spLocks noChangeShapeType="1"/>
            </p:cNvSpPr>
            <p:nvPr/>
          </p:nvSpPr>
          <p:spPr bwMode="auto">
            <a:xfrm rot="-94735">
              <a:off x="519" y="531"/>
              <a:ext cx="131" cy="76"/>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05" name="Line 28"/>
            <p:cNvSpPr>
              <a:spLocks noChangeShapeType="1"/>
            </p:cNvSpPr>
            <p:nvPr/>
          </p:nvSpPr>
          <p:spPr bwMode="auto">
            <a:xfrm rot="-94735">
              <a:off x="511" y="607"/>
              <a:ext cx="131" cy="77"/>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06" name="Line 29"/>
            <p:cNvSpPr>
              <a:spLocks noChangeShapeType="1"/>
            </p:cNvSpPr>
            <p:nvPr/>
          </p:nvSpPr>
          <p:spPr bwMode="auto">
            <a:xfrm rot="-94735">
              <a:off x="475" y="662"/>
              <a:ext cx="131" cy="76"/>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07" name="Line 30"/>
            <p:cNvSpPr>
              <a:spLocks noChangeShapeType="1"/>
            </p:cNvSpPr>
            <p:nvPr/>
          </p:nvSpPr>
          <p:spPr bwMode="auto">
            <a:xfrm rot="-94735">
              <a:off x="475" y="736"/>
              <a:ext cx="131" cy="76"/>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08" name="Line 31"/>
            <p:cNvSpPr>
              <a:spLocks noChangeShapeType="1"/>
            </p:cNvSpPr>
            <p:nvPr/>
          </p:nvSpPr>
          <p:spPr bwMode="auto">
            <a:xfrm rot="-94735">
              <a:off x="450" y="1053"/>
              <a:ext cx="87" cy="38"/>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09" name="Line 32"/>
            <p:cNvSpPr>
              <a:spLocks noChangeShapeType="1"/>
            </p:cNvSpPr>
            <p:nvPr/>
          </p:nvSpPr>
          <p:spPr bwMode="auto">
            <a:xfrm>
              <a:off x="399" y="1294"/>
              <a:ext cx="93" cy="48"/>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10" name="Line 33"/>
            <p:cNvSpPr>
              <a:spLocks noChangeShapeType="1"/>
            </p:cNvSpPr>
            <p:nvPr/>
          </p:nvSpPr>
          <p:spPr bwMode="auto">
            <a:xfrm>
              <a:off x="388" y="1361"/>
              <a:ext cx="87" cy="38"/>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11" name="Line 34"/>
            <p:cNvSpPr>
              <a:spLocks noChangeShapeType="1"/>
            </p:cNvSpPr>
            <p:nvPr/>
          </p:nvSpPr>
          <p:spPr bwMode="auto">
            <a:xfrm>
              <a:off x="459" y="993"/>
              <a:ext cx="87" cy="38"/>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12" name="Line 35"/>
            <p:cNvSpPr>
              <a:spLocks noChangeShapeType="1"/>
            </p:cNvSpPr>
            <p:nvPr/>
          </p:nvSpPr>
          <p:spPr bwMode="auto">
            <a:xfrm rot="-94735">
              <a:off x="466" y="939"/>
              <a:ext cx="87" cy="38"/>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13" name="Line 36"/>
            <p:cNvSpPr>
              <a:spLocks noChangeShapeType="1"/>
            </p:cNvSpPr>
            <p:nvPr/>
          </p:nvSpPr>
          <p:spPr bwMode="auto">
            <a:xfrm rot="-94735">
              <a:off x="474" y="800"/>
              <a:ext cx="132" cy="74"/>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14" name="Line 37"/>
            <p:cNvSpPr>
              <a:spLocks noChangeShapeType="1"/>
            </p:cNvSpPr>
            <p:nvPr/>
          </p:nvSpPr>
          <p:spPr bwMode="auto">
            <a:xfrm rot="-94735">
              <a:off x="475" y="874"/>
              <a:ext cx="87" cy="38"/>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15" name="Line 38"/>
            <p:cNvSpPr>
              <a:spLocks noChangeShapeType="1"/>
            </p:cNvSpPr>
            <p:nvPr/>
          </p:nvSpPr>
          <p:spPr bwMode="auto">
            <a:xfrm>
              <a:off x="393" y="1423"/>
              <a:ext cx="88" cy="37"/>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16" name="Line 39"/>
            <p:cNvSpPr>
              <a:spLocks noChangeShapeType="1"/>
            </p:cNvSpPr>
            <p:nvPr/>
          </p:nvSpPr>
          <p:spPr bwMode="auto">
            <a:xfrm>
              <a:off x="382" y="1480"/>
              <a:ext cx="88" cy="38"/>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17" name="Line 40"/>
            <p:cNvSpPr>
              <a:spLocks noChangeShapeType="1"/>
            </p:cNvSpPr>
            <p:nvPr/>
          </p:nvSpPr>
          <p:spPr bwMode="auto">
            <a:xfrm rot="-752289">
              <a:off x="393" y="1537"/>
              <a:ext cx="42" cy="39"/>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18" name="Line 41"/>
            <p:cNvSpPr>
              <a:spLocks noChangeShapeType="1"/>
            </p:cNvSpPr>
            <p:nvPr/>
          </p:nvSpPr>
          <p:spPr bwMode="auto">
            <a:xfrm rot="-752289">
              <a:off x="382" y="1594"/>
              <a:ext cx="41" cy="39"/>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19" name="Line 42"/>
            <p:cNvSpPr>
              <a:spLocks noChangeShapeType="1"/>
            </p:cNvSpPr>
            <p:nvPr/>
          </p:nvSpPr>
          <p:spPr bwMode="auto">
            <a:xfrm rot="-752289">
              <a:off x="382" y="1647"/>
              <a:ext cx="41" cy="38"/>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20" name="Line 43"/>
            <p:cNvSpPr>
              <a:spLocks noChangeShapeType="1"/>
            </p:cNvSpPr>
            <p:nvPr/>
          </p:nvSpPr>
          <p:spPr bwMode="auto">
            <a:xfrm rot="-752289">
              <a:off x="371" y="1714"/>
              <a:ext cx="41" cy="38"/>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21" name="Line 44"/>
            <p:cNvSpPr>
              <a:spLocks noChangeShapeType="1"/>
            </p:cNvSpPr>
            <p:nvPr/>
          </p:nvSpPr>
          <p:spPr bwMode="auto">
            <a:xfrm>
              <a:off x="350" y="1790"/>
              <a:ext cx="43" cy="38"/>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12322" name="Group 45"/>
            <p:cNvGrpSpPr>
              <a:grpSpLocks/>
            </p:cNvGrpSpPr>
            <p:nvPr/>
          </p:nvGrpSpPr>
          <p:grpSpPr bwMode="auto">
            <a:xfrm>
              <a:off x="377" y="1905"/>
              <a:ext cx="1721" cy="81"/>
              <a:chOff x="0" y="0"/>
              <a:chExt cx="1890" cy="102"/>
            </a:xfrm>
          </p:grpSpPr>
          <p:sp>
            <p:nvSpPr>
              <p:cNvPr id="12338" name="Line 46"/>
              <p:cNvSpPr>
                <a:spLocks noChangeShapeType="1"/>
              </p:cNvSpPr>
              <p:nvPr/>
            </p:nvSpPr>
            <p:spPr bwMode="auto">
              <a:xfrm flipH="1">
                <a:off x="1794" y="0"/>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39" name="Line 47"/>
              <p:cNvSpPr>
                <a:spLocks noChangeShapeType="1"/>
              </p:cNvSpPr>
              <p:nvPr/>
            </p:nvSpPr>
            <p:spPr bwMode="auto">
              <a:xfrm flipH="1">
                <a:off x="1722" y="0"/>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40" name="Line 48"/>
              <p:cNvSpPr>
                <a:spLocks noChangeShapeType="1"/>
              </p:cNvSpPr>
              <p:nvPr/>
            </p:nvSpPr>
            <p:spPr bwMode="auto">
              <a:xfrm flipH="1">
                <a:off x="1656" y="0"/>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41" name="Line 49"/>
              <p:cNvSpPr>
                <a:spLocks noChangeShapeType="1"/>
              </p:cNvSpPr>
              <p:nvPr/>
            </p:nvSpPr>
            <p:spPr bwMode="auto">
              <a:xfrm flipH="1">
                <a:off x="1590" y="0"/>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42" name="Line 50"/>
              <p:cNvSpPr>
                <a:spLocks noChangeShapeType="1"/>
              </p:cNvSpPr>
              <p:nvPr/>
            </p:nvSpPr>
            <p:spPr bwMode="auto">
              <a:xfrm flipH="1">
                <a:off x="1518" y="0"/>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43" name="Line 51"/>
              <p:cNvSpPr>
                <a:spLocks noChangeShapeType="1"/>
              </p:cNvSpPr>
              <p:nvPr/>
            </p:nvSpPr>
            <p:spPr bwMode="auto">
              <a:xfrm flipH="1">
                <a:off x="1452" y="0"/>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44" name="Line 52"/>
              <p:cNvSpPr>
                <a:spLocks noChangeShapeType="1"/>
              </p:cNvSpPr>
              <p:nvPr/>
            </p:nvSpPr>
            <p:spPr bwMode="auto">
              <a:xfrm flipH="1">
                <a:off x="1386" y="0"/>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45" name="Line 53"/>
              <p:cNvSpPr>
                <a:spLocks noChangeShapeType="1"/>
              </p:cNvSpPr>
              <p:nvPr/>
            </p:nvSpPr>
            <p:spPr bwMode="auto">
              <a:xfrm flipH="1">
                <a:off x="1314" y="6"/>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46" name="Line 54"/>
              <p:cNvSpPr>
                <a:spLocks noChangeShapeType="1"/>
              </p:cNvSpPr>
              <p:nvPr/>
            </p:nvSpPr>
            <p:spPr bwMode="auto">
              <a:xfrm flipH="1">
                <a:off x="1248" y="6"/>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47" name="Line 55"/>
              <p:cNvSpPr>
                <a:spLocks noChangeShapeType="1"/>
              </p:cNvSpPr>
              <p:nvPr/>
            </p:nvSpPr>
            <p:spPr bwMode="auto">
              <a:xfrm flipH="1">
                <a:off x="1188" y="6"/>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48" name="Line 56"/>
              <p:cNvSpPr>
                <a:spLocks noChangeShapeType="1"/>
              </p:cNvSpPr>
              <p:nvPr/>
            </p:nvSpPr>
            <p:spPr bwMode="auto">
              <a:xfrm flipH="1">
                <a:off x="1116" y="6"/>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49" name="Line 57"/>
              <p:cNvSpPr>
                <a:spLocks noChangeShapeType="1"/>
              </p:cNvSpPr>
              <p:nvPr/>
            </p:nvSpPr>
            <p:spPr bwMode="auto">
              <a:xfrm flipH="1">
                <a:off x="624"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50" name="Line 58"/>
              <p:cNvSpPr>
                <a:spLocks noChangeShapeType="1"/>
              </p:cNvSpPr>
              <p:nvPr/>
            </p:nvSpPr>
            <p:spPr bwMode="auto">
              <a:xfrm flipH="1">
                <a:off x="678"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51" name="Line 59"/>
              <p:cNvSpPr>
                <a:spLocks noChangeShapeType="1"/>
              </p:cNvSpPr>
              <p:nvPr/>
            </p:nvSpPr>
            <p:spPr bwMode="auto">
              <a:xfrm flipH="1">
                <a:off x="564"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52" name="Line 60"/>
              <p:cNvSpPr>
                <a:spLocks noChangeShapeType="1"/>
              </p:cNvSpPr>
              <p:nvPr/>
            </p:nvSpPr>
            <p:spPr bwMode="auto">
              <a:xfrm flipH="1">
                <a:off x="1056" y="6"/>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53" name="Line 61"/>
              <p:cNvSpPr>
                <a:spLocks noChangeShapeType="1"/>
              </p:cNvSpPr>
              <p:nvPr/>
            </p:nvSpPr>
            <p:spPr bwMode="auto">
              <a:xfrm flipH="1">
                <a:off x="456"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54" name="Line 62"/>
              <p:cNvSpPr>
                <a:spLocks noChangeShapeType="1"/>
              </p:cNvSpPr>
              <p:nvPr/>
            </p:nvSpPr>
            <p:spPr bwMode="auto">
              <a:xfrm flipH="1">
                <a:off x="510"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55" name="Line 63"/>
              <p:cNvSpPr>
                <a:spLocks noChangeShapeType="1"/>
              </p:cNvSpPr>
              <p:nvPr/>
            </p:nvSpPr>
            <p:spPr bwMode="auto">
              <a:xfrm flipH="1">
                <a:off x="396"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56" name="Line 64"/>
              <p:cNvSpPr>
                <a:spLocks noChangeShapeType="1"/>
              </p:cNvSpPr>
              <p:nvPr/>
            </p:nvSpPr>
            <p:spPr bwMode="auto">
              <a:xfrm flipH="1">
                <a:off x="954" y="36"/>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57" name="Line 65"/>
              <p:cNvSpPr>
                <a:spLocks noChangeShapeType="1"/>
              </p:cNvSpPr>
              <p:nvPr/>
            </p:nvSpPr>
            <p:spPr bwMode="auto">
              <a:xfrm flipH="1">
                <a:off x="1008" y="36"/>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58" name="Line 66"/>
              <p:cNvSpPr>
                <a:spLocks noChangeShapeType="1"/>
              </p:cNvSpPr>
              <p:nvPr/>
            </p:nvSpPr>
            <p:spPr bwMode="auto">
              <a:xfrm flipH="1">
                <a:off x="894" y="36"/>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59" name="Line 67"/>
              <p:cNvSpPr>
                <a:spLocks noChangeShapeType="1"/>
              </p:cNvSpPr>
              <p:nvPr/>
            </p:nvSpPr>
            <p:spPr bwMode="auto">
              <a:xfrm flipH="1">
                <a:off x="786" y="36"/>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60" name="Line 68"/>
              <p:cNvSpPr>
                <a:spLocks noChangeShapeType="1"/>
              </p:cNvSpPr>
              <p:nvPr/>
            </p:nvSpPr>
            <p:spPr bwMode="auto">
              <a:xfrm flipH="1">
                <a:off x="840" y="36"/>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61" name="Line 69"/>
              <p:cNvSpPr>
                <a:spLocks noChangeShapeType="1"/>
              </p:cNvSpPr>
              <p:nvPr/>
            </p:nvSpPr>
            <p:spPr bwMode="auto">
              <a:xfrm flipH="1">
                <a:off x="726"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62" name="Line 70"/>
              <p:cNvSpPr>
                <a:spLocks noChangeShapeType="1"/>
              </p:cNvSpPr>
              <p:nvPr/>
            </p:nvSpPr>
            <p:spPr bwMode="auto">
              <a:xfrm flipH="1">
                <a:off x="342"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63" name="Line 71"/>
              <p:cNvSpPr>
                <a:spLocks noChangeShapeType="1"/>
              </p:cNvSpPr>
              <p:nvPr/>
            </p:nvSpPr>
            <p:spPr bwMode="auto">
              <a:xfrm flipH="1">
                <a:off x="234"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64" name="Line 72"/>
              <p:cNvSpPr>
                <a:spLocks noChangeShapeType="1"/>
              </p:cNvSpPr>
              <p:nvPr/>
            </p:nvSpPr>
            <p:spPr bwMode="auto">
              <a:xfrm flipH="1">
                <a:off x="288"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65" name="Line 73"/>
              <p:cNvSpPr>
                <a:spLocks noChangeShapeType="1"/>
              </p:cNvSpPr>
              <p:nvPr/>
            </p:nvSpPr>
            <p:spPr bwMode="auto">
              <a:xfrm flipH="1">
                <a:off x="174"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66" name="Line 74"/>
              <p:cNvSpPr>
                <a:spLocks noChangeShapeType="1"/>
              </p:cNvSpPr>
              <p:nvPr/>
            </p:nvSpPr>
            <p:spPr bwMode="auto">
              <a:xfrm flipH="1">
                <a:off x="168" y="48"/>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67" name="Line 75"/>
              <p:cNvSpPr>
                <a:spLocks noChangeShapeType="1"/>
              </p:cNvSpPr>
              <p:nvPr/>
            </p:nvSpPr>
            <p:spPr bwMode="auto">
              <a:xfrm flipH="1">
                <a:off x="60" y="48"/>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68" name="Line 76"/>
              <p:cNvSpPr>
                <a:spLocks noChangeShapeType="1"/>
              </p:cNvSpPr>
              <p:nvPr/>
            </p:nvSpPr>
            <p:spPr bwMode="auto">
              <a:xfrm flipH="1">
                <a:off x="114" y="48"/>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69" name="Line 77"/>
              <p:cNvSpPr>
                <a:spLocks noChangeShapeType="1"/>
              </p:cNvSpPr>
              <p:nvPr/>
            </p:nvSpPr>
            <p:spPr bwMode="auto">
              <a:xfrm flipH="1">
                <a:off x="0" y="48"/>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12323" name="Line 78"/>
            <p:cNvSpPr>
              <a:spLocks noChangeShapeType="1"/>
            </p:cNvSpPr>
            <p:nvPr/>
          </p:nvSpPr>
          <p:spPr bwMode="auto">
            <a:xfrm>
              <a:off x="328" y="1866"/>
              <a:ext cx="43" cy="39"/>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24" name="Line 79"/>
            <p:cNvSpPr>
              <a:spLocks noChangeShapeType="1"/>
            </p:cNvSpPr>
            <p:nvPr/>
          </p:nvSpPr>
          <p:spPr bwMode="auto">
            <a:xfrm flipH="1">
              <a:off x="312" y="1074"/>
              <a:ext cx="874" cy="1"/>
            </a:xfrm>
            <a:prstGeom prst="line">
              <a:avLst/>
            </a:prstGeom>
            <a:noFill/>
            <a:ln w="19050">
              <a:solidFill>
                <a:srgbClr val="000099"/>
              </a:solidFill>
              <a:prstDash val="dash"/>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25" name="Line 80"/>
            <p:cNvSpPr>
              <a:spLocks noChangeShapeType="1"/>
            </p:cNvSpPr>
            <p:nvPr/>
          </p:nvSpPr>
          <p:spPr bwMode="auto">
            <a:xfrm flipH="1">
              <a:off x="305" y="1370"/>
              <a:ext cx="875" cy="1"/>
            </a:xfrm>
            <a:prstGeom prst="line">
              <a:avLst/>
            </a:prstGeom>
            <a:noFill/>
            <a:ln w="19050">
              <a:solidFill>
                <a:srgbClr val="000099"/>
              </a:solidFill>
              <a:prstDash val="dash"/>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26" name="Text Box 81"/>
            <p:cNvSpPr>
              <a:spLocks noChangeArrowheads="1"/>
            </p:cNvSpPr>
            <p:nvPr/>
          </p:nvSpPr>
          <p:spPr bwMode="auto">
            <a:xfrm>
              <a:off x="365" y="20"/>
              <a:ext cx="71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2400" i="1">
                  <a:solidFill>
                    <a:schemeClr val="tx2"/>
                  </a:solidFill>
                  <a:latin typeface="Times New Roman" pitchFamily="18" charset="0"/>
                  <a:sym typeface="Arial" pitchFamily="34" charset="0"/>
                </a:rPr>
                <a:t>i</a:t>
              </a:r>
              <a:r>
                <a:rPr lang="en-US" altLang="zh-CN" sz="2400" baseline="-25000">
                  <a:solidFill>
                    <a:schemeClr val="tx2"/>
                  </a:solidFill>
                  <a:latin typeface="Times New Roman" pitchFamily="18" charset="0"/>
                  <a:sym typeface="Arial" pitchFamily="34" charset="0"/>
                </a:rPr>
                <a:t>C</a:t>
              </a:r>
              <a:r>
                <a:rPr lang="en-US" altLang="zh-CN" sz="2400" i="1">
                  <a:solidFill>
                    <a:schemeClr val="tx2"/>
                  </a:solidFill>
                  <a:latin typeface="Times New Roman" pitchFamily="18" charset="0"/>
                  <a:sym typeface="Arial" pitchFamily="34" charset="0"/>
                </a:rPr>
                <a:t> </a:t>
              </a:r>
              <a:r>
                <a:rPr lang="en-US" altLang="zh-CN" sz="2400" b="0">
                  <a:solidFill>
                    <a:schemeClr val="tx2"/>
                  </a:solidFill>
                  <a:latin typeface="Times New Roman" pitchFamily="18" charset="0"/>
                  <a:sym typeface="Arial" pitchFamily="34" charset="0"/>
                </a:rPr>
                <a:t>/ </a:t>
              </a:r>
              <a:r>
                <a:rPr lang="en-US" altLang="zh-CN" sz="2400">
                  <a:solidFill>
                    <a:schemeClr val="tx2"/>
                  </a:solidFill>
                  <a:latin typeface="Times New Roman" pitchFamily="18" charset="0"/>
                  <a:sym typeface="Arial" pitchFamily="34" charset="0"/>
                </a:rPr>
                <a:t>mA</a:t>
              </a:r>
            </a:p>
          </p:txBody>
        </p:sp>
        <p:sp>
          <p:nvSpPr>
            <p:cNvPr id="12327" name="Text Box 82"/>
            <p:cNvSpPr>
              <a:spLocks noChangeArrowheads="1"/>
            </p:cNvSpPr>
            <p:nvPr/>
          </p:nvSpPr>
          <p:spPr bwMode="auto">
            <a:xfrm>
              <a:off x="2271" y="1930"/>
              <a:ext cx="71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buFont typeface="Arial" pitchFamily="34" charset="0"/>
                <a:buNone/>
              </a:pPr>
              <a:r>
                <a:rPr lang="en-US" altLang="zh-CN" sz="2400" i="1">
                  <a:solidFill>
                    <a:schemeClr val="tx2"/>
                  </a:solidFill>
                  <a:latin typeface="Times New Roman" pitchFamily="18" charset="0"/>
                  <a:sym typeface="Arial" pitchFamily="34" charset="0"/>
                </a:rPr>
                <a:t>u</a:t>
              </a:r>
              <a:r>
                <a:rPr lang="en-US" altLang="zh-CN" sz="2400" baseline="-25000">
                  <a:solidFill>
                    <a:schemeClr val="tx2"/>
                  </a:solidFill>
                  <a:latin typeface="Times New Roman" pitchFamily="18" charset="0"/>
                  <a:sym typeface="Arial" pitchFamily="34" charset="0"/>
                </a:rPr>
                <a:t>CE</a:t>
              </a:r>
              <a:r>
                <a:rPr lang="en-US" altLang="zh-CN" sz="2400" b="0">
                  <a:solidFill>
                    <a:schemeClr val="tx2"/>
                  </a:solidFill>
                  <a:latin typeface="Times New Roman" pitchFamily="18" charset="0"/>
                  <a:sym typeface="Arial" pitchFamily="34" charset="0"/>
                </a:rPr>
                <a:t> </a:t>
              </a:r>
              <a:r>
                <a:rPr lang="en-US" altLang="zh-CN" sz="2400">
                  <a:solidFill>
                    <a:schemeClr val="tx2"/>
                  </a:solidFill>
                  <a:latin typeface="Times New Roman" pitchFamily="18" charset="0"/>
                  <a:sym typeface="Arial" pitchFamily="34" charset="0"/>
                </a:rPr>
                <a:t>/V</a:t>
              </a:r>
              <a:endParaRPr lang="zh-CN" altLang="en-US">
                <a:solidFill>
                  <a:schemeClr val="tx2"/>
                </a:solidFill>
                <a:latin typeface="Times New Roman" pitchFamily="18" charset="0"/>
              </a:endParaRPr>
            </a:p>
          </p:txBody>
        </p:sp>
        <p:sp>
          <p:nvSpPr>
            <p:cNvPr id="12328" name="Text Box 83"/>
            <p:cNvSpPr>
              <a:spLocks noChangeArrowheads="1"/>
            </p:cNvSpPr>
            <p:nvPr/>
          </p:nvSpPr>
          <p:spPr bwMode="auto">
            <a:xfrm>
              <a:off x="1584" y="138"/>
              <a:ext cx="743" cy="1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30000"/>
                </a:spcBef>
                <a:buFont typeface="Arial" pitchFamily="34" charset="0"/>
                <a:buNone/>
              </a:pPr>
              <a:r>
                <a:rPr lang="zh-CN" altLang="en-US" sz="2400" b="0">
                  <a:solidFill>
                    <a:schemeClr val="tx1"/>
                  </a:solidFill>
                  <a:latin typeface="Times New Roman" pitchFamily="18" charset="0"/>
                  <a:sym typeface="Arial" pitchFamily="34" charset="0"/>
                </a:rPr>
                <a:t>  </a:t>
              </a:r>
              <a:r>
                <a:rPr lang="en-US" altLang="zh-CN" sz="2400" b="0">
                  <a:solidFill>
                    <a:schemeClr val="tx1"/>
                  </a:solidFill>
                  <a:latin typeface="Times New Roman" pitchFamily="18" charset="0"/>
                  <a:sym typeface="Arial" pitchFamily="34" charset="0"/>
                </a:rPr>
                <a:t>50 µA</a:t>
              </a:r>
              <a:endParaRPr lang="zh-CN" altLang="en-US" sz="2400" b="0">
                <a:solidFill>
                  <a:schemeClr val="tx1"/>
                </a:solidFill>
                <a:latin typeface="Times New Roman" pitchFamily="18" charset="0"/>
                <a:sym typeface="Arial" pitchFamily="34" charset="0"/>
              </a:endParaRPr>
            </a:p>
            <a:p>
              <a:pPr>
                <a:spcBef>
                  <a:spcPct val="30000"/>
                </a:spcBef>
                <a:buFont typeface="Arial" pitchFamily="34" charset="0"/>
                <a:buNone/>
              </a:pPr>
              <a:r>
                <a:rPr lang="en-US" altLang="zh-CN" sz="2400" b="0">
                  <a:solidFill>
                    <a:schemeClr val="tx1"/>
                  </a:solidFill>
                  <a:latin typeface="Times New Roman" pitchFamily="18" charset="0"/>
                  <a:sym typeface="Arial" pitchFamily="34" charset="0"/>
                </a:rPr>
                <a:t>  40 µA</a:t>
              </a:r>
              <a:endParaRPr lang="zh-CN" altLang="en-US" sz="2400" b="0">
                <a:solidFill>
                  <a:schemeClr val="tx1"/>
                </a:solidFill>
                <a:latin typeface="Times New Roman" pitchFamily="18" charset="0"/>
                <a:sym typeface="Arial" pitchFamily="34" charset="0"/>
              </a:endParaRPr>
            </a:p>
            <a:p>
              <a:pPr>
                <a:spcBef>
                  <a:spcPct val="30000"/>
                </a:spcBef>
                <a:buFont typeface="Arial" pitchFamily="34" charset="0"/>
                <a:buNone/>
              </a:pPr>
              <a:r>
                <a:rPr lang="en-US" altLang="zh-CN" sz="2400" b="0">
                  <a:solidFill>
                    <a:schemeClr val="tx1"/>
                  </a:solidFill>
                  <a:latin typeface="Times New Roman" pitchFamily="18" charset="0"/>
                  <a:sym typeface="Arial" pitchFamily="34" charset="0"/>
                </a:rPr>
                <a:t>  30 µA</a:t>
              </a:r>
              <a:endParaRPr lang="zh-CN" altLang="en-US" sz="2400" b="0">
                <a:solidFill>
                  <a:schemeClr val="tx1"/>
                </a:solidFill>
                <a:latin typeface="Times New Roman" pitchFamily="18" charset="0"/>
                <a:sym typeface="Arial" pitchFamily="34" charset="0"/>
              </a:endParaRPr>
            </a:p>
            <a:p>
              <a:pPr>
                <a:spcBef>
                  <a:spcPct val="30000"/>
                </a:spcBef>
                <a:buFont typeface="Arial" pitchFamily="34" charset="0"/>
                <a:buNone/>
              </a:pPr>
              <a:r>
                <a:rPr lang="en-US" altLang="zh-CN" sz="2400" b="0">
                  <a:solidFill>
                    <a:schemeClr val="tx1"/>
                  </a:solidFill>
                  <a:latin typeface="Times New Roman" pitchFamily="18" charset="0"/>
                  <a:sym typeface="Arial" pitchFamily="34" charset="0"/>
                </a:rPr>
                <a:t>  20 µA</a:t>
              </a:r>
              <a:endParaRPr lang="zh-CN" altLang="en-US" sz="2400" b="0">
                <a:solidFill>
                  <a:schemeClr val="tx1"/>
                </a:solidFill>
                <a:latin typeface="Times New Roman" pitchFamily="18" charset="0"/>
                <a:sym typeface="Arial" pitchFamily="34" charset="0"/>
              </a:endParaRPr>
            </a:p>
            <a:p>
              <a:pPr>
                <a:spcBef>
                  <a:spcPct val="30000"/>
                </a:spcBef>
                <a:buFont typeface="Arial" pitchFamily="34" charset="0"/>
                <a:buNone/>
              </a:pPr>
              <a:r>
                <a:rPr lang="en-US" altLang="zh-CN" sz="2400" b="0">
                  <a:solidFill>
                    <a:schemeClr val="tx1"/>
                  </a:solidFill>
                  <a:latin typeface="Times New Roman" pitchFamily="18" charset="0"/>
                  <a:sym typeface="Arial" pitchFamily="34" charset="0"/>
                </a:rPr>
                <a:t>  10 µA</a:t>
              </a:r>
              <a:endParaRPr lang="zh-CN" altLang="en-US" sz="2400" b="0">
                <a:solidFill>
                  <a:schemeClr val="tx1"/>
                </a:solidFill>
                <a:latin typeface="Times New Roman" pitchFamily="18" charset="0"/>
                <a:sym typeface="Arial" pitchFamily="34" charset="0"/>
              </a:endParaRPr>
            </a:p>
            <a:p>
              <a:pPr>
                <a:spcBef>
                  <a:spcPct val="30000"/>
                </a:spcBef>
                <a:buFont typeface="Arial" pitchFamily="34" charset="0"/>
                <a:buNone/>
              </a:pPr>
              <a:r>
                <a:rPr lang="en-US" altLang="zh-CN" sz="2400" b="0" i="1">
                  <a:solidFill>
                    <a:srgbClr val="FF0000"/>
                  </a:solidFill>
                  <a:latin typeface="Times New Roman" pitchFamily="18" charset="0"/>
                  <a:sym typeface="Arial" pitchFamily="34" charset="0"/>
                </a:rPr>
                <a:t>  I</a:t>
              </a:r>
              <a:r>
                <a:rPr lang="en-US" altLang="zh-CN" sz="2400" b="0" baseline="-25000">
                  <a:solidFill>
                    <a:srgbClr val="FF0000"/>
                  </a:solidFill>
                  <a:latin typeface="Times New Roman" pitchFamily="18" charset="0"/>
                  <a:sym typeface="Arial" pitchFamily="34" charset="0"/>
                </a:rPr>
                <a:t>B</a:t>
              </a:r>
              <a:r>
                <a:rPr lang="en-US" altLang="zh-CN" sz="2400" b="0">
                  <a:solidFill>
                    <a:srgbClr val="FF0000"/>
                  </a:solidFill>
                  <a:latin typeface="Times New Roman" pitchFamily="18" charset="0"/>
                  <a:sym typeface="Arial" pitchFamily="34" charset="0"/>
                </a:rPr>
                <a:t> = 0</a:t>
              </a:r>
              <a:endParaRPr lang="zh-CN" altLang="en-US" b="0">
                <a:solidFill>
                  <a:srgbClr val="FF0000"/>
                </a:solidFill>
                <a:latin typeface="Times New Roman" pitchFamily="18" charset="0"/>
              </a:endParaRPr>
            </a:p>
          </p:txBody>
        </p:sp>
        <p:sp>
          <p:nvSpPr>
            <p:cNvPr id="12329" name="Text Box 84"/>
            <p:cNvSpPr>
              <a:spLocks noChangeArrowheads="1"/>
            </p:cNvSpPr>
            <p:nvPr/>
          </p:nvSpPr>
          <p:spPr bwMode="auto">
            <a:xfrm>
              <a:off x="174" y="1941"/>
              <a:ext cx="241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Font typeface="Arial" pitchFamily="34" charset="0"/>
                <a:buNone/>
              </a:pPr>
              <a:r>
                <a:rPr lang="en-US" altLang="zh-CN" sz="1800" i="1">
                  <a:solidFill>
                    <a:schemeClr val="tx1"/>
                  </a:solidFill>
                  <a:latin typeface="Times New Roman" pitchFamily="18" charset="0"/>
                  <a:sym typeface="Arial" pitchFamily="34" charset="0"/>
                </a:rPr>
                <a:t>O</a:t>
              </a:r>
              <a:r>
                <a:rPr lang="en-US" altLang="zh-CN" sz="1800">
                  <a:solidFill>
                    <a:schemeClr val="tx1"/>
                  </a:solidFill>
                  <a:latin typeface="Times New Roman" pitchFamily="18" charset="0"/>
                  <a:sym typeface="Arial" pitchFamily="34" charset="0"/>
                </a:rPr>
                <a:t>          2          4           6         8       </a:t>
              </a:r>
              <a:endParaRPr lang="zh-CN" altLang="en-US">
                <a:latin typeface="Times New Roman" pitchFamily="18" charset="0"/>
              </a:endParaRPr>
            </a:p>
          </p:txBody>
        </p:sp>
        <p:sp>
          <p:nvSpPr>
            <p:cNvPr id="12330" name="Line 85"/>
            <p:cNvSpPr>
              <a:spLocks noChangeShapeType="1"/>
            </p:cNvSpPr>
            <p:nvPr/>
          </p:nvSpPr>
          <p:spPr bwMode="auto">
            <a:xfrm>
              <a:off x="2259" y="1940"/>
              <a:ext cx="1" cy="35"/>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31" name="Line 86"/>
            <p:cNvSpPr>
              <a:spLocks noChangeShapeType="1"/>
            </p:cNvSpPr>
            <p:nvPr/>
          </p:nvSpPr>
          <p:spPr bwMode="auto">
            <a:xfrm>
              <a:off x="1778" y="1942"/>
              <a:ext cx="1" cy="36"/>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32" name="Line 87"/>
            <p:cNvSpPr>
              <a:spLocks noChangeShapeType="1"/>
            </p:cNvSpPr>
            <p:nvPr/>
          </p:nvSpPr>
          <p:spPr bwMode="auto">
            <a:xfrm>
              <a:off x="786" y="1942"/>
              <a:ext cx="1" cy="36"/>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33" name="Text Box 88"/>
            <p:cNvSpPr>
              <a:spLocks noChangeArrowheads="1"/>
            </p:cNvSpPr>
            <p:nvPr/>
          </p:nvSpPr>
          <p:spPr bwMode="auto">
            <a:xfrm>
              <a:off x="0" y="214"/>
              <a:ext cx="437" cy="1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5000"/>
                </a:lnSpc>
                <a:spcBef>
                  <a:spcPct val="10000"/>
                </a:spcBef>
                <a:buFont typeface="Arial" pitchFamily="34" charset="0"/>
                <a:buNone/>
              </a:pPr>
              <a:r>
                <a:rPr lang="en-US" altLang="zh-CN" sz="1800">
                  <a:solidFill>
                    <a:schemeClr val="tx1"/>
                  </a:solidFill>
                  <a:latin typeface="Times New Roman" pitchFamily="18" charset="0"/>
                  <a:sym typeface="Arial" pitchFamily="34" charset="0"/>
                </a:rPr>
                <a:t>4</a:t>
              </a:r>
              <a:endParaRPr lang="zh-CN" altLang="en-US" sz="1800">
                <a:solidFill>
                  <a:schemeClr val="tx1"/>
                </a:solidFill>
                <a:latin typeface="Times New Roman" pitchFamily="18" charset="0"/>
                <a:sym typeface="Arial" pitchFamily="34" charset="0"/>
              </a:endParaRPr>
            </a:p>
            <a:p>
              <a:pPr>
                <a:lnSpc>
                  <a:spcPct val="95000"/>
                </a:lnSpc>
                <a:spcBef>
                  <a:spcPct val="10000"/>
                </a:spcBef>
                <a:buFont typeface="Arial" pitchFamily="34" charset="0"/>
                <a:buNone/>
              </a:pPr>
              <a:endParaRPr lang="zh-CN" altLang="en-US" sz="1800">
                <a:solidFill>
                  <a:schemeClr val="tx1"/>
                </a:solidFill>
                <a:latin typeface="Times New Roman" pitchFamily="18" charset="0"/>
                <a:sym typeface="Arial" pitchFamily="34" charset="0"/>
              </a:endParaRPr>
            </a:p>
            <a:p>
              <a:pPr>
                <a:lnSpc>
                  <a:spcPct val="95000"/>
                </a:lnSpc>
                <a:spcBef>
                  <a:spcPct val="10000"/>
                </a:spcBef>
                <a:buFont typeface="Arial" pitchFamily="34" charset="0"/>
                <a:buNone/>
              </a:pPr>
              <a:r>
                <a:rPr lang="en-US" altLang="zh-CN" sz="1800">
                  <a:solidFill>
                    <a:schemeClr val="tx1"/>
                  </a:solidFill>
                  <a:latin typeface="Times New Roman" pitchFamily="18" charset="0"/>
                  <a:sym typeface="Arial" pitchFamily="34" charset="0"/>
                </a:rPr>
                <a:t>3</a:t>
              </a:r>
              <a:endParaRPr lang="zh-CN" altLang="en-US" sz="1800">
                <a:solidFill>
                  <a:schemeClr val="tx1"/>
                </a:solidFill>
                <a:latin typeface="Times New Roman" pitchFamily="18" charset="0"/>
                <a:sym typeface="Arial" pitchFamily="34" charset="0"/>
              </a:endParaRPr>
            </a:p>
            <a:p>
              <a:pPr>
                <a:lnSpc>
                  <a:spcPct val="95000"/>
                </a:lnSpc>
                <a:spcBef>
                  <a:spcPct val="10000"/>
                </a:spcBef>
                <a:buFont typeface="Arial" pitchFamily="34" charset="0"/>
                <a:buNone/>
              </a:pPr>
              <a:endParaRPr lang="zh-CN" altLang="en-US" sz="1800">
                <a:solidFill>
                  <a:schemeClr val="tx1"/>
                </a:solidFill>
                <a:latin typeface="Times New Roman" pitchFamily="18" charset="0"/>
                <a:sym typeface="Arial" pitchFamily="34" charset="0"/>
              </a:endParaRPr>
            </a:p>
            <a:p>
              <a:pPr>
                <a:lnSpc>
                  <a:spcPct val="95000"/>
                </a:lnSpc>
                <a:spcBef>
                  <a:spcPct val="10000"/>
                </a:spcBef>
                <a:buFont typeface="Arial" pitchFamily="34" charset="0"/>
                <a:buNone/>
              </a:pPr>
              <a:r>
                <a:rPr lang="en-US" altLang="zh-CN" sz="1800">
                  <a:solidFill>
                    <a:schemeClr val="tx1"/>
                  </a:solidFill>
                  <a:latin typeface="Times New Roman" pitchFamily="18" charset="0"/>
                  <a:sym typeface="Arial" pitchFamily="34" charset="0"/>
                </a:rPr>
                <a:t>2</a:t>
              </a:r>
              <a:endParaRPr lang="zh-CN" altLang="en-US" sz="1800">
                <a:solidFill>
                  <a:schemeClr val="tx1"/>
                </a:solidFill>
                <a:latin typeface="Times New Roman" pitchFamily="18" charset="0"/>
                <a:sym typeface="Arial" pitchFamily="34" charset="0"/>
              </a:endParaRPr>
            </a:p>
            <a:p>
              <a:pPr>
                <a:lnSpc>
                  <a:spcPct val="95000"/>
                </a:lnSpc>
                <a:spcBef>
                  <a:spcPct val="10000"/>
                </a:spcBef>
                <a:buFont typeface="Arial" pitchFamily="34" charset="0"/>
                <a:buNone/>
              </a:pPr>
              <a:endParaRPr lang="zh-CN" altLang="en-US" sz="1800">
                <a:solidFill>
                  <a:schemeClr val="tx1"/>
                </a:solidFill>
                <a:latin typeface="Times New Roman" pitchFamily="18" charset="0"/>
                <a:sym typeface="Arial" pitchFamily="34" charset="0"/>
              </a:endParaRPr>
            </a:p>
            <a:p>
              <a:pPr>
                <a:lnSpc>
                  <a:spcPct val="95000"/>
                </a:lnSpc>
                <a:spcBef>
                  <a:spcPct val="10000"/>
                </a:spcBef>
                <a:buFont typeface="Arial" pitchFamily="34" charset="0"/>
                <a:buNone/>
              </a:pPr>
              <a:r>
                <a:rPr lang="en-US" altLang="zh-CN" sz="1800">
                  <a:solidFill>
                    <a:schemeClr val="tx1"/>
                  </a:solidFill>
                  <a:latin typeface="Times New Roman" pitchFamily="18" charset="0"/>
                  <a:sym typeface="Arial" pitchFamily="34" charset="0"/>
                </a:rPr>
                <a:t>1</a:t>
              </a:r>
              <a:endParaRPr lang="zh-CN" altLang="en-US">
                <a:latin typeface="Times New Roman" pitchFamily="18" charset="0"/>
              </a:endParaRPr>
            </a:p>
          </p:txBody>
        </p:sp>
        <p:sp>
          <p:nvSpPr>
            <p:cNvPr id="12334" name="Line 89"/>
            <p:cNvSpPr>
              <a:spLocks noChangeShapeType="1"/>
            </p:cNvSpPr>
            <p:nvPr/>
          </p:nvSpPr>
          <p:spPr bwMode="auto">
            <a:xfrm>
              <a:off x="315" y="340"/>
              <a:ext cx="43"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35" name="Line 90"/>
            <p:cNvSpPr>
              <a:spLocks noChangeShapeType="1"/>
            </p:cNvSpPr>
            <p:nvPr/>
          </p:nvSpPr>
          <p:spPr bwMode="auto">
            <a:xfrm>
              <a:off x="317" y="759"/>
              <a:ext cx="44"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36" name="Line 91"/>
            <p:cNvSpPr>
              <a:spLocks noChangeShapeType="1"/>
            </p:cNvSpPr>
            <p:nvPr/>
          </p:nvSpPr>
          <p:spPr bwMode="auto">
            <a:xfrm>
              <a:off x="323" y="1179"/>
              <a:ext cx="43"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37" name="Line 92"/>
            <p:cNvSpPr>
              <a:spLocks noChangeShapeType="1"/>
            </p:cNvSpPr>
            <p:nvPr/>
          </p:nvSpPr>
          <p:spPr bwMode="auto">
            <a:xfrm>
              <a:off x="315" y="1592"/>
              <a:ext cx="43"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17500" name="Text Box 93"/>
          <p:cNvSpPr>
            <a:spLocks noChangeArrowheads="1"/>
          </p:cNvSpPr>
          <p:nvPr/>
        </p:nvSpPr>
        <p:spPr bwMode="auto">
          <a:xfrm>
            <a:off x="5376863" y="3732213"/>
            <a:ext cx="3624262"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gn="l">
              <a:buFont typeface="Arial" pitchFamily="34" charset="0"/>
              <a:buNone/>
            </a:pPr>
            <a:endParaRPr lang="zh-CN" altLang="en-US" sz="900" b="0" dirty="0">
              <a:solidFill>
                <a:srgbClr val="000099"/>
              </a:solidFill>
              <a:latin typeface="Times New Roman" pitchFamily="18" charset="0"/>
              <a:sym typeface="Arial" pitchFamily="34" charset="0"/>
            </a:endParaRPr>
          </a:p>
          <a:p>
            <a:pPr marL="457200" indent="-457200" algn="l">
              <a:buFont typeface="Arial" pitchFamily="34" charset="0"/>
              <a:buNone/>
            </a:pPr>
            <a:r>
              <a:rPr lang="zh-CN" altLang="en-US" sz="2800" b="0" dirty="0">
                <a:solidFill>
                  <a:schemeClr val="tx1"/>
                </a:solidFill>
                <a:latin typeface="Times New Roman" pitchFamily="18" charset="0"/>
                <a:sym typeface="Arial" pitchFamily="34" charset="0"/>
              </a:rPr>
              <a:t>     </a:t>
            </a:r>
            <a:r>
              <a:rPr lang="zh-CN" altLang="en-US" sz="2800" b="0" dirty="0">
                <a:solidFill>
                  <a:srgbClr val="C00000"/>
                </a:solidFill>
                <a:latin typeface="Times New Roman" pitchFamily="18" charset="0"/>
                <a:sym typeface="Arial" pitchFamily="34" charset="0"/>
              </a:rPr>
              <a:t>条件：</a:t>
            </a:r>
            <a:r>
              <a:rPr lang="zh-CN" altLang="en-US" sz="2000" b="0" dirty="0">
                <a:solidFill>
                  <a:srgbClr val="000000"/>
                </a:solidFill>
                <a:latin typeface="Times New Roman" pitchFamily="18" charset="0"/>
                <a:sym typeface="Arial" pitchFamily="34" charset="0"/>
              </a:rPr>
              <a:t>两个结均反偏</a:t>
            </a:r>
            <a:endParaRPr lang="en-US" altLang="zh-CN" sz="2000" b="0" dirty="0">
              <a:solidFill>
                <a:srgbClr val="000000"/>
              </a:solidFill>
              <a:latin typeface="Times New Roman" pitchFamily="18" charset="0"/>
              <a:sym typeface="Arial" pitchFamily="34" charset="0"/>
            </a:endParaRPr>
          </a:p>
          <a:p>
            <a:pPr marL="457200" indent="-457200" algn="l">
              <a:buFont typeface="Arial" pitchFamily="34" charset="0"/>
              <a:buNone/>
            </a:pPr>
            <a:endParaRPr lang="zh-CN" altLang="en-US" sz="800" b="0" dirty="0">
              <a:solidFill>
                <a:srgbClr val="000000"/>
              </a:solidFill>
              <a:latin typeface="Times New Roman" pitchFamily="18" charset="0"/>
              <a:sym typeface="Arial" pitchFamily="34" charset="0"/>
            </a:endParaRPr>
          </a:p>
          <a:p>
            <a:pPr marL="457200" indent="-457200" algn="l">
              <a:buFont typeface="Arial" pitchFamily="34" charset="0"/>
              <a:buNone/>
            </a:pPr>
            <a:r>
              <a:rPr lang="zh-CN" altLang="en-US" sz="2800" b="0" dirty="0">
                <a:solidFill>
                  <a:schemeClr val="tx1"/>
                </a:solidFill>
                <a:latin typeface="Times New Roman" pitchFamily="18" charset="0"/>
                <a:sym typeface="Arial" pitchFamily="34" charset="0"/>
              </a:rPr>
              <a:t>     </a:t>
            </a:r>
            <a:r>
              <a:rPr lang="zh-CN" altLang="en-US" sz="2800" b="0" dirty="0">
                <a:solidFill>
                  <a:srgbClr val="C00000"/>
                </a:solidFill>
                <a:latin typeface="Times New Roman" pitchFamily="18" charset="0"/>
                <a:sym typeface="Arial" pitchFamily="34" charset="0"/>
              </a:rPr>
              <a:t>特点：</a:t>
            </a:r>
            <a:r>
              <a:rPr lang="zh-CN" altLang="en-US" sz="2000" b="0" dirty="0">
                <a:solidFill>
                  <a:schemeClr val="tx1"/>
                </a:solidFill>
                <a:latin typeface="Times New Roman" pitchFamily="18" charset="0"/>
                <a:sym typeface="Arial" pitchFamily="34" charset="0"/>
              </a:rPr>
              <a:t>相当于开关断开</a:t>
            </a:r>
            <a:endParaRPr lang="en-US" altLang="zh-CN" sz="2000" b="0" dirty="0">
              <a:solidFill>
                <a:schemeClr val="tx1"/>
              </a:solidFill>
              <a:latin typeface="Times New Roman" pitchFamily="18" charset="0"/>
              <a:sym typeface="Arial" pitchFamily="34" charset="0"/>
            </a:endParaRPr>
          </a:p>
          <a:p>
            <a:pPr marL="457200" indent="-457200" algn="l">
              <a:buFont typeface="Arial" pitchFamily="34" charset="0"/>
              <a:buNone/>
            </a:pPr>
            <a:endParaRPr lang="zh-CN" altLang="en-US" sz="900" b="0" dirty="0">
              <a:solidFill>
                <a:schemeClr val="tx1"/>
              </a:solidFill>
              <a:latin typeface="Times New Roman" pitchFamily="18" charset="0"/>
              <a:sym typeface="Arial" pitchFamily="34" charset="0"/>
            </a:endParaRPr>
          </a:p>
          <a:p>
            <a:pPr marL="457200" indent="-457200" algn="l">
              <a:buFont typeface="Arial" pitchFamily="34" charset="0"/>
              <a:buNone/>
            </a:pPr>
            <a:r>
              <a:rPr lang="zh-CN" altLang="en-US" sz="2800" b="0" dirty="0">
                <a:solidFill>
                  <a:srgbClr val="FF0000"/>
                </a:solidFill>
                <a:latin typeface="Times New Roman" pitchFamily="18" charset="0"/>
                <a:sym typeface="Arial" pitchFamily="34" charset="0"/>
              </a:rPr>
              <a:t>  </a:t>
            </a:r>
            <a:r>
              <a:rPr lang="zh-CN" altLang="en-US" sz="2000" b="0" dirty="0">
                <a:solidFill>
                  <a:srgbClr val="FF0000"/>
                </a:solidFill>
                <a:latin typeface="Times New Roman" pitchFamily="18" charset="0"/>
                <a:sym typeface="Arial" pitchFamily="34" charset="0"/>
              </a:rPr>
              <a:t>    </a:t>
            </a:r>
            <a:r>
              <a:rPr lang="en-US" altLang="zh-CN" sz="2800" b="0" i="1" dirty="0">
                <a:solidFill>
                  <a:schemeClr val="tx1"/>
                </a:solidFill>
                <a:latin typeface="Times New Roman" pitchFamily="18" charset="0"/>
                <a:sym typeface="Arial" pitchFamily="34" charset="0"/>
              </a:rPr>
              <a:t>I</a:t>
            </a:r>
            <a:r>
              <a:rPr lang="en-US" altLang="zh-CN" sz="2800" b="0" baseline="-25000" dirty="0">
                <a:solidFill>
                  <a:schemeClr val="tx1"/>
                </a:solidFill>
                <a:latin typeface="Times New Roman" pitchFamily="18" charset="0"/>
                <a:sym typeface="Arial" pitchFamily="34" charset="0"/>
              </a:rPr>
              <a:t>B </a:t>
            </a:r>
            <a:r>
              <a:rPr lang="en-US" altLang="zh-CN" sz="2800" b="0" dirty="0">
                <a:solidFill>
                  <a:schemeClr val="tx1"/>
                </a:solidFill>
                <a:latin typeface="Times New Roman" pitchFamily="18" charset="0"/>
                <a:sym typeface="Symbol" pitchFamily="18" charset="2"/>
              </a:rPr>
              <a:t> </a:t>
            </a:r>
            <a:r>
              <a:rPr lang="en-US" altLang="zh-CN" sz="2800" b="0" dirty="0">
                <a:solidFill>
                  <a:schemeClr val="tx1"/>
                </a:solidFill>
                <a:latin typeface="Times New Roman" pitchFamily="18" charset="0"/>
                <a:sym typeface="Arial" pitchFamily="34" charset="0"/>
              </a:rPr>
              <a:t>0 ,</a:t>
            </a:r>
            <a:r>
              <a:rPr lang="en-US" altLang="zh-CN" sz="2800" b="0" dirty="0">
                <a:solidFill>
                  <a:srgbClr val="0033CC"/>
                </a:solidFill>
                <a:latin typeface="Times New Roman" pitchFamily="18" charset="0"/>
                <a:sym typeface="Arial" pitchFamily="34" charset="0"/>
              </a:rPr>
              <a:t> </a:t>
            </a:r>
            <a:r>
              <a:rPr lang="en-US" altLang="zh-CN" sz="2800" b="0" i="1" dirty="0">
                <a:solidFill>
                  <a:schemeClr val="tx1"/>
                </a:solidFill>
                <a:latin typeface="Times New Roman" pitchFamily="18" charset="0"/>
                <a:sym typeface="Arial" pitchFamily="34" charset="0"/>
              </a:rPr>
              <a:t>I</a:t>
            </a:r>
            <a:r>
              <a:rPr lang="en-US" altLang="zh-CN" sz="2800" b="0" baseline="-25000" dirty="0">
                <a:solidFill>
                  <a:schemeClr val="tx1"/>
                </a:solidFill>
                <a:latin typeface="Times New Roman" pitchFamily="18" charset="0"/>
                <a:sym typeface="Arial" pitchFamily="34" charset="0"/>
              </a:rPr>
              <a:t>C </a:t>
            </a:r>
            <a:r>
              <a:rPr lang="en-US" altLang="zh-CN" sz="2800" b="0" dirty="0">
                <a:solidFill>
                  <a:schemeClr val="tx1"/>
                </a:solidFill>
                <a:latin typeface="Times New Roman" pitchFamily="18" charset="0"/>
                <a:sym typeface="Symbol" pitchFamily="18" charset="2"/>
              </a:rPr>
              <a:t>= </a:t>
            </a:r>
            <a:r>
              <a:rPr lang="en-US" altLang="zh-CN" sz="2800" b="0" i="1" dirty="0">
                <a:solidFill>
                  <a:schemeClr val="tx1"/>
                </a:solidFill>
                <a:latin typeface="Times New Roman" pitchFamily="18" charset="0"/>
                <a:sym typeface="Arial" pitchFamily="34" charset="0"/>
              </a:rPr>
              <a:t>I</a:t>
            </a:r>
            <a:r>
              <a:rPr lang="en-US" altLang="zh-CN" sz="2800" b="0" baseline="-25000" dirty="0">
                <a:solidFill>
                  <a:schemeClr val="tx1"/>
                </a:solidFill>
                <a:latin typeface="Times New Roman" pitchFamily="18" charset="0"/>
                <a:sym typeface="Arial" pitchFamily="34" charset="0"/>
              </a:rPr>
              <a:t>CEO</a:t>
            </a:r>
            <a:r>
              <a:rPr lang="en-US" altLang="zh-CN" sz="2800" b="0" dirty="0">
                <a:solidFill>
                  <a:schemeClr val="tx1"/>
                </a:solidFill>
                <a:latin typeface="Times New Roman" pitchFamily="18" charset="0"/>
                <a:sym typeface="Symbol" pitchFamily="18" charset="2"/>
              </a:rPr>
              <a:t>  </a:t>
            </a:r>
            <a:r>
              <a:rPr lang="en-US" altLang="zh-CN" sz="2800" b="0" dirty="0">
                <a:solidFill>
                  <a:schemeClr val="tx1"/>
                </a:solidFill>
                <a:latin typeface="Times New Roman" pitchFamily="18" charset="0"/>
                <a:sym typeface="Arial" pitchFamily="34" charset="0"/>
              </a:rPr>
              <a:t>0</a:t>
            </a:r>
            <a:endParaRPr lang="en-US" altLang="zh-CN" sz="2400" b="0" dirty="0">
              <a:solidFill>
                <a:schemeClr val="tx1"/>
              </a:solidFill>
              <a:latin typeface="Times New Roman" pitchFamily="18" charset="0"/>
              <a:sym typeface="Arial" pitchFamily="34" charset="0"/>
            </a:endParaRPr>
          </a:p>
        </p:txBody>
      </p:sp>
      <p:sp>
        <p:nvSpPr>
          <p:cNvPr id="17501" name="Text Box 94"/>
          <p:cNvSpPr>
            <a:spLocks noChangeArrowheads="1"/>
          </p:cNvSpPr>
          <p:nvPr/>
        </p:nvSpPr>
        <p:spPr bwMode="auto">
          <a:xfrm>
            <a:off x="2162175" y="5121113"/>
            <a:ext cx="9604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800" b="0">
                <a:solidFill>
                  <a:srgbClr val="FF0000"/>
                </a:solidFill>
                <a:latin typeface="Times New Roman" pitchFamily="18" charset="0"/>
                <a:ea typeface="黑体" pitchFamily="49" charset="-122"/>
              </a:rPr>
              <a:t>截止区</a:t>
            </a:r>
            <a:endParaRPr lang="zh-CN" altLang="en-US">
              <a:solidFill>
                <a:srgbClr val="FF0000"/>
              </a:solidFill>
              <a:latin typeface="Times New Roman" pitchFamily="18" charset="0"/>
            </a:endParaRPr>
          </a:p>
        </p:txBody>
      </p:sp>
      <p:sp>
        <p:nvSpPr>
          <p:cNvPr id="17502" name="Line 95"/>
          <p:cNvSpPr>
            <a:spLocks noChangeShapeType="1"/>
          </p:cNvSpPr>
          <p:nvPr/>
        </p:nvSpPr>
        <p:spPr bwMode="auto">
          <a:xfrm>
            <a:off x="1066800" y="5430676"/>
            <a:ext cx="3087688" cy="46037"/>
          </a:xfrm>
          <a:prstGeom prst="line">
            <a:avLst/>
          </a:prstGeom>
          <a:noFill/>
          <a:ln w="19050">
            <a:solidFill>
              <a:srgbClr val="0000FF"/>
            </a:solidFill>
            <a:prstDash val="dash"/>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503" name="Rectangle 96"/>
          <p:cNvSpPr>
            <a:spLocks noChangeArrowheads="1"/>
          </p:cNvSpPr>
          <p:nvPr/>
        </p:nvSpPr>
        <p:spPr bwMode="auto">
          <a:xfrm>
            <a:off x="457200" y="5110001"/>
            <a:ext cx="838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1800" i="1">
                <a:solidFill>
                  <a:srgbClr val="FF0000"/>
                </a:solidFill>
                <a:latin typeface="Times New Roman" pitchFamily="18" charset="0"/>
                <a:sym typeface="Arial" pitchFamily="34" charset="0"/>
              </a:rPr>
              <a:t>I</a:t>
            </a:r>
            <a:r>
              <a:rPr lang="en-US" altLang="zh-CN" sz="1800" baseline="-25000">
                <a:solidFill>
                  <a:srgbClr val="FF0000"/>
                </a:solidFill>
                <a:latin typeface="Times New Roman" pitchFamily="18" charset="0"/>
                <a:sym typeface="Arial" pitchFamily="34" charset="0"/>
              </a:rPr>
              <a:t>CEO</a:t>
            </a:r>
            <a:endParaRPr lang="zh-CN" altLang="en-US">
              <a:solidFill>
                <a:srgbClr val="FF0000"/>
              </a:solidFill>
              <a:latin typeface="Times New Roman" pitchFamily="18" charset="0"/>
            </a:endParaRPr>
          </a:p>
        </p:txBody>
      </p:sp>
      <p:sp>
        <p:nvSpPr>
          <p:cNvPr id="97" name="Text Box 22"/>
          <p:cNvSpPr>
            <a:spLocks noChangeArrowheads="1"/>
          </p:cNvSpPr>
          <p:nvPr/>
        </p:nvSpPr>
        <p:spPr bwMode="auto">
          <a:xfrm>
            <a:off x="685800" y="819832"/>
            <a:ext cx="3706813"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buFont typeface="Arial" pitchFamily="34" charset="0"/>
              <a:buNone/>
              <a:defRPr/>
            </a:pPr>
            <a:r>
              <a:rPr lang="en-US" altLang="zh-CN" sz="2800" b="0" dirty="0">
                <a:solidFill>
                  <a:srgbClr val="0033CC"/>
                </a:solidFill>
                <a:latin typeface="黑体" panose="02010609060101010101" pitchFamily="49" charset="-122"/>
                <a:ea typeface="黑体" panose="02010609060101010101" pitchFamily="49" charset="-122"/>
                <a:sym typeface="Arial" pitchFamily="34" charset="0"/>
              </a:rPr>
              <a:t>2</a:t>
            </a:r>
            <a:r>
              <a:rPr lang="zh-CN" altLang="en-US" sz="2800" b="0" dirty="0">
                <a:solidFill>
                  <a:srgbClr val="0033CC"/>
                </a:solidFill>
                <a:latin typeface="黑体" panose="02010609060101010101" pitchFamily="49" charset="-122"/>
                <a:ea typeface="黑体" panose="02010609060101010101" pitchFamily="49" charset="-122"/>
                <a:sym typeface="Arial" pitchFamily="34" charset="0"/>
              </a:rPr>
              <a:t>、</a:t>
            </a:r>
            <a:r>
              <a:rPr lang="en-US" altLang="zh-CN" sz="2800" b="0" dirty="0">
                <a:solidFill>
                  <a:srgbClr val="0033CC"/>
                </a:solidFill>
                <a:latin typeface="黑体" panose="02010609060101010101" pitchFamily="49" charset="-122"/>
                <a:ea typeface="黑体" panose="02010609060101010101" pitchFamily="49" charset="-122"/>
                <a:sym typeface="Arial" pitchFamily="34" charset="0"/>
              </a:rPr>
              <a:t>BJT</a:t>
            </a:r>
            <a:r>
              <a:rPr lang="zh-CN" altLang="en-US" sz="2800" b="0" dirty="0">
                <a:solidFill>
                  <a:srgbClr val="0033CC"/>
                </a:solidFill>
                <a:latin typeface="黑体" panose="02010609060101010101" pitchFamily="49" charset="-122"/>
                <a:ea typeface="黑体" panose="02010609060101010101" pitchFamily="49" charset="-122"/>
                <a:sym typeface="Arial" pitchFamily="34" charset="0"/>
              </a:rPr>
              <a:t>的输出特性</a:t>
            </a:r>
            <a:endParaRPr lang="zh-CN" altLang="en-US" b="0" dirty="0">
              <a:latin typeface="黑体" panose="02010609060101010101" pitchFamily="49" charset="-122"/>
              <a:ea typeface="黑体" panose="02010609060101010101" pitchFamily="49" charset="-122"/>
            </a:endParaRPr>
          </a:p>
        </p:txBody>
      </p:sp>
      <p:sp>
        <p:nvSpPr>
          <p:cNvPr id="2" name="矩形 1"/>
          <p:cNvSpPr>
            <a:spLocks noChangeArrowheads="1"/>
          </p:cNvSpPr>
          <p:nvPr/>
        </p:nvSpPr>
        <p:spPr bwMode="auto">
          <a:xfrm>
            <a:off x="5847605" y="3168650"/>
            <a:ext cx="18069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457200" indent="-457200" algn="l">
              <a:buFont typeface="Arial" pitchFamily="34" charset="0"/>
              <a:buNone/>
            </a:pPr>
            <a:r>
              <a:rPr lang="en-US" altLang="zh-CN" sz="2800" dirty="0">
                <a:solidFill>
                  <a:schemeClr val="tx1"/>
                </a:solidFill>
                <a:latin typeface="Times New Roman" pitchFamily="18" charset="0"/>
                <a:sym typeface="Arial" pitchFamily="34" charset="0"/>
              </a:rPr>
              <a:t>1</a:t>
            </a:r>
            <a:r>
              <a:rPr lang="zh-CN" altLang="en-US" sz="2800" dirty="0">
                <a:solidFill>
                  <a:schemeClr val="tx1"/>
                </a:solidFill>
                <a:latin typeface="Times New Roman" pitchFamily="18" charset="0"/>
                <a:sym typeface="Arial" pitchFamily="34" charset="0"/>
              </a:rPr>
              <a:t>）截止区</a:t>
            </a:r>
          </a:p>
        </p:txBody>
      </p:sp>
      <p:graphicFrame>
        <p:nvGraphicFramePr>
          <p:cNvPr id="3" name="对象 2"/>
          <p:cNvGraphicFramePr>
            <a:graphicFrameLocks/>
          </p:cNvGraphicFramePr>
          <p:nvPr/>
        </p:nvGraphicFramePr>
        <p:xfrm>
          <a:off x="5193535" y="260648"/>
          <a:ext cx="3374909" cy="2393874"/>
        </p:xfrm>
        <a:graphic>
          <a:graphicData uri="http://schemas.openxmlformats.org/presentationml/2006/ole">
            <mc:AlternateContent xmlns:mc="http://schemas.openxmlformats.org/markup-compatibility/2006">
              <mc:Choice xmlns:v="urn:schemas-microsoft-com:vml" Requires="v">
                <p:oleObj spid="_x0000_s2053" name="BMP 图像" r:id="rId4" imgW="4495238" imgH="2638095" progId="PBrush">
                  <p:embed/>
                </p:oleObj>
              </mc:Choice>
              <mc:Fallback>
                <p:oleObj name="BMP 图像" r:id="rId4" imgW="4495238" imgH="2638095" progId="PBrush">
                  <p:embed/>
                  <p:pic>
                    <p:nvPicPr>
                      <p:cNvPr id="0" name="Picture 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3535" y="260648"/>
                        <a:ext cx="3374909" cy="23938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9" name="Rectangle 15">
            <a:extLst>
              <a:ext uri="{FF2B5EF4-FFF2-40B4-BE49-F238E27FC236}">
                <a16:creationId xmlns:a16="http://schemas.microsoft.com/office/drawing/2014/main" id="{DCCB3230-847D-40ED-8FD0-9C300AC72E71}"/>
              </a:ext>
            </a:extLst>
          </p:cNvPr>
          <p:cNvSpPr>
            <a:spLocks noChangeArrowheads="1"/>
          </p:cNvSpPr>
          <p:nvPr/>
        </p:nvSpPr>
        <p:spPr bwMode="auto">
          <a:xfrm>
            <a:off x="215900" y="115888"/>
            <a:ext cx="48164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3600" b="0" dirty="0">
                <a:solidFill>
                  <a:schemeClr val="tx1"/>
                </a:solidFill>
                <a:latin typeface="华文行楷" pitchFamily="2" charset="-122"/>
                <a:ea typeface="华文行楷" pitchFamily="2" charset="-122"/>
                <a:sym typeface="Arial" pitchFamily="34" charset="0"/>
              </a:rPr>
              <a:t>1.4.3  </a:t>
            </a:r>
            <a:r>
              <a:rPr lang="en-US" altLang="zh-CN" sz="3600" b="0" dirty="0">
                <a:solidFill>
                  <a:schemeClr val="tx1"/>
                </a:solidFill>
                <a:latin typeface="华文行楷" panose="02010800040101010101" pitchFamily="2" charset="-122"/>
                <a:ea typeface="华文行楷" panose="02010800040101010101" pitchFamily="2" charset="-122"/>
                <a:cs typeface="Times New Roman" pitchFamily="18" charset="0"/>
                <a:sym typeface="Arial" pitchFamily="34" charset="0"/>
              </a:rPr>
              <a:t>BJT</a:t>
            </a:r>
            <a:r>
              <a:rPr lang="zh-CN" altLang="en-US" sz="3600" b="0" dirty="0">
                <a:solidFill>
                  <a:schemeClr val="tx1"/>
                </a:solidFill>
                <a:latin typeface="华文行楷" pitchFamily="2" charset="-122"/>
                <a:ea typeface="华文行楷" pitchFamily="2" charset="-122"/>
                <a:sym typeface="Arial" pitchFamily="34" charset="0"/>
              </a:rPr>
              <a:t>的特性曲线</a:t>
            </a:r>
            <a:endParaRPr lang="zh-CN" altLang="en-US" sz="3600" b="0" dirty="0">
              <a:latin typeface="华文行楷" pitchFamily="2" charset="-122"/>
              <a:ea typeface="华文行楷" pitchFamily="2" charset="-122"/>
            </a:endParaRPr>
          </a:p>
        </p:txBody>
      </p:sp>
      <p:sp>
        <p:nvSpPr>
          <p:cNvPr id="100" name="文本框 99">
            <a:extLst>
              <a:ext uri="{FF2B5EF4-FFF2-40B4-BE49-F238E27FC236}">
                <a16:creationId xmlns:a16="http://schemas.microsoft.com/office/drawing/2014/main" id="{B8190684-645A-4698-9056-17DA3BE4933B}"/>
              </a:ext>
            </a:extLst>
          </p:cNvPr>
          <p:cNvSpPr txBox="1"/>
          <p:nvPr/>
        </p:nvSpPr>
        <p:spPr>
          <a:xfrm>
            <a:off x="7809892" y="6228020"/>
            <a:ext cx="415499" cy="369332"/>
          </a:xfrm>
          <a:prstGeom prst="rect">
            <a:avLst/>
          </a:prstGeom>
          <a:noFill/>
        </p:spPr>
        <p:txBody>
          <a:bodyPr wrap="none" rtlCol="0">
            <a:spAutoFit/>
          </a:bodyPr>
          <a:lstStyle/>
          <a:p>
            <a:r>
              <a:rPr lang="en-US" altLang="zh-CN" sz="1800" dirty="0">
                <a:solidFill>
                  <a:srgbClr val="E4A4DC"/>
                </a:solidFill>
              </a:rPr>
              <a:t>68</a:t>
            </a:r>
            <a:endParaRPr lang="zh-CN" altLang="en-US" sz="1800" dirty="0">
              <a:solidFill>
                <a:srgbClr val="E4A4D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411"/>
                                        </p:tgtEl>
                                        <p:attrNameLst>
                                          <p:attrName>style.visibility</p:attrName>
                                        </p:attrNameLst>
                                      </p:cBhvr>
                                      <p:to>
                                        <p:strVal val="visible"/>
                                      </p:to>
                                    </p:set>
                                    <p:animEffect filter="wipe(left)">
                                      <p:cBhvr>
                                        <p:cTn id="7" dur="500"/>
                                        <p:tgtEl>
                                          <p:spTgt spid="174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412"/>
                                        </p:tgtEl>
                                        <p:attrNameLst>
                                          <p:attrName>style.visibility</p:attrName>
                                        </p:attrNameLst>
                                      </p:cBhvr>
                                      <p:to>
                                        <p:strVal val="visible"/>
                                      </p:to>
                                    </p:set>
                                    <p:animEffect filter="wipe(left)">
                                      <p:cBhvr>
                                        <p:cTn id="12" dur="500"/>
                                        <p:tgtEl>
                                          <p:spTgt spid="174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7501"/>
                                        </p:tgtEl>
                                        <p:attrNameLst>
                                          <p:attrName>style.visibility</p:attrName>
                                        </p:attrNameLst>
                                      </p:cBhvr>
                                      <p:to>
                                        <p:strVal val="visible"/>
                                      </p:to>
                                    </p:set>
                                    <p:animEffect filter="slide(fromBottom)">
                                      <p:cBhvr>
                                        <p:cTn id="22" dur="500"/>
                                        <p:tgtEl>
                                          <p:spTgt spid="1750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7502"/>
                                        </p:tgtEl>
                                        <p:attrNameLst>
                                          <p:attrName>style.visibility</p:attrName>
                                        </p:attrNameLst>
                                      </p:cBhvr>
                                      <p:to>
                                        <p:strVal val="visible"/>
                                      </p:to>
                                    </p:set>
                                    <p:animEffect filter="wipe(right)">
                                      <p:cBhvr>
                                        <p:cTn id="27" dur="500"/>
                                        <p:tgtEl>
                                          <p:spTgt spid="17502"/>
                                        </p:tgtEl>
                                      </p:cBhvr>
                                    </p:animEffect>
                                  </p:childTnLst>
                                </p:cTn>
                              </p:par>
                            </p:childTnLst>
                          </p:cTn>
                        </p:par>
                        <p:par>
                          <p:cTn id="28" fill="hold" nodeType="afterGroup">
                            <p:stCondLst>
                              <p:cond delay="500"/>
                            </p:stCondLst>
                            <p:childTnLst>
                              <p:par>
                                <p:cTn id="29" presetID="2" presetClass="entr" presetSubtype="8" fill="hold" grpId="0" nodeType="afterEffect">
                                  <p:stCondLst>
                                    <p:cond delay="0"/>
                                  </p:stCondLst>
                                  <p:childTnLst>
                                    <p:set>
                                      <p:cBhvr>
                                        <p:cTn id="30" dur="1" fill="hold">
                                          <p:stCondLst>
                                            <p:cond delay="0"/>
                                          </p:stCondLst>
                                        </p:cTn>
                                        <p:tgtEl>
                                          <p:spTgt spid="17503">
                                            <p:txEl>
                                              <p:pRg st="0" end="0"/>
                                            </p:txEl>
                                          </p:spTgt>
                                        </p:tgtEl>
                                        <p:attrNameLst>
                                          <p:attrName>style.visibility</p:attrName>
                                        </p:attrNameLst>
                                      </p:cBhvr>
                                      <p:to>
                                        <p:strVal val="visible"/>
                                      </p:to>
                                    </p:set>
                                    <p:anim calcmode="lin" valueType="num">
                                      <p:cBhvr>
                                        <p:cTn id="31" dur="500" fill="hold"/>
                                        <p:tgtEl>
                                          <p:spTgt spid="17503">
                                            <p:txEl>
                                              <p:pRg st="0" end="0"/>
                                            </p:txEl>
                                          </p:spTgt>
                                        </p:tgtEl>
                                        <p:attrNameLst>
                                          <p:attrName>ppt_x</p:attrName>
                                        </p:attrNameLst>
                                      </p:cBhvr>
                                      <p:tavLst>
                                        <p:tav tm="0">
                                          <p:val>
                                            <p:strVal val="0-#ppt_w/2"/>
                                          </p:val>
                                        </p:tav>
                                        <p:tav tm="100000">
                                          <p:val>
                                            <p:strVal val="#ppt_x"/>
                                          </p:val>
                                        </p:tav>
                                      </p:tavLst>
                                    </p:anim>
                                    <p:anim calcmode="lin" valueType="num">
                                      <p:cBhvr>
                                        <p:cTn id="32" dur="500" fill="hold"/>
                                        <p:tgtEl>
                                          <p:spTgt spid="175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500">
                                            <p:txEl>
                                              <p:pRg st="1" end="1"/>
                                            </p:txEl>
                                          </p:spTgt>
                                        </p:tgtEl>
                                        <p:attrNameLst>
                                          <p:attrName>style.visibility</p:attrName>
                                        </p:attrNameLst>
                                      </p:cBhvr>
                                      <p:to>
                                        <p:strVal val="visible"/>
                                      </p:to>
                                    </p:set>
                                    <p:animEffect filter="wipe(left)">
                                      <p:cBhvr>
                                        <p:cTn id="37" dur="500"/>
                                        <p:tgtEl>
                                          <p:spTgt spid="17500">
                                            <p:txEl>
                                              <p:pRg st="1" end="1"/>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7500">
                                            <p:txEl>
                                              <p:pRg st="3" end="3"/>
                                            </p:txEl>
                                          </p:spTgt>
                                        </p:tgtEl>
                                        <p:attrNameLst>
                                          <p:attrName>style.visibility</p:attrName>
                                        </p:attrNameLst>
                                      </p:cBhvr>
                                      <p:to>
                                        <p:strVal val="visible"/>
                                      </p:to>
                                    </p:set>
                                    <p:animEffect filter="wipe(left)">
                                      <p:cBhvr>
                                        <p:cTn id="40" dur="500"/>
                                        <p:tgtEl>
                                          <p:spTgt spid="17500">
                                            <p:txEl>
                                              <p:pRg st="3" end="3"/>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7500">
                                            <p:txEl>
                                              <p:pRg st="5" end="5"/>
                                            </p:txEl>
                                          </p:spTgt>
                                        </p:tgtEl>
                                        <p:attrNameLst>
                                          <p:attrName>style.visibility</p:attrName>
                                        </p:attrNameLst>
                                      </p:cBhvr>
                                      <p:to>
                                        <p:strVal val="visible"/>
                                      </p:to>
                                    </p:set>
                                    <p:animEffect filter="wipe(left)">
                                      <p:cBhvr>
                                        <p:cTn id="43" dur="500"/>
                                        <p:tgtEl>
                                          <p:spTgt spid="1750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00" grpId="0" build="p" bldLvl="0"/>
      <p:bldP spid="17501" grpId="0" bldLvl="0"/>
      <p:bldP spid="17502" grpId="0" animBg="1"/>
      <p:bldP spid="17503" grpId="0" build="p" bldLvl="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2"/>
          <p:cNvGrpSpPr>
            <a:grpSpLocks/>
          </p:cNvGrpSpPr>
          <p:nvPr/>
        </p:nvGrpSpPr>
        <p:grpSpPr bwMode="auto">
          <a:xfrm>
            <a:off x="511175" y="2060848"/>
            <a:ext cx="4840288" cy="3998913"/>
            <a:chOff x="0" y="-58"/>
            <a:chExt cx="3049" cy="2519"/>
          </a:xfrm>
        </p:grpSpPr>
        <p:sp>
          <p:nvSpPr>
            <p:cNvPr id="14355" name="Text Box 3"/>
            <p:cNvSpPr>
              <a:spLocks noChangeArrowheads="1"/>
            </p:cNvSpPr>
            <p:nvPr/>
          </p:nvSpPr>
          <p:spPr bwMode="auto">
            <a:xfrm>
              <a:off x="0" y="-58"/>
              <a:ext cx="78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zh-CN" altLang="en-US" sz="2000" i="1">
                  <a:solidFill>
                    <a:srgbClr val="0033CC"/>
                  </a:solidFill>
                  <a:latin typeface="Times New Roman" pitchFamily="18" charset="0"/>
                  <a:sym typeface="Arial" pitchFamily="34" charset="0"/>
                </a:rPr>
                <a:t>   </a:t>
              </a:r>
              <a:r>
                <a:rPr lang="en-US" altLang="zh-CN" sz="2000" i="1">
                  <a:solidFill>
                    <a:schemeClr val="tx1"/>
                  </a:solidFill>
                  <a:latin typeface="Times New Roman" pitchFamily="18" charset="0"/>
                  <a:sym typeface="Arial" pitchFamily="34" charset="0"/>
                </a:rPr>
                <a:t>i</a:t>
              </a:r>
              <a:r>
                <a:rPr lang="en-US" altLang="zh-CN" sz="2000" baseline="-25000">
                  <a:solidFill>
                    <a:schemeClr val="tx1"/>
                  </a:solidFill>
                  <a:latin typeface="Times New Roman" pitchFamily="18" charset="0"/>
                  <a:sym typeface="Arial" pitchFamily="34" charset="0"/>
                </a:rPr>
                <a:t>C</a:t>
              </a:r>
              <a:r>
                <a:rPr lang="en-US" altLang="zh-CN" sz="2000" i="1">
                  <a:solidFill>
                    <a:schemeClr val="tx1"/>
                  </a:solidFill>
                  <a:latin typeface="Times New Roman" pitchFamily="18" charset="0"/>
                  <a:sym typeface="Arial" pitchFamily="34" charset="0"/>
                </a:rPr>
                <a:t> </a:t>
              </a:r>
              <a:r>
                <a:rPr lang="en-US" altLang="zh-CN" sz="2000" b="0">
                  <a:solidFill>
                    <a:schemeClr val="tx1"/>
                  </a:solidFill>
                  <a:latin typeface="Times New Roman" pitchFamily="18" charset="0"/>
                  <a:sym typeface="Arial" pitchFamily="34" charset="0"/>
                </a:rPr>
                <a:t>/ </a:t>
              </a:r>
              <a:r>
                <a:rPr lang="en-US" altLang="zh-CN" sz="2400">
                  <a:solidFill>
                    <a:schemeClr val="tx1"/>
                  </a:solidFill>
                  <a:latin typeface="Times New Roman" pitchFamily="18" charset="0"/>
                  <a:sym typeface="Arial" pitchFamily="34" charset="0"/>
                </a:rPr>
                <a:t>mA</a:t>
              </a:r>
            </a:p>
          </p:txBody>
        </p:sp>
        <p:grpSp>
          <p:nvGrpSpPr>
            <p:cNvPr id="14356" name="Group 4"/>
            <p:cNvGrpSpPr>
              <a:grpSpLocks/>
            </p:cNvGrpSpPr>
            <p:nvPr/>
          </p:nvGrpSpPr>
          <p:grpSpPr bwMode="auto">
            <a:xfrm>
              <a:off x="62" y="308"/>
              <a:ext cx="2987" cy="2153"/>
              <a:chOff x="0" y="0"/>
              <a:chExt cx="2987" cy="2153"/>
            </a:xfrm>
          </p:grpSpPr>
          <p:grpSp>
            <p:nvGrpSpPr>
              <p:cNvPr id="14357" name="Group 5"/>
              <p:cNvGrpSpPr>
                <a:grpSpLocks/>
              </p:cNvGrpSpPr>
              <p:nvPr/>
            </p:nvGrpSpPr>
            <p:grpSpPr bwMode="auto">
              <a:xfrm>
                <a:off x="323" y="0"/>
                <a:ext cx="2187" cy="1913"/>
                <a:chOff x="0" y="0"/>
                <a:chExt cx="2403" cy="2406"/>
              </a:xfrm>
            </p:grpSpPr>
            <p:sp>
              <p:nvSpPr>
                <p:cNvPr id="14428" name="Line 6"/>
                <p:cNvSpPr>
                  <a:spLocks noChangeShapeType="1"/>
                </p:cNvSpPr>
                <p:nvPr/>
              </p:nvSpPr>
              <p:spPr bwMode="auto">
                <a:xfrm>
                  <a:off x="0" y="2406"/>
                  <a:ext cx="2403" cy="1"/>
                </a:xfrm>
                <a:prstGeom prst="line">
                  <a:avLst/>
                </a:prstGeom>
                <a:noFill/>
                <a:ln w="25400">
                  <a:solidFill>
                    <a:schemeClr val="tx1"/>
                  </a:solidFill>
                  <a:miter lim="800000"/>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4429" name="Line 7"/>
                <p:cNvSpPr>
                  <a:spLocks noChangeShapeType="1"/>
                </p:cNvSpPr>
                <p:nvPr/>
              </p:nvSpPr>
              <p:spPr bwMode="auto">
                <a:xfrm flipV="1">
                  <a:off x="0" y="0"/>
                  <a:ext cx="1" cy="2403"/>
                </a:xfrm>
                <a:prstGeom prst="line">
                  <a:avLst/>
                </a:prstGeom>
                <a:noFill/>
                <a:ln w="25400">
                  <a:solidFill>
                    <a:schemeClr val="tx1"/>
                  </a:solidFill>
                  <a:miter lim="800000"/>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4430" name="Line 8"/>
                <p:cNvSpPr>
                  <a:spLocks noChangeShapeType="1"/>
                </p:cNvSpPr>
                <p:nvPr/>
              </p:nvSpPr>
              <p:spPr bwMode="auto">
                <a:xfrm flipV="1">
                  <a:off x="1" y="728"/>
                  <a:ext cx="181" cy="167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1" name="Line 9"/>
                <p:cNvSpPr>
                  <a:spLocks noChangeShapeType="1"/>
                </p:cNvSpPr>
                <p:nvPr/>
              </p:nvSpPr>
              <p:spPr bwMode="auto">
                <a:xfrm rot="21469020" flipV="1">
                  <a:off x="318" y="453"/>
                  <a:ext cx="1225" cy="2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2" name="未知"/>
                <p:cNvSpPr>
                  <a:spLocks noChangeArrowheads="1"/>
                </p:cNvSpPr>
                <p:nvPr/>
              </p:nvSpPr>
              <p:spPr bwMode="auto">
                <a:xfrm>
                  <a:off x="182" y="504"/>
                  <a:ext cx="136" cy="227"/>
                </a:xfrm>
                <a:custGeom>
                  <a:avLst/>
                  <a:gdLst>
                    <a:gd name="T0" fmla="*/ 0 w 136"/>
                    <a:gd name="T1" fmla="*/ 227 h 227"/>
                    <a:gd name="T2" fmla="*/ 26 w 136"/>
                    <a:gd name="T3" fmla="*/ 79 h 227"/>
                    <a:gd name="T4" fmla="*/ 136 w 136"/>
                    <a:gd name="T5" fmla="*/ 0 h 227"/>
                    <a:gd name="T6" fmla="*/ 0 60000 65536"/>
                    <a:gd name="T7" fmla="*/ 0 60000 65536"/>
                    <a:gd name="T8" fmla="*/ 0 60000 65536"/>
                  </a:gdLst>
                  <a:ahLst/>
                  <a:cxnLst>
                    <a:cxn ang="T6">
                      <a:pos x="T0" y="T1"/>
                    </a:cxn>
                    <a:cxn ang="T7">
                      <a:pos x="T2" y="T3"/>
                    </a:cxn>
                    <a:cxn ang="T8">
                      <a:pos x="T4" y="T5"/>
                    </a:cxn>
                  </a:cxnLst>
                  <a:rect l="0" t="0" r="r" b="b"/>
                  <a:pathLst>
                    <a:path w="136" h="227">
                      <a:moveTo>
                        <a:pt x="0" y="227"/>
                      </a:moveTo>
                      <a:cubicBezTo>
                        <a:pt x="4" y="202"/>
                        <a:pt x="3" y="117"/>
                        <a:pt x="26" y="79"/>
                      </a:cubicBezTo>
                      <a:cubicBezTo>
                        <a:pt x="49" y="41"/>
                        <a:pt x="113" y="16"/>
                        <a:pt x="136" y="0"/>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433" name="Line 11"/>
                <p:cNvSpPr>
                  <a:spLocks noChangeShapeType="1"/>
                </p:cNvSpPr>
                <p:nvPr/>
              </p:nvSpPr>
              <p:spPr bwMode="auto">
                <a:xfrm flipV="1">
                  <a:off x="330" y="819"/>
                  <a:ext cx="1259" cy="9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4" name="未知"/>
                <p:cNvSpPr>
                  <a:spLocks noChangeArrowheads="1"/>
                </p:cNvSpPr>
                <p:nvPr/>
              </p:nvSpPr>
              <p:spPr bwMode="auto">
                <a:xfrm>
                  <a:off x="143" y="909"/>
                  <a:ext cx="227" cy="182"/>
                </a:xfrm>
                <a:custGeom>
                  <a:avLst/>
                  <a:gdLst>
                    <a:gd name="T0" fmla="*/ 0 w 227"/>
                    <a:gd name="T1" fmla="*/ 182 h 182"/>
                    <a:gd name="T2" fmla="*/ 45 w 227"/>
                    <a:gd name="T3" fmla="*/ 46 h 182"/>
                    <a:gd name="T4" fmla="*/ 227 w 227"/>
                    <a:gd name="T5" fmla="*/ 0 h 182"/>
                    <a:gd name="T6" fmla="*/ 0 60000 65536"/>
                    <a:gd name="T7" fmla="*/ 0 60000 65536"/>
                    <a:gd name="T8" fmla="*/ 0 60000 65536"/>
                  </a:gdLst>
                  <a:ahLst/>
                  <a:cxnLst>
                    <a:cxn ang="T6">
                      <a:pos x="T0" y="T1"/>
                    </a:cxn>
                    <a:cxn ang="T7">
                      <a:pos x="T2" y="T3"/>
                    </a:cxn>
                    <a:cxn ang="T8">
                      <a:pos x="T4" y="T5"/>
                    </a:cxn>
                  </a:cxnLst>
                  <a:rect l="0" t="0" r="r" b="b"/>
                  <a:pathLst>
                    <a:path w="227" h="182">
                      <a:moveTo>
                        <a:pt x="0" y="182"/>
                      </a:moveTo>
                      <a:cubicBezTo>
                        <a:pt x="3" y="129"/>
                        <a:pt x="7" y="76"/>
                        <a:pt x="45" y="46"/>
                      </a:cubicBezTo>
                      <a:cubicBezTo>
                        <a:pt x="83" y="16"/>
                        <a:pt x="197" y="8"/>
                        <a:pt x="227" y="0"/>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435" name="Line 13"/>
                <p:cNvSpPr>
                  <a:spLocks noChangeShapeType="1"/>
                </p:cNvSpPr>
                <p:nvPr/>
              </p:nvSpPr>
              <p:spPr bwMode="auto">
                <a:xfrm flipV="1">
                  <a:off x="210" y="1227"/>
                  <a:ext cx="1497" cy="91"/>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6" name="Line 14"/>
                <p:cNvSpPr>
                  <a:spLocks noChangeShapeType="1"/>
                </p:cNvSpPr>
                <p:nvPr/>
              </p:nvSpPr>
              <p:spPr bwMode="auto">
                <a:xfrm flipV="1">
                  <a:off x="204" y="1589"/>
                  <a:ext cx="1633" cy="91"/>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7" name="Line 15"/>
                <p:cNvSpPr>
                  <a:spLocks noChangeShapeType="1"/>
                </p:cNvSpPr>
                <p:nvPr/>
              </p:nvSpPr>
              <p:spPr bwMode="auto">
                <a:xfrm rot="21594457" flipV="1">
                  <a:off x="169" y="1952"/>
                  <a:ext cx="1724" cy="91"/>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438" name="Group 16"/>
                <p:cNvGrpSpPr>
                  <a:grpSpLocks/>
                </p:cNvGrpSpPr>
                <p:nvPr/>
              </p:nvGrpSpPr>
              <p:grpSpPr bwMode="auto">
                <a:xfrm>
                  <a:off x="3" y="2315"/>
                  <a:ext cx="1994" cy="90"/>
                  <a:chOff x="0" y="0"/>
                  <a:chExt cx="2185" cy="102"/>
                </a:xfrm>
              </p:grpSpPr>
              <p:sp>
                <p:nvSpPr>
                  <p:cNvPr id="14442" name="Line 17"/>
                  <p:cNvSpPr>
                    <a:spLocks noChangeShapeType="1"/>
                  </p:cNvSpPr>
                  <p:nvPr/>
                </p:nvSpPr>
                <p:spPr bwMode="auto">
                  <a:xfrm flipV="1">
                    <a:off x="315" y="0"/>
                    <a:ext cx="1870" cy="37"/>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3" name="未知"/>
                  <p:cNvSpPr>
                    <a:spLocks noChangeArrowheads="1"/>
                  </p:cNvSpPr>
                  <p:nvPr/>
                </p:nvSpPr>
                <p:spPr bwMode="auto">
                  <a:xfrm>
                    <a:off x="0" y="34"/>
                    <a:ext cx="359" cy="68"/>
                  </a:xfrm>
                  <a:custGeom>
                    <a:avLst/>
                    <a:gdLst>
                      <a:gd name="T0" fmla="*/ 0 w 359"/>
                      <a:gd name="T1" fmla="*/ 68 h 68"/>
                      <a:gd name="T2" fmla="*/ 164 w 359"/>
                      <a:gd name="T3" fmla="*/ 14 h 68"/>
                      <a:gd name="T4" fmla="*/ 359 w 359"/>
                      <a:gd name="T5" fmla="*/ 0 h 68"/>
                      <a:gd name="T6" fmla="*/ 0 60000 65536"/>
                      <a:gd name="T7" fmla="*/ 0 60000 65536"/>
                      <a:gd name="T8" fmla="*/ 0 60000 65536"/>
                    </a:gdLst>
                    <a:ahLst/>
                    <a:cxnLst>
                      <a:cxn ang="T6">
                        <a:pos x="T0" y="T1"/>
                      </a:cxn>
                      <a:cxn ang="T7">
                        <a:pos x="T2" y="T3"/>
                      </a:cxn>
                      <a:cxn ang="T8">
                        <a:pos x="T4" y="T5"/>
                      </a:cxn>
                    </a:cxnLst>
                    <a:rect l="0" t="0" r="r" b="b"/>
                    <a:pathLst>
                      <a:path w="359" h="68">
                        <a:moveTo>
                          <a:pt x="0" y="68"/>
                        </a:moveTo>
                        <a:cubicBezTo>
                          <a:pt x="27" y="59"/>
                          <a:pt x="104" y="25"/>
                          <a:pt x="164" y="14"/>
                        </a:cubicBezTo>
                        <a:cubicBezTo>
                          <a:pt x="224" y="3"/>
                          <a:pt x="319" y="3"/>
                          <a:pt x="359" y="0"/>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4439" name="未知"/>
                <p:cNvSpPr>
                  <a:spLocks noChangeArrowheads="1"/>
                </p:cNvSpPr>
                <p:nvPr/>
              </p:nvSpPr>
              <p:spPr bwMode="auto">
                <a:xfrm rot="-1056158">
                  <a:off x="92" y="1321"/>
                  <a:ext cx="136" cy="105"/>
                </a:xfrm>
                <a:custGeom>
                  <a:avLst/>
                  <a:gdLst>
                    <a:gd name="T0" fmla="*/ 0 w 136"/>
                    <a:gd name="T1" fmla="*/ 105 h 105"/>
                    <a:gd name="T2" fmla="*/ 45 w 136"/>
                    <a:gd name="T3" fmla="*/ 15 h 105"/>
                    <a:gd name="T4" fmla="*/ 136 w 136"/>
                    <a:gd name="T5" fmla="*/ 15 h 105"/>
                    <a:gd name="T6" fmla="*/ 0 60000 65536"/>
                    <a:gd name="T7" fmla="*/ 0 60000 65536"/>
                    <a:gd name="T8" fmla="*/ 0 60000 65536"/>
                  </a:gdLst>
                  <a:ahLst/>
                  <a:cxnLst>
                    <a:cxn ang="T6">
                      <a:pos x="T0" y="T1"/>
                    </a:cxn>
                    <a:cxn ang="T7">
                      <a:pos x="T2" y="T3"/>
                    </a:cxn>
                    <a:cxn ang="T8">
                      <a:pos x="T4" y="T5"/>
                    </a:cxn>
                  </a:cxnLst>
                  <a:rect l="0" t="0" r="r" b="b"/>
                  <a:pathLst>
                    <a:path w="136" h="105">
                      <a:moveTo>
                        <a:pt x="0" y="105"/>
                      </a:moveTo>
                      <a:cubicBezTo>
                        <a:pt x="11" y="67"/>
                        <a:pt x="22" y="30"/>
                        <a:pt x="45" y="15"/>
                      </a:cubicBezTo>
                      <a:cubicBezTo>
                        <a:pt x="68" y="0"/>
                        <a:pt x="102" y="7"/>
                        <a:pt x="136" y="15"/>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440" name="未知"/>
                <p:cNvSpPr>
                  <a:spLocks noChangeArrowheads="1"/>
                </p:cNvSpPr>
                <p:nvPr/>
              </p:nvSpPr>
              <p:spPr bwMode="auto">
                <a:xfrm>
                  <a:off x="65" y="1679"/>
                  <a:ext cx="184" cy="108"/>
                </a:xfrm>
                <a:custGeom>
                  <a:avLst/>
                  <a:gdLst>
                    <a:gd name="T0" fmla="*/ 0 w 184"/>
                    <a:gd name="T1" fmla="*/ 108 h 108"/>
                    <a:gd name="T2" fmla="*/ 36 w 184"/>
                    <a:gd name="T3" fmla="*/ 18 h 108"/>
                    <a:gd name="T4" fmla="*/ 184 w 184"/>
                    <a:gd name="T5" fmla="*/ 1 h 108"/>
                    <a:gd name="T6" fmla="*/ 0 60000 65536"/>
                    <a:gd name="T7" fmla="*/ 0 60000 65536"/>
                    <a:gd name="T8" fmla="*/ 0 60000 65536"/>
                  </a:gdLst>
                  <a:ahLst/>
                  <a:cxnLst>
                    <a:cxn ang="T6">
                      <a:pos x="T0" y="T1"/>
                    </a:cxn>
                    <a:cxn ang="T7">
                      <a:pos x="T2" y="T3"/>
                    </a:cxn>
                    <a:cxn ang="T8">
                      <a:pos x="T4" y="T5"/>
                    </a:cxn>
                  </a:cxnLst>
                  <a:rect l="0" t="0" r="r" b="b"/>
                  <a:pathLst>
                    <a:path w="184" h="108">
                      <a:moveTo>
                        <a:pt x="0" y="108"/>
                      </a:moveTo>
                      <a:cubicBezTo>
                        <a:pt x="6" y="93"/>
                        <a:pt x="6" y="36"/>
                        <a:pt x="36" y="18"/>
                      </a:cubicBezTo>
                      <a:cubicBezTo>
                        <a:pt x="66" y="0"/>
                        <a:pt x="153" y="5"/>
                        <a:pt x="184" y="1"/>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441" name="未知"/>
                <p:cNvSpPr>
                  <a:spLocks noChangeArrowheads="1"/>
                </p:cNvSpPr>
                <p:nvPr/>
              </p:nvSpPr>
              <p:spPr bwMode="auto">
                <a:xfrm>
                  <a:off x="34" y="2042"/>
                  <a:ext cx="136" cy="92"/>
                </a:xfrm>
                <a:custGeom>
                  <a:avLst/>
                  <a:gdLst>
                    <a:gd name="T0" fmla="*/ 0 w 136"/>
                    <a:gd name="T1" fmla="*/ 92 h 92"/>
                    <a:gd name="T2" fmla="*/ 43 w 136"/>
                    <a:gd name="T3" fmla="*/ 15 h 92"/>
                    <a:gd name="T4" fmla="*/ 136 w 136"/>
                    <a:gd name="T5" fmla="*/ 1 h 92"/>
                    <a:gd name="T6" fmla="*/ 0 60000 65536"/>
                    <a:gd name="T7" fmla="*/ 0 60000 65536"/>
                    <a:gd name="T8" fmla="*/ 0 60000 65536"/>
                  </a:gdLst>
                  <a:ahLst/>
                  <a:cxnLst>
                    <a:cxn ang="T6">
                      <a:pos x="T0" y="T1"/>
                    </a:cxn>
                    <a:cxn ang="T7">
                      <a:pos x="T2" y="T3"/>
                    </a:cxn>
                    <a:cxn ang="T8">
                      <a:pos x="T4" y="T5"/>
                    </a:cxn>
                  </a:cxnLst>
                  <a:rect l="0" t="0" r="r" b="b"/>
                  <a:pathLst>
                    <a:path w="136" h="92">
                      <a:moveTo>
                        <a:pt x="0" y="92"/>
                      </a:moveTo>
                      <a:cubicBezTo>
                        <a:pt x="7" y="79"/>
                        <a:pt x="20" y="30"/>
                        <a:pt x="43" y="15"/>
                      </a:cubicBezTo>
                      <a:cubicBezTo>
                        <a:pt x="66" y="0"/>
                        <a:pt x="117" y="4"/>
                        <a:pt x="136" y="1"/>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4358" name="未知"/>
              <p:cNvSpPr>
                <a:spLocks noChangeArrowheads="1"/>
              </p:cNvSpPr>
              <p:nvPr/>
            </p:nvSpPr>
            <p:spPr bwMode="auto">
              <a:xfrm>
                <a:off x="344" y="272"/>
                <a:ext cx="350" cy="1641"/>
              </a:xfrm>
              <a:custGeom>
                <a:avLst/>
                <a:gdLst>
                  <a:gd name="T0" fmla="*/ 0 w 384"/>
                  <a:gd name="T1" fmla="*/ 131 h 2064"/>
                  <a:gd name="T2" fmla="*/ 63 w 384"/>
                  <a:gd name="T3" fmla="*/ 71 h 2064"/>
                  <a:gd name="T4" fmla="*/ 127 w 384"/>
                  <a:gd name="T5" fmla="*/ 0 h 2064"/>
                  <a:gd name="T6" fmla="*/ 0 60000 65536"/>
                  <a:gd name="T7" fmla="*/ 0 60000 65536"/>
                  <a:gd name="T8" fmla="*/ 0 60000 65536"/>
                </a:gdLst>
                <a:ahLst/>
                <a:cxnLst>
                  <a:cxn ang="T6">
                    <a:pos x="T0" y="T1"/>
                  </a:cxn>
                  <a:cxn ang="T7">
                    <a:pos x="T2" y="T3"/>
                  </a:cxn>
                  <a:cxn ang="T8">
                    <a:pos x="T4" y="T5"/>
                  </a:cxn>
                </a:cxnLst>
                <a:rect l="0" t="0" r="r" b="b"/>
                <a:pathLst>
                  <a:path w="384" h="2064">
                    <a:moveTo>
                      <a:pt x="0" y="2064"/>
                    </a:moveTo>
                    <a:cubicBezTo>
                      <a:pt x="64" y="1756"/>
                      <a:pt x="128" y="1448"/>
                      <a:pt x="192" y="1104"/>
                    </a:cubicBezTo>
                    <a:cubicBezTo>
                      <a:pt x="256" y="760"/>
                      <a:pt x="352" y="176"/>
                      <a:pt x="384" y="0"/>
                    </a:cubicBezTo>
                  </a:path>
                </a:pathLst>
              </a:custGeom>
              <a:noFill/>
              <a:ln w="2540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59" name="Line 23"/>
              <p:cNvSpPr>
                <a:spLocks noChangeShapeType="1"/>
              </p:cNvSpPr>
              <p:nvPr/>
            </p:nvSpPr>
            <p:spPr bwMode="auto">
              <a:xfrm>
                <a:off x="563" y="425"/>
                <a:ext cx="87" cy="38"/>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60" name="Line 24"/>
              <p:cNvSpPr>
                <a:spLocks noChangeShapeType="1"/>
              </p:cNvSpPr>
              <p:nvPr/>
            </p:nvSpPr>
            <p:spPr bwMode="auto">
              <a:xfrm>
                <a:off x="426" y="1102"/>
                <a:ext cx="87" cy="38"/>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61" name="Line 25"/>
              <p:cNvSpPr>
                <a:spLocks noChangeShapeType="1"/>
              </p:cNvSpPr>
              <p:nvPr/>
            </p:nvSpPr>
            <p:spPr bwMode="auto">
              <a:xfrm>
                <a:off x="420" y="1169"/>
                <a:ext cx="88" cy="37"/>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62" name="Line 26"/>
              <p:cNvSpPr>
                <a:spLocks noChangeShapeType="1"/>
              </p:cNvSpPr>
              <p:nvPr/>
            </p:nvSpPr>
            <p:spPr bwMode="auto">
              <a:xfrm>
                <a:off x="443" y="1040"/>
                <a:ext cx="87" cy="38"/>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63" name="Line 27"/>
              <p:cNvSpPr>
                <a:spLocks noChangeShapeType="1"/>
              </p:cNvSpPr>
              <p:nvPr/>
            </p:nvSpPr>
            <p:spPr bwMode="auto">
              <a:xfrm rot="-94735">
                <a:off x="519" y="463"/>
                <a:ext cx="131" cy="76"/>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64" name="Line 28"/>
              <p:cNvSpPr>
                <a:spLocks noChangeShapeType="1"/>
              </p:cNvSpPr>
              <p:nvPr/>
            </p:nvSpPr>
            <p:spPr bwMode="auto">
              <a:xfrm rot="-94735">
                <a:off x="511" y="539"/>
                <a:ext cx="131" cy="77"/>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65" name="Line 29"/>
              <p:cNvSpPr>
                <a:spLocks noChangeShapeType="1"/>
              </p:cNvSpPr>
              <p:nvPr/>
            </p:nvSpPr>
            <p:spPr bwMode="auto">
              <a:xfrm rot="-94735">
                <a:off x="475" y="594"/>
                <a:ext cx="131" cy="76"/>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66" name="Line 30"/>
              <p:cNvSpPr>
                <a:spLocks noChangeShapeType="1"/>
              </p:cNvSpPr>
              <p:nvPr/>
            </p:nvSpPr>
            <p:spPr bwMode="auto">
              <a:xfrm rot="-94735">
                <a:off x="475" y="668"/>
                <a:ext cx="131" cy="76"/>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67" name="Line 31"/>
              <p:cNvSpPr>
                <a:spLocks noChangeShapeType="1"/>
              </p:cNvSpPr>
              <p:nvPr/>
            </p:nvSpPr>
            <p:spPr bwMode="auto">
              <a:xfrm rot="-94735">
                <a:off x="450" y="985"/>
                <a:ext cx="87" cy="38"/>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68" name="Line 32"/>
              <p:cNvSpPr>
                <a:spLocks noChangeShapeType="1"/>
              </p:cNvSpPr>
              <p:nvPr/>
            </p:nvSpPr>
            <p:spPr bwMode="auto">
              <a:xfrm>
                <a:off x="399" y="1226"/>
                <a:ext cx="93" cy="48"/>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69" name="Line 33"/>
              <p:cNvSpPr>
                <a:spLocks noChangeShapeType="1"/>
              </p:cNvSpPr>
              <p:nvPr/>
            </p:nvSpPr>
            <p:spPr bwMode="auto">
              <a:xfrm>
                <a:off x="388" y="1293"/>
                <a:ext cx="87" cy="38"/>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70" name="Line 34"/>
              <p:cNvSpPr>
                <a:spLocks noChangeShapeType="1"/>
              </p:cNvSpPr>
              <p:nvPr/>
            </p:nvSpPr>
            <p:spPr bwMode="auto">
              <a:xfrm>
                <a:off x="459" y="925"/>
                <a:ext cx="87" cy="38"/>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71" name="Line 35"/>
              <p:cNvSpPr>
                <a:spLocks noChangeShapeType="1"/>
              </p:cNvSpPr>
              <p:nvPr/>
            </p:nvSpPr>
            <p:spPr bwMode="auto">
              <a:xfrm rot="-94735">
                <a:off x="466" y="871"/>
                <a:ext cx="87" cy="38"/>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72" name="Line 36"/>
              <p:cNvSpPr>
                <a:spLocks noChangeShapeType="1"/>
              </p:cNvSpPr>
              <p:nvPr/>
            </p:nvSpPr>
            <p:spPr bwMode="auto">
              <a:xfrm rot="-94735">
                <a:off x="474" y="732"/>
                <a:ext cx="132" cy="74"/>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73" name="Line 37"/>
              <p:cNvSpPr>
                <a:spLocks noChangeShapeType="1"/>
              </p:cNvSpPr>
              <p:nvPr/>
            </p:nvSpPr>
            <p:spPr bwMode="auto">
              <a:xfrm rot="-94735">
                <a:off x="475" y="806"/>
                <a:ext cx="87" cy="38"/>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74" name="Line 38"/>
              <p:cNvSpPr>
                <a:spLocks noChangeShapeType="1"/>
              </p:cNvSpPr>
              <p:nvPr/>
            </p:nvSpPr>
            <p:spPr bwMode="auto">
              <a:xfrm>
                <a:off x="393" y="1355"/>
                <a:ext cx="88" cy="37"/>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75" name="Line 39"/>
              <p:cNvSpPr>
                <a:spLocks noChangeShapeType="1"/>
              </p:cNvSpPr>
              <p:nvPr/>
            </p:nvSpPr>
            <p:spPr bwMode="auto">
              <a:xfrm>
                <a:off x="382" y="1412"/>
                <a:ext cx="88" cy="38"/>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76" name="Line 40"/>
              <p:cNvSpPr>
                <a:spLocks noChangeShapeType="1"/>
              </p:cNvSpPr>
              <p:nvPr/>
            </p:nvSpPr>
            <p:spPr bwMode="auto">
              <a:xfrm rot="-752289">
                <a:off x="393" y="1469"/>
                <a:ext cx="42" cy="39"/>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77" name="Line 41"/>
              <p:cNvSpPr>
                <a:spLocks noChangeShapeType="1"/>
              </p:cNvSpPr>
              <p:nvPr/>
            </p:nvSpPr>
            <p:spPr bwMode="auto">
              <a:xfrm rot="-752289">
                <a:off x="382" y="1526"/>
                <a:ext cx="41" cy="39"/>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78" name="Line 42"/>
              <p:cNvSpPr>
                <a:spLocks noChangeShapeType="1"/>
              </p:cNvSpPr>
              <p:nvPr/>
            </p:nvSpPr>
            <p:spPr bwMode="auto">
              <a:xfrm rot="-752289">
                <a:off x="382" y="1579"/>
                <a:ext cx="41" cy="38"/>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79" name="Line 43"/>
              <p:cNvSpPr>
                <a:spLocks noChangeShapeType="1"/>
              </p:cNvSpPr>
              <p:nvPr/>
            </p:nvSpPr>
            <p:spPr bwMode="auto">
              <a:xfrm rot="-752289">
                <a:off x="371" y="1646"/>
                <a:ext cx="41" cy="38"/>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80" name="Line 44"/>
              <p:cNvSpPr>
                <a:spLocks noChangeShapeType="1"/>
              </p:cNvSpPr>
              <p:nvPr/>
            </p:nvSpPr>
            <p:spPr bwMode="auto">
              <a:xfrm>
                <a:off x="350" y="1722"/>
                <a:ext cx="43" cy="38"/>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14381" name="Group 45"/>
              <p:cNvGrpSpPr>
                <a:grpSpLocks/>
              </p:cNvGrpSpPr>
              <p:nvPr/>
            </p:nvGrpSpPr>
            <p:grpSpPr bwMode="auto">
              <a:xfrm>
                <a:off x="377" y="1837"/>
                <a:ext cx="1721" cy="81"/>
                <a:chOff x="0" y="0"/>
                <a:chExt cx="1890" cy="102"/>
              </a:xfrm>
            </p:grpSpPr>
            <p:sp>
              <p:nvSpPr>
                <p:cNvPr id="14396" name="Line 46"/>
                <p:cNvSpPr>
                  <a:spLocks noChangeShapeType="1"/>
                </p:cNvSpPr>
                <p:nvPr/>
              </p:nvSpPr>
              <p:spPr bwMode="auto">
                <a:xfrm flipH="1">
                  <a:off x="1794" y="0"/>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97" name="Line 47"/>
                <p:cNvSpPr>
                  <a:spLocks noChangeShapeType="1"/>
                </p:cNvSpPr>
                <p:nvPr/>
              </p:nvSpPr>
              <p:spPr bwMode="auto">
                <a:xfrm flipH="1">
                  <a:off x="1722" y="0"/>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98" name="Line 48"/>
                <p:cNvSpPr>
                  <a:spLocks noChangeShapeType="1"/>
                </p:cNvSpPr>
                <p:nvPr/>
              </p:nvSpPr>
              <p:spPr bwMode="auto">
                <a:xfrm flipH="1">
                  <a:off x="1656" y="0"/>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99" name="Line 49"/>
                <p:cNvSpPr>
                  <a:spLocks noChangeShapeType="1"/>
                </p:cNvSpPr>
                <p:nvPr/>
              </p:nvSpPr>
              <p:spPr bwMode="auto">
                <a:xfrm flipH="1">
                  <a:off x="1590" y="0"/>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400" name="Line 50"/>
                <p:cNvSpPr>
                  <a:spLocks noChangeShapeType="1"/>
                </p:cNvSpPr>
                <p:nvPr/>
              </p:nvSpPr>
              <p:spPr bwMode="auto">
                <a:xfrm flipH="1">
                  <a:off x="1518" y="0"/>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401" name="Line 51"/>
                <p:cNvSpPr>
                  <a:spLocks noChangeShapeType="1"/>
                </p:cNvSpPr>
                <p:nvPr/>
              </p:nvSpPr>
              <p:spPr bwMode="auto">
                <a:xfrm flipH="1">
                  <a:off x="1452" y="0"/>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402" name="Line 52"/>
                <p:cNvSpPr>
                  <a:spLocks noChangeShapeType="1"/>
                </p:cNvSpPr>
                <p:nvPr/>
              </p:nvSpPr>
              <p:spPr bwMode="auto">
                <a:xfrm flipH="1">
                  <a:off x="1386" y="0"/>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403" name="Line 53"/>
                <p:cNvSpPr>
                  <a:spLocks noChangeShapeType="1"/>
                </p:cNvSpPr>
                <p:nvPr/>
              </p:nvSpPr>
              <p:spPr bwMode="auto">
                <a:xfrm flipH="1">
                  <a:off x="1314" y="6"/>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404" name="Line 54"/>
                <p:cNvSpPr>
                  <a:spLocks noChangeShapeType="1"/>
                </p:cNvSpPr>
                <p:nvPr/>
              </p:nvSpPr>
              <p:spPr bwMode="auto">
                <a:xfrm flipH="1">
                  <a:off x="1248" y="6"/>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405" name="Line 55"/>
                <p:cNvSpPr>
                  <a:spLocks noChangeShapeType="1"/>
                </p:cNvSpPr>
                <p:nvPr/>
              </p:nvSpPr>
              <p:spPr bwMode="auto">
                <a:xfrm flipH="1">
                  <a:off x="1188" y="6"/>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406" name="Line 56"/>
                <p:cNvSpPr>
                  <a:spLocks noChangeShapeType="1"/>
                </p:cNvSpPr>
                <p:nvPr/>
              </p:nvSpPr>
              <p:spPr bwMode="auto">
                <a:xfrm flipH="1">
                  <a:off x="1116" y="6"/>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407" name="Line 57"/>
                <p:cNvSpPr>
                  <a:spLocks noChangeShapeType="1"/>
                </p:cNvSpPr>
                <p:nvPr/>
              </p:nvSpPr>
              <p:spPr bwMode="auto">
                <a:xfrm flipH="1">
                  <a:off x="624"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408" name="Line 58"/>
                <p:cNvSpPr>
                  <a:spLocks noChangeShapeType="1"/>
                </p:cNvSpPr>
                <p:nvPr/>
              </p:nvSpPr>
              <p:spPr bwMode="auto">
                <a:xfrm flipH="1">
                  <a:off x="678"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409" name="Line 59"/>
                <p:cNvSpPr>
                  <a:spLocks noChangeShapeType="1"/>
                </p:cNvSpPr>
                <p:nvPr/>
              </p:nvSpPr>
              <p:spPr bwMode="auto">
                <a:xfrm flipH="1">
                  <a:off x="564"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410" name="Line 60"/>
                <p:cNvSpPr>
                  <a:spLocks noChangeShapeType="1"/>
                </p:cNvSpPr>
                <p:nvPr/>
              </p:nvSpPr>
              <p:spPr bwMode="auto">
                <a:xfrm flipH="1">
                  <a:off x="1056" y="6"/>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411" name="Line 61"/>
                <p:cNvSpPr>
                  <a:spLocks noChangeShapeType="1"/>
                </p:cNvSpPr>
                <p:nvPr/>
              </p:nvSpPr>
              <p:spPr bwMode="auto">
                <a:xfrm flipH="1">
                  <a:off x="456"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412" name="Line 62"/>
                <p:cNvSpPr>
                  <a:spLocks noChangeShapeType="1"/>
                </p:cNvSpPr>
                <p:nvPr/>
              </p:nvSpPr>
              <p:spPr bwMode="auto">
                <a:xfrm flipH="1">
                  <a:off x="510"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413" name="Line 63"/>
                <p:cNvSpPr>
                  <a:spLocks noChangeShapeType="1"/>
                </p:cNvSpPr>
                <p:nvPr/>
              </p:nvSpPr>
              <p:spPr bwMode="auto">
                <a:xfrm flipH="1">
                  <a:off x="396"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414" name="Line 64"/>
                <p:cNvSpPr>
                  <a:spLocks noChangeShapeType="1"/>
                </p:cNvSpPr>
                <p:nvPr/>
              </p:nvSpPr>
              <p:spPr bwMode="auto">
                <a:xfrm flipH="1">
                  <a:off x="954" y="36"/>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415" name="Line 65"/>
                <p:cNvSpPr>
                  <a:spLocks noChangeShapeType="1"/>
                </p:cNvSpPr>
                <p:nvPr/>
              </p:nvSpPr>
              <p:spPr bwMode="auto">
                <a:xfrm flipH="1">
                  <a:off x="1008" y="36"/>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416" name="Line 66"/>
                <p:cNvSpPr>
                  <a:spLocks noChangeShapeType="1"/>
                </p:cNvSpPr>
                <p:nvPr/>
              </p:nvSpPr>
              <p:spPr bwMode="auto">
                <a:xfrm flipH="1">
                  <a:off x="894" y="36"/>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417" name="Line 67"/>
                <p:cNvSpPr>
                  <a:spLocks noChangeShapeType="1"/>
                </p:cNvSpPr>
                <p:nvPr/>
              </p:nvSpPr>
              <p:spPr bwMode="auto">
                <a:xfrm flipH="1">
                  <a:off x="786" y="36"/>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418" name="Line 68"/>
                <p:cNvSpPr>
                  <a:spLocks noChangeShapeType="1"/>
                </p:cNvSpPr>
                <p:nvPr/>
              </p:nvSpPr>
              <p:spPr bwMode="auto">
                <a:xfrm flipH="1">
                  <a:off x="840" y="36"/>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419" name="Line 69"/>
                <p:cNvSpPr>
                  <a:spLocks noChangeShapeType="1"/>
                </p:cNvSpPr>
                <p:nvPr/>
              </p:nvSpPr>
              <p:spPr bwMode="auto">
                <a:xfrm flipH="1">
                  <a:off x="726"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420" name="Line 70"/>
                <p:cNvSpPr>
                  <a:spLocks noChangeShapeType="1"/>
                </p:cNvSpPr>
                <p:nvPr/>
              </p:nvSpPr>
              <p:spPr bwMode="auto">
                <a:xfrm flipH="1">
                  <a:off x="342"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421" name="Line 71"/>
                <p:cNvSpPr>
                  <a:spLocks noChangeShapeType="1"/>
                </p:cNvSpPr>
                <p:nvPr/>
              </p:nvSpPr>
              <p:spPr bwMode="auto">
                <a:xfrm flipH="1">
                  <a:off x="234"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422" name="Line 72"/>
                <p:cNvSpPr>
                  <a:spLocks noChangeShapeType="1"/>
                </p:cNvSpPr>
                <p:nvPr/>
              </p:nvSpPr>
              <p:spPr bwMode="auto">
                <a:xfrm flipH="1">
                  <a:off x="288"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423" name="Line 73"/>
                <p:cNvSpPr>
                  <a:spLocks noChangeShapeType="1"/>
                </p:cNvSpPr>
                <p:nvPr/>
              </p:nvSpPr>
              <p:spPr bwMode="auto">
                <a:xfrm flipH="1">
                  <a:off x="174"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424" name="Line 74"/>
                <p:cNvSpPr>
                  <a:spLocks noChangeShapeType="1"/>
                </p:cNvSpPr>
                <p:nvPr/>
              </p:nvSpPr>
              <p:spPr bwMode="auto">
                <a:xfrm flipH="1">
                  <a:off x="168" y="48"/>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425" name="Line 75"/>
                <p:cNvSpPr>
                  <a:spLocks noChangeShapeType="1"/>
                </p:cNvSpPr>
                <p:nvPr/>
              </p:nvSpPr>
              <p:spPr bwMode="auto">
                <a:xfrm flipH="1">
                  <a:off x="60" y="48"/>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426" name="Line 76"/>
                <p:cNvSpPr>
                  <a:spLocks noChangeShapeType="1"/>
                </p:cNvSpPr>
                <p:nvPr/>
              </p:nvSpPr>
              <p:spPr bwMode="auto">
                <a:xfrm flipH="1">
                  <a:off x="114" y="48"/>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427" name="Line 77"/>
                <p:cNvSpPr>
                  <a:spLocks noChangeShapeType="1"/>
                </p:cNvSpPr>
                <p:nvPr/>
              </p:nvSpPr>
              <p:spPr bwMode="auto">
                <a:xfrm flipH="1">
                  <a:off x="0" y="48"/>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14382" name="Line 78"/>
              <p:cNvSpPr>
                <a:spLocks noChangeShapeType="1"/>
              </p:cNvSpPr>
              <p:nvPr/>
            </p:nvSpPr>
            <p:spPr bwMode="auto">
              <a:xfrm>
                <a:off x="328" y="1798"/>
                <a:ext cx="43" cy="39"/>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83" name="Line 79"/>
              <p:cNvSpPr>
                <a:spLocks noChangeShapeType="1"/>
              </p:cNvSpPr>
              <p:nvPr/>
            </p:nvSpPr>
            <p:spPr bwMode="auto">
              <a:xfrm flipH="1">
                <a:off x="312" y="1006"/>
                <a:ext cx="874" cy="1"/>
              </a:xfrm>
              <a:prstGeom prst="line">
                <a:avLst/>
              </a:prstGeom>
              <a:noFill/>
              <a:ln w="19050">
                <a:solidFill>
                  <a:srgbClr val="000099"/>
                </a:solidFill>
                <a:prstDash val="dash"/>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84" name="Line 80"/>
              <p:cNvSpPr>
                <a:spLocks noChangeShapeType="1"/>
              </p:cNvSpPr>
              <p:nvPr/>
            </p:nvSpPr>
            <p:spPr bwMode="auto">
              <a:xfrm flipH="1">
                <a:off x="305" y="1302"/>
                <a:ext cx="875" cy="1"/>
              </a:xfrm>
              <a:prstGeom prst="line">
                <a:avLst/>
              </a:prstGeom>
              <a:noFill/>
              <a:ln w="19050">
                <a:solidFill>
                  <a:srgbClr val="000099"/>
                </a:solidFill>
                <a:prstDash val="dash"/>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85" name="Text Box 81"/>
              <p:cNvSpPr>
                <a:spLocks noChangeArrowheads="1"/>
              </p:cNvSpPr>
              <p:nvPr/>
            </p:nvSpPr>
            <p:spPr bwMode="auto">
              <a:xfrm>
                <a:off x="2271" y="1862"/>
                <a:ext cx="71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buFont typeface="Arial" pitchFamily="34" charset="0"/>
                  <a:buNone/>
                </a:pPr>
                <a:r>
                  <a:rPr lang="en-US" altLang="zh-CN" sz="2400" i="1">
                    <a:solidFill>
                      <a:schemeClr val="tx1"/>
                    </a:solidFill>
                    <a:latin typeface="Times New Roman" pitchFamily="18" charset="0"/>
                    <a:sym typeface="Arial" pitchFamily="34" charset="0"/>
                  </a:rPr>
                  <a:t>u</a:t>
                </a:r>
                <a:r>
                  <a:rPr lang="en-US" altLang="zh-CN" sz="2400" baseline="-25000">
                    <a:solidFill>
                      <a:schemeClr val="tx1"/>
                    </a:solidFill>
                    <a:latin typeface="Times New Roman" pitchFamily="18" charset="0"/>
                    <a:sym typeface="Arial" pitchFamily="34" charset="0"/>
                  </a:rPr>
                  <a:t>CE</a:t>
                </a:r>
                <a:r>
                  <a:rPr lang="en-US" altLang="zh-CN" sz="2400" b="0">
                    <a:solidFill>
                      <a:schemeClr val="tx1"/>
                    </a:solidFill>
                    <a:latin typeface="Times New Roman" pitchFamily="18" charset="0"/>
                    <a:sym typeface="Arial" pitchFamily="34" charset="0"/>
                  </a:rPr>
                  <a:t> </a:t>
                </a:r>
                <a:r>
                  <a:rPr lang="en-US" altLang="zh-CN" sz="2400">
                    <a:solidFill>
                      <a:schemeClr val="tx1"/>
                    </a:solidFill>
                    <a:latin typeface="Times New Roman" pitchFamily="18" charset="0"/>
                    <a:sym typeface="Arial" pitchFamily="34" charset="0"/>
                  </a:rPr>
                  <a:t>/V</a:t>
                </a:r>
                <a:endParaRPr lang="zh-CN" altLang="en-US">
                  <a:solidFill>
                    <a:schemeClr val="tx1"/>
                  </a:solidFill>
                  <a:latin typeface="Times New Roman" pitchFamily="18" charset="0"/>
                </a:endParaRPr>
              </a:p>
            </p:txBody>
          </p:sp>
          <p:sp>
            <p:nvSpPr>
              <p:cNvPr id="14386" name="Text Box 82"/>
              <p:cNvSpPr>
                <a:spLocks noChangeArrowheads="1"/>
              </p:cNvSpPr>
              <p:nvPr/>
            </p:nvSpPr>
            <p:spPr bwMode="auto">
              <a:xfrm>
                <a:off x="1576" y="60"/>
                <a:ext cx="743" cy="1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30000"/>
                  </a:spcBef>
                  <a:buFont typeface="Arial" pitchFamily="34" charset="0"/>
                  <a:buNone/>
                </a:pPr>
                <a:r>
                  <a:rPr lang="zh-CN" altLang="en-US" sz="2400" b="0">
                    <a:solidFill>
                      <a:schemeClr val="tx1"/>
                    </a:solidFill>
                    <a:latin typeface="Times New Roman" pitchFamily="18" charset="0"/>
                    <a:sym typeface="Arial" pitchFamily="34" charset="0"/>
                  </a:rPr>
                  <a:t>  </a:t>
                </a:r>
                <a:r>
                  <a:rPr lang="en-US" altLang="zh-CN" sz="2400" b="0">
                    <a:solidFill>
                      <a:schemeClr val="tx1"/>
                    </a:solidFill>
                    <a:latin typeface="Times New Roman" pitchFamily="18" charset="0"/>
                    <a:sym typeface="Arial" pitchFamily="34" charset="0"/>
                  </a:rPr>
                  <a:t>50 µA</a:t>
                </a:r>
                <a:endParaRPr lang="zh-CN" altLang="en-US" sz="2400" b="0">
                  <a:solidFill>
                    <a:schemeClr val="tx1"/>
                  </a:solidFill>
                  <a:latin typeface="Times New Roman" pitchFamily="18" charset="0"/>
                  <a:sym typeface="Arial" pitchFamily="34" charset="0"/>
                </a:endParaRPr>
              </a:p>
              <a:p>
                <a:pPr>
                  <a:spcBef>
                    <a:spcPct val="30000"/>
                  </a:spcBef>
                  <a:buFont typeface="Arial" pitchFamily="34" charset="0"/>
                  <a:buNone/>
                </a:pPr>
                <a:r>
                  <a:rPr lang="en-US" altLang="zh-CN" sz="2400" b="0">
                    <a:solidFill>
                      <a:schemeClr val="tx1"/>
                    </a:solidFill>
                    <a:latin typeface="Times New Roman" pitchFamily="18" charset="0"/>
                    <a:sym typeface="Arial" pitchFamily="34" charset="0"/>
                  </a:rPr>
                  <a:t>  40 µA</a:t>
                </a:r>
                <a:endParaRPr lang="zh-CN" altLang="en-US" sz="2400" b="0">
                  <a:solidFill>
                    <a:schemeClr val="tx1"/>
                  </a:solidFill>
                  <a:latin typeface="Times New Roman" pitchFamily="18" charset="0"/>
                  <a:sym typeface="Arial" pitchFamily="34" charset="0"/>
                </a:endParaRPr>
              </a:p>
              <a:p>
                <a:pPr>
                  <a:spcBef>
                    <a:spcPct val="30000"/>
                  </a:spcBef>
                  <a:buFont typeface="Arial" pitchFamily="34" charset="0"/>
                  <a:buNone/>
                </a:pPr>
                <a:r>
                  <a:rPr lang="en-US" altLang="zh-CN" sz="2400" b="0">
                    <a:solidFill>
                      <a:schemeClr val="tx1"/>
                    </a:solidFill>
                    <a:latin typeface="Times New Roman" pitchFamily="18" charset="0"/>
                    <a:sym typeface="Arial" pitchFamily="34" charset="0"/>
                  </a:rPr>
                  <a:t>  30 µA</a:t>
                </a:r>
                <a:endParaRPr lang="zh-CN" altLang="en-US" sz="2400" b="0">
                  <a:solidFill>
                    <a:schemeClr val="tx1"/>
                  </a:solidFill>
                  <a:latin typeface="Times New Roman" pitchFamily="18" charset="0"/>
                  <a:sym typeface="Arial" pitchFamily="34" charset="0"/>
                </a:endParaRPr>
              </a:p>
              <a:p>
                <a:pPr>
                  <a:spcBef>
                    <a:spcPct val="30000"/>
                  </a:spcBef>
                  <a:buFont typeface="Arial" pitchFamily="34" charset="0"/>
                  <a:buNone/>
                </a:pPr>
                <a:r>
                  <a:rPr lang="en-US" altLang="zh-CN" sz="2400" b="0">
                    <a:solidFill>
                      <a:schemeClr val="tx1"/>
                    </a:solidFill>
                    <a:latin typeface="Times New Roman" pitchFamily="18" charset="0"/>
                    <a:sym typeface="Arial" pitchFamily="34" charset="0"/>
                  </a:rPr>
                  <a:t>  20 µA</a:t>
                </a:r>
                <a:endParaRPr lang="zh-CN" altLang="en-US" sz="2400" b="0">
                  <a:solidFill>
                    <a:schemeClr val="tx1"/>
                  </a:solidFill>
                  <a:latin typeface="Times New Roman" pitchFamily="18" charset="0"/>
                  <a:sym typeface="Arial" pitchFamily="34" charset="0"/>
                </a:endParaRPr>
              </a:p>
              <a:p>
                <a:pPr>
                  <a:spcBef>
                    <a:spcPct val="30000"/>
                  </a:spcBef>
                  <a:buFont typeface="Arial" pitchFamily="34" charset="0"/>
                  <a:buNone/>
                </a:pPr>
                <a:r>
                  <a:rPr lang="en-US" altLang="zh-CN" sz="2400" b="0">
                    <a:solidFill>
                      <a:schemeClr val="tx1"/>
                    </a:solidFill>
                    <a:latin typeface="Times New Roman" pitchFamily="18" charset="0"/>
                    <a:sym typeface="Arial" pitchFamily="34" charset="0"/>
                  </a:rPr>
                  <a:t>  10 µA</a:t>
                </a:r>
                <a:endParaRPr lang="zh-CN" altLang="en-US" sz="2400" b="0">
                  <a:solidFill>
                    <a:schemeClr val="tx1"/>
                  </a:solidFill>
                  <a:latin typeface="Times New Roman" pitchFamily="18" charset="0"/>
                  <a:sym typeface="Arial" pitchFamily="34" charset="0"/>
                </a:endParaRPr>
              </a:p>
              <a:p>
                <a:pPr>
                  <a:spcBef>
                    <a:spcPct val="30000"/>
                  </a:spcBef>
                  <a:buFont typeface="Arial" pitchFamily="34" charset="0"/>
                  <a:buNone/>
                </a:pPr>
                <a:r>
                  <a:rPr lang="en-US" altLang="zh-CN" sz="2400" b="0" i="1">
                    <a:solidFill>
                      <a:schemeClr val="tx1"/>
                    </a:solidFill>
                    <a:latin typeface="Times New Roman" pitchFamily="18" charset="0"/>
                    <a:sym typeface="Arial" pitchFamily="34" charset="0"/>
                  </a:rPr>
                  <a:t>  I</a:t>
                </a:r>
                <a:r>
                  <a:rPr lang="en-US" altLang="zh-CN" sz="2400" b="0" baseline="-25000">
                    <a:solidFill>
                      <a:schemeClr val="tx1"/>
                    </a:solidFill>
                    <a:latin typeface="Times New Roman" pitchFamily="18" charset="0"/>
                    <a:sym typeface="Arial" pitchFamily="34" charset="0"/>
                  </a:rPr>
                  <a:t>B</a:t>
                </a:r>
                <a:r>
                  <a:rPr lang="en-US" altLang="zh-CN" sz="2400" b="0">
                    <a:solidFill>
                      <a:schemeClr val="tx1"/>
                    </a:solidFill>
                    <a:latin typeface="Times New Roman" pitchFamily="18" charset="0"/>
                    <a:sym typeface="Arial" pitchFamily="34" charset="0"/>
                  </a:rPr>
                  <a:t> = 0</a:t>
                </a:r>
                <a:endParaRPr lang="zh-CN" altLang="en-US" b="0">
                  <a:solidFill>
                    <a:schemeClr val="tx1"/>
                  </a:solidFill>
                  <a:latin typeface="Times New Roman" pitchFamily="18" charset="0"/>
                </a:endParaRPr>
              </a:p>
            </p:txBody>
          </p:sp>
          <p:sp>
            <p:nvSpPr>
              <p:cNvPr id="14387" name="Text Box 83"/>
              <p:cNvSpPr>
                <a:spLocks noChangeArrowheads="1"/>
              </p:cNvSpPr>
              <p:nvPr/>
            </p:nvSpPr>
            <p:spPr bwMode="auto">
              <a:xfrm>
                <a:off x="174" y="1873"/>
                <a:ext cx="2411"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Font typeface="Arial" pitchFamily="34" charset="0"/>
                  <a:buNone/>
                </a:pPr>
                <a:r>
                  <a:rPr lang="en-US" altLang="zh-CN" sz="2000" i="1">
                    <a:solidFill>
                      <a:schemeClr val="tx1"/>
                    </a:solidFill>
                    <a:latin typeface="Times New Roman" pitchFamily="18" charset="0"/>
                    <a:sym typeface="Arial" pitchFamily="34" charset="0"/>
                  </a:rPr>
                  <a:t>O</a:t>
                </a:r>
                <a:r>
                  <a:rPr lang="en-US" altLang="zh-CN" sz="2000">
                    <a:solidFill>
                      <a:schemeClr val="tx1"/>
                    </a:solidFill>
                    <a:latin typeface="Times New Roman" pitchFamily="18" charset="0"/>
                    <a:sym typeface="Arial" pitchFamily="34" charset="0"/>
                  </a:rPr>
                  <a:t>          2          4           6         8       </a:t>
                </a:r>
                <a:endParaRPr lang="zh-CN" altLang="en-US">
                  <a:latin typeface="Times New Roman" pitchFamily="18" charset="0"/>
                </a:endParaRPr>
              </a:p>
            </p:txBody>
          </p:sp>
          <p:sp>
            <p:nvSpPr>
              <p:cNvPr id="14388" name="Line 84"/>
              <p:cNvSpPr>
                <a:spLocks noChangeShapeType="1"/>
              </p:cNvSpPr>
              <p:nvPr/>
            </p:nvSpPr>
            <p:spPr bwMode="auto">
              <a:xfrm>
                <a:off x="2259" y="1872"/>
                <a:ext cx="1" cy="35"/>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89" name="Line 85"/>
              <p:cNvSpPr>
                <a:spLocks noChangeShapeType="1"/>
              </p:cNvSpPr>
              <p:nvPr/>
            </p:nvSpPr>
            <p:spPr bwMode="auto">
              <a:xfrm>
                <a:off x="1778" y="1874"/>
                <a:ext cx="1" cy="36"/>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90" name="Line 86"/>
              <p:cNvSpPr>
                <a:spLocks noChangeShapeType="1"/>
              </p:cNvSpPr>
              <p:nvPr/>
            </p:nvSpPr>
            <p:spPr bwMode="auto">
              <a:xfrm>
                <a:off x="786" y="1874"/>
                <a:ext cx="1" cy="36"/>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91" name="Text Box 87"/>
              <p:cNvSpPr>
                <a:spLocks noChangeArrowheads="1"/>
              </p:cNvSpPr>
              <p:nvPr/>
            </p:nvSpPr>
            <p:spPr bwMode="auto">
              <a:xfrm>
                <a:off x="0" y="146"/>
                <a:ext cx="437" cy="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5000"/>
                  </a:lnSpc>
                  <a:spcBef>
                    <a:spcPct val="10000"/>
                  </a:spcBef>
                  <a:buFont typeface="Arial" pitchFamily="34" charset="0"/>
                  <a:buNone/>
                </a:pPr>
                <a:r>
                  <a:rPr lang="en-US" altLang="zh-CN" sz="2000">
                    <a:solidFill>
                      <a:schemeClr val="tx1"/>
                    </a:solidFill>
                    <a:latin typeface="Times New Roman" pitchFamily="18" charset="0"/>
                    <a:sym typeface="Arial" pitchFamily="34" charset="0"/>
                  </a:rPr>
                  <a:t>4</a:t>
                </a:r>
                <a:endParaRPr lang="zh-CN" altLang="en-US" sz="2000">
                  <a:solidFill>
                    <a:schemeClr val="tx1"/>
                  </a:solidFill>
                  <a:latin typeface="Times New Roman" pitchFamily="18" charset="0"/>
                  <a:sym typeface="Arial" pitchFamily="34" charset="0"/>
                </a:endParaRPr>
              </a:p>
              <a:p>
                <a:pPr>
                  <a:lnSpc>
                    <a:spcPct val="95000"/>
                  </a:lnSpc>
                  <a:spcBef>
                    <a:spcPct val="10000"/>
                  </a:spcBef>
                  <a:buFont typeface="Arial" pitchFamily="34" charset="0"/>
                  <a:buNone/>
                </a:pPr>
                <a:endParaRPr lang="zh-CN" altLang="en-US" sz="2000">
                  <a:solidFill>
                    <a:schemeClr val="tx1"/>
                  </a:solidFill>
                  <a:latin typeface="Times New Roman" pitchFamily="18" charset="0"/>
                  <a:sym typeface="Arial" pitchFamily="34" charset="0"/>
                </a:endParaRPr>
              </a:p>
              <a:p>
                <a:pPr>
                  <a:lnSpc>
                    <a:spcPct val="95000"/>
                  </a:lnSpc>
                  <a:spcBef>
                    <a:spcPct val="10000"/>
                  </a:spcBef>
                  <a:buFont typeface="Arial" pitchFamily="34" charset="0"/>
                  <a:buNone/>
                </a:pPr>
                <a:r>
                  <a:rPr lang="en-US" altLang="zh-CN" sz="2000">
                    <a:solidFill>
                      <a:schemeClr val="tx1"/>
                    </a:solidFill>
                    <a:latin typeface="Times New Roman" pitchFamily="18" charset="0"/>
                    <a:sym typeface="Arial" pitchFamily="34" charset="0"/>
                  </a:rPr>
                  <a:t>3</a:t>
                </a:r>
                <a:endParaRPr lang="zh-CN" altLang="en-US" sz="2000">
                  <a:solidFill>
                    <a:schemeClr val="tx1"/>
                  </a:solidFill>
                  <a:latin typeface="Times New Roman" pitchFamily="18" charset="0"/>
                  <a:sym typeface="Arial" pitchFamily="34" charset="0"/>
                </a:endParaRPr>
              </a:p>
              <a:p>
                <a:pPr>
                  <a:lnSpc>
                    <a:spcPct val="95000"/>
                  </a:lnSpc>
                  <a:spcBef>
                    <a:spcPct val="10000"/>
                  </a:spcBef>
                  <a:buFont typeface="Arial" pitchFamily="34" charset="0"/>
                  <a:buNone/>
                </a:pPr>
                <a:endParaRPr lang="zh-CN" altLang="en-US" sz="2000">
                  <a:solidFill>
                    <a:schemeClr val="tx1"/>
                  </a:solidFill>
                  <a:latin typeface="Times New Roman" pitchFamily="18" charset="0"/>
                  <a:sym typeface="Arial" pitchFamily="34" charset="0"/>
                </a:endParaRPr>
              </a:p>
              <a:p>
                <a:pPr>
                  <a:lnSpc>
                    <a:spcPct val="95000"/>
                  </a:lnSpc>
                  <a:spcBef>
                    <a:spcPct val="10000"/>
                  </a:spcBef>
                  <a:buFont typeface="Arial" pitchFamily="34" charset="0"/>
                  <a:buNone/>
                </a:pPr>
                <a:r>
                  <a:rPr lang="en-US" altLang="zh-CN" sz="2000">
                    <a:solidFill>
                      <a:schemeClr val="tx1"/>
                    </a:solidFill>
                    <a:latin typeface="Times New Roman" pitchFamily="18" charset="0"/>
                    <a:sym typeface="Arial" pitchFamily="34" charset="0"/>
                  </a:rPr>
                  <a:t>2</a:t>
                </a:r>
                <a:endParaRPr lang="zh-CN" altLang="en-US" sz="2000">
                  <a:solidFill>
                    <a:schemeClr val="tx1"/>
                  </a:solidFill>
                  <a:latin typeface="Times New Roman" pitchFamily="18" charset="0"/>
                  <a:sym typeface="Arial" pitchFamily="34" charset="0"/>
                </a:endParaRPr>
              </a:p>
              <a:p>
                <a:pPr>
                  <a:lnSpc>
                    <a:spcPct val="95000"/>
                  </a:lnSpc>
                  <a:spcBef>
                    <a:spcPct val="10000"/>
                  </a:spcBef>
                  <a:buFont typeface="Arial" pitchFamily="34" charset="0"/>
                  <a:buNone/>
                </a:pPr>
                <a:endParaRPr lang="zh-CN" altLang="en-US" sz="2000">
                  <a:solidFill>
                    <a:schemeClr val="tx1"/>
                  </a:solidFill>
                  <a:latin typeface="Times New Roman" pitchFamily="18" charset="0"/>
                  <a:sym typeface="Arial" pitchFamily="34" charset="0"/>
                </a:endParaRPr>
              </a:p>
              <a:p>
                <a:pPr>
                  <a:lnSpc>
                    <a:spcPct val="95000"/>
                  </a:lnSpc>
                  <a:spcBef>
                    <a:spcPct val="10000"/>
                  </a:spcBef>
                  <a:buFont typeface="Arial" pitchFamily="34" charset="0"/>
                  <a:buNone/>
                </a:pPr>
                <a:r>
                  <a:rPr lang="en-US" altLang="zh-CN" sz="2000">
                    <a:solidFill>
                      <a:schemeClr val="tx1"/>
                    </a:solidFill>
                    <a:latin typeface="Times New Roman" pitchFamily="18" charset="0"/>
                    <a:sym typeface="Arial" pitchFamily="34" charset="0"/>
                  </a:rPr>
                  <a:t>1</a:t>
                </a:r>
                <a:endParaRPr lang="zh-CN" altLang="en-US">
                  <a:latin typeface="Times New Roman" pitchFamily="18" charset="0"/>
                </a:endParaRPr>
              </a:p>
            </p:txBody>
          </p:sp>
          <p:sp>
            <p:nvSpPr>
              <p:cNvPr id="14392" name="Line 88"/>
              <p:cNvSpPr>
                <a:spLocks noChangeShapeType="1"/>
              </p:cNvSpPr>
              <p:nvPr/>
            </p:nvSpPr>
            <p:spPr bwMode="auto">
              <a:xfrm>
                <a:off x="315" y="272"/>
                <a:ext cx="43"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93" name="Line 89"/>
              <p:cNvSpPr>
                <a:spLocks noChangeShapeType="1"/>
              </p:cNvSpPr>
              <p:nvPr/>
            </p:nvSpPr>
            <p:spPr bwMode="auto">
              <a:xfrm>
                <a:off x="317" y="691"/>
                <a:ext cx="44"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94" name="Line 90"/>
              <p:cNvSpPr>
                <a:spLocks noChangeShapeType="1"/>
              </p:cNvSpPr>
              <p:nvPr/>
            </p:nvSpPr>
            <p:spPr bwMode="auto">
              <a:xfrm>
                <a:off x="323" y="1111"/>
                <a:ext cx="43"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95" name="Line 91"/>
              <p:cNvSpPr>
                <a:spLocks noChangeShapeType="1"/>
              </p:cNvSpPr>
              <p:nvPr/>
            </p:nvSpPr>
            <p:spPr bwMode="auto">
              <a:xfrm>
                <a:off x="315" y="1524"/>
                <a:ext cx="43"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sp>
        <p:nvSpPr>
          <p:cNvPr id="19548" name="Text Box 92"/>
          <p:cNvSpPr>
            <a:spLocks noChangeArrowheads="1"/>
          </p:cNvSpPr>
          <p:nvPr/>
        </p:nvSpPr>
        <p:spPr bwMode="auto">
          <a:xfrm>
            <a:off x="5416760" y="2357412"/>
            <a:ext cx="2287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buFont typeface="Arial" pitchFamily="34" charset="0"/>
              <a:buNone/>
            </a:pPr>
            <a:r>
              <a:rPr lang="en-US" altLang="zh-CN" sz="2800" dirty="0">
                <a:solidFill>
                  <a:schemeClr val="tx1"/>
                </a:solidFill>
                <a:latin typeface="Times New Roman" pitchFamily="18" charset="0"/>
                <a:sym typeface="Arial" pitchFamily="34" charset="0"/>
              </a:rPr>
              <a:t>2</a:t>
            </a:r>
            <a:r>
              <a:rPr lang="zh-CN" altLang="en-US" sz="2800" dirty="0">
                <a:solidFill>
                  <a:schemeClr val="tx1"/>
                </a:solidFill>
                <a:latin typeface="Times New Roman" pitchFamily="18" charset="0"/>
                <a:sym typeface="Arial" pitchFamily="34" charset="0"/>
              </a:rPr>
              <a:t>）饱和区</a:t>
            </a:r>
            <a:endParaRPr lang="zh-CN" altLang="en-US" sz="2000" dirty="0">
              <a:solidFill>
                <a:schemeClr val="tx1"/>
              </a:solidFill>
              <a:latin typeface="Times New Roman" pitchFamily="18" charset="0"/>
              <a:sym typeface="Arial" pitchFamily="34" charset="0"/>
            </a:endParaRPr>
          </a:p>
        </p:txBody>
      </p:sp>
      <p:sp>
        <p:nvSpPr>
          <p:cNvPr id="19551" name="Text Box 95"/>
          <p:cNvSpPr>
            <a:spLocks noChangeArrowheads="1"/>
          </p:cNvSpPr>
          <p:nvPr/>
        </p:nvSpPr>
        <p:spPr bwMode="auto">
          <a:xfrm>
            <a:off x="5410200" y="2982429"/>
            <a:ext cx="3097213" cy="93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p>
            <a:pPr algn="l">
              <a:buFont typeface="Arial" pitchFamily="34" charset="0"/>
              <a:buNone/>
            </a:pPr>
            <a:r>
              <a:rPr lang="zh-CN" altLang="en-US" sz="2400" dirty="0">
                <a:solidFill>
                  <a:srgbClr val="C00000"/>
                </a:solidFill>
                <a:latin typeface="Times New Roman" pitchFamily="18" charset="0"/>
                <a:sym typeface="Arial" pitchFamily="34" charset="0"/>
              </a:rPr>
              <a:t>条件：</a:t>
            </a:r>
            <a:r>
              <a:rPr lang="zh-CN" altLang="en-US" sz="2400" dirty="0">
                <a:solidFill>
                  <a:srgbClr val="000000"/>
                </a:solidFill>
                <a:latin typeface="Times New Roman" pitchFamily="18" charset="0"/>
                <a:sym typeface="Arial" pitchFamily="34" charset="0"/>
              </a:rPr>
              <a:t>两个结均正偏</a:t>
            </a:r>
          </a:p>
          <a:p>
            <a:pPr algn="l">
              <a:buFont typeface="Arial" pitchFamily="34" charset="0"/>
              <a:buNone/>
            </a:pPr>
            <a:endParaRPr lang="zh-CN" altLang="en-US" sz="700" dirty="0">
              <a:solidFill>
                <a:srgbClr val="000000"/>
              </a:solidFill>
              <a:latin typeface="Times New Roman" pitchFamily="18" charset="0"/>
              <a:sym typeface="Arial" pitchFamily="34" charset="0"/>
            </a:endParaRPr>
          </a:p>
          <a:p>
            <a:pPr algn="l">
              <a:buFont typeface="Arial" pitchFamily="34" charset="0"/>
              <a:buNone/>
            </a:pPr>
            <a:r>
              <a:rPr lang="zh-CN" altLang="en-US" sz="2400" dirty="0">
                <a:solidFill>
                  <a:srgbClr val="C00000"/>
                </a:solidFill>
                <a:latin typeface="Times New Roman" pitchFamily="18" charset="0"/>
                <a:sym typeface="Arial" pitchFamily="34" charset="0"/>
              </a:rPr>
              <a:t>特点：</a:t>
            </a:r>
            <a:r>
              <a:rPr lang="en-US" altLang="zh-CN" sz="2400" i="1" dirty="0">
                <a:solidFill>
                  <a:schemeClr val="tx1"/>
                </a:solidFill>
                <a:latin typeface="Times New Roman" pitchFamily="18" charset="0"/>
                <a:sym typeface="Arial" pitchFamily="34" charset="0"/>
              </a:rPr>
              <a:t>I</a:t>
            </a:r>
            <a:r>
              <a:rPr lang="en-US" altLang="zh-CN" sz="2400" baseline="-25000" dirty="0">
                <a:solidFill>
                  <a:schemeClr val="tx1"/>
                </a:solidFill>
                <a:latin typeface="Times New Roman" pitchFamily="18" charset="0"/>
                <a:sym typeface="Arial" pitchFamily="34" charset="0"/>
              </a:rPr>
              <a:t>C</a:t>
            </a:r>
            <a:r>
              <a:rPr lang="en-US" altLang="zh-CN" sz="2400" dirty="0">
                <a:solidFill>
                  <a:schemeClr val="tx1"/>
                </a:solidFill>
                <a:latin typeface="Times New Roman" pitchFamily="18" charset="0"/>
                <a:sym typeface="Arial" pitchFamily="34" charset="0"/>
              </a:rPr>
              <a:t> </a:t>
            </a:r>
            <a:r>
              <a:rPr lang="en-US" altLang="zh-CN" sz="2400" dirty="0">
                <a:solidFill>
                  <a:schemeClr val="tx1"/>
                </a:solidFill>
                <a:latin typeface="Times New Roman" pitchFamily="18" charset="0"/>
                <a:sym typeface="Symbol" pitchFamily="18" charset="2"/>
              </a:rPr>
              <a:t>&lt;</a:t>
            </a:r>
            <a:r>
              <a:rPr lang="en-US" altLang="zh-CN" sz="2400" dirty="0">
                <a:solidFill>
                  <a:schemeClr val="tx1"/>
                </a:solidFill>
                <a:latin typeface="Times New Roman" pitchFamily="18" charset="0"/>
                <a:sym typeface="Arial" pitchFamily="34" charset="0"/>
              </a:rPr>
              <a:t> </a:t>
            </a:r>
            <a:r>
              <a:rPr lang="en-US" altLang="zh-CN" sz="2400" i="1" dirty="0">
                <a:solidFill>
                  <a:schemeClr val="tx1"/>
                </a:solidFill>
                <a:latin typeface="Times New Roman" pitchFamily="18" charset="0"/>
                <a:sym typeface="Symbol" pitchFamily="18" charset="2"/>
              </a:rPr>
              <a:t></a:t>
            </a:r>
            <a:r>
              <a:rPr lang="en-US" altLang="zh-CN" sz="2400" i="1" dirty="0">
                <a:solidFill>
                  <a:schemeClr val="tx1"/>
                </a:solidFill>
                <a:latin typeface="Times New Roman" pitchFamily="18" charset="0"/>
                <a:sym typeface="Arial" pitchFamily="34" charset="0"/>
              </a:rPr>
              <a:t> I</a:t>
            </a:r>
            <a:r>
              <a:rPr lang="en-US" altLang="zh-CN" sz="2400" baseline="-25000" dirty="0">
                <a:solidFill>
                  <a:schemeClr val="tx1"/>
                </a:solidFill>
                <a:latin typeface="Times New Roman" pitchFamily="18" charset="0"/>
                <a:sym typeface="Arial" pitchFamily="34" charset="0"/>
              </a:rPr>
              <a:t>B</a:t>
            </a:r>
          </a:p>
        </p:txBody>
      </p:sp>
      <p:sp>
        <p:nvSpPr>
          <p:cNvPr id="19552" name="Text Box 96"/>
          <p:cNvSpPr>
            <a:spLocks noChangeArrowheads="1"/>
          </p:cNvSpPr>
          <p:nvPr/>
        </p:nvSpPr>
        <p:spPr bwMode="auto">
          <a:xfrm>
            <a:off x="5040313" y="4010421"/>
            <a:ext cx="40290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p>
            <a:pPr marL="342900" indent="-342900" algn="l">
              <a:buFont typeface="Wingdings" pitchFamily="2" charset="2"/>
              <a:buChar char="Ø"/>
            </a:pPr>
            <a:r>
              <a:rPr lang="zh-CN" altLang="en-US" sz="2400" b="0" dirty="0">
                <a:latin typeface="Times New Roman" pitchFamily="18" charset="0"/>
                <a:ea typeface="黑体" pitchFamily="49" charset="-122"/>
              </a:rPr>
              <a:t>临界饱和时：</a:t>
            </a:r>
            <a:r>
              <a:rPr lang="zh-CN" altLang="en-US" sz="2400" dirty="0">
                <a:latin typeface="Times New Roman" pitchFamily="18" charset="0"/>
                <a:sym typeface="Arial" pitchFamily="34" charset="0"/>
              </a:rPr>
              <a:t>   </a:t>
            </a:r>
            <a:r>
              <a:rPr lang="en-US" altLang="zh-CN" sz="2800" i="1" dirty="0" err="1">
                <a:solidFill>
                  <a:schemeClr val="tx1"/>
                </a:solidFill>
                <a:latin typeface="Times New Roman" pitchFamily="18" charset="0"/>
                <a:sym typeface="Arial" pitchFamily="34" charset="0"/>
              </a:rPr>
              <a:t>u</a:t>
            </a:r>
            <a:r>
              <a:rPr lang="en-US" altLang="zh-CN" sz="2400" baseline="-25000" dirty="0" err="1">
                <a:solidFill>
                  <a:schemeClr val="tx1"/>
                </a:solidFill>
                <a:latin typeface="Times New Roman" pitchFamily="18" charset="0"/>
                <a:sym typeface="Arial" pitchFamily="34" charset="0"/>
              </a:rPr>
              <a:t>CE</a:t>
            </a:r>
            <a:r>
              <a:rPr lang="en-US" altLang="zh-CN" sz="2400" dirty="0">
                <a:solidFill>
                  <a:schemeClr val="tx1"/>
                </a:solidFill>
                <a:latin typeface="Times New Roman" pitchFamily="18" charset="0"/>
                <a:sym typeface="Arial" pitchFamily="34" charset="0"/>
              </a:rPr>
              <a:t> </a:t>
            </a:r>
            <a:r>
              <a:rPr lang="en-US" altLang="zh-CN" sz="2400" i="1" dirty="0">
                <a:solidFill>
                  <a:schemeClr val="tx1"/>
                </a:solidFill>
                <a:latin typeface="Times New Roman" pitchFamily="18" charset="0"/>
                <a:sym typeface="Arial" pitchFamily="34" charset="0"/>
              </a:rPr>
              <a:t>= </a:t>
            </a:r>
            <a:r>
              <a:rPr lang="en-US" altLang="zh-CN" sz="2800" i="1" dirty="0" err="1">
                <a:solidFill>
                  <a:schemeClr val="tx1"/>
                </a:solidFill>
                <a:latin typeface="Times New Roman" pitchFamily="18" charset="0"/>
                <a:sym typeface="Arial" pitchFamily="34" charset="0"/>
              </a:rPr>
              <a:t>u</a:t>
            </a:r>
            <a:r>
              <a:rPr lang="en-US" altLang="zh-CN" sz="2400" baseline="-25000" dirty="0" err="1">
                <a:solidFill>
                  <a:schemeClr val="tx1"/>
                </a:solidFill>
                <a:latin typeface="Times New Roman" pitchFamily="18" charset="0"/>
                <a:sym typeface="Arial" pitchFamily="34" charset="0"/>
              </a:rPr>
              <a:t>BE</a:t>
            </a:r>
            <a:endParaRPr lang="en-US" altLang="zh-CN" sz="2400" baseline="-25000" dirty="0">
              <a:solidFill>
                <a:schemeClr val="tx1"/>
              </a:solidFill>
              <a:latin typeface="Times New Roman" pitchFamily="18" charset="0"/>
              <a:sym typeface="Arial" pitchFamily="34" charset="0"/>
            </a:endParaRPr>
          </a:p>
        </p:txBody>
      </p:sp>
      <p:sp>
        <p:nvSpPr>
          <p:cNvPr id="19553" name="Text Box 97"/>
          <p:cNvSpPr>
            <a:spLocks noChangeArrowheads="1"/>
          </p:cNvSpPr>
          <p:nvPr/>
        </p:nvSpPr>
        <p:spPr bwMode="auto">
          <a:xfrm>
            <a:off x="5040313" y="4641118"/>
            <a:ext cx="4068762" cy="1200150"/>
          </a:xfrm>
          <a:prstGeom prst="rect">
            <a:avLst/>
          </a:prstGeom>
          <a:noFill/>
          <a:ln w="9525">
            <a:noFill/>
            <a:prstDash val="dashDot"/>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marL="342900" indent="-342900" algn="l">
              <a:buFont typeface="Wingdings" pitchFamily="2" charset="2"/>
              <a:buChar char="Ø"/>
              <a:defRPr/>
            </a:pPr>
            <a:r>
              <a:rPr lang="zh-CN" altLang="en-US" sz="2400" b="0" dirty="0">
                <a:latin typeface="Times New Roman" pitchFamily="18" charset="0"/>
                <a:ea typeface="黑体" pitchFamily="49" charset="-122"/>
              </a:rPr>
              <a:t>深度饱和时：</a:t>
            </a:r>
          </a:p>
          <a:p>
            <a:pPr algn="l">
              <a:buFont typeface="Arial" pitchFamily="34" charset="0"/>
              <a:buNone/>
              <a:defRPr/>
            </a:pPr>
            <a:endParaRPr lang="zh-CN" altLang="en-US" sz="2400" b="0" dirty="0">
              <a:solidFill>
                <a:schemeClr val="tx1"/>
              </a:solidFill>
              <a:latin typeface="Times New Roman" pitchFamily="18" charset="0"/>
              <a:ea typeface="黑体" pitchFamily="49" charset="-122"/>
            </a:endParaRPr>
          </a:p>
          <a:p>
            <a:pPr algn="l">
              <a:buFont typeface="Arial" pitchFamily="34" charset="0"/>
              <a:buNone/>
              <a:defRPr/>
            </a:pPr>
            <a:endParaRPr lang="zh-CN" altLang="en-US" sz="2400" b="0" dirty="0">
              <a:solidFill>
                <a:schemeClr val="tx1"/>
              </a:solidFill>
              <a:latin typeface="Times New Roman" pitchFamily="18" charset="0"/>
              <a:ea typeface="黑体" pitchFamily="49" charset="-122"/>
            </a:endParaRPr>
          </a:p>
        </p:txBody>
      </p:sp>
      <p:sp>
        <p:nvSpPr>
          <p:cNvPr id="19554" name="AutoShape 98"/>
          <p:cNvSpPr>
            <a:spLocks/>
          </p:cNvSpPr>
          <p:nvPr/>
        </p:nvSpPr>
        <p:spPr bwMode="auto">
          <a:xfrm>
            <a:off x="7218363" y="5041168"/>
            <a:ext cx="138112" cy="723900"/>
          </a:xfrm>
          <a:prstGeom prst="leftBrace">
            <a:avLst>
              <a:gd name="adj1" fmla="val 43508"/>
              <a:gd name="adj2" fmla="val 50000"/>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Font typeface="Arial" pitchFamily="34" charset="0"/>
              <a:buNone/>
            </a:pPr>
            <a:endParaRPr lang="zh-CN" altLang="zh-CN">
              <a:solidFill>
                <a:schemeClr val="tx1"/>
              </a:solidFill>
              <a:latin typeface="Times New Roman" pitchFamily="18" charset="0"/>
              <a:sym typeface="Arial" pitchFamily="34" charset="0"/>
            </a:endParaRPr>
          </a:p>
        </p:txBody>
      </p:sp>
      <p:sp>
        <p:nvSpPr>
          <p:cNvPr id="19555" name="Rectangle 99"/>
          <p:cNvSpPr>
            <a:spLocks noChangeArrowheads="1"/>
          </p:cNvSpPr>
          <p:nvPr/>
        </p:nvSpPr>
        <p:spPr bwMode="auto">
          <a:xfrm>
            <a:off x="7402513" y="4877656"/>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2000">
                <a:solidFill>
                  <a:schemeClr val="tx1"/>
                </a:solidFill>
                <a:latin typeface="Times New Roman" pitchFamily="18" charset="0"/>
                <a:sym typeface="Arial" pitchFamily="34" charset="0"/>
              </a:rPr>
              <a:t>0.3 V </a:t>
            </a:r>
            <a:r>
              <a:rPr lang="en-US" altLang="zh-CN" sz="2000">
                <a:solidFill>
                  <a:schemeClr val="tx1"/>
                </a:solidFill>
                <a:latin typeface="宋体" pitchFamily="2" charset="-122"/>
                <a:sym typeface="宋体" pitchFamily="2" charset="-122"/>
              </a:rPr>
              <a:t>(</a:t>
            </a:r>
            <a:r>
              <a:rPr lang="zh-CN" altLang="en-US" sz="2000">
                <a:solidFill>
                  <a:schemeClr val="tx1"/>
                </a:solidFill>
                <a:latin typeface="宋体" pitchFamily="2" charset="-122"/>
                <a:sym typeface="宋体" pitchFamily="2" charset="-122"/>
              </a:rPr>
              <a:t>硅管</a:t>
            </a:r>
            <a:r>
              <a:rPr lang="en-US" altLang="zh-CN" sz="2000">
                <a:solidFill>
                  <a:schemeClr val="tx1"/>
                </a:solidFill>
                <a:latin typeface="宋体" pitchFamily="2" charset="-122"/>
                <a:sym typeface="宋体" pitchFamily="2" charset="-122"/>
              </a:rPr>
              <a:t>)</a:t>
            </a:r>
            <a:endParaRPr lang="zh-CN" altLang="en-US">
              <a:solidFill>
                <a:schemeClr val="tx1"/>
              </a:solidFill>
              <a:latin typeface="Times New Roman" pitchFamily="18" charset="0"/>
            </a:endParaRPr>
          </a:p>
        </p:txBody>
      </p:sp>
      <p:sp>
        <p:nvSpPr>
          <p:cNvPr id="19556" name="Rectangle 100"/>
          <p:cNvSpPr>
            <a:spLocks noChangeArrowheads="1"/>
          </p:cNvSpPr>
          <p:nvPr/>
        </p:nvSpPr>
        <p:spPr bwMode="auto">
          <a:xfrm>
            <a:off x="5405438" y="5152293"/>
            <a:ext cx="18081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2800" i="1">
                <a:solidFill>
                  <a:schemeClr val="tx1"/>
                </a:solidFill>
                <a:latin typeface="Times New Roman" pitchFamily="18" charset="0"/>
                <a:sym typeface="Arial" pitchFamily="34" charset="0"/>
              </a:rPr>
              <a:t>U</a:t>
            </a:r>
            <a:r>
              <a:rPr lang="en-US" altLang="zh-CN" sz="2800" baseline="-25000">
                <a:solidFill>
                  <a:schemeClr val="tx1"/>
                </a:solidFill>
                <a:latin typeface="Times New Roman" pitchFamily="18" charset="0"/>
                <a:sym typeface="Arial" pitchFamily="34" charset="0"/>
              </a:rPr>
              <a:t>CE</a:t>
            </a:r>
            <a:r>
              <a:rPr lang="en-US" altLang="zh-CN" sz="2800" baseline="-25000">
                <a:solidFill>
                  <a:schemeClr val="tx1"/>
                </a:solidFill>
                <a:latin typeface="宋体" pitchFamily="2" charset="-122"/>
                <a:sym typeface="宋体" pitchFamily="2" charset="-122"/>
              </a:rPr>
              <a:t>(</a:t>
            </a:r>
            <a:r>
              <a:rPr lang="en-US" altLang="zh-CN" sz="2800" baseline="-25000">
                <a:solidFill>
                  <a:schemeClr val="tx1"/>
                </a:solidFill>
                <a:latin typeface="Times New Roman" pitchFamily="18" charset="0"/>
                <a:sym typeface="Arial" pitchFamily="34" charset="0"/>
              </a:rPr>
              <a:t>SAT</a:t>
            </a:r>
            <a:r>
              <a:rPr lang="en-US" altLang="zh-CN" sz="2800" baseline="-25000">
                <a:solidFill>
                  <a:schemeClr val="tx1"/>
                </a:solidFill>
                <a:latin typeface="宋体" pitchFamily="2" charset="-122"/>
                <a:sym typeface="宋体" pitchFamily="2" charset="-122"/>
              </a:rPr>
              <a:t>) </a:t>
            </a:r>
            <a:r>
              <a:rPr lang="en-US" altLang="zh-CN" sz="2800">
                <a:solidFill>
                  <a:schemeClr val="tx1"/>
                </a:solidFill>
                <a:latin typeface="宋体" pitchFamily="2" charset="-122"/>
                <a:sym typeface="宋体" pitchFamily="2" charset="-122"/>
              </a:rPr>
              <a:t>=</a:t>
            </a:r>
            <a:endParaRPr lang="zh-CN" altLang="en-US">
              <a:solidFill>
                <a:schemeClr val="tx1"/>
              </a:solidFill>
              <a:latin typeface="Times New Roman" pitchFamily="18" charset="0"/>
            </a:endParaRPr>
          </a:p>
        </p:txBody>
      </p:sp>
      <p:sp>
        <p:nvSpPr>
          <p:cNvPr id="19557" name="Rectangle 101"/>
          <p:cNvSpPr>
            <a:spLocks noChangeArrowheads="1"/>
          </p:cNvSpPr>
          <p:nvPr/>
        </p:nvSpPr>
        <p:spPr bwMode="auto">
          <a:xfrm>
            <a:off x="7394575" y="5441218"/>
            <a:ext cx="163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2000">
                <a:solidFill>
                  <a:schemeClr val="tx1"/>
                </a:solidFill>
                <a:latin typeface="Times New Roman" pitchFamily="18" charset="0"/>
                <a:sym typeface="Arial" pitchFamily="34" charset="0"/>
              </a:rPr>
              <a:t>0.1 V </a:t>
            </a:r>
            <a:r>
              <a:rPr lang="en-US" altLang="zh-CN" sz="2000">
                <a:solidFill>
                  <a:schemeClr val="tx1"/>
                </a:solidFill>
                <a:latin typeface="宋体" pitchFamily="2" charset="-122"/>
                <a:sym typeface="宋体" pitchFamily="2" charset="-122"/>
              </a:rPr>
              <a:t>(</a:t>
            </a:r>
            <a:r>
              <a:rPr lang="zh-CN" altLang="en-US" sz="2000">
                <a:solidFill>
                  <a:schemeClr val="tx1"/>
                </a:solidFill>
                <a:latin typeface="宋体" pitchFamily="2" charset="-122"/>
                <a:sym typeface="宋体" pitchFamily="2" charset="-122"/>
              </a:rPr>
              <a:t>锗管</a:t>
            </a:r>
            <a:r>
              <a:rPr lang="en-US" altLang="zh-CN" sz="2000">
                <a:solidFill>
                  <a:schemeClr val="tx1"/>
                </a:solidFill>
                <a:latin typeface="宋体" pitchFamily="2" charset="-122"/>
                <a:sym typeface="宋体" pitchFamily="2" charset="-122"/>
              </a:rPr>
              <a:t>)</a:t>
            </a:r>
            <a:endParaRPr lang="en-US" altLang="zh-CN" sz="2000">
              <a:solidFill>
                <a:schemeClr val="tx1"/>
              </a:solidFill>
              <a:latin typeface="Times New Roman" pitchFamily="18" charset="0"/>
              <a:sym typeface="Arial" pitchFamily="34" charset="0"/>
            </a:endParaRPr>
          </a:p>
        </p:txBody>
      </p:sp>
      <p:sp>
        <p:nvSpPr>
          <p:cNvPr id="14347" name="Text Box 102"/>
          <p:cNvSpPr>
            <a:spLocks noChangeArrowheads="1"/>
          </p:cNvSpPr>
          <p:nvPr/>
        </p:nvSpPr>
        <p:spPr bwMode="auto">
          <a:xfrm>
            <a:off x="2209800" y="3753123"/>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2000" b="0">
                <a:solidFill>
                  <a:schemeClr val="tx1"/>
                </a:solidFill>
                <a:latin typeface="Times New Roman" pitchFamily="18" charset="0"/>
                <a:ea typeface="黑体" pitchFamily="49" charset="-122"/>
              </a:rPr>
              <a:t>放大区</a:t>
            </a:r>
            <a:endParaRPr lang="zh-CN" altLang="en-US" b="0">
              <a:solidFill>
                <a:schemeClr val="tx1"/>
              </a:solidFill>
              <a:latin typeface="Times New Roman" pitchFamily="18" charset="0"/>
            </a:endParaRPr>
          </a:p>
        </p:txBody>
      </p:sp>
      <p:sp>
        <p:nvSpPr>
          <p:cNvPr id="14348" name="Text Box 103"/>
          <p:cNvSpPr>
            <a:spLocks noChangeArrowheads="1"/>
          </p:cNvSpPr>
          <p:nvPr/>
        </p:nvSpPr>
        <p:spPr bwMode="auto">
          <a:xfrm>
            <a:off x="2125663" y="5224736"/>
            <a:ext cx="10366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2000" b="0">
                <a:solidFill>
                  <a:srgbClr val="000000"/>
                </a:solidFill>
                <a:latin typeface="Times New Roman" pitchFamily="18" charset="0"/>
                <a:ea typeface="黑体" pitchFamily="49" charset="-122"/>
              </a:rPr>
              <a:t>截止区</a:t>
            </a:r>
            <a:endParaRPr lang="zh-CN" altLang="en-US">
              <a:latin typeface="Times New Roman" pitchFamily="18" charset="0"/>
            </a:endParaRPr>
          </a:p>
        </p:txBody>
      </p:sp>
      <p:sp>
        <p:nvSpPr>
          <p:cNvPr id="19560" name="Text Box 104"/>
          <p:cNvSpPr>
            <a:spLocks noChangeArrowheads="1"/>
          </p:cNvSpPr>
          <p:nvPr/>
        </p:nvSpPr>
        <p:spPr bwMode="auto">
          <a:xfrm>
            <a:off x="1116013" y="2419623"/>
            <a:ext cx="43973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2000" b="0">
                <a:solidFill>
                  <a:srgbClr val="FF0000"/>
                </a:solidFill>
                <a:latin typeface="Times New Roman" pitchFamily="18" charset="0"/>
                <a:ea typeface="黑体" pitchFamily="49" charset="-122"/>
              </a:rPr>
              <a:t>饱</a:t>
            </a:r>
          </a:p>
          <a:p>
            <a:pPr>
              <a:buFont typeface="Arial" pitchFamily="34" charset="0"/>
              <a:buNone/>
            </a:pPr>
            <a:r>
              <a:rPr lang="zh-CN" altLang="en-US" sz="2000" b="0">
                <a:solidFill>
                  <a:srgbClr val="FF0000"/>
                </a:solidFill>
                <a:latin typeface="Times New Roman" pitchFamily="18" charset="0"/>
                <a:ea typeface="黑体" pitchFamily="49" charset="-122"/>
              </a:rPr>
              <a:t>和</a:t>
            </a:r>
          </a:p>
          <a:p>
            <a:pPr>
              <a:buFont typeface="Arial" pitchFamily="34" charset="0"/>
              <a:buNone/>
            </a:pPr>
            <a:r>
              <a:rPr lang="zh-CN" altLang="en-US" sz="2000" b="0">
                <a:solidFill>
                  <a:srgbClr val="FF0000"/>
                </a:solidFill>
                <a:latin typeface="Times New Roman" pitchFamily="18" charset="0"/>
                <a:ea typeface="黑体" pitchFamily="49" charset="-122"/>
              </a:rPr>
              <a:t>区</a:t>
            </a:r>
            <a:endParaRPr lang="zh-CN" altLang="en-US" b="0">
              <a:solidFill>
                <a:srgbClr val="FF0000"/>
              </a:solidFill>
              <a:latin typeface="Times New Roman" pitchFamily="18" charset="0"/>
            </a:endParaRPr>
          </a:p>
        </p:txBody>
      </p:sp>
      <p:sp>
        <p:nvSpPr>
          <p:cNvPr id="14350" name="Line 105"/>
          <p:cNvSpPr>
            <a:spLocks noChangeShapeType="1"/>
          </p:cNvSpPr>
          <p:nvPr/>
        </p:nvSpPr>
        <p:spPr bwMode="auto">
          <a:xfrm>
            <a:off x="1104900" y="5545411"/>
            <a:ext cx="2533650" cy="38100"/>
          </a:xfrm>
          <a:prstGeom prst="line">
            <a:avLst/>
          </a:prstGeom>
          <a:noFill/>
          <a:ln w="19050">
            <a:solidFill>
              <a:srgbClr val="FF0066"/>
            </a:solidFill>
            <a:prstDash val="dash"/>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1" name="Rectangle 106"/>
          <p:cNvSpPr>
            <a:spLocks noChangeArrowheads="1"/>
          </p:cNvSpPr>
          <p:nvPr/>
        </p:nvSpPr>
        <p:spPr bwMode="auto">
          <a:xfrm>
            <a:off x="457200" y="5277123"/>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2000" i="1">
                <a:solidFill>
                  <a:schemeClr val="tx1"/>
                </a:solidFill>
                <a:latin typeface="Times New Roman" pitchFamily="18" charset="0"/>
                <a:sym typeface="Arial" pitchFamily="34" charset="0"/>
              </a:rPr>
              <a:t>I</a:t>
            </a:r>
            <a:r>
              <a:rPr lang="en-US" altLang="zh-CN" sz="2000" baseline="-25000">
                <a:solidFill>
                  <a:schemeClr val="tx1"/>
                </a:solidFill>
                <a:latin typeface="Times New Roman" pitchFamily="18" charset="0"/>
                <a:sym typeface="Arial" pitchFamily="34" charset="0"/>
              </a:rPr>
              <a:t>CEO</a:t>
            </a:r>
            <a:endParaRPr lang="zh-CN" altLang="en-US">
              <a:solidFill>
                <a:schemeClr val="tx1"/>
              </a:solidFill>
              <a:latin typeface="Times New Roman" pitchFamily="18" charset="0"/>
            </a:endParaRPr>
          </a:p>
        </p:txBody>
      </p:sp>
      <p:graphicFrame>
        <p:nvGraphicFramePr>
          <p:cNvPr id="2" name="对象 1"/>
          <p:cNvGraphicFramePr>
            <a:graphicFrameLocks/>
          </p:cNvGraphicFramePr>
          <p:nvPr/>
        </p:nvGraphicFramePr>
        <p:xfrm>
          <a:off x="5818745" y="44624"/>
          <a:ext cx="3109739" cy="2057784"/>
        </p:xfrm>
        <a:graphic>
          <a:graphicData uri="http://schemas.openxmlformats.org/presentationml/2006/ole">
            <mc:AlternateContent xmlns:mc="http://schemas.openxmlformats.org/markup-compatibility/2006">
              <mc:Choice xmlns:v="urn:schemas-microsoft-com:vml" Requires="v">
                <p:oleObj spid="_x0000_s3077" name="BMP 图像" r:id="rId3" imgW="4495238" imgH="2638095" progId="PBrush">
                  <p:embed/>
                </p:oleObj>
              </mc:Choice>
              <mc:Fallback>
                <p:oleObj name="BMP 图像" r:id="rId3" imgW="4495238" imgH="2638095" progId="PBrush">
                  <p:embed/>
                  <p:pic>
                    <p:nvPicPr>
                      <p:cNvPr id="0" name="Picture 2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8745" y="44624"/>
                        <a:ext cx="3109739" cy="20577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9" name="Object 3">
            <a:extLst>
              <a:ext uri="{FF2B5EF4-FFF2-40B4-BE49-F238E27FC236}">
                <a16:creationId xmlns:a16="http://schemas.microsoft.com/office/drawing/2014/main" id="{6E43B3F9-ABF9-4298-AC3E-BD09FA7E86B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58888" y="1397903"/>
            <a:ext cx="2247623" cy="626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 name="Text Box 22">
            <a:extLst>
              <a:ext uri="{FF2B5EF4-FFF2-40B4-BE49-F238E27FC236}">
                <a16:creationId xmlns:a16="http://schemas.microsoft.com/office/drawing/2014/main" id="{FBC54900-0964-49E3-B7B1-6B26694A9C30}"/>
              </a:ext>
            </a:extLst>
          </p:cNvPr>
          <p:cNvSpPr>
            <a:spLocks noChangeArrowheads="1"/>
          </p:cNvSpPr>
          <p:nvPr/>
        </p:nvSpPr>
        <p:spPr bwMode="auto">
          <a:xfrm>
            <a:off x="685800" y="819832"/>
            <a:ext cx="3706813"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buFont typeface="Arial" pitchFamily="34" charset="0"/>
              <a:buNone/>
              <a:defRPr/>
            </a:pPr>
            <a:r>
              <a:rPr lang="en-US" altLang="zh-CN" sz="2800" b="0" dirty="0">
                <a:solidFill>
                  <a:srgbClr val="0033CC"/>
                </a:solidFill>
                <a:latin typeface="黑体" panose="02010609060101010101" pitchFamily="49" charset="-122"/>
                <a:ea typeface="黑体" panose="02010609060101010101" pitchFamily="49" charset="-122"/>
                <a:sym typeface="Arial" pitchFamily="34" charset="0"/>
              </a:rPr>
              <a:t>2</a:t>
            </a:r>
            <a:r>
              <a:rPr lang="zh-CN" altLang="en-US" sz="2800" b="0" dirty="0">
                <a:solidFill>
                  <a:srgbClr val="0033CC"/>
                </a:solidFill>
                <a:latin typeface="黑体" panose="02010609060101010101" pitchFamily="49" charset="-122"/>
                <a:ea typeface="黑体" panose="02010609060101010101" pitchFamily="49" charset="-122"/>
                <a:sym typeface="Arial" pitchFamily="34" charset="0"/>
              </a:rPr>
              <a:t>、</a:t>
            </a:r>
            <a:r>
              <a:rPr lang="en-US" altLang="zh-CN" sz="2800" b="0" dirty="0">
                <a:solidFill>
                  <a:srgbClr val="0033CC"/>
                </a:solidFill>
                <a:latin typeface="黑体" panose="02010609060101010101" pitchFamily="49" charset="-122"/>
                <a:ea typeface="黑体" panose="02010609060101010101" pitchFamily="49" charset="-122"/>
                <a:sym typeface="Arial" pitchFamily="34" charset="0"/>
              </a:rPr>
              <a:t>BJT</a:t>
            </a:r>
            <a:r>
              <a:rPr lang="zh-CN" altLang="en-US" sz="2800" b="0" dirty="0">
                <a:solidFill>
                  <a:srgbClr val="0033CC"/>
                </a:solidFill>
                <a:latin typeface="黑体" panose="02010609060101010101" pitchFamily="49" charset="-122"/>
                <a:ea typeface="黑体" panose="02010609060101010101" pitchFamily="49" charset="-122"/>
                <a:sym typeface="Arial" pitchFamily="34" charset="0"/>
              </a:rPr>
              <a:t>的输出特性</a:t>
            </a:r>
            <a:endParaRPr lang="zh-CN" altLang="en-US" b="0" dirty="0">
              <a:latin typeface="黑体" panose="02010609060101010101" pitchFamily="49" charset="-122"/>
              <a:ea typeface="黑体" panose="02010609060101010101" pitchFamily="49" charset="-122"/>
            </a:endParaRPr>
          </a:p>
        </p:txBody>
      </p:sp>
      <p:sp>
        <p:nvSpPr>
          <p:cNvPr id="112" name="Rectangle 15">
            <a:extLst>
              <a:ext uri="{FF2B5EF4-FFF2-40B4-BE49-F238E27FC236}">
                <a16:creationId xmlns:a16="http://schemas.microsoft.com/office/drawing/2014/main" id="{696E72D3-A722-4C80-9535-BD551E25341C}"/>
              </a:ext>
            </a:extLst>
          </p:cNvPr>
          <p:cNvSpPr>
            <a:spLocks noChangeArrowheads="1"/>
          </p:cNvSpPr>
          <p:nvPr/>
        </p:nvSpPr>
        <p:spPr bwMode="auto">
          <a:xfrm>
            <a:off x="215900" y="115888"/>
            <a:ext cx="48164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3600" b="0" dirty="0">
                <a:solidFill>
                  <a:schemeClr val="tx1"/>
                </a:solidFill>
                <a:latin typeface="华文行楷" pitchFamily="2" charset="-122"/>
                <a:ea typeface="华文行楷" pitchFamily="2" charset="-122"/>
                <a:sym typeface="Arial" pitchFamily="34" charset="0"/>
              </a:rPr>
              <a:t>1.4.3  </a:t>
            </a:r>
            <a:r>
              <a:rPr lang="en-US" altLang="zh-CN" sz="3600" b="0" dirty="0">
                <a:solidFill>
                  <a:schemeClr val="tx1"/>
                </a:solidFill>
                <a:latin typeface="华文行楷" panose="02010800040101010101" pitchFamily="2" charset="-122"/>
                <a:ea typeface="华文行楷" panose="02010800040101010101" pitchFamily="2" charset="-122"/>
                <a:cs typeface="Times New Roman" pitchFamily="18" charset="0"/>
                <a:sym typeface="Arial" pitchFamily="34" charset="0"/>
              </a:rPr>
              <a:t>BJT</a:t>
            </a:r>
            <a:r>
              <a:rPr lang="zh-CN" altLang="en-US" sz="3600" b="0" dirty="0">
                <a:solidFill>
                  <a:schemeClr val="tx1"/>
                </a:solidFill>
                <a:latin typeface="华文行楷" pitchFamily="2" charset="-122"/>
                <a:ea typeface="华文行楷" pitchFamily="2" charset="-122"/>
                <a:sym typeface="Arial" pitchFamily="34" charset="0"/>
              </a:rPr>
              <a:t>的特性曲线</a:t>
            </a:r>
            <a:endParaRPr lang="zh-CN" altLang="en-US" sz="3600" b="0" dirty="0">
              <a:latin typeface="华文行楷" pitchFamily="2" charset="-122"/>
              <a:ea typeface="华文行楷" pitchFamily="2" charset="-122"/>
            </a:endParaRPr>
          </a:p>
        </p:txBody>
      </p:sp>
      <p:sp>
        <p:nvSpPr>
          <p:cNvPr id="110" name="文本框 109">
            <a:extLst>
              <a:ext uri="{FF2B5EF4-FFF2-40B4-BE49-F238E27FC236}">
                <a16:creationId xmlns:a16="http://schemas.microsoft.com/office/drawing/2014/main" id="{6569A0CE-E847-436C-AFAA-77581CDA8F4F}"/>
              </a:ext>
            </a:extLst>
          </p:cNvPr>
          <p:cNvSpPr txBox="1"/>
          <p:nvPr/>
        </p:nvSpPr>
        <p:spPr>
          <a:xfrm>
            <a:off x="7809892" y="6228020"/>
            <a:ext cx="415499" cy="369332"/>
          </a:xfrm>
          <a:prstGeom prst="rect">
            <a:avLst/>
          </a:prstGeom>
          <a:noFill/>
        </p:spPr>
        <p:txBody>
          <a:bodyPr wrap="none" rtlCol="0">
            <a:spAutoFit/>
          </a:bodyPr>
          <a:lstStyle/>
          <a:p>
            <a:r>
              <a:rPr lang="en-US" altLang="zh-CN" sz="1800" dirty="0">
                <a:solidFill>
                  <a:srgbClr val="E4A4DC"/>
                </a:solidFill>
              </a:rPr>
              <a:t>69</a:t>
            </a:r>
            <a:endParaRPr lang="zh-CN" altLang="en-US" sz="1800" dirty="0">
              <a:solidFill>
                <a:srgbClr val="E4A4D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9548"/>
                                        </p:tgtEl>
                                        <p:attrNameLst>
                                          <p:attrName>style.visibility</p:attrName>
                                        </p:attrNameLst>
                                      </p:cBhvr>
                                      <p:to>
                                        <p:strVal val="visible"/>
                                      </p:to>
                                    </p:set>
                                    <p:animEffect filter="barn(outVertical)">
                                      <p:cBhvr>
                                        <p:cTn id="7" dur="500"/>
                                        <p:tgtEl>
                                          <p:spTgt spid="195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19560"/>
                                        </p:tgtEl>
                                        <p:attrNameLst>
                                          <p:attrName>style.visibility</p:attrName>
                                        </p:attrNameLst>
                                      </p:cBhvr>
                                      <p:to>
                                        <p:strVal val="visible"/>
                                      </p:to>
                                    </p:set>
                                    <p:anim calcmode="lin" valueType="num">
                                      <p:cBhvr>
                                        <p:cTn id="12" dur="1000" fill="hold"/>
                                        <p:tgtEl>
                                          <p:spTgt spid="19560"/>
                                        </p:tgtEl>
                                        <p:attrNameLst>
                                          <p:attrName>ppt_w</p:attrName>
                                        </p:attrNameLst>
                                      </p:cBhvr>
                                      <p:tavLst>
                                        <p:tav tm="0">
                                          <p:val>
                                            <p:fltVal val="0"/>
                                          </p:val>
                                        </p:tav>
                                        <p:tav tm="100000">
                                          <p:val>
                                            <p:strVal val="#ppt_w"/>
                                          </p:val>
                                        </p:tav>
                                      </p:tavLst>
                                    </p:anim>
                                    <p:anim calcmode="lin" valueType="num">
                                      <p:cBhvr>
                                        <p:cTn id="13" dur="1000" fill="hold"/>
                                        <p:tgtEl>
                                          <p:spTgt spid="19560"/>
                                        </p:tgtEl>
                                        <p:attrNameLst>
                                          <p:attrName>ppt_h</p:attrName>
                                        </p:attrNameLst>
                                      </p:cBhvr>
                                      <p:tavLst>
                                        <p:tav tm="0">
                                          <p:val>
                                            <p:fltVal val="0"/>
                                          </p:val>
                                        </p:tav>
                                        <p:tav tm="100000">
                                          <p:val>
                                            <p:strVal val="#ppt_h"/>
                                          </p:val>
                                        </p:tav>
                                      </p:tavLst>
                                    </p:anim>
                                    <p:anim calcmode="lin" valueType="num">
                                      <p:cBhvr>
                                        <p:cTn id="14" dur="1000" fill="hold"/>
                                        <p:tgtEl>
                                          <p:spTgt spid="19560"/>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1956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9551"/>
                                        </p:tgtEl>
                                        <p:attrNameLst>
                                          <p:attrName>style.visibility</p:attrName>
                                        </p:attrNameLst>
                                      </p:cBhvr>
                                      <p:to>
                                        <p:strVal val="visible"/>
                                      </p:to>
                                    </p:set>
                                    <p:animEffect transition="in" filter="wipe(left)">
                                      <p:cBhvr>
                                        <p:cTn id="20" dur="500"/>
                                        <p:tgtEl>
                                          <p:spTgt spid="1955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9552"/>
                                        </p:tgtEl>
                                        <p:attrNameLst>
                                          <p:attrName>style.visibility</p:attrName>
                                        </p:attrNameLst>
                                      </p:cBhvr>
                                      <p:to>
                                        <p:strVal val="visible"/>
                                      </p:to>
                                    </p:set>
                                    <p:animEffect transition="in" filter="wipe(left)">
                                      <p:cBhvr>
                                        <p:cTn id="25" dur="500"/>
                                        <p:tgtEl>
                                          <p:spTgt spid="1955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9553"/>
                                        </p:tgtEl>
                                        <p:attrNameLst>
                                          <p:attrName>style.visibility</p:attrName>
                                        </p:attrNameLst>
                                      </p:cBhvr>
                                      <p:to>
                                        <p:strVal val="visible"/>
                                      </p:to>
                                    </p:set>
                                    <p:animEffect transition="in" filter="wipe(left)">
                                      <p:cBhvr>
                                        <p:cTn id="30" dur="500"/>
                                        <p:tgtEl>
                                          <p:spTgt spid="1955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9556"/>
                                        </p:tgtEl>
                                        <p:attrNameLst>
                                          <p:attrName>style.visibility</p:attrName>
                                        </p:attrNameLst>
                                      </p:cBhvr>
                                      <p:to>
                                        <p:strVal val="visible"/>
                                      </p:to>
                                    </p:set>
                                    <p:animEffect transition="in" filter="wipe(left)">
                                      <p:cBhvr>
                                        <p:cTn id="35" dur="500"/>
                                        <p:tgtEl>
                                          <p:spTgt spid="19556"/>
                                        </p:tgtEl>
                                      </p:cBhvr>
                                    </p:animEffect>
                                  </p:childTnLst>
                                </p:cTn>
                              </p:par>
                            </p:childTnLst>
                          </p:cTn>
                        </p:par>
                        <p:par>
                          <p:cTn id="36" fill="hold" nodeType="afterGroup">
                            <p:stCondLst>
                              <p:cond delay="500"/>
                            </p:stCondLst>
                            <p:childTnLst>
                              <p:par>
                                <p:cTn id="37" presetID="3" presetClass="entr" presetSubtype="5" fill="hold" grpId="0" nodeType="afterEffect">
                                  <p:stCondLst>
                                    <p:cond delay="0"/>
                                  </p:stCondLst>
                                  <p:childTnLst>
                                    <p:set>
                                      <p:cBhvr>
                                        <p:cTn id="38" dur="1" fill="hold">
                                          <p:stCondLst>
                                            <p:cond delay="0"/>
                                          </p:stCondLst>
                                        </p:cTn>
                                        <p:tgtEl>
                                          <p:spTgt spid="19554"/>
                                        </p:tgtEl>
                                        <p:attrNameLst>
                                          <p:attrName>style.visibility</p:attrName>
                                        </p:attrNameLst>
                                      </p:cBhvr>
                                      <p:to>
                                        <p:strVal val="visible"/>
                                      </p:to>
                                    </p:set>
                                    <p:animEffect filter="blinds(vertical)">
                                      <p:cBhvr>
                                        <p:cTn id="39" dur="500"/>
                                        <p:tgtEl>
                                          <p:spTgt spid="19554"/>
                                        </p:tgtEl>
                                      </p:cBhvr>
                                    </p:animEffect>
                                  </p:childTnLst>
                                </p:cTn>
                              </p:par>
                            </p:childTnLst>
                          </p:cTn>
                        </p:par>
                        <p:par>
                          <p:cTn id="40" fill="hold" nodeType="afterGroup">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19555"/>
                                        </p:tgtEl>
                                        <p:attrNameLst>
                                          <p:attrName>style.visibility</p:attrName>
                                        </p:attrNameLst>
                                      </p:cBhvr>
                                      <p:to>
                                        <p:strVal val="visible"/>
                                      </p:to>
                                    </p:set>
                                    <p:animEffect transition="in" filter="wipe(left)">
                                      <p:cBhvr>
                                        <p:cTn id="43" dur="500"/>
                                        <p:tgtEl>
                                          <p:spTgt spid="19555"/>
                                        </p:tgtEl>
                                      </p:cBhvr>
                                    </p:animEffect>
                                  </p:childTnLst>
                                </p:cTn>
                              </p:par>
                            </p:childTnLst>
                          </p:cTn>
                        </p:par>
                        <p:par>
                          <p:cTn id="44" fill="hold" nodeType="afterGroup">
                            <p:stCondLst>
                              <p:cond delay="1500"/>
                            </p:stCondLst>
                            <p:childTnLst>
                              <p:par>
                                <p:cTn id="45" presetID="22" presetClass="entr" presetSubtype="8" fill="hold" grpId="0" nodeType="afterEffect">
                                  <p:stCondLst>
                                    <p:cond delay="250"/>
                                  </p:stCondLst>
                                  <p:childTnLst>
                                    <p:set>
                                      <p:cBhvr>
                                        <p:cTn id="46" dur="1" fill="hold">
                                          <p:stCondLst>
                                            <p:cond delay="0"/>
                                          </p:stCondLst>
                                        </p:cTn>
                                        <p:tgtEl>
                                          <p:spTgt spid="19557"/>
                                        </p:tgtEl>
                                        <p:attrNameLst>
                                          <p:attrName>style.visibility</p:attrName>
                                        </p:attrNameLst>
                                      </p:cBhvr>
                                      <p:to>
                                        <p:strVal val="visible"/>
                                      </p:to>
                                    </p:set>
                                    <p:animEffect transition="in" filter="wipe(left)">
                                      <p:cBhvr>
                                        <p:cTn id="47" dur="500"/>
                                        <p:tgtEl>
                                          <p:spTgt spid="19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48" grpId="0" bldLvl="0"/>
      <p:bldP spid="19551" grpId="0"/>
      <p:bldP spid="19552" grpId="0"/>
      <p:bldP spid="19553" grpId="0"/>
      <p:bldP spid="19554" grpId="0" bldLvl="0" animBg="1"/>
      <p:bldP spid="19555" grpId="0"/>
      <p:bldP spid="19556" grpId="0"/>
      <p:bldP spid="19557" grpId="0"/>
      <p:bldP spid="19560" grpId="0" bldLvl="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2"/>
          <p:cNvGrpSpPr>
            <a:grpSpLocks/>
          </p:cNvGrpSpPr>
          <p:nvPr/>
        </p:nvGrpSpPr>
        <p:grpSpPr bwMode="auto">
          <a:xfrm>
            <a:off x="515938" y="2422525"/>
            <a:ext cx="4741862" cy="3525838"/>
            <a:chOff x="0" y="0"/>
            <a:chExt cx="2987" cy="2221"/>
          </a:xfrm>
        </p:grpSpPr>
        <p:grpSp>
          <p:nvGrpSpPr>
            <p:cNvPr id="13329" name="Group 3"/>
            <p:cNvGrpSpPr>
              <a:grpSpLocks/>
            </p:cNvGrpSpPr>
            <p:nvPr/>
          </p:nvGrpSpPr>
          <p:grpSpPr bwMode="auto">
            <a:xfrm>
              <a:off x="323" y="68"/>
              <a:ext cx="2187" cy="1913"/>
              <a:chOff x="0" y="0"/>
              <a:chExt cx="2403" cy="2406"/>
            </a:xfrm>
          </p:grpSpPr>
          <p:sp>
            <p:nvSpPr>
              <p:cNvPr id="13401" name="Line 4"/>
              <p:cNvSpPr>
                <a:spLocks noChangeShapeType="1"/>
              </p:cNvSpPr>
              <p:nvPr/>
            </p:nvSpPr>
            <p:spPr bwMode="auto">
              <a:xfrm>
                <a:off x="0" y="2406"/>
                <a:ext cx="2403" cy="1"/>
              </a:xfrm>
              <a:prstGeom prst="line">
                <a:avLst/>
              </a:prstGeom>
              <a:noFill/>
              <a:ln w="25400">
                <a:solidFill>
                  <a:schemeClr val="tx1"/>
                </a:solidFill>
                <a:miter lim="800000"/>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3402" name="Line 5"/>
              <p:cNvSpPr>
                <a:spLocks noChangeShapeType="1"/>
              </p:cNvSpPr>
              <p:nvPr/>
            </p:nvSpPr>
            <p:spPr bwMode="auto">
              <a:xfrm flipV="1">
                <a:off x="0" y="0"/>
                <a:ext cx="1" cy="2403"/>
              </a:xfrm>
              <a:prstGeom prst="line">
                <a:avLst/>
              </a:prstGeom>
              <a:noFill/>
              <a:ln w="25400">
                <a:solidFill>
                  <a:schemeClr val="tx1"/>
                </a:solidFill>
                <a:miter lim="800000"/>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3403" name="Line 6"/>
              <p:cNvSpPr>
                <a:spLocks noChangeShapeType="1"/>
              </p:cNvSpPr>
              <p:nvPr/>
            </p:nvSpPr>
            <p:spPr bwMode="auto">
              <a:xfrm flipV="1">
                <a:off x="1" y="728"/>
                <a:ext cx="181" cy="167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4" name="Line 7"/>
              <p:cNvSpPr>
                <a:spLocks noChangeShapeType="1"/>
              </p:cNvSpPr>
              <p:nvPr/>
            </p:nvSpPr>
            <p:spPr bwMode="auto">
              <a:xfrm rot="21469020" flipV="1">
                <a:off x="318" y="453"/>
                <a:ext cx="1225" cy="2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5" name="未知"/>
              <p:cNvSpPr>
                <a:spLocks noChangeArrowheads="1"/>
              </p:cNvSpPr>
              <p:nvPr/>
            </p:nvSpPr>
            <p:spPr bwMode="auto">
              <a:xfrm>
                <a:off x="182" y="504"/>
                <a:ext cx="136" cy="227"/>
              </a:xfrm>
              <a:custGeom>
                <a:avLst/>
                <a:gdLst>
                  <a:gd name="T0" fmla="*/ 0 w 136"/>
                  <a:gd name="T1" fmla="*/ 227 h 227"/>
                  <a:gd name="T2" fmla="*/ 26 w 136"/>
                  <a:gd name="T3" fmla="*/ 79 h 227"/>
                  <a:gd name="T4" fmla="*/ 136 w 136"/>
                  <a:gd name="T5" fmla="*/ 0 h 227"/>
                  <a:gd name="T6" fmla="*/ 0 60000 65536"/>
                  <a:gd name="T7" fmla="*/ 0 60000 65536"/>
                  <a:gd name="T8" fmla="*/ 0 60000 65536"/>
                </a:gdLst>
                <a:ahLst/>
                <a:cxnLst>
                  <a:cxn ang="T6">
                    <a:pos x="T0" y="T1"/>
                  </a:cxn>
                  <a:cxn ang="T7">
                    <a:pos x="T2" y="T3"/>
                  </a:cxn>
                  <a:cxn ang="T8">
                    <a:pos x="T4" y="T5"/>
                  </a:cxn>
                </a:cxnLst>
                <a:rect l="0" t="0" r="r" b="b"/>
                <a:pathLst>
                  <a:path w="136" h="227">
                    <a:moveTo>
                      <a:pt x="0" y="227"/>
                    </a:moveTo>
                    <a:cubicBezTo>
                      <a:pt x="4" y="202"/>
                      <a:pt x="3" y="117"/>
                      <a:pt x="26" y="79"/>
                    </a:cubicBezTo>
                    <a:cubicBezTo>
                      <a:pt x="49" y="41"/>
                      <a:pt x="113" y="16"/>
                      <a:pt x="136" y="0"/>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06" name="Line 9"/>
              <p:cNvSpPr>
                <a:spLocks noChangeShapeType="1"/>
              </p:cNvSpPr>
              <p:nvPr/>
            </p:nvSpPr>
            <p:spPr bwMode="auto">
              <a:xfrm flipV="1">
                <a:off x="330" y="819"/>
                <a:ext cx="1259" cy="9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7" name="未知"/>
              <p:cNvSpPr>
                <a:spLocks noChangeArrowheads="1"/>
              </p:cNvSpPr>
              <p:nvPr/>
            </p:nvSpPr>
            <p:spPr bwMode="auto">
              <a:xfrm>
                <a:off x="143" y="909"/>
                <a:ext cx="227" cy="182"/>
              </a:xfrm>
              <a:custGeom>
                <a:avLst/>
                <a:gdLst>
                  <a:gd name="T0" fmla="*/ 0 w 227"/>
                  <a:gd name="T1" fmla="*/ 182 h 182"/>
                  <a:gd name="T2" fmla="*/ 45 w 227"/>
                  <a:gd name="T3" fmla="*/ 46 h 182"/>
                  <a:gd name="T4" fmla="*/ 227 w 227"/>
                  <a:gd name="T5" fmla="*/ 0 h 182"/>
                  <a:gd name="T6" fmla="*/ 0 60000 65536"/>
                  <a:gd name="T7" fmla="*/ 0 60000 65536"/>
                  <a:gd name="T8" fmla="*/ 0 60000 65536"/>
                </a:gdLst>
                <a:ahLst/>
                <a:cxnLst>
                  <a:cxn ang="T6">
                    <a:pos x="T0" y="T1"/>
                  </a:cxn>
                  <a:cxn ang="T7">
                    <a:pos x="T2" y="T3"/>
                  </a:cxn>
                  <a:cxn ang="T8">
                    <a:pos x="T4" y="T5"/>
                  </a:cxn>
                </a:cxnLst>
                <a:rect l="0" t="0" r="r" b="b"/>
                <a:pathLst>
                  <a:path w="227" h="182">
                    <a:moveTo>
                      <a:pt x="0" y="182"/>
                    </a:moveTo>
                    <a:cubicBezTo>
                      <a:pt x="3" y="129"/>
                      <a:pt x="7" y="76"/>
                      <a:pt x="45" y="46"/>
                    </a:cubicBezTo>
                    <a:cubicBezTo>
                      <a:pt x="83" y="16"/>
                      <a:pt x="197" y="8"/>
                      <a:pt x="227" y="0"/>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08" name="Line 11"/>
              <p:cNvSpPr>
                <a:spLocks noChangeShapeType="1"/>
              </p:cNvSpPr>
              <p:nvPr/>
            </p:nvSpPr>
            <p:spPr bwMode="auto">
              <a:xfrm flipV="1">
                <a:off x="210" y="1227"/>
                <a:ext cx="1497" cy="91"/>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9" name="Line 12"/>
              <p:cNvSpPr>
                <a:spLocks noChangeShapeType="1"/>
              </p:cNvSpPr>
              <p:nvPr/>
            </p:nvSpPr>
            <p:spPr bwMode="auto">
              <a:xfrm flipV="1">
                <a:off x="204" y="1589"/>
                <a:ext cx="1633" cy="91"/>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0" name="Line 13"/>
              <p:cNvSpPr>
                <a:spLocks noChangeShapeType="1"/>
              </p:cNvSpPr>
              <p:nvPr/>
            </p:nvSpPr>
            <p:spPr bwMode="auto">
              <a:xfrm rot="21594457" flipV="1">
                <a:off x="169" y="1952"/>
                <a:ext cx="1724" cy="91"/>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3411" name="Group 14"/>
              <p:cNvGrpSpPr>
                <a:grpSpLocks/>
              </p:cNvGrpSpPr>
              <p:nvPr/>
            </p:nvGrpSpPr>
            <p:grpSpPr bwMode="auto">
              <a:xfrm>
                <a:off x="3" y="2315"/>
                <a:ext cx="1994" cy="90"/>
                <a:chOff x="0" y="0"/>
                <a:chExt cx="2185" cy="102"/>
              </a:xfrm>
            </p:grpSpPr>
            <p:sp>
              <p:nvSpPr>
                <p:cNvPr id="13415" name="Line 15"/>
                <p:cNvSpPr>
                  <a:spLocks noChangeShapeType="1"/>
                </p:cNvSpPr>
                <p:nvPr/>
              </p:nvSpPr>
              <p:spPr bwMode="auto">
                <a:xfrm flipV="1">
                  <a:off x="315" y="0"/>
                  <a:ext cx="1870" cy="37"/>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6" name="未知"/>
                <p:cNvSpPr>
                  <a:spLocks noChangeArrowheads="1"/>
                </p:cNvSpPr>
                <p:nvPr/>
              </p:nvSpPr>
              <p:spPr bwMode="auto">
                <a:xfrm>
                  <a:off x="0" y="34"/>
                  <a:ext cx="359" cy="68"/>
                </a:xfrm>
                <a:custGeom>
                  <a:avLst/>
                  <a:gdLst>
                    <a:gd name="T0" fmla="*/ 0 w 359"/>
                    <a:gd name="T1" fmla="*/ 68 h 68"/>
                    <a:gd name="T2" fmla="*/ 164 w 359"/>
                    <a:gd name="T3" fmla="*/ 14 h 68"/>
                    <a:gd name="T4" fmla="*/ 359 w 359"/>
                    <a:gd name="T5" fmla="*/ 0 h 68"/>
                    <a:gd name="T6" fmla="*/ 0 60000 65536"/>
                    <a:gd name="T7" fmla="*/ 0 60000 65536"/>
                    <a:gd name="T8" fmla="*/ 0 60000 65536"/>
                  </a:gdLst>
                  <a:ahLst/>
                  <a:cxnLst>
                    <a:cxn ang="T6">
                      <a:pos x="T0" y="T1"/>
                    </a:cxn>
                    <a:cxn ang="T7">
                      <a:pos x="T2" y="T3"/>
                    </a:cxn>
                    <a:cxn ang="T8">
                      <a:pos x="T4" y="T5"/>
                    </a:cxn>
                  </a:cxnLst>
                  <a:rect l="0" t="0" r="r" b="b"/>
                  <a:pathLst>
                    <a:path w="359" h="68">
                      <a:moveTo>
                        <a:pt x="0" y="68"/>
                      </a:moveTo>
                      <a:cubicBezTo>
                        <a:pt x="27" y="59"/>
                        <a:pt x="104" y="25"/>
                        <a:pt x="164" y="14"/>
                      </a:cubicBezTo>
                      <a:cubicBezTo>
                        <a:pt x="224" y="3"/>
                        <a:pt x="319" y="3"/>
                        <a:pt x="359" y="0"/>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3412" name="未知"/>
              <p:cNvSpPr>
                <a:spLocks noChangeArrowheads="1"/>
              </p:cNvSpPr>
              <p:nvPr/>
            </p:nvSpPr>
            <p:spPr bwMode="auto">
              <a:xfrm rot="-1056158">
                <a:off x="92" y="1321"/>
                <a:ext cx="136" cy="105"/>
              </a:xfrm>
              <a:custGeom>
                <a:avLst/>
                <a:gdLst>
                  <a:gd name="T0" fmla="*/ 0 w 136"/>
                  <a:gd name="T1" fmla="*/ 105 h 105"/>
                  <a:gd name="T2" fmla="*/ 45 w 136"/>
                  <a:gd name="T3" fmla="*/ 15 h 105"/>
                  <a:gd name="T4" fmla="*/ 136 w 136"/>
                  <a:gd name="T5" fmla="*/ 15 h 105"/>
                  <a:gd name="T6" fmla="*/ 0 60000 65536"/>
                  <a:gd name="T7" fmla="*/ 0 60000 65536"/>
                  <a:gd name="T8" fmla="*/ 0 60000 65536"/>
                </a:gdLst>
                <a:ahLst/>
                <a:cxnLst>
                  <a:cxn ang="T6">
                    <a:pos x="T0" y="T1"/>
                  </a:cxn>
                  <a:cxn ang="T7">
                    <a:pos x="T2" y="T3"/>
                  </a:cxn>
                  <a:cxn ang="T8">
                    <a:pos x="T4" y="T5"/>
                  </a:cxn>
                </a:cxnLst>
                <a:rect l="0" t="0" r="r" b="b"/>
                <a:pathLst>
                  <a:path w="136" h="105">
                    <a:moveTo>
                      <a:pt x="0" y="105"/>
                    </a:moveTo>
                    <a:cubicBezTo>
                      <a:pt x="11" y="67"/>
                      <a:pt x="22" y="30"/>
                      <a:pt x="45" y="15"/>
                    </a:cubicBezTo>
                    <a:cubicBezTo>
                      <a:pt x="68" y="0"/>
                      <a:pt x="102" y="7"/>
                      <a:pt x="136" y="15"/>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13" name="未知"/>
              <p:cNvSpPr>
                <a:spLocks noChangeArrowheads="1"/>
              </p:cNvSpPr>
              <p:nvPr/>
            </p:nvSpPr>
            <p:spPr bwMode="auto">
              <a:xfrm>
                <a:off x="65" y="1679"/>
                <a:ext cx="184" cy="108"/>
              </a:xfrm>
              <a:custGeom>
                <a:avLst/>
                <a:gdLst>
                  <a:gd name="T0" fmla="*/ 0 w 184"/>
                  <a:gd name="T1" fmla="*/ 108 h 108"/>
                  <a:gd name="T2" fmla="*/ 36 w 184"/>
                  <a:gd name="T3" fmla="*/ 18 h 108"/>
                  <a:gd name="T4" fmla="*/ 184 w 184"/>
                  <a:gd name="T5" fmla="*/ 1 h 108"/>
                  <a:gd name="T6" fmla="*/ 0 60000 65536"/>
                  <a:gd name="T7" fmla="*/ 0 60000 65536"/>
                  <a:gd name="T8" fmla="*/ 0 60000 65536"/>
                </a:gdLst>
                <a:ahLst/>
                <a:cxnLst>
                  <a:cxn ang="T6">
                    <a:pos x="T0" y="T1"/>
                  </a:cxn>
                  <a:cxn ang="T7">
                    <a:pos x="T2" y="T3"/>
                  </a:cxn>
                  <a:cxn ang="T8">
                    <a:pos x="T4" y="T5"/>
                  </a:cxn>
                </a:cxnLst>
                <a:rect l="0" t="0" r="r" b="b"/>
                <a:pathLst>
                  <a:path w="184" h="108">
                    <a:moveTo>
                      <a:pt x="0" y="108"/>
                    </a:moveTo>
                    <a:cubicBezTo>
                      <a:pt x="6" y="93"/>
                      <a:pt x="6" y="36"/>
                      <a:pt x="36" y="18"/>
                    </a:cubicBezTo>
                    <a:cubicBezTo>
                      <a:pt x="66" y="0"/>
                      <a:pt x="153" y="5"/>
                      <a:pt x="184" y="1"/>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14" name="未知"/>
              <p:cNvSpPr>
                <a:spLocks noChangeArrowheads="1"/>
              </p:cNvSpPr>
              <p:nvPr/>
            </p:nvSpPr>
            <p:spPr bwMode="auto">
              <a:xfrm>
                <a:off x="34" y="2042"/>
                <a:ext cx="136" cy="92"/>
              </a:xfrm>
              <a:custGeom>
                <a:avLst/>
                <a:gdLst>
                  <a:gd name="T0" fmla="*/ 0 w 136"/>
                  <a:gd name="T1" fmla="*/ 92 h 92"/>
                  <a:gd name="T2" fmla="*/ 43 w 136"/>
                  <a:gd name="T3" fmla="*/ 15 h 92"/>
                  <a:gd name="T4" fmla="*/ 136 w 136"/>
                  <a:gd name="T5" fmla="*/ 1 h 92"/>
                  <a:gd name="T6" fmla="*/ 0 60000 65536"/>
                  <a:gd name="T7" fmla="*/ 0 60000 65536"/>
                  <a:gd name="T8" fmla="*/ 0 60000 65536"/>
                </a:gdLst>
                <a:ahLst/>
                <a:cxnLst>
                  <a:cxn ang="T6">
                    <a:pos x="T0" y="T1"/>
                  </a:cxn>
                  <a:cxn ang="T7">
                    <a:pos x="T2" y="T3"/>
                  </a:cxn>
                  <a:cxn ang="T8">
                    <a:pos x="T4" y="T5"/>
                  </a:cxn>
                </a:cxnLst>
                <a:rect l="0" t="0" r="r" b="b"/>
                <a:pathLst>
                  <a:path w="136" h="92">
                    <a:moveTo>
                      <a:pt x="0" y="92"/>
                    </a:moveTo>
                    <a:cubicBezTo>
                      <a:pt x="7" y="79"/>
                      <a:pt x="20" y="30"/>
                      <a:pt x="43" y="15"/>
                    </a:cubicBezTo>
                    <a:cubicBezTo>
                      <a:pt x="66" y="0"/>
                      <a:pt x="117" y="4"/>
                      <a:pt x="136" y="1"/>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3330" name="未知"/>
            <p:cNvSpPr>
              <a:spLocks noChangeArrowheads="1"/>
            </p:cNvSpPr>
            <p:nvPr/>
          </p:nvSpPr>
          <p:spPr bwMode="auto">
            <a:xfrm>
              <a:off x="344" y="340"/>
              <a:ext cx="350" cy="1641"/>
            </a:xfrm>
            <a:custGeom>
              <a:avLst/>
              <a:gdLst>
                <a:gd name="T0" fmla="*/ 0 w 384"/>
                <a:gd name="T1" fmla="*/ 131 h 2064"/>
                <a:gd name="T2" fmla="*/ 63 w 384"/>
                <a:gd name="T3" fmla="*/ 71 h 2064"/>
                <a:gd name="T4" fmla="*/ 127 w 384"/>
                <a:gd name="T5" fmla="*/ 0 h 2064"/>
                <a:gd name="T6" fmla="*/ 0 60000 65536"/>
                <a:gd name="T7" fmla="*/ 0 60000 65536"/>
                <a:gd name="T8" fmla="*/ 0 60000 65536"/>
              </a:gdLst>
              <a:ahLst/>
              <a:cxnLst>
                <a:cxn ang="T6">
                  <a:pos x="T0" y="T1"/>
                </a:cxn>
                <a:cxn ang="T7">
                  <a:pos x="T2" y="T3"/>
                </a:cxn>
                <a:cxn ang="T8">
                  <a:pos x="T4" y="T5"/>
                </a:cxn>
              </a:cxnLst>
              <a:rect l="0" t="0" r="r" b="b"/>
              <a:pathLst>
                <a:path w="384" h="2064">
                  <a:moveTo>
                    <a:pt x="0" y="2064"/>
                  </a:moveTo>
                  <a:cubicBezTo>
                    <a:pt x="64" y="1756"/>
                    <a:pt x="128" y="1448"/>
                    <a:pt x="192" y="1104"/>
                  </a:cubicBezTo>
                  <a:cubicBezTo>
                    <a:pt x="256" y="760"/>
                    <a:pt x="352" y="176"/>
                    <a:pt x="384" y="0"/>
                  </a:cubicBezTo>
                </a:path>
              </a:pathLst>
            </a:custGeom>
            <a:noFill/>
            <a:ln w="2540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31" name="Line 21"/>
            <p:cNvSpPr>
              <a:spLocks noChangeShapeType="1"/>
            </p:cNvSpPr>
            <p:nvPr/>
          </p:nvSpPr>
          <p:spPr bwMode="auto">
            <a:xfrm>
              <a:off x="563" y="493"/>
              <a:ext cx="87" cy="38"/>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32" name="Line 22"/>
            <p:cNvSpPr>
              <a:spLocks noChangeShapeType="1"/>
            </p:cNvSpPr>
            <p:nvPr/>
          </p:nvSpPr>
          <p:spPr bwMode="auto">
            <a:xfrm>
              <a:off x="426" y="1170"/>
              <a:ext cx="87" cy="38"/>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33" name="Line 23"/>
            <p:cNvSpPr>
              <a:spLocks noChangeShapeType="1"/>
            </p:cNvSpPr>
            <p:nvPr/>
          </p:nvSpPr>
          <p:spPr bwMode="auto">
            <a:xfrm>
              <a:off x="420" y="1237"/>
              <a:ext cx="88" cy="37"/>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34" name="Line 24"/>
            <p:cNvSpPr>
              <a:spLocks noChangeShapeType="1"/>
            </p:cNvSpPr>
            <p:nvPr/>
          </p:nvSpPr>
          <p:spPr bwMode="auto">
            <a:xfrm>
              <a:off x="443" y="1108"/>
              <a:ext cx="87" cy="38"/>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35" name="Line 25"/>
            <p:cNvSpPr>
              <a:spLocks noChangeShapeType="1"/>
            </p:cNvSpPr>
            <p:nvPr/>
          </p:nvSpPr>
          <p:spPr bwMode="auto">
            <a:xfrm rot="-94735">
              <a:off x="519" y="531"/>
              <a:ext cx="131" cy="76"/>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36" name="Line 26"/>
            <p:cNvSpPr>
              <a:spLocks noChangeShapeType="1"/>
            </p:cNvSpPr>
            <p:nvPr/>
          </p:nvSpPr>
          <p:spPr bwMode="auto">
            <a:xfrm rot="-94735">
              <a:off x="511" y="607"/>
              <a:ext cx="131" cy="77"/>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37" name="Line 27"/>
            <p:cNvSpPr>
              <a:spLocks noChangeShapeType="1"/>
            </p:cNvSpPr>
            <p:nvPr/>
          </p:nvSpPr>
          <p:spPr bwMode="auto">
            <a:xfrm rot="-94735">
              <a:off x="475" y="662"/>
              <a:ext cx="131" cy="76"/>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38" name="Line 28"/>
            <p:cNvSpPr>
              <a:spLocks noChangeShapeType="1"/>
            </p:cNvSpPr>
            <p:nvPr/>
          </p:nvSpPr>
          <p:spPr bwMode="auto">
            <a:xfrm rot="-94735">
              <a:off x="475" y="736"/>
              <a:ext cx="131" cy="76"/>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39" name="Line 29"/>
            <p:cNvSpPr>
              <a:spLocks noChangeShapeType="1"/>
            </p:cNvSpPr>
            <p:nvPr/>
          </p:nvSpPr>
          <p:spPr bwMode="auto">
            <a:xfrm rot="-94735">
              <a:off x="450" y="1053"/>
              <a:ext cx="87" cy="38"/>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40" name="Line 30"/>
            <p:cNvSpPr>
              <a:spLocks noChangeShapeType="1"/>
            </p:cNvSpPr>
            <p:nvPr/>
          </p:nvSpPr>
          <p:spPr bwMode="auto">
            <a:xfrm>
              <a:off x="399" y="1294"/>
              <a:ext cx="93" cy="48"/>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41" name="Line 31"/>
            <p:cNvSpPr>
              <a:spLocks noChangeShapeType="1"/>
            </p:cNvSpPr>
            <p:nvPr/>
          </p:nvSpPr>
          <p:spPr bwMode="auto">
            <a:xfrm>
              <a:off x="388" y="1361"/>
              <a:ext cx="87" cy="38"/>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42" name="Line 32"/>
            <p:cNvSpPr>
              <a:spLocks noChangeShapeType="1"/>
            </p:cNvSpPr>
            <p:nvPr/>
          </p:nvSpPr>
          <p:spPr bwMode="auto">
            <a:xfrm>
              <a:off x="459" y="993"/>
              <a:ext cx="87" cy="38"/>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43" name="Line 33"/>
            <p:cNvSpPr>
              <a:spLocks noChangeShapeType="1"/>
            </p:cNvSpPr>
            <p:nvPr/>
          </p:nvSpPr>
          <p:spPr bwMode="auto">
            <a:xfrm rot="-94735">
              <a:off x="466" y="939"/>
              <a:ext cx="87" cy="38"/>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44" name="Line 34"/>
            <p:cNvSpPr>
              <a:spLocks noChangeShapeType="1"/>
            </p:cNvSpPr>
            <p:nvPr/>
          </p:nvSpPr>
          <p:spPr bwMode="auto">
            <a:xfrm rot="-94735">
              <a:off x="474" y="800"/>
              <a:ext cx="132" cy="74"/>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45" name="Line 35"/>
            <p:cNvSpPr>
              <a:spLocks noChangeShapeType="1"/>
            </p:cNvSpPr>
            <p:nvPr/>
          </p:nvSpPr>
          <p:spPr bwMode="auto">
            <a:xfrm rot="-94735">
              <a:off x="475" y="874"/>
              <a:ext cx="87" cy="38"/>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46" name="Line 36"/>
            <p:cNvSpPr>
              <a:spLocks noChangeShapeType="1"/>
            </p:cNvSpPr>
            <p:nvPr/>
          </p:nvSpPr>
          <p:spPr bwMode="auto">
            <a:xfrm>
              <a:off x="393" y="1423"/>
              <a:ext cx="88" cy="37"/>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47" name="Line 37"/>
            <p:cNvSpPr>
              <a:spLocks noChangeShapeType="1"/>
            </p:cNvSpPr>
            <p:nvPr/>
          </p:nvSpPr>
          <p:spPr bwMode="auto">
            <a:xfrm>
              <a:off x="382" y="1480"/>
              <a:ext cx="88" cy="38"/>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48" name="Line 38"/>
            <p:cNvSpPr>
              <a:spLocks noChangeShapeType="1"/>
            </p:cNvSpPr>
            <p:nvPr/>
          </p:nvSpPr>
          <p:spPr bwMode="auto">
            <a:xfrm rot="-752289">
              <a:off x="393" y="1537"/>
              <a:ext cx="42" cy="39"/>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49" name="Line 39"/>
            <p:cNvSpPr>
              <a:spLocks noChangeShapeType="1"/>
            </p:cNvSpPr>
            <p:nvPr/>
          </p:nvSpPr>
          <p:spPr bwMode="auto">
            <a:xfrm rot="-752289">
              <a:off x="382" y="1594"/>
              <a:ext cx="41" cy="39"/>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50" name="Line 40"/>
            <p:cNvSpPr>
              <a:spLocks noChangeShapeType="1"/>
            </p:cNvSpPr>
            <p:nvPr/>
          </p:nvSpPr>
          <p:spPr bwMode="auto">
            <a:xfrm rot="-752289">
              <a:off x="382" y="1647"/>
              <a:ext cx="41" cy="38"/>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51" name="Line 41"/>
            <p:cNvSpPr>
              <a:spLocks noChangeShapeType="1"/>
            </p:cNvSpPr>
            <p:nvPr/>
          </p:nvSpPr>
          <p:spPr bwMode="auto">
            <a:xfrm rot="-752289">
              <a:off x="371" y="1714"/>
              <a:ext cx="41" cy="38"/>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52" name="Line 42"/>
            <p:cNvSpPr>
              <a:spLocks noChangeShapeType="1"/>
            </p:cNvSpPr>
            <p:nvPr/>
          </p:nvSpPr>
          <p:spPr bwMode="auto">
            <a:xfrm>
              <a:off x="350" y="1790"/>
              <a:ext cx="43" cy="38"/>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13353" name="Group 43"/>
            <p:cNvGrpSpPr>
              <a:grpSpLocks/>
            </p:cNvGrpSpPr>
            <p:nvPr/>
          </p:nvGrpSpPr>
          <p:grpSpPr bwMode="auto">
            <a:xfrm>
              <a:off x="377" y="1905"/>
              <a:ext cx="1721" cy="81"/>
              <a:chOff x="0" y="0"/>
              <a:chExt cx="1890" cy="102"/>
            </a:xfrm>
          </p:grpSpPr>
          <p:sp>
            <p:nvSpPr>
              <p:cNvPr id="13369" name="Line 44"/>
              <p:cNvSpPr>
                <a:spLocks noChangeShapeType="1"/>
              </p:cNvSpPr>
              <p:nvPr/>
            </p:nvSpPr>
            <p:spPr bwMode="auto">
              <a:xfrm flipH="1">
                <a:off x="1794" y="0"/>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70" name="Line 45"/>
              <p:cNvSpPr>
                <a:spLocks noChangeShapeType="1"/>
              </p:cNvSpPr>
              <p:nvPr/>
            </p:nvSpPr>
            <p:spPr bwMode="auto">
              <a:xfrm flipH="1">
                <a:off x="1722" y="0"/>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71" name="Line 46"/>
              <p:cNvSpPr>
                <a:spLocks noChangeShapeType="1"/>
              </p:cNvSpPr>
              <p:nvPr/>
            </p:nvSpPr>
            <p:spPr bwMode="auto">
              <a:xfrm flipH="1">
                <a:off x="1656" y="0"/>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72" name="Line 47"/>
              <p:cNvSpPr>
                <a:spLocks noChangeShapeType="1"/>
              </p:cNvSpPr>
              <p:nvPr/>
            </p:nvSpPr>
            <p:spPr bwMode="auto">
              <a:xfrm flipH="1">
                <a:off x="1590" y="0"/>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73" name="Line 48"/>
              <p:cNvSpPr>
                <a:spLocks noChangeShapeType="1"/>
              </p:cNvSpPr>
              <p:nvPr/>
            </p:nvSpPr>
            <p:spPr bwMode="auto">
              <a:xfrm flipH="1">
                <a:off x="1518" y="0"/>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74" name="Line 49"/>
              <p:cNvSpPr>
                <a:spLocks noChangeShapeType="1"/>
              </p:cNvSpPr>
              <p:nvPr/>
            </p:nvSpPr>
            <p:spPr bwMode="auto">
              <a:xfrm flipH="1">
                <a:off x="1452" y="0"/>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75" name="Line 50"/>
              <p:cNvSpPr>
                <a:spLocks noChangeShapeType="1"/>
              </p:cNvSpPr>
              <p:nvPr/>
            </p:nvSpPr>
            <p:spPr bwMode="auto">
              <a:xfrm flipH="1">
                <a:off x="1386" y="0"/>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76" name="Line 51"/>
              <p:cNvSpPr>
                <a:spLocks noChangeShapeType="1"/>
              </p:cNvSpPr>
              <p:nvPr/>
            </p:nvSpPr>
            <p:spPr bwMode="auto">
              <a:xfrm flipH="1">
                <a:off x="1314" y="6"/>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77" name="Line 52"/>
              <p:cNvSpPr>
                <a:spLocks noChangeShapeType="1"/>
              </p:cNvSpPr>
              <p:nvPr/>
            </p:nvSpPr>
            <p:spPr bwMode="auto">
              <a:xfrm flipH="1">
                <a:off x="1248" y="6"/>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78" name="Line 53"/>
              <p:cNvSpPr>
                <a:spLocks noChangeShapeType="1"/>
              </p:cNvSpPr>
              <p:nvPr/>
            </p:nvSpPr>
            <p:spPr bwMode="auto">
              <a:xfrm flipH="1">
                <a:off x="1188" y="6"/>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79" name="Line 54"/>
              <p:cNvSpPr>
                <a:spLocks noChangeShapeType="1"/>
              </p:cNvSpPr>
              <p:nvPr/>
            </p:nvSpPr>
            <p:spPr bwMode="auto">
              <a:xfrm flipH="1">
                <a:off x="1116" y="6"/>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80" name="Line 55"/>
              <p:cNvSpPr>
                <a:spLocks noChangeShapeType="1"/>
              </p:cNvSpPr>
              <p:nvPr/>
            </p:nvSpPr>
            <p:spPr bwMode="auto">
              <a:xfrm flipH="1">
                <a:off x="624"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81" name="Line 56"/>
              <p:cNvSpPr>
                <a:spLocks noChangeShapeType="1"/>
              </p:cNvSpPr>
              <p:nvPr/>
            </p:nvSpPr>
            <p:spPr bwMode="auto">
              <a:xfrm flipH="1">
                <a:off x="678"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82" name="Line 57"/>
              <p:cNvSpPr>
                <a:spLocks noChangeShapeType="1"/>
              </p:cNvSpPr>
              <p:nvPr/>
            </p:nvSpPr>
            <p:spPr bwMode="auto">
              <a:xfrm flipH="1">
                <a:off x="564"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83" name="Line 58"/>
              <p:cNvSpPr>
                <a:spLocks noChangeShapeType="1"/>
              </p:cNvSpPr>
              <p:nvPr/>
            </p:nvSpPr>
            <p:spPr bwMode="auto">
              <a:xfrm flipH="1">
                <a:off x="1056" y="6"/>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84" name="Line 59"/>
              <p:cNvSpPr>
                <a:spLocks noChangeShapeType="1"/>
              </p:cNvSpPr>
              <p:nvPr/>
            </p:nvSpPr>
            <p:spPr bwMode="auto">
              <a:xfrm flipH="1">
                <a:off x="456"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85" name="Line 60"/>
              <p:cNvSpPr>
                <a:spLocks noChangeShapeType="1"/>
              </p:cNvSpPr>
              <p:nvPr/>
            </p:nvSpPr>
            <p:spPr bwMode="auto">
              <a:xfrm flipH="1">
                <a:off x="510"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86" name="Line 61"/>
              <p:cNvSpPr>
                <a:spLocks noChangeShapeType="1"/>
              </p:cNvSpPr>
              <p:nvPr/>
            </p:nvSpPr>
            <p:spPr bwMode="auto">
              <a:xfrm flipH="1">
                <a:off x="396"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87" name="Line 62"/>
              <p:cNvSpPr>
                <a:spLocks noChangeShapeType="1"/>
              </p:cNvSpPr>
              <p:nvPr/>
            </p:nvSpPr>
            <p:spPr bwMode="auto">
              <a:xfrm flipH="1">
                <a:off x="954" y="36"/>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88" name="Line 63"/>
              <p:cNvSpPr>
                <a:spLocks noChangeShapeType="1"/>
              </p:cNvSpPr>
              <p:nvPr/>
            </p:nvSpPr>
            <p:spPr bwMode="auto">
              <a:xfrm flipH="1">
                <a:off x="1008" y="36"/>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89" name="Line 64"/>
              <p:cNvSpPr>
                <a:spLocks noChangeShapeType="1"/>
              </p:cNvSpPr>
              <p:nvPr/>
            </p:nvSpPr>
            <p:spPr bwMode="auto">
              <a:xfrm flipH="1">
                <a:off x="894" y="36"/>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90" name="Line 65"/>
              <p:cNvSpPr>
                <a:spLocks noChangeShapeType="1"/>
              </p:cNvSpPr>
              <p:nvPr/>
            </p:nvSpPr>
            <p:spPr bwMode="auto">
              <a:xfrm flipH="1">
                <a:off x="786" y="36"/>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91" name="Line 66"/>
              <p:cNvSpPr>
                <a:spLocks noChangeShapeType="1"/>
              </p:cNvSpPr>
              <p:nvPr/>
            </p:nvSpPr>
            <p:spPr bwMode="auto">
              <a:xfrm flipH="1">
                <a:off x="840" y="36"/>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92" name="Line 67"/>
              <p:cNvSpPr>
                <a:spLocks noChangeShapeType="1"/>
              </p:cNvSpPr>
              <p:nvPr/>
            </p:nvSpPr>
            <p:spPr bwMode="auto">
              <a:xfrm flipH="1">
                <a:off x="726"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93" name="Line 68"/>
              <p:cNvSpPr>
                <a:spLocks noChangeShapeType="1"/>
              </p:cNvSpPr>
              <p:nvPr/>
            </p:nvSpPr>
            <p:spPr bwMode="auto">
              <a:xfrm flipH="1">
                <a:off x="342"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94" name="Line 69"/>
              <p:cNvSpPr>
                <a:spLocks noChangeShapeType="1"/>
              </p:cNvSpPr>
              <p:nvPr/>
            </p:nvSpPr>
            <p:spPr bwMode="auto">
              <a:xfrm flipH="1">
                <a:off x="234"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95" name="Line 70"/>
              <p:cNvSpPr>
                <a:spLocks noChangeShapeType="1"/>
              </p:cNvSpPr>
              <p:nvPr/>
            </p:nvSpPr>
            <p:spPr bwMode="auto">
              <a:xfrm flipH="1">
                <a:off x="288"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96" name="Line 71"/>
              <p:cNvSpPr>
                <a:spLocks noChangeShapeType="1"/>
              </p:cNvSpPr>
              <p:nvPr/>
            </p:nvSpPr>
            <p:spPr bwMode="auto">
              <a:xfrm flipH="1">
                <a:off x="174"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97" name="Line 72"/>
              <p:cNvSpPr>
                <a:spLocks noChangeShapeType="1"/>
              </p:cNvSpPr>
              <p:nvPr/>
            </p:nvSpPr>
            <p:spPr bwMode="auto">
              <a:xfrm flipH="1">
                <a:off x="168" y="48"/>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98" name="Line 73"/>
              <p:cNvSpPr>
                <a:spLocks noChangeShapeType="1"/>
              </p:cNvSpPr>
              <p:nvPr/>
            </p:nvSpPr>
            <p:spPr bwMode="auto">
              <a:xfrm flipH="1">
                <a:off x="60" y="48"/>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99" name="Line 74"/>
              <p:cNvSpPr>
                <a:spLocks noChangeShapeType="1"/>
              </p:cNvSpPr>
              <p:nvPr/>
            </p:nvSpPr>
            <p:spPr bwMode="auto">
              <a:xfrm flipH="1">
                <a:off x="114" y="48"/>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400" name="Line 75"/>
              <p:cNvSpPr>
                <a:spLocks noChangeShapeType="1"/>
              </p:cNvSpPr>
              <p:nvPr/>
            </p:nvSpPr>
            <p:spPr bwMode="auto">
              <a:xfrm flipH="1">
                <a:off x="0" y="48"/>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13354" name="Line 76"/>
            <p:cNvSpPr>
              <a:spLocks noChangeShapeType="1"/>
            </p:cNvSpPr>
            <p:nvPr/>
          </p:nvSpPr>
          <p:spPr bwMode="auto">
            <a:xfrm>
              <a:off x="328" y="1866"/>
              <a:ext cx="43" cy="39"/>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55" name="Line 77"/>
            <p:cNvSpPr>
              <a:spLocks noChangeShapeType="1"/>
            </p:cNvSpPr>
            <p:nvPr/>
          </p:nvSpPr>
          <p:spPr bwMode="auto">
            <a:xfrm flipH="1">
              <a:off x="312" y="1074"/>
              <a:ext cx="874" cy="1"/>
            </a:xfrm>
            <a:prstGeom prst="line">
              <a:avLst/>
            </a:prstGeom>
            <a:noFill/>
            <a:ln w="19050">
              <a:solidFill>
                <a:srgbClr val="000099"/>
              </a:solidFill>
              <a:prstDash val="dash"/>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56" name="Line 78"/>
            <p:cNvSpPr>
              <a:spLocks noChangeShapeType="1"/>
            </p:cNvSpPr>
            <p:nvPr/>
          </p:nvSpPr>
          <p:spPr bwMode="auto">
            <a:xfrm flipH="1">
              <a:off x="305" y="1370"/>
              <a:ext cx="875" cy="1"/>
            </a:xfrm>
            <a:prstGeom prst="line">
              <a:avLst/>
            </a:prstGeom>
            <a:noFill/>
            <a:ln w="19050">
              <a:solidFill>
                <a:srgbClr val="000099"/>
              </a:solidFill>
              <a:prstDash val="dash"/>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57" name="Text Box 79"/>
            <p:cNvSpPr>
              <a:spLocks noChangeArrowheads="1"/>
            </p:cNvSpPr>
            <p:nvPr/>
          </p:nvSpPr>
          <p:spPr bwMode="auto">
            <a:xfrm>
              <a:off x="365" y="0"/>
              <a:ext cx="71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2400" i="1">
                  <a:solidFill>
                    <a:srgbClr val="0033CC"/>
                  </a:solidFill>
                  <a:latin typeface="Times New Roman" pitchFamily="18" charset="0"/>
                  <a:sym typeface="Arial" pitchFamily="34" charset="0"/>
                </a:rPr>
                <a:t>i</a:t>
              </a:r>
              <a:r>
                <a:rPr lang="en-US" altLang="zh-CN" sz="2400" baseline="-25000">
                  <a:solidFill>
                    <a:srgbClr val="0033CC"/>
                  </a:solidFill>
                  <a:latin typeface="Times New Roman" pitchFamily="18" charset="0"/>
                  <a:sym typeface="Arial" pitchFamily="34" charset="0"/>
                </a:rPr>
                <a:t>C</a:t>
              </a:r>
              <a:r>
                <a:rPr lang="en-US" altLang="zh-CN" sz="2400" i="1">
                  <a:solidFill>
                    <a:srgbClr val="0033CC"/>
                  </a:solidFill>
                  <a:latin typeface="Times New Roman" pitchFamily="18" charset="0"/>
                  <a:sym typeface="Arial" pitchFamily="34" charset="0"/>
                </a:rPr>
                <a:t> </a:t>
              </a:r>
              <a:r>
                <a:rPr lang="en-US" altLang="zh-CN" sz="2400" b="0">
                  <a:solidFill>
                    <a:srgbClr val="0033CC"/>
                  </a:solidFill>
                  <a:latin typeface="Times New Roman" pitchFamily="18" charset="0"/>
                  <a:sym typeface="Arial" pitchFamily="34" charset="0"/>
                </a:rPr>
                <a:t>/ </a:t>
              </a:r>
              <a:r>
                <a:rPr lang="en-US" altLang="zh-CN" sz="2400">
                  <a:solidFill>
                    <a:srgbClr val="0033CC"/>
                  </a:solidFill>
                  <a:latin typeface="Times New Roman" pitchFamily="18" charset="0"/>
                  <a:sym typeface="Arial" pitchFamily="34" charset="0"/>
                </a:rPr>
                <a:t>mA</a:t>
              </a:r>
            </a:p>
          </p:txBody>
        </p:sp>
        <p:sp>
          <p:nvSpPr>
            <p:cNvPr id="13358" name="Text Box 80"/>
            <p:cNvSpPr>
              <a:spLocks noChangeArrowheads="1"/>
            </p:cNvSpPr>
            <p:nvPr/>
          </p:nvSpPr>
          <p:spPr bwMode="auto">
            <a:xfrm>
              <a:off x="2271" y="1930"/>
              <a:ext cx="71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buFont typeface="Arial" pitchFamily="34" charset="0"/>
                <a:buNone/>
              </a:pPr>
              <a:r>
                <a:rPr lang="en-US" altLang="zh-CN" sz="2400" i="1">
                  <a:solidFill>
                    <a:srgbClr val="0033CC"/>
                  </a:solidFill>
                  <a:latin typeface="Times New Roman" pitchFamily="18" charset="0"/>
                  <a:sym typeface="Arial" pitchFamily="34" charset="0"/>
                </a:rPr>
                <a:t>u</a:t>
              </a:r>
              <a:r>
                <a:rPr lang="en-US" altLang="zh-CN" sz="2400" baseline="-25000">
                  <a:solidFill>
                    <a:srgbClr val="0033CC"/>
                  </a:solidFill>
                  <a:latin typeface="Times New Roman" pitchFamily="18" charset="0"/>
                  <a:sym typeface="Arial" pitchFamily="34" charset="0"/>
                </a:rPr>
                <a:t>CE</a:t>
              </a:r>
              <a:r>
                <a:rPr lang="en-US" altLang="zh-CN" sz="2400" b="0">
                  <a:solidFill>
                    <a:srgbClr val="0033CC"/>
                  </a:solidFill>
                  <a:latin typeface="Times New Roman" pitchFamily="18" charset="0"/>
                  <a:sym typeface="Arial" pitchFamily="34" charset="0"/>
                </a:rPr>
                <a:t> </a:t>
              </a:r>
              <a:r>
                <a:rPr lang="en-US" altLang="zh-CN" sz="2400">
                  <a:solidFill>
                    <a:srgbClr val="0033CC"/>
                  </a:solidFill>
                  <a:latin typeface="Times New Roman" pitchFamily="18" charset="0"/>
                  <a:sym typeface="Arial" pitchFamily="34" charset="0"/>
                </a:rPr>
                <a:t>/V</a:t>
              </a:r>
              <a:endParaRPr lang="zh-CN" altLang="en-US">
                <a:latin typeface="Times New Roman" pitchFamily="18" charset="0"/>
              </a:endParaRPr>
            </a:p>
          </p:txBody>
        </p:sp>
        <p:sp>
          <p:nvSpPr>
            <p:cNvPr id="13359" name="Text Box 81"/>
            <p:cNvSpPr>
              <a:spLocks noChangeArrowheads="1"/>
            </p:cNvSpPr>
            <p:nvPr/>
          </p:nvSpPr>
          <p:spPr bwMode="auto">
            <a:xfrm>
              <a:off x="1693" y="124"/>
              <a:ext cx="743" cy="1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30000"/>
                </a:spcBef>
                <a:buFont typeface="Arial" pitchFamily="34" charset="0"/>
                <a:buNone/>
              </a:pPr>
              <a:r>
                <a:rPr lang="zh-CN" altLang="en-US" sz="2400" b="0">
                  <a:solidFill>
                    <a:schemeClr val="tx1"/>
                  </a:solidFill>
                  <a:latin typeface="Times New Roman" pitchFamily="18" charset="0"/>
                  <a:sym typeface="Arial" pitchFamily="34" charset="0"/>
                </a:rPr>
                <a:t>  </a:t>
              </a:r>
              <a:r>
                <a:rPr lang="en-US" altLang="zh-CN" sz="2400" b="0">
                  <a:solidFill>
                    <a:schemeClr val="tx1"/>
                  </a:solidFill>
                  <a:latin typeface="Times New Roman" pitchFamily="18" charset="0"/>
                  <a:sym typeface="Arial" pitchFamily="34" charset="0"/>
                </a:rPr>
                <a:t>50 µA</a:t>
              </a:r>
              <a:endParaRPr lang="zh-CN" altLang="en-US" sz="2400" b="0">
                <a:solidFill>
                  <a:schemeClr val="tx1"/>
                </a:solidFill>
                <a:latin typeface="Times New Roman" pitchFamily="18" charset="0"/>
                <a:sym typeface="Arial" pitchFamily="34" charset="0"/>
              </a:endParaRPr>
            </a:p>
            <a:p>
              <a:pPr>
                <a:spcBef>
                  <a:spcPct val="30000"/>
                </a:spcBef>
                <a:buFont typeface="Arial" pitchFamily="34" charset="0"/>
                <a:buNone/>
              </a:pPr>
              <a:r>
                <a:rPr lang="en-US" altLang="zh-CN" sz="2400" b="0">
                  <a:solidFill>
                    <a:schemeClr val="tx1"/>
                  </a:solidFill>
                  <a:latin typeface="Times New Roman" pitchFamily="18" charset="0"/>
                  <a:sym typeface="Arial" pitchFamily="34" charset="0"/>
                </a:rPr>
                <a:t>  40 µA</a:t>
              </a:r>
              <a:endParaRPr lang="zh-CN" altLang="en-US" sz="2400" b="0">
                <a:solidFill>
                  <a:schemeClr val="tx1"/>
                </a:solidFill>
                <a:latin typeface="Times New Roman" pitchFamily="18" charset="0"/>
                <a:sym typeface="Arial" pitchFamily="34" charset="0"/>
              </a:endParaRPr>
            </a:p>
            <a:p>
              <a:pPr>
                <a:spcBef>
                  <a:spcPct val="30000"/>
                </a:spcBef>
                <a:buFont typeface="Arial" pitchFamily="34" charset="0"/>
                <a:buNone/>
              </a:pPr>
              <a:r>
                <a:rPr lang="en-US" altLang="zh-CN" sz="2400" b="0">
                  <a:solidFill>
                    <a:schemeClr val="tx1"/>
                  </a:solidFill>
                  <a:latin typeface="Times New Roman" pitchFamily="18" charset="0"/>
                  <a:sym typeface="Arial" pitchFamily="34" charset="0"/>
                </a:rPr>
                <a:t>  30 µA</a:t>
              </a:r>
              <a:endParaRPr lang="zh-CN" altLang="en-US" sz="2400" b="0">
                <a:solidFill>
                  <a:schemeClr val="tx1"/>
                </a:solidFill>
                <a:latin typeface="Times New Roman" pitchFamily="18" charset="0"/>
                <a:sym typeface="Arial" pitchFamily="34" charset="0"/>
              </a:endParaRPr>
            </a:p>
            <a:p>
              <a:pPr>
                <a:spcBef>
                  <a:spcPct val="30000"/>
                </a:spcBef>
                <a:buFont typeface="Arial" pitchFamily="34" charset="0"/>
                <a:buNone/>
              </a:pPr>
              <a:r>
                <a:rPr lang="en-US" altLang="zh-CN" sz="2400" b="0">
                  <a:solidFill>
                    <a:schemeClr val="tx1"/>
                  </a:solidFill>
                  <a:latin typeface="Times New Roman" pitchFamily="18" charset="0"/>
                  <a:sym typeface="Arial" pitchFamily="34" charset="0"/>
                </a:rPr>
                <a:t>  20 µA</a:t>
              </a:r>
              <a:endParaRPr lang="zh-CN" altLang="en-US" sz="2400" b="0">
                <a:solidFill>
                  <a:schemeClr val="tx1"/>
                </a:solidFill>
                <a:latin typeface="Times New Roman" pitchFamily="18" charset="0"/>
                <a:sym typeface="Arial" pitchFamily="34" charset="0"/>
              </a:endParaRPr>
            </a:p>
            <a:p>
              <a:pPr>
                <a:spcBef>
                  <a:spcPct val="30000"/>
                </a:spcBef>
                <a:buFont typeface="Arial" pitchFamily="34" charset="0"/>
                <a:buNone/>
              </a:pPr>
              <a:r>
                <a:rPr lang="en-US" altLang="zh-CN" sz="2400" b="0">
                  <a:solidFill>
                    <a:schemeClr val="tx1"/>
                  </a:solidFill>
                  <a:latin typeface="Times New Roman" pitchFamily="18" charset="0"/>
                  <a:sym typeface="Arial" pitchFamily="34" charset="0"/>
                </a:rPr>
                <a:t>  10 µA</a:t>
              </a:r>
              <a:endParaRPr lang="zh-CN" altLang="en-US" sz="2400" b="0">
                <a:solidFill>
                  <a:schemeClr val="tx1"/>
                </a:solidFill>
                <a:latin typeface="Times New Roman" pitchFamily="18" charset="0"/>
                <a:sym typeface="Arial" pitchFamily="34" charset="0"/>
              </a:endParaRPr>
            </a:p>
            <a:p>
              <a:pPr>
                <a:spcBef>
                  <a:spcPct val="30000"/>
                </a:spcBef>
                <a:buFont typeface="Arial" pitchFamily="34" charset="0"/>
                <a:buNone/>
              </a:pPr>
              <a:r>
                <a:rPr lang="en-US" altLang="zh-CN" sz="2400" b="0" i="1">
                  <a:solidFill>
                    <a:schemeClr val="tx1"/>
                  </a:solidFill>
                  <a:latin typeface="Times New Roman" pitchFamily="18" charset="0"/>
                  <a:sym typeface="Arial" pitchFamily="34" charset="0"/>
                </a:rPr>
                <a:t>  I</a:t>
              </a:r>
              <a:r>
                <a:rPr lang="en-US" altLang="zh-CN" sz="2400" b="0" baseline="-25000">
                  <a:solidFill>
                    <a:schemeClr val="tx1"/>
                  </a:solidFill>
                  <a:latin typeface="Times New Roman" pitchFamily="18" charset="0"/>
                  <a:sym typeface="Arial" pitchFamily="34" charset="0"/>
                </a:rPr>
                <a:t>B</a:t>
              </a:r>
              <a:r>
                <a:rPr lang="en-US" altLang="zh-CN" sz="2400" b="0">
                  <a:solidFill>
                    <a:schemeClr val="tx1"/>
                  </a:solidFill>
                  <a:latin typeface="Times New Roman" pitchFamily="18" charset="0"/>
                  <a:sym typeface="Arial" pitchFamily="34" charset="0"/>
                </a:rPr>
                <a:t> = 0</a:t>
              </a:r>
              <a:endParaRPr lang="zh-CN" altLang="en-US" b="0">
                <a:solidFill>
                  <a:schemeClr val="tx1"/>
                </a:solidFill>
                <a:latin typeface="Times New Roman" pitchFamily="18" charset="0"/>
              </a:endParaRPr>
            </a:p>
          </p:txBody>
        </p:sp>
        <p:sp>
          <p:nvSpPr>
            <p:cNvPr id="13360" name="Text Box 82"/>
            <p:cNvSpPr>
              <a:spLocks noChangeArrowheads="1"/>
            </p:cNvSpPr>
            <p:nvPr/>
          </p:nvSpPr>
          <p:spPr bwMode="auto">
            <a:xfrm>
              <a:off x="174" y="1941"/>
              <a:ext cx="2411"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Font typeface="Arial" pitchFamily="34" charset="0"/>
                <a:buNone/>
              </a:pPr>
              <a:r>
                <a:rPr lang="en-US" altLang="zh-CN" sz="2000" i="1">
                  <a:solidFill>
                    <a:schemeClr val="tx1"/>
                  </a:solidFill>
                  <a:latin typeface="Times New Roman" pitchFamily="18" charset="0"/>
                  <a:sym typeface="Arial" pitchFamily="34" charset="0"/>
                </a:rPr>
                <a:t>O</a:t>
              </a:r>
              <a:r>
                <a:rPr lang="en-US" altLang="zh-CN" sz="2000">
                  <a:solidFill>
                    <a:schemeClr val="tx1"/>
                  </a:solidFill>
                  <a:latin typeface="Times New Roman" pitchFamily="18" charset="0"/>
                  <a:sym typeface="Arial" pitchFamily="34" charset="0"/>
                </a:rPr>
                <a:t>          2          4           6         8       </a:t>
              </a:r>
              <a:endParaRPr lang="zh-CN" altLang="en-US">
                <a:latin typeface="Times New Roman" pitchFamily="18" charset="0"/>
              </a:endParaRPr>
            </a:p>
          </p:txBody>
        </p:sp>
        <p:sp>
          <p:nvSpPr>
            <p:cNvPr id="13361" name="Line 83"/>
            <p:cNvSpPr>
              <a:spLocks noChangeShapeType="1"/>
            </p:cNvSpPr>
            <p:nvPr/>
          </p:nvSpPr>
          <p:spPr bwMode="auto">
            <a:xfrm>
              <a:off x="2259" y="1940"/>
              <a:ext cx="1" cy="35"/>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62" name="Line 84"/>
            <p:cNvSpPr>
              <a:spLocks noChangeShapeType="1"/>
            </p:cNvSpPr>
            <p:nvPr/>
          </p:nvSpPr>
          <p:spPr bwMode="auto">
            <a:xfrm>
              <a:off x="1778" y="1942"/>
              <a:ext cx="1" cy="36"/>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63" name="Line 85"/>
            <p:cNvSpPr>
              <a:spLocks noChangeShapeType="1"/>
            </p:cNvSpPr>
            <p:nvPr/>
          </p:nvSpPr>
          <p:spPr bwMode="auto">
            <a:xfrm>
              <a:off x="786" y="1942"/>
              <a:ext cx="1" cy="36"/>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64" name="Text Box 86"/>
            <p:cNvSpPr>
              <a:spLocks noChangeArrowheads="1"/>
            </p:cNvSpPr>
            <p:nvPr/>
          </p:nvSpPr>
          <p:spPr bwMode="auto">
            <a:xfrm>
              <a:off x="0" y="214"/>
              <a:ext cx="437" cy="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5000"/>
                </a:lnSpc>
                <a:spcBef>
                  <a:spcPct val="10000"/>
                </a:spcBef>
                <a:buFont typeface="Arial" pitchFamily="34" charset="0"/>
                <a:buNone/>
              </a:pPr>
              <a:r>
                <a:rPr lang="en-US" altLang="zh-CN" sz="2000">
                  <a:solidFill>
                    <a:schemeClr val="tx1"/>
                  </a:solidFill>
                  <a:latin typeface="Times New Roman" pitchFamily="18" charset="0"/>
                  <a:sym typeface="Arial" pitchFamily="34" charset="0"/>
                </a:rPr>
                <a:t>4</a:t>
              </a:r>
              <a:endParaRPr lang="zh-CN" altLang="en-US" sz="2000">
                <a:solidFill>
                  <a:schemeClr val="tx1"/>
                </a:solidFill>
                <a:latin typeface="Times New Roman" pitchFamily="18" charset="0"/>
                <a:sym typeface="Arial" pitchFamily="34" charset="0"/>
              </a:endParaRPr>
            </a:p>
            <a:p>
              <a:pPr>
                <a:lnSpc>
                  <a:spcPct val="95000"/>
                </a:lnSpc>
                <a:spcBef>
                  <a:spcPct val="10000"/>
                </a:spcBef>
                <a:buFont typeface="Arial" pitchFamily="34" charset="0"/>
                <a:buNone/>
              </a:pPr>
              <a:endParaRPr lang="zh-CN" altLang="en-US" sz="2000">
                <a:solidFill>
                  <a:schemeClr val="tx1"/>
                </a:solidFill>
                <a:latin typeface="Times New Roman" pitchFamily="18" charset="0"/>
                <a:sym typeface="Arial" pitchFamily="34" charset="0"/>
              </a:endParaRPr>
            </a:p>
            <a:p>
              <a:pPr>
                <a:lnSpc>
                  <a:spcPct val="95000"/>
                </a:lnSpc>
                <a:spcBef>
                  <a:spcPct val="10000"/>
                </a:spcBef>
                <a:buFont typeface="Arial" pitchFamily="34" charset="0"/>
                <a:buNone/>
              </a:pPr>
              <a:r>
                <a:rPr lang="en-US" altLang="zh-CN" sz="2000">
                  <a:solidFill>
                    <a:schemeClr val="tx1"/>
                  </a:solidFill>
                  <a:latin typeface="Times New Roman" pitchFamily="18" charset="0"/>
                  <a:sym typeface="Arial" pitchFamily="34" charset="0"/>
                </a:rPr>
                <a:t>3</a:t>
              </a:r>
              <a:endParaRPr lang="zh-CN" altLang="en-US" sz="2000">
                <a:solidFill>
                  <a:schemeClr val="tx1"/>
                </a:solidFill>
                <a:latin typeface="Times New Roman" pitchFamily="18" charset="0"/>
                <a:sym typeface="Arial" pitchFamily="34" charset="0"/>
              </a:endParaRPr>
            </a:p>
            <a:p>
              <a:pPr>
                <a:lnSpc>
                  <a:spcPct val="95000"/>
                </a:lnSpc>
                <a:spcBef>
                  <a:spcPct val="10000"/>
                </a:spcBef>
                <a:buFont typeface="Arial" pitchFamily="34" charset="0"/>
                <a:buNone/>
              </a:pPr>
              <a:endParaRPr lang="zh-CN" altLang="en-US" sz="2000">
                <a:solidFill>
                  <a:schemeClr val="tx1"/>
                </a:solidFill>
                <a:latin typeface="Times New Roman" pitchFamily="18" charset="0"/>
                <a:sym typeface="Arial" pitchFamily="34" charset="0"/>
              </a:endParaRPr>
            </a:p>
            <a:p>
              <a:pPr>
                <a:lnSpc>
                  <a:spcPct val="95000"/>
                </a:lnSpc>
                <a:spcBef>
                  <a:spcPct val="10000"/>
                </a:spcBef>
                <a:buFont typeface="Arial" pitchFamily="34" charset="0"/>
                <a:buNone/>
              </a:pPr>
              <a:r>
                <a:rPr lang="en-US" altLang="zh-CN" sz="2000">
                  <a:solidFill>
                    <a:schemeClr val="tx1"/>
                  </a:solidFill>
                  <a:latin typeface="Times New Roman" pitchFamily="18" charset="0"/>
                  <a:sym typeface="Arial" pitchFamily="34" charset="0"/>
                </a:rPr>
                <a:t>2</a:t>
              </a:r>
              <a:endParaRPr lang="zh-CN" altLang="en-US" sz="2000">
                <a:solidFill>
                  <a:schemeClr val="tx1"/>
                </a:solidFill>
                <a:latin typeface="Times New Roman" pitchFamily="18" charset="0"/>
                <a:sym typeface="Arial" pitchFamily="34" charset="0"/>
              </a:endParaRPr>
            </a:p>
            <a:p>
              <a:pPr>
                <a:lnSpc>
                  <a:spcPct val="95000"/>
                </a:lnSpc>
                <a:spcBef>
                  <a:spcPct val="10000"/>
                </a:spcBef>
                <a:buFont typeface="Arial" pitchFamily="34" charset="0"/>
                <a:buNone/>
              </a:pPr>
              <a:endParaRPr lang="zh-CN" altLang="en-US" sz="2000">
                <a:solidFill>
                  <a:schemeClr val="tx1"/>
                </a:solidFill>
                <a:latin typeface="Times New Roman" pitchFamily="18" charset="0"/>
                <a:sym typeface="Arial" pitchFamily="34" charset="0"/>
              </a:endParaRPr>
            </a:p>
            <a:p>
              <a:pPr>
                <a:lnSpc>
                  <a:spcPct val="95000"/>
                </a:lnSpc>
                <a:spcBef>
                  <a:spcPct val="10000"/>
                </a:spcBef>
                <a:buFont typeface="Arial" pitchFamily="34" charset="0"/>
                <a:buNone/>
              </a:pPr>
              <a:r>
                <a:rPr lang="en-US" altLang="zh-CN" sz="2000">
                  <a:solidFill>
                    <a:schemeClr val="tx1"/>
                  </a:solidFill>
                  <a:latin typeface="Times New Roman" pitchFamily="18" charset="0"/>
                  <a:sym typeface="Arial" pitchFamily="34" charset="0"/>
                </a:rPr>
                <a:t>1</a:t>
              </a:r>
              <a:endParaRPr lang="zh-CN" altLang="en-US">
                <a:latin typeface="Times New Roman" pitchFamily="18" charset="0"/>
              </a:endParaRPr>
            </a:p>
          </p:txBody>
        </p:sp>
        <p:sp>
          <p:nvSpPr>
            <p:cNvPr id="13365" name="Line 87"/>
            <p:cNvSpPr>
              <a:spLocks noChangeShapeType="1"/>
            </p:cNvSpPr>
            <p:nvPr/>
          </p:nvSpPr>
          <p:spPr bwMode="auto">
            <a:xfrm>
              <a:off x="315" y="340"/>
              <a:ext cx="43"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66" name="Line 88"/>
            <p:cNvSpPr>
              <a:spLocks noChangeShapeType="1"/>
            </p:cNvSpPr>
            <p:nvPr/>
          </p:nvSpPr>
          <p:spPr bwMode="auto">
            <a:xfrm>
              <a:off x="317" y="759"/>
              <a:ext cx="44"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67" name="Line 89"/>
            <p:cNvSpPr>
              <a:spLocks noChangeShapeType="1"/>
            </p:cNvSpPr>
            <p:nvPr/>
          </p:nvSpPr>
          <p:spPr bwMode="auto">
            <a:xfrm>
              <a:off x="323" y="1179"/>
              <a:ext cx="43"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68" name="Line 90"/>
            <p:cNvSpPr>
              <a:spLocks noChangeShapeType="1"/>
            </p:cNvSpPr>
            <p:nvPr/>
          </p:nvSpPr>
          <p:spPr bwMode="auto">
            <a:xfrm>
              <a:off x="315" y="1592"/>
              <a:ext cx="43"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18523" name="Text Box 91"/>
          <p:cNvSpPr>
            <a:spLocks noChangeArrowheads="1"/>
          </p:cNvSpPr>
          <p:nvPr/>
        </p:nvSpPr>
        <p:spPr bwMode="auto">
          <a:xfrm>
            <a:off x="5410200" y="2600325"/>
            <a:ext cx="20431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2800" dirty="0">
                <a:solidFill>
                  <a:schemeClr val="tx1"/>
                </a:solidFill>
                <a:latin typeface="Times New Roman" pitchFamily="18" charset="0"/>
                <a:sym typeface="Arial" pitchFamily="34" charset="0"/>
              </a:rPr>
              <a:t>3</a:t>
            </a:r>
            <a:r>
              <a:rPr lang="zh-CN" altLang="en-US" sz="2800" dirty="0">
                <a:solidFill>
                  <a:schemeClr val="tx1"/>
                </a:solidFill>
                <a:latin typeface="Times New Roman" pitchFamily="18" charset="0"/>
                <a:sym typeface="Arial" pitchFamily="34" charset="0"/>
              </a:rPr>
              <a:t>）放大区</a:t>
            </a:r>
            <a:endParaRPr lang="zh-CN" altLang="en-US" sz="3600" dirty="0">
              <a:solidFill>
                <a:schemeClr val="tx1"/>
              </a:solidFill>
              <a:latin typeface="Times New Roman" pitchFamily="18" charset="0"/>
            </a:endParaRPr>
          </a:p>
        </p:txBody>
      </p:sp>
      <p:sp>
        <p:nvSpPr>
          <p:cNvPr id="18524" name="Text Box 92"/>
          <p:cNvSpPr>
            <a:spLocks noChangeArrowheads="1"/>
          </p:cNvSpPr>
          <p:nvPr/>
        </p:nvSpPr>
        <p:spPr bwMode="auto">
          <a:xfrm>
            <a:off x="2116138" y="3641725"/>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2000">
                <a:solidFill>
                  <a:srgbClr val="FF0000"/>
                </a:solidFill>
                <a:latin typeface="Times New Roman" pitchFamily="18" charset="0"/>
                <a:ea typeface="黑体" pitchFamily="49" charset="-122"/>
              </a:rPr>
              <a:t>放大区</a:t>
            </a:r>
            <a:endParaRPr lang="zh-CN" altLang="en-US">
              <a:latin typeface="Times New Roman" pitchFamily="18" charset="0"/>
            </a:endParaRPr>
          </a:p>
        </p:txBody>
      </p:sp>
      <p:sp>
        <p:nvSpPr>
          <p:cNvPr id="13317" name="Text Box 93"/>
          <p:cNvSpPr>
            <a:spLocks noChangeArrowheads="1"/>
          </p:cNvSpPr>
          <p:nvPr/>
        </p:nvSpPr>
        <p:spPr bwMode="auto">
          <a:xfrm>
            <a:off x="2271713" y="5113338"/>
            <a:ext cx="960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2000" b="0">
                <a:solidFill>
                  <a:srgbClr val="000000"/>
                </a:solidFill>
                <a:latin typeface="Times New Roman" pitchFamily="18" charset="0"/>
                <a:ea typeface="黑体" pitchFamily="49" charset="-122"/>
              </a:rPr>
              <a:t>截止区</a:t>
            </a:r>
            <a:endParaRPr lang="zh-CN" altLang="en-US">
              <a:latin typeface="Times New Roman" pitchFamily="18" charset="0"/>
            </a:endParaRPr>
          </a:p>
        </p:txBody>
      </p:sp>
      <p:sp>
        <p:nvSpPr>
          <p:cNvPr id="18526" name="Rectangle 94"/>
          <p:cNvSpPr>
            <a:spLocks noChangeArrowheads="1"/>
          </p:cNvSpPr>
          <p:nvPr/>
        </p:nvSpPr>
        <p:spPr bwMode="auto">
          <a:xfrm>
            <a:off x="5410200" y="4341813"/>
            <a:ext cx="3657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buFont typeface="Arial" pitchFamily="34" charset="0"/>
              <a:buNone/>
            </a:pPr>
            <a:r>
              <a:rPr lang="zh-CN" altLang="en-US" sz="2400" dirty="0">
                <a:solidFill>
                  <a:srgbClr val="C00000"/>
                </a:solidFill>
                <a:latin typeface="Times New Roman" pitchFamily="18" charset="0"/>
                <a:sym typeface="Arial" pitchFamily="34" charset="0"/>
              </a:rPr>
              <a:t>特点：</a:t>
            </a:r>
          </a:p>
          <a:p>
            <a:pPr algn="l">
              <a:buFont typeface="Arial" pitchFamily="34" charset="0"/>
              <a:buNone/>
            </a:pPr>
            <a:r>
              <a:rPr lang="zh-CN" altLang="en-US" sz="1800" dirty="0">
                <a:solidFill>
                  <a:srgbClr val="FF0066"/>
                </a:solidFill>
                <a:latin typeface="Times New Roman" pitchFamily="18" charset="0"/>
                <a:sym typeface="Arial" pitchFamily="34" charset="0"/>
              </a:rPr>
              <a:t>          </a:t>
            </a:r>
            <a:r>
              <a:rPr lang="zh-CN" altLang="en-US" sz="2400" dirty="0">
                <a:solidFill>
                  <a:schemeClr val="tx1"/>
                </a:solidFill>
                <a:latin typeface="Times New Roman" pitchFamily="18" charset="0"/>
                <a:sym typeface="Arial" pitchFamily="34" charset="0"/>
              </a:rPr>
              <a:t>近似水平等间隔</a:t>
            </a:r>
          </a:p>
          <a:p>
            <a:pPr algn="l">
              <a:buFont typeface="Arial" pitchFamily="34" charset="0"/>
              <a:buNone/>
            </a:pPr>
            <a:endParaRPr lang="zh-CN" altLang="en-US" sz="600" dirty="0">
              <a:solidFill>
                <a:srgbClr val="000000"/>
              </a:solidFill>
              <a:latin typeface="Times New Roman" pitchFamily="18" charset="0"/>
              <a:sym typeface="Arial" pitchFamily="34" charset="0"/>
            </a:endParaRPr>
          </a:p>
        </p:txBody>
      </p:sp>
      <p:sp>
        <p:nvSpPr>
          <p:cNvPr id="13319" name="Line 95"/>
          <p:cNvSpPr>
            <a:spLocks noChangeShapeType="1"/>
          </p:cNvSpPr>
          <p:nvPr/>
        </p:nvSpPr>
        <p:spPr bwMode="auto">
          <a:xfrm>
            <a:off x="1066800" y="5429250"/>
            <a:ext cx="2533650" cy="38100"/>
          </a:xfrm>
          <a:prstGeom prst="line">
            <a:avLst/>
          </a:prstGeom>
          <a:noFill/>
          <a:ln w="19050">
            <a:solidFill>
              <a:srgbClr val="0000FF"/>
            </a:solidFill>
            <a:prstDash val="dash"/>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0" name="Rectangle 96"/>
          <p:cNvSpPr>
            <a:spLocks noChangeArrowheads="1"/>
          </p:cNvSpPr>
          <p:nvPr/>
        </p:nvSpPr>
        <p:spPr bwMode="auto">
          <a:xfrm>
            <a:off x="457200" y="510540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2000" i="1">
                <a:solidFill>
                  <a:srgbClr val="0033CC"/>
                </a:solidFill>
                <a:latin typeface="Times New Roman" pitchFamily="18" charset="0"/>
                <a:sym typeface="Arial" pitchFamily="34" charset="0"/>
              </a:rPr>
              <a:t>I</a:t>
            </a:r>
            <a:r>
              <a:rPr lang="en-US" altLang="zh-CN" sz="2000" baseline="-25000">
                <a:solidFill>
                  <a:srgbClr val="0033CC"/>
                </a:solidFill>
                <a:latin typeface="Times New Roman" pitchFamily="18" charset="0"/>
                <a:sym typeface="Arial" pitchFamily="34" charset="0"/>
              </a:rPr>
              <a:t>CEO</a:t>
            </a:r>
            <a:endParaRPr lang="zh-CN" altLang="en-US">
              <a:latin typeface="Times New Roman" pitchFamily="18" charset="0"/>
            </a:endParaRPr>
          </a:p>
        </p:txBody>
      </p:sp>
      <p:sp>
        <p:nvSpPr>
          <p:cNvPr id="18531" name="Object 99"/>
          <p:cNvSpPr>
            <a:spLocks noChangeAspect="1" noChangeArrowheads="1"/>
          </p:cNvSpPr>
          <p:nvPr/>
        </p:nvSpPr>
        <p:spPr bwMode="auto">
          <a:xfrm>
            <a:off x="5473700" y="5457825"/>
            <a:ext cx="34417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itchFamily="34" charset="0"/>
              <a:buNone/>
            </a:pPr>
            <a:endParaRPr lang="zh-CN" altLang="en-US"/>
          </a:p>
        </p:txBody>
      </p:sp>
      <p:grpSp>
        <p:nvGrpSpPr>
          <p:cNvPr id="103" name="组合 102"/>
          <p:cNvGrpSpPr>
            <a:grpSpLocks/>
          </p:cNvGrpSpPr>
          <p:nvPr/>
        </p:nvGrpSpPr>
        <p:grpSpPr bwMode="auto">
          <a:xfrm>
            <a:off x="5513388" y="5300663"/>
            <a:ext cx="3522662" cy="633412"/>
            <a:chOff x="1151620" y="2507556"/>
            <a:chExt cx="3522786" cy="633412"/>
          </a:xfrm>
        </p:grpSpPr>
        <p:pic>
          <p:nvPicPr>
            <p:cNvPr id="13327"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1620" y="2507556"/>
              <a:ext cx="261620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8" name="TextBox 104"/>
            <p:cNvSpPr txBox="1">
              <a:spLocks noChangeArrowheads="1"/>
            </p:cNvSpPr>
            <p:nvPr/>
          </p:nvSpPr>
          <p:spPr bwMode="auto">
            <a:xfrm>
              <a:off x="3710681" y="2556193"/>
              <a:ext cx="9637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rgbClr val="0000FF"/>
                  </a:solidFill>
                  <a:latin typeface="Arial" pitchFamily="34" charset="0"/>
                  <a:ea typeface="宋体" pitchFamily="2" charset="-122"/>
                </a:defRPr>
              </a:lvl1pPr>
              <a:lvl2pPr marL="742950" indent="-285750" eaLnBrk="0" hangingPunct="0">
                <a:defRPr sz="3200" b="1">
                  <a:solidFill>
                    <a:srgbClr val="0000FF"/>
                  </a:solidFill>
                  <a:latin typeface="Arial" pitchFamily="34" charset="0"/>
                  <a:ea typeface="宋体" pitchFamily="2" charset="-122"/>
                </a:defRPr>
              </a:lvl2pPr>
              <a:lvl3pPr marL="1143000" indent="-228600" eaLnBrk="0" hangingPunct="0">
                <a:defRPr sz="3200" b="1">
                  <a:solidFill>
                    <a:srgbClr val="0000FF"/>
                  </a:solidFill>
                  <a:latin typeface="Arial" pitchFamily="34" charset="0"/>
                  <a:ea typeface="宋体" pitchFamily="2" charset="-122"/>
                </a:defRPr>
              </a:lvl3pPr>
              <a:lvl4pPr marL="1600200" indent="-228600" eaLnBrk="0" hangingPunct="0">
                <a:defRPr sz="3200" b="1">
                  <a:solidFill>
                    <a:srgbClr val="0000FF"/>
                  </a:solidFill>
                  <a:latin typeface="Arial" pitchFamily="34" charset="0"/>
                  <a:ea typeface="宋体" pitchFamily="2" charset="-122"/>
                </a:defRPr>
              </a:lvl4pPr>
              <a:lvl5pPr marL="2057400" indent="-228600" eaLnBrk="0" hangingPunct="0">
                <a:defRPr sz="3200" b="1">
                  <a:solidFill>
                    <a:srgbClr val="0000FF"/>
                  </a:solidFill>
                  <a:latin typeface="Arial" pitchFamily="34" charset="0"/>
                  <a:ea typeface="宋体" pitchFamily="2" charset="-122"/>
                </a:defRPr>
              </a:lvl5pPr>
              <a:lvl6pPr marL="2514600" indent="-228600" eaLnBrk="0" fontAlgn="base" hangingPunct="0">
                <a:spcBef>
                  <a:spcPct val="0"/>
                </a:spcBef>
                <a:spcAft>
                  <a:spcPct val="0"/>
                </a:spcAft>
                <a:defRPr sz="3200" b="1">
                  <a:solidFill>
                    <a:srgbClr val="0000FF"/>
                  </a:solidFill>
                  <a:latin typeface="Arial" pitchFamily="34" charset="0"/>
                  <a:ea typeface="宋体" pitchFamily="2" charset="-122"/>
                </a:defRPr>
              </a:lvl6pPr>
              <a:lvl7pPr marL="2971800" indent="-228600" eaLnBrk="0" fontAlgn="base" hangingPunct="0">
                <a:spcBef>
                  <a:spcPct val="0"/>
                </a:spcBef>
                <a:spcAft>
                  <a:spcPct val="0"/>
                </a:spcAft>
                <a:defRPr sz="3200" b="1">
                  <a:solidFill>
                    <a:srgbClr val="0000FF"/>
                  </a:solidFill>
                  <a:latin typeface="Arial" pitchFamily="34" charset="0"/>
                  <a:ea typeface="宋体" pitchFamily="2" charset="-122"/>
                </a:defRPr>
              </a:lvl7pPr>
              <a:lvl8pPr marL="3429000" indent="-228600" eaLnBrk="0" fontAlgn="base" hangingPunct="0">
                <a:spcBef>
                  <a:spcPct val="0"/>
                </a:spcBef>
                <a:spcAft>
                  <a:spcPct val="0"/>
                </a:spcAft>
                <a:defRPr sz="3200" b="1">
                  <a:solidFill>
                    <a:srgbClr val="0000FF"/>
                  </a:solidFill>
                  <a:latin typeface="Arial" pitchFamily="34" charset="0"/>
                  <a:ea typeface="宋体" pitchFamily="2" charset="-122"/>
                </a:defRPr>
              </a:lvl8pPr>
              <a:lvl9pPr marL="3886200" indent="-228600" eaLnBrk="0" fontAlgn="base" hangingPunct="0">
                <a:spcBef>
                  <a:spcPct val="0"/>
                </a:spcBef>
                <a:spcAft>
                  <a:spcPct val="0"/>
                </a:spcAft>
                <a:defRPr sz="3200" b="1">
                  <a:solidFill>
                    <a:srgbClr val="0000FF"/>
                  </a:solidFill>
                  <a:latin typeface="Arial" pitchFamily="34" charset="0"/>
                  <a:ea typeface="宋体" pitchFamily="2" charset="-122"/>
                </a:defRPr>
              </a:lvl9pPr>
            </a:lstStyle>
            <a:p>
              <a:pPr eaLnBrk="1" hangingPunct="1">
                <a:buFont typeface="Arial" pitchFamily="34" charset="0"/>
                <a:buNone/>
              </a:pPr>
              <a:r>
                <a:rPr lang="zh-CN" altLang="en-US" dirty="0">
                  <a:solidFill>
                    <a:schemeClr val="tx1"/>
                  </a:solidFill>
                  <a:latin typeface="Times New Roman" pitchFamily="18" charset="0"/>
                  <a:ea typeface="华文行楷" pitchFamily="2" charset="-122"/>
                  <a:cs typeface="Times New Roman" pitchFamily="18" charset="0"/>
                </a:rPr>
                <a:t>≈</a:t>
              </a:r>
              <a:r>
                <a:rPr lang="el-GR" altLang="zh-CN" i="1" dirty="0">
                  <a:solidFill>
                    <a:schemeClr val="tx1"/>
                  </a:solidFill>
                  <a:latin typeface="Times New Roman" pitchFamily="18" charset="0"/>
                  <a:ea typeface="华文行楷" pitchFamily="2" charset="-122"/>
                  <a:cs typeface="Times New Roman" pitchFamily="18" charset="0"/>
                </a:rPr>
                <a:t>β</a:t>
              </a:r>
              <a:r>
                <a:rPr lang="en-US" altLang="zh-CN" i="1" dirty="0">
                  <a:solidFill>
                    <a:schemeClr val="tx1"/>
                  </a:solidFill>
                  <a:latin typeface="Times New Roman" pitchFamily="18" charset="0"/>
                  <a:ea typeface="华文行楷" pitchFamily="2" charset="-122"/>
                  <a:cs typeface="Times New Roman" pitchFamily="18" charset="0"/>
                </a:rPr>
                <a:t>I</a:t>
              </a:r>
              <a:r>
                <a:rPr lang="en-US" altLang="zh-CN" baseline="-25000" dirty="0">
                  <a:solidFill>
                    <a:schemeClr val="tx1"/>
                  </a:solidFill>
                  <a:latin typeface="Times New Roman" pitchFamily="18" charset="0"/>
                  <a:ea typeface="华文行楷" pitchFamily="2" charset="-122"/>
                  <a:cs typeface="Times New Roman" pitchFamily="18" charset="0"/>
                </a:rPr>
                <a:t>B</a:t>
              </a:r>
              <a:endParaRPr lang="zh-CN" altLang="en-US" baseline="-25000" dirty="0">
                <a:solidFill>
                  <a:schemeClr val="tx1"/>
                </a:solidFill>
                <a:latin typeface="Times New Roman" pitchFamily="18" charset="0"/>
                <a:ea typeface="华文行楷" pitchFamily="2" charset="-122"/>
                <a:cs typeface="Times New Roman" pitchFamily="18" charset="0"/>
              </a:endParaRPr>
            </a:p>
          </p:txBody>
        </p:sp>
      </p:grpSp>
      <p:sp>
        <p:nvSpPr>
          <p:cNvPr id="104" name="Rectangle 94"/>
          <p:cNvSpPr>
            <a:spLocks noChangeArrowheads="1"/>
          </p:cNvSpPr>
          <p:nvPr/>
        </p:nvSpPr>
        <p:spPr bwMode="auto">
          <a:xfrm>
            <a:off x="5429250" y="3141663"/>
            <a:ext cx="36576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buFont typeface="Arial" pitchFamily="34" charset="0"/>
              <a:buNone/>
            </a:pPr>
            <a:r>
              <a:rPr lang="zh-CN" altLang="en-US" sz="2400" dirty="0">
                <a:solidFill>
                  <a:srgbClr val="C00000"/>
                </a:solidFill>
                <a:latin typeface="Times New Roman" pitchFamily="18" charset="0"/>
                <a:sym typeface="Arial" pitchFamily="34" charset="0"/>
              </a:rPr>
              <a:t>条件：</a:t>
            </a:r>
          </a:p>
          <a:p>
            <a:pPr algn="l">
              <a:buFont typeface="Arial" pitchFamily="34" charset="0"/>
              <a:buNone/>
            </a:pPr>
            <a:r>
              <a:rPr lang="zh-CN" altLang="en-US" sz="2000" dirty="0">
                <a:solidFill>
                  <a:srgbClr val="0033CC"/>
                </a:solidFill>
                <a:latin typeface="Times New Roman" pitchFamily="18" charset="0"/>
                <a:sym typeface="Arial" pitchFamily="34" charset="0"/>
              </a:rPr>
              <a:t>            </a:t>
            </a:r>
            <a:r>
              <a:rPr lang="zh-CN" altLang="en-US" sz="2400" dirty="0">
                <a:solidFill>
                  <a:schemeClr val="tx2"/>
                </a:solidFill>
                <a:latin typeface="Times New Roman" pitchFamily="18" charset="0"/>
                <a:sym typeface="Arial" pitchFamily="34" charset="0"/>
              </a:rPr>
              <a:t>发射结正偏</a:t>
            </a:r>
            <a:endParaRPr lang="en-US" altLang="zh-CN" sz="2400" dirty="0">
              <a:solidFill>
                <a:schemeClr val="tx2"/>
              </a:solidFill>
              <a:latin typeface="Times New Roman" pitchFamily="18" charset="0"/>
              <a:sym typeface="Arial" pitchFamily="34" charset="0"/>
            </a:endParaRPr>
          </a:p>
          <a:p>
            <a:pPr algn="l">
              <a:buFont typeface="Arial" pitchFamily="34" charset="0"/>
              <a:buNone/>
            </a:pPr>
            <a:r>
              <a:rPr lang="zh-CN" altLang="en-US" sz="2400" dirty="0">
                <a:solidFill>
                  <a:schemeClr val="tx2"/>
                </a:solidFill>
                <a:latin typeface="Times New Roman" pitchFamily="18" charset="0"/>
                <a:sym typeface="Arial" pitchFamily="34" charset="0"/>
              </a:rPr>
              <a:t>          集电结反偏</a:t>
            </a:r>
            <a:endParaRPr lang="en-US" altLang="zh-CN" sz="2400" dirty="0">
              <a:solidFill>
                <a:schemeClr val="tx2"/>
              </a:solidFill>
              <a:latin typeface="Times New Roman" pitchFamily="18" charset="0"/>
              <a:sym typeface="Arial" pitchFamily="34" charset="0"/>
            </a:endParaRPr>
          </a:p>
          <a:p>
            <a:pPr algn="l">
              <a:buFont typeface="Arial" pitchFamily="34" charset="0"/>
              <a:buNone/>
            </a:pPr>
            <a:endParaRPr lang="zh-CN" altLang="en-US" sz="600" dirty="0">
              <a:solidFill>
                <a:srgbClr val="000000"/>
              </a:solidFill>
              <a:latin typeface="Times New Roman" pitchFamily="18" charset="0"/>
              <a:sym typeface="Arial" pitchFamily="34" charset="0"/>
            </a:endParaRPr>
          </a:p>
        </p:txBody>
      </p:sp>
      <p:graphicFrame>
        <p:nvGraphicFramePr>
          <p:cNvPr id="2" name="对象 1"/>
          <p:cNvGraphicFramePr>
            <a:graphicFrameLocks/>
          </p:cNvGraphicFramePr>
          <p:nvPr/>
        </p:nvGraphicFramePr>
        <p:xfrm>
          <a:off x="5818188" y="111460"/>
          <a:ext cx="3109912" cy="2057400"/>
        </p:xfrm>
        <a:graphic>
          <a:graphicData uri="http://schemas.openxmlformats.org/presentationml/2006/ole">
            <mc:AlternateContent xmlns:mc="http://schemas.openxmlformats.org/markup-compatibility/2006">
              <mc:Choice xmlns:v="urn:schemas-microsoft-com:vml" Requires="v">
                <p:oleObj spid="_x0000_s4101" name="BMP 图像" r:id="rId4" imgW="4495238" imgH="2638095" progId="PBrush">
                  <p:embed/>
                </p:oleObj>
              </mc:Choice>
              <mc:Fallback>
                <p:oleObj name="BMP 图像" r:id="rId4" imgW="4495238" imgH="2638095" progId="PBrush">
                  <p:embed/>
                  <p:pic>
                    <p:nvPicPr>
                      <p:cNvPr id="0" name="Picture 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8188" y="111460"/>
                        <a:ext cx="3109912" cy="205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6" name="Object 3">
            <a:extLst>
              <a:ext uri="{FF2B5EF4-FFF2-40B4-BE49-F238E27FC236}">
                <a16:creationId xmlns:a16="http://schemas.microsoft.com/office/drawing/2014/main" id="{258A4CFC-A7B1-4778-A15D-FCCF9A9B8AD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58888" y="1494519"/>
            <a:ext cx="27432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Text Box 22">
            <a:extLst>
              <a:ext uri="{FF2B5EF4-FFF2-40B4-BE49-F238E27FC236}">
                <a16:creationId xmlns:a16="http://schemas.microsoft.com/office/drawing/2014/main" id="{10D5EE99-EF84-477B-833A-62534E930CF4}"/>
              </a:ext>
            </a:extLst>
          </p:cNvPr>
          <p:cNvSpPr>
            <a:spLocks noChangeArrowheads="1"/>
          </p:cNvSpPr>
          <p:nvPr/>
        </p:nvSpPr>
        <p:spPr bwMode="auto">
          <a:xfrm>
            <a:off x="685800" y="819832"/>
            <a:ext cx="3706813"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buFont typeface="Arial" pitchFamily="34" charset="0"/>
              <a:buNone/>
              <a:defRPr/>
            </a:pPr>
            <a:r>
              <a:rPr lang="en-US" altLang="zh-CN" sz="2800" b="0" dirty="0">
                <a:solidFill>
                  <a:srgbClr val="0033CC"/>
                </a:solidFill>
                <a:latin typeface="黑体" panose="02010609060101010101" pitchFamily="49" charset="-122"/>
                <a:ea typeface="黑体" panose="02010609060101010101" pitchFamily="49" charset="-122"/>
                <a:sym typeface="Arial" pitchFamily="34" charset="0"/>
              </a:rPr>
              <a:t>2</a:t>
            </a:r>
            <a:r>
              <a:rPr lang="zh-CN" altLang="en-US" sz="2800" b="0" dirty="0">
                <a:solidFill>
                  <a:srgbClr val="0033CC"/>
                </a:solidFill>
                <a:latin typeface="黑体" panose="02010609060101010101" pitchFamily="49" charset="-122"/>
                <a:ea typeface="黑体" panose="02010609060101010101" pitchFamily="49" charset="-122"/>
                <a:sym typeface="Arial" pitchFamily="34" charset="0"/>
              </a:rPr>
              <a:t>、</a:t>
            </a:r>
            <a:r>
              <a:rPr lang="en-US" altLang="zh-CN" sz="2800" b="0" dirty="0">
                <a:solidFill>
                  <a:srgbClr val="0033CC"/>
                </a:solidFill>
                <a:latin typeface="黑体" panose="02010609060101010101" pitchFamily="49" charset="-122"/>
                <a:ea typeface="黑体" panose="02010609060101010101" pitchFamily="49" charset="-122"/>
                <a:sym typeface="Arial" pitchFamily="34" charset="0"/>
              </a:rPr>
              <a:t>BJT</a:t>
            </a:r>
            <a:r>
              <a:rPr lang="zh-CN" altLang="en-US" sz="2800" b="0" dirty="0">
                <a:solidFill>
                  <a:srgbClr val="0033CC"/>
                </a:solidFill>
                <a:latin typeface="黑体" panose="02010609060101010101" pitchFamily="49" charset="-122"/>
                <a:ea typeface="黑体" panose="02010609060101010101" pitchFamily="49" charset="-122"/>
                <a:sym typeface="Arial" pitchFamily="34" charset="0"/>
              </a:rPr>
              <a:t>的输出特性</a:t>
            </a:r>
            <a:endParaRPr lang="zh-CN" altLang="en-US" b="0" dirty="0">
              <a:latin typeface="黑体" panose="02010609060101010101" pitchFamily="49" charset="-122"/>
              <a:ea typeface="黑体" panose="02010609060101010101" pitchFamily="49" charset="-122"/>
            </a:endParaRPr>
          </a:p>
        </p:txBody>
      </p:sp>
      <p:sp>
        <p:nvSpPr>
          <p:cNvPr id="108" name="Rectangle 15">
            <a:extLst>
              <a:ext uri="{FF2B5EF4-FFF2-40B4-BE49-F238E27FC236}">
                <a16:creationId xmlns:a16="http://schemas.microsoft.com/office/drawing/2014/main" id="{9491140A-CF34-42C6-A1EA-8A0E2AF0A8FC}"/>
              </a:ext>
            </a:extLst>
          </p:cNvPr>
          <p:cNvSpPr>
            <a:spLocks noChangeArrowheads="1"/>
          </p:cNvSpPr>
          <p:nvPr/>
        </p:nvSpPr>
        <p:spPr bwMode="auto">
          <a:xfrm>
            <a:off x="215900" y="115888"/>
            <a:ext cx="48164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3600" b="0" dirty="0">
                <a:solidFill>
                  <a:schemeClr val="tx1"/>
                </a:solidFill>
                <a:latin typeface="华文行楷" pitchFamily="2" charset="-122"/>
                <a:ea typeface="华文行楷" pitchFamily="2" charset="-122"/>
                <a:sym typeface="Arial" pitchFamily="34" charset="0"/>
              </a:rPr>
              <a:t>1.4.3  </a:t>
            </a:r>
            <a:r>
              <a:rPr lang="en-US" altLang="zh-CN" sz="3600" b="0" dirty="0">
                <a:solidFill>
                  <a:schemeClr val="tx1"/>
                </a:solidFill>
                <a:latin typeface="华文行楷" panose="02010800040101010101" pitchFamily="2" charset="-122"/>
                <a:ea typeface="华文行楷" panose="02010800040101010101" pitchFamily="2" charset="-122"/>
                <a:cs typeface="Times New Roman" pitchFamily="18" charset="0"/>
                <a:sym typeface="Arial" pitchFamily="34" charset="0"/>
              </a:rPr>
              <a:t>BJT</a:t>
            </a:r>
            <a:r>
              <a:rPr lang="zh-CN" altLang="en-US" sz="3600" b="0" dirty="0">
                <a:solidFill>
                  <a:schemeClr val="tx1"/>
                </a:solidFill>
                <a:latin typeface="华文行楷" pitchFamily="2" charset="-122"/>
                <a:ea typeface="华文行楷" pitchFamily="2" charset="-122"/>
                <a:sym typeface="Arial" pitchFamily="34" charset="0"/>
              </a:rPr>
              <a:t>的特性曲线</a:t>
            </a:r>
            <a:endParaRPr lang="zh-CN" altLang="en-US" sz="3600" b="0" dirty="0">
              <a:latin typeface="华文行楷" pitchFamily="2" charset="-122"/>
              <a:ea typeface="华文行楷" pitchFamily="2" charset="-122"/>
            </a:endParaRPr>
          </a:p>
        </p:txBody>
      </p:sp>
      <p:sp>
        <p:nvSpPr>
          <p:cNvPr id="109" name="文本框 108">
            <a:extLst>
              <a:ext uri="{FF2B5EF4-FFF2-40B4-BE49-F238E27FC236}">
                <a16:creationId xmlns:a16="http://schemas.microsoft.com/office/drawing/2014/main" id="{9C26EE1C-6543-4316-9587-CCCFD792073D}"/>
              </a:ext>
            </a:extLst>
          </p:cNvPr>
          <p:cNvSpPr txBox="1"/>
          <p:nvPr/>
        </p:nvSpPr>
        <p:spPr>
          <a:xfrm>
            <a:off x="7771706" y="6228020"/>
            <a:ext cx="415499" cy="369332"/>
          </a:xfrm>
          <a:prstGeom prst="rect">
            <a:avLst/>
          </a:prstGeom>
          <a:noFill/>
        </p:spPr>
        <p:txBody>
          <a:bodyPr wrap="none" rtlCol="0">
            <a:spAutoFit/>
          </a:bodyPr>
          <a:lstStyle/>
          <a:p>
            <a:r>
              <a:rPr lang="en-US" altLang="zh-CN" sz="1800" dirty="0">
                <a:solidFill>
                  <a:srgbClr val="E4A4DC"/>
                </a:solidFill>
              </a:rPr>
              <a:t>70</a:t>
            </a:r>
            <a:endParaRPr lang="zh-CN" altLang="en-US" sz="1800" dirty="0">
              <a:solidFill>
                <a:srgbClr val="E4A4D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8523">
                                            <p:txEl>
                                              <p:pRg st="0" end="0"/>
                                            </p:txEl>
                                          </p:spTgt>
                                        </p:tgtEl>
                                        <p:attrNameLst>
                                          <p:attrName>style.visibility</p:attrName>
                                        </p:attrNameLst>
                                      </p:cBhvr>
                                      <p:to>
                                        <p:strVal val="visible"/>
                                      </p:to>
                                    </p:set>
                                    <p:animEffect filter="wipe(left)">
                                      <p:cBhvr>
                                        <p:cTn id="7" dur="300"/>
                                        <p:tgtEl>
                                          <p:spTgt spid="185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18524"/>
                                        </p:tgtEl>
                                        <p:attrNameLst>
                                          <p:attrName>style.visibility</p:attrName>
                                        </p:attrNameLst>
                                      </p:cBhvr>
                                      <p:to>
                                        <p:strVal val="visible"/>
                                      </p:to>
                                    </p:set>
                                    <p:anim calcmode="lin" valueType="num">
                                      <p:cBhvr>
                                        <p:cTn id="12" dur="1000" fill="hold"/>
                                        <p:tgtEl>
                                          <p:spTgt spid="18524"/>
                                        </p:tgtEl>
                                        <p:attrNameLst>
                                          <p:attrName>ppt_w</p:attrName>
                                        </p:attrNameLst>
                                      </p:cBhvr>
                                      <p:tavLst>
                                        <p:tav tm="0">
                                          <p:val>
                                            <p:fltVal val="0"/>
                                          </p:val>
                                        </p:tav>
                                        <p:tav tm="100000">
                                          <p:val>
                                            <p:strVal val="#ppt_w"/>
                                          </p:val>
                                        </p:tav>
                                      </p:tavLst>
                                    </p:anim>
                                    <p:anim calcmode="lin" valueType="num">
                                      <p:cBhvr>
                                        <p:cTn id="13" dur="1000" fill="hold"/>
                                        <p:tgtEl>
                                          <p:spTgt spid="18524"/>
                                        </p:tgtEl>
                                        <p:attrNameLst>
                                          <p:attrName>ppt_h</p:attrName>
                                        </p:attrNameLst>
                                      </p:cBhvr>
                                      <p:tavLst>
                                        <p:tav tm="0">
                                          <p:val>
                                            <p:fltVal val="0"/>
                                          </p:val>
                                        </p:tav>
                                        <p:tav tm="100000">
                                          <p:val>
                                            <p:strVal val="#ppt_h"/>
                                          </p:val>
                                        </p:tav>
                                      </p:tavLst>
                                    </p:anim>
                                    <p:anim calcmode="lin" valueType="num">
                                      <p:cBhvr>
                                        <p:cTn id="14" dur="1000" fill="hold"/>
                                        <p:tgtEl>
                                          <p:spTgt spid="18524"/>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18524"/>
                                        </p:tgtEl>
                                        <p:attrNameLst>
                                          <p:attrName>ppt_y</p:attrName>
                                        </p:attrNameLst>
                                      </p:cBhvr>
                                      <p:tavLst>
                                        <p:tav tm="0" fmla="#ppt_y+(sin(-2*pi*(1-$))*-#ppt_x+cos(-2*pi*(1-$))*(1-#ppt_y))*(1-$)">
                                          <p:val>
                                            <p:fltVal val="0"/>
                                          </p:val>
                                        </p:tav>
                                        <p:tav tm="100000">
                                          <p:val>
                                            <p:fltVal val="1"/>
                                          </p:val>
                                        </p:tav>
                                      </p:tavLst>
                                    </p:anim>
                                  </p:childTnLst>
                                </p:cTn>
                              </p:par>
                            </p:childTnLst>
                          </p:cTn>
                        </p:par>
                        <p:par>
                          <p:cTn id="16" fill="hold" nodeType="afterGroup">
                            <p:stCondLst>
                              <p:cond delay="1000"/>
                            </p:stCondLst>
                            <p:childTnLst>
                              <p:par>
                                <p:cTn id="17" presetID="22" presetClass="entr" presetSubtype="8" fill="hold" grpId="0" nodeType="afterEffect" nodePh="1">
                                  <p:stCondLst>
                                    <p:cond delay="0"/>
                                  </p:stCondLst>
                                  <p:endCondLst>
                                    <p:cond evt="begin" delay="0">
                                      <p:tn val="17"/>
                                    </p:cond>
                                  </p:endCondLst>
                                  <p:childTnLst>
                                    <p:set>
                                      <p:cBhvr>
                                        <p:cTn id="18" dur="1" fill="hold">
                                          <p:stCondLst>
                                            <p:cond delay="0"/>
                                          </p:stCondLst>
                                        </p:cTn>
                                        <p:tgtEl>
                                          <p:spTgt spid="18531"/>
                                        </p:tgtEl>
                                        <p:attrNameLst>
                                          <p:attrName>style.visibility</p:attrName>
                                        </p:attrNameLst>
                                      </p:cBhvr>
                                      <p:to>
                                        <p:strVal val="visible"/>
                                      </p:to>
                                    </p:set>
                                    <p:animEffect filter="wipe(left)">
                                      <p:cBhvr>
                                        <p:cTn id="19" dur="500"/>
                                        <p:tgtEl>
                                          <p:spTgt spid="1853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04">
                                            <p:txEl>
                                              <p:pRg st="0" end="0"/>
                                            </p:txEl>
                                          </p:spTgt>
                                        </p:tgtEl>
                                        <p:attrNameLst>
                                          <p:attrName>style.visibility</p:attrName>
                                        </p:attrNameLst>
                                      </p:cBhvr>
                                      <p:to>
                                        <p:strVal val="visible"/>
                                      </p:to>
                                    </p:set>
                                    <p:animEffect filter="wipe(left)">
                                      <p:cBhvr>
                                        <p:cTn id="24" dur="500"/>
                                        <p:tgtEl>
                                          <p:spTgt spid="104">
                                            <p:txEl>
                                              <p:pRg st="0" end="0"/>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04">
                                            <p:txEl>
                                              <p:pRg st="1" end="1"/>
                                            </p:txEl>
                                          </p:spTgt>
                                        </p:tgtEl>
                                        <p:attrNameLst>
                                          <p:attrName>style.visibility</p:attrName>
                                        </p:attrNameLst>
                                      </p:cBhvr>
                                      <p:to>
                                        <p:strVal val="visible"/>
                                      </p:to>
                                    </p:set>
                                    <p:animEffect filter="wipe(left)">
                                      <p:cBhvr>
                                        <p:cTn id="27" dur="500"/>
                                        <p:tgtEl>
                                          <p:spTgt spid="104">
                                            <p:txEl>
                                              <p:pRg st="1" end="1"/>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04">
                                            <p:txEl>
                                              <p:pRg st="2" end="2"/>
                                            </p:txEl>
                                          </p:spTgt>
                                        </p:tgtEl>
                                        <p:attrNameLst>
                                          <p:attrName>style.visibility</p:attrName>
                                        </p:attrNameLst>
                                      </p:cBhvr>
                                      <p:to>
                                        <p:strVal val="visible"/>
                                      </p:to>
                                    </p:set>
                                    <p:animEffect filter="wipe(left)">
                                      <p:cBhvr>
                                        <p:cTn id="30" dur="500"/>
                                        <p:tgtEl>
                                          <p:spTgt spid="104">
                                            <p:txEl>
                                              <p:pRg st="2" end="2"/>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8526">
                                            <p:txEl>
                                              <p:pRg st="0" end="0"/>
                                            </p:txEl>
                                          </p:spTgt>
                                        </p:tgtEl>
                                        <p:attrNameLst>
                                          <p:attrName>style.visibility</p:attrName>
                                        </p:attrNameLst>
                                      </p:cBhvr>
                                      <p:to>
                                        <p:strVal val="visible"/>
                                      </p:to>
                                    </p:set>
                                    <p:animEffect filter="wipe(left)">
                                      <p:cBhvr>
                                        <p:cTn id="35" dur="500"/>
                                        <p:tgtEl>
                                          <p:spTgt spid="18526">
                                            <p:txEl>
                                              <p:pRg st="0" end="0"/>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8526">
                                            <p:txEl>
                                              <p:pRg st="1" end="1"/>
                                            </p:txEl>
                                          </p:spTgt>
                                        </p:tgtEl>
                                        <p:attrNameLst>
                                          <p:attrName>style.visibility</p:attrName>
                                        </p:attrNameLst>
                                      </p:cBhvr>
                                      <p:to>
                                        <p:strVal val="visible"/>
                                      </p:to>
                                    </p:set>
                                    <p:animEffect filter="wipe(left)">
                                      <p:cBhvr>
                                        <p:cTn id="38" dur="500"/>
                                        <p:tgtEl>
                                          <p:spTgt spid="18526">
                                            <p:txEl>
                                              <p:pRg st="1" end="1"/>
                                            </p:txEl>
                                          </p:spTgt>
                                        </p:tgtEl>
                                      </p:cBhvr>
                                    </p:animEffect>
                                  </p:childTnLst>
                                </p:cTn>
                              </p:par>
                            </p:childTnLst>
                          </p:cTn>
                        </p:par>
                        <p:par>
                          <p:cTn id="39" fill="hold" nodeType="afterGroup">
                            <p:stCondLst>
                              <p:cond delay="500"/>
                            </p:stCondLst>
                            <p:childTnLst>
                              <p:par>
                                <p:cTn id="40" presetID="22" presetClass="entr" presetSubtype="8" fill="hold" nodeType="afterEffect">
                                  <p:stCondLst>
                                    <p:cond delay="250"/>
                                  </p:stCondLst>
                                  <p:childTnLst>
                                    <p:set>
                                      <p:cBhvr>
                                        <p:cTn id="41" dur="1" fill="hold">
                                          <p:stCondLst>
                                            <p:cond delay="0"/>
                                          </p:stCondLst>
                                        </p:cTn>
                                        <p:tgtEl>
                                          <p:spTgt spid="103"/>
                                        </p:tgtEl>
                                        <p:attrNameLst>
                                          <p:attrName>style.visibility</p:attrName>
                                        </p:attrNameLst>
                                      </p:cBhvr>
                                      <p:to>
                                        <p:strVal val="visible"/>
                                      </p:to>
                                    </p:set>
                                    <p:animEffect transition="in" filter="wipe(left)">
                                      <p:cBhvr>
                                        <p:cTn id="42"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23" grpId="0" build="p" bldLvl="0"/>
      <p:bldP spid="18524" grpId="0" bldLvl="0"/>
      <p:bldP spid="18526" grpId="0" build="allAtOnce" bldLvl="0"/>
      <p:bldP spid="18531" grpId="0" animBg="1"/>
      <p:bldP spid="104" grpId="0" build="allAtOnce" bldLvl="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611188" y="765175"/>
            <a:ext cx="3422650" cy="5598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120000"/>
              </a:lnSpc>
              <a:buFont typeface="Arial" pitchFamily="34" charset="0"/>
              <a:buNone/>
              <a:defRPr/>
            </a:pPr>
            <a:r>
              <a:rPr lang="en-US" altLang="zh-CN" sz="2800" b="0" dirty="0">
                <a:solidFill>
                  <a:srgbClr val="0033CC"/>
                </a:solidFill>
                <a:ea typeface="幼圆" pitchFamily="49" charset="-122"/>
              </a:rPr>
              <a:t>1</a:t>
            </a:r>
            <a:r>
              <a:rPr lang="zh-CN" altLang="en-US" sz="2800" b="0" dirty="0">
                <a:solidFill>
                  <a:srgbClr val="0033CC"/>
                </a:solidFill>
                <a:ea typeface="幼圆" pitchFamily="49" charset="-122"/>
              </a:rPr>
              <a:t>、电流放大系数</a:t>
            </a:r>
            <a:endParaRPr lang="zh-CN" altLang="en-US" sz="3600" b="0" dirty="0"/>
          </a:p>
        </p:txBody>
      </p:sp>
      <p:sp>
        <p:nvSpPr>
          <p:cNvPr id="21507" name="Rectangle 3"/>
          <p:cNvSpPr>
            <a:spLocks noChangeArrowheads="1"/>
          </p:cNvSpPr>
          <p:nvPr/>
        </p:nvSpPr>
        <p:spPr bwMode="auto">
          <a:xfrm>
            <a:off x="539750" y="1484313"/>
            <a:ext cx="43053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p>
            <a:pPr>
              <a:lnSpc>
                <a:spcPct val="120000"/>
              </a:lnSpc>
              <a:buFont typeface="Arial" pitchFamily="34" charset="0"/>
              <a:buNone/>
            </a:pPr>
            <a:r>
              <a:rPr lang="en-US" altLang="zh-CN" sz="2800" b="0">
                <a:solidFill>
                  <a:schemeClr val="tx1"/>
                </a:solidFill>
                <a:latin typeface="黑体" pitchFamily="49" charset="-122"/>
                <a:ea typeface="黑体" pitchFamily="49" charset="-122"/>
                <a:sym typeface="黑体" pitchFamily="49" charset="-122"/>
              </a:rPr>
              <a:t>1) </a:t>
            </a:r>
            <a:r>
              <a:rPr lang="zh-CN" altLang="en-US" sz="2800" b="0">
                <a:solidFill>
                  <a:schemeClr val="tx1"/>
                </a:solidFill>
                <a:latin typeface="黑体" pitchFamily="49" charset="-122"/>
                <a:ea typeface="黑体" pitchFamily="49" charset="-122"/>
                <a:sym typeface="黑体" pitchFamily="49" charset="-122"/>
              </a:rPr>
              <a:t>共发射极电流放大系数</a:t>
            </a:r>
            <a:endParaRPr lang="zh-CN" altLang="en-US">
              <a:solidFill>
                <a:schemeClr val="tx1"/>
              </a:solidFill>
              <a:latin typeface="Times New Roman" pitchFamily="18" charset="0"/>
            </a:endParaRPr>
          </a:p>
        </p:txBody>
      </p:sp>
      <p:grpSp>
        <p:nvGrpSpPr>
          <p:cNvPr id="21508" name="Group 4"/>
          <p:cNvGrpSpPr>
            <a:grpSpLocks/>
          </p:cNvGrpSpPr>
          <p:nvPr/>
        </p:nvGrpSpPr>
        <p:grpSpPr bwMode="auto">
          <a:xfrm>
            <a:off x="5219700" y="508000"/>
            <a:ext cx="4149725" cy="3208338"/>
            <a:chOff x="0" y="-249"/>
            <a:chExt cx="2614" cy="2021"/>
          </a:xfrm>
        </p:grpSpPr>
        <p:grpSp>
          <p:nvGrpSpPr>
            <p:cNvPr id="15388" name="Group 5"/>
            <p:cNvGrpSpPr>
              <a:grpSpLocks/>
            </p:cNvGrpSpPr>
            <p:nvPr/>
          </p:nvGrpSpPr>
          <p:grpSpPr bwMode="auto">
            <a:xfrm>
              <a:off x="261" y="47"/>
              <a:ext cx="1792" cy="1506"/>
              <a:chOff x="0" y="0"/>
              <a:chExt cx="2403" cy="2406"/>
            </a:xfrm>
          </p:grpSpPr>
          <p:sp>
            <p:nvSpPr>
              <p:cNvPr id="15458" name="Line 6"/>
              <p:cNvSpPr>
                <a:spLocks noChangeShapeType="1"/>
              </p:cNvSpPr>
              <p:nvPr/>
            </p:nvSpPr>
            <p:spPr bwMode="auto">
              <a:xfrm>
                <a:off x="0" y="2406"/>
                <a:ext cx="2403" cy="1"/>
              </a:xfrm>
              <a:prstGeom prst="line">
                <a:avLst/>
              </a:prstGeom>
              <a:noFill/>
              <a:ln w="25400">
                <a:solidFill>
                  <a:schemeClr val="tx1"/>
                </a:solidFill>
                <a:miter lim="800000"/>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5459" name="Line 7"/>
              <p:cNvSpPr>
                <a:spLocks noChangeShapeType="1"/>
              </p:cNvSpPr>
              <p:nvPr/>
            </p:nvSpPr>
            <p:spPr bwMode="auto">
              <a:xfrm flipV="1">
                <a:off x="0" y="0"/>
                <a:ext cx="1" cy="2403"/>
              </a:xfrm>
              <a:prstGeom prst="line">
                <a:avLst/>
              </a:prstGeom>
              <a:noFill/>
              <a:ln w="25400">
                <a:solidFill>
                  <a:schemeClr val="tx1"/>
                </a:solidFill>
                <a:miter lim="800000"/>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5460" name="Line 8"/>
              <p:cNvSpPr>
                <a:spLocks noChangeShapeType="1"/>
              </p:cNvSpPr>
              <p:nvPr/>
            </p:nvSpPr>
            <p:spPr bwMode="auto">
              <a:xfrm flipV="1">
                <a:off x="1" y="728"/>
                <a:ext cx="181" cy="167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1" name="Line 9"/>
              <p:cNvSpPr>
                <a:spLocks noChangeShapeType="1"/>
              </p:cNvSpPr>
              <p:nvPr/>
            </p:nvSpPr>
            <p:spPr bwMode="auto">
              <a:xfrm rot="21469020" flipV="1">
                <a:off x="318" y="453"/>
                <a:ext cx="1225" cy="2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2" name="未知"/>
              <p:cNvSpPr>
                <a:spLocks noChangeArrowheads="1"/>
              </p:cNvSpPr>
              <p:nvPr/>
            </p:nvSpPr>
            <p:spPr bwMode="auto">
              <a:xfrm>
                <a:off x="182" y="504"/>
                <a:ext cx="136" cy="227"/>
              </a:xfrm>
              <a:custGeom>
                <a:avLst/>
                <a:gdLst>
                  <a:gd name="T0" fmla="*/ 0 w 136"/>
                  <a:gd name="T1" fmla="*/ 227 h 227"/>
                  <a:gd name="T2" fmla="*/ 26 w 136"/>
                  <a:gd name="T3" fmla="*/ 79 h 227"/>
                  <a:gd name="T4" fmla="*/ 136 w 136"/>
                  <a:gd name="T5" fmla="*/ 0 h 227"/>
                  <a:gd name="T6" fmla="*/ 0 60000 65536"/>
                  <a:gd name="T7" fmla="*/ 0 60000 65536"/>
                  <a:gd name="T8" fmla="*/ 0 60000 65536"/>
                </a:gdLst>
                <a:ahLst/>
                <a:cxnLst>
                  <a:cxn ang="T6">
                    <a:pos x="T0" y="T1"/>
                  </a:cxn>
                  <a:cxn ang="T7">
                    <a:pos x="T2" y="T3"/>
                  </a:cxn>
                  <a:cxn ang="T8">
                    <a:pos x="T4" y="T5"/>
                  </a:cxn>
                </a:cxnLst>
                <a:rect l="0" t="0" r="r" b="b"/>
                <a:pathLst>
                  <a:path w="136" h="227">
                    <a:moveTo>
                      <a:pt x="0" y="227"/>
                    </a:moveTo>
                    <a:cubicBezTo>
                      <a:pt x="4" y="202"/>
                      <a:pt x="3" y="117"/>
                      <a:pt x="26" y="79"/>
                    </a:cubicBezTo>
                    <a:cubicBezTo>
                      <a:pt x="49" y="41"/>
                      <a:pt x="113" y="16"/>
                      <a:pt x="136" y="0"/>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63" name="Line 11"/>
              <p:cNvSpPr>
                <a:spLocks noChangeShapeType="1"/>
              </p:cNvSpPr>
              <p:nvPr/>
            </p:nvSpPr>
            <p:spPr bwMode="auto">
              <a:xfrm flipV="1">
                <a:off x="330" y="819"/>
                <a:ext cx="1259" cy="9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4" name="未知"/>
              <p:cNvSpPr>
                <a:spLocks noChangeArrowheads="1"/>
              </p:cNvSpPr>
              <p:nvPr/>
            </p:nvSpPr>
            <p:spPr bwMode="auto">
              <a:xfrm>
                <a:off x="143" y="909"/>
                <a:ext cx="227" cy="182"/>
              </a:xfrm>
              <a:custGeom>
                <a:avLst/>
                <a:gdLst>
                  <a:gd name="T0" fmla="*/ 0 w 227"/>
                  <a:gd name="T1" fmla="*/ 182 h 182"/>
                  <a:gd name="T2" fmla="*/ 45 w 227"/>
                  <a:gd name="T3" fmla="*/ 46 h 182"/>
                  <a:gd name="T4" fmla="*/ 227 w 227"/>
                  <a:gd name="T5" fmla="*/ 0 h 182"/>
                  <a:gd name="T6" fmla="*/ 0 60000 65536"/>
                  <a:gd name="T7" fmla="*/ 0 60000 65536"/>
                  <a:gd name="T8" fmla="*/ 0 60000 65536"/>
                </a:gdLst>
                <a:ahLst/>
                <a:cxnLst>
                  <a:cxn ang="T6">
                    <a:pos x="T0" y="T1"/>
                  </a:cxn>
                  <a:cxn ang="T7">
                    <a:pos x="T2" y="T3"/>
                  </a:cxn>
                  <a:cxn ang="T8">
                    <a:pos x="T4" y="T5"/>
                  </a:cxn>
                </a:cxnLst>
                <a:rect l="0" t="0" r="r" b="b"/>
                <a:pathLst>
                  <a:path w="227" h="182">
                    <a:moveTo>
                      <a:pt x="0" y="182"/>
                    </a:moveTo>
                    <a:cubicBezTo>
                      <a:pt x="3" y="129"/>
                      <a:pt x="7" y="76"/>
                      <a:pt x="45" y="46"/>
                    </a:cubicBezTo>
                    <a:cubicBezTo>
                      <a:pt x="83" y="16"/>
                      <a:pt x="197" y="8"/>
                      <a:pt x="227" y="0"/>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65" name="Line 13"/>
              <p:cNvSpPr>
                <a:spLocks noChangeShapeType="1"/>
              </p:cNvSpPr>
              <p:nvPr/>
            </p:nvSpPr>
            <p:spPr bwMode="auto">
              <a:xfrm flipV="1">
                <a:off x="210" y="1227"/>
                <a:ext cx="1497" cy="91"/>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6" name="Line 14"/>
              <p:cNvSpPr>
                <a:spLocks noChangeShapeType="1"/>
              </p:cNvSpPr>
              <p:nvPr/>
            </p:nvSpPr>
            <p:spPr bwMode="auto">
              <a:xfrm flipV="1">
                <a:off x="204" y="1589"/>
                <a:ext cx="1633" cy="91"/>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7" name="Line 15"/>
              <p:cNvSpPr>
                <a:spLocks noChangeShapeType="1"/>
              </p:cNvSpPr>
              <p:nvPr/>
            </p:nvSpPr>
            <p:spPr bwMode="auto">
              <a:xfrm rot="21594457" flipV="1">
                <a:off x="169" y="1952"/>
                <a:ext cx="1724" cy="91"/>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5468" name="Group 16"/>
              <p:cNvGrpSpPr>
                <a:grpSpLocks/>
              </p:cNvGrpSpPr>
              <p:nvPr/>
            </p:nvGrpSpPr>
            <p:grpSpPr bwMode="auto">
              <a:xfrm>
                <a:off x="3" y="2315"/>
                <a:ext cx="1994" cy="90"/>
                <a:chOff x="0" y="0"/>
                <a:chExt cx="2185" cy="102"/>
              </a:xfrm>
            </p:grpSpPr>
            <p:sp>
              <p:nvSpPr>
                <p:cNvPr id="15472" name="Line 17"/>
                <p:cNvSpPr>
                  <a:spLocks noChangeShapeType="1"/>
                </p:cNvSpPr>
                <p:nvPr/>
              </p:nvSpPr>
              <p:spPr bwMode="auto">
                <a:xfrm flipV="1">
                  <a:off x="315" y="0"/>
                  <a:ext cx="1870" cy="37"/>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3" name="未知"/>
                <p:cNvSpPr>
                  <a:spLocks noChangeArrowheads="1"/>
                </p:cNvSpPr>
                <p:nvPr/>
              </p:nvSpPr>
              <p:spPr bwMode="auto">
                <a:xfrm>
                  <a:off x="0" y="34"/>
                  <a:ext cx="359" cy="68"/>
                </a:xfrm>
                <a:custGeom>
                  <a:avLst/>
                  <a:gdLst>
                    <a:gd name="T0" fmla="*/ 0 w 359"/>
                    <a:gd name="T1" fmla="*/ 68 h 68"/>
                    <a:gd name="T2" fmla="*/ 164 w 359"/>
                    <a:gd name="T3" fmla="*/ 14 h 68"/>
                    <a:gd name="T4" fmla="*/ 359 w 359"/>
                    <a:gd name="T5" fmla="*/ 0 h 68"/>
                    <a:gd name="T6" fmla="*/ 0 60000 65536"/>
                    <a:gd name="T7" fmla="*/ 0 60000 65536"/>
                    <a:gd name="T8" fmla="*/ 0 60000 65536"/>
                  </a:gdLst>
                  <a:ahLst/>
                  <a:cxnLst>
                    <a:cxn ang="T6">
                      <a:pos x="T0" y="T1"/>
                    </a:cxn>
                    <a:cxn ang="T7">
                      <a:pos x="T2" y="T3"/>
                    </a:cxn>
                    <a:cxn ang="T8">
                      <a:pos x="T4" y="T5"/>
                    </a:cxn>
                  </a:cxnLst>
                  <a:rect l="0" t="0" r="r" b="b"/>
                  <a:pathLst>
                    <a:path w="359" h="68">
                      <a:moveTo>
                        <a:pt x="0" y="68"/>
                      </a:moveTo>
                      <a:cubicBezTo>
                        <a:pt x="27" y="59"/>
                        <a:pt x="104" y="25"/>
                        <a:pt x="164" y="14"/>
                      </a:cubicBezTo>
                      <a:cubicBezTo>
                        <a:pt x="224" y="3"/>
                        <a:pt x="319" y="3"/>
                        <a:pt x="359" y="0"/>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5469" name="未知"/>
              <p:cNvSpPr>
                <a:spLocks noChangeArrowheads="1"/>
              </p:cNvSpPr>
              <p:nvPr/>
            </p:nvSpPr>
            <p:spPr bwMode="auto">
              <a:xfrm rot="-1056158">
                <a:off x="92" y="1321"/>
                <a:ext cx="136" cy="105"/>
              </a:xfrm>
              <a:custGeom>
                <a:avLst/>
                <a:gdLst>
                  <a:gd name="T0" fmla="*/ 0 w 136"/>
                  <a:gd name="T1" fmla="*/ 105 h 105"/>
                  <a:gd name="T2" fmla="*/ 45 w 136"/>
                  <a:gd name="T3" fmla="*/ 15 h 105"/>
                  <a:gd name="T4" fmla="*/ 136 w 136"/>
                  <a:gd name="T5" fmla="*/ 15 h 105"/>
                  <a:gd name="T6" fmla="*/ 0 60000 65536"/>
                  <a:gd name="T7" fmla="*/ 0 60000 65536"/>
                  <a:gd name="T8" fmla="*/ 0 60000 65536"/>
                </a:gdLst>
                <a:ahLst/>
                <a:cxnLst>
                  <a:cxn ang="T6">
                    <a:pos x="T0" y="T1"/>
                  </a:cxn>
                  <a:cxn ang="T7">
                    <a:pos x="T2" y="T3"/>
                  </a:cxn>
                  <a:cxn ang="T8">
                    <a:pos x="T4" y="T5"/>
                  </a:cxn>
                </a:cxnLst>
                <a:rect l="0" t="0" r="r" b="b"/>
                <a:pathLst>
                  <a:path w="136" h="105">
                    <a:moveTo>
                      <a:pt x="0" y="105"/>
                    </a:moveTo>
                    <a:cubicBezTo>
                      <a:pt x="11" y="67"/>
                      <a:pt x="22" y="30"/>
                      <a:pt x="45" y="15"/>
                    </a:cubicBezTo>
                    <a:cubicBezTo>
                      <a:pt x="68" y="0"/>
                      <a:pt x="102" y="7"/>
                      <a:pt x="136" y="15"/>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70" name="未知"/>
              <p:cNvSpPr>
                <a:spLocks noChangeArrowheads="1"/>
              </p:cNvSpPr>
              <p:nvPr/>
            </p:nvSpPr>
            <p:spPr bwMode="auto">
              <a:xfrm>
                <a:off x="65" y="1679"/>
                <a:ext cx="184" cy="108"/>
              </a:xfrm>
              <a:custGeom>
                <a:avLst/>
                <a:gdLst>
                  <a:gd name="T0" fmla="*/ 0 w 184"/>
                  <a:gd name="T1" fmla="*/ 108 h 108"/>
                  <a:gd name="T2" fmla="*/ 36 w 184"/>
                  <a:gd name="T3" fmla="*/ 18 h 108"/>
                  <a:gd name="T4" fmla="*/ 184 w 184"/>
                  <a:gd name="T5" fmla="*/ 1 h 108"/>
                  <a:gd name="T6" fmla="*/ 0 60000 65536"/>
                  <a:gd name="T7" fmla="*/ 0 60000 65536"/>
                  <a:gd name="T8" fmla="*/ 0 60000 65536"/>
                </a:gdLst>
                <a:ahLst/>
                <a:cxnLst>
                  <a:cxn ang="T6">
                    <a:pos x="T0" y="T1"/>
                  </a:cxn>
                  <a:cxn ang="T7">
                    <a:pos x="T2" y="T3"/>
                  </a:cxn>
                  <a:cxn ang="T8">
                    <a:pos x="T4" y="T5"/>
                  </a:cxn>
                </a:cxnLst>
                <a:rect l="0" t="0" r="r" b="b"/>
                <a:pathLst>
                  <a:path w="184" h="108">
                    <a:moveTo>
                      <a:pt x="0" y="108"/>
                    </a:moveTo>
                    <a:cubicBezTo>
                      <a:pt x="6" y="93"/>
                      <a:pt x="6" y="36"/>
                      <a:pt x="36" y="18"/>
                    </a:cubicBezTo>
                    <a:cubicBezTo>
                      <a:pt x="66" y="0"/>
                      <a:pt x="153" y="5"/>
                      <a:pt x="184" y="1"/>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71" name="未知"/>
              <p:cNvSpPr>
                <a:spLocks noChangeArrowheads="1"/>
              </p:cNvSpPr>
              <p:nvPr/>
            </p:nvSpPr>
            <p:spPr bwMode="auto">
              <a:xfrm>
                <a:off x="34" y="2042"/>
                <a:ext cx="136" cy="92"/>
              </a:xfrm>
              <a:custGeom>
                <a:avLst/>
                <a:gdLst>
                  <a:gd name="T0" fmla="*/ 0 w 136"/>
                  <a:gd name="T1" fmla="*/ 92 h 92"/>
                  <a:gd name="T2" fmla="*/ 43 w 136"/>
                  <a:gd name="T3" fmla="*/ 15 h 92"/>
                  <a:gd name="T4" fmla="*/ 136 w 136"/>
                  <a:gd name="T5" fmla="*/ 1 h 92"/>
                  <a:gd name="T6" fmla="*/ 0 60000 65536"/>
                  <a:gd name="T7" fmla="*/ 0 60000 65536"/>
                  <a:gd name="T8" fmla="*/ 0 60000 65536"/>
                </a:gdLst>
                <a:ahLst/>
                <a:cxnLst>
                  <a:cxn ang="T6">
                    <a:pos x="T0" y="T1"/>
                  </a:cxn>
                  <a:cxn ang="T7">
                    <a:pos x="T2" y="T3"/>
                  </a:cxn>
                  <a:cxn ang="T8">
                    <a:pos x="T4" y="T5"/>
                  </a:cxn>
                </a:cxnLst>
                <a:rect l="0" t="0" r="r" b="b"/>
                <a:pathLst>
                  <a:path w="136" h="92">
                    <a:moveTo>
                      <a:pt x="0" y="92"/>
                    </a:moveTo>
                    <a:cubicBezTo>
                      <a:pt x="7" y="79"/>
                      <a:pt x="20" y="30"/>
                      <a:pt x="43" y="15"/>
                    </a:cubicBezTo>
                    <a:cubicBezTo>
                      <a:pt x="66" y="0"/>
                      <a:pt x="117" y="4"/>
                      <a:pt x="136" y="1"/>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5389" name="未知"/>
            <p:cNvSpPr>
              <a:spLocks noChangeArrowheads="1"/>
            </p:cNvSpPr>
            <p:nvPr/>
          </p:nvSpPr>
          <p:spPr bwMode="auto">
            <a:xfrm>
              <a:off x="279" y="261"/>
              <a:ext cx="286" cy="1292"/>
            </a:xfrm>
            <a:custGeom>
              <a:avLst/>
              <a:gdLst>
                <a:gd name="T0" fmla="*/ 0 w 384"/>
                <a:gd name="T1" fmla="*/ 8 h 2064"/>
                <a:gd name="T2" fmla="*/ 5 w 384"/>
                <a:gd name="T3" fmla="*/ 4 h 2064"/>
                <a:gd name="T4" fmla="*/ 11 w 384"/>
                <a:gd name="T5" fmla="*/ 0 h 2064"/>
                <a:gd name="T6" fmla="*/ 0 60000 65536"/>
                <a:gd name="T7" fmla="*/ 0 60000 65536"/>
                <a:gd name="T8" fmla="*/ 0 60000 65536"/>
              </a:gdLst>
              <a:ahLst/>
              <a:cxnLst>
                <a:cxn ang="T6">
                  <a:pos x="T0" y="T1"/>
                </a:cxn>
                <a:cxn ang="T7">
                  <a:pos x="T2" y="T3"/>
                </a:cxn>
                <a:cxn ang="T8">
                  <a:pos x="T4" y="T5"/>
                </a:cxn>
              </a:cxnLst>
              <a:rect l="0" t="0" r="r" b="b"/>
              <a:pathLst>
                <a:path w="384" h="2064">
                  <a:moveTo>
                    <a:pt x="0" y="2064"/>
                  </a:moveTo>
                  <a:cubicBezTo>
                    <a:pt x="64" y="1756"/>
                    <a:pt x="128" y="1448"/>
                    <a:pt x="192" y="1104"/>
                  </a:cubicBezTo>
                  <a:cubicBezTo>
                    <a:pt x="256" y="760"/>
                    <a:pt x="352" y="176"/>
                    <a:pt x="384" y="0"/>
                  </a:cubicBezTo>
                </a:path>
              </a:pathLst>
            </a:custGeom>
            <a:noFill/>
            <a:ln w="25400">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0" name="Line 23"/>
            <p:cNvSpPr>
              <a:spLocks noChangeShapeType="1"/>
            </p:cNvSpPr>
            <p:nvPr/>
          </p:nvSpPr>
          <p:spPr bwMode="auto">
            <a:xfrm>
              <a:off x="458" y="381"/>
              <a:ext cx="72" cy="30"/>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391" name="Line 24"/>
            <p:cNvSpPr>
              <a:spLocks noChangeShapeType="1"/>
            </p:cNvSpPr>
            <p:nvPr/>
          </p:nvSpPr>
          <p:spPr bwMode="auto">
            <a:xfrm>
              <a:off x="346" y="915"/>
              <a:ext cx="71" cy="29"/>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392" name="Line 25"/>
            <p:cNvSpPr>
              <a:spLocks noChangeShapeType="1"/>
            </p:cNvSpPr>
            <p:nvPr/>
          </p:nvSpPr>
          <p:spPr bwMode="auto">
            <a:xfrm>
              <a:off x="341" y="967"/>
              <a:ext cx="72" cy="29"/>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393" name="Line 26"/>
            <p:cNvSpPr>
              <a:spLocks noChangeShapeType="1"/>
            </p:cNvSpPr>
            <p:nvPr/>
          </p:nvSpPr>
          <p:spPr bwMode="auto">
            <a:xfrm>
              <a:off x="360" y="865"/>
              <a:ext cx="71" cy="31"/>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394" name="Line 27"/>
            <p:cNvSpPr>
              <a:spLocks noChangeShapeType="1"/>
            </p:cNvSpPr>
            <p:nvPr/>
          </p:nvSpPr>
          <p:spPr bwMode="auto">
            <a:xfrm rot="-94735">
              <a:off x="422" y="411"/>
              <a:ext cx="108" cy="60"/>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395" name="Line 28"/>
            <p:cNvSpPr>
              <a:spLocks noChangeShapeType="1"/>
            </p:cNvSpPr>
            <p:nvPr/>
          </p:nvSpPr>
          <p:spPr bwMode="auto">
            <a:xfrm rot="-94735">
              <a:off x="416" y="471"/>
              <a:ext cx="107" cy="61"/>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396" name="Line 29"/>
            <p:cNvSpPr>
              <a:spLocks noChangeShapeType="1"/>
            </p:cNvSpPr>
            <p:nvPr/>
          </p:nvSpPr>
          <p:spPr bwMode="auto">
            <a:xfrm rot="-94735">
              <a:off x="386" y="514"/>
              <a:ext cx="107" cy="60"/>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397" name="Line 30"/>
            <p:cNvSpPr>
              <a:spLocks noChangeShapeType="1"/>
            </p:cNvSpPr>
            <p:nvPr/>
          </p:nvSpPr>
          <p:spPr bwMode="auto">
            <a:xfrm rot="-94735">
              <a:off x="386" y="573"/>
              <a:ext cx="107" cy="59"/>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398" name="Line 31"/>
            <p:cNvSpPr>
              <a:spLocks noChangeShapeType="1"/>
            </p:cNvSpPr>
            <p:nvPr/>
          </p:nvSpPr>
          <p:spPr bwMode="auto">
            <a:xfrm rot="-94735">
              <a:off x="365" y="822"/>
              <a:ext cx="72" cy="30"/>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399" name="Line 32"/>
            <p:cNvSpPr>
              <a:spLocks noChangeShapeType="1"/>
            </p:cNvSpPr>
            <p:nvPr/>
          </p:nvSpPr>
          <p:spPr bwMode="auto">
            <a:xfrm>
              <a:off x="324" y="1012"/>
              <a:ext cx="76" cy="37"/>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400" name="Line 33"/>
            <p:cNvSpPr>
              <a:spLocks noChangeShapeType="1"/>
            </p:cNvSpPr>
            <p:nvPr/>
          </p:nvSpPr>
          <p:spPr bwMode="auto">
            <a:xfrm>
              <a:off x="315" y="1065"/>
              <a:ext cx="71" cy="29"/>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401" name="Line 34"/>
            <p:cNvSpPr>
              <a:spLocks noChangeShapeType="1"/>
            </p:cNvSpPr>
            <p:nvPr/>
          </p:nvSpPr>
          <p:spPr bwMode="auto">
            <a:xfrm>
              <a:off x="373" y="775"/>
              <a:ext cx="72" cy="30"/>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402" name="Line 35"/>
            <p:cNvSpPr>
              <a:spLocks noChangeShapeType="1"/>
            </p:cNvSpPr>
            <p:nvPr/>
          </p:nvSpPr>
          <p:spPr bwMode="auto">
            <a:xfrm rot="-94735">
              <a:off x="379" y="732"/>
              <a:ext cx="71" cy="30"/>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403" name="Line 36"/>
            <p:cNvSpPr>
              <a:spLocks noChangeShapeType="1"/>
            </p:cNvSpPr>
            <p:nvPr/>
          </p:nvSpPr>
          <p:spPr bwMode="auto">
            <a:xfrm rot="-94735">
              <a:off x="385" y="623"/>
              <a:ext cx="108" cy="58"/>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404" name="Line 37"/>
            <p:cNvSpPr>
              <a:spLocks noChangeShapeType="1"/>
            </p:cNvSpPr>
            <p:nvPr/>
          </p:nvSpPr>
          <p:spPr bwMode="auto">
            <a:xfrm rot="-94735">
              <a:off x="386" y="682"/>
              <a:ext cx="71" cy="29"/>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405" name="Line 38"/>
            <p:cNvSpPr>
              <a:spLocks noChangeShapeType="1"/>
            </p:cNvSpPr>
            <p:nvPr/>
          </p:nvSpPr>
          <p:spPr bwMode="auto">
            <a:xfrm>
              <a:off x="319" y="1113"/>
              <a:ext cx="72" cy="30"/>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406" name="Line 39"/>
            <p:cNvSpPr>
              <a:spLocks noChangeShapeType="1"/>
            </p:cNvSpPr>
            <p:nvPr/>
          </p:nvSpPr>
          <p:spPr bwMode="auto">
            <a:xfrm>
              <a:off x="310" y="1158"/>
              <a:ext cx="72" cy="30"/>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407" name="Line 40"/>
            <p:cNvSpPr>
              <a:spLocks noChangeShapeType="1"/>
            </p:cNvSpPr>
            <p:nvPr/>
          </p:nvSpPr>
          <p:spPr bwMode="auto">
            <a:xfrm rot="-752289">
              <a:off x="319" y="1203"/>
              <a:ext cx="34" cy="31"/>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408" name="Line 41"/>
            <p:cNvSpPr>
              <a:spLocks noChangeShapeType="1"/>
            </p:cNvSpPr>
            <p:nvPr/>
          </p:nvSpPr>
          <p:spPr bwMode="auto">
            <a:xfrm rot="-752289">
              <a:off x="310" y="1248"/>
              <a:ext cx="34" cy="31"/>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409" name="Line 42"/>
            <p:cNvSpPr>
              <a:spLocks noChangeShapeType="1"/>
            </p:cNvSpPr>
            <p:nvPr/>
          </p:nvSpPr>
          <p:spPr bwMode="auto">
            <a:xfrm rot="-752289">
              <a:off x="310" y="1289"/>
              <a:ext cx="34" cy="31"/>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410" name="Line 43"/>
            <p:cNvSpPr>
              <a:spLocks noChangeShapeType="1"/>
            </p:cNvSpPr>
            <p:nvPr/>
          </p:nvSpPr>
          <p:spPr bwMode="auto">
            <a:xfrm rot="-752289">
              <a:off x="301" y="1342"/>
              <a:ext cx="34" cy="30"/>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411" name="Line 44"/>
            <p:cNvSpPr>
              <a:spLocks noChangeShapeType="1"/>
            </p:cNvSpPr>
            <p:nvPr/>
          </p:nvSpPr>
          <p:spPr bwMode="auto">
            <a:xfrm>
              <a:off x="284" y="1403"/>
              <a:ext cx="35" cy="29"/>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15412" name="Group 45"/>
            <p:cNvGrpSpPr>
              <a:grpSpLocks/>
            </p:cNvGrpSpPr>
            <p:nvPr/>
          </p:nvGrpSpPr>
          <p:grpSpPr bwMode="auto">
            <a:xfrm>
              <a:off x="306" y="1493"/>
              <a:ext cx="1410" cy="63"/>
              <a:chOff x="0" y="0"/>
              <a:chExt cx="1890" cy="102"/>
            </a:xfrm>
          </p:grpSpPr>
          <p:sp>
            <p:nvSpPr>
              <p:cNvPr id="15426" name="Line 46"/>
              <p:cNvSpPr>
                <a:spLocks noChangeShapeType="1"/>
              </p:cNvSpPr>
              <p:nvPr/>
            </p:nvSpPr>
            <p:spPr bwMode="auto">
              <a:xfrm flipH="1">
                <a:off x="1794" y="0"/>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427" name="Line 47"/>
              <p:cNvSpPr>
                <a:spLocks noChangeShapeType="1"/>
              </p:cNvSpPr>
              <p:nvPr/>
            </p:nvSpPr>
            <p:spPr bwMode="auto">
              <a:xfrm flipH="1">
                <a:off x="1722" y="0"/>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428" name="Line 48"/>
              <p:cNvSpPr>
                <a:spLocks noChangeShapeType="1"/>
              </p:cNvSpPr>
              <p:nvPr/>
            </p:nvSpPr>
            <p:spPr bwMode="auto">
              <a:xfrm flipH="1">
                <a:off x="1656" y="0"/>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429" name="Line 49"/>
              <p:cNvSpPr>
                <a:spLocks noChangeShapeType="1"/>
              </p:cNvSpPr>
              <p:nvPr/>
            </p:nvSpPr>
            <p:spPr bwMode="auto">
              <a:xfrm flipH="1">
                <a:off x="1590" y="0"/>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430" name="Line 50"/>
              <p:cNvSpPr>
                <a:spLocks noChangeShapeType="1"/>
              </p:cNvSpPr>
              <p:nvPr/>
            </p:nvSpPr>
            <p:spPr bwMode="auto">
              <a:xfrm flipH="1">
                <a:off x="1518" y="0"/>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431" name="Line 51"/>
              <p:cNvSpPr>
                <a:spLocks noChangeShapeType="1"/>
              </p:cNvSpPr>
              <p:nvPr/>
            </p:nvSpPr>
            <p:spPr bwMode="auto">
              <a:xfrm flipH="1">
                <a:off x="1452" y="0"/>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432" name="Line 52"/>
              <p:cNvSpPr>
                <a:spLocks noChangeShapeType="1"/>
              </p:cNvSpPr>
              <p:nvPr/>
            </p:nvSpPr>
            <p:spPr bwMode="auto">
              <a:xfrm flipH="1">
                <a:off x="1386" y="0"/>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433" name="Line 53"/>
              <p:cNvSpPr>
                <a:spLocks noChangeShapeType="1"/>
              </p:cNvSpPr>
              <p:nvPr/>
            </p:nvSpPr>
            <p:spPr bwMode="auto">
              <a:xfrm flipH="1">
                <a:off x="1314" y="6"/>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434" name="Line 54"/>
              <p:cNvSpPr>
                <a:spLocks noChangeShapeType="1"/>
              </p:cNvSpPr>
              <p:nvPr/>
            </p:nvSpPr>
            <p:spPr bwMode="auto">
              <a:xfrm flipH="1">
                <a:off x="1248" y="6"/>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435" name="Line 55"/>
              <p:cNvSpPr>
                <a:spLocks noChangeShapeType="1"/>
              </p:cNvSpPr>
              <p:nvPr/>
            </p:nvSpPr>
            <p:spPr bwMode="auto">
              <a:xfrm flipH="1">
                <a:off x="1188" y="6"/>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436" name="Line 56"/>
              <p:cNvSpPr>
                <a:spLocks noChangeShapeType="1"/>
              </p:cNvSpPr>
              <p:nvPr/>
            </p:nvSpPr>
            <p:spPr bwMode="auto">
              <a:xfrm flipH="1">
                <a:off x="1116" y="6"/>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437" name="Line 57"/>
              <p:cNvSpPr>
                <a:spLocks noChangeShapeType="1"/>
              </p:cNvSpPr>
              <p:nvPr/>
            </p:nvSpPr>
            <p:spPr bwMode="auto">
              <a:xfrm flipH="1">
                <a:off x="624"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438" name="Line 58"/>
              <p:cNvSpPr>
                <a:spLocks noChangeShapeType="1"/>
              </p:cNvSpPr>
              <p:nvPr/>
            </p:nvSpPr>
            <p:spPr bwMode="auto">
              <a:xfrm flipH="1">
                <a:off x="678"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439" name="Line 59"/>
              <p:cNvSpPr>
                <a:spLocks noChangeShapeType="1"/>
              </p:cNvSpPr>
              <p:nvPr/>
            </p:nvSpPr>
            <p:spPr bwMode="auto">
              <a:xfrm flipH="1">
                <a:off x="564"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440" name="Line 60"/>
              <p:cNvSpPr>
                <a:spLocks noChangeShapeType="1"/>
              </p:cNvSpPr>
              <p:nvPr/>
            </p:nvSpPr>
            <p:spPr bwMode="auto">
              <a:xfrm flipH="1">
                <a:off x="1056" y="6"/>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441" name="Line 61"/>
              <p:cNvSpPr>
                <a:spLocks noChangeShapeType="1"/>
              </p:cNvSpPr>
              <p:nvPr/>
            </p:nvSpPr>
            <p:spPr bwMode="auto">
              <a:xfrm flipH="1">
                <a:off x="456"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442" name="Line 62"/>
              <p:cNvSpPr>
                <a:spLocks noChangeShapeType="1"/>
              </p:cNvSpPr>
              <p:nvPr/>
            </p:nvSpPr>
            <p:spPr bwMode="auto">
              <a:xfrm flipH="1">
                <a:off x="510"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443" name="Line 63"/>
              <p:cNvSpPr>
                <a:spLocks noChangeShapeType="1"/>
              </p:cNvSpPr>
              <p:nvPr/>
            </p:nvSpPr>
            <p:spPr bwMode="auto">
              <a:xfrm flipH="1">
                <a:off x="396"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444" name="Line 64"/>
              <p:cNvSpPr>
                <a:spLocks noChangeShapeType="1"/>
              </p:cNvSpPr>
              <p:nvPr/>
            </p:nvSpPr>
            <p:spPr bwMode="auto">
              <a:xfrm flipH="1">
                <a:off x="954" y="36"/>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445" name="Line 65"/>
              <p:cNvSpPr>
                <a:spLocks noChangeShapeType="1"/>
              </p:cNvSpPr>
              <p:nvPr/>
            </p:nvSpPr>
            <p:spPr bwMode="auto">
              <a:xfrm flipH="1">
                <a:off x="1008" y="36"/>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446" name="Line 66"/>
              <p:cNvSpPr>
                <a:spLocks noChangeShapeType="1"/>
              </p:cNvSpPr>
              <p:nvPr/>
            </p:nvSpPr>
            <p:spPr bwMode="auto">
              <a:xfrm flipH="1">
                <a:off x="894" y="36"/>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447" name="Line 67"/>
              <p:cNvSpPr>
                <a:spLocks noChangeShapeType="1"/>
              </p:cNvSpPr>
              <p:nvPr/>
            </p:nvSpPr>
            <p:spPr bwMode="auto">
              <a:xfrm flipH="1">
                <a:off x="786" y="36"/>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448" name="Line 68"/>
              <p:cNvSpPr>
                <a:spLocks noChangeShapeType="1"/>
              </p:cNvSpPr>
              <p:nvPr/>
            </p:nvSpPr>
            <p:spPr bwMode="auto">
              <a:xfrm flipH="1">
                <a:off x="840" y="36"/>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449" name="Line 69"/>
              <p:cNvSpPr>
                <a:spLocks noChangeShapeType="1"/>
              </p:cNvSpPr>
              <p:nvPr/>
            </p:nvSpPr>
            <p:spPr bwMode="auto">
              <a:xfrm flipH="1">
                <a:off x="726"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450" name="Line 70"/>
              <p:cNvSpPr>
                <a:spLocks noChangeShapeType="1"/>
              </p:cNvSpPr>
              <p:nvPr/>
            </p:nvSpPr>
            <p:spPr bwMode="auto">
              <a:xfrm flipH="1">
                <a:off x="342"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451" name="Line 71"/>
              <p:cNvSpPr>
                <a:spLocks noChangeShapeType="1"/>
              </p:cNvSpPr>
              <p:nvPr/>
            </p:nvSpPr>
            <p:spPr bwMode="auto">
              <a:xfrm flipH="1">
                <a:off x="234"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452" name="Line 72"/>
              <p:cNvSpPr>
                <a:spLocks noChangeShapeType="1"/>
              </p:cNvSpPr>
              <p:nvPr/>
            </p:nvSpPr>
            <p:spPr bwMode="auto">
              <a:xfrm flipH="1">
                <a:off x="288"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453" name="Line 73"/>
              <p:cNvSpPr>
                <a:spLocks noChangeShapeType="1"/>
              </p:cNvSpPr>
              <p:nvPr/>
            </p:nvSpPr>
            <p:spPr bwMode="auto">
              <a:xfrm flipH="1">
                <a:off x="174"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454" name="Line 74"/>
              <p:cNvSpPr>
                <a:spLocks noChangeShapeType="1"/>
              </p:cNvSpPr>
              <p:nvPr/>
            </p:nvSpPr>
            <p:spPr bwMode="auto">
              <a:xfrm flipH="1">
                <a:off x="168" y="48"/>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455" name="Line 75"/>
              <p:cNvSpPr>
                <a:spLocks noChangeShapeType="1"/>
              </p:cNvSpPr>
              <p:nvPr/>
            </p:nvSpPr>
            <p:spPr bwMode="auto">
              <a:xfrm flipH="1">
                <a:off x="60" y="48"/>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456" name="Line 76"/>
              <p:cNvSpPr>
                <a:spLocks noChangeShapeType="1"/>
              </p:cNvSpPr>
              <p:nvPr/>
            </p:nvSpPr>
            <p:spPr bwMode="auto">
              <a:xfrm flipH="1">
                <a:off x="114" y="48"/>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457" name="Line 77"/>
              <p:cNvSpPr>
                <a:spLocks noChangeShapeType="1"/>
              </p:cNvSpPr>
              <p:nvPr/>
            </p:nvSpPr>
            <p:spPr bwMode="auto">
              <a:xfrm flipH="1">
                <a:off x="0" y="48"/>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15413" name="Line 78"/>
            <p:cNvSpPr>
              <a:spLocks noChangeShapeType="1"/>
            </p:cNvSpPr>
            <p:nvPr/>
          </p:nvSpPr>
          <p:spPr bwMode="auto">
            <a:xfrm>
              <a:off x="265" y="1462"/>
              <a:ext cx="36" cy="31"/>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414" name="Text Box 79"/>
            <p:cNvSpPr>
              <a:spLocks noChangeArrowheads="1"/>
            </p:cNvSpPr>
            <p:nvPr/>
          </p:nvSpPr>
          <p:spPr bwMode="auto">
            <a:xfrm>
              <a:off x="142" y="-249"/>
              <a:ext cx="71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2400" i="1">
                  <a:solidFill>
                    <a:schemeClr val="tx1"/>
                  </a:solidFill>
                  <a:latin typeface="Times New Roman" pitchFamily="18" charset="0"/>
                  <a:sym typeface="Arial" pitchFamily="34" charset="0"/>
                </a:rPr>
                <a:t>i</a:t>
              </a:r>
              <a:r>
                <a:rPr lang="en-US" altLang="zh-CN" sz="2400" baseline="-25000">
                  <a:solidFill>
                    <a:schemeClr val="tx1"/>
                  </a:solidFill>
                  <a:latin typeface="Times New Roman" pitchFamily="18" charset="0"/>
                  <a:sym typeface="Arial" pitchFamily="34" charset="0"/>
                </a:rPr>
                <a:t>C</a:t>
              </a:r>
              <a:r>
                <a:rPr lang="en-US" altLang="zh-CN" sz="2400" i="1">
                  <a:solidFill>
                    <a:schemeClr val="tx1"/>
                  </a:solidFill>
                  <a:latin typeface="Times New Roman" pitchFamily="18" charset="0"/>
                  <a:sym typeface="Arial" pitchFamily="34" charset="0"/>
                </a:rPr>
                <a:t> </a:t>
              </a:r>
              <a:r>
                <a:rPr lang="en-US" altLang="zh-CN" sz="2400" b="0">
                  <a:solidFill>
                    <a:schemeClr val="tx1"/>
                  </a:solidFill>
                  <a:latin typeface="Times New Roman" pitchFamily="18" charset="0"/>
                  <a:sym typeface="Arial" pitchFamily="34" charset="0"/>
                </a:rPr>
                <a:t>/ </a:t>
              </a:r>
              <a:r>
                <a:rPr lang="en-US" altLang="zh-CN" sz="2400">
                  <a:solidFill>
                    <a:schemeClr val="tx1"/>
                  </a:solidFill>
                  <a:latin typeface="Times New Roman" pitchFamily="18" charset="0"/>
                  <a:sym typeface="Arial" pitchFamily="34" charset="0"/>
                </a:rPr>
                <a:t>mA</a:t>
              </a:r>
              <a:endParaRPr lang="zh-CN" altLang="en-US" sz="2400">
                <a:latin typeface="Times New Roman" pitchFamily="18" charset="0"/>
              </a:endParaRPr>
            </a:p>
          </p:txBody>
        </p:sp>
        <p:sp>
          <p:nvSpPr>
            <p:cNvPr id="15415" name="Text Box 80"/>
            <p:cNvSpPr>
              <a:spLocks noChangeArrowheads="1"/>
            </p:cNvSpPr>
            <p:nvPr/>
          </p:nvSpPr>
          <p:spPr bwMode="auto">
            <a:xfrm>
              <a:off x="1732" y="1474"/>
              <a:ext cx="88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buFont typeface="Arial" pitchFamily="34" charset="0"/>
                <a:buNone/>
              </a:pPr>
              <a:r>
                <a:rPr lang="zh-CN" altLang="en-US" sz="2400" i="1">
                  <a:solidFill>
                    <a:schemeClr val="tx1"/>
                  </a:solidFill>
                  <a:latin typeface="Times New Roman" pitchFamily="18" charset="0"/>
                  <a:sym typeface="Arial" pitchFamily="34" charset="0"/>
                </a:rPr>
                <a:t>  </a:t>
              </a:r>
              <a:r>
                <a:rPr lang="en-US" altLang="zh-CN" sz="2400" i="1">
                  <a:solidFill>
                    <a:schemeClr val="tx1"/>
                  </a:solidFill>
                  <a:latin typeface="Times New Roman" pitchFamily="18" charset="0"/>
                  <a:sym typeface="Arial" pitchFamily="34" charset="0"/>
                </a:rPr>
                <a:t>u</a:t>
              </a:r>
              <a:r>
                <a:rPr lang="en-US" altLang="zh-CN" sz="2400" baseline="-25000">
                  <a:solidFill>
                    <a:schemeClr val="tx1"/>
                  </a:solidFill>
                  <a:latin typeface="Times New Roman" pitchFamily="18" charset="0"/>
                  <a:sym typeface="Arial" pitchFamily="34" charset="0"/>
                </a:rPr>
                <a:t>CE</a:t>
              </a:r>
              <a:r>
                <a:rPr lang="en-US" altLang="zh-CN" sz="1600">
                  <a:solidFill>
                    <a:schemeClr val="tx1"/>
                  </a:solidFill>
                  <a:latin typeface="Times New Roman" pitchFamily="18" charset="0"/>
                  <a:sym typeface="Arial" pitchFamily="34" charset="0"/>
                </a:rPr>
                <a:t>/V</a:t>
              </a:r>
              <a:endParaRPr lang="zh-CN" altLang="en-US" sz="2400">
                <a:latin typeface="Times New Roman" pitchFamily="18" charset="0"/>
              </a:endParaRPr>
            </a:p>
          </p:txBody>
        </p:sp>
        <p:sp>
          <p:nvSpPr>
            <p:cNvPr id="15416" name="Text Box 81"/>
            <p:cNvSpPr>
              <a:spLocks noChangeArrowheads="1"/>
            </p:cNvSpPr>
            <p:nvPr/>
          </p:nvSpPr>
          <p:spPr bwMode="auto">
            <a:xfrm>
              <a:off x="1267" y="78"/>
              <a:ext cx="753" cy="1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2400" b="0">
                  <a:solidFill>
                    <a:schemeClr val="tx1"/>
                  </a:solidFill>
                  <a:latin typeface="Times New Roman" pitchFamily="18" charset="0"/>
                  <a:sym typeface="Arial" pitchFamily="34" charset="0"/>
                </a:rPr>
                <a:t>50 µA</a:t>
              </a:r>
              <a:endParaRPr lang="zh-CN" altLang="en-US" sz="2400" b="0">
                <a:solidFill>
                  <a:schemeClr val="tx1"/>
                </a:solidFill>
                <a:latin typeface="Times New Roman" pitchFamily="18" charset="0"/>
                <a:sym typeface="Arial" pitchFamily="34" charset="0"/>
              </a:endParaRPr>
            </a:p>
            <a:p>
              <a:pPr>
                <a:buFont typeface="Arial" pitchFamily="34" charset="0"/>
                <a:buNone/>
              </a:pPr>
              <a:r>
                <a:rPr lang="en-US" altLang="zh-CN" sz="2400" b="0">
                  <a:solidFill>
                    <a:schemeClr val="tx1"/>
                  </a:solidFill>
                  <a:latin typeface="Times New Roman" pitchFamily="18" charset="0"/>
                  <a:sym typeface="Arial" pitchFamily="34" charset="0"/>
                </a:rPr>
                <a:t>40 µA</a:t>
              </a:r>
              <a:endParaRPr lang="zh-CN" altLang="en-US" sz="2400" b="0">
                <a:solidFill>
                  <a:schemeClr val="tx1"/>
                </a:solidFill>
                <a:latin typeface="Times New Roman" pitchFamily="18" charset="0"/>
                <a:sym typeface="Arial" pitchFamily="34" charset="0"/>
              </a:endParaRPr>
            </a:p>
            <a:p>
              <a:pPr>
                <a:buFont typeface="Arial" pitchFamily="34" charset="0"/>
                <a:buNone/>
              </a:pPr>
              <a:r>
                <a:rPr lang="en-US" altLang="zh-CN" sz="2400" b="0">
                  <a:solidFill>
                    <a:schemeClr val="tx1"/>
                  </a:solidFill>
                  <a:latin typeface="Times New Roman" pitchFamily="18" charset="0"/>
                  <a:sym typeface="Arial" pitchFamily="34" charset="0"/>
                </a:rPr>
                <a:t>30 µA</a:t>
              </a:r>
              <a:endParaRPr lang="zh-CN" altLang="en-US" sz="2400" b="0">
                <a:solidFill>
                  <a:schemeClr val="tx1"/>
                </a:solidFill>
                <a:latin typeface="Times New Roman" pitchFamily="18" charset="0"/>
                <a:sym typeface="Arial" pitchFamily="34" charset="0"/>
              </a:endParaRPr>
            </a:p>
            <a:p>
              <a:pPr>
                <a:buFont typeface="Arial" pitchFamily="34" charset="0"/>
                <a:buNone/>
              </a:pPr>
              <a:r>
                <a:rPr lang="en-US" altLang="zh-CN" sz="2400" b="0">
                  <a:solidFill>
                    <a:schemeClr val="tx1"/>
                  </a:solidFill>
                  <a:latin typeface="Times New Roman" pitchFamily="18" charset="0"/>
                  <a:sym typeface="Arial" pitchFamily="34" charset="0"/>
                </a:rPr>
                <a:t>20 µA</a:t>
              </a:r>
              <a:endParaRPr lang="zh-CN" altLang="en-US" sz="2400" b="0">
                <a:solidFill>
                  <a:schemeClr val="tx1"/>
                </a:solidFill>
                <a:latin typeface="Times New Roman" pitchFamily="18" charset="0"/>
                <a:sym typeface="Arial" pitchFamily="34" charset="0"/>
              </a:endParaRPr>
            </a:p>
            <a:p>
              <a:pPr>
                <a:buFont typeface="Arial" pitchFamily="34" charset="0"/>
                <a:buNone/>
              </a:pPr>
              <a:r>
                <a:rPr lang="en-US" altLang="zh-CN" sz="2400" b="0">
                  <a:solidFill>
                    <a:schemeClr val="tx1"/>
                  </a:solidFill>
                  <a:latin typeface="Times New Roman" pitchFamily="18" charset="0"/>
                  <a:sym typeface="Arial" pitchFamily="34" charset="0"/>
                </a:rPr>
                <a:t>10 µA</a:t>
              </a:r>
              <a:endParaRPr lang="zh-CN" altLang="en-US" sz="2400" b="0">
                <a:solidFill>
                  <a:schemeClr val="tx1"/>
                </a:solidFill>
                <a:latin typeface="Times New Roman" pitchFamily="18" charset="0"/>
                <a:sym typeface="Arial" pitchFamily="34" charset="0"/>
              </a:endParaRPr>
            </a:p>
            <a:p>
              <a:pPr>
                <a:buFont typeface="Arial" pitchFamily="34" charset="0"/>
                <a:buNone/>
              </a:pPr>
              <a:r>
                <a:rPr lang="en-US" altLang="zh-CN" sz="2400" b="0" i="1">
                  <a:solidFill>
                    <a:schemeClr val="tx1"/>
                  </a:solidFill>
                  <a:latin typeface="Times New Roman" pitchFamily="18" charset="0"/>
                  <a:sym typeface="Arial" pitchFamily="34" charset="0"/>
                </a:rPr>
                <a:t>I</a:t>
              </a:r>
              <a:r>
                <a:rPr lang="en-US" altLang="zh-CN" sz="2400" b="0" baseline="-25000">
                  <a:solidFill>
                    <a:schemeClr val="tx1"/>
                  </a:solidFill>
                  <a:latin typeface="Times New Roman" pitchFamily="18" charset="0"/>
                  <a:sym typeface="Arial" pitchFamily="34" charset="0"/>
                </a:rPr>
                <a:t>B</a:t>
              </a:r>
              <a:r>
                <a:rPr lang="en-US" altLang="zh-CN" sz="2400" b="0">
                  <a:solidFill>
                    <a:schemeClr val="tx1"/>
                  </a:solidFill>
                  <a:latin typeface="Times New Roman" pitchFamily="18" charset="0"/>
                  <a:sym typeface="Arial" pitchFamily="34" charset="0"/>
                </a:rPr>
                <a:t> = 0</a:t>
              </a:r>
              <a:endParaRPr lang="zh-CN" altLang="en-US" sz="3600" b="0">
                <a:latin typeface="Times New Roman" pitchFamily="18" charset="0"/>
              </a:endParaRPr>
            </a:p>
          </p:txBody>
        </p:sp>
        <p:sp>
          <p:nvSpPr>
            <p:cNvPr id="15417" name="Text Box 82"/>
            <p:cNvSpPr>
              <a:spLocks noChangeArrowheads="1"/>
            </p:cNvSpPr>
            <p:nvPr/>
          </p:nvSpPr>
          <p:spPr bwMode="auto">
            <a:xfrm>
              <a:off x="140" y="1522"/>
              <a:ext cx="22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Font typeface="Arial" pitchFamily="34" charset="0"/>
                <a:buNone/>
              </a:pPr>
              <a:r>
                <a:rPr lang="en-US" altLang="zh-CN" sz="2000" i="1">
                  <a:solidFill>
                    <a:schemeClr val="tx1"/>
                  </a:solidFill>
                  <a:latin typeface="Times New Roman" pitchFamily="18" charset="0"/>
                  <a:sym typeface="Arial" pitchFamily="34" charset="0"/>
                </a:rPr>
                <a:t>O</a:t>
              </a:r>
              <a:r>
                <a:rPr lang="en-US" altLang="zh-CN" sz="2000">
                  <a:solidFill>
                    <a:schemeClr val="tx1"/>
                  </a:solidFill>
                  <a:latin typeface="Times New Roman" pitchFamily="18" charset="0"/>
                  <a:sym typeface="Arial" pitchFamily="34" charset="0"/>
                </a:rPr>
                <a:t>       2       4        6       8</a:t>
              </a:r>
              <a:r>
                <a:rPr lang="en-US" altLang="zh-CN" sz="1600">
                  <a:solidFill>
                    <a:schemeClr val="tx1"/>
                  </a:solidFill>
                  <a:latin typeface="Times New Roman" pitchFamily="18" charset="0"/>
                  <a:sym typeface="Arial" pitchFamily="34" charset="0"/>
                </a:rPr>
                <a:t>       </a:t>
              </a:r>
              <a:endParaRPr lang="zh-CN" altLang="en-US" sz="2400">
                <a:latin typeface="Times New Roman" pitchFamily="18" charset="0"/>
              </a:endParaRPr>
            </a:p>
          </p:txBody>
        </p:sp>
        <p:sp>
          <p:nvSpPr>
            <p:cNvPr id="15418" name="Line 83"/>
            <p:cNvSpPr>
              <a:spLocks noChangeShapeType="1"/>
            </p:cNvSpPr>
            <p:nvPr/>
          </p:nvSpPr>
          <p:spPr bwMode="auto">
            <a:xfrm>
              <a:off x="1758" y="1521"/>
              <a:ext cx="1" cy="27"/>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419" name="Line 84"/>
            <p:cNvSpPr>
              <a:spLocks noChangeShapeType="1"/>
            </p:cNvSpPr>
            <p:nvPr/>
          </p:nvSpPr>
          <p:spPr bwMode="auto">
            <a:xfrm>
              <a:off x="1364" y="1522"/>
              <a:ext cx="1" cy="29"/>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420" name="Line 85"/>
            <p:cNvSpPr>
              <a:spLocks noChangeShapeType="1"/>
            </p:cNvSpPr>
            <p:nvPr/>
          </p:nvSpPr>
          <p:spPr bwMode="auto">
            <a:xfrm>
              <a:off x="641" y="1522"/>
              <a:ext cx="1" cy="29"/>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421" name="Text Box 86"/>
            <p:cNvSpPr>
              <a:spLocks noChangeArrowheads="1"/>
            </p:cNvSpPr>
            <p:nvPr/>
          </p:nvSpPr>
          <p:spPr bwMode="auto">
            <a:xfrm>
              <a:off x="0" y="118"/>
              <a:ext cx="358" cy="1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buFont typeface="Arial" pitchFamily="34" charset="0"/>
                <a:buNone/>
              </a:pPr>
              <a:r>
                <a:rPr lang="en-US" altLang="zh-CN" sz="2000">
                  <a:solidFill>
                    <a:schemeClr val="tx1"/>
                  </a:solidFill>
                  <a:latin typeface="Times New Roman" pitchFamily="18" charset="0"/>
                  <a:sym typeface="Arial" pitchFamily="34" charset="0"/>
                </a:rPr>
                <a:t>4</a:t>
              </a:r>
              <a:endParaRPr lang="zh-CN" altLang="en-US" sz="2000">
                <a:solidFill>
                  <a:schemeClr val="tx1"/>
                </a:solidFill>
                <a:latin typeface="Times New Roman" pitchFamily="18" charset="0"/>
                <a:sym typeface="Arial" pitchFamily="34" charset="0"/>
              </a:endParaRPr>
            </a:p>
            <a:p>
              <a:pPr>
                <a:lnSpc>
                  <a:spcPct val="90000"/>
                </a:lnSpc>
                <a:buFont typeface="Arial" pitchFamily="34" charset="0"/>
                <a:buNone/>
              </a:pPr>
              <a:endParaRPr lang="zh-CN" altLang="en-US" sz="2000">
                <a:solidFill>
                  <a:schemeClr val="tx1"/>
                </a:solidFill>
                <a:latin typeface="Times New Roman" pitchFamily="18" charset="0"/>
                <a:sym typeface="Arial" pitchFamily="34" charset="0"/>
              </a:endParaRPr>
            </a:p>
            <a:p>
              <a:pPr>
                <a:lnSpc>
                  <a:spcPct val="90000"/>
                </a:lnSpc>
                <a:buFont typeface="Arial" pitchFamily="34" charset="0"/>
                <a:buNone/>
              </a:pPr>
              <a:r>
                <a:rPr lang="en-US" altLang="zh-CN" sz="2000">
                  <a:solidFill>
                    <a:schemeClr val="tx1"/>
                  </a:solidFill>
                  <a:latin typeface="Times New Roman" pitchFamily="18" charset="0"/>
                  <a:sym typeface="Arial" pitchFamily="34" charset="0"/>
                </a:rPr>
                <a:t>3</a:t>
              </a:r>
              <a:endParaRPr lang="zh-CN" altLang="en-US" sz="2000">
                <a:solidFill>
                  <a:schemeClr val="tx1"/>
                </a:solidFill>
                <a:latin typeface="Times New Roman" pitchFamily="18" charset="0"/>
                <a:sym typeface="Arial" pitchFamily="34" charset="0"/>
              </a:endParaRPr>
            </a:p>
            <a:p>
              <a:pPr>
                <a:lnSpc>
                  <a:spcPct val="90000"/>
                </a:lnSpc>
                <a:buFont typeface="Arial" pitchFamily="34" charset="0"/>
                <a:buNone/>
              </a:pPr>
              <a:endParaRPr lang="zh-CN" altLang="en-US" sz="2000">
                <a:solidFill>
                  <a:schemeClr val="tx1"/>
                </a:solidFill>
                <a:latin typeface="Times New Roman" pitchFamily="18" charset="0"/>
                <a:sym typeface="Arial" pitchFamily="34" charset="0"/>
              </a:endParaRPr>
            </a:p>
            <a:p>
              <a:pPr>
                <a:lnSpc>
                  <a:spcPct val="90000"/>
                </a:lnSpc>
                <a:buFont typeface="Arial" pitchFamily="34" charset="0"/>
                <a:buNone/>
              </a:pPr>
              <a:r>
                <a:rPr lang="en-US" altLang="zh-CN" sz="2000">
                  <a:solidFill>
                    <a:schemeClr val="tx1"/>
                  </a:solidFill>
                  <a:latin typeface="Times New Roman" pitchFamily="18" charset="0"/>
                  <a:sym typeface="Arial" pitchFamily="34" charset="0"/>
                </a:rPr>
                <a:t>2</a:t>
              </a:r>
              <a:endParaRPr lang="zh-CN" altLang="en-US" sz="2000">
                <a:solidFill>
                  <a:schemeClr val="tx1"/>
                </a:solidFill>
                <a:latin typeface="Times New Roman" pitchFamily="18" charset="0"/>
                <a:sym typeface="Arial" pitchFamily="34" charset="0"/>
              </a:endParaRPr>
            </a:p>
            <a:p>
              <a:pPr>
                <a:lnSpc>
                  <a:spcPct val="90000"/>
                </a:lnSpc>
                <a:buFont typeface="Arial" pitchFamily="34" charset="0"/>
                <a:buNone/>
              </a:pPr>
              <a:endParaRPr lang="zh-CN" altLang="en-US" sz="2000">
                <a:solidFill>
                  <a:schemeClr val="tx1"/>
                </a:solidFill>
                <a:latin typeface="Times New Roman" pitchFamily="18" charset="0"/>
                <a:sym typeface="Arial" pitchFamily="34" charset="0"/>
              </a:endParaRPr>
            </a:p>
            <a:p>
              <a:pPr>
                <a:lnSpc>
                  <a:spcPct val="90000"/>
                </a:lnSpc>
                <a:buFont typeface="Arial" pitchFamily="34" charset="0"/>
                <a:buNone/>
              </a:pPr>
              <a:r>
                <a:rPr lang="en-US" altLang="zh-CN" sz="2000">
                  <a:solidFill>
                    <a:schemeClr val="tx1"/>
                  </a:solidFill>
                  <a:latin typeface="Times New Roman" pitchFamily="18" charset="0"/>
                  <a:sym typeface="Arial" pitchFamily="34" charset="0"/>
                </a:rPr>
                <a:t>1</a:t>
              </a:r>
              <a:endParaRPr lang="zh-CN" altLang="en-US">
                <a:latin typeface="Times New Roman" pitchFamily="18" charset="0"/>
              </a:endParaRPr>
            </a:p>
          </p:txBody>
        </p:sp>
        <p:sp>
          <p:nvSpPr>
            <p:cNvPr id="15422" name="Line 87"/>
            <p:cNvSpPr>
              <a:spLocks noChangeShapeType="1"/>
            </p:cNvSpPr>
            <p:nvPr/>
          </p:nvSpPr>
          <p:spPr bwMode="auto">
            <a:xfrm>
              <a:off x="255" y="261"/>
              <a:ext cx="35"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423" name="Line 88"/>
            <p:cNvSpPr>
              <a:spLocks noChangeShapeType="1"/>
            </p:cNvSpPr>
            <p:nvPr/>
          </p:nvSpPr>
          <p:spPr bwMode="auto">
            <a:xfrm>
              <a:off x="256" y="591"/>
              <a:ext cx="37"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424" name="Line 89"/>
            <p:cNvSpPr>
              <a:spLocks noChangeShapeType="1"/>
            </p:cNvSpPr>
            <p:nvPr/>
          </p:nvSpPr>
          <p:spPr bwMode="auto">
            <a:xfrm>
              <a:off x="261" y="922"/>
              <a:ext cx="36"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425" name="Line 90"/>
            <p:cNvSpPr>
              <a:spLocks noChangeShapeType="1"/>
            </p:cNvSpPr>
            <p:nvPr/>
          </p:nvSpPr>
          <p:spPr bwMode="auto">
            <a:xfrm>
              <a:off x="255" y="1247"/>
              <a:ext cx="35"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21598" name="Text Box 94"/>
          <p:cNvSpPr>
            <a:spLocks noChangeArrowheads="1"/>
          </p:cNvSpPr>
          <p:nvPr/>
        </p:nvSpPr>
        <p:spPr bwMode="auto">
          <a:xfrm>
            <a:off x="717550" y="3933825"/>
            <a:ext cx="37131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buFont typeface="Wingdings" pitchFamily="2" charset="2"/>
              <a:buChar char="Ø"/>
            </a:pPr>
            <a:r>
              <a:rPr lang="zh-CN" altLang="en-US" sz="2400" i="1" dirty="0">
                <a:latin typeface="Times New Roman" pitchFamily="18" charset="0"/>
                <a:sym typeface="Symbol" pitchFamily="18" charset="2"/>
              </a:rPr>
              <a:t></a:t>
            </a:r>
            <a:r>
              <a:rPr lang="zh-CN" altLang="en-US" sz="2000" i="1" dirty="0">
                <a:latin typeface="Times New Roman" pitchFamily="18" charset="0"/>
                <a:sym typeface="Symbol" pitchFamily="18" charset="2"/>
              </a:rPr>
              <a:t> </a:t>
            </a:r>
            <a:r>
              <a:rPr lang="en-US" altLang="zh-CN" sz="2400" dirty="0">
                <a:latin typeface="Times New Roman" pitchFamily="18" charset="0"/>
                <a:sym typeface="Arial" pitchFamily="34" charset="0"/>
              </a:rPr>
              <a:t>— </a:t>
            </a:r>
            <a:r>
              <a:rPr lang="zh-CN" altLang="en-US" sz="2400" dirty="0">
                <a:latin typeface="Times New Roman" pitchFamily="18" charset="0"/>
                <a:sym typeface="Arial" pitchFamily="34" charset="0"/>
              </a:rPr>
              <a:t>交流电流放大系数</a:t>
            </a:r>
            <a:endParaRPr lang="zh-CN" altLang="en-US" dirty="0">
              <a:latin typeface="Times New Roman" pitchFamily="18" charset="0"/>
            </a:endParaRPr>
          </a:p>
        </p:txBody>
      </p:sp>
      <p:sp>
        <p:nvSpPr>
          <p:cNvPr id="21600" name="Rectangle 96"/>
          <p:cNvSpPr>
            <a:spLocks noChangeArrowheads="1"/>
          </p:cNvSpPr>
          <p:nvPr/>
        </p:nvSpPr>
        <p:spPr bwMode="auto">
          <a:xfrm>
            <a:off x="1084263" y="5678488"/>
            <a:ext cx="75850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buFont typeface="Wingdings" pitchFamily="2" charset="2"/>
              <a:buChar char="l"/>
            </a:pPr>
            <a:r>
              <a:rPr lang="zh-CN" altLang="en-US" sz="2800" i="1" dirty="0">
                <a:solidFill>
                  <a:schemeClr val="tx1"/>
                </a:solidFill>
                <a:latin typeface="Times New Roman" pitchFamily="18" charset="0"/>
                <a:sym typeface="Symbol" pitchFamily="18" charset="2"/>
              </a:rPr>
              <a:t></a:t>
            </a:r>
            <a:r>
              <a:rPr lang="zh-CN" altLang="en-US" sz="2400" dirty="0">
                <a:solidFill>
                  <a:srgbClr val="000000"/>
                </a:solidFill>
                <a:latin typeface="Times New Roman" pitchFamily="18" charset="0"/>
                <a:sym typeface="Arial" pitchFamily="34" charset="0"/>
              </a:rPr>
              <a:t>一般为几十 </a:t>
            </a:r>
            <a:r>
              <a:rPr lang="zh-CN" altLang="en-US" sz="2000" dirty="0">
                <a:solidFill>
                  <a:srgbClr val="000000"/>
                </a:solidFill>
                <a:latin typeface="Times New Roman" pitchFamily="18" charset="0"/>
                <a:sym typeface="Symbol" pitchFamily="18" charset="2"/>
              </a:rPr>
              <a:t> </a:t>
            </a:r>
            <a:r>
              <a:rPr lang="zh-CN" altLang="en-US" sz="2400" dirty="0">
                <a:solidFill>
                  <a:srgbClr val="000000"/>
                </a:solidFill>
                <a:latin typeface="Times New Roman" pitchFamily="18" charset="0"/>
                <a:sym typeface="Arial" pitchFamily="34" charset="0"/>
              </a:rPr>
              <a:t>几百，估算时不区分直流或是交流</a:t>
            </a:r>
            <a:endParaRPr lang="zh-CN" altLang="en-US" dirty="0">
              <a:latin typeface="Times New Roman" pitchFamily="18" charset="0"/>
            </a:endParaRPr>
          </a:p>
        </p:txBody>
      </p:sp>
      <p:sp>
        <p:nvSpPr>
          <p:cNvPr id="21601" name="Line 97"/>
          <p:cNvSpPr>
            <a:spLocks noChangeShapeType="1"/>
          </p:cNvSpPr>
          <p:nvPr/>
        </p:nvSpPr>
        <p:spPr bwMode="auto">
          <a:xfrm flipH="1" flipV="1">
            <a:off x="5621338" y="2228850"/>
            <a:ext cx="973137" cy="1588"/>
          </a:xfrm>
          <a:prstGeom prst="line">
            <a:avLst/>
          </a:prstGeom>
          <a:noFill/>
          <a:ln w="28575">
            <a:solidFill>
              <a:srgbClr val="FF0066"/>
            </a:solidFill>
            <a:prstDash val="dash"/>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1602" name="Line 98"/>
          <p:cNvSpPr>
            <a:spLocks noChangeShapeType="1"/>
          </p:cNvSpPr>
          <p:nvPr/>
        </p:nvSpPr>
        <p:spPr bwMode="auto">
          <a:xfrm flipV="1">
            <a:off x="6600825" y="2219325"/>
            <a:ext cx="6350" cy="1143000"/>
          </a:xfrm>
          <a:prstGeom prst="line">
            <a:avLst/>
          </a:prstGeom>
          <a:noFill/>
          <a:ln w="28575">
            <a:solidFill>
              <a:srgbClr val="FF0066"/>
            </a:solidFill>
            <a:prstDash val="lgDash"/>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03" name="Text Box 99"/>
          <p:cNvSpPr>
            <a:spLocks noChangeArrowheads="1"/>
          </p:cNvSpPr>
          <p:nvPr/>
        </p:nvSpPr>
        <p:spPr bwMode="auto">
          <a:xfrm>
            <a:off x="6473825" y="1809750"/>
            <a:ext cx="377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2000" i="1">
                <a:solidFill>
                  <a:srgbClr val="000000"/>
                </a:solidFill>
                <a:latin typeface="Times New Roman" pitchFamily="18" charset="0"/>
                <a:sym typeface="Arial" pitchFamily="34" charset="0"/>
              </a:rPr>
              <a:t>Q</a:t>
            </a:r>
            <a:endParaRPr lang="zh-CN" altLang="en-US">
              <a:latin typeface="Times New Roman" pitchFamily="18" charset="0"/>
            </a:endParaRPr>
          </a:p>
        </p:txBody>
      </p:sp>
      <p:grpSp>
        <p:nvGrpSpPr>
          <p:cNvPr id="21608" name="Group 104"/>
          <p:cNvGrpSpPr>
            <a:grpSpLocks/>
          </p:cNvGrpSpPr>
          <p:nvPr/>
        </p:nvGrpSpPr>
        <p:grpSpPr bwMode="auto">
          <a:xfrm>
            <a:off x="6550025" y="2557463"/>
            <a:ext cx="590550" cy="396875"/>
            <a:chOff x="0" y="0"/>
            <a:chExt cx="238" cy="250"/>
          </a:xfrm>
        </p:grpSpPr>
        <p:sp>
          <p:nvSpPr>
            <p:cNvPr id="15386" name="Text Box 105"/>
            <p:cNvSpPr>
              <a:spLocks noChangeArrowheads="1"/>
            </p:cNvSpPr>
            <p:nvPr/>
          </p:nvSpPr>
          <p:spPr bwMode="auto">
            <a:xfrm>
              <a:off x="0" y="0"/>
              <a:ext cx="2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2000" i="1">
                  <a:solidFill>
                    <a:srgbClr val="0066FF"/>
                  </a:solidFill>
                  <a:latin typeface="Times New Roman" pitchFamily="18" charset="0"/>
                  <a:sym typeface="Arial" pitchFamily="34" charset="0"/>
                </a:rPr>
                <a:t>Q’</a:t>
              </a:r>
              <a:endParaRPr lang="zh-CN" altLang="en-US">
                <a:latin typeface="Times New Roman" pitchFamily="18" charset="0"/>
              </a:endParaRPr>
            </a:p>
          </p:txBody>
        </p:sp>
        <p:sp>
          <p:nvSpPr>
            <p:cNvPr id="15387" name="Oval 106"/>
            <p:cNvSpPr>
              <a:spLocks noChangeArrowheads="1"/>
            </p:cNvSpPr>
            <p:nvPr/>
          </p:nvSpPr>
          <p:spPr bwMode="auto">
            <a:xfrm>
              <a:off x="8" y="2"/>
              <a:ext cx="48" cy="48"/>
            </a:xfrm>
            <a:prstGeom prst="ellipse">
              <a:avLst/>
            </a:prstGeom>
            <a:solidFill>
              <a:srgbClr val="0066FF"/>
            </a:solidFill>
            <a:ln w="9525">
              <a:solidFill>
                <a:schemeClr val="accent2"/>
              </a:solidFill>
              <a:miter lim="800000"/>
              <a:headEnd/>
              <a:tailEnd/>
            </a:ln>
          </p:spPr>
          <p:txBody>
            <a:bodyPr anchor="ctr">
              <a:spAutoFit/>
            </a:bodyPr>
            <a:lstStyle/>
            <a:p>
              <a:pPr>
                <a:buFont typeface="Arial" pitchFamily="34" charset="0"/>
                <a:buNone/>
              </a:pPr>
              <a:endParaRPr lang="zh-CN" altLang="zh-CN">
                <a:solidFill>
                  <a:srgbClr val="000000"/>
                </a:solidFill>
                <a:latin typeface="Times New Roman" pitchFamily="18" charset="0"/>
                <a:sym typeface="Arial" pitchFamily="34" charset="0"/>
              </a:endParaRPr>
            </a:p>
          </p:txBody>
        </p:sp>
      </p:grpSp>
      <p:sp>
        <p:nvSpPr>
          <p:cNvPr id="21611" name="Line 107"/>
          <p:cNvSpPr>
            <a:spLocks noChangeShapeType="1"/>
          </p:cNvSpPr>
          <p:nvPr/>
        </p:nvSpPr>
        <p:spPr bwMode="auto">
          <a:xfrm flipH="1" flipV="1">
            <a:off x="5621338" y="2598738"/>
            <a:ext cx="985837" cy="1587"/>
          </a:xfrm>
          <a:prstGeom prst="line">
            <a:avLst/>
          </a:prstGeom>
          <a:noFill/>
          <a:ln w="28575">
            <a:solidFill>
              <a:srgbClr val="0033CC"/>
            </a:solidFill>
            <a:prstDash val="dash"/>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21612" name="Group 108"/>
          <p:cNvGrpSpPr>
            <a:grpSpLocks/>
          </p:cNvGrpSpPr>
          <p:nvPr/>
        </p:nvGrpSpPr>
        <p:grpSpPr bwMode="auto">
          <a:xfrm>
            <a:off x="6551613" y="3967163"/>
            <a:ext cx="1981200" cy="1298575"/>
            <a:chOff x="0" y="0"/>
            <a:chExt cx="1248" cy="818"/>
          </a:xfrm>
        </p:grpSpPr>
        <p:sp>
          <p:nvSpPr>
            <p:cNvPr id="15383" name="Oval 109"/>
            <p:cNvSpPr>
              <a:spLocks noChangeArrowheads="1"/>
            </p:cNvSpPr>
            <p:nvPr/>
          </p:nvSpPr>
          <p:spPr bwMode="auto">
            <a:xfrm>
              <a:off x="107" y="0"/>
              <a:ext cx="1054" cy="818"/>
            </a:xfrm>
            <a:prstGeom prst="ellipse">
              <a:avLst/>
            </a:prstGeom>
            <a:noFill/>
            <a:ln w="28575">
              <a:solidFill>
                <a:srgbClr val="75E5EB"/>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buFont typeface="Arial" pitchFamily="34" charset="0"/>
                <a:buNone/>
              </a:pPr>
              <a:r>
                <a:rPr lang="en-US" altLang="zh-CN" sz="1800" b="0">
                  <a:solidFill>
                    <a:schemeClr val="tx1"/>
                  </a:solidFill>
                  <a:latin typeface="黑体" pitchFamily="49" charset="-122"/>
                  <a:ea typeface="黑体" pitchFamily="49" charset="-122"/>
                  <a:sym typeface="黑体" pitchFamily="49" charset="-122"/>
                </a:rPr>
                <a:t>BJT     </a:t>
              </a:r>
              <a:endParaRPr lang="zh-CN" altLang="en-US" sz="1800" b="0">
                <a:solidFill>
                  <a:schemeClr val="tx1"/>
                </a:solidFill>
                <a:latin typeface="黑体" pitchFamily="49" charset="-122"/>
                <a:ea typeface="黑体" pitchFamily="49" charset="-122"/>
                <a:sym typeface="黑体" pitchFamily="49" charset="-122"/>
              </a:endParaRPr>
            </a:p>
            <a:p>
              <a:pPr algn="ctr">
                <a:buFont typeface="Arial" pitchFamily="34" charset="0"/>
                <a:buNone/>
              </a:pPr>
              <a:r>
                <a:rPr lang="zh-CN" altLang="en-US" sz="1800" b="0">
                  <a:solidFill>
                    <a:schemeClr val="tx1"/>
                  </a:solidFill>
                  <a:latin typeface="黑体" pitchFamily="49" charset="-122"/>
                  <a:ea typeface="黑体" pitchFamily="49" charset="-122"/>
                  <a:sym typeface="黑体" pitchFamily="49" charset="-122"/>
                </a:rPr>
                <a:t>放大作用的本质</a:t>
              </a:r>
              <a:endParaRPr lang="zh-CN" altLang="en-US">
                <a:solidFill>
                  <a:schemeClr val="tx1"/>
                </a:solidFill>
                <a:latin typeface="Times New Roman" pitchFamily="18" charset="0"/>
              </a:endParaRPr>
            </a:p>
          </p:txBody>
        </p:sp>
        <p:sp>
          <p:nvSpPr>
            <p:cNvPr id="15384" name="Oval 110"/>
            <p:cNvSpPr>
              <a:spLocks noChangeArrowheads="1"/>
            </p:cNvSpPr>
            <p:nvPr/>
          </p:nvSpPr>
          <p:spPr bwMode="auto">
            <a:xfrm>
              <a:off x="0" y="390"/>
              <a:ext cx="192" cy="192"/>
            </a:xfrm>
            <a:prstGeom prst="ellipse">
              <a:avLst/>
            </a:prstGeom>
            <a:noFill/>
            <a:ln w="28575">
              <a:solidFill>
                <a:srgbClr val="75E5EB"/>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15385" name="Oval 111"/>
            <p:cNvSpPr>
              <a:spLocks noChangeArrowheads="1"/>
            </p:cNvSpPr>
            <p:nvPr/>
          </p:nvSpPr>
          <p:spPr bwMode="auto">
            <a:xfrm>
              <a:off x="1056" y="390"/>
              <a:ext cx="192" cy="192"/>
            </a:xfrm>
            <a:prstGeom prst="ellipse">
              <a:avLst/>
            </a:prstGeom>
            <a:noFill/>
            <a:ln w="28575">
              <a:solidFill>
                <a:srgbClr val="75E5EB"/>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buFont typeface="Arial" pitchFamily="34" charset="0"/>
                <a:buNone/>
              </a:pPr>
              <a:endParaRPr lang="zh-CN" altLang="zh-CN">
                <a:solidFill>
                  <a:srgbClr val="000000"/>
                </a:solidFill>
                <a:latin typeface="Times New Roman" pitchFamily="18" charset="0"/>
                <a:sym typeface="Arial" pitchFamily="34" charset="0"/>
              </a:endParaRPr>
            </a:p>
          </p:txBody>
        </p:sp>
      </p:grpSp>
      <p:sp>
        <p:nvSpPr>
          <p:cNvPr id="15376" name="Rectangle 112"/>
          <p:cNvSpPr>
            <a:spLocks noChangeArrowheads="1"/>
          </p:cNvSpPr>
          <p:nvPr/>
        </p:nvSpPr>
        <p:spPr bwMode="auto">
          <a:xfrm>
            <a:off x="301625" y="117475"/>
            <a:ext cx="4724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buFont typeface="Arial" pitchFamily="34" charset="0"/>
              <a:buNone/>
            </a:pPr>
            <a:r>
              <a:rPr lang="en-US" altLang="zh-CN" sz="3200" b="0" dirty="0">
                <a:solidFill>
                  <a:schemeClr val="tx1"/>
                </a:solidFill>
                <a:latin typeface="华文行楷" pitchFamily="2" charset="-122"/>
                <a:ea typeface="华文行楷" pitchFamily="2" charset="-122"/>
                <a:sym typeface="Arial" pitchFamily="34" charset="0"/>
              </a:rPr>
              <a:t>1.4.4 </a:t>
            </a:r>
            <a:r>
              <a:rPr lang="en-US" altLang="zh-CN" sz="3200" b="0" dirty="0">
                <a:solidFill>
                  <a:schemeClr val="tx1"/>
                </a:solidFill>
                <a:latin typeface="华文行楷" panose="02010800040101010101" pitchFamily="2" charset="-122"/>
                <a:ea typeface="华文行楷" panose="02010800040101010101" pitchFamily="2" charset="-122"/>
                <a:cs typeface="Times New Roman" pitchFamily="18" charset="0"/>
                <a:sym typeface="Arial" pitchFamily="34" charset="0"/>
              </a:rPr>
              <a:t> BJT </a:t>
            </a:r>
            <a:r>
              <a:rPr lang="zh-CN" altLang="en-US" sz="3200" b="0" dirty="0">
                <a:solidFill>
                  <a:schemeClr val="tx1"/>
                </a:solidFill>
                <a:latin typeface="华文行楷" pitchFamily="2" charset="-122"/>
                <a:ea typeface="华文行楷" pitchFamily="2" charset="-122"/>
                <a:sym typeface="Arial" pitchFamily="34" charset="0"/>
              </a:rPr>
              <a:t>的主要参数</a:t>
            </a:r>
            <a:endParaRPr lang="zh-CN" altLang="en-US" sz="3200" b="0" dirty="0">
              <a:latin typeface="华文行楷" pitchFamily="2" charset="-122"/>
              <a:ea typeface="华文行楷" pitchFamily="2" charset="-122"/>
            </a:endParaRPr>
          </a:p>
        </p:txBody>
      </p:sp>
      <p:grpSp>
        <p:nvGrpSpPr>
          <p:cNvPr id="15381" name="组合 3"/>
          <p:cNvGrpSpPr>
            <a:grpSpLocks/>
          </p:cNvGrpSpPr>
          <p:nvPr/>
        </p:nvGrpSpPr>
        <p:grpSpPr bwMode="auto">
          <a:xfrm>
            <a:off x="647700" y="1700213"/>
            <a:ext cx="4210050" cy="963612"/>
            <a:chOff x="359606" y="1844824"/>
            <a:chExt cx="4210807" cy="964135"/>
          </a:xfrm>
        </p:grpSpPr>
        <p:sp>
          <p:nvSpPr>
            <p:cNvPr id="15380" name="Text Box 92"/>
            <p:cNvSpPr>
              <a:spLocks noChangeArrowheads="1"/>
            </p:cNvSpPr>
            <p:nvPr/>
          </p:nvSpPr>
          <p:spPr bwMode="auto">
            <a:xfrm>
              <a:off x="1173163" y="2320528"/>
              <a:ext cx="3397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2400" dirty="0">
                  <a:latin typeface="Times New Roman" pitchFamily="18" charset="0"/>
                  <a:sym typeface="Arial" pitchFamily="34" charset="0"/>
                </a:rPr>
                <a:t>— </a:t>
              </a:r>
              <a:r>
                <a:rPr lang="zh-CN" altLang="en-US" sz="2400" dirty="0">
                  <a:latin typeface="Times New Roman" pitchFamily="18" charset="0"/>
                  <a:sym typeface="Arial" pitchFamily="34" charset="0"/>
                </a:rPr>
                <a:t>直流电流放大系数</a:t>
              </a:r>
              <a:endParaRPr lang="zh-CN" altLang="en-US" dirty="0">
                <a:latin typeface="Times New Roman" pitchFamily="18" charset="0"/>
              </a:endParaRPr>
            </a:p>
          </p:txBody>
        </p:sp>
        <p:sp>
          <p:nvSpPr>
            <p:cNvPr id="2" name="TextBox 1"/>
            <p:cNvSpPr txBox="1">
              <a:spLocks noChangeArrowheads="1"/>
            </p:cNvSpPr>
            <p:nvPr/>
          </p:nvSpPr>
          <p:spPr bwMode="auto">
            <a:xfrm>
              <a:off x="359606" y="2285555"/>
              <a:ext cx="825853" cy="523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3200" b="1">
                  <a:solidFill>
                    <a:srgbClr val="0000FF"/>
                  </a:solidFill>
                  <a:latin typeface="Arial" pitchFamily="34" charset="0"/>
                  <a:ea typeface="宋体" pitchFamily="2" charset="-122"/>
                </a:defRPr>
              </a:lvl1pPr>
              <a:lvl2pPr marL="742950" indent="-285750" eaLnBrk="0" hangingPunct="0">
                <a:defRPr sz="3200" b="1">
                  <a:solidFill>
                    <a:srgbClr val="0000FF"/>
                  </a:solidFill>
                  <a:latin typeface="Arial" pitchFamily="34" charset="0"/>
                  <a:ea typeface="宋体" pitchFamily="2" charset="-122"/>
                </a:defRPr>
              </a:lvl2pPr>
              <a:lvl3pPr marL="1143000" indent="-228600" eaLnBrk="0" hangingPunct="0">
                <a:defRPr sz="3200" b="1">
                  <a:solidFill>
                    <a:srgbClr val="0000FF"/>
                  </a:solidFill>
                  <a:latin typeface="Arial" pitchFamily="34" charset="0"/>
                  <a:ea typeface="宋体" pitchFamily="2" charset="-122"/>
                </a:defRPr>
              </a:lvl3pPr>
              <a:lvl4pPr marL="1600200" indent="-228600" eaLnBrk="0" hangingPunct="0">
                <a:defRPr sz="3200" b="1">
                  <a:solidFill>
                    <a:srgbClr val="0000FF"/>
                  </a:solidFill>
                  <a:latin typeface="Arial" pitchFamily="34" charset="0"/>
                  <a:ea typeface="宋体" pitchFamily="2" charset="-122"/>
                </a:defRPr>
              </a:lvl4pPr>
              <a:lvl5pPr marL="2057400" indent="-228600" eaLnBrk="0" hangingPunct="0">
                <a:defRPr sz="3200" b="1">
                  <a:solidFill>
                    <a:srgbClr val="0000FF"/>
                  </a:solidFill>
                  <a:latin typeface="Arial" pitchFamily="34" charset="0"/>
                  <a:ea typeface="宋体" pitchFamily="2" charset="-122"/>
                </a:defRPr>
              </a:lvl5pPr>
              <a:lvl6pPr marL="2514600" indent="-228600" eaLnBrk="0" fontAlgn="base" hangingPunct="0">
                <a:spcBef>
                  <a:spcPct val="0"/>
                </a:spcBef>
                <a:spcAft>
                  <a:spcPct val="0"/>
                </a:spcAft>
                <a:defRPr sz="3200" b="1">
                  <a:solidFill>
                    <a:srgbClr val="0000FF"/>
                  </a:solidFill>
                  <a:latin typeface="Arial" pitchFamily="34" charset="0"/>
                  <a:ea typeface="宋体" pitchFamily="2" charset="-122"/>
                </a:defRPr>
              </a:lvl6pPr>
              <a:lvl7pPr marL="2971800" indent="-228600" eaLnBrk="0" fontAlgn="base" hangingPunct="0">
                <a:spcBef>
                  <a:spcPct val="0"/>
                </a:spcBef>
                <a:spcAft>
                  <a:spcPct val="0"/>
                </a:spcAft>
                <a:defRPr sz="3200" b="1">
                  <a:solidFill>
                    <a:srgbClr val="0000FF"/>
                  </a:solidFill>
                  <a:latin typeface="Arial" pitchFamily="34" charset="0"/>
                  <a:ea typeface="宋体" pitchFamily="2" charset="-122"/>
                </a:defRPr>
              </a:lvl7pPr>
              <a:lvl8pPr marL="3429000" indent="-228600" eaLnBrk="0" fontAlgn="base" hangingPunct="0">
                <a:spcBef>
                  <a:spcPct val="0"/>
                </a:spcBef>
                <a:spcAft>
                  <a:spcPct val="0"/>
                </a:spcAft>
                <a:defRPr sz="3200" b="1">
                  <a:solidFill>
                    <a:srgbClr val="0000FF"/>
                  </a:solidFill>
                  <a:latin typeface="Arial" pitchFamily="34" charset="0"/>
                  <a:ea typeface="宋体" pitchFamily="2" charset="-122"/>
                </a:defRPr>
              </a:lvl8pPr>
              <a:lvl9pPr marL="3886200" indent="-228600" eaLnBrk="0" fontAlgn="base" hangingPunct="0">
                <a:spcBef>
                  <a:spcPct val="0"/>
                </a:spcBef>
                <a:spcAft>
                  <a:spcPct val="0"/>
                </a:spcAft>
                <a:defRPr sz="3200" b="1">
                  <a:solidFill>
                    <a:srgbClr val="0000FF"/>
                  </a:solidFill>
                  <a:latin typeface="Arial" pitchFamily="34" charset="0"/>
                  <a:ea typeface="宋体" pitchFamily="2" charset="-122"/>
                </a:defRPr>
              </a:lvl9pPr>
            </a:lstStyle>
            <a:p>
              <a:pPr eaLnBrk="1" hangingPunct="1">
                <a:buFont typeface="Wingdings" pitchFamily="2" charset="2"/>
                <a:buChar char="Ø"/>
              </a:pPr>
              <a:r>
                <a:rPr lang="el-GR" altLang="zh-CN" sz="2800" b="0" i="1">
                  <a:latin typeface="Times New Roman" pitchFamily="18" charset="0"/>
                  <a:ea typeface="华文行楷" pitchFamily="2" charset="-122"/>
                  <a:cs typeface="Times New Roman" pitchFamily="18" charset="0"/>
                </a:rPr>
                <a:t>β</a:t>
              </a:r>
              <a:endParaRPr lang="zh-CN" altLang="en-US" sz="2800" b="0" i="1">
                <a:latin typeface="Times New Roman" pitchFamily="18" charset="0"/>
                <a:ea typeface="华文行楷" pitchFamily="2" charset="-122"/>
                <a:cs typeface="Times New Roman" pitchFamily="18" charset="0"/>
              </a:endParaRPr>
            </a:p>
          </p:txBody>
        </p:sp>
        <p:sp>
          <p:nvSpPr>
            <p:cNvPr id="15382" name="TextBox 2"/>
            <p:cNvSpPr txBox="1">
              <a:spLocks noChangeArrowheads="1"/>
            </p:cNvSpPr>
            <p:nvPr/>
          </p:nvSpPr>
          <p:spPr bwMode="auto">
            <a:xfrm>
              <a:off x="811336" y="1844824"/>
              <a:ext cx="41229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rgbClr val="0000FF"/>
                  </a:solidFill>
                  <a:latin typeface="Arial" pitchFamily="34" charset="0"/>
                  <a:ea typeface="宋体" pitchFamily="2" charset="-122"/>
                </a:defRPr>
              </a:lvl1pPr>
              <a:lvl2pPr marL="742950" indent="-285750" eaLnBrk="0" hangingPunct="0">
                <a:defRPr sz="3200" b="1">
                  <a:solidFill>
                    <a:srgbClr val="0000FF"/>
                  </a:solidFill>
                  <a:latin typeface="Arial" pitchFamily="34" charset="0"/>
                  <a:ea typeface="宋体" pitchFamily="2" charset="-122"/>
                </a:defRPr>
              </a:lvl2pPr>
              <a:lvl3pPr marL="1143000" indent="-228600" eaLnBrk="0" hangingPunct="0">
                <a:defRPr sz="3200" b="1">
                  <a:solidFill>
                    <a:srgbClr val="0000FF"/>
                  </a:solidFill>
                  <a:latin typeface="Arial" pitchFamily="34" charset="0"/>
                  <a:ea typeface="宋体" pitchFamily="2" charset="-122"/>
                </a:defRPr>
              </a:lvl3pPr>
              <a:lvl4pPr marL="1600200" indent="-228600" eaLnBrk="0" hangingPunct="0">
                <a:defRPr sz="3200" b="1">
                  <a:solidFill>
                    <a:srgbClr val="0000FF"/>
                  </a:solidFill>
                  <a:latin typeface="Arial" pitchFamily="34" charset="0"/>
                  <a:ea typeface="宋体" pitchFamily="2" charset="-122"/>
                </a:defRPr>
              </a:lvl4pPr>
              <a:lvl5pPr marL="2057400" indent="-228600" eaLnBrk="0" hangingPunct="0">
                <a:defRPr sz="3200" b="1">
                  <a:solidFill>
                    <a:srgbClr val="0000FF"/>
                  </a:solidFill>
                  <a:latin typeface="Arial" pitchFamily="34" charset="0"/>
                  <a:ea typeface="宋体" pitchFamily="2" charset="-122"/>
                </a:defRPr>
              </a:lvl5pPr>
              <a:lvl6pPr marL="2514600" indent="-228600" eaLnBrk="0" fontAlgn="base" hangingPunct="0">
                <a:spcBef>
                  <a:spcPct val="0"/>
                </a:spcBef>
                <a:spcAft>
                  <a:spcPct val="0"/>
                </a:spcAft>
                <a:defRPr sz="3200" b="1">
                  <a:solidFill>
                    <a:srgbClr val="0000FF"/>
                  </a:solidFill>
                  <a:latin typeface="Arial" pitchFamily="34" charset="0"/>
                  <a:ea typeface="宋体" pitchFamily="2" charset="-122"/>
                </a:defRPr>
              </a:lvl6pPr>
              <a:lvl7pPr marL="2971800" indent="-228600" eaLnBrk="0" fontAlgn="base" hangingPunct="0">
                <a:spcBef>
                  <a:spcPct val="0"/>
                </a:spcBef>
                <a:spcAft>
                  <a:spcPct val="0"/>
                </a:spcAft>
                <a:defRPr sz="3200" b="1">
                  <a:solidFill>
                    <a:srgbClr val="0000FF"/>
                  </a:solidFill>
                  <a:latin typeface="Arial" pitchFamily="34" charset="0"/>
                  <a:ea typeface="宋体" pitchFamily="2" charset="-122"/>
                </a:defRPr>
              </a:lvl7pPr>
              <a:lvl8pPr marL="3429000" indent="-228600" eaLnBrk="0" fontAlgn="base" hangingPunct="0">
                <a:spcBef>
                  <a:spcPct val="0"/>
                </a:spcBef>
                <a:spcAft>
                  <a:spcPct val="0"/>
                </a:spcAft>
                <a:defRPr sz="3200" b="1">
                  <a:solidFill>
                    <a:srgbClr val="0000FF"/>
                  </a:solidFill>
                  <a:latin typeface="Arial" pitchFamily="34" charset="0"/>
                  <a:ea typeface="宋体" pitchFamily="2" charset="-122"/>
                </a:defRPr>
              </a:lvl8pPr>
              <a:lvl9pPr marL="3886200" indent="-228600" eaLnBrk="0" fontAlgn="base" hangingPunct="0">
                <a:spcBef>
                  <a:spcPct val="0"/>
                </a:spcBef>
                <a:spcAft>
                  <a:spcPct val="0"/>
                </a:spcAft>
                <a:defRPr sz="3200" b="1">
                  <a:solidFill>
                    <a:srgbClr val="0000FF"/>
                  </a:solidFill>
                  <a:latin typeface="Arial" pitchFamily="34" charset="0"/>
                  <a:ea typeface="宋体" pitchFamily="2" charset="-122"/>
                </a:defRPr>
              </a:lvl9pPr>
            </a:lstStyle>
            <a:p>
              <a:pPr eaLnBrk="1" hangingPunct="1">
                <a:buFont typeface="Arial" pitchFamily="34" charset="0"/>
                <a:buNone/>
              </a:pPr>
              <a:r>
                <a:rPr lang="en-US" altLang="zh-CN" u="sng"/>
                <a:t>  </a:t>
              </a:r>
              <a:endParaRPr lang="zh-CN" altLang="en-US" u="sng"/>
            </a:p>
          </p:txBody>
        </p:sp>
      </p:grpSp>
      <p:grpSp>
        <p:nvGrpSpPr>
          <p:cNvPr id="6" name="组合 5">
            <a:extLst>
              <a:ext uri="{FF2B5EF4-FFF2-40B4-BE49-F238E27FC236}">
                <a16:creationId xmlns:a16="http://schemas.microsoft.com/office/drawing/2014/main" id="{B800F187-A25C-4BCB-A0C3-1D4243375B83}"/>
              </a:ext>
            </a:extLst>
          </p:cNvPr>
          <p:cNvGrpSpPr/>
          <p:nvPr/>
        </p:nvGrpSpPr>
        <p:grpSpPr>
          <a:xfrm>
            <a:off x="806797" y="4623342"/>
            <a:ext cx="5097116" cy="857886"/>
            <a:chOff x="806797" y="4623342"/>
            <a:chExt cx="5097116" cy="857886"/>
          </a:xfrm>
        </p:grpSpPr>
        <p:pic>
          <p:nvPicPr>
            <p:cNvPr id="117" name="Object 10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4375" y="4627816"/>
              <a:ext cx="3919538" cy="8534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0E23FFB7-68A2-48CF-AB3F-9738AFF2B5CB}"/>
                    </a:ext>
                  </a:extLst>
                </p:cNvPr>
                <p:cNvSpPr/>
                <p:nvPr/>
              </p:nvSpPr>
              <p:spPr>
                <a:xfrm>
                  <a:off x="806797" y="4623342"/>
                  <a:ext cx="1308627" cy="8466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tx1"/>
                            </a:solidFill>
                            <a:latin typeface="Cambria Math" panose="02040503050406030204" pitchFamily="18" charset="0"/>
                          </a:rPr>
                          <m:t>𝛽</m:t>
                        </m:r>
                        <m:r>
                          <a:rPr lang="zh-CN" altLang="en-US" i="0">
                            <a:solidFill>
                              <a:schemeClr val="tx1"/>
                            </a:solidFill>
                            <a:latin typeface="Cambria Math" panose="02040503050406030204" pitchFamily="18" charset="0"/>
                          </a:rPr>
                          <m:t>=</m:t>
                        </m:r>
                        <m:f>
                          <m:fPr>
                            <m:ctrlPr>
                              <a:rPr lang="zh-CN" altLang="en-US" i="1">
                                <a:solidFill>
                                  <a:schemeClr val="tx1"/>
                                </a:solidFill>
                                <a:latin typeface="Cambria Math" panose="02040503050406030204" pitchFamily="18" charset="0"/>
                              </a:rPr>
                            </m:ctrlPr>
                          </m:fPr>
                          <m:num>
                            <m:r>
                              <a:rPr lang="zh-CN" altLang="en-US" i="0">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𝑖</m:t>
                                </m:r>
                              </m:e>
                              <m:sub>
                                <m:r>
                                  <a:rPr lang="zh-CN" altLang="en-US" i="1">
                                    <a:solidFill>
                                      <a:schemeClr val="tx1"/>
                                    </a:solidFill>
                                    <a:latin typeface="Cambria Math" panose="02040503050406030204" pitchFamily="18" charset="0"/>
                                  </a:rPr>
                                  <m:t>𝐶</m:t>
                                </m:r>
                              </m:sub>
                            </m:sSub>
                          </m:num>
                          <m:den>
                            <m:r>
                              <a:rPr lang="zh-CN" altLang="en-US" i="0">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𝑖</m:t>
                                </m:r>
                              </m:e>
                              <m:sub>
                                <m:r>
                                  <a:rPr lang="zh-CN" altLang="en-US" i="1">
                                    <a:solidFill>
                                      <a:schemeClr val="tx1"/>
                                    </a:solidFill>
                                    <a:latin typeface="Cambria Math" panose="02040503050406030204" pitchFamily="18" charset="0"/>
                                  </a:rPr>
                                  <m:t>𝐵</m:t>
                                </m:r>
                              </m:sub>
                            </m:sSub>
                          </m:den>
                        </m:f>
                      </m:oMath>
                    </m:oMathPara>
                  </a14:m>
                  <a:endParaRPr lang="zh-CN" altLang="en-US" dirty="0">
                    <a:solidFill>
                      <a:schemeClr val="tx1"/>
                    </a:solidFill>
                  </a:endParaRPr>
                </a:p>
              </p:txBody>
            </p:sp>
          </mc:Choice>
          <mc:Fallback xmlns="">
            <p:sp>
              <p:nvSpPr>
                <p:cNvPr id="5" name="矩形 4">
                  <a:extLst>
                    <a:ext uri="{FF2B5EF4-FFF2-40B4-BE49-F238E27FC236}">
                      <a16:creationId xmlns:a16="http://schemas.microsoft.com/office/drawing/2014/main" xmlns="" xmlns:a14="http://schemas.microsoft.com/office/drawing/2010/main" id="{0E23FFB7-68A2-48CF-AB3F-9738AFF2B5CB}"/>
                    </a:ext>
                  </a:extLst>
                </p:cNvPr>
                <p:cNvSpPr>
                  <a:spLocks noRot="1" noChangeAspect="1" noMove="1" noResize="1" noEditPoints="1" noAdjustHandles="1" noChangeArrowheads="1" noChangeShapeType="1" noTextEdit="1"/>
                </p:cNvSpPr>
                <p:nvPr/>
              </p:nvSpPr>
              <p:spPr>
                <a:xfrm>
                  <a:off x="806797" y="4623342"/>
                  <a:ext cx="1308627" cy="846642"/>
                </a:xfrm>
                <a:prstGeom prst="rect">
                  <a:avLst/>
                </a:prstGeom>
                <a:blipFill>
                  <a:blip r:embed="rId4"/>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9B9FE693-89FE-4EC7-8A8C-DE8132ACF20B}"/>
                  </a:ext>
                </a:extLst>
              </p:cNvPr>
              <p:cNvSpPr/>
              <p:nvPr/>
            </p:nvSpPr>
            <p:spPr>
              <a:xfrm>
                <a:off x="1034074" y="2807778"/>
                <a:ext cx="3396639" cy="85414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solidFill>
                                <a:schemeClr val="tx1"/>
                              </a:solidFill>
                              <a:latin typeface="Cambria Math" panose="02040503050406030204" pitchFamily="18" charset="0"/>
                            </a:rPr>
                          </m:ctrlPr>
                        </m:accPr>
                        <m:e>
                          <m:r>
                            <a:rPr lang="zh-CN" altLang="en-US" i="1">
                              <a:solidFill>
                                <a:schemeClr val="tx1"/>
                              </a:solidFill>
                              <a:latin typeface="Cambria Math" panose="02040503050406030204" pitchFamily="18" charset="0"/>
                            </a:rPr>
                            <m:t>𝛽</m:t>
                          </m:r>
                        </m:e>
                      </m:acc>
                      <m:r>
                        <a:rPr lang="zh-CN" altLang="en-US" i="0">
                          <a:solidFill>
                            <a:schemeClr val="tx1"/>
                          </a:solidFill>
                          <a:latin typeface="Cambria Math" panose="02040503050406030204" pitchFamily="18" charset="0"/>
                        </a:rPr>
                        <m:t>=</m:t>
                      </m:r>
                      <m:f>
                        <m:fPr>
                          <m:ctrlPr>
                            <a:rPr lang="zh-CN" altLang="en-US" i="1">
                              <a:solidFill>
                                <a:schemeClr val="tx1"/>
                              </a:solidFill>
                              <a:latin typeface="Cambria Math" panose="02040503050406030204" pitchFamily="18" charset="0"/>
                            </a:rPr>
                          </m:ctrlPr>
                        </m:fPr>
                        <m:num>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𝐼</m:t>
                              </m:r>
                            </m:e>
                            <m:sub>
                              <m:r>
                                <a:rPr lang="zh-CN" altLang="en-US" i="1">
                                  <a:solidFill>
                                    <a:schemeClr val="tx1"/>
                                  </a:solidFill>
                                  <a:latin typeface="Cambria Math" panose="02040503050406030204" pitchFamily="18" charset="0"/>
                                </a:rPr>
                                <m:t>𝐶</m:t>
                              </m:r>
                            </m:sub>
                          </m:sSub>
                        </m:num>
                        <m:den>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𝐼</m:t>
                              </m:r>
                            </m:e>
                            <m:sub>
                              <m:r>
                                <a:rPr lang="zh-CN" altLang="en-US" i="1">
                                  <a:solidFill>
                                    <a:schemeClr val="tx1"/>
                                  </a:solidFill>
                                  <a:latin typeface="Cambria Math" panose="02040503050406030204" pitchFamily="18" charset="0"/>
                                </a:rPr>
                                <m:t>𝐵</m:t>
                              </m:r>
                            </m:sub>
                          </m:sSub>
                        </m:den>
                      </m:f>
                      <m:r>
                        <a:rPr lang="zh-CN" altLang="en-US" i="0">
                          <a:solidFill>
                            <a:schemeClr val="tx1"/>
                          </a:solidFill>
                          <a:latin typeface="Cambria Math" panose="02040503050406030204" pitchFamily="18" charset="0"/>
                        </a:rPr>
                        <m:t>=</m:t>
                      </m:r>
                      <m:f>
                        <m:fPr>
                          <m:ctrlPr>
                            <a:rPr lang="zh-CN" altLang="en-US" i="1">
                              <a:solidFill>
                                <a:schemeClr val="tx1"/>
                              </a:solidFill>
                              <a:latin typeface="Cambria Math" panose="02040503050406030204" pitchFamily="18" charset="0"/>
                            </a:rPr>
                          </m:ctrlPr>
                        </m:fPr>
                        <m:num>
                          <m:r>
                            <a:rPr lang="zh-CN" altLang="en-US" i="0">
                              <a:solidFill>
                                <a:schemeClr val="tx1"/>
                              </a:solidFill>
                              <a:latin typeface="Cambria Math" panose="02040503050406030204" pitchFamily="18" charset="0"/>
                            </a:rPr>
                            <m:t>2.45</m:t>
                          </m:r>
                          <m:r>
                            <a:rPr lang="zh-CN" altLang="en-US" i="1">
                              <a:solidFill>
                                <a:schemeClr val="tx1"/>
                              </a:solidFill>
                              <a:latin typeface="Cambria Math" panose="02040503050406030204" pitchFamily="18" charset="0"/>
                            </a:rPr>
                            <m:t>𝑚𝐴</m:t>
                          </m:r>
                        </m:num>
                        <m:den>
                          <m:r>
                            <a:rPr lang="zh-CN" altLang="en-US" i="0">
                              <a:solidFill>
                                <a:schemeClr val="tx1"/>
                              </a:solidFill>
                              <a:latin typeface="Cambria Math" panose="02040503050406030204" pitchFamily="18" charset="0"/>
                            </a:rPr>
                            <m:t>30</m:t>
                          </m:r>
                          <m:r>
                            <a:rPr lang="zh-CN" altLang="en-US" i="1">
                              <a:solidFill>
                                <a:schemeClr val="tx1"/>
                              </a:solidFill>
                              <a:latin typeface="Cambria Math" panose="02040503050406030204" pitchFamily="18" charset="0"/>
                            </a:rPr>
                            <m:t>𝜇</m:t>
                          </m:r>
                          <m:r>
                            <a:rPr lang="zh-CN" altLang="en-US" i="1">
                              <a:solidFill>
                                <a:schemeClr val="tx1"/>
                              </a:solidFill>
                              <a:latin typeface="Cambria Math" panose="02040503050406030204" pitchFamily="18" charset="0"/>
                            </a:rPr>
                            <m:t>𝐴</m:t>
                          </m:r>
                        </m:den>
                      </m:f>
                      <m:r>
                        <a:rPr lang="zh-CN" altLang="en-US" i="0">
                          <a:solidFill>
                            <a:schemeClr val="tx1"/>
                          </a:solidFill>
                          <a:latin typeface="Cambria Math" panose="02040503050406030204" pitchFamily="18" charset="0"/>
                        </a:rPr>
                        <m:t>≈82</m:t>
                      </m:r>
                    </m:oMath>
                  </m:oMathPara>
                </a14:m>
                <a:endParaRPr lang="zh-CN" altLang="en-US" dirty="0">
                  <a:solidFill>
                    <a:schemeClr val="tx1"/>
                  </a:solidFill>
                  <a:cs typeface="Times New Roman" panose="02020603050405020304" pitchFamily="18" charset="0"/>
                </a:endParaRPr>
              </a:p>
            </p:txBody>
          </p:sp>
        </mc:Choice>
        <mc:Fallback xmlns="">
          <p:sp>
            <p:nvSpPr>
              <p:cNvPr id="7" name="矩形 6">
                <a:extLst>
                  <a:ext uri="{FF2B5EF4-FFF2-40B4-BE49-F238E27FC236}">
                    <a16:creationId xmlns:a16="http://schemas.microsoft.com/office/drawing/2014/main" xmlns="" xmlns:a14="http://schemas.microsoft.com/office/drawing/2010/main" id="{9B9FE693-89FE-4EC7-8A8C-DE8132ACF20B}"/>
                  </a:ext>
                </a:extLst>
              </p:cNvPr>
              <p:cNvSpPr>
                <a:spLocks noRot="1" noChangeAspect="1" noMove="1" noResize="1" noEditPoints="1" noAdjustHandles="1" noChangeArrowheads="1" noChangeShapeType="1" noTextEdit="1"/>
              </p:cNvSpPr>
              <p:nvPr/>
            </p:nvSpPr>
            <p:spPr>
              <a:xfrm>
                <a:off x="1034074" y="2807778"/>
                <a:ext cx="3396639" cy="854145"/>
              </a:xfrm>
              <a:prstGeom prst="rect">
                <a:avLst/>
              </a:prstGeom>
              <a:blipFill>
                <a:blip r:embed="rId5"/>
                <a:stretch>
                  <a:fillRect/>
                </a:stretch>
              </a:blipFill>
            </p:spPr>
            <p:txBody>
              <a:bodyPr/>
              <a:lstStyle/>
              <a:p>
                <a:r>
                  <a:rPr lang="zh-CN" altLang="en-US">
                    <a:noFill/>
                  </a:rPr>
                  <a:t> </a:t>
                </a:r>
              </a:p>
            </p:txBody>
          </p:sp>
        </mc:Fallback>
      </mc:AlternateContent>
      <p:sp>
        <p:nvSpPr>
          <p:cNvPr id="114" name="文本框 113">
            <a:extLst>
              <a:ext uri="{FF2B5EF4-FFF2-40B4-BE49-F238E27FC236}">
                <a16:creationId xmlns:a16="http://schemas.microsoft.com/office/drawing/2014/main" id="{2FDB61E4-57BD-47FA-ABAA-C0299F35F5DA}"/>
              </a:ext>
            </a:extLst>
          </p:cNvPr>
          <p:cNvSpPr txBox="1"/>
          <p:nvPr/>
        </p:nvSpPr>
        <p:spPr>
          <a:xfrm>
            <a:off x="7771706" y="6228020"/>
            <a:ext cx="415499" cy="369332"/>
          </a:xfrm>
          <a:prstGeom prst="rect">
            <a:avLst/>
          </a:prstGeom>
          <a:noFill/>
        </p:spPr>
        <p:txBody>
          <a:bodyPr wrap="none" rtlCol="0">
            <a:spAutoFit/>
          </a:bodyPr>
          <a:lstStyle/>
          <a:p>
            <a:r>
              <a:rPr lang="en-US" altLang="zh-CN" sz="1800" dirty="0">
                <a:solidFill>
                  <a:srgbClr val="E4A4DC"/>
                </a:solidFill>
              </a:rPr>
              <a:t>71</a:t>
            </a:r>
            <a:endParaRPr lang="zh-CN" altLang="en-US" sz="1800" dirty="0">
              <a:solidFill>
                <a:srgbClr val="E4A4D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7">
                                            <p:bg/>
                                          </p:spTgt>
                                        </p:tgtEl>
                                        <p:attrNameLst>
                                          <p:attrName>style.visibility</p:attrName>
                                        </p:attrNameLst>
                                      </p:cBhvr>
                                      <p:to>
                                        <p:strVal val="visible"/>
                                      </p:to>
                                    </p:set>
                                    <p:animEffect filter="wipe(left)">
                                      <p:cBhvr>
                                        <p:cTn id="7" dur="500"/>
                                        <p:tgtEl>
                                          <p:spTgt spid="21507">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7">
                                            <p:txEl>
                                              <p:pRg st="0" end="0"/>
                                            </p:txEl>
                                          </p:spTgt>
                                        </p:tgtEl>
                                        <p:attrNameLst>
                                          <p:attrName>style.visibility</p:attrName>
                                        </p:attrNameLst>
                                      </p:cBhvr>
                                      <p:to>
                                        <p:strVal val="visible"/>
                                      </p:to>
                                    </p:set>
                                    <p:animEffect filter="wipe(left)">
                                      <p:cBhvr>
                                        <p:cTn id="12" dur="500"/>
                                        <p:tgtEl>
                                          <p:spTgt spid="2150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381"/>
                                        </p:tgtEl>
                                        <p:attrNameLst>
                                          <p:attrName>style.visibility</p:attrName>
                                        </p:attrNameLst>
                                      </p:cBhvr>
                                      <p:to>
                                        <p:strVal val="visible"/>
                                      </p:to>
                                    </p:set>
                                    <p:animEffect transition="in" filter="wipe(left)">
                                      <p:cBhvr>
                                        <p:cTn id="17" dur="500"/>
                                        <p:tgtEl>
                                          <p:spTgt spid="1538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1508"/>
                                        </p:tgtEl>
                                        <p:attrNameLst>
                                          <p:attrName>style.visibility</p:attrName>
                                        </p:attrNameLst>
                                      </p:cBhvr>
                                      <p:to>
                                        <p:strVal val="visible"/>
                                      </p:to>
                                    </p:set>
                                    <p:animEffect filter="wipe(left)">
                                      <p:cBhvr>
                                        <p:cTn id="22" dur="500"/>
                                        <p:tgtEl>
                                          <p:spTgt spid="2150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1602"/>
                                        </p:tgtEl>
                                        <p:attrNameLst>
                                          <p:attrName>style.visibility</p:attrName>
                                        </p:attrNameLst>
                                      </p:cBhvr>
                                      <p:to>
                                        <p:strVal val="visible"/>
                                      </p:to>
                                    </p:set>
                                    <p:animEffect filter="wipe(down)">
                                      <p:cBhvr>
                                        <p:cTn id="27" dur="500"/>
                                        <p:tgtEl>
                                          <p:spTgt spid="21602"/>
                                        </p:tgtEl>
                                      </p:cBhvr>
                                    </p:animEffect>
                                  </p:childTnLst>
                                </p:cTn>
                              </p:par>
                            </p:childTnLst>
                          </p:cTn>
                        </p:par>
                        <p:par>
                          <p:cTn id="28" fill="hold">
                            <p:stCondLst>
                              <p:cond delay="500"/>
                            </p:stCondLst>
                            <p:childTnLst>
                              <p:par>
                                <p:cTn id="29" presetID="12" presetClass="entr" presetSubtype="1" fill="hold" grpId="0" nodeType="afterEffect">
                                  <p:stCondLst>
                                    <p:cond delay="0"/>
                                  </p:stCondLst>
                                  <p:childTnLst>
                                    <p:set>
                                      <p:cBhvr>
                                        <p:cTn id="30" dur="1" fill="hold">
                                          <p:stCondLst>
                                            <p:cond delay="0"/>
                                          </p:stCondLst>
                                        </p:cTn>
                                        <p:tgtEl>
                                          <p:spTgt spid="21603"/>
                                        </p:tgtEl>
                                        <p:attrNameLst>
                                          <p:attrName>style.visibility</p:attrName>
                                        </p:attrNameLst>
                                      </p:cBhvr>
                                      <p:to>
                                        <p:strVal val="visible"/>
                                      </p:to>
                                    </p:set>
                                    <p:animEffect filter="slide(fromTop)">
                                      <p:cBhvr>
                                        <p:cTn id="31" dur="500"/>
                                        <p:tgtEl>
                                          <p:spTgt spid="21603"/>
                                        </p:tgtEl>
                                      </p:cBhvr>
                                    </p:animEffect>
                                  </p:childTnLst>
                                </p:cTn>
                              </p:par>
                            </p:childTnLst>
                          </p:cTn>
                        </p:par>
                        <p:par>
                          <p:cTn id="32" fill="hold">
                            <p:stCondLst>
                              <p:cond delay="1000"/>
                            </p:stCondLst>
                            <p:childTnLst>
                              <p:par>
                                <p:cTn id="33" presetID="22" presetClass="entr" presetSubtype="2" fill="hold" grpId="0" nodeType="afterEffect">
                                  <p:stCondLst>
                                    <p:cond delay="0"/>
                                  </p:stCondLst>
                                  <p:childTnLst>
                                    <p:set>
                                      <p:cBhvr>
                                        <p:cTn id="34" dur="1" fill="hold">
                                          <p:stCondLst>
                                            <p:cond delay="0"/>
                                          </p:stCondLst>
                                        </p:cTn>
                                        <p:tgtEl>
                                          <p:spTgt spid="21601"/>
                                        </p:tgtEl>
                                        <p:attrNameLst>
                                          <p:attrName>style.visibility</p:attrName>
                                        </p:attrNameLst>
                                      </p:cBhvr>
                                      <p:to>
                                        <p:strVal val="visible"/>
                                      </p:to>
                                    </p:set>
                                    <p:animEffect filter="wipe(right)">
                                      <p:cBhvr>
                                        <p:cTn id="35" dur="500"/>
                                        <p:tgtEl>
                                          <p:spTgt spid="21601"/>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250"/>
                                  </p:stCondLst>
                                  <p:childTnLst>
                                    <p:set>
                                      <p:cBhvr>
                                        <p:cTn id="39" dur="1" fill="hold">
                                          <p:stCondLst>
                                            <p:cond delay="0"/>
                                          </p:stCondLst>
                                        </p:cTn>
                                        <p:tgtEl>
                                          <p:spTgt spid="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1598">
                                            <p:txEl>
                                              <p:pRg st="0" end="0"/>
                                            </p:txEl>
                                          </p:spTgt>
                                        </p:tgtEl>
                                        <p:attrNameLst>
                                          <p:attrName>style.visibility</p:attrName>
                                        </p:attrNameLst>
                                      </p:cBhvr>
                                      <p:to>
                                        <p:strVal val="visible"/>
                                      </p:to>
                                    </p:set>
                                    <p:animEffect filter="wipe(left)">
                                      <p:cBhvr>
                                        <p:cTn id="44" dur="500"/>
                                        <p:tgtEl>
                                          <p:spTgt spid="21598">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5" presetClass="entr" presetSubtype="0" fill="hold" nodeType="clickEffect">
                                  <p:stCondLst>
                                    <p:cond delay="0"/>
                                  </p:stCondLst>
                                  <p:childTnLst>
                                    <p:set>
                                      <p:cBhvr>
                                        <p:cTn id="48" dur="1" fill="hold">
                                          <p:stCondLst>
                                            <p:cond delay="0"/>
                                          </p:stCondLst>
                                        </p:cTn>
                                        <p:tgtEl>
                                          <p:spTgt spid="21608"/>
                                        </p:tgtEl>
                                        <p:attrNameLst>
                                          <p:attrName>style.visibility</p:attrName>
                                        </p:attrNameLst>
                                      </p:cBhvr>
                                      <p:to>
                                        <p:strVal val="visible"/>
                                      </p:to>
                                    </p:set>
                                    <p:anim calcmode="lin" valueType="num">
                                      <p:cBhvr>
                                        <p:cTn id="49" dur="1000" fill="hold"/>
                                        <p:tgtEl>
                                          <p:spTgt spid="21608"/>
                                        </p:tgtEl>
                                        <p:attrNameLst>
                                          <p:attrName>ppt_w</p:attrName>
                                        </p:attrNameLst>
                                      </p:cBhvr>
                                      <p:tavLst>
                                        <p:tav tm="0">
                                          <p:val>
                                            <p:fltVal val="0"/>
                                          </p:val>
                                        </p:tav>
                                        <p:tav tm="100000">
                                          <p:val>
                                            <p:strVal val="#ppt_w"/>
                                          </p:val>
                                        </p:tav>
                                      </p:tavLst>
                                    </p:anim>
                                    <p:anim calcmode="lin" valueType="num">
                                      <p:cBhvr>
                                        <p:cTn id="50" dur="1000" fill="hold"/>
                                        <p:tgtEl>
                                          <p:spTgt spid="21608"/>
                                        </p:tgtEl>
                                        <p:attrNameLst>
                                          <p:attrName>ppt_h</p:attrName>
                                        </p:attrNameLst>
                                      </p:cBhvr>
                                      <p:tavLst>
                                        <p:tav tm="0">
                                          <p:val>
                                            <p:fltVal val="0"/>
                                          </p:val>
                                        </p:tav>
                                        <p:tav tm="100000">
                                          <p:val>
                                            <p:strVal val="#ppt_h"/>
                                          </p:val>
                                        </p:tav>
                                      </p:tavLst>
                                    </p:anim>
                                    <p:anim calcmode="lin" valueType="num">
                                      <p:cBhvr>
                                        <p:cTn id="51" dur="1000" fill="hold"/>
                                        <p:tgtEl>
                                          <p:spTgt spid="21608"/>
                                        </p:tgtEl>
                                        <p:attrNameLst>
                                          <p:attrName>ppt_x</p:attrName>
                                        </p:attrNameLst>
                                      </p:cBhvr>
                                      <p:tavLst>
                                        <p:tav tm="0" fmla="#ppt_x+(cos(-2*pi*(1-$))*-#ppt_x-sin(-2*pi*(1-$))*(1-#ppt_y))*(1-$)">
                                          <p:val>
                                            <p:fltVal val="0"/>
                                          </p:val>
                                        </p:tav>
                                        <p:tav tm="100000">
                                          <p:val>
                                            <p:fltVal val="1"/>
                                          </p:val>
                                        </p:tav>
                                      </p:tavLst>
                                    </p:anim>
                                    <p:anim calcmode="lin" valueType="num">
                                      <p:cBhvr>
                                        <p:cTn id="52" dur="1000" fill="hold"/>
                                        <p:tgtEl>
                                          <p:spTgt spid="21608"/>
                                        </p:tgtEl>
                                        <p:attrNameLst>
                                          <p:attrName>ppt_y</p:attrName>
                                        </p:attrNameLst>
                                      </p:cBhvr>
                                      <p:tavLst>
                                        <p:tav tm="0" fmla="#ppt_y+(sin(-2*pi*(1-$))*-#ppt_x+cos(-2*pi*(1-$))*(1-#ppt_y))*(1-$)">
                                          <p:val>
                                            <p:fltVal val="0"/>
                                          </p:val>
                                        </p:tav>
                                        <p:tav tm="100000">
                                          <p:val>
                                            <p:fltVal val="1"/>
                                          </p:val>
                                        </p:tav>
                                      </p:tavLst>
                                    </p:anim>
                                  </p:childTnLst>
                                </p:cTn>
                              </p:par>
                            </p:childTnLst>
                          </p:cTn>
                        </p:par>
                        <p:par>
                          <p:cTn id="53" fill="hold">
                            <p:stCondLst>
                              <p:cond delay="1000"/>
                            </p:stCondLst>
                            <p:childTnLst>
                              <p:par>
                                <p:cTn id="54" presetID="22" presetClass="entr" presetSubtype="2" fill="hold" grpId="0" nodeType="afterEffect">
                                  <p:stCondLst>
                                    <p:cond delay="0"/>
                                  </p:stCondLst>
                                  <p:childTnLst>
                                    <p:set>
                                      <p:cBhvr>
                                        <p:cTn id="55" dur="1" fill="hold">
                                          <p:stCondLst>
                                            <p:cond delay="0"/>
                                          </p:stCondLst>
                                        </p:cTn>
                                        <p:tgtEl>
                                          <p:spTgt spid="21611"/>
                                        </p:tgtEl>
                                        <p:attrNameLst>
                                          <p:attrName>style.visibility</p:attrName>
                                        </p:attrNameLst>
                                      </p:cBhvr>
                                      <p:to>
                                        <p:strVal val="visible"/>
                                      </p:to>
                                    </p:set>
                                    <p:animEffect filter="wipe(right)">
                                      <p:cBhvr>
                                        <p:cTn id="56" dur="500"/>
                                        <p:tgtEl>
                                          <p:spTgt spid="21611"/>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250"/>
                                  </p:stCondLst>
                                  <p:childTnLst>
                                    <p:set>
                                      <p:cBhvr>
                                        <p:cTn id="60" dur="1" fill="hold">
                                          <p:stCondLst>
                                            <p:cond delay="0"/>
                                          </p:stCondLst>
                                        </p:cTn>
                                        <p:tgtEl>
                                          <p:spTgt spid="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1600">
                                            <p:txEl>
                                              <p:pRg st="0" end="0"/>
                                            </p:txEl>
                                          </p:spTgt>
                                        </p:tgtEl>
                                        <p:attrNameLst>
                                          <p:attrName>style.visibility</p:attrName>
                                        </p:attrNameLst>
                                      </p:cBhvr>
                                      <p:to>
                                        <p:strVal val="visible"/>
                                      </p:to>
                                    </p:set>
                                    <p:animEffect filter="wipe(left)">
                                      <p:cBhvr>
                                        <p:cTn id="65" dur="500"/>
                                        <p:tgtEl>
                                          <p:spTgt spid="21600">
                                            <p:txEl>
                                              <p:pRg st="0" end="0"/>
                                            </p:txEl>
                                          </p:spTgt>
                                        </p:tgtEl>
                                      </p:cBhvr>
                                    </p:animEffect>
                                  </p:childTnLst>
                                </p:cTn>
                              </p:par>
                            </p:childTnLst>
                          </p:cTn>
                        </p:par>
                        <p:par>
                          <p:cTn id="66" fill="hold">
                            <p:stCondLst>
                              <p:cond delay="500"/>
                            </p:stCondLst>
                            <p:childTnLst>
                              <p:par>
                                <p:cTn id="67" presetID="19" presetClass="entr" presetSubtype="10" fill="hold" nodeType="afterEffect">
                                  <p:stCondLst>
                                    <p:cond delay="0"/>
                                  </p:stCondLst>
                                  <p:childTnLst>
                                    <p:set>
                                      <p:cBhvr>
                                        <p:cTn id="68" dur="1" fill="hold">
                                          <p:stCondLst>
                                            <p:cond delay="0"/>
                                          </p:stCondLst>
                                        </p:cTn>
                                        <p:tgtEl>
                                          <p:spTgt spid="21612"/>
                                        </p:tgtEl>
                                        <p:attrNameLst>
                                          <p:attrName>style.visibility</p:attrName>
                                        </p:attrNameLst>
                                      </p:cBhvr>
                                      <p:to>
                                        <p:strVal val="visible"/>
                                      </p:to>
                                    </p:set>
                                    <p:anim calcmode="lin" valueType="num">
                                      <p:cBhvr>
                                        <p:cTn id="69" dur="5000" fill="hold"/>
                                        <p:tgtEl>
                                          <p:spTgt spid="21612"/>
                                        </p:tgtEl>
                                        <p:attrNameLst>
                                          <p:attrName>ppt_w</p:attrName>
                                        </p:attrNameLst>
                                      </p:cBhvr>
                                      <p:tavLst>
                                        <p:tav tm="0" fmla="#ppt_w*sin(2.5*pi*$)">
                                          <p:val>
                                            <p:fltVal val="0"/>
                                          </p:val>
                                        </p:tav>
                                        <p:tav tm="100000">
                                          <p:val>
                                            <p:fltVal val="1"/>
                                          </p:val>
                                        </p:tav>
                                      </p:tavLst>
                                    </p:anim>
                                    <p:anim calcmode="lin" valueType="num">
                                      <p:cBhvr>
                                        <p:cTn id="70" dur="5000" fill="hold"/>
                                        <p:tgtEl>
                                          <p:spTgt spid="216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bldLvl="0"/>
      <p:bldP spid="21598" grpId="0" build="p" bldLvl="0"/>
      <p:bldP spid="21600" grpId="0" build="p" bldLvl="0"/>
      <p:bldP spid="21601" grpId="0" animBg="1"/>
      <p:bldP spid="21602" grpId="0" animBg="1"/>
      <p:bldP spid="21603" grpId="0" bldLvl="0"/>
      <p:bldP spid="21611"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4852988" y="2193925"/>
            <a:ext cx="3162300" cy="1085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Font typeface="Arial" pitchFamily="34" charset="0"/>
              <a:buNone/>
            </a:pPr>
            <a:endParaRPr lang="zh-CN" altLang="zh-CN">
              <a:solidFill>
                <a:srgbClr val="000000"/>
              </a:solidFill>
              <a:latin typeface="Times New Roman" pitchFamily="18" charset="0"/>
              <a:sym typeface="Arial" pitchFamily="34" charset="0"/>
            </a:endParaRPr>
          </a:p>
        </p:txBody>
      </p:sp>
      <p:grpSp>
        <p:nvGrpSpPr>
          <p:cNvPr id="22531" name="Group 3"/>
          <p:cNvGrpSpPr>
            <a:grpSpLocks/>
          </p:cNvGrpSpPr>
          <p:nvPr/>
        </p:nvGrpSpPr>
        <p:grpSpPr bwMode="auto">
          <a:xfrm>
            <a:off x="5170488" y="368300"/>
            <a:ext cx="4081462" cy="2813050"/>
            <a:chOff x="0" y="0"/>
            <a:chExt cx="2571" cy="1772"/>
          </a:xfrm>
        </p:grpSpPr>
        <p:grpSp>
          <p:nvGrpSpPr>
            <p:cNvPr id="16403" name="Group 4"/>
            <p:cNvGrpSpPr>
              <a:grpSpLocks/>
            </p:cNvGrpSpPr>
            <p:nvPr/>
          </p:nvGrpSpPr>
          <p:grpSpPr bwMode="auto">
            <a:xfrm>
              <a:off x="261" y="47"/>
              <a:ext cx="1792" cy="1506"/>
              <a:chOff x="0" y="0"/>
              <a:chExt cx="2403" cy="2406"/>
            </a:xfrm>
          </p:grpSpPr>
          <p:sp>
            <p:nvSpPr>
              <p:cNvPr id="16473" name="Line 5"/>
              <p:cNvSpPr>
                <a:spLocks noChangeShapeType="1"/>
              </p:cNvSpPr>
              <p:nvPr/>
            </p:nvSpPr>
            <p:spPr bwMode="auto">
              <a:xfrm>
                <a:off x="0" y="2406"/>
                <a:ext cx="2403" cy="1"/>
              </a:xfrm>
              <a:prstGeom prst="line">
                <a:avLst/>
              </a:prstGeom>
              <a:noFill/>
              <a:ln w="25400">
                <a:solidFill>
                  <a:schemeClr val="tx1"/>
                </a:solidFill>
                <a:miter lim="800000"/>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6474" name="Line 6"/>
              <p:cNvSpPr>
                <a:spLocks noChangeShapeType="1"/>
              </p:cNvSpPr>
              <p:nvPr/>
            </p:nvSpPr>
            <p:spPr bwMode="auto">
              <a:xfrm flipV="1">
                <a:off x="0" y="0"/>
                <a:ext cx="1" cy="2403"/>
              </a:xfrm>
              <a:prstGeom prst="line">
                <a:avLst/>
              </a:prstGeom>
              <a:noFill/>
              <a:ln w="25400">
                <a:solidFill>
                  <a:schemeClr val="tx1"/>
                </a:solidFill>
                <a:miter lim="800000"/>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6475" name="Line 7"/>
              <p:cNvSpPr>
                <a:spLocks noChangeShapeType="1"/>
              </p:cNvSpPr>
              <p:nvPr/>
            </p:nvSpPr>
            <p:spPr bwMode="auto">
              <a:xfrm flipV="1">
                <a:off x="1" y="728"/>
                <a:ext cx="181" cy="167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76" name="Line 8"/>
              <p:cNvSpPr>
                <a:spLocks noChangeShapeType="1"/>
              </p:cNvSpPr>
              <p:nvPr/>
            </p:nvSpPr>
            <p:spPr bwMode="auto">
              <a:xfrm rot="21469020" flipV="1">
                <a:off x="318" y="453"/>
                <a:ext cx="1225" cy="2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77" name="未知"/>
              <p:cNvSpPr>
                <a:spLocks noChangeArrowheads="1"/>
              </p:cNvSpPr>
              <p:nvPr/>
            </p:nvSpPr>
            <p:spPr bwMode="auto">
              <a:xfrm>
                <a:off x="182" y="504"/>
                <a:ext cx="136" cy="227"/>
              </a:xfrm>
              <a:custGeom>
                <a:avLst/>
                <a:gdLst>
                  <a:gd name="T0" fmla="*/ 0 w 136"/>
                  <a:gd name="T1" fmla="*/ 227 h 227"/>
                  <a:gd name="T2" fmla="*/ 26 w 136"/>
                  <a:gd name="T3" fmla="*/ 79 h 227"/>
                  <a:gd name="T4" fmla="*/ 136 w 136"/>
                  <a:gd name="T5" fmla="*/ 0 h 227"/>
                  <a:gd name="T6" fmla="*/ 0 60000 65536"/>
                  <a:gd name="T7" fmla="*/ 0 60000 65536"/>
                  <a:gd name="T8" fmla="*/ 0 60000 65536"/>
                </a:gdLst>
                <a:ahLst/>
                <a:cxnLst>
                  <a:cxn ang="T6">
                    <a:pos x="T0" y="T1"/>
                  </a:cxn>
                  <a:cxn ang="T7">
                    <a:pos x="T2" y="T3"/>
                  </a:cxn>
                  <a:cxn ang="T8">
                    <a:pos x="T4" y="T5"/>
                  </a:cxn>
                </a:cxnLst>
                <a:rect l="0" t="0" r="r" b="b"/>
                <a:pathLst>
                  <a:path w="136" h="227">
                    <a:moveTo>
                      <a:pt x="0" y="227"/>
                    </a:moveTo>
                    <a:cubicBezTo>
                      <a:pt x="4" y="202"/>
                      <a:pt x="3" y="117"/>
                      <a:pt x="26" y="79"/>
                    </a:cubicBezTo>
                    <a:cubicBezTo>
                      <a:pt x="49" y="41"/>
                      <a:pt x="113" y="16"/>
                      <a:pt x="136" y="0"/>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78" name="Line 10"/>
              <p:cNvSpPr>
                <a:spLocks noChangeShapeType="1"/>
              </p:cNvSpPr>
              <p:nvPr/>
            </p:nvSpPr>
            <p:spPr bwMode="auto">
              <a:xfrm flipV="1">
                <a:off x="330" y="819"/>
                <a:ext cx="1259" cy="9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79" name="未知"/>
              <p:cNvSpPr>
                <a:spLocks noChangeArrowheads="1"/>
              </p:cNvSpPr>
              <p:nvPr/>
            </p:nvSpPr>
            <p:spPr bwMode="auto">
              <a:xfrm>
                <a:off x="143" y="909"/>
                <a:ext cx="227" cy="182"/>
              </a:xfrm>
              <a:custGeom>
                <a:avLst/>
                <a:gdLst>
                  <a:gd name="T0" fmla="*/ 0 w 227"/>
                  <a:gd name="T1" fmla="*/ 182 h 182"/>
                  <a:gd name="T2" fmla="*/ 45 w 227"/>
                  <a:gd name="T3" fmla="*/ 46 h 182"/>
                  <a:gd name="T4" fmla="*/ 227 w 227"/>
                  <a:gd name="T5" fmla="*/ 0 h 182"/>
                  <a:gd name="T6" fmla="*/ 0 60000 65536"/>
                  <a:gd name="T7" fmla="*/ 0 60000 65536"/>
                  <a:gd name="T8" fmla="*/ 0 60000 65536"/>
                </a:gdLst>
                <a:ahLst/>
                <a:cxnLst>
                  <a:cxn ang="T6">
                    <a:pos x="T0" y="T1"/>
                  </a:cxn>
                  <a:cxn ang="T7">
                    <a:pos x="T2" y="T3"/>
                  </a:cxn>
                  <a:cxn ang="T8">
                    <a:pos x="T4" y="T5"/>
                  </a:cxn>
                </a:cxnLst>
                <a:rect l="0" t="0" r="r" b="b"/>
                <a:pathLst>
                  <a:path w="227" h="182">
                    <a:moveTo>
                      <a:pt x="0" y="182"/>
                    </a:moveTo>
                    <a:cubicBezTo>
                      <a:pt x="3" y="129"/>
                      <a:pt x="7" y="76"/>
                      <a:pt x="45" y="46"/>
                    </a:cubicBezTo>
                    <a:cubicBezTo>
                      <a:pt x="83" y="16"/>
                      <a:pt x="197" y="8"/>
                      <a:pt x="227" y="0"/>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80" name="Line 12"/>
              <p:cNvSpPr>
                <a:spLocks noChangeShapeType="1"/>
              </p:cNvSpPr>
              <p:nvPr/>
            </p:nvSpPr>
            <p:spPr bwMode="auto">
              <a:xfrm flipV="1">
                <a:off x="210" y="1227"/>
                <a:ext cx="1497" cy="91"/>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81" name="Line 13"/>
              <p:cNvSpPr>
                <a:spLocks noChangeShapeType="1"/>
              </p:cNvSpPr>
              <p:nvPr/>
            </p:nvSpPr>
            <p:spPr bwMode="auto">
              <a:xfrm flipV="1">
                <a:off x="204" y="1589"/>
                <a:ext cx="1633" cy="91"/>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82" name="Line 14"/>
              <p:cNvSpPr>
                <a:spLocks noChangeShapeType="1"/>
              </p:cNvSpPr>
              <p:nvPr/>
            </p:nvSpPr>
            <p:spPr bwMode="auto">
              <a:xfrm rot="21594457" flipV="1">
                <a:off x="169" y="1952"/>
                <a:ext cx="1724" cy="91"/>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6483" name="Group 15"/>
              <p:cNvGrpSpPr>
                <a:grpSpLocks/>
              </p:cNvGrpSpPr>
              <p:nvPr/>
            </p:nvGrpSpPr>
            <p:grpSpPr bwMode="auto">
              <a:xfrm>
                <a:off x="3" y="2315"/>
                <a:ext cx="1994" cy="90"/>
                <a:chOff x="0" y="0"/>
                <a:chExt cx="2185" cy="102"/>
              </a:xfrm>
            </p:grpSpPr>
            <p:sp>
              <p:nvSpPr>
                <p:cNvPr id="16487" name="Line 16"/>
                <p:cNvSpPr>
                  <a:spLocks noChangeShapeType="1"/>
                </p:cNvSpPr>
                <p:nvPr/>
              </p:nvSpPr>
              <p:spPr bwMode="auto">
                <a:xfrm flipV="1">
                  <a:off x="315" y="0"/>
                  <a:ext cx="1870" cy="37"/>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88" name="未知"/>
                <p:cNvSpPr>
                  <a:spLocks noChangeArrowheads="1"/>
                </p:cNvSpPr>
                <p:nvPr/>
              </p:nvSpPr>
              <p:spPr bwMode="auto">
                <a:xfrm>
                  <a:off x="0" y="34"/>
                  <a:ext cx="359" cy="68"/>
                </a:xfrm>
                <a:custGeom>
                  <a:avLst/>
                  <a:gdLst>
                    <a:gd name="T0" fmla="*/ 0 w 359"/>
                    <a:gd name="T1" fmla="*/ 68 h 68"/>
                    <a:gd name="T2" fmla="*/ 164 w 359"/>
                    <a:gd name="T3" fmla="*/ 14 h 68"/>
                    <a:gd name="T4" fmla="*/ 359 w 359"/>
                    <a:gd name="T5" fmla="*/ 0 h 68"/>
                    <a:gd name="T6" fmla="*/ 0 60000 65536"/>
                    <a:gd name="T7" fmla="*/ 0 60000 65536"/>
                    <a:gd name="T8" fmla="*/ 0 60000 65536"/>
                  </a:gdLst>
                  <a:ahLst/>
                  <a:cxnLst>
                    <a:cxn ang="T6">
                      <a:pos x="T0" y="T1"/>
                    </a:cxn>
                    <a:cxn ang="T7">
                      <a:pos x="T2" y="T3"/>
                    </a:cxn>
                    <a:cxn ang="T8">
                      <a:pos x="T4" y="T5"/>
                    </a:cxn>
                  </a:cxnLst>
                  <a:rect l="0" t="0" r="r" b="b"/>
                  <a:pathLst>
                    <a:path w="359" h="68">
                      <a:moveTo>
                        <a:pt x="0" y="68"/>
                      </a:moveTo>
                      <a:cubicBezTo>
                        <a:pt x="27" y="59"/>
                        <a:pt x="104" y="25"/>
                        <a:pt x="164" y="14"/>
                      </a:cubicBezTo>
                      <a:cubicBezTo>
                        <a:pt x="224" y="3"/>
                        <a:pt x="319" y="3"/>
                        <a:pt x="359" y="0"/>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6484" name="未知"/>
              <p:cNvSpPr>
                <a:spLocks noChangeArrowheads="1"/>
              </p:cNvSpPr>
              <p:nvPr/>
            </p:nvSpPr>
            <p:spPr bwMode="auto">
              <a:xfrm rot="-1056158">
                <a:off x="92" y="1321"/>
                <a:ext cx="136" cy="105"/>
              </a:xfrm>
              <a:custGeom>
                <a:avLst/>
                <a:gdLst>
                  <a:gd name="T0" fmla="*/ 0 w 136"/>
                  <a:gd name="T1" fmla="*/ 105 h 105"/>
                  <a:gd name="T2" fmla="*/ 45 w 136"/>
                  <a:gd name="T3" fmla="*/ 15 h 105"/>
                  <a:gd name="T4" fmla="*/ 136 w 136"/>
                  <a:gd name="T5" fmla="*/ 15 h 105"/>
                  <a:gd name="T6" fmla="*/ 0 60000 65536"/>
                  <a:gd name="T7" fmla="*/ 0 60000 65536"/>
                  <a:gd name="T8" fmla="*/ 0 60000 65536"/>
                </a:gdLst>
                <a:ahLst/>
                <a:cxnLst>
                  <a:cxn ang="T6">
                    <a:pos x="T0" y="T1"/>
                  </a:cxn>
                  <a:cxn ang="T7">
                    <a:pos x="T2" y="T3"/>
                  </a:cxn>
                  <a:cxn ang="T8">
                    <a:pos x="T4" y="T5"/>
                  </a:cxn>
                </a:cxnLst>
                <a:rect l="0" t="0" r="r" b="b"/>
                <a:pathLst>
                  <a:path w="136" h="105">
                    <a:moveTo>
                      <a:pt x="0" y="105"/>
                    </a:moveTo>
                    <a:cubicBezTo>
                      <a:pt x="11" y="67"/>
                      <a:pt x="22" y="30"/>
                      <a:pt x="45" y="15"/>
                    </a:cubicBezTo>
                    <a:cubicBezTo>
                      <a:pt x="68" y="0"/>
                      <a:pt x="102" y="7"/>
                      <a:pt x="136" y="15"/>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85" name="未知"/>
              <p:cNvSpPr>
                <a:spLocks noChangeArrowheads="1"/>
              </p:cNvSpPr>
              <p:nvPr/>
            </p:nvSpPr>
            <p:spPr bwMode="auto">
              <a:xfrm>
                <a:off x="65" y="1679"/>
                <a:ext cx="184" cy="108"/>
              </a:xfrm>
              <a:custGeom>
                <a:avLst/>
                <a:gdLst>
                  <a:gd name="T0" fmla="*/ 0 w 184"/>
                  <a:gd name="T1" fmla="*/ 108 h 108"/>
                  <a:gd name="T2" fmla="*/ 36 w 184"/>
                  <a:gd name="T3" fmla="*/ 18 h 108"/>
                  <a:gd name="T4" fmla="*/ 184 w 184"/>
                  <a:gd name="T5" fmla="*/ 1 h 108"/>
                  <a:gd name="T6" fmla="*/ 0 60000 65536"/>
                  <a:gd name="T7" fmla="*/ 0 60000 65536"/>
                  <a:gd name="T8" fmla="*/ 0 60000 65536"/>
                </a:gdLst>
                <a:ahLst/>
                <a:cxnLst>
                  <a:cxn ang="T6">
                    <a:pos x="T0" y="T1"/>
                  </a:cxn>
                  <a:cxn ang="T7">
                    <a:pos x="T2" y="T3"/>
                  </a:cxn>
                  <a:cxn ang="T8">
                    <a:pos x="T4" y="T5"/>
                  </a:cxn>
                </a:cxnLst>
                <a:rect l="0" t="0" r="r" b="b"/>
                <a:pathLst>
                  <a:path w="184" h="108">
                    <a:moveTo>
                      <a:pt x="0" y="108"/>
                    </a:moveTo>
                    <a:cubicBezTo>
                      <a:pt x="6" y="93"/>
                      <a:pt x="6" y="36"/>
                      <a:pt x="36" y="18"/>
                    </a:cubicBezTo>
                    <a:cubicBezTo>
                      <a:pt x="66" y="0"/>
                      <a:pt x="153" y="5"/>
                      <a:pt x="184" y="1"/>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86" name="未知"/>
              <p:cNvSpPr>
                <a:spLocks noChangeArrowheads="1"/>
              </p:cNvSpPr>
              <p:nvPr/>
            </p:nvSpPr>
            <p:spPr bwMode="auto">
              <a:xfrm>
                <a:off x="34" y="2042"/>
                <a:ext cx="136" cy="92"/>
              </a:xfrm>
              <a:custGeom>
                <a:avLst/>
                <a:gdLst>
                  <a:gd name="T0" fmla="*/ 0 w 136"/>
                  <a:gd name="T1" fmla="*/ 92 h 92"/>
                  <a:gd name="T2" fmla="*/ 43 w 136"/>
                  <a:gd name="T3" fmla="*/ 15 h 92"/>
                  <a:gd name="T4" fmla="*/ 136 w 136"/>
                  <a:gd name="T5" fmla="*/ 1 h 92"/>
                  <a:gd name="T6" fmla="*/ 0 60000 65536"/>
                  <a:gd name="T7" fmla="*/ 0 60000 65536"/>
                  <a:gd name="T8" fmla="*/ 0 60000 65536"/>
                </a:gdLst>
                <a:ahLst/>
                <a:cxnLst>
                  <a:cxn ang="T6">
                    <a:pos x="T0" y="T1"/>
                  </a:cxn>
                  <a:cxn ang="T7">
                    <a:pos x="T2" y="T3"/>
                  </a:cxn>
                  <a:cxn ang="T8">
                    <a:pos x="T4" y="T5"/>
                  </a:cxn>
                </a:cxnLst>
                <a:rect l="0" t="0" r="r" b="b"/>
                <a:pathLst>
                  <a:path w="136" h="92">
                    <a:moveTo>
                      <a:pt x="0" y="92"/>
                    </a:moveTo>
                    <a:cubicBezTo>
                      <a:pt x="7" y="79"/>
                      <a:pt x="20" y="30"/>
                      <a:pt x="43" y="15"/>
                    </a:cubicBezTo>
                    <a:cubicBezTo>
                      <a:pt x="66" y="0"/>
                      <a:pt x="117" y="4"/>
                      <a:pt x="136" y="1"/>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6404" name="未知"/>
            <p:cNvSpPr>
              <a:spLocks noChangeArrowheads="1"/>
            </p:cNvSpPr>
            <p:nvPr/>
          </p:nvSpPr>
          <p:spPr bwMode="auto">
            <a:xfrm>
              <a:off x="279" y="261"/>
              <a:ext cx="286" cy="1292"/>
            </a:xfrm>
            <a:custGeom>
              <a:avLst/>
              <a:gdLst>
                <a:gd name="T0" fmla="*/ 0 w 384"/>
                <a:gd name="T1" fmla="*/ 8 h 2064"/>
                <a:gd name="T2" fmla="*/ 5 w 384"/>
                <a:gd name="T3" fmla="*/ 4 h 2064"/>
                <a:gd name="T4" fmla="*/ 11 w 384"/>
                <a:gd name="T5" fmla="*/ 0 h 2064"/>
                <a:gd name="T6" fmla="*/ 0 60000 65536"/>
                <a:gd name="T7" fmla="*/ 0 60000 65536"/>
                <a:gd name="T8" fmla="*/ 0 60000 65536"/>
              </a:gdLst>
              <a:ahLst/>
              <a:cxnLst>
                <a:cxn ang="T6">
                  <a:pos x="T0" y="T1"/>
                </a:cxn>
                <a:cxn ang="T7">
                  <a:pos x="T2" y="T3"/>
                </a:cxn>
                <a:cxn ang="T8">
                  <a:pos x="T4" y="T5"/>
                </a:cxn>
              </a:cxnLst>
              <a:rect l="0" t="0" r="r" b="b"/>
              <a:pathLst>
                <a:path w="384" h="2064">
                  <a:moveTo>
                    <a:pt x="0" y="2064"/>
                  </a:moveTo>
                  <a:cubicBezTo>
                    <a:pt x="64" y="1756"/>
                    <a:pt x="128" y="1448"/>
                    <a:pt x="192" y="1104"/>
                  </a:cubicBezTo>
                  <a:cubicBezTo>
                    <a:pt x="256" y="760"/>
                    <a:pt x="352" y="176"/>
                    <a:pt x="384" y="0"/>
                  </a:cubicBezTo>
                </a:path>
              </a:pathLst>
            </a:custGeom>
            <a:noFill/>
            <a:ln w="25400">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05" name="Line 22"/>
            <p:cNvSpPr>
              <a:spLocks noChangeShapeType="1"/>
            </p:cNvSpPr>
            <p:nvPr/>
          </p:nvSpPr>
          <p:spPr bwMode="auto">
            <a:xfrm>
              <a:off x="458" y="381"/>
              <a:ext cx="72" cy="30"/>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06" name="Line 23"/>
            <p:cNvSpPr>
              <a:spLocks noChangeShapeType="1"/>
            </p:cNvSpPr>
            <p:nvPr/>
          </p:nvSpPr>
          <p:spPr bwMode="auto">
            <a:xfrm>
              <a:off x="346" y="915"/>
              <a:ext cx="71" cy="29"/>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07" name="Line 24"/>
            <p:cNvSpPr>
              <a:spLocks noChangeShapeType="1"/>
            </p:cNvSpPr>
            <p:nvPr/>
          </p:nvSpPr>
          <p:spPr bwMode="auto">
            <a:xfrm>
              <a:off x="341" y="967"/>
              <a:ext cx="72" cy="29"/>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08" name="Line 25"/>
            <p:cNvSpPr>
              <a:spLocks noChangeShapeType="1"/>
            </p:cNvSpPr>
            <p:nvPr/>
          </p:nvSpPr>
          <p:spPr bwMode="auto">
            <a:xfrm>
              <a:off x="360" y="865"/>
              <a:ext cx="71" cy="31"/>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09" name="Line 26"/>
            <p:cNvSpPr>
              <a:spLocks noChangeShapeType="1"/>
            </p:cNvSpPr>
            <p:nvPr/>
          </p:nvSpPr>
          <p:spPr bwMode="auto">
            <a:xfrm rot="-94735">
              <a:off x="422" y="411"/>
              <a:ext cx="108" cy="60"/>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10" name="Line 27"/>
            <p:cNvSpPr>
              <a:spLocks noChangeShapeType="1"/>
            </p:cNvSpPr>
            <p:nvPr/>
          </p:nvSpPr>
          <p:spPr bwMode="auto">
            <a:xfrm rot="-94735">
              <a:off x="416" y="471"/>
              <a:ext cx="107" cy="61"/>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11" name="Line 28"/>
            <p:cNvSpPr>
              <a:spLocks noChangeShapeType="1"/>
            </p:cNvSpPr>
            <p:nvPr/>
          </p:nvSpPr>
          <p:spPr bwMode="auto">
            <a:xfrm rot="-94735">
              <a:off x="386" y="514"/>
              <a:ext cx="107" cy="60"/>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12" name="Line 29"/>
            <p:cNvSpPr>
              <a:spLocks noChangeShapeType="1"/>
            </p:cNvSpPr>
            <p:nvPr/>
          </p:nvSpPr>
          <p:spPr bwMode="auto">
            <a:xfrm rot="-94735">
              <a:off x="386" y="573"/>
              <a:ext cx="107" cy="59"/>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13" name="Line 30"/>
            <p:cNvSpPr>
              <a:spLocks noChangeShapeType="1"/>
            </p:cNvSpPr>
            <p:nvPr/>
          </p:nvSpPr>
          <p:spPr bwMode="auto">
            <a:xfrm rot="-94735">
              <a:off x="365" y="822"/>
              <a:ext cx="72" cy="30"/>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14" name="Line 31"/>
            <p:cNvSpPr>
              <a:spLocks noChangeShapeType="1"/>
            </p:cNvSpPr>
            <p:nvPr/>
          </p:nvSpPr>
          <p:spPr bwMode="auto">
            <a:xfrm>
              <a:off x="324" y="1012"/>
              <a:ext cx="76" cy="37"/>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15" name="Line 32"/>
            <p:cNvSpPr>
              <a:spLocks noChangeShapeType="1"/>
            </p:cNvSpPr>
            <p:nvPr/>
          </p:nvSpPr>
          <p:spPr bwMode="auto">
            <a:xfrm>
              <a:off x="315" y="1065"/>
              <a:ext cx="71" cy="29"/>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16" name="Line 33"/>
            <p:cNvSpPr>
              <a:spLocks noChangeShapeType="1"/>
            </p:cNvSpPr>
            <p:nvPr/>
          </p:nvSpPr>
          <p:spPr bwMode="auto">
            <a:xfrm>
              <a:off x="373" y="775"/>
              <a:ext cx="72" cy="30"/>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17" name="Line 34"/>
            <p:cNvSpPr>
              <a:spLocks noChangeShapeType="1"/>
            </p:cNvSpPr>
            <p:nvPr/>
          </p:nvSpPr>
          <p:spPr bwMode="auto">
            <a:xfrm rot="-94735">
              <a:off x="379" y="732"/>
              <a:ext cx="71" cy="30"/>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18" name="Line 35"/>
            <p:cNvSpPr>
              <a:spLocks noChangeShapeType="1"/>
            </p:cNvSpPr>
            <p:nvPr/>
          </p:nvSpPr>
          <p:spPr bwMode="auto">
            <a:xfrm rot="-94735">
              <a:off x="385" y="623"/>
              <a:ext cx="108" cy="58"/>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19" name="Line 36"/>
            <p:cNvSpPr>
              <a:spLocks noChangeShapeType="1"/>
            </p:cNvSpPr>
            <p:nvPr/>
          </p:nvSpPr>
          <p:spPr bwMode="auto">
            <a:xfrm rot="-94735">
              <a:off x="386" y="682"/>
              <a:ext cx="71" cy="29"/>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20" name="Line 37"/>
            <p:cNvSpPr>
              <a:spLocks noChangeShapeType="1"/>
            </p:cNvSpPr>
            <p:nvPr/>
          </p:nvSpPr>
          <p:spPr bwMode="auto">
            <a:xfrm>
              <a:off x="319" y="1113"/>
              <a:ext cx="72" cy="30"/>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21" name="Line 38"/>
            <p:cNvSpPr>
              <a:spLocks noChangeShapeType="1"/>
            </p:cNvSpPr>
            <p:nvPr/>
          </p:nvSpPr>
          <p:spPr bwMode="auto">
            <a:xfrm>
              <a:off x="310" y="1158"/>
              <a:ext cx="72" cy="30"/>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22" name="Line 39"/>
            <p:cNvSpPr>
              <a:spLocks noChangeShapeType="1"/>
            </p:cNvSpPr>
            <p:nvPr/>
          </p:nvSpPr>
          <p:spPr bwMode="auto">
            <a:xfrm rot="-752289">
              <a:off x="319" y="1203"/>
              <a:ext cx="34" cy="31"/>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23" name="Line 40"/>
            <p:cNvSpPr>
              <a:spLocks noChangeShapeType="1"/>
            </p:cNvSpPr>
            <p:nvPr/>
          </p:nvSpPr>
          <p:spPr bwMode="auto">
            <a:xfrm rot="-752289">
              <a:off x="310" y="1248"/>
              <a:ext cx="34" cy="31"/>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24" name="Line 41"/>
            <p:cNvSpPr>
              <a:spLocks noChangeShapeType="1"/>
            </p:cNvSpPr>
            <p:nvPr/>
          </p:nvSpPr>
          <p:spPr bwMode="auto">
            <a:xfrm rot="-752289">
              <a:off x="310" y="1289"/>
              <a:ext cx="34" cy="31"/>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25" name="Line 42"/>
            <p:cNvSpPr>
              <a:spLocks noChangeShapeType="1"/>
            </p:cNvSpPr>
            <p:nvPr/>
          </p:nvSpPr>
          <p:spPr bwMode="auto">
            <a:xfrm rot="-752289">
              <a:off x="301" y="1342"/>
              <a:ext cx="34" cy="30"/>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26" name="Line 43"/>
            <p:cNvSpPr>
              <a:spLocks noChangeShapeType="1"/>
            </p:cNvSpPr>
            <p:nvPr/>
          </p:nvSpPr>
          <p:spPr bwMode="auto">
            <a:xfrm>
              <a:off x="284" y="1403"/>
              <a:ext cx="35" cy="29"/>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16427" name="Group 44"/>
            <p:cNvGrpSpPr>
              <a:grpSpLocks/>
            </p:cNvGrpSpPr>
            <p:nvPr/>
          </p:nvGrpSpPr>
          <p:grpSpPr bwMode="auto">
            <a:xfrm>
              <a:off x="306" y="1493"/>
              <a:ext cx="1410" cy="63"/>
              <a:chOff x="0" y="0"/>
              <a:chExt cx="1890" cy="102"/>
            </a:xfrm>
          </p:grpSpPr>
          <p:sp>
            <p:nvSpPr>
              <p:cNvPr id="16441" name="Line 45"/>
              <p:cNvSpPr>
                <a:spLocks noChangeShapeType="1"/>
              </p:cNvSpPr>
              <p:nvPr/>
            </p:nvSpPr>
            <p:spPr bwMode="auto">
              <a:xfrm flipH="1">
                <a:off x="1794" y="0"/>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42" name="Line 46"/>
              <p:cNvSpPr>
                <a:spLocks noChangeShapeType="1"/>
              </p:cNvSpPr>
              <p:nvPr/>
            </p:nvSpPr>
            <p:spPr bwMode="auto">
              <a:xfrm flipH="1">
                <a:off x="1722" y="0"/>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43" name="Line 47"/>
              <p:cNvSpPr>
                <a:spLocks noChangeShapeType="1"/>
              </p:cNvSpPr>
              <p:nvPr/>
            </p:nvSpPr>
            <p:spPr bwMode="auto">
              <a:xfrm flipH="1">
                <a:off x="1656" y="0"/>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44" name="Line 48"/>
              <p:cNvSpPr>
                <a:spLocks noChangeShapeType="1"/>
              </p:cNvSpPr>
              <p:nvPr/>
            </p:nvSpPr>
            <p:spPr bwMode="auto">
              <a:xfrm flipH="1">
                <a:off x="1590" y="0"/>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45" name="Line 49"/>
              <p:cNvSpPr>
                <a:spLocks noChangeShapeType="1"/>
              </p:cNvSpPr>
              <p:nvPr/>
            </p:nvSpPr>
            <p:spPr bwMode="auto">
              <a:xfrm flipH="1">
                <a:off x="1518" y="0"/>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46" name="Line 50"/>
              <p:cNvSpPr>
                <a:spLocks noChangeShapeType="1"/>
              </p:cNvSpPr>
              <p:nvPr/>
            </p:nvSpPr>
            <p:spPr bwMode="auto">
              <a:xfrm flipH="1">
                <a:off x="1452" y="0"/>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47" name="Line 51"/>
              <p:cNvSpPr>
                <a:spLocks noChangeShapeType="1"/>
              </p:cNvSpPr>
              <p:nvPr/>
            </p:nvSpPr>
            <p:spPr bwMode="auto">
              <a:xfrm flipH="1">
                <a:off x="1386" y="0"/>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48" name="Line 52"/>
              <p:cNvSpPr>
                <a:spLocks noChangeShapeType="1"/>
              </p:cNvSpPr>
              <p:nvPr/>
            </p:nvSpPr>
            <p:spPr bwMode="auto">
              <a:xfrm flipH="1">
                <a:off x="1314" y="6"/>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49" name="Line 53"/>
              <p:cNvSpPr>
                <a:spLocks noChangeShapeType="1"/>
              </p:cNvSpPr>
              <p:nvPr/>
            </p:nvSpPr>
            <p:spPr bwMode="auto">
              <a:xfrm flipH="1">
                <a:off x="1248" y="6"/>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50" name="Line 54"/>
              <p:cNvSpPr>
                <a:spLocks noChangeShapeType="1"/>
              </p:cNvSpPr>
              <p:nvPr/>
            </p:nvSpPr>
            <p:spPr bwMode="auto">
              <a:xfrm flipH="1">
                <a:off x="1188" y="6"/>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51" name="Line 55"/>
              <p:cNvSpPr>
                <a:spLocks noChangeShapeType="1"/>
              </p:cNvSpPr>
              <p:nvPr/>
            </p:nvSpPr>
            <p:spPr bwMode="auto">
              <a:xfrm flipH="1">
                <a:off x="1116" y="6"/>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52" name="Line 56"/>
              <p:cNvSpPr>
                <a:spLocks noChangeShapeType="1"/>
              </p:cNvSpPr>
              <p:nvPr/>
            </p:nvSpPr>
            <p:spPr bwMode="auto">
              <a:xfrm flipH="1">
                <a:off x="624"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53" name="Line 57"/>
              <p:cNvSpPr>
                <a:spLocks noChangeShapeType="1"/>
              </p:cNvSpPr>
              <p:nvPr/>
            </p:nvSpPr>
            <p:spPr bwMode="auto">
              <a:xfrm flipH="1">
                <a:off x="678"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54" name="Line 58"/>
              <p:cNvSpPr>
                <a:spLocks noChangeShapeType="1"/>
              </p:cNvSpPr>
              <p:nvPr/>
            </p:nvSpPr>
            <p:spPr bwMode="auto">
              <a:xfrm flipH="1">
                <a:off x="564"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55" name="Line 59"/>
              <p:cNvSpPr>
                <a:spLocks noChangeShapeType="1"/>
              </p:cNvSpPr>
              <p:nvPr/>
            </p:nvSpPr>
            <p:spPr bwMode="auto">
              <a:xfrm flipH="1">
                <a:off x="1056" y="6"/>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56" name="Line 60"/>
              <p:cNvSpPr>
                <a:spLocks noChangeShapeType="1"/>
              </p:cNvSpPr>
              <p:nvPr/>
            </p:nvSpPr>
            <p:spPr bwMode="auto">
              <a:xfrm flipH="1">
                <a:off x="456"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57" name="Line 61"/>
              <p:cNvSpPr>
                <a:spLocks noChangeShapeType="1"/>
              </p:cNvSpPr>
              <p:nvPr/>
            </p:nvSpPr>
            <p:spPr bwMode="auto">
              <a:xfrm flipH="1">
                <a:off x="510"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58" name="Line 62"/>
              <p:cNvSpPr>
                <a:spLocks noChangeShapeType="1"/>
              </p:cNvSpPr>
              <p:nvPr/>
            </p:nvSpPr>
            <p:spPr bwMode="auto">
              <a:xfrm flipH="1">
                <a:off x="396"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59" name="Line 63"/>
              <p:cNvSpPr>
                <a:spLocks noChangeShapeType="1"/>
              </p:cNvSpPr>
              <p:nvPr/>
            </p:nvSpPr>
            <p:spPr bwMode="auto">
              <a:xfrm flipH="1">
                <a:off x="954" y="36"/>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60" name="Line 64"/>
              <p:cNvSpPr>
                <a:spLocks noChangeShapeType="1"/>
              </p:cNvSpPr>
              <p:nvPr/>
            </p:nvSpPr>
            <p:spPr bwMode="auto">
              <a:xfrm flipH="1">
                <a:off x="1008" y="36"/>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61" name="Line 65"/>
              <p:cNvSpPr>
                <a:spLocks noChangeShapeType="1"/>
              </p:cNvSpPr>
              <p:nvPr/>
            </p:nvSpPr>
            <p:spPr bwMode="auto">
              <a:xfrm flipH="1">
                <a:off x="894" y="36"/>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62" name="Line 66"/>
              <p:cNvSpPr>
                <a:spLocks noChangeShapeType="1"/>
              </p:cNvSpPr>
              <p:nvPr/>
            </p:nvSpPr>
            <p:spPr bwMode="auto">
              <a:xfrm flipH="1">
                <a:off x="786" y="36"/>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63" name="Line 67"/>
              <p:cNvSpPr>
                <a:spLocks noChangeShapeType="1"/>
              </p:cNvSpPr>
              <p:nvPr/>
            </p:nvSpPr>
            <p:spPr bwMode="auto">
              <a:xfrm flipH="1">
                <a:off x="840" y="36"/>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64" name="Line 68"/>
              <p:cNvSpPr>
                <a:spLocks noChangeShapeType="1"/>
              </p:cNvSpPr>
              <p:nvPr/>
            </p:nvSpPr>
            <p:spPr bwMode="auto">
              <a:xfrm flipH="1">
                <a:off x="726"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65" name="Line 69"/>
              <p:cNvSpPr>
                <a:spLocks noChangeShapeType="1"/>
              </p:cNvSpPr>
              <p:nvPr/>
            </p:nvSpPr>
            <p:spPr bwMode="auto">
              <a:xfrm flipH="1">
                <a:off x="342"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66" name="Line 70"/>
              <p:cNvSpPr>
                <a:spLocks noChangeShapeType="1"/>
              </p:cNvSpPr>
              <p:nvPr/>
            </p:nvSpPr>
            <p:spPr bwMode="auto">
              <a:xfrm flipH="1">
                <a:off x="234"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67" name="Line 71"/>
              <p:cNvSpPr>
                <a:spLocks noChangeShapeType="1"/>
              </p:cNvSpPr>
              <p:nvPr/>
            </p:nvSpPr>
            <p:spPr bwMode="auto">
              <a:xfrm flipH="1">
                <a:off x="288"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68" name="Line 72"/>
              <p:cNvSpPr>
                <a:spLocks noChangeShapeType="1"/>
              </p:cNvSpPr>
              <p:nvPr/>
            </p:nvSpPr>
            <p:spPr bwMode="auto">
              <a:xfrm flipH="1">
                <a:off x="174"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69" name="Line 73"/>
              <p:cNvSpPr>
                <a:spLocks noChangeShapeType="1"/>
              </p:cNvSpPr>
              <p:nvPr/>
            </p:nvSpPr>
            <p:spPr bwMode="auto">
              <a:xfrm flipH="1">
                <a:off x="168" y="48"/>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70" name="Line 74"/>
              <p:cNvSpPr>
                <a:spLocks noChangeShapeType="1"/>
              </p:cNvSpPr>
              <p:nvPr/>
            </p:nvSpPr>
            <p:spPr bwMode="auto">
              <a:xfrm flipH="1">
                <a:off x="60" y="48"/>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71" name="Line 75"/>
              <p:cNvSpPr>
                <a:spLocks noChangeShapeType="1"/>
              </p:cNvSpPr>
              <p:nvPr/>
            </p:nvSpPr>
            <p:spPr bwMode="auto">
              <a:xfrm flipH="1">
                <a:off x="114" y="48"/>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72" name="Line 76"/>
              <p:cNvSpPr>
                <a:spLocks noChangeShapeType="1"/>
              </p:cNvSpPr>
              <p:nvPr/>
            </p:nvSpPr>
            <p:spPr bwMode="auto">
              <a:xfrm flipH="1">
                <a:off x="0" y="48"/>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16428" name="Line 77"/>
            <p:cNvSpPr>
              <a:spLocks noChangeShapeType="1"/>
            </p:cNvSpPr>
            <p:nvPr/>
          </p:nvSpPr>
          <p:spPr bwMode="auto">
            <a:xfrm>
              <a:off x="265" y="1462"/>
              <a:ext cx="36" cy="31"/>
            </a:xfrm>
            <a:prstGeom prst="line">
              <a:avLst/>
            </a:prstGeom>
            <a:noFill/>
            <a:ln w="12700">
              <a:solidFill>
                <a:srgbClr val="CC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29" name="Text Box 78"/>
            <p:cNvSpPr>
              <a:spLocks noChangeArrowheads="1"/>
            </p:cNvSpPr>
            <p:nvPr/>
          </p:nvSpPr>
          <p:spPr bwMode="auto">
            <a:xfrm>
              <a:off x="272" y="0"/>
              <a:ext cx="61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2000" i="1">
                  <a:solidFill>
                    <a:schemeClr val="tx1"/>
                  </a:solidFill>
                  <a:latin typeface="Times New Roman" pitchFamily="18" charset="0"/>
                  <a:sym typeface="Arial" pitchFamily="34" charset="0"/>
                </a:rPr>
                <a:t>i</a:t>
              </a:r>
              <a:r>
                <a:rPr lang="en-US" altLang="zh-CN" sz="2000" baseline="-25000">
                  <a:solidFill>
                    <a:schemeClr val="tx1"/>
                  </a:solidFill>
                  <a:latin typeface="Times New Roman" pitchFamily="18" charset="0"/>
                  <a:sym typeface="Arial" pitchFamily="34" charset="0"/>
                </a:rPr>
                <a:t>C</a:t>
              </a:r>
              <a:r>
                <a:rPr lang="en-US" altLang="zh-CN" sz="2000" i="1">
                  <a:solidFill>
                    <a:schemeClr val="tx1"/>
                  </a:solidFill>
                  <a:latin typeface="Times New Roman" pitchFamily="18" charset="0"/>
                  <a:sym typeface="Arial" pitchFamily="34" charset="0"/>
                </a:rPr>
                <a:t> </a:t>
              </a:r>
              <a:r>
                <a:rPr lang="en-US" altLang="zh-CN" sz="2000" b="0">
                  <a:solidFill>
                    <a:schemeClr val="tx1"/>
                  </a:solidFill>
                  <a:latin typeface="Times New Roman" pitchFamily="18" charset="0"/>
                  <a:sym typeface="Arial" pitchFamily="34" charset="0"/>
                </a:rPr>
                <a:t>/ </a:t>
              </a:r>
              <a:r>
                <a:rPr lang="en-US" altLang="zh-CN" sz="2000">
                  <a:solidFill>
                    <a:schemeClr val="tx1"/>
                  </a:solidFill>
                  <a:latin typeface="Times New Roman" pitchFamily="18" charset="0"/>
                  <a:sym typeface="Arial" pitchFamily="34" charset="0"/>
                </a:rPr>
                <a:t>mA</a:t>
              </a:r>
            </a:p>
          </p:txBody>
        </p:sp>
        <p:sp>
          <p:nvSpPr>
            <p:cNvPr id="16430" name="Text Box 79"/>
            <p:cNvSpPr>
              <a:spLocks noChangeArrowheads="1"/>
            </p:cNvSpPr>
            <p:nvPr/>
          </p:nvSpPr>
          <p:spPr bwMode="auto">
            <a:xfrm>
              <a:off x="1689" y="1453"/>
              <a:ext cx="8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buFont typeface="Arial" pitchFamily="34" charset="0"/>
                <a:buNone/>
              </a:pPr>
              <a:r>
                <a:rPr lang="zh-CN" altLang="en-US" i="1">
                  <a:solidFill>
                    <a:schemeClr val="tx1"/>
                  </a:solidFill>
                  <a:latin typeface="Times New Roman" pitchFamily="18" charset="0"/>
                  <a:sym typeface="Arial" pitchFamily="34" charset="0"/>
                </a:rPr>
                <a:t>   </a:t>
              </a:r>
              <a:r>
                <a:rPr lang="en-US" altLang="zh-CN" sz="2000" i="1">
                  <a:solidFill>
                    <a:schemeClr val="tx1"/>
                  </a:solidFill>
                  <a:latin typeface="Times New Roman" pitchFamily="18" charset="0"/>
                  <a:sym typeface="Arial" pitchFamily="34" charset="0"/>
                </a:rPr>
                <a:t>u</a:t>
              </a:r>
              <a:r>
                <a:rPr lang="en-US" altLang="zh-CN" sz="2000" baseline="-25000">
                  <a:solidFill>
                    <a:schemeClr val="tx1"/>
                  </a:solidFill>
                  <a:latin typeface="Times New Roman" pitchFamily="18" charset="0"/>
                  <a:sym typeface="Arial" pitchFamily="34" charset="0"/>
                </a:rPr>
                <a:t>CE</a:t>
              </a:r>
              <a:r>
                <a:rPr lang="en-US" altLang="zh-CN" sz="2000" i="1">
                  <a:solidFill>
                    <a:schemeClr val="tx1"/>
                  </a:solidFill>
                  <a:latin typeface="Times New Roman" pitchFamily="18" charset="0"/>
                  <a:sym typeface="Arial" pitchFamily="34" charset="0"/>
                </a:rPr>
                <a:t> </a:t>
              </a:r>
              <a:r>
                <a:rPr lang="en-US" altLang="zh-CN" sz="2000" b="0">
                  <a:solidFill>
                    <a:schemeClr val="tx1"/>
                  </a:solidFill>
                  <a:latin typeface="Times New Roman" pitchFamily="18" charset="0"/>
                  <a:sym typeface="Arial" pitchFamily="34" charset="0"/>
                </a:rPr>
                <a:t> </a:t>
              </a:r>
              <a:r>
                <a:rPr lang="en-US" altLang="zh-CN" sz="2000">
                  <a:solidFill>
                    <a:schemeClr val="tx1"/>
                  </a:solidFill>
                  <a:latin typeface="Times New Roman" pitchFamily="18" charset="0"/>
                  <a:sym typeface="Arial" pitchFamily="34" charset="0"/>
                </a:rPr>
                <a:t>/V</a:t>
              </a:r>
              <a:endParaRPr lang="zh-CN" altLang="en-US">
                <a:latin typeface="Times New Roman" pitchFamily="18" charset="0"/>
              </a:endParaRPr>
            </a:p>
          </p:txBody>
        </p:sp>
        <p:sp>
          <p:nvSpPr>
            <p:cNvPr id="16431" name="Text Box 80"/>
            <p:cNvSpPr>
              <a:spLocks noChangeArrowheads="1"/>
            </p:cNvSpPr>
            <p:nvPr/>
          </p:nvSpPr>
          <p:spPr bwMode="auto">
            <a:xfrm>
              <a:off x="1267" y="300"/>
              <a:ext cx="753" cy="1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2000" b="0">
                  <a:solidFill>
                    <a:schemeClr val="tx1"/>
                  </a:solidFill>
                  <a:latin typeface="Times New Roman" pitchFamily="18" charset="0"/>
                  <a:sym typeface="Arial" pitchFamily="34" charset="0"/>
                </a:rPr>
                <a:t>50 µA</a:t>
              </a:r>
              <a:endParaRPr lang="zh-CN" altLang="en-US" sz="2000" b="0">
                <a:solidFill>
                  <a:schemeClr val="tx1"/>
                </a:solidFill>
                <a:latin typeface="Times New Roman" pitchFamily="18" charset="0"/>
                <a:sym typeface="Arial" pitchFamily="34" charset="0"/>
              </a:endParaRPr>
            </a:p>
            <a:p>
              <a:pPr>
                <a:buFont typeface="Arial" pitchFamily="34" charset="0"/>
                <a:buNone/>
              </a:pPr>
              <a:r>
                <a:rPr lang="en-US" altLang="zh-CN" sz="2000" b="0">
                  <a:solidFill>
                    <a:schemeClr val="tx1"/>
                  </a:solidFill>
                  <a:latin typeface="Times New Roman" pitchFamily="18" charset="0"/>
                  <a:sym typeface="Arial" pitchFamily="34" charset="0"/>
                </a:rPr>
                <a:t>40 µA</a:t>
              </a:r>
              <a:endParaRPr lang="zh-CN" altLang="en-US" sz="2000" b="0">
                <a:solidFill>
                  <a:schemeClr val="tx1"/>
                </a:solidFill>
                <a:latin typeface="Times New Roman" pitchFamily="18" charset="0"/>
                <a:sym typeface="Arial" pitchFamily="34" charset="0"/>
              </a:endParaRPr>
            </a:p>
            <a:p>
              <a:pPr>
                <a:buFont typeface="Arial" pitchFamily="34" charset="0"/>
                <a:buNone/>
              </a:pPr>
              <a:r>
                <a:rPr lang="en-US" altLang="zh-CN" sz="2000" b="0">
                  <a:solidFill>
                    <a:schemeClr val="tx1"/>
                  </a:solidFill>
                  <a:latin typeface="Times New Roman" pitchFamily="18" charset="0"/>
                  <a:sym typeface="Arial" pitchFamily="34" charset="0"/>
                </a:rPr>
                <a:t>30 µA</a:t>
              </a:r>
              <a:endParaRPr lang="zh-CN" altLang="en-US" sz="2000" b="0">
                <a:solidFill>
                  <a:schemeClr val="tx1"/>
                </a:solidFill>
                <a:latin typeface="Times New Roman" pitchFamily="18" charset="0"/>
                <a:sym typeface="Arial" pitchFamily="34" charset="0"/>
              </a:endParaRPr>
            </a:p>
            <a:p>
              <a:pPr>
                <a:buFont typeface="Arial" pitchFamily="34" charset="0"/>
                <a:buNone/>
              </a:pPr>
              <a:r>
                <a:rPr lang="en-US" altLang="zh-CN" sz="2000" b="0">
                  <a:solidFill>
                    <a:schemeClr val="tx1"/>
                  </a:solidFill>
                  <a:latin typeface="Times New Roman" pitchFamily="18" charset="0"/>
                  <a:sym typeface="Arial" pitchFamily="34" charset="0"/>
                </a:rPr>
                <a:t>20 µA</a:t>
              </a:r>
              <a:endParaRPr lang="zh-CN" altLang="en-US" sz="2000" b="0">
                <a:solidFill>
                  <a:schemeClr val="tx1"/>
                </a:solidFill>
                <a:latin typeface="Times New Roman" pitchFamily="18" charset="0"/>
                <a:sym typeface="Arial" pitchFamily="34" charset="0"/>
              </a:endParaRPr>
            </a:p>
            <a:p>
              <a:pPr>
                <a:buFont typeface="Arial" pitchFamily="34" charset="0"/>
                <a:buNone/>
              </a:pPr>
              <a:r>
                <a:rPr lang="en-US" altLang="zh-CN" sz="2000" b="0">
                  <a:solidFill>
                    <a:schemeClr val="tx1"/>
                  </a:solidFill>
                  <a:latin typeface="Times New Roman" pitchFamily="18" charset="0"/>
                  <a:sym typeface="Arial" pitchFamily="34" charset="0"/>
                </a:rPr>
                <a:t>10 µA</a:t>
              </a:r>
              <a:endParaRPr lang="zh-CN" altLang="en-US" sz="2000" b="0">
                <a:solidFill>
                  <a:schemeClr val="tx1"/>
                </a:solidFill>
                <a:latin typeface="Times New Roman" pitchFamily="18" charset="0"/>
                <a:sym typeface="Arial" pitchFamily="34" charset="0"/>
              </a:endParaRPr>
            </a:p>
            <a:p>
              <a:pPr>
                <a:buFont typeface="Arial" pitchFamily="34" charset="0"/>
                <a:buNone/>
              </a:pPr>
              <a:r>
                <a:rPr lang="en-US" altLang="zh-CN" sz="2000" b="0" i="1">
                  <a:solidFill>
                    <a:schemeClr val="tx1"/>
                  </a:solidFill>
                  <a:latin typeface="Times New Roman" pitchFamily="18" charset="0"/>
                  <a:sym typeface="Arial" pitchFamily="34" charset="0"/>
                </a:rPr>
                <a:t>I</a:t>
              </a:r>
              <a:r>
                <a:rPr lang="en-US" altLang="zh-CN" sz="2000" b="0" baseline="-25000">
                  <a:solidFill>
                    <a:schemeClr val="tx1"/>
                  </a:solidFill>
                  <a:latin typeface="Times New Roman" pitchFamily="18" charset="0"/>
                  <a:sym typeface="Arial" pitchFamily="34" charset="0"/>
                </a:rPr>
                <a:t>B</a:t>
              </a:r>
              <a:r>
                <a:rPr lang="en-US" altLang="zh-CN" sz="2000" b="0">
                  <a:solidFill>
                    <a:schemeClr val="tx1"/>
                  </a:solidFill>
                  <a:latin typeface="Times New Roman" pitchFamily="18" charset="0"/>
                  <a:sym typeface="Arial" pitchFamily="34" charset="0"/>
                </a:rPr>
                <a:t> = 0</a:t>
              </a:r>
              <a:endParaRPr lang="zh-CN" altLang="en-US" b="0">
                <a:solidFill>
                  <a:schemeClr val="tx1"/>
                </a:solidFill>
                <a:latin typeface="Times New Roman" pitchFamily="18" charset="0"/>
              </a:endParaRPr>
            </a:p>
          </p:txBody>
        </p:sp>
        <p:sp>
          <p:nvSpPr>
            <p:cNvPr id="16432" name="Text Box 81"/>
            <p:cNvSpPr>
              <a:spLocks noChangeArrowheads="1"/>
            </p:cNvSpPr>
            <p:nvPr/>
          </p:nvSpPr>
          <p:spPr bwMode="auto">
            <a:xfrm>
              <a:off x="140" y="1522"/>
              <a:ext cx="22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Font typeface="Arial" pitchFamily="34" charset="0"/>
                <a:buNone/>
              </a:pPr>
              <a:r>
                <a:rPr lang="en-US" altLang="zh-CN" sz="2000" i="1">
                  <a:solidFill>
                    <a:schemeClr val="tx1"/>
                  </a:solidFill>
                  <a:latin typeface="Times New Roman" pitchFamily="18" charset="0"/>
                  <a:sym typeface="Arial" pitchFamily="34" charset="0"/>
                </a:rPr>
                <a:t>O</a:t>
              </a:r>
              <a:r>
                <a:rPr lang="en-US" altLang="zh-CN" sz="2000">
                  <a:solidFill>
                    <a:schemeClr val="tx1"/>
                  </a:solidFill>
                  <a:latin typeface="Times New Roman" pitchFamily="18" charset="0"/>
                  <a:sym typeface="Arial" pitchFamily="34" charset="0"/>
                </a:rPr>
                <a:t>       2       4        6       8       </a:t>
              </a:r>
              <a:endParaRPr lang="zh-CN" altLang="en-US">
                <a:latin typeface="Times New Roman" pitchFamily="18" charset="0"/>
              </a:endParaRPr>
            </a:p>
          </p:txBody>
        </p:sp>
        <p:sp>
          <p:nvSpPr>
            <p:cNvPr id="16433" name="Line 82"/>
            <p:cNvSpPr>
              <a:spLocks noChangeShapeType="1"/>
            </p:cNvSpPr>
            <p:nvPr/>
          </p:nvSpPr>
          <p:spPr bwMode="auto">
            <a:xfrm>
              <a:off x="1758" y="1521"/>
              <a:ext cx="1" cy="27"/>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34" name="Line 83"/>
            <p:cNvSpPr>
              <a:spLocks noChangeShapeType="1"/>
            </p:cNvSpPr>
            <p:nvPr/>
          </p:nvSpPr>
          <p:spPr bwMode="auto">
            <a:xfrm>
              <a:off x="1364" y="1522"/>
              <a:ext cx="1" cy="29"/>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35" name="Line 84"/>
            <p:cNvSpPr>
              <a:spLocks noChangeShapeType="1"/>
            </p:cNvSpPr>
            <p:nvPr/>
          </p:nvSpPr>
          <p:spPr bwMode="auto">
            <a:xfrm>
              <a:off x="641" y="1522"/>
              <a:ext cx="1" cy="29"/>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36" name="Text Box 85"/>
            <p:cNvSpPr>
              <a:spLocks noChangeArrowheads="1"/>
            </p:cNvSpPr>
            <p:nvPr/>
          </p:nvSpPr>
          <p:spPr bwMode="auto">
            <a:xfrm>
              <a:off x="0" y="118"/>
              <a:ext cx="358" cy="1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buFont typeface="Arial" pitchFamily="34" charset="0"/>
                <a:buNone/>
              </a:pPr>
              <a:r>
                <a:rPr lang="en-US" altLang="zh-CN" sz="2000">
                  <a:solidFill>
                    <a:schemeClr val="tx1"/>
                  </a:solidFill>
                  <a:latin typeface="Times New Roman" pitchFamily="18" charset="0"/>
                  <a:sym typeface="Arial" pitchFamily="34" charset="0"/>
                </a:rPr>
                <a:t>4</a:t>
              </a:r>
              <a:endParaRPr lang="zh-CN" altLang="en-US" sz="2000">
                <a:solidFill>
                  <a:schemeClr val="tx1"/>
                </a:solidFill>
                <a:latin typeface="Times New Roman" pitchFamily="18" charset="0"/>
                <a:sym typeface="Arial" pitchFamily="34" charset="0"/>
              </a:endParaRPr>
            </a:p>
            <a:p>
              <a:pPr>
                <a:lnSpc>
                  <a:spcPct val="90000"/>
                </a:lnSpc>
                <a:buFont typeface="Arial" pitchFamily="34" charset="0"/>
                <a:buNone/>
              </a:pPr>
              <a:endParaRPr lang="zh-CN" altLang="en-US" sz="2000">
                <a:solidFill>
                  <a:schemeClr val="tx1"/>
                </a:solidFill>
                <a:latin typeface="Times New Roman" pitchFamily="18" charset="0"/>
                <a:sym typeface="Arial" pitchFamily="34" charset="0"/>
              </a:endParaRPr>
            </a:p>
            <a:p>
              <a:pPr>
                <a:lnSpc>
                  <a:spcPct val="90000"/>
                </a:lnSpc>
                <a:buFont typeface="Arial" pitchFamily="34" charset="0"/>
                <a:buNone/>
              </a:pPr>
              <a:r>
                <a:rPr lang="en-US" altLang="zh-CN" sz="2000">
                  <a:solidFill>
                    <a:schemeClr val="tx1"/>
                  </a:solidFill>
                  <a:latin typeface="Times New Roman" pitchFamily="18" charset="0"/>
                  <a:sym typeface="Arial" pitchFamily="34" charset="0"/>
                </a:rPr>
                <a:t>3</a:t>
              </a:r>
              <a:endParaRPr lang="zh-CN" altLang="en-US" sz="2000">
                <a:solidFill>
                  <a:schemeClr val="tx1"/>
                </a:solidFill>
                <a:latin typeface="Times New Roman" pitchFamily="18" charset="0"/>
                <a:sym typeface="Arial" pitchFamily="34" charset="0"/>
              </a:endParaRPr>
            </a:p>
            <a:p>
              <a:pPr>
                <a:lnSpc>
                  <a:spcPct val="90000"/>
                </a:lnSpc>
                <a:buFont typeface="Arial" pitchFamily="34" charset="0"/>
                <a:buNone/>
              </a:pPr>
              <a:endParaRPr lang="zh-CN" altLang="en-US" sz="2000">
                <a:solidFill>
                  <a:schemeClr val="tx1"/>
                </a:solidFill>
                <a:latin typeface="Times New Roman" pitchFamily="18" charset="0"/>
                <a:sym typeface="Arial" pitchFamily="34" charset="0"/>
              </a:endParaRPr>
            </a:p>
            <a:p>
              <a:pPr>
                <a:lnSpc>
                  <a:spcPct val="90000"/>
                </a:lnSpc>
                <a:buFont typeface="Arial" pitchFamily="34" charset="0"/>
                <a:buNone/>
              </a:pPr>
              <a:r>
                <a:rPr lang="en-US" altLang="zh-CN" sz="2000">
                  <a:solidFill>
                    <a:schemeClr val="tx1"/>
                  </a:solidFill>
                  <a:latin typeface="Times New Roman" pitchFamily="18" charset="0"/>
                  <a:sym typeface="Arial" pitchFamily="34" charset="0"/>
                </a:rPr>
                <a:t>2</a:t>
              </a:r>
              <a:endParaRPr lang="zh-CN" altLang="en-US" sz="2000">
                <a:solidFill>
                  <a:schemeClr val="tx1"/>
                </a:solidFill>
                <a:latin typeface="Times New Roman" pitchFamily="18" charset="0"/>
                <a:sym typeface="Arial" pitchFamily="34" charset="0"/>
              </a:endParaRPr>
            </a:p>
            <a:p>
              <a:pPr>
                <a:lnSpc>
                  <a:spcPct val="90000"/>
                </a:lnSpc>
                <a:buFont typeface="Arial" pitchFamily="34" charset="0"/>
                <a:buNone/>
              </a:pPr>
              <a:endParaRPr lang="zh-CN" altLang="en-US" sz="2000">
                <a:solidFill>
                  <a:schemeClr val="tx1"/>
                </a:solidFill>
                <a:latin typeface="Times New Roman" pitchFamily="18" charset="0"/>
                <a:sym typeface="Arial" pitchFamily="34" charset="0"/>
              </a:endParaRPr>
            </a:p>
            <a:p>
              <a:pPr>
                <a:lnSpc>
                  <a:spcPct val="90000"/>
                </a:lnSpc>
                <a:buFont typeface="Arial" pitchFamily="34" charset="0"/>
                <a:buNone/>
              </a:pPr>
              <a:r>
                <a:rPr lang="en-US" altLang="zh-CN" sz="2000">
                  <a:solidFill>
                    <a:schemeClr val="tx1"/>
                  </a:solidFill>
                  <a:latin typeface="Times New Roman" pitchFamily="18" charset="0"/>
                  <a:sym typeface="Arial" pitchFamily="34" charset="0"/>
                </a:rPr>
                <a:t>1</a:t>
              </a:r>
              <a:endParaRPr lang="zh-CN" altLang="en-US">
                <a:latin typeface="Times New Roman" pitchFamily="18" charset="0"/>
              </a:endParaRPr>
            </a:p>
          </p:txBody>
        </p:sp>
        <p:sp>
          <p:nvSpPr>
            <p:cNvPr id="16437" name="Line 86"/>
            <p:cNvSpPr>
              <a:spLocks noChangeShapeType="1"/>
            </p:cNvSpPr>
            <p:nvPr/>
          </p:nvSpPr>
          <p:spPr bwMode="auto">
            <a:xfrm>
              <a:off x="255" y="261"/>
              <a:ext cx="35"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38" name="Line 87"/>
            <p:cNvSpPr>
              <a:spLocks noChangeShapeType="1"/>
            </p:cNvSpPr>
            <p:nvPr/>
          </p:nvSpPr>
          <p:spPr bwMode="auto">
            <a:xfrm>
              <a:off x="256" y="591"/>
              <a:ext cx="37"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39" name="Line 88"/>
            <p:cNvSpPr>
              <a:spLocks noChangeShapeType="1"/>
            </p:cNvSpPr>
            <p:nvPr/>
          </p:nvSpPr>
          <p:spPr bwMode="auto">
            <a:xfrm>
              <a:off x="261" y="922"/>
              <a:ext cx="36"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40" name="Line 89"/>
            <p:cNvSpPr>
              <a:spLocks noChangeShapeType="1"/>
            </p:cNvSpPr>
            <p:nvPr/>
          </p:nvSpPr>
          <p:spPr bwMode="auto">
            <a:xfrm>
              <a:off x="255" y="1247"/>
              <a:ext cx="35"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22618" name="Rectangle 90"/>
          <p:cNvSpPr>
            <a:spLocks noChangeArrowheads="1"/>
          </p:cNvSpPr>
          <p:nvPr/>
        </p:nvSpPr>
        <p:spPr bwMode="auto">
          <a:xfrm>
            <a:off x="611188" y="1592263"/>
            <a:ext cx="4122737"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Dot"/>
                <a:miter lim="800000"/>
                <a:headEnd/>
                <a:tailEnd/>
              </a14:hiddenLine>
            </a:ext>
          </a:extLst>
        </p:spPr>
        <p:txBody>
          <a:bodyPr>
            <a:spAutoFit/>
          </a:bodyPr>
          <a:lstStyle/>
          <a:p>
            <a:pPr>
              <a:buFont typeface="Arial" pitchFamily="34" charset="0"/>
              <a:buNone/>
            </a:pPr>
            <a:r>
              <a:rPr lang="en-US" altLang="zh-CN" sz="2800" b="0">
                <a:solidFill>
                  <a:schemeClr val="tx1"/>
                </a:solidFill>
                <a:latin typeface="黑体" pitchFamily="49" charset="-122"/>
                <a:ea typeface="黑体" pitchFamily="49" charset="-122"/>
                <a:sym typeface="黑体" pitchFamily="49" charset="-122"/>
              </a:rPr>
              <a:t>2) </a:t>
            </a:r>
            <a:r>
              <a:rPr lang="zh-CN" altLang="en-US" sz="2800" b="0">
                <a:solidFill>
                  <a:schemeClr val="tx1"/>
                </a:solidFill>
                <a:latin typeface="黑体" pitchFamily="49" charset="-122"/>
                <a:ea typeface="黑体" pitchFamily="49" charset="-122"/>
                <a:sym typeface="黑体" pitchFamily="49" charset="-122"/>
              </a:rPr>
              <a:t>共基极电流放大系数</a:t>
            </a:r>
          </a:p>
        </p:txBody>
      </p:sp>
      <p:sp>
        <p:nvSpPr>
          <p:cNvPr id="22619" name="Rectangle 91"/>
          <p:cNvSpPr>
            <a:spLocks noChangeArrowheads="1"/>
          </p:cNvSpPr>
          <p:nvPr/>
        </p:nvSpPr>
        <p:spPr bwMode="auto">
          <a:xfrm>
            <a:off x="685800" y="2420938"/>
            <a:ext cx="36560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2800" i="1" dirty="0">
                <a:solidFill>
                  <a:srgbClr val="000000"/>
                </a:solidFill>
                <a:latin typeface="Times New Roman" pitchFamily="18" charset="0"/>
                <a:sym typeface="Symbol" pitchFamily="18" charset="2"/>
              </a:rPr>
              <a:t></a:t>
            </a:r>
            <a:r>
              <a:rPr lang="zh-CN" altLang="en-US" sz="2800" dirty="0">
                <a:solidFill>
                  <a:srgbClr val="000000"/>
                </a:solidFill>
                <a:latin typeface="Times New Roman" pitchFamily="18" charset="0"/>
                <a:sym typeface="Symbol" pitchFamily="18" charset="2"/>
              </a:rPr>
              <a:t> </a:t>
            </a:r>
            <a:r>
              <a:rPr lang="zh-CN" altLang="en-US" sz="2800" dirty="0">
                <a:solidFill>
                  <a:srgbClr val="000000"/>
                </a:solidFill>
                <a:latin typeface="Times New Roman" pitchFamily="18" charset="0"/>
                <a:sym typeface="Arial" pitchFamily="34" charset="0"/>
              </a:rPr>
              <a:t> </a:t>
            </a:r>
            <a:r>
              <a:rPr lang="en-US" altLang="zh-CN" sz="2800" dirty="0">
                <a:solidFill>
                  <a:srgbClr val="000000"/>
                </a:solidFill>
                <a:latin typeface="Times New Roman" pitchFamily="18" charset="0"/>
                <a:sym typeface="Arial" pitchFamily="34" charset="0"/>
              </a:rPr>
              <a:t>1  </a:t>
            </a:r>
            <a:r>
              <a:rPr lang="zh-CN" altLang="en-US" sz="2800" dirty="0">
                <a:solidFill>
                  <a:srgbClr val="000000"/>
                </a:solidFill>
                <a:latin typeface="Times New Roman" pitchFamily="18" charset="0"/>
                <a:sym typeface="Arial" pitchFamily="34" charset="0"/>
              </a:rPr>
              <a:t>一般在 </a:t>
            </a:r>
            <a:r>
              <a:rPr lang="en-US" altLang="zh-CN" sz="2400" dirty="0">
                <a:solidFill>
                  <a:srgbClr val="000000"/>
                </a:solidFill>
                <a:latin typeface="Times New Roman" pitchFamily="18" charset="0"/>
                <a:sym typeface="Arial" pitchFamily="34" charset="0"/>
              </a:rPr>
              <a:t>0.98</a:t>
            </a:r>
            <a:r>
              <a:rPr lang="en-US" altLang="zh-CN" sz="2800" dirty="0">
                <a:solidFill>
                  <a:srgbClr val="000000"/>
                </a:solidFill>
                <a:latin typeface="Times New Roman" pitchFamily="18" charset="0"/>
                <a:sym typeface="Arial" pitchFamily="34" charset="0"/>
              </a:rPr>
              <a:t> </a:t>
            </a:r>
            <a:r>
              <a:rPr lang="zh-CN" altLang="en-US" sz="2800" dirty="0">
                <a:solidFill>
                  <a:srgbClr val="000000"/>
                </a:solidFill>
                <a:latin typeface="Times New Roman" pitchFamily="18" charset="0"/>
                <a:sym typeface="Arial" pitchFamily="34" charset="0"/>
              </a:rPr>
              <a:t>以上。</a:t>
            </a:r>
            <a:r>
              <a:rPr lang="zh-CN" altLang="en-US" sz="2800" i="1" dirty="0">
                <a:solidFill>
                  <a:srgbClr val="000000"/>
                </a:solidFill>
                <a:latin typeface="Times New Roman" pitchFamily="18" charset="0"/>
                <a:sym typeface="Symbol" pitchFamily="18" charset="2"/>
              </a:rPr>
              <a:t> </a:t>
            </a:r>
            <a:endParaRPr lang="zh-CN" altLang="en-US" dirty="0">
              <a:latin typeface="Times New Roman" pitchFamily="18" charset="0"/>
            </a:endParaRPr>
          </a:p>
        </p:txBody>
      </p:sp>
      <p:sp>
        <p:nvSpPr>
          <p:cNvPr id="22620" name="Line 92"/>
          <p:cNvSpPr>
            <a:spLocks noChangeShapeType="1"/>
          </p:cNvSpPr>
          <p:nvPr/>
        </p:nvSpPr>
        <p:spPr bwMode="auto">
          <a:xfrm flipH="1" flipV="1">
            <a:off x="5618163" y="1708150"/>
            <a:ext cx="1138237" cy="1588"/>
          </a:xfrm>
          <a:prstGeom prst="line">
            <a:avLst/>
          </a:prstGeom>
          <a:noFill/>
          <a:ln w="22225">
            <a:solidFill>
              <a:srgbClr val="0000FF"/>
            </a:solidFill>
            <a:prstDash val="lgDash"/>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2621" name="Line 93"/>
          <p:cNvSpPr>
            <a:spLocks noChangeShapeType="1"/>
          </p:cNvSpPr>
          <p:nvPr/>
        </p:nvSpPr>
        <p:spPr bwMode="auto">
          <a:xfrm flipV="1">
            <a:off x="6748463" y="1685925"/>
            <a:ext cx="6350" cy="1143000"/>
          </a:xfrm>
          <a:prstGeom prst="line">
            <a:avLst/>
          </a:prstGeom>
          <a:noFill/>
          <a:ln w="22225">
            <a:solidFill>
              <a:srgbClr val="0000FF"/>
            </a:solidFill>
            <a:prstDash val="lgDash"/>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22" name="Text Box 94"/>
          <p:cNvSpPr>
            <a:spLocks noChangeArrowheads="1"/>
          </p:cNvSpPr>
          <p:nvPr/>
        </p:nvSpPr>
        <p:spPr bwMode="auto">
          <a:xfrm>
            <a:off x="6621463" y="1276350"/>
            <a:ext cx="377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2400" i="1">
                <a:solidFill>
                  <a:srgbClr val="000000"/>
                </a:solidFill>
                <a:latin typeface="Times New Roman" pitchFamily="18" charset="0"/>
                <a:sym typeface="Arial" pitchFamily="34" charset="0"/>
              </a:rPr>
              <a:t>Q</a:t>
            </a:r>
            <a:endParaRPr lang="zh-CN" altLang="en-US">
              <a:latin typeface="Times New Roman" pitchFamily="18" charset="0"/>
            </a:endParaRPr>
          </a:p>
        </p:txBody>
      </p:sp>
      <p:sp>
        <p:nvSpPr>
          <p:cNvPr id="22623" name="Rectangle 95"/>
          <p:cNvSpPr>
            <a:spLocks noChangeArrowheads="1"/>
          </p:cNvSpPr>
          <p:nvPr/>
        </p:nvSpPr>
        <p:spPr bwMode="auto">
          <a:xfrm>
            <a:off x="620713" y="4560888"/>
            <a:ext cx="41798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buFont typeface="Arial" pitchFamily="34" charset="0"/>
              <a:buNone/>
            </a:pPr>
            <a:r>
              <a:rPr lang="en-US" altLang="zh-CN" sz="2800" b="0" dirty="0">
                <a:solidFill>
                  <a:srgbClr val="0033CC"/>
                </a:solidFill>
                <a:latin typeface="幼圆" pitchFamily="49" charset="-122"/>
                <a:ea typeface="幼圆" pitchFamily="49" charset="-122"/>
                <a:sym typeface="Arial" pitchFamily="34" charset="0"/>
              </a:rPr>
              <a:t>2</a:t>
            </a:r>
            <a:r>
              <a:rPr lang="zh-CN" altLang="en-US" sz="2800" b="0" dirty="0">
                <a:solidFill>
                  <a:srgbClr val="0033CC"/>
                </a:solidFill>
                <a:latin typeface="幼圆" pitchFamily="49" charset="-122"/>
                <a:ea typeface="幼圆" pitchFamily="49" charset="-122"/>
                <a:sym typeface="Arial" pitchFamily="34" charset="0"/>
              </a:rPr>
              <a:t>、极间反向饱和电流</a:t>
            </a:r>
            <a:endParaRPr lang="zh-CN" altLang="en-US" sz="3600" b="0" dirty="0">
              <a:latin typeface="幼圆" pitchFamily="49" charset="-122"/>
              <a:ea typeface="幼圆" pitchFamily="49" charset="-122"/>
            </a:endParaRPr>
          </a:p>
        </p:txBody>
      </p:sp>
      <p:sp>
        <p:nvSpPr>
          <p:cNvPr id="22624" name="Rectangle 96"/>
          <p:cNvSpPr>
            <a:spLocks noChangeArrowheads="1"/>
          </p:cNvSpPr>
          <p:nvPr/>
        </p:nvSpPr>
        <p:spPr bwMode="auto">
          <a:xfrm>
            <a:off x="838200" y="5195888"/>
            <a:ext cx="800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2400" dirty="0">
                <a:solidFill>
                  <a:schemeClr val="tx1"/>
                </a:solidFill>
                <a:latin typeface="Times New Roman" pitchFamily="18" charset="0"/>
                <a:sym typeface="Arial" pitchFamily="34" charset="0"/>
              </a:rPr>
              <a:t>CB </a:t>
            </a:r>
            <a:r>
              <a:rPr lang="zh-CN" altLang="en-US" sz="2000" dirty="0">
                <a:solidFill>
                  <a:schemeClr val="tx1"/>
                </a:solidFill>
                <a:latin typeface="Times New Roman" pitchFamily="18" charset="0"/>
                <a:sym typeface="Arial" pitchFamily="34" charset="0"/>
              </a:rPr>
              <a:t>极</a:t>
            </a:r>
            <a:r>
              <a:rPr lang="zh-CN" altLang="en-US" sz="2400" dirty="0">
                <a:solidFill>
                  <a:schemeClr val="tx1"/>
                </a:solidFill>
                <a:latin typeface="Times New Roman" pitchFamily="18" charset="0"/>
                <a:sym typeface="Arial" pitchFamily="34" charset="0"/>
              </a:rPr>
              <a:t>间反向饱和电流</a:t>
            </a:r>
            <a:r>
              <a:rPr lang="zh-CN" altLang="en-US" sz="2000" dirty="0">
                <a:solidFill>
                  <a:schemeClr val="tx1"/>
                </a:solidFill>
                <a:latin typeface="Times New Roman" pitchFamily="18" charset="0"/>
                <a:sym typeface="Arial" pitchFamily="34" charset="0"/>
              </a:rPr>
              <a:t> </a:t>
            </a:r>
            <a:r>
              <a:rPr lang="en-US" altLang="zh-CN" sz="2400" i="1" dirty="0">
                <a:solidFill>
                  <a:srgbClr val="000000"/>
                </a:solidFill>
                <a:latin typeface="Times New Roman" pitchFamily="18" charset="0"/>
                <a:sym typeface="Arial" pitchFamily="34" charset="0"/>
              </a:rPr>
              <a:t>I</a:t>
            </a:r>
            <a:r>
              <a:rPr lang="en-US" altLang="zh-CN" sz="2400" baseline="-25000" dirty="0">
                <a:solidFill>
                  <a:srgbClr val="000000"/>
                </a:solidFill>
                <a:latin typeface="Times New Roman" pitchFamily="18" charset="0"/>
                <a:sym typeface="Arial" pitchFamily="34" charset="0"/>
              </a:rPr>
              <a:t>CBO</a:t>
            </a:r>
            <a:r>
              <a:rPr lang="zh-CN" altLang="en-US" sz="2000" dirty="0">
                <a:solidFill>
                  <a:srgbClr val="000000"/>
                </a:solidFill>
                <a:latin typeface="Times New Roman" pitchFamily="18" charset="0"/>
                <a:sym typeface="Arial" pitchFamily="34" charset="0"/>
              </a:rPr>
              <a:t>， </a:t>
            </a:r>
            <a:r>
              <a:rPr lang="en-US" altLang="zh-CN" sz="2400" dirty="0">
                <a:solidFill>
                  <a:schemeClr val="tx1"/>
                </a:solidFill>
                <a:latin typeface="Times New Roman" pitchFamily="18" charset="0"/>
                <a:sym typeface="Arial" pitchFamily="34" charset="0"/>
              </a:rPr>
              <a:t>CE </a:t>
            </a:r>
            <a:r>
              <a:rPr lang="zh-CN" altLang="en-US" sz="2000" dirty="0">
                <a:solidFill>
                  <a:schemeClr val="tx1"/>
                </a:solidFill>
                <a:latin typeface="Times New Roman" pitchFamily="18" charset="0"/>
                <a:sym typeface="Arial" pitchFamily="34" charset="0"/>
              </a:rPr>
              <a:t>极</a:t>
            </a:r>
            <a:r>
              <a:rPr lang="zh-CN" altLang="en-US" sz="2400" dirty="0">
                <a:solidFill>
                  <a:schemeClr val="tx1"/>
                </a:solidFill>
                <a:latin typeface="Times New Roman" pitchFamily="18" charset="0"/>
                <a:sym typeface="Arial" pitchFamily="34" charset="0"/>
              </a:rPr>
              <a:t>间反向饱和电流 </a:t>
            </a:r>
            <a:r>
              <a:rPr lang="en-US" altLang="zh-CN" sz="2400" i="1" dirty="0">
                <a:solidFill>
                  <a:srgbClr val="000000"/>
                </a:solidFill>
                <a:latin typeface="Times New Roman" pitchFamily="18" charset="0"/>
                <a:sym typeface="Arial" pitchFamily="34" charset="0"/>
              </a:rPr>
              <a:t>I</a:t>
            </a:r>
            <a:r>
              <a:rPr lang="en-US" altLang="zh-CN" sz="2400" baseline="-25000" dirty="0">
                <a:solidFill>
                  <a:srgbClr val="000000"/>
                </a:solidFill>
                <a:latin typeface="Times New Roman" pitchFamily="18" charset="0"/>
                <a:sym typeface="Arial" pitchFamily="34" charset="0"/>
              </a:rPr>
              <a:t>CEO</a:t>
            </a:r>
            <a:endParaRPr lang="zh-CN" altLang="en-US" dirty="0">
              <a:latin typeface="Times New Roman" pitchFamily="18" charset="0"/>
            </a:endParaRPr>
          </a:p>
        </p:txBody>
      </p:sp>
      <p:pic>
        <p:nvPicPr>
          <p:cNvPr id="22625" name="Object 9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3249613"/>
            <a:ext cx="4267200" cy="1016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2626" name="Rectangle 98"/>
          <p:cNvSpPr>
            <a:spLocks noChangeArrowheads="1"/>
          </p:cNvSpPr>
          <p:nvPr/>
        </p:nvSpPr>
        <p:spPr bwMode="auto">
          <a:xfrm>
            <a:off x="966788" y="3105150"/>
            <a:ext cx="2955925" cy="11160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Font typeface="Arial" pitchFamily="34" charset="0"/>
              <a:buNone/>
            </a:pPr>
            <a:endParaRPr lang="zh-CN" altLang="zh-CN">
              <a:solidFill>
                <a:srgbClr val="000000"/>
              </a:solidFill>
              <a:latin typeface="Times New Roman" pitchFamily="18" charset="0"/>
              <a:sym typeface="Arial" pitchFamily="34" charset="0"/>
            </a:endParaRPr>
          </a:p>
        </p:txBody>
      </p:sp>
      <p:pic>
        <p:nvPicPr>
          <p:cNvPr id="22627" name="Object 9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1113" y="3357563"/>
            <a:ext cx="2427287" cy="8366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22629" name="Group 101"/>
          <p:cNvGrpSpPr>
            <a:grpSpLocks/>
          </p:cNvGrpSpPr>
          <p:nvPr/>
        </p:nvGrpSpPr>
        <p:grpSpPr bwMode="auto">
          <a:xfrm>
            <a:off x="4900613" y="2593975"/>
            <a:ext cx="2362200" cy="396875"/>
            <a:chOff x="0" y="0"/>
            <a:chExt cx="1488" cy="250"/>
          </a:xfrm>
        </p:grpSpPr>
        <p:sp>
          <p:nvSpPr>
            <p:cNvPr id="16401" name="Line 102"/>
            <p:cNvSpPr>
              <a:spLocks noChangeShapeType="1"/>
            </p:cNvSpPr>
            <p:nvPr/>
          </p:nvSpPr>
          <p:spPr bwMode="auto">
            <a:xfrm flipH="1" flipV="1">
              <a:off x="240" y="96"/>
              <a:ext cx="1248" cy="1"/>
            </a:xfrm>
            <a:prstGeom prst="line">
              <a:avLst/>
            </a:prstGeom>
            <a:noFill/>
            <a:ln w="22225">
              <a:solidFill>
                <a:srgbClr val="FF0066"/>
              </a:solidFill>
              <a:prstDash val="lgDash"/>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02" name="Rectangle 103"/>
            <p:cNvSpPr>
              <a:spLocks noChangeArrowheads="1"/>
            </p:cNvSpPr>
            <p:nvPr/>
          </p:nvSpPr>
          <p:spPr bwMode="auto">
            <a:xfrm>
              <a:off x="0" y="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2000" i="1">
                  <a:solidFill>
                    <a:srgbClr val="000000"/>
                  </a:solidFill>
                  <a:latin typeface="Times New Roman" pitchFamily="18" charset="0"/>
                  <a:sym typeface="Arial" pitchFamily="34" charset="0"/>
                </a:rPr>
                <a:t>I</a:t>
              </a:r>
              <a:r>
                <a:rPr lang="en-US" altLang="zh-CN" sz="2000" baseline="-25000">
                  <a:solidFill>
                    <a:srgbClr val="000000"/>
                  </a:solidFill>
                  <a:latin typeface="Times New Roman" pitchFamily="18" charset="0"/>
                  <a:sym typeface="Arial" pitchFamily="34" charset="0"/>
                </a:rPr>
                <a:t>CEO</a:t>
              </a:r>
              <a:endParaRPr lang="zh-CN" altLang="en-US">
                <a:latin typeface="Times New Roman" pitchFamily="18" charset="0"/>
              </a:endParaRPr>
            </a:p>
          </p:txBody>
        </p:sp>
      </p:grpSp>
      <p:sp>
        <p:nvSpPr>
          <p:cNvPr id="104" name="Rectangle 2"/>
          <p:cNvSpPr>
            <a:spLocks noChangeArrowheads="1"/>
          </p:cNvSpPr>
          <p:nvPr/>
        </p:nvSpPr>
        <p:spPr bwMode="auto">
          <a:xfrm>
            <a:off x="611188" y="879475"/>
            <a:ext cx="3422650" cy="5598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120000"/>
              </a:lnSpc>
              <a:buFont typeface="Arial" pitchFamily="34" charset="0"/>
              <a:buNone/>
              <a:defRPr/>
            </a:pPr>
            <a:r>
              <a:rPr lang="en-US" altLang="zh-CN" sz="2800" b="0" dirty="0">
                <a:solidFill>
                  <a:srgbClr val="0033CC"/>
                </a:solidFill>
                <a:ea typeface="幼圆" pitchFamily="49" charset="-122"/>
              </a:rPr>
              <a:t>1</a:t>
            </a:r>
            <a:r>
              <a:rPr lang="zh-CN" altLang="en-US" sz="2800" b="0" dirty="0">
                <a:solidFill>
                  <a:srgbClr val="0033CC"/>
                </a:solidFill>
                <a:ea typeface="幼圆" pitchFamily="49" charset="-122"/>
              </a:rPr>
              <a:t>、电流放大系数</a:t>
            </a:r>
            <a:endParaRPr lang="zh-CN" altLang="en-US" sz="3600" b="0" dirty="0"/>
          </a:p>
        </p:txBody>
      </p:sp>
      <p:sp>
        <p:nvSpPr>
          <p:cNvPr id="106" name="Rectangle 112">
            <a:extLst>
              <a:ext uri="{FF2B5EF4-FFF2-40B4-BE49-F238E27FC236}">
                <a16:creationId xmlns:a16="http://schemas.microsoft.com/office/drawing/2014/main" id="{D4DBA46D-F773-4422-B2CE-078365738905}"/>
              </a:ext>
            </a:extLst>
          </p:cNvPr>
          <p:cNvSpPr>
            <a:spLocks noChangeArrowheads="1"/>
          </p:cNvSpPr>
          <p:nvPr/>
        </p:nvSpPr>
        <p:spPr bwMode="auto">
          <a:xfrm>
            <a:off x="301625" y="117475"/>
            <a:ext cx="4724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buFont typeface="Arial" pitchFamily="34" charset="0"/>
              <a:buNone/>
            </a:pPr>
            <a:r>
              <a:rPr lang="en-US" altLang="zh-CN" sz="3200" b="0" dirty="0">
                <a:solidFill>
                  <a:schemeClr val="tx1"/>
                </a:solidFill>
                <a:latin typeface="华文行楷" pitchFamily="2" charset="-122"/>
                <a:ea typeface="华文行楷" pitchFamily="2" charset="-122"/>
                <a:sym typeface="Arial" pitchFamily="34" charset="0"/>
              </a:rPr>
              <a:t>1.4.4 </a:t>
            </a:r>
            <a:r>
              <a:rPr lang="en-US" altLang="zh-CN" sz="3200" b="0" dirty="0">
                <a:solidFill>
                  <a:schemeClr val="tx1"/>
                </a:solidFill>
                <a:latin typeface="华文行楷" panose="02010800040101010101" pitchFamily="2" charset="-122"/>
                <a:ea typeface="华文行楷" panose="02010800040101010101" pitchFamily="2" charset="-122"/>
                <a:cs typeface="Times New Roman" pitchFamily="18" charset="0"/>
                <a:sym typeface="Arial" pitchFamily="34" charset="0"/>
              </a:rPr>
              <a:t> BJT </a:t>
            </a:r>
            <a:r>
              <a:rPr lang="zh-CN" altLang="en-US" sz="3200" b="0" dirty="0">
                <a:solidFill>
                  <a:schemeClr val="tx1"/>
                </a:solidFill>
                <a:latin typeface="华文行楷" pitchFamily="2" charset="-122"/>
                <a:ea typeface="华文行楷" pitchFamily="2" charset="-122"/>
                <a:sym typeface="Arial" pitchFamily="34" charset="0"/>
              </a:rPr>
              <a:t>的主要参数</a:t>
            </a:r>
            <a:endParaRPr lang="zh-CN" altLang="en-US" sz="3200" b="0" dirty="0">
              <a:latin typeface="华文行楷" pitchFamily="2" charset="-122"/>
              <a:ea typeface="华文行楷" pitchFamily="2" charset="-122"/>
            </a:endParaRPr>
          </a:p>
        </p:txBody>
      </p:sp>
      <p:sp>
        <p:nvSpPr>
          <p:cNvPr id="105" name="文本框 104">
            <a:extLst>
              <a:ext uri="{FF2B5EF4-FFF2-40B4-BE49-F238E27FC236}">
                <a16:creationId xmlns:a16="http://schemas.microsoft.com/office/drawing/2014/main" id="{093A67E2-A99C-4C0D-B9EC-F7ED53874D34}"/>
              </a:ext>
            </a:extLst>
          </p:cNvPr>
          <p:cNvSpPr txBox="1"/>
          <p:nvPr/>
        </p:nvSpPr>
        <p:spPr>
          <a:xfrm>
            <a:off x="7771706" y="6228020"/>
            <a:ext cx="415499" cy="369332"/>
          </a:xfrm>
          <a:prstGeom prst="rect">
            <a:avLst/>
          </a:prstGeom>
          <a:noFill/>
        </p:spPr>
        <p:txBody>
          <a:bodyPr wrap="none" rtlCol="0">
            <a:spAutoFit/>
          </a:bodyPr>
          <a:lstStyle/>
          <a:p>
            <a:r>
              <a:rPr lang="en-US" altLang="zh-CN" sz="1800" dirty="0">
                <a:solidFill>
                  <a:srgbClr val="E4A4DC"/>
                </a:solidFill>
              </a:rPr>
              <a:t>72</a:t>
            </a:r>
            <a:endParaRPr lang="zh-CN" altLang="en-US" sz="1800" dirty="0">
              <a:solidFill>
                <a:srgbClr val="E4A4D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531"/>
                                        </p:tgtEl>
                                        <p:attrNameLst>
                                          <p:attrName>style.visibility</p:attrName>
                                        </p:attrNameLst>
                                      </p:cBhvr>
                                      <p:to>
                                        <p:strVal val="visible"/>
                                      </p:to>
                                    </p:set>
                                    <p:animEffect filter="wipe(left)">
                                      <p:cBhvr>
                                        <p:cTn id="7" dur="500"/>
                                        <p:tgtEl>
                                          <p:spTgt spid="225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618">
                                            <p:txEl>
                                              <p:pRg st="0" end="0"/>
                                            </p:txEl>
                                          </p:spTgt>
                                        </p:tgtEl>
                                        <p:attrNameLst>
                                          <p:attrName>style.visibility</p:attrName>
                                        </p:attrNameLst>
                                      </p:cBhvr>
                                      <p:to>
                                        <p:strVal val="visible"/>
                                      </p:to>
                                    </p:set>
                                    <p:animEffect filter="wipe(left)">
                                      <p:cBhvr>
                                        <p:cTn id="12" dur="500"/>
                                        <p:tgtEl>
                                          <p:spTgt spid="2261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619">
                                            <p:txEl>
                                              <p:pRg st="0" end="0"/>
                                            </p:txEl>
                                          </p:spTgt>
                                        </p:tgtEl>
                                        <p:attrNameLst>
                                          <p:attrName>style.visibility</p:attrName>
                                        </p:attrNameLst>
                                      </p:cBhvr>
                                      <p:to>
                                        <p:strVal val="visible"/>
                                      </p:to>
                                    </p:set>
                                    <p:animEffect filter="wipe(left)">
                                      <p:cBhvr>
                                        <p:cTn id="17" dur="500"/>
                                        <p:tgtEl>
                                          <p:spTgt spid="2261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2625"/>
                                        </p:tgtEl>
                                        <p:attrNameLst>
                                          <p:attrName>style.visibility</p:attrName>
                                        </p:attrNameLst>
                                      </p:cBhvr>
                                      <p:to>
                                        <p:strVal val="visible"/>
                                      </p:to>
                                    </p:set>
                                    <p:animEffect filter="wipe(left)">
                                      <p:cBhvr>
                                        <p:cTn id="22" dur="500"/>
                                        <p:tgtEl>
                                          <p:spTgt spid="226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2621"/>
                                        </p:tgtEl>
                                        <p:attrNameLst>
                                          <p:attrName>style.visibility</p:attrName>
                                        </p:attrNameLst>
                                      </p:cBhvr>
                                      <p:to>
                                        <p:strVal val="visible"/>
                                      </p:to>
                                    </p:set>
                                    <p:animEffect filter="wipe(down)">
                                      <p:cBhvr>
                                        <p:cTn id="27" dur="500"/>
                                        <p:tgtEl>
                                          <p:spTgt spid="22621"/>
                                        </p:tgtEl>
                                      </p:cBhvr>
                                    </p:animEffect>
                                  </p:childTnLst>
                                </p:cTn>
                              </p:par>
                            </p:childTnLst>
                          </p:cTn>
                        </p:par>
                        <p:par>
                          <p:cTn id="28" fill="hold" nodeType="afterGroup">
                            <p:stCondLst>
                              <p:cond delay="500"/>
                            </p:stCondLst>
                            <p:childTnLst>
                              <p:par>
                                <p:cTn id="29" presetID="12" presetClass="entr" presetSubtype="1" fill="hold" grpId="0" nodeType="afterEffect">
                                  <p:stCondLst>
                                    <p:cond delay="0"/>
                                  </p:stCondLst>
                                  <p:childTnLst>
                                    <p:set>
                                      <p:cBhvr>
                                        <p:cTn id="30" dur="1" fill="hold">
                                          <p:stCondLst>
                                            <p:cond delay="0"/>
                                          </p:stCondLst>
                                        </p:cTn>
                                        <p:tgtEl>
                                          <p:spTgt spid="22622"/>
                                        </p:tgtEl>
                                        <p:attrNameLst>
                                          <p:attrName>style.visibility</p:attrName>
                                        </p:attrNameLst>
                                      </p:cBhvr>
                                      <p:to>
                                        <p:strVal val="visible"/>
                                      </p:to>
                                    </p:set>
                                    <p:animEffect filter="slide(fromTop)">
                                      <p:cBhvr>
                                        <p:cTn id="31" dur="500"/>
                                        <p:tgtEl>
                                          <p:spTgt spid="22622"/>
                                        </p:tgtEl>
                                      </p:cBhvr>
                                    </p:animEffect>
                                  </p:childTnLst>
                                </p:cTn>
                              </p:par>
                            </p:childTnLst>
                          </p:cTn>
                        </p:par>
                        <p:par>
                          <p:cTn id="32" fill="hold" nodeType="afterGroup">
                            <p:stCondLst>
                              <p:cond delay="1000"/>
                            </p:stCondLst>
                            <p:childTnLst>
                              <p:par>
                                <p:cTn id="33" presetID="22" presetClass="entr" presetSubtype="2" fill="hold" grpId="0" nodeType="afterEffect">
                                  <p:stCondLst>
                                    <p:cond delay="0"/>
                                  </p:stCondLst>
                                  <p:childTnLst>
                                    <p:set>
                                      <p:cBhvr>
                                        <p:cTn id="34" dur="1" fill="hold">
                                          <p:stCondLst>
                                            <p:cond delay="0"/>
                                          </p:stCondLst>
                                        </p:cTn>
                                        <p:tgtEl>
                                          <p:spTgt spid="22620"/>
                                        </p:tgtEl>
                                        <p:attrNameLst>
                                          <p:attrName>style.visibility</p:attrName>
                                        </p:attrNameLst>
                                      </p:cBhvr>
                                      <p:to>
                                        <p:strVal val="visible"/>
                                      </p:to>
                                    </p:set>
                                    <p:animEffect filter="wipe(right)">
                                      <p:cBhvr>
                                        <p:cTn id="35" dur="500"/>
                                        <p:tgtEl>
                                          <p:spTgt spid="2262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2530"/>
                                        </p:tgtEl>
                                        <p:attrNameLst>
                                          <p:attrName>style.visibility</p:attrName>
                                        </p:attrNameLst>
                                      </p:cBhvr>
                                      <p:to>
                                        <p:strVal val="visible"/>
                                      </p:to>
                                    </p:set>
                                    <p:animEffect filter="wipe(left)">
                                      <p:cBhvr>
                                        <p:cTn id="40" dur="500"/>
                                        <p:tgtEl>
                                          <p:spTgt spid="2253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2626"/>
                                        </p:tgtEl>
                                        <p:attrNameLst>
                                          <p:attrName>style.visibility</p:attrName>
                                        </p:attrNameLst>
                                      </p:cBhvr>
                                      <p:to>
                                        <p:strVal val="visible"/>
                                      </p:to>
                                    </p:set>
                                    <p:animEffect filter="wipe(left)">
                                      <p:cBhvr>
                                        <p:cTn id="45" dur="500"/>
                                        <p:tgtEl>
                                          <p:spTgt spid="2262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22627"/>
                                        </p:tgtEl>
                                        <p:attrNameLst>
                                          <p:attrName>style.visibility</p:attrName>
                                        </p:attrNameLst>
                                      </p:cBhvr>
                                      <p:to>
                                        <p:strVal val="visible"/>
                                      </p:to>
                                    </p:set>
                                    <p:animEffect filter="wipe(left)">
                                      <p:cBhvr>
                                        <p:cTn id="50" dur="500"/>
                                        <p:tgtEl>
                                          <p:spTgt spid="2262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2623">
                                            <p:txEl>
                                              <p:pRg st="0" end="0"/>
                                            </p:txEl>
                                          </p:spTgt>
                                        </p:tgtEl>
                                        <p:attrNameLst>
                                          <p:attrName>style.visibility</p:attrName>
                                        </p:attrNameLst>
                                      </p:cBhvr>
                                      <p:to>
                                        <p:strVal val="visible"/>
                                      </p:to>
                                    </p:set>
                                    <p:animEffect filter="wipe(left)">
                                      <p:cBhvr>
                                        <p:cTn id="55" dur="500"/>
                                        <p:tgtEl>
                                          <p:spTgt spid="22623">
                                            <p:txEl>
                                              <p:pRg st="0" end="0"/>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2624">
                                            <p:txEl>
                                              <p:pRg st="0" end="0"/>
                                            </p:txEl>
                                          </p:spTgt>
                                        </p:tgtEl>
                                        <p:attrNameLst>
                                          <p:attrName>style.visibility</p:attrName>
                                        </p:attrNameLst>
                                      </p:cBhvr>
                                      <p:to>
                                        <p:strVal val="visible"/>
                                      </p:to>
                                    </p:set>
                                    <p:animEffect filter="wipe(left)">
                                      <p:cBhvr>
                                        <p:cTn id="60" dur="500"/>
                                        <p:tgtEl>
                                          <p:spTgt spid="22624">
                                            <p:txEl>
                                              <p:pRg st="0" end="0"/>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22629"/>
                                        </p:tgtEl>
                                        <p:attrNameLst>
                                          <p:attrName>style.visibility</p:attrName>
                                        </p:attrNameLst>
                                      </p:cBhvr>
                                      <p:to>
                                        <p:strVal val="visible"/>
                                      </p:to>
                                    </p:set>
                                    <p:animEffect filter="wipe(left)">
                                      <p:cBhvr>
                                        <p:cTn id="65" dur="500"/>
                                        <p:tgtEl>
                                          <p:spTgt spid="22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ldLvl="0" animBg="1"/>
      <p:bldP spid="22618" grpId="0" build="p" bldLvl="0"/>
      <p:bldP spid="22619" grpId="0" build="p" bldLvl="0"/>
      <p:bldP spid="22620" grpId="0" animBg="1"/>
      <p:bldP spid="22621" grpId="0" animBg="1"/>
      <p:bldP spid="22622" grpId="0" bldLvl="0"/>
      <p:bldP spid="22623" grpId="0" build="p" bldLvl="0"/>
      <p:bldP spid="22624" grpId="0" build="p" bldLvl="0"/>
      <p:bldP spid="22626"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719138" y="896938"/>
            <a:ext cx="3389312"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buFont typeface="Arial" pitchFamily="34" charset="0"/>
              <a:buNone/>
              <a:defRPr/>
            </a:pPr>
            <a:r>
              <a:rPr lang="en-US" altLang="zh-CN" sz="2800" b="0" dirty="0">
                <a:solidFill>
                  <a:srgbClr val="0033CC"/>
                </a:solidFill>
                <a:latin typeface="黑体" panose="02010609060101010101" pitchFamily="49" charset="-122"/>
                <a:ea typeface="黑体" panose="02010609060101010101" pitchFamily="49" charset="-122"/>
                <a:sym typeface="Arial" pitchFamily="34" charset="0"/>
              </a:rPr>
              <a:t>3</a:t>
            </a:r>
            <a:r>
              <a:rPr lang="zh-CN" altLang="en-US" sz="2800" b="0" dirty="0">
                <a:solidFill>
                  <a:srgbClr val="0033CC"/>
                </a:solidFill>
                <a:latin typeface="黑体" panose="02010609060101010101" pitchFamily="49" charset="-122"/>
                <a:ea typeface="黑体" panose="02010609060101010101" pitchFamily="49" charset="-122"/>
                <a:sym typeface="Arial" pitchFamily="34" charset="0"/>
              </a:rPr>
              <a:t>、极限参数</a:t>
            </a:r>
            <a:endParaRPr lang="zh-CN" altLang="en-US" b="0" dirty="0">
              <a:latin typeface="黑体" panose="02010609060101010101" pitchFamily="49" charset="-122"/>
              <a:ea typeface="黑体" panose="02010609060101010101" pitchFamily="49" charset="-122"/>
            </a:endParaRPr>
          </a:p>
        </p:txBody>
      </p:sp>
      <p:sp>
        <p:nvSpPr>
          <p:cNvPr id="23555" name="Rectangle 3"/>
          <p:cNvSpPr>
            <a:spLocks noChangeArrowheads="1"/>
          </p:cNvSpPr>
          <p:nvPr/>
        </p:nvSpPr>
        <p:spPr bwMode="auto">
          <a:xfrm>
            <a:off x="4427538" y="801688"/>
            <a:ext cx="43815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buFont typeface="Arial" pitchFamily="34" charset="0"/>
              <a:buNone/>
            </a:pPr>
            <a:r>
              <a:rPr lang="en-US" altLang="zh-CN" sz="2800" dirty="0">
                <a:solidFill>
                  <a:schemeClr val="tx1"/>
                </a:solidFill>
                <a:latin typeface="Times New Roman" pitchFamily="18" charset="0"/>
                <a:sym typeface="Arial" pitchFamily="34" charset="0"/>
              </a:rPr>
              <a:t>1)  </a:t>
            </a:r>
            <a:r>
              <a:rPr lang="en-US" altLang="zh-CN" sz="2800" i="1" dirty="0">
                <a:solidFill>
                  <a:srgbClr val="000000"/>
                </a:solidFill>
                <a:latin typeface="Times New Roman" pitchFamily="18" charset="0"/>
                <a:sym typeface="Arial" pitchFamily="34" charset="0"/>
              </a:rPr>
              <a:t>I</a:t>
            </a:r>
            <a:r>
              <a:rPr lang="en-US" altLang="zh-CN" sz="2800" baseline="-25000" dirty="0">
                <a:solidFill>
                  <a:srgbClr val="000000"/>
                </a:solidFill>
                <a:latin typeface="Times New Roman" pitchFamily="18" charset="0"/>
                <a:sym typeface="Arial" pitchFamily="34" charset="0"/>
              </a:rPr>
              <a:t>CM</a:t>
            </a:r>
            <a:r>
              <a:rPr lang="en-US" altLang="zh-CN" sz="1800" baseline="-25000" dirty="0">
                <a:solidFill>
                  <a:srgbClr val="FF0000"/>
                </a:solidFill>
                <a:latin typeface="Times New Roman" pitchFamily="18" charset="0"/>
                <a:sym typeface="Arial" pitchFamily="34" charset="0"/>
              </a:rPr>
              <a:t>  </a:t>
            </a:r>
            <a:r>
              <a:rPr lang="en-US" altLang="zh-CN" sz="1800" dirty="0">
                <a:solidFill>
                  <a:schemeClr val="tx1"/>
                </a:solidFill>
                <a:latin typeface="Times New Roman" pitchFamily="18" charset="0"/>
                <a:sym typeface="Arial" pitchFamily="34" charset="0"/>
              </a:rPr>
              <a:t>—  </a:t>
            </a:r>
            <a:r>
              <a:rPr lang="zh-CN" altLang="en-US" sz="1800" dirty="0">
                <a:solidFill>
                  <a:schemeClr val="tx1"/>
                </a:solidFill>
                <a:latin typeface="Times New Roman" pitchFamily="18" charset="0"/>
                <a:sym typeface="Arial" pitchFamily="34" charset="0"/>
              </a:rPr>
              <a:t>集电极最大允许电流，</a:t>
            </a:r>
          </a:p>
          <a:p>
            <a:pPr algn="l">
              <a:buFont typeface="Arial" pitchFamily="34" charset="0"/>
              <a:buNone/>
            </a:pPr>
            <a:r>
              <a:rPr lang="zh-CN" altLang="en-US" sz="1800" dirty="0">
                <a:solidFill>
                  <a:schemeClr val="tx1"/>
                </a:solidFill>
                <a:latin typeface="Times New Roman" pitchFamily="18" charset="0"/>
                <a:sym typeface="Arial" pitchFamily="34" charset="0"/>
              </a:rPr>
              <a:t>                   超过时 </a:t>
            </a:r>
            <a:r>
              <a:rPr lang="zh-CN" altLang="en-US" sz="1800" i="1" dirty="0">
                <a:solidFill>
                  <a:schemeClr val="tx1"/>
                </a:solidFill>
                <a:latin typeface="Symbol" pitchFamily="18" charset="2"/>
                <a:sym typeface="Symbol" pitchFamily="18" charset="2"/>
              </a:rPr>
              <a:t></a:t>
            </a:r>
            <a:r>
              <a:rPr lang="zh-CN" altLang="en-US" sz="1800" i="1" dirty="0">
                <a:solidFill>
                  <a:schemeClr val="tx1"/>
                </a:solidFill>
                <a:latin typeface="Times New Roman" pitchFamily="18" charset="0"/>
                <a:sym typeface="Symbol" pitchFamily="18" charset="2"/>
              </a:rPr>
              <a:t>  </a:t>
            </a:r>
            <a:r>
              <a:rPr lang="zh-CN" altLang="en-US" sz="1800" dirty="0">
                <a:solidFill>
                  <a:schemeClr val="tx1"/>
                </a:solidFill>
                <a:latin typeface="Times New Roman" pitchFamily="18" charset="0"/>
                <a:sym typeface="Symbol" pitchFamily="18" charset="2"/>
              </a:rPr>
              <a:t>值明显降低。</a:t>
            </a:r>
            <a:endParaRPr lang="zh-CN" altLang="en-US" sz="1800" dirty="0">
              <a:solidFill>
                <a:schemeClr val="tx1"/>
              </a:solidFill>
              <a:latin typeface="Times New Roman" pitchFamily="18" charset="0"/>
              <a:sym typeface="Arial" pitchFamily="34" charset="0"/>
            </a:endParaRPr>
          </a:p>
        </p:txBody>
      </p:sp>
      <p:sp>
        <p:nvSpPr>
          <p:cNvPr id="23556" name="Rectangle 4"/>
          <p:cNvSpPr>
            <a:spLocks noChangeArrowheads="1"/>
          </p:cNvSpPr>
          <p:nvPr/>
        </p:nvSpPr>
        <p:spPr bwMode="auto">
          <a:xfrm>
            <a:off x="4422775" y="1639888"/>
            <a:ext cx="4495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buFont typeface="Arial" pitchFamily="34" charset="0"/>
              <a:buNone/>
            </a:pPr>
            <a:r>
              <a:rPr lang="en-US" altLang="zh-CN" sz="2800" dirty="0">
                <a:solidFill>
                  <a:schemeClr val="tx1"/>
                </a:solidFill>
                <a:latin typeface="Times New Roman" pitchFamily="18" charset="0"/>
                <a:sym typeface="Arial" pitchFamily="34" charset="0"/>
              </a:rPr>
              <a:t>2)  </a:t>
            </a:r>
            <a:r>
              <a:rPr lang="en-US" altLang="zh-CN" sz="2800" i="1" dirty="0">
                <a:solidFill>
                  <a:srgbClr val="000000"/>
                </a:solidFill>
                <a:latin typeface="Times New Roman" pitchFamily="18" charset="0"/>
                <a:sym typeface="Arial" pitchFamily="34" charset="0"/>
              </a:rPr>
              <a:t>P</a:t>
            </a:r>
            <a:r>
              <a:rPr lang="en-US" altLang="zh-CN" sz="2800" baseline="-25000" dirty="0">
                <a:solidFill>
                  <a:srgbClr val="000000"/>
                </a:solidFill>
                <a:latin typeface="Times New Roman" pitchFamily="18" charset="0"/>
                <a:sym typeface="Arial" pitchFamily="34" charset="0"/>
              </a:rPr>
              <a:t>CM </a:t>
            </a:r>
            <a:r>
              <a:rPr lang="en-US" altLang="zh-CN" sz="1800" dirty="0">
                <a:solidFill>
                  <a:schemeClr val="tx1"/>
                </a:solidFill>
                <a:latin typeface="Times New Roman" pitchFamily="18" charset="0"/>
                <a:sym typeface="Arial" pitchFamily="34" charset="0"/>
              </a:rPr>
              <a:t>—  </a:t>
            </a:r>
            <a:r>
              <a:rPr lang="zh-CN" altLang="en-US" sz="1800" dirty="0">
                <a:solidFill>
                  <a:schemeClr val="tx1"/>
                </a:solidFill>
                <a:latin typeface="Times New Roman" pitchFamily="18" charset="0"/>
                <a:sym typeface="Arial" pitchFamily="34" charset="0"/>
              </a:rPr>
              <a:t>集电极最大允许功率损耗</a:t>
            </a:r>
            <a:endParaRPr lang="zh-CN" altLang="en-US" dirty="0">
              <a:latin typeface="Times New Roman" pitchFamily="18" charset="0"/>
            </a:endParaRPr>
          </a:p>
        </p:txBody>
      </p:sp>
      <p:sp>
        <p:nvSpPr>
          <p:cNvPr id="23557" name="Rectangle 5"/>
          <p:cNvSpPr>
            <a:spLocks noChangeArrowheads="1"/>
          </p:cNvSpPr>
          <p:nvPr/>
        </p:nvSpPr>
        <p:spPr bwMode="auto">
          <a:xfrm>
            <a:off x="5634038" y="2097088"/>
            <a:ext cx="21701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2800" i="1" dirty="0">
                <a:solidFill>
                  <a:schemeClr val="tx1"/>
                </a:solidFill>
                <a:latin typeface="Times New Roman" pitchFamily="18" charset="0"/>
                <a:sym typeface="Arial" pitchFamily="34" charset="0"/>
              </a:rPr>
              <a:t>P</a:t>
            </a:r>
            <a:r>
              <a:rPr lang="en-US" altLang="zh-CN" sz="2800" baseline="-25000" dirty="0">
                <a:solidFill>
                  <a:schemeClr val="tx1"/>
                </a:solidFill>
                <a:latin typeface="Times New Roman" pitchFamily="18" charset="0"/>
                <a:sym typeface="Arial" pitchFamily="34" charset="0"/>
              </a:rPr>
              <a:t>C</a:t>
            </a:r>
            <a:r>
              <a:rPr lang="en-US" altLang="zh-CN" sz="2800" dirty="0">
                <a:solidFill>
                  <a:schemeClr val="tx1"/>
                </a:solidFill>
                <a:latin typeface="Times New Roman" pitchFamily="18" charset="0"/>
                <a:sym typeface="Arial" pitchFamily="34" charset="0"/>
              </a:rPr>
              <a:t> = </a:t>
            </a:r>
            <a:r>
              <a:rPr lang="en-US" altLang="zh-CN" sz="2800" i="1" dirty="0" err="1">
                <a:solidFill>
                  <a:schemeClr val="tx1"/>
                </a:solidFill>
                <a:latin typeface="Times New Roman" pitchFamily="18" charset="0"/>
                <a:sym typeface="Arial" pitchFamily="34" charset="0"/>
              </a:rPr>
              <a:t>i</a:t>
            </a:r>
            <a:r>
              <a:rPr lang="en-US" altLang="zh-CN" sz="2800" baseline="-25000" dirty="0" err="1">
                <a:solidFill>
                  <a:schemeClr val="tx1"/>
                </a:solidFill>
                <a:latin typeface="Times New Roman" pitchFamily="18" charset="0"/>
                <a:sym typeface="Arial" pitchFamily="34" charset="0"/>
              </a:rPr>
              <a:t>C</a:t>
            </a:r>
            <a:r>
              <a:rPr lang="en-US" altLang="zh-CN" sz="2800" baseline="-25000" dirty="0">
                <a:solidFill>
                  <a:schemeClr val="tx1"/>
                </a:solidFill>
                <a:latin typeface="Times New Roman" pitchFamily="18" charset="0"/>
                <a:sym typeface="Arial" pitchFamily="34" charset="0"/>
              </a:rPr>
              <a:t>  </a:t>
            </a:r>
            <a:r>
              <a:rPr lang="en-US" altLang="zh-CN" sz="2800" dirty="0">
                <a:solidFill>
                  <a:schemeClr val="tx1"/>
                </a:solidFill>
                <a:latin typeface="Times New Roman" pitchFamily="18" charset="0"/>
                <a:sym typeface="Symbol" pitchFamily="18" charset="2"/>
              </a:rPr>
              <a:t></a:t>
            </a:r>
            <a:r>
              <a:rPr lang="en-US" altLang="zh-CN" sz="2800" dirty="0">
                <a:solidFill>
                  <a:schemeClr val="tx1"/>
                </a:solidFill>
                <a:latin typeface="Times New Roman" pitchFamily="18" charset="0"/>
                <a:sym typeface="Arial" pitchFamily="34" charset="0"/>
              </a:rPr>
              <a:t> </a:t>
            </a:r>
            <a:r>
              <a:rPr lang="en-US" altLang="zh-CN" sz="2800" i="1" dirty="0" err="1">
                <a:solidFill>
                  <a:schemeClr val="tx1"/>
                </a:solidFill>
                <a:latin typeface="Times New Roman" pitchFamily="18" charset="0"/>
                <a:sym typeface="Arial" pitchFamily="34" charset="0"/>
              </a:rPr>
              <a:t>u</a:t>
            </a:r>
            <a:r>
              <a:rPr lang="en-US" altLang="zh-CN" sz="2800" baseline="-25000" dirty="0" err="1">
                <a:solidFill>
                  <a:schemeClr val="tx1"/>
                </a:solidFill>
                <a:latin typeface="Times New Roman" pitchFamily="18" charset="0"/>
                <a:sym typeface="Arial" pitchFamily="34" charset="0"/>
              </a:rPr>
              <a:t>CE</a:t>
            </a:r>
            <a:endParaRPr lang="en-US" altLang="zh-CN" sz="2800" b="0" i="1" dirty="0">
              <a:solidFill>
                <a:schemeClr val="tx1"/>
              </a:solidFill>
              <a:latin typeface="Times New Roman" pitchFamily="18" charset="0"/>
              <a:sym typeface="Arial" pitchFamily="34" charset="0"/>
            </a:endParaRPr>
          </a:p>
        </p:txBody>
      </p:sp>
      <p:sp>
        <p:nvSpPr>
          <p:cNvPr id="17414" name="Line 7"/>
          <p:cNvSpPr>
            <a:spLocks noChangeShapeType="1"/>
          </p:cNvSpPr>
          <p:nvPr/>
        </p:nvSpPr>
        <p:spPr bwMode="auto">
          <a:xfrm>
            <a:off x="1152525" y="4837113"/>
            <a:ext cx="3168650" cy="0"/>
          </a:xfrm>
          <a:prstGeom prst="line">
            <a:avLst/>
          </a:prstGeom>
          <a:noFill/>
          <a:ln w="25400">
            <a:solidFill>
              <a:schemeClr val="tx1"/>
            </a:solidFill>
            <a:miter lim="800000"/>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415" name="Line 8"/>
          <p:cNvSpPr>
            <a:spLocks noChangeShapeType="1"/>
          </p:cNvSpPr>
          <p:nvPr/>
        </p:nvSpPr>
        <p:spPr bwMode="auto">
          <a:xfrm flipV="1">
            <a:off x="1152525" y="2070100"/>
            <a:ext cx="0" cy="2765425"/>
          </a:xfrm>
          <a:prstGeom prst="line">
            <a:avLst/>
          </a:prstGeom>
          <a:noFill/>
          <a:ln w="25400">
            <a:solidFill>
              <a:schemeClr val="tx1"/>
            </a:solidFill>
            <a:miter lim="800000"/>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416" name="Line 9"/>
          <p:cNvSpPr>
            <a:spLocks noChangeShapeType="1"/>
          </p:cNvSpPr>
          <p:nvPr/>
        </p:nvSpPr>
        <p:spPr bwMode="auto">
          <a:xfrm flipV="1">
            <a:off x="1154113" y="2908300"/>
            <a:ext cx="238125" cy="1928813"/>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7" name="Line 10"/>
          <p:cNvSpPr>
            <a:spLocks noChangeShapeType="1"/>
          </p:cNvSpPr>
          <p:nvPr/>
        </p:nvSpPr>
        <p:spPr bwMode="auto">
          <a:xfrm rot="21469020" flipV="1">
            <a:off x="1565275" y="2586038"/>
            <a:ext cx="1616075" cy="3175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8" name="未知"/>
          <p:cNvSpPr>
            <a:spLocks noChangeArrowheads="1"/>
          </p:cNvSpPr>
          <p:nvPr/>
        </p:nvSpPr>
        <p:spPr bwMode="auto">
          <a:xfrm>
            <a:off x="1390650" y="2649538"/>
            <a:ext cx="180975" cy="261937"/>
          </a:xfrm>
          <a:custGeom>
            <a:avLst/>
            <a:gdLst>
              <a:gd name="T0" fmla="*/ 0 w 136"/>
              <a:gd name="T1" fmla="*/ 2147483647 h 227"/>
              <a:gd name="T2" fmla="*/ 2147483647 w 136"/>
              <a:gd name="T3" fmla="*/ 2147483647 h 227"/>
              <a:gd name="T4" fmla="*/ 2147483647 w 136"/>
              <a:gd name="T5" fmla="*/ 0 h 227"/>
              <a:gd name="T6" fmla="*/ 0 60000 65536"/>
              <a:gd name="T7" fmla="*/ 0 60000 65536"/>
              <a:gd name="T8" fmla="*/ 0 60000 65536"/>
            </a:gdLst>
            <a:ahLst/>
            <a:cxnLst>
              <a:cxn ang="T6">
                <a:pos x="T0" y="T1"/>
              </a:cxn>
              <a:cxn ang="T7">
                <a:pos x="T2" y="T3"/>
              </a:cxn>
              <a:cxn ang="T8">
                <a:pos x="T4" y="T5"/>
              </a:cxn>
            </a:cxnLst>
            <a:rect l="0" t="0" r="r" b="b"/>
            <a:pathLst>
              <a:path w="136" h="227">
                <a:moveTo>
                  <a:pt x="0" y="227"/>
                </a:moveTo>
                <a:cubicBezTo>
                  <a:pt x="4" y="202"/>
                  <a:pt x="3" y="117"/>
                  <a:pt x="26" y="79"/>
                </a:cubicBezTo>
                <a:cubicBezTo>
                  <a:pt x="49" y="41"/>
                  <a:pt x="113" y="16"/>
                  <a:pt x="136" y="0"/>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19" name="Line 12"/>
          <p:cNvSpPr>
            <a:spLocks noChangeShapeType="1"/>
          </p:cNvSpPr>
          <p:nvPr/>
        </p:nvSpPr>
        <p:spPr bwMode="auto">
          <a:xfrm flipV="1">
            <a:off x="1585913" y="3013075"/>
            <a:ext cx="1662112" cy="10953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0" name="未知"/>
          <p:cNvSpPr>
            <a:spLocks noChangeArrowheads="1"/>
          </p:cNvSpPr>
          <p:nvPr/>
        </p:nvSpPr>
        <p:spPr bwMode="auto">
          <a:xfrm>
            <a:off x="1341438" y="3116263"/>
            <a:ext cx="298450" cy="209550"/>
          </a:xfrm>
          <a:custGeom>
            <a:avLst/>
            <a:gdLst>
              <a:gd name="T0" fmla="*/ 0 w 227"/>
              <a:gd name="T1" fmla="*/ 2147483647 h 182"/>
              <a:gd name="T2" fmla="*/ 2147483647 w 227"/>
              <a:gd name="T3" fmla="*/ 2147483647 h 182"/>
              <a:gd name="T4" fmla="*/ 2147483647 w 227"/>
              <a:gd name="T5" fmla="*/ 0 h 182"/>
              <a:gd name="T6" fmla="*/ 0 60000 65536"/>
              <a:gd name="T7" fmla="*/ 0 60000 65536"/>
              <a:gd name="T8" fmla="*/ 0 60000 65536"/>
            </a:gdLst>
            <a:ahLst/>
            <a:cxnLst>
              <a:cxn ang="T6">
                <a:pos x="T0" y="T1"/>
              </a:cxn>
              <a:cxn ang="T7">
                <a:pos x="T2" y="T3"/>
              </a:cxn>
              <a:cxn ang="T8">
                <a:pos x="T4" y="T5"/>
              </a:cxn>
            </a:cxnLst>
            <a:rect l="0" t="0" r="r" b="b"/>
            <a:pathLst>
              <a:path w="227" h="182">
                <a:moveTo>
                  <a:pt x="0" y="182"/>
                </a:moveTo>
                <a:cubicBezTo>
                  <a:pt x="3" y="129"/>
                  <a:pt x="7" y="76"/>
                  <a:pt x="45" y="46"/>
                </a:cubicBezTo>
                <a:cubicBezTo>
                  <a:pt x="83" y="16"/>
                  <a:pt x="197" y="8"/>
                  <a:pt x="227" y="0"/>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1" name="Line 14"/>
          <p:cNvSpPr>
            <a:spLocks noChangeShapeType="1"/>
          </p:cNvSpPr>
          <p:nvPr/>
        </p:nvSpPr>
        <p:spPr bwMode="auto">
          <a:xfrm flipV="1">
            <a:off x="1428750" y="3482975"/>
            <a:ext cx="1973263" cy="104775"/>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2" name="Line 15"/>
          <p:cNvSpPr>
            <a:spLocks noChangeShapeType="1"/>
          </p:cNvSpPr>
          <p:nvPr/>
        </p:nvSpPr>
        <p:spPr bwMode="auto">
          <a:xfrm flipV="1">
            <a:off x="1420813" y="3897313"/>
            <a:ext cx="2154237" cy="104775"/>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3" name="Line 16"/>
          <p:cNvSpPr>
            <a:spLocks noChangeShapeType="1"/>
          </p:cNvSpPr>
          <p:nvPr/>
        </p:nvSpPr>
        <p:spPr bwMode="auto">
          <a:xfrm rot="21594457" flipV="1">
            <a:off x="1374775" y="4316413"/>
            <a:ext cx="2273300" cy="104775"/>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7424" name="Group 17"/>
          <p:cNvGrpSpPr>
            <a:grpSpLocks/>
          </p:cNvGrpSpPr>
          <p:nvPr/>
        </p:nvGrpSpPr>
        <p:grpSpPr bwMode="auto">
          <a:xfrm>
            <a:off x="1155700" y="4727575"/>
            <a:ext cx="2206625" cy="68263"/>
            <a:chOff x="0" y="0"/>
            <a:chExt cx="2185" cy="102"/>
          </a:xfrm>
        </p:grpSpPr>
        <p:sp>
          <p:nvSpPr>
            <p:cNvPr id="17452" name="Line 18"/>
            <p:cNvSpPr>
              <a:spLocks noChangeShapeType="1"/>
            </p:cNvSpPr>
            <p:nvPr/>
          </p:nvSpPr>
          <p:spPr bwMode="auto">
            <a:xfrm flipV="1">
              <a:off x="315" y="0"/>
              <a:ext cx="1870" cy="37"/>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3" name="未知"/>
            <p:cNvSpPr>
              <a:spLocks noChangeArrowheads="1"/>
            </p:cNvSpPr>
            <p:nvPr/>
          </p:nvSpPr>
          <p:spPr bwMode="auto">
            <a:xfrm>
              <a:off x="0" y="34"/>
              <a:ext cx="359" cy="68"/>
            </a:xfrm>
            <a:custGeom>
              <a:avLst/>
              <a:gdLst>
                <a:gd name="T0" fmla="*/ 0 w 359"/>
                <a:gd name="T1" fmla="*/ 68 h 68"/>
                <a:gd name="T2" fmla="*/ 164 w 359"/>
                <a:gd name="T3" fmla="*/ 14 h 68"/>
                <a:gd name="T4" fmla="*/ 359 w 359"/>
                <a:gd name="T5" fmla="*/ 0 h 68"/>
                <a:gd name="T6" fmla="*/ 0 60000 65536"/>
                <a:gd name="T7" fmla="*/ 0 60000 65536"/>
                <a:gd name="T8" fmla="*/ 0 60000 65536"/>
              </a:gdLst>
              <a:ahLst/>
              <a:cxnLst>
                <a:cxn ang="T6">
                  <a:pos x="T0" y="T1"/>
                </a:cxn>
                <a:cxn ang="T7">
                  <a:pos x="T2" y="T3"/>
                </a:cxn>
                <a:cxn ang="T8">
                  <a:pos x="T4" y="T5"/>
                </a:cxn>
              </a:cxnLst>
              <a:rect l="0" t="0" r="r" b="b"/>
              <a:pathLst>
                <a:path w="359" h="68">
                  <a:moveTo>
                    <a:pt x="0" y="68"/>
                  </a:moveTo>
                  <a:cubicBezTo>
                    <a:pt x="27" y="59"/>
                    <a:pt x="104" y="25"/>
                    <a:pt x="164" y="14"/>
                  </a:cubicBezTo>
                  <a:cubicBezTo>
                    <a:pt x="224" y="3"/>
                    <a:pt x="319" y="3"/>
                    <a:pt x="359" y="0"/>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7425" name="未知"/>
          <p:cNvSpPr>
            <a:spLocks noChangeArrowheads="1"/>
          </p:cNvSpPr>
          <p:nvPr/>
        </p:nvSpPr>
        <p:spPr bwMode="auto">
          <a:xfrm rot="-1056158">
            <a:off x="1273175" y="3589338"/>
            <a:ext cx="179388" cy="120650"/>
          </a:xfrm>
          <a:custGeom>
            <a:avLst/>
            <a:gdLst>
              <a:gd name="T0" fmla="*/ 0 w 136"/>
              <a:gd name="T1" fmla="*/ 2147483647 h 105"/>
              <a:gd name="T2" fmla="*/ 2147483647 w 136"/>
              <a:gd name="T3" fmla="*/ 2147483647 h 105"/>
              <a:gd name="T4" fmla="*/ 2147483647 w 136"/>
              <a:gd name="T5" fmla="*/ 2147483647 h 105"/>
              <a:gd name="T6" fmla="*/ 0 60000 65536"/>
              <a:gd name="T7" fmla="*/ 0 60000 65536"/>
              <a:gd name="T8" fmla="*/ 0 60000 65536"/>
            </a:gdLst>
            <a:ahLst/>
            <a:cxnLst>
              <a:cxn ang="T6">
                <a:pos x="T0" y="T1"/>
              </a:cxn>
              <a:cxn ang="T7">
                <a:pos x="T2" y="T3"/>
              </a:cxn>
              <a:cxn ang="T8">
                <a:pos x="T4" y="T5"/>
              </a:cxn>
            </a:cxnLst>
            <a:rect l="0" t="0" r="r" b="b"/>
            <a:pathLst>
              <a:path w="136" h="105">
                <a:moveTo>
                  <a:pt x="0" y="105"/>
                </a:moveTo>
                <a:cubicBezTo>
                  <a:pt x="11" y="67"/>
                  <a:pt x="22" y="30"/>
                  <a:pt x="45" y="15"/>
                </a:cubicBezTo>
                <a:cubicBezTo>
                  <a:pt x="68" y="0"/>
                  <a:pt x="102" y="7"/>
                  <a:pt x="136" y="15"/>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6" name="未知"/>
          <p:cNvSpPr>
            <a:spLocks noChangeArrowheads="1"/>
          </p:cNvSpPr>
          <p:nvPr/>
        </p:nvSpPr>
        <p:spPr bwMode="auto">
          <a:xfrm>
            <a:off x="1238250" y="4002088"/>
            <a:ext cx="242888" cy="123825"/>
          </a:xfrm>
          <a:custGeom>
            <a:avLst/>
            <a:gdLst>
              <a:gd name="T0" fmla="*/ 0 w 184"/>
              <a:gd name="T1" fmla="*/ 2147483647 h 108"/>
              <a:gd name="T2" fmla="*/ 2147483647 w 184"/>
              <a:gd name="T3" fmla="*/ 2147483647 h 108"/>
              <a:gd name="T4" fmla="*/ 2147483647 w 184"/>
              <a:gd name="T5" fmla="*/ 2147483647 h 108"/>
              <a:gd name="T6" fmla="*/ 0 60000 65536"/>
              <a:gd name="T7" fmla="*/ 0 60000 65536"/>
              <a:gd name="T8" fmla="*/ 0 60000 65536"/>
            </a:gdLst>
            <a:ahLst/>
            <a:cxnLst>
              <a:cxn ang="T6">
                <a:pos x="T0" y="T1"/>
              </a:cxn>
              <a:cxn ang="T7">
                <a:pos x="T2" y="T3"/>
              </a:cxn>
              <a:cxn ang="T8">
                <a:pos x="T4" y="T5"/>
              </a:cxn>
            </a:cxnLst>
            <a:rect l="0" t="0" r="r" b="b"/>
            <a:pathLst>
              <a:path w="184" h="108">
                <a:moveTo>
                  <a:pt x="0" y="108"/>
                </a:moveTo>
                <a:cubicBezTo>
                  <a:pt x="6" y="93"/>
                  <a:pt x="6" y="36"/>
                  <a:pt x="36" y="18"/>
                </a:cubicBezTo>
                <a:cubicBezTo>
                  <a:pt x="66" y="0"/>
                  <a:pt x="153" y="5"/>
                  <a:pt x="184" y="1"/>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7" name="未知"/>
          <p:cNvSpPr>
            <a:spLocks noChangeArrowheads="1"/>
          </p:cNvSpPr>
          <p:nvPr/>
        </p:nvSpPr>
        <p:spPr bwMode="auto">
          <a:xfrm>
            <a:off x="1196975" y="4419600"/>
            <a:ext cx="179388" cy="106363"/>
          </a:xfrm>
          <a:custGeom>
            <a:avLst/>
            <a:gdLst>
              <a:gd name="T0" fmla="*/ 0 w 136"/>
              <a:gd name="T1" fmla="*/ 2147483647 h 92"/>
              <a:gd name="T2" fmla="*/ 2147483647 w 136"/>
              <a:gd name="T3" fmla="*/ 2147483647 h 92"/>
              <a:gd name="T4" fmla="*/ 2147483647 w 136"/>
              <a:gd name="T5" fmla="*/ 2147483647 h 92"/>
              <a:gd name="T6" fmla="*/ 0 60000 65536"/>
              <a:gd name="T7" fmla="*/ 0 60000 65536"/>
              <a:gd name="T8" fmla="*/ 0 60000 65536"/>
            </a:gdLst>
            <a:ahLst/>
            <a:cxnLst>
              <a:cxn ang="T6">
                <a:pos x="T0" y="T1"/>
              </a:cxn>
              <a:cxn ang="T7">
                <a:pos x="T2" y="T3"/>
              </a:cxn>
              <a:cxn ang="T8">
                <a:pos x="T4" y="T5"/>
              </a:cxn>
            </a:cxnLst>
            <a:rect l="0" t="0" r="r" b="b"/>
            <a:pathLst>
              <a:path w="136" h="92">
                <a:moveTo>
                  <a:pt x="0" y="92"/>
                </a:moveTo>
                <a:cubicBezTo>
                  <a:pt x="7" y="79"/>
                  <a:pt x="20" y="30"/>
                  <a:pt x="43" y="15"/>
                </a:cubicBezTo>
                <a:cubicBezTo>
                  <a:pt x="66" y="0"/>
                  <a:pt x="117" y="4"/>
                  <a:pt x="136" y="1"/>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8" name="未知"/>
          <p:cNvSpPr>
            <a:spLocks noChangeArrowheads="1"/>
          </p:cNvSpPr>
          <p:nvPr/>
        </p:nvSpPr>
        <p:spPr bwMode="auto">
          <a:xfrm>
            <a:off x="3352800" y="4340225"/>
            <a:ext cx="515938" cy="400050"/>
          </a:xfrm>
          <a:custGeom>
            <a:avLst/>
            <a:gdLst>
              <a:gd name="T0" fmla="*/ 0 w 336"/>
              <a:gd name="T1" fmla="*/ 2147483647 h 248"/>
              <a:gd name="T2" fmla="*/ 2147483647 w 336"/>
              <a:gd name="T3" fmla="*/ 2147483647 h 248"/>
              <a:gd name="T4" fmla="*/ 2147483647 w 336"/>
              <a:gd name="T5" fmla="*/ 2147483647 h 248"/>
              <a:gd name="T6" fmla="*/ 2147483647 w 336"/>
              <a:gd name="T7" fmla="*/ 0 h 2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6" h="248">
                <a:moveTo>
                  <a:pt x="0" y="240"/>
                </a:moveTo>
                <a:cubicBezTo>
                  <a:pt x="52" y="244"/>
                  <a:pt x="104" y="248"/>
                  <a:pt x="144" y="240"/>
                </a:cubicBezTo>
                <a:cubicBezTo>
                  <a:pt x="184" y="232"/>
                  <a:pt x="208" y="232"/>
                  <a:pt x="240" y="192"/>
                </a:cubicBezTo>
                <a:cubicBezTo>
                  <a:pt x="272" y="152"/>
                  <a:pt x="304" y="76"/>
                  <a:pt x="336" y="0"/>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9" name="Line 24"/>
          <p:cNvSpPr>
            <a:spLocks noChangeShapeType="1"/>
          </p:cNvSpPr>
          <p:nvPr/>
        </p:nvSpPr>
        <p:spPr bwMode="auto">
          <a:xfrm flipH="1">
            <a:off x="3579813" y="4570413"/>
            <a:ext cx="0" cy="2571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p>
            <a:endParaRPr lang="zh-CN" altLang="en-US"/>
          </a:p>
        </p:txBody>
      </p:sp>
      <p:sp>
        <p:nvSpPr>
          <p:cNvPr id="17430" name="Line 25"/>
          <p:cNvSpPr>
            <a:spLocks noChangeShapeType="1"/>
          </p:cNvSpPr>
          <p:nvPr/>
        </p:nvSpPr>
        <p:spPr bwMode="auto">
          <a:xfrm>
            <a:off x="1152525" y="4727575"/>
            <a:ext cx="1104900" cy="0"/>
          </a:xfrm>
          <a:prstGeom prst="line">
            <a:avLst/>
          </a:prstGeom>
          <a:noFill/>
          <a:ln w="19050">
            <a:solidFill>
              <a:srgbClr val="336600"/>
            </a:solidFill>
            <a:prstDash val="dash"/>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431" name="未知"/>
          <p:cNvSpPr>
            <a:spLocks noChangeArrowheads="1"/>
          </p:cNvSpPr>
          <p:nvPr/>
        </p:nvSpPr>
        <p:spPr bwMode="auto">
          <a:xfrm>
            <a:off x="1816100" y="2476500"/>
            <a:ext cx="1936750" cy="400050"/>
          </a:xfrm>
          <a:custGeom>
            <a:avLst/>
            <a:gdLst>
              <a:gd name="T0" fmla="*/ 0 w 1262"/>
              <a:gd name="T1" fmla="*/ 0 h 1356"/>
              <a:gd name="T2" fmla="*/ 2147483647 w 1262"/>
              <a:gd name="T3" fmla="*/ 2147483647 h 1356"/>
              <a:gd name="T4" fmla="*/ 2147483647 w 1262"/>
              <a:gd name="T5" fmla="*/ 2147483647 h 1356"/>
              <a:gd name="T6" fmla="*/ 2147483647 w 1262"/>
              <a:gd name="T7" fmla="*/ 2147483647 h 13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62" h="1356">
                <a:moveTo>
                  <a:pt x="0" y="0"/>
                </a:moveTo>
                <a:cubicBezTo>
                  <a:pt x="49" y="145"/>
                  <a:pt x="151" y="664"/>
                  <a:pt x="295" y="871"/>
                </a:cubicBezTo>
                <a:cubicBezTo>
                  <a:pt x="439" y="1079"/>
                  <a:pt x="703" y="1166"/>
                  <a:pt x="864" y="1247"/>
                </a:cubicBezTo>
                <a:cubicBezTo>
                  <a:pt x="1025" y="1328"/>
                  <a:pt x="1179" y="1333"/>
                  <a:pt x="1262" y="1356"/>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32" name="Text Box 28"/>
          <p:cNvSpPr>
            <a:spLocks noChangeArrowheads="1"/>
          </p:cNvSpPr>
          <p:nvPr/>
        </p:nvSpPr>
        <p:spPr bwMode="auto">
          <a:xfrm>
            <a:off x="2636838" y="4757738"/>
            <a:ext cx="1273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buFont typeface="Arial" pitchFamily="34" charset="0"/>
              <a:buNone/>
            </a:pPr>
            <a:r>
              <a:rPr lang="en-US" altLang="zh-CN" sz="2400" b="0" i="1">
                <a:solidFill>
                  <a:srgbClr val="FF0000"/>
                </a:solidFill>
                <a:latin typeface="Times New Roman" pitchFamily="18" charset="0"/>
                <a:sym typeface="Arial" pitchFamily="34" charset="0"/>
              </a:rPr>
              <a:t>U</a:t>
            </a:r>
            <a:r>
              <a:rPr lang="en-US" altLang="zh-CN" sz="2400" b="0" baseline="-25000">
                <a:solidFill>
                  <a:srgbClr val="FF0000"/>
                </a:solidFill>
                <a:latin typeface="Times New Roman" pitchFamily="18" charset="0"/>
                <a:sym typeface="Arial" pitchFamily="34" charset="0"/>
              </a:rPr>
              <a:t>(BR)CEO</a:t>
            </a:r>
            <a:endParaRPr lang="zh-CN" altLang="en-US" sz="3600" b="0">
              <a:solidFill>
                <a:srgbClr val="FF0000"/>
              </a:solidFill>
              <a:latin typeface="Times New Roman" pitchFamily="18" charset="0"/>
            </a:endParaRPr>
          </a:p>
        </p:txBody>
      </p:sp>
      <p:sp>
        <p:nvSpPr>
          <p:cNvPr id="17433" name="Text Box 29"/>
          <p:cNvSpPr>
            <a:spLocks noChangeArrowheads="1"/>
          </p:cNvSpPr>
          <p:nvPr/>
        </p:nvSpPr>
        <p:spPr bwMode="auto">
          <a:xfrm>
            <a:off x="3935413" y="4741863"/>
            <a:ext cx="565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buFont typeface="Arial" pitchFamily="34" charset="0"/>
              <a:buNone/>
            </a:pPr>
            <a:r>
              <a:rPr lang="en-US" altLang="zh-CN" sz="2000" i="1">
                <a:solidFill>
                  <a:schemeClr val="tx1"/>
                </a:solidFill>
                <a:latin typeface="Times New Roman" pitchFamily="18" charset="0"/>
                <a:sym typeface="Arial" pitchFamily="34" charset="0"/>
              </a:rPr>
              <a:t>u</a:t>
            </a:r>
            <a:r>
              <a:rPr lang="en-US" altLang="zh-CN" sz="2000" baseline="-25000">
                <a:solidFill>
                  <a:schemeClr val="tx1"/>
                </a:solidFill>
                <a:latin typeface="Times New Roman" pitchFamily="18" charset="0"/>
                <a:sym typeface="Arial" pitchFamily="34" charset="0"/>
              </a:rPr>
              <a:t>CE</a:t>
            </a:r>
          </a:p>
        </p:txBody>
      </p:sp>
      <p:sp>
        <p:nvSpPr>
          <p:cNvPr id="17434" name="Text Box 30"/>
          <p:cNvSpPr>
            <a:spLocks noChangeArrowheads="1"/>
          </p:cNvSpPr>
          <p:nvPr/>
        </p:nvSpPr>
        <p:spPr bwMode="auto">
          <a:xfrm>
            <a:off x="2025650" y="3092450"/>
            <a:ext cx="714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buFont typeface="Arial" pitchFamily="34" charset="0"/>
              <a:buNone/>
            </a:pPr>
            <a:r>
              <a:rPr lang="en-US" altLang="zh-CN" sz="2400" b="0" i="1">
                <a:solidFill>
                  <a:srgbClr val="FF0000"/>
                </a:solidFill>
                <a:latin typeface="Times New Roman" pitchFamily="18" charset="0"/>
                <a:sym typeface="Arial" pitchFamily="34" charset="0"/>
              </a:rPr>
              <a:t>P</a:t>
            </a:r>
            <a:r>
              <a:rPr lang="en-US" altLang="zh-CN" sz="2400" b="0" baseline="-25000">
                <a:solidFill>
                  <a:srgbClr val="FF0000"/>
                </a:solidFill>
                <a:latin typeface="Times New Roman" pitchFamily="18" charset="0"/>
                <a:sym typeface="Arial" pitchFamily="34" charset="0"/>
              </a:rPr>
              <a:t>CM</a:t>
            </a:r>
            <a:endParaRPr lang="zh-CN" altLang="en-US" sz="3600" b="0">
              <a:solidFill>
                <a:srgbClr val="FF0000"/>
              </a:solidFill>
              <a:latin typeface="Times New Roman" pitchFamily="18" charset="0"/>
            </a:endParaRPr>
          </a:p>
        </p:txBody>
      </p:sp>
      <p:sp>
        <p:nvSpPr>
          <p:cNvPr id="17435" name="Text Box 31"/>
          <p:cNvSpPr>
            <a:spLocks noChangeArrowheads="1"/>
          </p:cNvSpPr>
          <p:nvPr/>
        </p:nvSpPr>
        <p:spPr bwMode="auto">
          <a:xfrm>
            <a:off x="923925" y="4757738"/>
            <a:ext cx="3698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buFont typeface="Arial" pitchFamily="34" charset="0"/>
              <a:buNone/>
            </a:pPr>
            <a:r>
              <a:rPr lang="en-US" altLang="zh-CN" sz="2000" i="1">
                <a:solidFill>
                  <a:schemeClr val="tx1"/>
                </a:solidFill>
                <a:latin typeface="Times New Roman" pitchFamily="18" charset="0"/>
                <a:sym typeface="Arial" pitchFamily="34" charset="0"/>
              </a:rPr>
              <a:t>O</a:t>
            </a:r>
            <a:endParaRPr lang="zh-CN" altLang="en-US">
              <a:latin typeface="Times New Roman" pitchFamily="18" charset="0"/>
            </a:endParaRPr>
          </a:p>
        </p:txBody>
      </p:sp>
      <p:sp>
        <p:nvSpPr>
          <p:cNvPr id="17436" name="Text Box 32"/>
          <p:cNvSpPr>
            <a:spLocks noChangeArrowheads="1"/>
          </p:cNvSpPr>
          <p:nvPr/>
        </p:nvSpPr>
        <p:spPr bwMode="auto">
          <a:xfrm>
            <a:off x="482600" y="4418013"/>
            <a:ext cx="654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buFont typeface="Arial" pitchFamily="34" charset="0"/>
              <a:buNone/>
            </a:pPr>
            <a:r>
              <a:rPr lang="en-US" altLang="zh-CN" sz="2000" i="1">
                <a:solidFill>
                  <a:srgbClr val="336600"/>
                </a:solidFill>
                <a:latin typeface="Times New Roman" pitchFamily="18" charset="0"/>
                <a:sym typeface="Arial" pitchFamily="34" charset="0"/>
              </a:rPr>
              <a:t>I</a:t>
            </a:r>
            <a:r>
              <a:rPr lang="en-US" altLang="zh-CN" sz="2000" baseline="-25000">
                <a:solidFill>
                  <a:srgbClr val="336600"/>
                </a:solidFill>
                <a:latin typeface="Times New Roman" pitchFamily="18" charset="0"/>
                <a:sym typeface="Arial" pitchFamily="34" charset="0"/>
              </a:rPr>
              <a:t>CEO</a:t>
            </a:r>
            <a:endParaRPr lang="zh-CN" altLang="en-US">
              <a:latin typeface="Times New Roman" pitchFamily="18" charset="0"/>
            </a:endParaRPr>
          </a:p>
        </p:txBody>
      </p:sp>
      <p:sp>
        <p:nvSpPr>
          <p:cNvPr id="17437" name="Text Box 33"/>
          <p:cNvSpPr>
            <a:spLocks noChangeArrowheads="1"/>
          </p:cNvSpPr>
          <p:nvPr/>
        </p:nvSpPr>
        <p:spPr bwMode="auto">
          <a:xfrm>
            <a:off x="1409700" y="3336925"/>
            <a:ext cx="1738313" cy="133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75000"/>
              </a:lnSpc>
              <a:spcBef>
                <a:spcPct val="50000"/>
              </a:spcBef>
              <a:buFont typeface="Arial" pitchFamily="34" charset="0"/>
              <a:buNone/>
            </a:pPr>
            <a:r>
              <a:rPr lang="zh-CN" altLang="en-US" sz="1400" b="0">
                <a:solidFill>
                  <a:srgbClr val="0033CC"/>
                </a:solidFill>
                <a:latin typeface="黑体" pitchFamily="49" charset="-122"/>
                <a:ea typeface="黑体" pitchFamily="49" charset="-122"/>
                <a:sym typeface="黑体" pitchFamily="49" charset="-122"/>
              </a:rPr>
              <a:t>安</a:t>
            </a:r>
          </a:p>
          <a:p>
            <a:pPr>
              <a:lnSpc>
                <a:spcPct val="75000"/>
              </a:lnSpc>
              <a:spcBef>
                <a:spcPct val="50000"/>
              </a:spcBef>
              <a:buFont typeface="Arial" pitchFamily="34" charset="0"/>
              <a:buNone/>
            </a:pPr>
            <a:r>
              <a:rPr lang="zh-CN" altLang="en-US" sz="1400" b="0">
                <a:solidFill>
                  <a:srgbClr val="0033CC"/>
                </a:solidFill>
                <a:latin typeface="黑体" pitchFamily="49" charset="-122"/>
                <a:ea typeface="黑体" pitchFamily="49" charset="-122"/>
                <a:sym typeface="黑体" pitchFamily="49" charset="-122"/>
              </a:rPr>
              <a:t> 全</a:t>
            </a:r>
          </a:p>
          <a:p>
            <a:pPr>
              <a:lnSpc>
                <a:spcPct val="75000"/>
              </a:lnSpc>
              <a:spcBef>
                <a:spcPct val="50000"/>
              </a:spcBef>
              <a:buFont typeface="Arial" pitchFamily="34" charset="0"/>
              <a:buNone/>
            </a:pPr>
            <a:r>
              <a:rPr lang="zh-CN" altLang="en-US" sz="1400" b="0">
                <a:solidFill>
                  <a:srgbClr val="0033CC"/>
                </a:solidFill>
                <a:latin typeface="黑体" pitchFamily="49" charset="-122"/>
                <a:ea typeface="黑体" pitchFamily="49" charset="-122"/>
                <a:sym typeface="黑体" pitchFamily="49" charset="-122"/>
              </a:rPr>
              <a:t>   工</a:t>
            </a:r>
          </a:p>
          <a:p>
            <a:pPr>
              <a:lnSpc>
                <a:spcPct val="75000"/>
              </a:lnSpc>
              <a:spcBef>
                <a:spcPct val="50000"/>
              </a:spcBef>
              <a:buFont typeface="Arial" pitchFamily="34" charset="0"/>
              <a:buNone/>
            </a:pPr>
            <a:r>
              <a:rPr lang="zh-CN" altLang="en-US" sz="1400" b="0">
                <a:solidFill>
                  <a:srgbClr val="0033CC"/>
                </a:solidFill>
                <a:latin typeface="黑体" pitchFamily="49" charset="-122"/>
                <a:ea typeface="黑体" pitchFamily="49" charset="-122"/>
                <a:sym typeface="黑体" pitchFamily="49" charset="-122"/>
              </a:rPr>
              <a:t>      作                             </a:t>
            </a:r>
          </a:p>
          <a:p>
            <a:pPr>
              <a:lnSpc>
                <a:spcPct val="75000"/>
              </a:lnSpc>
              <a:spcBef>
                <a:spcPct val="50000"/>
              </a:spcBef>
              <a:buFont typeface="Arial" pitchFamily="34" charset="0"/>
              <a:buNone/>
            </a:pPr>
            <a:r>
              <a:rPr lang="zh-CN" altLang="en-US" sz="1400" b="0">
                <a:solidFill>
                  <a:srgbClr val="0033CC"/>
                </a:solidFill>
                <a:latin typeface="黑体" pitchFamily="49" charset="-122"/>
                <a:ea typeface="黑体" pitchFamily="49" charset="-122"/>
                <a:sym typeface="黑体" pitchFamily="49" charset="-122"/>
              </a:rPr>
              <a:t>            区</a:t>
            </a:r>
            <a:endParaRPr lang="zh-CN" altLang="en-US">
              <a:latin typeface="Times New Roman" pitchFamily="18" charset="0"/>
            </a:endParaRPr>
          </a:p>
        </p:txBody>
      </p:sp>
      <p:sp>
        <p:nvSpPr>
          <p:cNvPr id="17438" name="Line 37"/>
          <p:cNvSpPr>
            <a:spLocks noChangeShapeType="1"/>
          </p:cNvSpPr>
          <p:nvPr/>
        </p:nvSpPr>
        <p:spPr bwMode="auto">
          <a:xfrm>
            <a:off x="1166813" y="2478088"/>
            <a:ext cx="64611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3586" name="Rectangle 38"/>
          <p:cNvSpPr>
            <a:spLocks noChangeArrowheads="1"/>
          </p:cNvSpPr>
          <p:nvPr/>
        </p:nvSpPr>
        <p:spPr bwMode="auto">
          <a:xfrm>
            <a:off x="4679950" y="3648075"/>
            <a:ext cx="43116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2800" i="1">
                <a:solidFill>
                  <a:schemeClr val="tx1"/>
                </a:solidFill>
                <a:latin typeface="Times New Roman" pitchFamily="18" charset="0"/>
                <a:sym typeface="Arial" pitchFamily="34" charset="0"/>
              </a:rPr>
              <a:t>U</a:t>
            </a:r>
            <a:r>
              <a:rPr lang="en-US" altLang="zh-CN" sz="2800" baseline="-25000">
                <a:solidFill>
                  <a:schemeClr val="tx1"/>
                </a:solidFill>
                <a:latin typeface="宋体" pitchFamily="2" charset="-122"/>
                <a:sym typeface="宋体" pitchFamily="2" charset="-122"/>
              </a:rPr>
              <a:t>(</a:t>
            </a:r>
            <a:r>
              <a:rPr lang="en-US" altLang="zh-CN" sz="2800" baseline="-25000">
                <a:solidFill>
                  <a:schemeClr val="tx1"/>
                </a:solidFill>
                <a:latin typeface="Times New Roman" pitchFamily="18" charset="0"/>
                <a:sym typeface="Arial" pitchFamily="34" charset="0"/>
              </a:rPr>
              <a:t>BR</a:t>
            </a:r>
            <a:r>
              <a:rPr lang="en-US" altLang="zh-CN" sz="2800" baseline="-25000">
                <a:solidFill>
                  <a:schemeClr val="tx1"/>
                </a:solidFill>
                <a:latin typeface="宋体" pitchFamily="2" charset="-122"/>
                <a:sym typeface="宋体" pitchFamily="2" charset="-122"/>
              </a:rPr>
              <a:t>)</a:t>
            </a:r>
            <a:r>
              <a:rPr lang="en-US" altLang="zh-CN" sz="2800" baseline="-25000">
                <a:solidFill>
                  <a:schemeClr val="tx1"/>
                </a:solidFill>
                <a:latin typeface="Times New Roman" pitchFamily="18" charset="0"/>
                <a:sym typeface="Arial" pitchFamily="34" charset="0"/>
              </a:rPr>
              <a:t>CBO</a:t>
            </a:r>
            <a:r>
              <a:rPr lang="en-US" altLang="zh-CN" sz="1800">
                <a:solidFill>
                  <a:schemeClr val="tx1"/>
                </a:solidFill>
                <a:latin typeface="Times New Roman" pitchFamily="18" charset="0"/>
                <a:sym typeface="Arial" pitchFamily="34" charset="0"/>
              </a:rPr>
              <a:t> — </a:t>
            </a:r>
            <a:r>
              <a:rPr lang="zh-CN" altLang="en-US" sz="1800">
                <a:solidFill>
                  <a:schemeClr val="tx1"/>
                </a:solidFill>
                <a:latin typeface="Times New Roman" pitchFamily="18" charset="0"/>
                <a:sym typeface="Arial" pitchFamily="34" charset="0"/>
              </a:rPr>
              <a:t>发射极开路时 </a:t>
            </a:r>
          </a:p>
          <a:p>
            <a:pPr>
              <a:buFont typeface="Arial" pitchFamily="34" charset="0"/>
              <a:buNone/>
            </a:pPr>
            <a:r>
              <a:rPr lang="zh-CN" altLang="en-US" sz="1800">
                <a:solidFill>
                  <a:schemeClr val="tx1"/>
                </a:solidFill>
                <a:latin typeface="Times New Roman" pitchFamily="18" charset="0"/>
                <a:sym typeface="Arial" pitchFamily="34" charset="0"/>
              </a:rPr>
              <a:t>                        </a:t>
            </a:r>
            <a:r>
              <a:rPr lang="en-US" altLang="zh-CN" sz="1800">
                <a:solidFill>
                  <a:schemeClr val="tx1"/>
                </a:solidFill>
                <a:latin typeface="Times New Roman" pitchFamily="18" charset="0"/>
                <a:sym typeface="Arial" pitchFamily="34" charset="0"/>
              </a:rPr>
              <a:t>C</a:t>
            </a:r>
            <a:r>
              <a:rPr lang="zh-CN" altLang="en-US" sz="1800">
                <a:solidFill>
                  <a:schemeClr val="tx1"/>
                </a:solidFill>
                <a:latin typeface="Times New Roman" pitchFamily="18" charset="0"/>
                <a:sym typeface="Arial" pitchFamily="34" charset="0"/>
              </a:rPr>
              <a:t>、</a:t>
            </a:r>
            <a:r>
              <a:rPr lang="en-US" altLang="zh-CN" sz="1800">
                <a:solidFill>
                  <a:schemeClr val="tx1"/>
                </a:solidFill>
                <a:latin typeface="Times New Roman" pitchFamily="18" charset="0"/>
                <a:sym typeface="Arial" pitchFamily="34" charset="0"/>
              </a:rPr>
              <a:t>B </a:t>
            </a:r>
            <a:r>
              <a:rPr lang="zh-CN" altLang="en-US" sz="1800">
                <a:solidFill>
                  <a:schemeClr val="tx1"/>
                </a:solidFill>
                <a:latin typeface="Times New Roman" pitchFamily="18" charset="0"/>
                <a:sym typeface="Arial" pitchFamily="34" charset="0"/>
              </a:rPr>
              <a:t>极间反向击穿电压。</a:t>
            </a:r>
            <a:endParaRPr lang="zh-CN" altLang="en-US">
              <a:solidFill>
                <a:schemeClr val="tx1"/>
              </a:solidFill>
              <a:latin typeface="Times New Roman" pitchFamily="18" charset="0"/>
            </a:endParaRPr>
          </a:p>
        </p:txBody>
      </p:sp>
      <p:sp>
        <p:nvSpPr>
          <p:cNvPr id="23587" name="Rectangle 39"/>
          <p:cNvSpPr>
            <a:spLocks noChangeArrowheads="1"/>
          </p:cNvSpPr>
          <p:nvPr/>
        </p:nvSpPr>
        <p:spPr bwMode="auto">
          <a:xfrm>
            <a:off x="4411663" y="2684463"/>
            <a:ext cx="48768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buFont typeface="Arial" pitchFamily="34" charset="0"/>
              <a:buNone/>
            </a:pPr>
            <a:r>
              <a:rPr lang="en-US" altLang="zh-CN" sz="2800" dirty="0">
                <a:solidFill>
                  <a:schemeClr val="tx1"/>
                </a:solidFill>
                <a:latin typeface="Times New Roman" pitchFamily="18" charset="0"/>
                <a:sym typeface="Arial" pitchFamily="34" charset="0"/>
              </a:rPr>
              <a:t>3)  </a:t>
            </a:r>
            <a:r>
              <a:rPr lang="en-US" altLang="zh-CN" sz="2400" i="1" dirty="0">
                <a:solidFill>
                  <a:srgbClr val="000000"/>
                </a:solidFill>
                <a:latin typeface="Times New Roman" pitchFamily="18" charset="0"/>
                <a:sym typeface="Arial" pitchFamily="34" charset="0"/>
              </a:rPr>
              <a:t>U</a:t>
            </a:r>
            <a:r>
              <a:rPr lang="en-US" altLang="zh-CN" sz="2400" baseline="-25000" dirty="0">
                <a:solidFill>
                  <a:srgbClr val="000000"/>
                </a:solidFill>
                <a:latin typeface="宋体" pitchFamily="2" charset="-122"/>
                <a:sym typeface="宋体" pitchFamily="2" charset="-122"/>
              </a:rPr>
              <a:t>(</a:t>
            </a:r>
            <a:r>
              <a:rPr lang="en-US" altLang="zh-CN" sz="2400" baseline="-25000" dirty="0">
                <a:solidFill>
                  <a:srgbClr val="000000"/>
                </a:solidFill>
                <a:latin typeface="Times New Roman" pitchFamily="18" charset="0"/>
                <a:sym typeface="Arial" pitchFamily="34" charset="0"/>
              </a:rPr>
              <a:t>BR</a:t>
            </a:r>
            <a:r>
              <a:rPr lang="en-US" altLang="zh-CN" sz="2400" baseline="-25000" dirty="0">
                <a:solidFill>
                  <a:srgbClr val="000000"/>
                </a:solidFill>
                <a:latin typeface="宋体" pitchFamily="2" charset="-122"/>
                <a:sym typeface="宋体" pitchFamily="2" charset="-122"/>
              </a:rPr>
              <a:t>)</a:t>
            </a:r>
            <a:r>
              <a:rPr lang="en-US" altLang="zh-CN" sz="2400" baseline="-25000" dirty="0">
                <a:solidFill>
                  <a:srgbClr val="000000"/>
                </a:solidFill>
                <a:latin typeface="Times New Roman" pitchFamily="18" charset="0"/>
                <a:sym typeface="Arial" pitchFamily="34" charset="0"/>
              </a:rPr>
              <a:t>CEO</a:t>
            </a:r>
            <a:r>
              <a:rPr lang="en-US" altLang="zh-CN" sz="1600" dirty="0">
                <a:solidFill>
                  <a:srgbClr val="000000"/>
                </a:solidFill>
                <a:latin typeface="Times New Roman" pitchFamily="18" charset="0"/>
                <a:sym typeface="Arial" pitchFamily="34" charset="0"/>
              </a:rPr>
              <a:t> </a:t>
            </a:r>
            <a:r>
              <a:rPr lang="en-US" altLang="zh-CN" sz="1600" dirty="0">
                <a:solidFill>
                  <a:schemeClr val="tx1"/>
                </a:solidFill>
                <a:latin typeface="Times New Roman" pitchFamily="18" charset="0"/>
                <a:sym typeface="Arial" pitchFamily="34" charset="0"/>
              </a:rPr>
              <a:t>— </a:t>
            </a:r>
            <a:r>
              <a:rPr lang="zh-CN" altLang="en-US" sz="1600" dirty="0">
                <a:solidFill>
                  <a:schemeClr val="tx1"/>
                </a:solidFill>
                <a:latin typeface="Times New Roman" pitchFamily="18" charset="0"/>
                <a:sym typeface="Arial" pitchFamily="34" charset="0"/>
              </a:rPr>
              <a:t>基极开路时 </a:t>
            </a:r>
          </a:p>
          <a:p>
            <a:pPr algn="l">
              <a:buFont typeface="Arial" pitchFamily="34" charset="0"/>
              <a:buNone/>
            </a:pPr>
            <a:r>
              <a:rPr lang="zh-CN" altLang="en-US" sz="1600" dirty="0">
                <a:solidFill>
                  <a:schemeClr val="tx1"/>
                </a:solidFill>
                <a:latin typeface="Times New Roman" pitchFamily="18" charset="0"/>
                <a:sym typeface="Arial" pitchFamily="34" charset="0"/>
              </a:rPr>
              <a:t>                             </a:t>
            </a:r>
            <a:r>
              <a:rPr lang="en-US" altLang="zh-CN" sz="1600" dirty="0">
                <a:solidFill>
                  <a:schemeClr val="tx1"/>
                </a:solidFill>
                <a:latin typeface="Times New Roman" pitchFamily="18" charset="0"/>
                <a:sym typeface="Arial" pitchFamily="34" charset="0"/>
              </a:rPr>
              <a:t>C</a:t>
            </a:r>
            <a:r>
              <a:rPr lang="zh-CN" altLang="en-US" sz="1600" dirty="0">
                <a:solidFill>
                  <a:schemeClr val="tx1"/>
                </a:solidFill>
                <a:latin typeface="Times New Roman" pitchFamily="18" charset="0"/>
                <a:sym typeface="Arial" pitchFamily="34" charset="0"/>
              </a:rPr>
              <a:t>、</a:t>
            </a:r>
            <a:r>
              <a:rPr lang="en-US" altLang="zh-CN" sz="1600" dirty="0">
                <a:solidFill>
                  <a:schemeClr val="tx1"/>
                </a:solidFill>
                <a:latin typeface="Times New Roman" pitchFamily="18" charset="0"/>
                <a:sym typeface="Arial" pitchFamily="34" charset="0"/>
              </a:rPr>
              <a:t>E </a:t>
            </a:r>
            <a:r>
              <a:rPr lang="zh-CN" altLang="en-US" sz="1600" dirty="0">
                <a:solidFill>
                  <a:schemeClr val="tx1"/>
                </a:solidFill>
                <a:latin typeface="Times New Roman" pitchFamily="18" charset="0"/>
                <a:sym typeface="Arial" pitchFamily="34" charset="0"/>
              </a:rPr>
              <a:t>极间反向击穿电压</a:t>
            </a:r>
            <a:endParaRPr lang="zh-CN" altLang="en-US" dirty="0">
              <a:latin typeface="Times New Roman" pitchFamily="18" charset="0"/>
            </a:endParaRPr>
          </a:p>
        </p:txBody>
      </p:sp>
      <p:sp>
        <p:nvSpPr>
          <p:cNvPr id="23588" name="Rectangle 40"/>
          <p:cNvSpPr>
            <a:spLocks noChangeArrowheads="1"/>
          </p:cNvSpPr>
          <p:nvPr/>
        </p:nvSpPr>
        <p:spPr bwMode="auto">
          <a:xfrm>
            <a:off x="4646613" y="4433888"/>
            <a:ext cx="41894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2800" i="1">
                <a:solidFill>
                  <a:schemeClr val="tx1"/>
                </a:solidFill>
                <a:latin typeface="Times New Roman" pitchFamily="18" charset="0"/>
                <a:sym typeface="Arial" pitchFamily="34" charset="0"/>
              </a:rPr>
              <a:t>U</a:t>
            </a:r>
            <a:r>
              <a:rPr lang="en-US" altLang="zh-CN" sz="2800" baseline="-25000">
                <a:solidFill>
                  <a:schemeClr val="tx1"/>
                </a:solidFill>
                <a:latin typeface="宋体" pitchFamily="2" charset="-122"/>
                <a:sym typeface="宋体" pitchFamily="2" charset="-122"/>
              </a:rPr>
              <a:t>(</a:t>
            </a:r>
            <a:r>
              <a:rPr lang="en-US" altLang="zh-CN" sz="2800" baseline="-25000">
                <a:solidFill>
                  <a:schemeClr val="tx1"/>
                </a:solidFill>
                <a:latin typeface="Times New Roman" pitchFamily="18" charset="0"/>
                <a:sym typeface="Arial" pitchFamily="34" charset="0"/>
              </a:rPr>
              <a:t>BR</a:t>
            </a:r>
            <a:r>
              <a:rPr lang="en-US" altLang="zh-CN" sz="2800" baseline="-25000">
                <a:solidFill>
                  <a:schemeClr val="tx1"/>
                </a:solidFill>
                <a:latin typeface="宋体" pitchFamily="2" charset="-122"/>
                <a:sym typeface="宋体" pitchFamily="2" charset="-122"/>
              </a:rPr>
              <a:t>)</a:t>
            </a:r>
            <a:r>
              <a:rPr lang="en-US" altLang="zh-CN" sz="2800" baseline="-25000">
                <a:solidFill>
                  <a:schemeClr val="tx1"/>
                </a:solidFill>
                <a:latin typeface="Times New Roman" pitchFamily="18" charset="0"/>
                <a:sym typeface="Arial" pitchFamily="34" charset="0"/>
              </a:rPr>
              <a:t>EBO</a:t>
            </a:r>
            <a:r>
              <a:rPr lang="en-US" altLang="zh-CN" sz="1800">
                <a:solidFill>
                  <a:schemeClr val="tx1"/>
                </a:solidFill>
                <a:latin typeface="Times New Roman" pitchFamily="18" charset="0"/>
                <a:sym typeface="Arial" pitchFamily="34" charset="0"/>
              </a:rPr>
              <a:t> — </a:t>
            </a:r>
            <a:r>
              <a:rPr lang="zh-CN" altLang="en-US" sz="1800">
                <a:solidFill>
                  <a:schemeClr val="tx1"/>
                </a:solidFill>
                <a:latin typeface="Times New Roman" pitchFamily="18" charset="0"/>
                <a:sym typeface="Arial" pitchFamily="34" charset="0"/>
              </a:rPr>
              <a:t>集电极极开路时</a:t>
            </a:r>
          </a:p>
          <a:p>
            <a:pPr>
              <a:buFont typeface="Arial" pitchFamily="34" charset="0"/>
              <a:buNone/>
            </a:pPr>
            <a:r>
              <a:rPr lang="zh-CN" altLang="en-US" sz="1800">
                <a:solidFill>
                  <a:schemeClr val="tx1"/>
                </a:solidFill>
                <a:latin typeface="Times New Roman" pitchFamily="18" charset="0"/>
                <a:sym typeface="Arial" pitchFamily="34" charset="0"/>
              </a:rPr>
              <a:t>                        </a:t>
            </a:r>
            <a:r>
              <a:rPr lang="en-US" altLang="zh-CN" sz="1800">
                <a:solidFill>
                  <a:schemeClr val="tx1"/>
                </a:solidFill>
                <a:latin typeface="Times New Roman" pitchFamily="18" charset="0"/>
                <a:sym typeface="Arial" pitchFamily="34" charset="0"/>
              </a:rPr>
              <a:t>E</a:t>
            </a:r>
            <a:r>
              <a:rPr lang="zh-CN" altLang="en-US" sz="1800">
                <a:solidFill>
                  <a:schemeClr val="tx1"/>
                </a:solidFill>
                <a:latin typeface="Times New Roman" pitchFamily="18" charset="0"/>
                <a:sym typeface="Arial" pitchFamily="34" charset="0"/>
              </a:rPr>
              <a:t>、</a:t>
            </a:r>
            <a:r>
              <a:rPr lang="en-US" altLang="zh-CN" sz="1800">
                <a:solidFill>
                  <a:schemeClr val="tx1"/>
                </a:solidFill>
                <a:latin typeface="Times New Roman" pitchFamily="18" charset="0"/>
                <a:sym typeface="Arial" pitchFamily="34" charset="0"/>
              </a:rPr>
              <a:t>B </a:t>
            </a:r>
            <a:r>
              <a:rPr lang="zh-CN" altLang="en-US" sz="1800">
                <a:solidFill>
                  <a:schemeClr val="tx1"/>
                </a:solidFill>
                <a:latin typeface="Times New Roman" pitchFamily="18" charset="0"/>
                <a:sym typeface="Arial" pitchFamily="34" charset="0"/>
              </a:rPr>
              <a:t>极间反向击穿电压</a:t>
            </a:r>
            <a:endParaRPr lang="zh-CN" altLang="en-US">
              <a:solidFill>
                <a:schemeClr val="tx1"/>
              </a:solidFill>
              <a:latin typeface="Times New Roman" pitchFamily="18" charset="0"/>
            </a:endParaRPr>
          </a:p>
        </p:txBody>
      </p:sp>
      <p:sp>
        <p:nvSpPr>
          <p:cNvPr id="23594" name="任意多边形 64"/>
          <p:cNvSpPr>
            <a:spLocks noChangeArrowheads="1"/>
          </p:cNvSpPr>
          <p:nvPr/>
        </p:nvSpPr>
        <p:spPr bwMode="auto">
          <a:xfrm>
            <a:off x="1165225" y="2582863"/>
            <a:ext cx="2260600" cy="2246312"/>
          </a:xfrm>
          <a:custGeom>
            <a:avLst/>
            <a:gdLst>
              <a:gd name="T0" fmla="*/ 0 w 2259815"/>
              <a:gd name="T1" fmla="*/ 11277 h 2246489"/>
              <a:gd name="T2" fmla="*/ 34011 w 2259815"/>
              <a:gd name="T3" fmla="*/ 22553 h 2246489"/>
              <a:gd name="T4" fmla="*/ 102020 w 2259815"/>
              <a:gd name="T5" fmla="*/ 0 h 2246489"/>
              <a:gd name="T6" fmla="*/ 226723 w 2259815"/>
              <a:gd name="T7" fmla="*/ 11277 h 2246489"/>
              <a:gd name="T8" fmla="*/ 260727 w 2259815"/>
              <a:gd name="T9" fmla="*/ 22553 h 2246489"/>
              <a:gd name="T10" fmla="*/ 442104 w 2259815"/>
              <a:gd name="T11" fmla="*/ 33830 h 2246489"/>
              <a:gd name="T12" fmla="*/ 487451 w 2259815"/>
              <a:gd name="T13" fmla="*/ 169177 h 2246489"/>
              <a:gd name="T14" fmla="*/ 498788 w 2259815"/>
              <a:gd name="T15" fmla="*/ 203008 h 2246489"/>
              <a:gd name="T16" fmla="*/ 532795 w 2259815"/>
              <a:gd name="T17" fmla="*/ 270681 h 2246489"/>
              <a:gd name="T18" fmla="*/ 555466 w 2259815"/>
              <a:gd name="T19" fmla="*/ 304512 h 2246489"/>
              <a:gd name="T20" fmla="*/ 578138 w 2259815"/>
              <a:gd name="T21" fmla="*/ 372185 h 2246489"/>
              <a:gd name="T22" fmla="*/ 589474 w 2259815"/>
              <a:gd name="T23" fmla="*/ 406016 h 2246489"/>
              <a:gd name="T24" fmla="*/ 623482 w 2259815"/>
              <a:gd name="T25" fmla="*/ 473689 h 2246489"/>
              <a:gd name="T26" fmla="*/ 646155 w 2259815"/>
              <a:gd name="T27" fmla="*/ 507520 h 2246489"/>
              <a:gd name="T28" fmla="*/ 668827 w 2259815"/>
              <a:gd name="T29" fmla="*/ 575193 h 2246489"/>
              <a:gd name="T30" fmla="*/ 680163 w 2259815"/>
              <a:gd name="T31" fmla="*/ 609024 h 2246489"/>
              <a:gd name="T32" fmla="*/ 702835 w 2259815"/>
              <a:gd name="T33" fmla="*/ 642854 h 2246489"/>
              <a:gd name="T34" fmla="*/ 725506 w 2259815"/>
              <a:gd name="T35" fmla="*/ 710528 h 2246489"/>
              <a:gd name="T36" fmla="*/ 736843 w 2259815"/>
              <a:gd name="T37" fmla="*/ 744358 h 2246489"/>
              <a:gd name="T38" fmla="*/ 782188 w 2259815"/>
              <a:gd name="T39" fmla="*/ 812032 h 2246489"/>
              <a:gd name="T40" fmla="*/ 793524 w 2259815"/>
              <a:gd name="T41" fmla="*/ 845862 h 2246489"/>
              <a:gd name="T42" fmla="*/ 850203 w 2259815"/>
              <a:gd name="T43" fmla="*/ 913536 h 2246489"/>
              <a:gd name="T44" fmla="*/ 872875 w 2259815"/>
              <a:gd name="T45" fmla="*/ 947366 h 2246489"/>
              <a:gd name="T46" fmla="*/ 906884 w 2259815"/>
              <a:gd name="T47" fmla="*/ 981209 h 2246489"/>
              <a:gd name="T48" fmla="*/ 952228 w 2259815"/>
              <a:gd name="T49" fmla="*/ 1015040 h 2246489"/>
              <a:gd name="T50" fmla="*/ 1020243 w 2259815"/>
              <a:gd name="T51" fmla="*/ 1116544 h 2246489"/>
              <a:gd name="T52" fmla="*/ 1042916 w 2259815"/>
              <a:gd name="T53" fmla="*/ 1150374 h 2246489"/>
              <a:gd name="T54" fmla="*/ 1110933 w 2259815"/>
              <a:gd name="T55" fmla="*/ 1218048 h 2246489"/>
              <a:gd name="T56" fmla="*/ 1167611 w 2259815"/>
              <a:gd name="T57" fmla="*/ 1263155 h 2246489"/>
              <a:gd name="T58" fmla="*/ 1190284 w 2259815"/>
              <a:gd name="T59" fmla="*/ 1296998 h 2246489"/>
              <a:gd name="T60" fmla="*/ 1303645 w 2259815"/>
              <a:gd name="T61" fmla="*/ 1364659 h 2246489"/>
              <a:gd name="T62" fmla="*/ 1371660 w 2259815"/>
              <a:gd name="T63" fmla="*/ 1421056 h 2246489"/>
              <a:gd name="T64" fmla="*/ 1405669 w 2259815"/>
              <a:gd name="T65" fmla="*/ 1432333 h 2246489"/>
              <a:gd name="T66" fmla="*/ 1439677 w 2259815"/>
              <a:gd name="T67" fmla="*/ 1466163 h 2246489"/>
              <a:gd name="T68" fmla="*/ 1507694 w 2259815"/>
              <a:gd name="T69" fmla="*/ 1511283 h 2246489"/>
              <a:gd name="T70" fmla="*/ 1541701 w 2259815"/>
              <a:gd name="T71" fmla="*/ 1533837 h 2246489"/>
              <a:gd name="T72" fmla="*/ 1643726 w 2259815"/>
              <a:gd name="T73" fmla="*/ 1601510 h 2246489"/>
              <a:gd name="T74" fmla="*/ 1677734 w 2259815"/>
              <a:gd name="T75" fmla="*/ 1624064 h 2246489"/>
              <a:gd name="T76" fmla="*/ 1723078 w 2259815"/>
              <a:gd name="T77" fmla="*/ 1657894 h 2246489"/>
              <a:gd name="T78" fmla="*/ 1791095 w 2259815"/>
              <a:gd name="T79" fmla="*/ 1703014 h 2246489"/>
              <a:gd name="T80" fmla="*/ 1825103 w 2259815"/>
              <a:gd name="T81" fmla="*/ 1725568 h 2246489"/>
              <a:gd name="T82" fmla="*/ 1893118 w 2259815"/>
              <a:gd name="T83" fmla="*/ 1748121 h 2246489"/>
              <a:gd name="T84" fmla="*/ 1927128 w 2259815"/>
              <a:gd name="T85" fmla="*/ 1770675 h 2246489"/>
              <a:gd name="T86" fmla="*/ 1972471 w 2259815"/>
              <a:gd name="T87" fmla="*/ 1781961 h 2246489"/>
              <a:gd name="T88" fmla="*/ 2006480 w 2259815"/>
              <a:gd name="T89" fmla="*/ 1793241 h 2246489"/>
              <a:gd name="T90" fmla="*/ 2085832 w 2259815"/>
              <a:gd name="T91" fmla="*/ 1815795 h 2246489"/>
              <a:gd name="T92" fmla="*/ 2187855 w 2259815"/>
              <a:gd name="T93" fmla="*/ 1883464 h 2246489"/>
              <a:gd name="T94" fmla="*/ 2221864 w 2259815"/>
              <a:gd name="T95" fmla="*/ 1906022 h 2246489"/>
              <a:gd name="T96" fmla="*/ 2244535 w 2259815"/>
              <a:gd name="T97" fmla="*/ 1939853 h 2246489"/>
              <a:gd name="T98" fmla="*/ 2267207 w 2259815"/>
              <a:gd name="T99" fmla="*/ 2097753 h 2246489"/>
              <a:gd name="T100" fmla="*/ 2267207 w 2259815"/>
              <a:gd name="T101" fmla="*/ 2244365 h 22464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259815" h="2246489">
                <a:moveTo>
                  <a:pt x="0" y="11289"/>
                </a:moveTo>
                <a:cubicBezTo>
                  <a:pt x="11289" y="15052"/>
                  <a:pt x="22040" y="23891"/>
                  <a:pt x="33867" y="22577"/>
                </a:cubicBezTo>
                <a:cubicBezTo>
                  <a:pt x="57520" y="19949"/>
                  <a:pt x="101600" y="0"/>
                  <a:pt x="101600" y="0"/>
                </a:cubicBezTo>
                <a:cubicBezTo>
                  <a:pt x="142993" y="3763"/>
                  <a:pt x="184632" y="5411"/>
                  <a:pt x="225778" y="11289"/>
                </a:cubicBezTo>
                <a:cubicBezTo>
                  <a:pt x="237558" y="12972"/>
                  <a:pt x="247811" y="21331"/>
                  <a:pt x="259645" y="22577"/>
                </a:cubicBezTo>
                <a:cubicBezTo>
                  <a:pt x="319638" y="28892"/>
                  <a:pt x="380060" y="30103"/>
                  <a:pt x="440267" y="33866"/>
                </a:cubicBezTo>
                <a:lnTo>
                  <a:pt x="485423" y="169333"/>
                </a:lnTo>
                <a:cubicBezTo>
                  <a:pt x="489186" y="180622"/>
                  <a:pt x="490111" y="193299"/>
                  <a:pt x="496712" y="203200"/>
                </a:cubicBezTo>
                <a:cubicBezTo>
                  <a:pt x="561416" y="300258"/>
                  <a:pt x="483839" y="177454"/>
                  <a:pt x="530578" y="270933"/>
                </a:cubicBezTo>
                <a:cubicBezTo>
                  <a:pt x="536646" y="283068"/>
                  <a:pt x="547646" y="292402"/>
                  <a:pt x="553156" y="304800"/>
                </a:cubicBezTo>
                <a:cubicBezTo>
                  <a:pt x="562822" y="326548"/>
                  <a:pt x="568208" y="349955"/>
                  <a:pt x="575734" y="372533"/>
                </a:cubicBezTo>
                <a:cubicBezTo>
                  <a:pt x="579497" y="383822"/>
                  <a:pt x="580422" y="396499"/>
                  <a:pt x="587023" y="406400"/>
                </a:cubicBezTo>
                <a:cubicBezTo>
                  <a:pt x="651727" y="503458"/>
                  <a:pt x="574150" y="380654"/>
                  <a:pt x="620889" y="474133"/>
                </a:cubicBezTo>
                <a:cubicBezTo>
                  <a:pt x="626957" y="486268"/>
                  <a:pt x="637957" y="495602"/>
                  <a:pt x="643467" y="508000"/>
                </a:cubicBezTo>
                <a:cubicBezTo>
                  <a:pt x="653133" y="529748"/>
                  <a:pt x="658519" y="553155"/>
                  <a:pt x="666045" y="575733"/>
                </a:cubicBezTo>
                <a:cubicBezTo>
                  <a:pt x="669808" y="587022"/>
                  <a:pt x="670733" y="599699"/>
                  <a:pt x="677334" y="609600"/>
                </a:cubicBezTo>
                <a:lnTo>
                  <a:pt x="699912" y="643466"/>
                </a:lnTo>
                <a:lnTo>
                  <a:pt x="722489" y="711200"/>
                </a:lnTo>
                <a:cubicBezTo>
                  <a:pt x="726252" y="722489"/>
                  <a:pt x="727177" y="735165"/>
                  <a:pt x="733778" y="745066"/>
                </a:cubicBezTo>
                <a:cubicBezTo>
                  <a:pt x="748830" y="767644"/>
                  <a:pt x="770353" y="787057"/>
                  <a:pt x="778934" y="812800"/>
                </a:cubicBezTo>
                <a:cubicBezTo>
                  <a:pt x="782697" y="824089"/>
                  <a:pt x="784902" y="836023"/>
                  <a:pt x="790223" y="846666"/>
                </a:cubicBezTo>
                <a:cubicBezTo>
                  <a:pt x="811245" y="888711"/>
                  <a:pt x="815457" y="876948"/>
                  <a:pt x="846667" y="914400"/>
                </a:cubicBezTo>
                <a:cubicBezTo>
                  <a:pt x="855353" y="924823"/>
                  <a:pt x="860559" y="937843"/>
                  <a:pt x="869245" y="948266"/>
                </a:cubicBezTo>
                <a:cubicBezTo>
                  <a:pt x="879466" y="960531"/>
                  <a:pt x="890990" y="971743"/>
                  <a:pt x="903112" y="982133"/>
                </a:cubicBezTo>
                <a:cubicBezTo>
                  <a:pt x="917397" y="994378"/>
                  <a:pt x="935767" y="1001938"/>
                  <a:pt x="948267" y="1016000"/>
                </a:cubicBezTo>
                <a:cubicBezTo>
                  <a:pt x="948283" y="1016018"/>
                  <a:pt x="1004705" y="1100657"/>
                  <a:pt x="1016000" y="1117600"/>
                </a:cubicBezTo>
                <a:cubicBezTo>
                  <a:pt x="1023526" y="1128889"/>
                  <a:pt x="1028984" y="1141872"/>
                  <a:pt x="1038578" y="1151466"/>
                </a:cubicBezTo>
                <a:cubicBezTo>
                  <a:pt x="1061156" y="1174044"/>
                  <a:pt x="1088601" y="1192632"/>
                  <a:pt x="1106312" y="1219200"/>
                </a:cubicBezTo>
                <a:cubicBezTo>
                  <a:pt x="1135490" y="1262967"/>
                  <a:pt x="1116018" y="1248776"/>
                  <a:pt x="1162756" y="1264355"/>
                </a:cubicBezTo>
                <a:cubicBezTo>
                  <a:pt x="1170282" y="1275644"/>
                  <a:pt x="1175123" y="1289288"/>
                  <a:pt x="1185334" y="1298222"/>
                </a:cubicBezTo>
                <a:cubicBezTo>
                  <a:pt x="1237317" y="1343707"/>
                  <a:pt x="1247249" y="1336826"/>
                  <a:pt x="1298223" y="1365955"/>
                </a:cubicBezTo>
                <a:cubicBezTo>
                  <a:pt x="1427491" y="1439823"/>
                  <a:pt x="1225865" y="1329006"/>
                  <a:pt x="1365956" y="1422400"/>
                </a:cubicBezTo>
                <a:cubicBezTo>
                  <a:pt x="1375857" y="1429001"/>
                  <a:pt x="1388534" y="1429926"/>
                  <a:pt x="1399823" y="1433689"/>
                </a:cubicBezTo>
                <a:cubicBezTo>
                  <a:pt x="1411112" y="1444978"/>
                  <a:pt x="1421087" y="1457754"/>
                  <a:pt x="1433689" y="1467555"/>
                </a:cubicBezTo>
                <a:cubicBezTo>
                  <a:pt x="1455108" y="1484214"/>
                  <a:pt x="1478845" y="1497659"/>
                  <a:pt x="1501423" y="1512711"/>
                </a:cubicBezTo>
                <a:lnTo>
                  <a:pt x="1535289" y="1535289"/>
                </a:lnTo>
                <a:lnTo>
                  <a:pt x="1636889" y="1603022"/>
                </a:lnTo>
                <a:cubicBezTo>
                  <a:pt x="1648178" y="1610548"/>
                  <a:pt x="1659902" y="1617460"/>
                  <a:pt x="1670756" y="1625600"/>
                </a:cubicBezTo>
                <a:cubicBezTo>
                  <a:pt x="1685808" y="1636889"/>
                  <a:pt x="1700498" y="1648676"/>
                  <a:pt x="1715912" y="1659466"/>
                </a:cubicBezTo>
                <a:cubicBezTo>
                  <a:pt x="1738142" y="1675027"/>
                  <a:pt x="1761067" y="1689570"/>
                  <a:pt x="1783645" y="1704622"/>
                </a:cubicBezTo>
                <a:cubicBezTo>
                  <a:pt x="1794934" y="1712148"/>
                  <a:pt x="1804641" y="1722910"/>
                  <a:pt x="1817512" y="1727200"/>
                </a:cubicBezTo>
                <a:lnTo>
                  <a:pt x="1885245" y="1749777"/>
                </a:lnTo>
                <a:cubicBezTo>
                  <a:pt x="1896534" y="1757303"/>
                  <a:pt x="1906641" y="1767010"/>
                  <a:pt x="1919112" y="1772355"/>
                </a:cubicBezTo>
                <a:cubicBezTo>
                  <a:pt x="1933372" y="1778467"/>
                  <a:pt x="1949349" y="1779382"/>
                  <a:pt x="1964267" y="1783644"/>
                </a:cubicBezTo>
                <a:cubicBezTo>
                  <a:pt x="1975709" y="1786913"/>
                  <a:pt x="1986692" y="1791664"/>
                  <a:pt x="1998134" y="1794933"/>
                </a:cubicBezTo>
                <a:cubicBezTo>
                  <a:pt x="2010169" y="1798372"/>
                  <a:pt x="2062827" y="1809550"/>
                  <a:pt x="2077156" y="1817511"/>
                </a:cubicBezTo>
                <a:lnTo>
                  <a:pt x="2178756" y="1885244"/>
                </a:lnTo>
                <a:lnTo>
                  <a:pt x="2212623" y="1907822"/>
                </a:lnTo>
                <a:cubicBezTo>
                  <a:pt x="2220149" y="1919111"/>
                  <a:pt x="2229132" y="1929554"/>
                  <a:pt x="2235200" y="1941689"/>
                </a:cubicBezTo>
                <a:cubicBezTo>
                  <a:pt x="2256430" y="1984150"/>
                  <a:pt x="2256598" y="2071409"/>
                  <a:pt x="2257778" y="2099733"/>
                </a:cubicBezTo>
                <a:cubicBezTo>
                  <a:pt x="2259815" y="2148609"/>
                  <a:pt x="2257778" y="2197570"/>
                  <a:pt x="2257778" y="2246489"/>
                </a:cubicBezTo>
              </a:path>
            </a:pathLst>
          </a:custGeom>
          <a:noFill/>
          <a:ln w="22225">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3" name="直接连接符 66"/>
          <p:cNvSpPr>
            <a:spLocks noChangeShapeType="1"/>
          </p:cNvSpPr>
          <p:nvPr/>
        </p:nvSpPr>
        <p:spPr bwMode="auto">
          <a:xfrm>
            <a:off x="1870075" y="3227388"/>
            <a:ext cx="914400" cy="914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7444" name="组合 1"/>
          <p:cNvGrpSpPr>
            <a:grpSpLocks/>
          </p:cNvGrpSpPr>
          <p:nvPr/>
        </p:nvGrpSpPr>
        <p:grpSpPr bwMode="auto">
          <a:xfrm>
            <a:off x="4716463" y="5408613"/>
            <a:ext cx="3943350" cy="547687"/>
            <a:chOff x="4716016" y="5401592"/>
            <a:chExt cx="3943350" cy="547688"/>
          </a:xfrm>
        </p:grpSpPr>
        <p:sp>
          <p:nvSpPr>
            <p:cNvPr id="17448" name="Rectangle 41"/>
            <p:cNvSpPr>
              <a:spLocks noChangeArrowheads="1"/>
            </p:cNvSpPr>
            <p:nvPr/>
          </p:nvSpPr>
          <p:spPr bwMode="auto">
            <a:xfrm>
              <a:off x="4787007" y="5453781"/>
              <a:ext cx="17843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buFont typeface="Arial" pitchFamily="34" charset="0"/>
                <a:buNone/>
              </a:pPr>
              <a:r>
                <a:rPr lang="en-US" altLang="zh-CN" sz="2000" i="1" dirty="0">
                  <a:solidFill>
                    <a:schemeClr val="tx1"/>
                  </a:solidFill>
                  <a:latin typeface="Times New Roman" pitchFamily="18" charset="0"/>
                  <a:sym typeface="Arial" pitchFamily="34" charset="0"/>
                </a:rPr>
                <a:t>U</a:t>
              </a:r>
              <a:r>
                <a:rPr lang="en-US" altLang="zh-CN" sz="2000" baseline="-25000" dirty="0">
                  <a:solidFill>
                    <a:schemeClr val="tx1"/>
                  </a:solidFill>
                  <a:latin typeface="宋体" pitchFamily="2" charset="-122"/>
                  <a:sym typeface="宋体" pitchFamily="2" charset="-122"/>
                </a:rPr>
                <a:t>(</a:t>
              </a:r>
              <a:r>
                <a:rPr lang="en-US" altLang="zh-CN" sz="2000" baseline="-25000" dirty="0">
                  <a:solidFill>
                    <a:schemeClr val="tx1"/>
                  </a:solidFill>
                  <a:latin typeface="Times New Roman" pitchFamily="18" charset="0"/>
                  <a:sym typeface="Arial" pitchFamily="34" charset="0"/>
                </a:rPr>
                <a:t>BR</a:t>
              </a:r>
              <a:r>
                <a:rPr lang="en-US" altLang="zh-CN" sz="2000" baseline="-25000" dirty="0">
                  <a:solidFill>
                    <a:schemeClr val="tx1"/>
                  </a:solidFill>
                  <a:latin typeface="宋体" pitchFamily="2" charset="-122"/>
                  <a:sym typeface="宋体" pitchFamily="2" charset="-122"/>
                </a:rPr>
                <a:t>)</a:t>
              </a:r>
              <a:r>
                <a:rPr lang="en-US" altLang="zh-CN" sz="2000" baseline="-25000" dirty="0">
                  <a:solidFill>
                    <a:schemeClr val="tx1"/>
                  </a:solidFill>
                  <a:latin typeface="Times New Roman" pitchFamily="18" charset="0"/>
                  <a:sym typeface="Arial" pitchFamily="34" charset="0"/>
                </a:rPr>
                <a:t>CBO</a:t>
              </a:r>
              <a:endParaRPr lang="zh-CN" altLang="en-US" sz="3600" dirty="0">
                <a:latin typeface="Times New Roman" pitchFamily="18" charset="0"/>
              </a:endParaRPr>
            </a:p>
          </p:txBody>
        </p:sp>
        <p:sp>
          <p:nvSpPr>
            <p:cNvPr id="17449" name="Rectangle 42"/>
            <p:cNvSpPr>
              <a:spLocks noChangeArrowheads="1"/>
            </p:cNvSpPr>
            <p:nvPr/>
          </p:nvSpPr>
          <p:spPr bwMode="auto">
            <a:xfrm>
              <a:off x="5886004" y="5453781"/>
              <a:ext cx="1371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2000">
                  <a:solidFill>
                    <a:schemeClr val="tx1"/>
                  </a:solidFill>
                  <a:latin typeface="Times New Roman" pitchFamily="18" charset="0"/>
                  <a:sym typeface="Arial" pitchFamily="34" charset="0"/>
                </a:rPr>
                <a:t>&gt; </a:t>
              </a:r>
              <a:r>
                <a:rPr lang="en-US" altLang="zh-CN" sz="2000" i="1">
                  <a:solidFill>
                    <a:srgbClr val="000000"/>
                  </a:solidFill>
                  <a:latin typeface="Times New Roman" pitchFamily="18" charset="0"/>
                  <a:sym typeface="Arial" pitchFamily="34" charset="0"/>
                </a:rPr>
                <a:t>U</a:t>
              </a:r>
              <a:r>
                <a:rPr lang="en-US" altLang="zh-CN" sz="2000" baseline="-25000">
                  <a:solidFill>
                    <a:srgbClr val="000000"/>
                  </a:solidFill>
                  <a:latin typeface="宋体" pitchFamily="2" charset="-122"/>
                  <a:sym typeface="宋体" pitchFamily="2" charset="-122"/>
                </a:rPr>
                <a:t>(</a:t>
              </a:r>
              <a:r>
                <a:rPr lang="en-US" altLang="zh-CN" sz="2000" baseline="-25000">
                  <a:solidFill>
                    <a:srgbClr val="000000"/>
                  </a:solidFill>
                  <a:latin typeface="Times New Roman" pitchFamily="18" charset="0"/>
                  <a:sym typeface="Arial" pitchFamily="34" charset="0"/>
                </a:rPr>
                <a:t>BR</a:t>
              </a:r>
              <a:r>
                <a:rPr lang="en-US" altLang="zh-CN" sz="2000" baseline="-25000">
                  <a:solidFill>
                    <a:srgbClr val="000000"/>
                  </a:solidFill>
                  <a:latin typeface="宋体" pitchFamily="2" charset="-122"/>
                  <a:sym typeface="宋体" pitchFamily="2" charset="-122"/>
                </a:rPr>
                <a:t>)</a:t>
              </a:r>
              <a:r>
                <a:rPr lang="en-US" altLang="zh-CN" sz="2000" baseline="-25000">
                  <a:solidFill>
                    <a:srgbClr val="000000"/>
                  </a:solidFill>
                  <a:latin typeface="Times New Roman" pitchFamily="18" charset="0"/>
                  <a:sym typeface="Arial" pitchFamily="34" charset="0"/>
                </a:rPr>
                <a:t>CEO</a:t>
              </a:r>
              <a:endParaRPr lang="zh-CN" altLang="en-US" sz="3600">
                <a:latin typeface="Times New Roman" pitchFamily="18" charset="0"/>
              </a:endParaRPr>
            </a:p>
          </p:txBody>
        </p:sp>
        <p:sp>
          <p:nvSpPr>
            <p:cNvPr id="17450" name="Rectangle 43"/>
            <p:cNvSpPr>
              <a:spLocks noChangeArrowheads="1"/>
            </p:cNvSpPr>
            <p:nvPr/>
          </p:nvSpPr>
          <p:spPr bwMode="auto">
            <a:xfrm>
              <a:off x="7123819" y="5437906"/>
              <a:ext cx="1371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2000" i="1">
                  <a:solidFill>
                    <a:schemeClr val="tx1"/>
                  </a:solidFill>
                  <a:latin typeface="Times New Roman" pitchFamily="18" charset="0"/>
                  <a:sym typeface="Arial" pitchFamily="34" charset="0"/>
                </a:rPr>
                <a:t>&gt; U</a:t>
              </a:r>
              <a:r>
                <a:rPr lang="en-US" altLang="zh-CN" sz="2000" baseline="-25000">
                  <a:solidFill>
                    <a:schemeClr val="tx1"/>
                  </a:solidFill>
                  <a:latin typeface="宋体" pitchFamily="2" charset="-122"/>
                  <a:sym typeface="宋体" pitchFamily="2" charset="-122"/>
                </a:rPr>
                <a:t>(</a:t>
              </a:r>
              <a:r>
                <a:rPr lang="en-US" altLang="zh-CN" sz="2000" baseline="-25000">
                  <a:solidFill>
                    <a:schemeClr val="tx1"/>
                  </a:solidFill>
                  <a:latin typeface="Times New Roman" pitchFamily="18" charset="0"/>
                  <a:sym typeface="Arial" pitchFamily="34" charset="0"/>
                </a:rPr>
                <a:t>BR</a:t>
              </a:r>
              <a:r>
                <a:rPr lang="en-US" altLang="zh-CN" sz="2000" baseline="-25000">
                  <a:solidFill>
                    <a:schemeClr val="tx1"/>
                  </a:solidFill>
                  <a:latin typeface="宋体" pitchFamily="2" charset="-122"/>
                  <a:sym typeface="宋体" pitchFamily="2" charset="-122"/>
                </a:rPr>
                <a:t>)</a:t>
              </a:r>
              <a:r>
                <a:rPr lang="en-US" altLang="zh-CN" sz="2000" baseline="-25000">
                  <a:solidFill>
                    <a:schemeClr val="tx1"/>
                  </a:solidFill>
                  <a:latin typeface="Times New Roman" pitchFamily="18" charset="0"/>
                  <a:sym typeface="Arial" pitchFamily="34" charset="0"/>
                </a:rPr>
                <a:t>EBO</a:t>
              </a:r>
              <a:endParaRPr lang="zh-CN" altLang="en-US" sz="3600">
                <a:latin typeface="Times New Roman" pitchFamily="18" charset="0"/>
              </a:endParaRPr>
            </a:p>
          </p:txBody>
        </p:sp>
        <p:sp>
          <p:nvSpPr>
            <p:cNvPr id="17451" name="矩形 43"/>
            <p:cNvSpPr>
              <a:spLocks noChangeArrowheads="1"/>
            </p:cNvSpPr>
            <p:nvPr/>
          </p:nvSpPr>
          <p:spPr bwMode="auto">
            <a:xfrm>
              <a:off x="4716016" y="5401592"/>
              <a:ext cx="3943350" cy="547688"/>
            </a:xfrm>
            <a:prstGeom prst="rect">
              <a:avLst/>
            </a:prstGeom>
            <a:noFill/>
            <a:ln w="9525">
              <a:solidFill>
                <a:srgbClr val="FFFF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buFont typeface="Arial" pitchFamily="34" charset="0"/>
                <a:buNone/>
              </a:pPr>
              <a:endParaRPr lang="zh-CN" altLang="zh-CN">
                <a:latin typeface="Times New Roman" pitchFamily="18" charset="0"/>
                <a:sym typeface="Times New Roman" pitchFamily="18" charset="0"/>
              </a:endParaRPr>
            </a:p>
          </p:txBody>
        </p:sp>
      </p:grpSp>
      <p:sp>
        <p:nvSpPr>
          <p:cNvPr id="17446" name="Text Box 78"/>
          <p:cNvSpPr>
            <a:spLocks noChangeArrowheads="1"/>
          </p:cNvSpPr>
          <p:nvPr/>
        </p:nvSpPr>
        <p:spPr bwMode="auto">
          <a:xfrm>
            <a:off x="830263" y="1646238"/>
            <a:ext cx="976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2000" i="1">
                <a:solidFill>
                  <a:schemeClr val="tx1"/>
                </a:solidFill>
                <a:latin typeface="Times New Roman" pitchFamily="18" charset="0"/>
                <a:sym typeface="Arial" pitchFamily="34" charset="0"/>
              </a:rPr>
              <a:t>i</a:t>
            </a:r>
            <a:r>
              <a:rPr lang="en-US" altLang="zh-CN" sz="2000" baseline="-25000">
                <a:solidFill>
                  <a:schemeClr val="tx1"/>
                </a:solidFill>
                <a:latin typeface="Times New Roman" pitchFamily="18" charset="0"/>
                <a:sym typeface="Arial" pitchFamily="34" charset="0"/>
              </a:rPr>
              <a:t>C</a:t>
            </a:r>
            <a:r>
              <a:rPr lang="en-US" altLang="zh-CN" sz="2000" i="1">
                <a:solidFill>
                  <a:schemeClr val="tx1"/>
                </a:solidFill>
                <a:latin typeface="Times New Roman" pitchFamily="18" charset="0"/>
                <a:sym typeface="Arial" pitchFamily="34" charset="0"/>
              </a:rPr>
              <a:t> </a:t>
            </a:r>
            <a:r>
              <a:rPr lang="en-US" altLang="zh-CN" sz="2000" b="0">
                <a:solidFill>
                  <a:schemeClr val="tx1"/>
                </a:solidFill>
                <a:latin typeface="Times New Roman" pitchFamily="18" charset="0"/>
                <a:sym typeface="Arial" pitchFamily="34" charset="0"/>
              </a:rPr>
              <a:t>/ </a:t>
            </a:r>
            <a:r>
              <a:rPr lang="en-US" altLang="zh-CN" sz="2000">
                <a:solidFill>
                  <a:schemeClr val="tx1"/>
                </a:solidFill>
                <a:latin typeface="Times New Roman" pitchFamily="18" charset="0"/>
                <a:sym typeface="Arial" pitchFamily="34" charset="0"/>
              </a:rPr>
              <a:t>mA</a:t>
            </a:r>
          </a:p>
        </p:txBody>
      </p:sp>
      <p:sp>
        <p:nvSpPr>
          <p:cNvPr id="17447" name="Text Box 30"/>
          <p:cNvSpPr>
            <a:spLocks noChangeArrowheads="1"/>
          </p:cNvSpPr>
          <p:nvPr/>
        </p:nvSpPr>
        <p:spPr bwMode="auto">
          <a:xfrm>
            <a:off x="546100" y="2330450"/>
            <a:ext cx="606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buFont typeface="Arial" pitchFamily="34" charset="0"/>
              <a:buNone/>
            </a:pPr>
            <a:r>
              <a:rPr lang="en-US" altLang="zh-CN" sz="2400" b="0" i="1">
                <a:solidFill>
                  <a:srgbClr val="FF0000"/>
                </a:solidFill>
                <a:latin typeface="Times New Roman" pitchFamily="18" charset="0"/>
                <a:sym typeface="Arial" pitchFamily="34" charset="0"/>
              </a:rPr>
              <a:t>I</a:t>
            </a:r>
            <a:r>
              <a:rPr lang="en-US" altLang="zh-CN" sz="2400" b="0" baseline="-25000">
                <a:solidFill>
                  <a:srgbClr val="FF0000"/>
                </a:solidFill>
                <a:latin typeface="Times New Roman" pitchFamily="18" charset="0"/>
                <a:sym typeface="Arial" pitchFamily="34" charset="0"/>
              </a:rPr>
              <a:t>CM</a:t>
            </a:r>
            <a:endParaRPr lang="zh-CN" altLang="en-US" sz="3600" b="0">
              <a:solidFill>
                <a:srgbClr val="FF0000"/>
              </a:solidFill>
              <a:latin typeface="Times New Roman" pitchFamily="18" charset="0"/>
            </a:endParaRPr>
          </a:p>
        </p:txBody>
      </p:sp>
      <p:sp>
        <p:nvSpPr>
          <p:cNvPr id="47" name="Rectangle 112">
            <a:extLst>
              <a:ext uri="{FF2B5EF4-FFF2-40B4-BE49-F238E27FC236}">
                <a16:creationId xmlns:a16="http://schemas.microsoft.com/office/drawing/2014/main" id="{4B02BFB9-F87E-4944-AE60-8DA1DEC1246C}"/>
              </a:ext>
            </a:extLst>
          </p:cNvPr>
          <p:cNvSpPr>
            <a:spLocks noChangeArrowheads="1"/>
          </p:cNvSpPr>
          <p:nvPr/>
        </p:nvSpPr>
        <p:spPr bwMode="auto">
          <a:xfrm>
            <a:off x="301625" y="117475"/>
            <a:ext cx="4724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buFont typeface="Arial" pitchFamily="34" charset="0"/>
              <a:buNone/>
            </a:pPr>
            <a:r>
              <a:rPr lang="en-US" altLang="zh-CN" sz="3200" b="0" dirty="0">
                <a:solidFill>
                  <a:schemeClr val="tx1"/>
                </a:solidFill>
                <a:latin typeface="华文行楷" pitchFamily="2" charset="-122"/>
                <a:ea typeface="华文行楷" pitchFamily="2" charset="-122"/>
                <a:sym typeface="Arial" pitchFamily="34" charset="0"/>
              </a:rPr>
              <a:t>1.4.4 </a:t>
            </a:r>
            <a:r>
              <a:rPr lang="en-US" altLang="zh-CN" sz="3200" b="0" dirty="0">
                <a:solidFill>
                  <a:schemeClr val="tx1"/>
                </a:solidFill>
                <a:latin typeface="华文行楷" panose="02010800040101010101" pitchFamily="2" charset="-122"/>
                <a:ea typeface="华文行楷" panose="02010800040101010101" pitchFamily="2" charset="-122"/>
                <a:cs typeface="Times New Roman" pitchFamily="18" charset="0"/>
                <a:sym typeface="Arial" pitchFamily="34" charset="0"/>
              </a:rPr>
              <a:t> BJT </a:t>
            </a:r>
            <a:r>
              <a:rPr lang="zh-CN" altLang="en-US" sz="3200" b="0" dirty="0">
                <a:solidFill>
                  <a:schemeClr val="tx1"/>
                </a:solidFill>
                <a:latin typeface="华文行楷" pitchFamily="2" charset="-122"/>
                <a:ea typeface="华文行楷" pitchFamily="2" charset="-122"/>
                <a:sym typeface="Arial" pitchFamily="34" charset="0"/>
              </a:rPr>
              <a:t>的主要参数</a:t>
            </a:r>
            <a:endParaRPr lang="zh-CN" altLang="en-US" sz="3200" b="0" dirty="0">
              <a:latin typeface="华文行楷" pitchFamily="2" charset="-122"/>
              <a:ea typeface="华文行楷" pitchFamily="2" charset="-122"/>
            </a:endParaRPr>
          </a:p>
        </p:txBody>
      </p:sp>
      <p:sp>
        <p:nvSpPr>
          <p:cNvPr id="46" name="文本框 45">
            <a:extLst>
              <a:ext uri="{FF2B5EF4-FFF2-40B4-BE49-F238E27FC236}">
                <a16:creationId xmlns:a16="http://schemas.microsoft.com/office/drawing/2014/main" id="{E91E375B-A93E-4DF5-B426-B50894E51C99}"/>
              </a:ext>
            </a:extLst>
          </p:cNvPr>
          <p:cNvSpPr txBox="1"/>
          <p:nvPr/>
        </p:nvSpPr>
        <p:spPr>
          <a:xfrm>
            <a:off x="7771706" y="6228020"/>
            <a:ext cx="415499" cy="369332"/>
          </a:xfrm>
          <a:prstGeom prst="rect">
            <a:avLst/>
          </a:prstGeom>
          <a:noFill/>
        </p:spPr>
        <p:txBody>
          <a:bodyPr wrap="none" rtlCol="0">
            <a:spAutoFit/>
          </a:bodyPr>
          <a:lstStyle/>
          <a:p>
            <a:r>
              <a:rPr lang="en-US" altLang="zh-CN" sz="1800" dirty="0">
                <a:solidFill>
                  <a:srgbClr val="E4A4DC"/>
                </a:solidFill>
              </a:rPr>
              <a:t>73</a:t>
            </a:r>
            <a:endParaRPr lang="zh-CN" altLang="en-US" sz="1800" dirty="0">
              <a:solidFill>
                <a:srgbClr val="E4A4D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filter="wipe(left)">
                                      <p:cBhvr>
                                        <p:cTn id="7" dur="500"/>
                                        <p:tgtEl>
                                          <p:spTgt spid="2355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555">
                                            <p:txEl>
                                              <p:pRg st="1" end="1"/>
                                            </p:txEl>
                                          </p:spTgt>
                                        </p:tgtEl>
                                        <p:attrNameLst>
                                          <p:attrName>style.visibility</p:attrName>
                                        </p:attrNameLst>
                                      </p:cBhvr>
                                      <p:to>
                                        <p:strVal val="visible"/>
                                      </p:to>
                                    </p:set>
                                    <p:animEffect filter="wipe(left)">
                                      <p:cBhvr>
                                        <p:cTn id="10" dur="500"/>
                                        <p:tgtEl>
                                          <p:spTgt spid="23555">
                                            <p:txEl>
                                              <p:pRg st="1" end="1"/>
                                            </p:txEl>
                                          </p:spTgt>
                                        </p:tgtEl>
                                      </p:cBhvr>
                                    </p:animEffect>
                                  </p:childTnLst>
                                </p:cTn>
                              </p:par>
                            </p:childTnLst>
                          </p:cTn>
                        </p:par>
                        <p:par>
                          <p:cTn id="11" fill="hold" nodeType="afterGroup">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17447"/>
                                        </p:tgtEl>
                                        <p:attrNameLst>
                                          <p:attrName>style.visibility</p:attrName>
                                        </p:attrNameLst>
                                      </p:cBhvr>
                                      <p:to>
                                        <p:strVal val="visible"/>
                                      </p:to>
                                    </p:set>
                                    <p:anim calcmode="lin" valueType="num">
                                      <p:cBhvr additive="base">
                                        <p:cTn id="14" dur="500" fill="hold"/>
                                        <p:tgtEl>
                                          <p:spTgt spid="17447"/>
                                        </p:tgtEl>
                                        <p:attrNameLst>
                                          <p:attrName>ppt_x</p:attrName>
                                        </p:attrNameLst>
                                      </p:cBhvr>
                                      <p:tavLst>
                                        <p:tav tm="0">
                                          <p:val>
                                            <p:strVal val="0-#ppt_w/2"/>
                                          </p:val>
                                        </p:tav>
                                        <p:tav tm="100000">
                                          <p:val>
                                            <p:strVal val="#ppt_x"/>
                                          </p:val>
                                        </p:tav>
                                      </p:tavLst>
                                    </p:anim>
                                    <p:anim calcmode="lin" valueType="num">
                                      <p:cBhvr additive="base">
                                        <p:cTn id="15" dur="500" fill="hold"/>
                                        <p:tgtEl>
                                          <p:spTgt spid="17447"/>
                                        </p:tgtEl>
                                        <p:attrNameLst>
                                          <p:attrName>ppt_y</p:attrName>
                                        </p:attrNameLst>
                                      </p:cBhvr>
                                      <p:tavLst>
                                        <p:tav tm="0">
                                          <p:val>
                                            <p:strVal val="#ppt_y"/>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3556">
                                            <p:txEl>
                                              <p:pRg st="0" end="0"/>
                                            </p:txEl>
                                          </p:spTgt>
                                        </p:tgtEl>
                                        <p:attrNameLst>
                                          <p:attrName>style.visibility</p:attrName>
                                        </p:attrNameLst>
                                      </p:cBhvr>
                                      <p:to>
                                        <p:strVal val="visible"/>
                                      </p:to>
                                    </p:set>
                                    <p:animEffect filter="wipe(left)">
                                      <p:cBhvr>
                                        <p:cTn id="20" dur="500"/>
                                        <p:tgtEl>
                                          <p:spTgt spid="23556">
                                            <p:txEl>
                                              <p:pRg st="0" end="0"/>
                                            </p:txEl>
                                          </p:spTgt>
                                        </p:tgtEl>
                                      </p:cBhvr>
                                    </p:animEffect>
                                  </p:childTnLst>
                                </p:cTn>
                              </p:par>
                            </p:childTnLst>
                          </p:cTn>
                        </p:par>
                        <p:par>
                          <p:cTn id="21" fill="hold" nodeType="afterGroup">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23557"/>
                                        </p:tgtEl>
                                        <p:attrNameLst>
                                          <p:attrName>style.visibility</p:attrName>
                                        </p:attrNameLst>
                                      </p:cBhvr>
                                      <p:to>
                                        <p:strVal val="visible"/>
                                      </p:to>
                                    </p:set>
                                    <p:animEffect filter="wipe(left)">
                                      <p:cBhvr>
                                        <p:cTn id="24" dur="500"/>
                                        <p:tgtEl>
                                          <p:spTgt spid="23557"/>
                                        </p:tgtEl>
                                      </p:cBhvr>
                                    </p:animEffect>
                                  </p:childTnLst>
                                </p:cTn>
                              </p:par>
                            </p:childTnLst>
                          </p:cTn>
                        </p:par>
                        <p:par>
                          <p:cTn id="25" fill="hold" nodeType="afterGroup">
                            <p:stCondLst>
                              <p:cond delay="1000"/>
                            </p:stCondLst>
                            <p:childTnLst>
                              <p:par>
                                <p:cTn id="26" presetID="16" presetClass="entr" presetSubtype="21" fill="hold" grpId="0" nodeType="afterEffect">
                                  <p:stCondLst>
                                    <p:cond delay="0"/>
                                  </p:stCondLst>
                                  <p:childTnLst>
                                    <p:set>
                                      <p:cBhvr>
                                        <p:cTn id="27" dur="1" fill="hold">
                                          <p:stCondLst>
                                            <p:cond delay="0"/>
                                          </p:stCondLst>
                                        </p:cTn>
                                        <p:tgtEl>
                                          <p:spTgt spid="17434"/>
                                        </p:tgtEl>
                                        <p:attrNameLst>
                                          <p:attrName>style.visibility</p:attrName>
                                        </p:attrNameLst>
                                      </p:cBhvr>
                                      <p:to>
                                        <p:strVal val="visible"/>
                                      </p:to>
                                    </p:set>
                                    <p:animEffect transition="in" filter="barn(inVertical)">
                                      <p:cBhvr>
                                        <p:cTn id="28" dur="500"/>
                                        <p:tgtEl>
                                          <p:spTgt spid="17434"/>
                                        </p:tgtEl>
                                      </p:cBhvr>
                                    </p:animEffect>
                                  </p:childTnLst>
                                </p:cTn>
                              </p:par>
                            </p:childTnLst>
                          </p:cTn>
                        </p:par>
                        <p:par>
                          <p:cTn id="29" fill="hold" nodeType="afterGroup">
                            <p:stCondLst>
                              <p:cond delay="1500"/>
                            </p:stCondLst>
                            <p:childTnLst>
                              <p:par>
                                <p:cTn id="30" presetID="22" presetClass="entr" presetSubtype="1" fill="hold" grpId="0" nodeType="afterEffect">
                                  <p:stCondLst>
                                    <p:cond delay="0"/>
                                  </p:stCondLst>
                                  <p:childTnLst>
                                    <p:set>
                                      <p:cBhvr>
                                        <p:cTn id="31" dur="1" fill="hold">
                                          <p:stCondLst>
                                            <p:cond delay="0"/>
                                          </p:stCondLst>
                                        </p:cTn>
                                        <p:tgtEl>
                                          <p:spTgt spid="23594"/>
                                        </p:tgtEl>
                                        <p:attrNameLst>
                                          <p:attrName>style.visibility</p:attrName>
                                        </p:attrNameLst>
                                      </p:cBhvr>
                                      <p:to>
                                        <p:strVal val="visible"/>
                                      </p:to>
                                    </p:set>
                                    <p:animEffect transition="in" filter="wipe(up)">
                                      <p:cBhvr>
                                        <p:cTn id="32" dur="500"/>
                                        <p:tgtEl>
                                          <p:spTgt spid="2359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3587">
                                            <p:txEl>
                                              <p:pRg st="0" end="0"/>
                                            </p:txEl>
                                          </p:spTgt>
                                        </p:tgtEl>
                                        <p:attrNameLst>
                                          <p:attrName>style.visibility</p:attrName>
                                        </p:attrNameLst>
                                      </p:cBhvr>
                                      <p:to>
                                        <p:strVal val="visible"/>
                                      </p:to>
                                    </p:set>
                                    <p:animEffect filter="wipe(left)">
                                      <p:cBhvr>
                                        <p:cTn id="37" dur="500"/>
                                        <p:tgtEl>
                                          <p:spTgt spid="23587">
                                            <p:txEl>
                                              <p:pRg st="0" end="0"/>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3587">
                                            <p:txEl>
                                              <p:pRg st="1" end="1"/>
                                            </p:txEl>
                                          </p:spTgt>
                                        </p:tgtEl>
                                        <p:attrNameLst>
                                          <p:attrName>style.visibility</p:attrName>
                                        </p:attrNameLst>
                                      </p:cBhvr>
                                      <p:to>
                                        <p:strVal val="visible"/>
                                      </p:to>
                                    </p:set>
                                    <p:animEffect filter="wipe(left)">
                                      <p:cBhvr>
                                        <p:cTn id="40" dur="500"/>
                                        <p:tgtEl>
                                          <p:spTgt spid="23587">
                                            <p:txEl>
                                              <p:pRg st="1" end="1"/>
                                            </p:txEl>
                                          </p:spTgt>
                                        </p:tgtEl>
                                      </p:cBhvr>
                                    </p:animEffect>
                                  </p:childTnLst>
                                </p:cTn>
                              </p:par>
                            </p:childTnLst>
                          </p:cTn>
                        </p:par>
                        <p:par>
                          <p:cTn id="41" fill="hold" nodeType="afterGroup">
                            <p:stCondLst>
                              <p:cond delay="500"/>
                            </p:stCondLst>
                            <p:childTnLst>
                              <p:par>
                                <p:cTn id="42" presetID="2" presetClass="entr" presetSubtype="4" fill="hold" grpId="0" nodeType="afterEffect">
                                  <p:stCondLst>
                                    <p:cond delay="0"/>
                                  </p:stCondLst>
                                  <p:childTnLst>
                                    <p:set>
                                      <p:cBhvr>
                                        <p:cTn id="43" dur="1" fill="hold">
                                          <p:stCondLst>
                                            <p:cond delay="0"/>
                                          </p:stCondLst>
                                        </p:cTn>
                                        <p:tgtEl>
                                          <p:spTgt spid="17432"/>
                                        </p:tgtEl>
                                        <p:attrNameLst>
                                          <p:attrName>style.visibility</p:attrName>
                                        </p:attrNameLst>
                                      </p:cBhvr>
                                      <p:to>
                                        <p:strVal val="visible"/>
                                      </p:to>
                                    </p:set>
                                    <p:anim calcmode="lin" valueType="num">
                                      <p:cBhvr additive="base">
                                        <p:cTn id="44" dur="500" fill="hold"/>
                                        <p:tgtEl>
                                          <p:spTgt spid="17432"/>
                                        </p:tgtEl>
                                        <p:attrNameLst>
                                          <p:attrName>ppt_x</p:attrName>
                                        </p:attrNameLst>
                                      </p:cBhvr>
                                      <p:tavLst>
                                        <p:tav tm="0">
                                          <p:val>
                                            <p:strVal val="#ppt_x"/>
                                          </p:val>
                                        </p:tav>
                                        <p:tav tm="100000">
                                          <p:val>
                                            <p:strVal val="#ppt_x"/>
                                          </p:val>
                                        </p:tav>
                                      </p:tavLst>
                                    </p:anim>
                                    <p:anim calcmode="lin" valueType="num">
                                      <p:cBhvr additive="base">
                                        <p:cTn id="45" dur="500" fill="hold"/>
                                        <p:tgtEl>
                                          <p:spTgt spid="17432"/>
                                        </p:tgtEl>
                                        <p:attrNameLst>
                                          <p:attrName>ppt_y</p:attrName>
                                        </p:attrNameLst>
                                      </p:cBhvr>
                                      <p:tavLst>
                                        <p:tav tm="0">
                                          <p:val>
                                            <p:strVal val="1+#ppt_h/2"/>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3586">
                                            <p:txEl>
                                              <p:pRg st="0" end="0"/>
                                            </p:txEl>
                                          </p:spTgt>
                                        </p:tgtEl>
                                        <p:attrNameLst>
                                          <p:attrName>style.visibility</p:attrName>
                                        </p:attrNameLst>
                                      </p:cBhvr>
                                      <p:to>
                                        <p:strVal val="visible"/>
                                      </p:to>
                                    </p:set>
                                    <p:animEffect filter="wipe(left)">
                                      <p:cBhvr>
                                        <p:cTn id="50" dur="500"/>
                                        <p:tgtEl>
                                          <p:spTgt spid="23586">
                                            <p:txEl>
                                              <p:pRg st="0" end="0"/>
                                            </p:txEl>
                                          </p:spTgt>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3586">
                                            <p:txEl>
                                              <p:pRg st="1" end="1"/>
                                            </p:txEl>
                                          </p:spTgt>
                                        </p:tgtEl>
                                        <p:attrNameLst>
                                          <p:attrName>style.visibility</p:attrName>
                                        </p:attrNameLst>
                                      </p:cBhvr>
                                      <p:to>
                                        <p:strVal val="visible"/>
                                      </p:to>
                                    </p:set>
                                    <p:animEffect filter="wipe(left)">
                                      <p:cBhvr>
                                        <p:cTn id="53" dur="500"/>
                                        <p:tgtEl>
                                          <p:spTgt spid="23586">
                                            <p:txEl>
                                              <p:pRg st="1" end="1"/>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3588">
                                            <p:txEl>
                                              <p:pRg st="0" end="0"/>
                                            </p:txEl>
                                          </p:spTgt>
                                        </p:tgtEl>
                                        <p:attrNameLst>
                                          <p:attrName>style.visibility</p:attrName>
                                        </p:attrNameLst>
                                      </p:cBhvr>
                                      <p:to>
                                        <p:strVal val="visible"/>
                                      </p:to>
                                    </p:set>
                                    <p:animEffect filter="wipe(left)">
                                      <p:cBhvr>
                                        <p:cTn id="58" dur="500"/>
                                        <p:tgtEl>
                                          <p:spTgt spid="23588">
                                            <p:txEl>
                                              <p:pRg st="0" end="0"/>
                                            </p:txEl>
                                          </p:spTgt>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3588">
                                            <p:txEl>
                                              <p:pRg st="1" end="1"/>
                                            </p:txEl>
                                          </p:spTgt>
                                        </p:tgtEl>
                                        <p:attrNameLst>
                                          <p:attrName>style.visibility</p:attrName>
                                        </p:attrNameLst>
                                      </p:cBhvr>
                                      <p:to>
                                        <p:strVal val="visible"/>
                                      </p:to>
                                    </p:set>
                                    <p:animEffect filter="wipe(left)">
                                      <p:cBhvr>
                                        <p:cTn id="61" dur="500"/>
                                        <p:tgtEl>
                                          <p:spTgt spid="23588">
                                            <p:txEl>
                                              <p:pRg st="1" end="1"/>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17444"/>
                                        </p:tgtEl>
                                        <p:attrNameLst>
                                          <p:attrName>style.visibility</p:attrName>
                                        </p:attrNameLst>
                                      </p:cBhvr>
                                      <p:to>
                                        <p:strVal val="visible"/>
                                      </p:to>
                                    </p:set>
                                    <p:animEffect transition="in" filter="wipe(left)">
                                      <p:cBhvr>
                                        <p:cTn id="66" dur="500"/>
                                        <p:tgtEl>
                                          <p:spTgt spid="17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allAtOnce" bldLvl="0"/>
      <p:bldP spid="23556" grpId="0" build="p" bldLvl="0"/>
      <p:bldP spid="23557" grpId="0" bldLvl="0"/>
      <p:bldP spid="17432" grpId="0"/>
      <p:bldP spid="17434" grpId="0"/>
      <p:bldP spid="23586" grpId="0" build="allAtOnce" bldLvl="0"/>
      <p:bldP spid="23587" grpId="0" build="allAtOnce" bldLvl="0"/>
      <p:bldP spid="23588" grpId="0" build="allAtOnce" bldLvl="0"/>
      <p:bldP spid="23594" grpId="0" animBg="1"/>
      <p:bldP spid="1744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a:hlinkClick r:id="rId3" action="ppaction://hlinksldjump"/>
          </p:cNvPr>
          <p:cNvSpPr>
            <a:spLocks noChangeArrowheads="1"/>
          </p:cNvSpPr>
          <p:nvPr/>
        </p:nvSpPr>
        <p:spPr bwMode="auto">
          <a:xfrm>
            <a:off x="1286544" y="2096852"/>
            <a:ext cx="5193668" cy="523220"/>
          </a:xfrm>
          <a:prstGeom prst="rect">
            <a:avLst/>
          </a:prstGeom>
          <a:noFill/>
          <a:ln w="9525">
            <a:noFill/>
            <a:miter lim="800000"/>
          </a:ln>
          <a:effectLst/>
        </p:spPr>
        <p:txBody>
          <a:bodyPr wrap="square">
            <a:spAutoFit/>
          </a:bodyPr>
          <a:lstStyle/>
          <a:p>
            <a:pPr algn="l"/>
            <a:r>
              <a:rPr lang="en-US" altLang="zh-CN" sz="2800" b="0" dirty="0">
                <a:solidFill>
                  <a:schemeClr val="tx1"/>
                </a:solidFill>
                <a:ea typeface="楷体_GB2312"/>
              </a:rPr>
              <a:t>1.1 </a:t>
            </a:r>
            <a:r>
              <a:rPr lang="zh-CN" altLang="en-US" sz="2800" b="0" dirty="0">
                <a:solidFill>
                  <a:schemeClr val="tx1"/>
                </a:solidFill>
                <a:ea typeface="楷体_GB2312"/>
              </a:rPr>
              <a:t>半导体基础知识</a:t>
            </a:r>
            <a:endParaRPr lang="zh-CN" altLang="en-US" sz="2800" b="0" dirty="0">
              <a:solidFill>
                <a:srgbClr val="0066FF"/>
              </a:solidFill>
              <a:ea typeface="楷体_GB2312"/>
            </a:endParaRPr>
          </a:p>
        </p:txBody>
      </p:sp>
      <p:sp>
        <p:nvSpPr>
          <p:cNvPr id="10" name="Rectangle 4">
            <a:hlinkClick r:id="rId4" action="ppaction://hlinksldjump"/>
          </p:cNvPr>
          <p:cNvSpPr>
            <a:spLocks noChangeArrowheads="1"/>
          </p:cNvSpPr>
          <p:nvPr/>
        </p:nvSpPr>
        <p:spPr bwMode="auto">
          <a:xfrm>
            <a:off x="1574574" y="2614779"/>
            <a:ext cx="3996444" cy="523220"/>
          </a:xfrm>
          <a:prstGeom prst="rect">
            <a:avLst/>
          </a:prstGeom>
          <a:noFill/>
          <a:ln w="9525">
            <a:noFill/>
            <a:miter lim="800000"/>
          </a:ln>
          <a:effectLst/>
        </p:spPr>
        <p:txBody>
          <a:bodyPr wrap="square">
            <a:spAutoFit/>
          </a:bodyPr>
          <a:lstStyle/>
          <a:p>
            <a:pPr algn="l"/>
            <a:r>
              <a:rPr lang="en-US" altLang="zh-CN" sz="2800" b="0" dirty="0">
                <a:solidFill>
                  <a:schemeClr val="tx1"/>
                </a:solidFill>
                <a:ea typeface="楷体_GB2312"/>
              </a:rPr>
              <a:t>1.2 PN</a:t>
            </a:r>
            <a:r>
              <a:rPr lang="zh-CN" altLang="en-US" sz="2800" b="0" dirty="0">
                <a:solidFill>
                  <a:schemeClr val="tx1"/>
                </a:solidFill>
                <a:ea typeface="楷体_GB2312"/>
              </a:rPr>
              <a:t>结及其特性</a:t>
            </a:r>
            <a:endParaRPr lang="zh-CN" altLang="en-US" sz="2800" b="0" dirty="0">
              <a:solidFill>
                <a:srgbClr val="0066FF"/>
              </a:solidFill>
            </a:endParaRPr>
          </a:p>
        </p:txBody>
      </p:sp>
      <p:sp>
        <p:nvSpPr>
          <p:cNvPr id="12" name="Rectangle 6">
            <a:hlinkClick r:id="rId5" action="ppaction://hlinksldjump"/>
          </p:cNvPr>
          <p:cNvSpPr>
            <a:spLocks noChangeArrowheads="1"/>
          </p:cNvSpPr>
          <p:nvPr/>
        </p:nvSpPr>
        <p:spPr bwMode="auto">
          <a:xfrm>
            <a:off x="1826602" y="3212922"/>
            <a:ext cx="3780420" cy="523220"/>
          </a:xfrm>
          <a:prstGeom prst="rect">
            <a:avLst/>
          </a:prstGeom>
          <a:noFill/>
          <a:ln w="28575">
            <a:noFill/>
            <a:miter lim="800000"/>
          </a:ln>
          <a:effectLst/>
        </p:spPr>
        <p:txBody>
          <a:bodyPr wrap="square">
            <a:spAutoFit/>
          </a:bodyPr>
          <a:lstStyle/>
          <a:p>
            <a:pPr algn="l"/>
            <a:r>
              <a:rPr lang="en-US" altLang="zh-CN" sz="2800" b="0" dirty="0">
                <a:solidFill>
                  <a:schemeClr val="tx1"/>
                </a:solidFill>
                <a:ea typeface="楷体_GB2312"/>
              </a:rPr>
              <a:t>1.3 </a:t>
            </a:r>
            <a:r>
              <a:rPr lang="zh-CN" altLang="en-US" sz="2800" b="0" dirty="0">
                <a:solidFill>
                  <a:schemeClr val="tx1"/>
                </a:solidFill>
                <a:ea typeface="楷体_GB2312"/>
              </a:rPr>
              <a:t>半导体二极管</a:t>
            </a:r>
            <a:endParaRPr lang="zh-CN" altLang="en-US" sz="2800" b="0" dirty="0">
              <a:solidFill>
                <a:srgbClr val="0066FF"/>
              </a:solidFill>
              <a:ea typeface="楷体_GB2312"/>
            </a:endParaRPr>
          </a:p>
        </p:txBody>
      </p:sp>
      <p:sp>
        <p:nvSpPr>
          <p:cNvPr id="13" name="Rectangle 7">
            <a:hlinkClick r:id="" action="ppaction://noaction"/>
          </p:cNvPr>
          <p:cNvSpPr>
            <a:spLocks noChangeArrowheads="1"/>
          </p:cNvSpPr>
          <p:nvPr/>
        </p:nvSpPr>
        <p:spPr bwMode="auto">
          <a:xfrm>
            <a:off x="2078631" y="3789184"/>
            <a:ext cx="4104455" cy="523220"/>
          </a:xfrm>
          <a:prstGeom prst="rect">
            <a:avLst/>
          </a:prstGeom>
          <a:noFill/>
          <a:ln w="28575">
            <a:noFill/>
            <a:miter lim="800000"/>
          </a:ln>
          <a:effectLst/>
        </p:spPr>
        <p:txBody>
          <a:bodyPr wrap="square">
            <a:spAutoFit/>
          </a:bodyPr>
          <a:lstStyle/>
          <a:p>
            <a:pPr algn="l"/>
            <a:r>
              <a:rPr lang="en-US" altLang="zh-CN" sz="2800" b="0" dirty="0">
                <a:solidFill>
                  <a:schemeClr val="tx1"/>
                </a:solidFill>
                <a:ea typeface="楷体_GB2312"/>
              </a:rPr>
              <a:t>1.4 BJT</a:t>
            </a:r>
            <a:r>
              <a:rPr lang="zh-CN" altLang="en-US" sz="2800" b="0" dirty="0">
                <a:solidFill>
                  <a:schemeClr val="tx1"/>
                </a:solidFill>
                <a:ea typeface="楷体_GB2312"/>
              </a:rPr>
              <a:t>三极管</a:t>
            </a:r>
          </a:p>
        </p:txBody>
      </p:sp>
      <p:sp>
        <p:nvSpPr>
          <p:cNvPr id="14" name="Rectangle 10">
            <a:hlinkClick r:id="" action="ppaction://noaction"/>
          </p:cNvPr>
          <p:cNvSpPr>
            <a:spLocks noChangeArrowheads="1"/>
          </p:cNvSpPr>
          <p:nvPr/>
        </p:nvSpPr>
        <p:spPr bwMode="auto">
          <a:xfrm>
            <a:off x="2402667" y="4398784"/>
            <a:ext cx="3852427" cy="523220"/>
          </a:xfrm>
          <a:prstGeom prst="rect">
            <a:avLst/>
          </a:prstGeom>
          <a:noFill/>
          <a:ln w="28575">
            <a:noFill/>
            <a:miter lim="800000"/>
          </a:ln>
          <a:effectLst/>
        </p:spPr>
        <p:txBody>
          <a:bodyPr wrap="square">
            <a:spAutoFit/>
          </a:bodyPr>
          <a:lstStyle/>
          <a:p>
            <a:pPr algn="l"/>
            <a:r>
              <a:rPr lang="en-US" altLang="zh-CN" sz="2800" b="0" dirty="0">
                <a:solidFill>
                  <a:schemeClr val="tx1"/>
                </a:solidFill>
                <a:ea typeface="楷体_GB2312"/>
              </a:rPr>
              <a:t>1.5 FET</a:t>
            </a:r>
            <a:r>
              <a:rPr lang="zh-CN" altLang="en-US" sz="2800" b="0" dirty="0">
                <a:solidFill>
                  <a:schemeClr val="tx1"/>
                </a:solidFill>
                <a:ea typeface="楷体_GB2312"/>
              </a:rPr>
              <a:t>三极管</a:t>
            </a:r>
            <a:endParaRPr lang="zh-CN" altLang="en-US" sz="2800" b="0" dirty="0">
              <a:solidFill>
                <a:srgbClr val="0066FF"/>
              </a:solidFill>
              <a:ea typeface="楷体_GB2312"/>
            </a:endParaRPr>
          </a:p>
        </p:txBody>
      </p:sp>
      <p:sp>
        <p:nvSpPr>
          <p:cNvPr id="15" name="Oval 8"/>
          <p:cNvSpPr>
            <a:spLocks noChangeArrowheads="1"/>
          </p:cNvSpPr>
          <p:nvPr/>
        </p:nvSpPr>
        <p:spPr bwMode="auto">
          <a:xfrm>
            <a:off x="1079612" y="476672"/>
            <a:ext cx="7020780" cy="1143000"/>
          </a:xfrm>
          <a:prstGeom prst="ellipse">
            <a:avLst/>
          </a:prstGeom>
          <a:solidFill>
            <a:schemeClr val="accent3">
              <a:lumMod val="95000"/>
            </a:schemeClr>
          </a:solidFill>
          <a:ln w="6350">
            <a:solidFill>
              <a:srgbClr val="FFFF00"/>
            </a:solidFill>
            <a:miter lim="800000"/>
            <a:headEnd/>
            <a:tailEnd/>
          </a:ln>
        </p:spPr>
        <p:txBody>
          <a:bodyPr wrap="none" anchor="ctr"/>
          <a:lstStyle/>
          <a:p>
            <a:pPr algn="ctr"/>
            <a:r>
              <a:rPr lang="zh-CN" altLang="en-US" sz="4000" b="0" dirty="0">
                <a:solidFill>
                  <a:schemeClr val="tx1"/>
                </a:solidFill>
                <a:latin typeface="幼圆" pitchFamily="49" charset="-122"/>
                <a:ea typeface="幼圆" pitchFamily="49" charset="-122"/>
                <a:sym typeface="幼圆" pitchFamily="49" charset="-122"/>
              </a:rPr>
              <a:t>第</a:t>
            </a:r>
            <a:r>
              <a:rPr lang="en-US" altLang="zh-CN" sz="4000" b="0" dirty="0">
                <a:solidFill>
                  <a:schemeClr val="tx1"/>
                </a:solidFill>
                <a:latin typeface="幼圆" pitchFamily="49" charset="-122"/>
                <a:ea typeface="幼圆" pitchFamily="49" charset="-122"/>
                <a:sym typeface="幼圆" pitchFamily="49" charset="-122"/>
              </a:rPr>
              <a:t>1</a:t>
            </a:r>
            <a:r>
              <a:rPr lang="zh-CN" altLang="en-US" sz="4000" b="0" dirty="0">
                <a:solidFill>
                  <a:schemeClr val="tx1"/>
                </a:solidFill>
                <a:latin typeface="幼圆" pitchFamily="49" charset="-122"/>
                <a:ea typeface="幼圆" pitchFamily="49" charset="-122"/>
                <a:sym typeface="幼圆" pitchFamily="49" charset="-122"/>
              </a:rPr>
              <a:t>章 常用半导体器件</a:t>
            </a:r>
          </a:p>
        </p:txBody>
      </p:sp>
      <p:sp>
        <p:nvSpPr>
          <p:cNvPr id="11" name="Rectangle 10">
            <a:hlinkClick r:id="" action="ppaction://noaction"/>
            <a:extLst>
              <a:ext uri="{FF2B5EF4-FFF2-40B4-BE49-F238E27FC236}">
                <a16:creationId xmlns:a16="http://schemas.microsoft.com/office/drawing/2014/main" id="{891EC6A3-3EC7-4434-A76D-B4B8F361857D}"/>
              </a:ext>
            </a:extLst>
          </p:cNvPr>
          <p:cNvSpPr>
            <a:spLocks noChangeArrowheads="1"/>
          </p:cNvSpPr>
          <p:nvPr/>
        </p:nvSpPr>
        <p:spPr bwMode="auto">
          <a:xfrm>
            <a:off x="2690698" y="4922004"/>
            <a:ext cx="4644516" cy="523220"/>
          </a:xfrm>
          <a:prstGeom prst="rect">
            <a:avLst/>
          </a:prstGeom>
          <a:noFill/>
          <a:ln w="28575">
            <a:noFill/>
            <a:miter lim="800000"/>
          </a:ln>
          <a:effectLst/>
        </p:spPr>
        <p:txBody>
          <a:bodyPr wrap="square">
            <a:spAutoFit/>
          </a:bodyPr>
          <a:lstStyle/>
          <a:p>
            <a:pPr algn="l"/>
            <a:r>
              <a:rPr lang="en-US" altLang="zh-CN" sz="2800" b="0" dirty="0">
                <a:solidFill>
                  <a:schemeClr val="tx1"/>
                </a:solidFill>
                <a:ea typeface="楷体_GB2312"/>
              </a:rPr>
              <a:t>1.6 </a:t>
            </a:r>
            <a:r>
              <a:rPr lang="zh-CN" altLang="en-US" sz="2800" b="0" dirty="0">
                <a:solidFill>
                  <a:schemeClr val="tx1"/>
                </a:solidFill>
                <a:ea typeface="楷体_GB2312"/>
              </a:rPr>
              <a:t>仿真案例</a:t>
            </a:r>
            <a:endParaRPr lang="zh-CN" altLang="en-US" sz="2800" b="0" dirty="0">
              <a:solidFill>
                <a:srgbClr val="0066FF"/>
              </a:solidFill>
              <a:ea typeface="楷体_GB231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747713" y="1627869"/>
            <a:ext cx="62372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2800">
                <a:solidFill>
                  <a:schemeClr val="tx1"/>
                </a:solidFill>
                <a:latin typeface="Times New Roman" pitchFamily="18" charset="0"/>
                <a:sym typeface="Arial" pitchFamily="34" charset="0"/>
              </a:rPr>
              <a:t>1) </a:t>
            </a:r>
            <a:r>
              <a:rPr lang="zh-CN" altLang="en-US" sz="2800">
                <a:solidFill>
                  <a:schemeClr val="tx1"/>
                </a:solidFill>
                <a:latin typeface="Times New Roman" pitchFamily="18" charset="0"/>
                <a:sym typeface="Arial" pitchFamily="34" charset="0"/>
              </a:rPr>
              <a:t>温度升高，输入特性曲线向左移。</a:t>
            </a:r>
            <a:endParaRPr lang="zh-CN" altLang="en-US">
              <a:solidFill>
                <a:schemeClr val="tx1"/>
              </a:solidFill>
              <a:latin typeface="Times New Roman" pitchFamily="18" charset="0"/>
            </a:endParaRPr>
          </a:p>
        </p:txBody>
      </p:sp>
      <p:sp>
        <p:nvSpPr>
          <p:cNvPr id="24579" name="Rectangle 3"/>
          <p:cNvSpPr>
            <a:spLocks noChangeArrowheads="1"/>
          </p:cNvSpPr>
          <p:nvPr/>
        </p:nvSpPr>
        <p:spPr bwMode="auto">
          <a:xfrm>
            <a:off x="922338" y="5106131"/>
            <a:ext cx="6997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buFont typeface="Wingdings" pitchFamily="2" charset="2"/>
              <a:buChar char="l"/>
            </a:pPr>
            <a:r>
              <a:rPr lang="zh-CN" altLang="en-US" sz="2800" dirty="0">
                <a:solidFill>
                  <a:schemeClr val="tx1"/>
                </a:solidFill>
                <a:latin typeface="Times New Roman" pitchFamily="18" charset="0"/>
                <a:sym typeface="Arial" pitchFamily="34" charset="0"/>
              </a:rPr>
              <a:t>温度每升高 </a:t>
            </a:r>
            <a:r>
              <a:rPr lang="en-US" altLang="zh-CN" sz="2800" dirty="0">
                <a:solidFill>
                  <a:schemeClr val="tx1"/>
                </a:solidFill>
                <a:latin typeface="Times New Roman" pitchFamily="18" charset="0"/>
                <a:sym typeface="Arial" pitchFamily="34" charset="0"/>
              </a:rPr>
              <a:t>1</a:t>
            </a:r>
            <a:r>
              <a:rPr lang="en-US" altLang="zh-CN" sz="2800" baseline="30000" dirty="0">
                <a:solidFill>
                  <a:schemeClr val="tx1"/>
                </a:solidFill>
                <a:latin typeface="Times New Roman" pitchFamily="18" charset="0"/>
                <a:sym typeface="Arial" pitchFamily="34" charset="0"/>
              </a:rPr>
              <a:t>o</a:t>
            </a:r>
            <a:r>
              <a:rPr lang="en-US" altLang="zh-CN" sz="2800" dirty="0">
                <a:solidFill>
                  <a:schemeClr val="tx1"/>
                </a:solidFill>
                <a:latin typeface="Times New Roman" pitchFamily="18" charset="0"/>
                <a:sym typeface="Arial" pitchFamily="34" charset="0"/>
              </a:rPr>
              <a:t>C</a:t>
            </a:r>
            <a:r>
              <a:rPr lang="zh-CN" altLang="en-US" sz="2800" dirty="0">
                <a:solidFill>
                  <a:schemeClr val="tx1"/>
                </a:solidFill>
                <a:latin typeface="Times New Roman" pitchFamily="18" charset="0"/>
                <a:sym typeface="Arial" pitchFamily="34" charset="0"/>
              </a:rPr>
              <a:t>，</a:t>
            </a:r>
            <a:r>
              <a:rPr lang="en-US" altLang="zh-CN" sz="2800" i="1" dirty="0">
                <a:solidFill>
                  <a:srgbClr val="000000"/>
                </a:solidFill>
                <a:latin typeface="Times New Roman" pitchFamily="18" charset="0"/>
                <a:sym typeface="Arial" pitchFamily="34" charset="0"/>
              </a:rPr>
              <a:t>U</a:t>
            </a:r>
            <a:r>
              <a:rPr lang="en-US" altLang="zh-CN" sz="2800" baseline="-25000" dirty="0">
                <a:solidFill>
                  <a:srgbClr val="000000"/>
                </a:solidFill>
                <a:latin typeface="Times New Roman" pitchFamily="18" charset="0"/>
                <a:sym typeface="Arial" pitchFamily="34" charset="0"/>
              </a:rPr>
              <a:t>BE</a:t>
            </a:r>
            <a:r>
              <a:rPr lang="en-US" altLang="zh-CN" sz="2800" dirty="0">
                <a:solidFill>
                  <a:srgbClr val="000000"/>
                </a:solidFill>
                <a:latin typeface="Times New Roman" pitchFamily="18" charset="0"/>
                <a:sym typeface="Arial" pitchFamily="34" charset="0"/>
              </a:rPr>
              <a:t> </a:t>
            </a:r>
            <a:r>
              <a:rPr lang="en-US" altLang="zh-CN" sz="2800" dirty="0">
                <a:solidFill>
                  <a:srgbClr val="000000"/>
                </a:solidFill>
                <a:latin typeface="Times New Roman" pitchFamily="18" charset="0"/>
                <a:sym typeface="Symbol" pitchFamily="18" charset="2"/>
              </a:rPr>
              <a:t> (2  2.5) mV</a:t>
            </a:r>
            <a:r>
              <a:rPr lang="zh-CN" altLang="en-US" sz="2800" dirty="0">
                <a:solidFill>
                  <a:srgbClr val="000000"/>
                </a:solidFill>
                <a:latin typeface="Times New Roman" pitchFamily="18" charset="0"/>
                <a:sym typeface="Symbol" pitchFamily="18" charset="2"/>
              </a:rPr>
              <a:t>。</a:t>
            </a:r>
            <a:endParaRPr lang="zh-CN" altLang="en-US" dirty="0">
              <a:latin typeface="Times New Roman" pitchFamily="18" charset="0"/>
            </a:endParaRPr>
          </a:p>
        </p:txBody>
      </p:sp>
      <p:grpSp>
        <p:nvGrpSpPr>
          <p:cNvPr id="24581" name="Group 5"/>
          <p:cNvGrpSpPr>
            <a:grpSpLocks/>
          </p:cNvGrpSpPr>
          <p:nvPr/>
        </p:nvGrpSpPr>
        <p:grpSpPr bwMode="auto">
          <a:xfrm>
            <a:off x="1690688" y="2435907"/>
            <a:ext cx="2833687" cy="2181225"/>
            <a:chOff x="-56" y="34"/>
            <a:chExt cx="1304" cy="1055"/>
          </a:xfrm>
        </p:grpSpPr>
        <p:sp>
          <p:nvSpPr>
            <p:cNvPr id="18445" name="Line 6"/>
            <p:cNvSpPr>
              <a:spLocks noChangeShapeType="1"/>
            </p:cNvSpPr>
            <p:nvPr/>
          </p:nvSpPr>
          <p:spPr bwMode="auto">
            <a:xfrm>
              <a:off x="136" y="1045"/>
              <a:ext cx="992" cy="0"/>
            </a:xfrm>
            <a:prstGeom prst="line">
              <a:avLst/>
            </a:prstGeom>
            <a:noFill/>
            <a:ln w="28575">
              <a:solidFill>
                <a:schemeClr val="tx2"/>
              </a:solidFill>
              <a:miter lim="800000"/>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6" name="Line 7"/>
            <p:cNvSpPr>
              <a:spLocks noChangeShapeType="1"/>
            </p:cNvSpPr>
            <p:nvPr/>
          </p:nvSpPr>
          <p:spPr bwMode="auto">
            <a:xfrm rot="5400000" flipH="1">
              <a:off x="-272" y="621"/>
              <a:ext cx="840" cy="1"/>
            </a:xfrm>
            <a:prstGeom prst="line">
              <a:avLst/>
            </a:prstGeom>
            <a:noFill/>
            <a:ln w="28575">
              <a:solidFill>
                <a:schemeClr val="tx2"/>
              </a:solidFill>
              <a:miter lim="800000"/>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8447" name="Object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2" y="750"/>
              <a:ext cx="3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448" name="对象 24584"/>
            <p:cNvGraphicFramePr>
              <a:graphicFrameLocks noChangeAspect="1"/>
            </p:cNvGraphicFramePr>
            <p:nvPr/>
          </p:nvGraphicFramePr>
          <p:xfrm>
            <a:off x="-56" y="34"/>
            <a:ext cx="192" cy="284"/>
          </p:xfrm>
          <a:graphic>
            <a:graphicData uri="http://schemas.openxmlformats.org/presentationml/2006/ole">
              <mc:AlternateContent xmlns:mc="http://schemas.openxmlformats.org/markup-compatibility/2006">
                <mc:Choice xmlns:v="urn:schemas-microsoft-com:vml" Requires="v">
                  <p:oleObj spid="_x0000_s5125" name="公式" r:id="rId4" imgW="140565" imgH="217007" progId="Equation.3">
                    <p:embed/>
                  </p:oleObj>
                </mc:Choice>
                <mc:Fallback>
                  <p:oleObj name="公式" r:id="rId4" imgW="140565" imgH="217007" progId="Equation.3">
                    <p:embed/>
                    <p:pic>
                      <p:nvPicPr>
                        <p:cNvPr id="0"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 y="34"/>
                          <a:ext cx="192"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449" name="Text Box 10"/>
            <p:cNvSpPr>
              <a:spLocks noChangeArrowheads="1"/>
            </p:cNvSpPr>
            <p:nvPr/>
          </p:nvSpPr>
          <p:spPr bwMode="auto">
            <a:xfrm>
              <a:off x="0" y="897"/>
              <a:ext cx="1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000" i="1">
                  <a:solidFill>
                    <a:schemeClr val="tx1"/>
                  </a:solidFill>
                  <a:latin typeface="Times New Roman" pitchFamily="18" charset="0"/>
                  <a:sym typeface="Arial" pitchFamily="34" charset="0"/>
                </a:rPr>
                <a:t>O</a:t>
              </a:r>
              <a:endParaRPr lang="zh-CN" altLang="en-US">
                <a:latin typeface="Times New Roman" pitchFamily="18" charset="0"/>
              </a:endParaRPr>
            </a:p>
          </p:txBody>
        </p:sp>
      </p:grpSp>
      <p:sp>
        <p:nvSpPr>
          <p:cNvPr id="24587" name="未知"/>
          <p:cNvSpPr>
            <a:spLocks noChangeArrowheads="1"/>
          </p:cNvSpPr>
          <p:nvPr/>
        </p:nvSpPr>
        <p:spPr bwMode="auto">
          <a:xfrm>
            <a:off x="2206625" y="2808969"/>
            <a:ext cx="1068388" cy="1685925"/>
          </a:xfrm>
          <a:custGeom>
            <a:avLst/>
            <a:gdLst>
              <a:gd name="T0" fmla="*/ 0 w 480"/>
              <a:gd name="T1" fmla="*/ 2147483647 h 892"/>
              <a:gd name="T2" fmla="*/ 2147483647 w 480"/>
              <a:gd name="T3" fmla="*/ 2147483647 h 892"/>
              <a:gd name="T4" fmla="*/ 2147483647 w 480"/>
              <a:gd name="T5" fmla="*/ 0 h 892"/>
              <a:gd name="T6" fmla="*/ 0 60000 65536"/>
              <a:gd name="T7" fmla="*/ 0 60000 65536"/>
              <a:gd name="T8" fmla="*/ 0 60000 65536"/>
            </a:gdLst>
            <a:ahLst/>
            <a:cxnLst>
              <a:cxn ang="T6">
                <a:pos x="T0" y="T1"/>
              </a:cxn>
              <a:cxn ang="T7">
                <a:pos x="T2" y="T3"/>
              </a:cxn>
              <a:cxn ang="T8">
                <a:pos x="T4" y="T5"/>
              </a:cxn>
            </a:cxnLst>
            <a:rect l="0" t="0" r="r" b="b"/>
            <a:pathLst>
              <a:path w="480" h="892">
                <a:moveTo>
                  <a:pt x="0" y="888"/>
                </a:moveTo>
                <a:cubicBezTo>
                  <a:pt x="122" y="890"/>
                  <a:pt x="244" y="892"/>
                  <a:pt x="324" y="744"/>
                </a:cubicBezTo>
                <a:cubicBezTo>
                  <a:pt x="404" y="596"/>
                  <a:pt x="446" y="118"/>
                  <a:pt x="480" y="0"/>
                </a:cubicBezTo>
              </a:path>
            </a:pathLst>
          </a:cu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8" name="未知"/>
          <p:cNvSpPr>
            <a:spLocks noChangeArrowheads="1"/>
          </p:cNvSpPr>
          <p:nvPr/>
        </p:nvSpPr>
        <p:spPr bwMode="auto">
          <a:xfrm>
            <a:off x="2511425" y="2802619"/>
            <a:ext cx="1068388" cy="1685925"/>
          </a:xfrm>
          <a:custGeom>
            <a:avLst/>
            <a:gdLst>
              <a:gd name="T0" fmla="*/ 0 w 480"/>
              <a:gd name="T1" fmla="*/ 2147483647 h 892"/>
              <a:gd name="T2" fmla="*/ 2147483647 w 480"/>
              <a:gd name="T3" fmla="*/ 2147483647 h 892"/>
              <a:gd name="T4" fmla="*/ 2147483647 w 480"/>
              <a:gd name="T5" fmla="*/ 0 h 892"/>
              <a:gd name="T6" fmla="*/ 0 60000 65536"/>
              <a:gd name="T7" fmla="*/ 0 60000 65536"/>
              <a:gd name="T8" fmla="*/ 0 60000 65536"/>
            </a:gdLst>
            <a:ahLst/>
            <a:cxnLst>
              <a:cxn ang="T6">
                <a:pos x="T0" y="T1"/>
              </a:cxn>
              <a:cxn ang="T7">
                <a:pos x="T2" y="T3"/>
              </a:cxn>
              <a:cxn ang="T8">
                <a:pos x="T4" y="T5"/>
              </a:cxn>
            </a:cxnLst>
            <a:rect l="0" t="0" r="r" b="b"/>
            <a:pathLst>
              <a:path w="480" h="892">
                <a:moveTo>
                  <a:pt x="0" y="888"/>
                </a:moveTo>
                <a:cubicBezTo>
                  <a:pt x="122" y="890"/>
                  <a:pt x="244" y="892"/>
                  <a:pt x="324" y="744"/>
                </a:cubicBezTo>
                <a:cubicBezTo>
                  <a:pt x="404" y="596"/>
                  <a:pt x="446" y="118"/>
                  <a:pt x="480" y="0"/>
                </a:cubicBezTo>
              </a:path>
            </a:pathLst>
          </a:cu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9" name="Rectangle 13"/>
          <p:cNvSpPr>
            <a:spLocks noChangeArrowheads="1"/>
          </p:cNvSpPr>
          <p:nvPr/>
        </p:nvSpPr>
        <p:spPr bwMode="auto">
          <a:xfrm>
            <a:off x="2681288" y="2231119"/>
            <a:ext cx="25034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i="1">
                <a:solidFill>
                  <a:srgbClr val="FF0000"/>
                </a:solidFill>
                <a:latin typeface="Times New Roman" pitchFamily="18" charset="0"/>
                <a:sym typeface="Arial" pitchFamily="34" charset="0"/>
              </a:rPr>
              <a:t>T</a:t>
            </a:r>
            <a:r>
              <a:rPr lang="en-US" altLang="zh-CN" baseline="-25000">
                <a:solidFill>
                  <a:srgbClr val="FF0000"/>
                </a:solidFill>
                <a:latin typeface="Times New Roman" pitchFamily="18" charset="0"/>
                <a:sym typeface="Arial" pitchFamily="34" charset="0"/>
              </a:rPr>
              <a:t>2</a:t>
            </a:r>
            <a:r>
              <a:rPr lang="en-US" altLang="zh-CN">
                <a:solidFill>
                  <a:srgbClr val="FF0000"/>
                </a:solidFill>
                <a:latin typeface="Times New Roman" pitchFamily="18" charset="0"/>
                <a:sym typeface="Arial" pitchFamily="34" charset="0"/>
              </a:rPr>
              <a:t> </a:t>
            </a:r>
            <a:r>
              <a:rPr lang="en-US" altLang="zh-CN">
                <a:solidFill>
                  <a:srgbClr val="0033CC"/>
                </a:solidFill>
                <a:latin typeface="Times New Roman" pitchFamily="18" charset="0"/>
                <a:sym typeface="Arial" pitchFamily="34" charset="0"/>
              </a:rPr>
              <a:t>&gt;</a:t>
            </a:r>
            <a:r>
              <a:rPr lang="en-US" altLang="zh-CN" i="1">
                <a:latin typeface="Times New Roman" pitchFamily="18" charset="0"/>
                <a:sym typeface="Arial" pitchFamily="34" charset="0"/>
              </a:rPr>
              <a:t>T</a:t>
            </a:r>
            <a:r>
              <a:rPr lang="en-US" altLang="zh-CN" baseline="-25000">
                <a:latin typeface="Times New Roman" pitchFamily="18" charset="0"/>
                <a:sym typeface="Arial" pitchFamily="34" charset="0"/>
              </a:rPr>
              <a:t>1</a:t>
            </a:r>
            <a:endParaRPr lang="en-US" altLang="zh-CN">
              <a:latin typeface="Times New Roman" pitchFamily="18" charset="0"/>
              <a:sym typeface="Arial" pitchFamily="34" charset="0"/>
            </a:endParaRPr>
          </a:p>
        </p:txBody>
      </p:sp>
      <p:sp>
        <p:nvSpPr>
          <p:cNvPr id="24590" name="未知"/>
          <p:cNvSpPr>
            <a:spLocks noChangeArrowheads="1"/>
          </p:cNvSpPr>
          <p:nvPr/>
        </p:nvSpPr>
        <p:spPr bwMode="auto">
          <a:xfrm>
            <a:off x="2416175" y="2812144"/>
            <a:ext cx="1068388" cy="1685925"/>
          </a:xfrm>
          <a:custGeom>
            <a:avLst/>
            <a:gdLst>
              <a:gd name="T0" fmla="*/ 0 w 480"/>
              <a:gd name="T1" fmla="*/ 2147483647 h 892"/>
              <a:gd name="T2" fmla="*/ 2147483647 w 480"/>
              <a:gd name="T3" fmla="*/ 2147483647 h 892"/>
              <a:gd name="T4" fmla="*/ 2147483647 w 480"/>
              <a:gd name="T5" fmla="*/ 0 h 892"/>
              <a:gd name="T6" fmla="*/ 0 60000 65536"/>
              <a:gd name="T7" fmla="*/ 0 60000 65536"/>
              <a:gd name="T8" fmla="*/ 0 60000 65536"/>
            </a:gdLst>
            <a:ahLst/>
            <a:cxnLst>
              <a:cxn ang="T6">
                <a:pos x="T0" y="T1"/>
              </a:cxn>
              <a:cxn ang="T7">
                <a:pos x="T2" y="T3"/>
              </a:cxn>
              <a:cxn ang="T8">
                <a:pos x="T4" y="T5"/>
              </a:cxn>
            </a:cxnLst>
            <a:rect l="0" t="0" r="r" b="b"/>
            <a:pathLst>
              <a:path w="480" h="892">
                <a:moveTo>
                  <a:pt x="0" y="888"/>
                </a:moveTo>
                <a:cubicBezTo>
                  <a:pt x="122" y="890"/>
                  <a:pt x="244" y="892"/>
                  <a:pt x="324" y="744"/>
                </a:cubicBezTo>
                <a:cubicBezTo>
                  <a:pt x="404" y="596"/>
                  <a:pt x="446" y="118"/>
                  <a:pt x="480" y="0"/>
                </a:cubicBezTo>
              </a:path>
            </a:pathLst>
          </a:cu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1" name="未知"/>
          <p:cNvSpPr>
            <a:spLocks noChangeArrowheads="1"/>
          </p:cNvSpPr>
          <p:nvPr/>
        </p:nvSpPr>
        <p:spPr bwMode="auto">
          <a:xfrm>
            <a:off x="2301875" y="2812144"/>
            <a:ext cx="1068388" cy="1685925"/>
          </a:xfrm>
          <a:custGeom>
            <a:avLst/>
            <a:gdLst>
              <a:gd name="T0" fmla="*/ 0 w 480"/>
              <a:gd name="T1" fmla="*/ 2147483647 h 892"/>
              <a:gd name="T2" fmla="*/ 2147483647 w 480"/>
              <a:gd name="T3" fmla="*/ 2147483647 h 892"/>
              <a:gd name="T4" fmla="*/ 2147483647 w 480"/>
              <a:gd name="T5" fmla="*/ 0 h 892"/>
              <a:gd name="T6" fmla="*/ 0 60000 65536"/>
              <a:gd name="T7" fmla="*/ 0 60000 65536"/>
              <a:gd name="T8" fmla="*/ 0 60000 65536"/>
            </a:gdLst>
            <a:ahLst/>
            <a:cxnLst>
              <a:cxn ang="T6">
                <a:pos x="T0" y="T1"/>
              </a:cxn>
              <a:cxn ang="T7">
                <a:pos x="T2" y="T3"/>
              </a:cxn>
              <a:cxn ang="T8">
                <a:pos x="T4" y="T5"/>
              </a:cxn>
            </a:cxnLst>
            <a:rect l="0" t="0" r="r" b="b"/>
            <a:pathLst>
              <a:path w="480" h="892">
                <a:moveTo>
                  <a:pt x="0" y="888"/>
                </a:moveTo>
                <a:cubicBezTo>
                  <a:pt x="122" y="890"/>
                  <a:pt x="244" y="892"/>
                  <a:pt x="324" y="744"/>
                </a:cubicBezTo>
                <a:cubicBezTo>
                  <a:pt x="404" y="596"/>
                  <a:pt x="446" y="118"/>
                  <a:pt x="480" y="0"/>
                </a:cubicBezTo>
              </a:path>
            </a:pathLst>
          </a:cu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15" name="Text Box 16"/>
          <p:cNvSpPr>
            <a:spLocks noChangeArrowheads="1"/>
          </p:cNvSpPr>
          <p:nvPr/>
        </p:nvSpPr>
        <p:spPr bwMode="auto">
          <a:xfrm>
            <a:off x="719138" y="857250"/>
            <a:ext cx="523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defRPr/>
            </a:pPr>
            <a:r>
              <a:rPr lang="en-US" altLang="zh-CN" sz="2800" b="0" dirty="0">
                <a:solidFill>
                  <a:srgbClr val="0033CC"/>
                </a:solidFill>
                <a:latin typeface="黑体" panose="02010609060101010101" pitchFamily="49" charset="-122"/>
                <a:ea typeface="黑体" panose="02010609060101010101" pitchFamily="49" charset="-122"/>
                <a:sym typeface="Arial" pitchFamily="34" charset="0"/>
              </a:rPr>
              <a:t>4</a:t>
            </a:r>
            <a:r>
              <a:rPr lang="zh-CN" altLang="en-US" sz="2800" b="0" dirty="0">
                <a:solidFill>
                  <a:srgbClr val="0033CC"/>
                </a:solidFill>
                <a:latin typeface="黑体" panose="02010609060101010101" pitchFamily="49" charset="-122"/>
                <a:ea typeface="黑体" panose="02010609060101010101" pitchFamily="49" charset="-122"/>
                <a:sym typeface="Arial" pitchFamily="34" charset="0"/>
              </a:rPr>
              <a:t>、温度对</a:t>
            </a:r>
            <a:r>
              <a:rPr lang="en-US" altLang="zh-CN" sz="2800" b="0" dirty="0">
                <a:solidFill>
                  <a:srgbClr val="0033CC"/>
                </a:solidFill>
                <a:latin typeface="黑体" panose="02010609060101010101" pitchFamily="49" charset="-122"/>
                <a:ea typeface="黑体" panose="02010609060101010101" pitchFamily="49" charset="-122"/>
                <a:sym typeface="Arial" pitchFamily="34" charset="0"/>
              </a:rPr>
              <a:t>BJT</a:t>
            </a:r>
            <a:r>
              <a:rPr lang="zh-CN" altLang="en-US" sz="2800" b="0" dirty="0">
                <a:solidFill>
                  <a:srgbClr val="0033CC"/>
                </a:solidFill>
                <a:latin typeface="黑体" panose="02010609060101010101" pitchFamily="49" charset="-122"/>
                <a:ea typeface="黑体" panose="02010609060101010101" pitchFamily="49" charset="-122"/>
                <a:sym typeface="Arial" pitchFamily="34" charset="0"/>
              </a:rPr>
              <a:t>特性参数的影响</a:t>
            </a:r>
            <a:endParaRPr lang="zh-CN" altLang="en-US" b="0" dirty="0">
              <a:latin typeface="黑体" panose="02010609060101010101" pitchFamily="49" charset="-122"/>
              <a:ea typeface="黑体" panose="02010609060101010101" pitchFamily="49" charset="-122"/>
            </a:endParaRPr>
          </a:p>
        </p:txBody>
      </p:sp>
      <p:sp>
        <p:nvSpPr>
          <p:cNvPr id="19" name="Rectangle 112">
            <a:extLst>
              <a:ext uri="{FF2B5EF4-FFF2-40B4-BE49-F238E27FC236}">
                <a16:creationId xmlns:a16="http://schemas.microsoft.com/office/drawing/2014/main" id="{59000FF4-7DF2-46AF-A824-F2D2C1FBA5B0}"/>
              </a:ext>
            </a:extLst>
          </p:cNvPr>
          <p:cNvSpPr>
            <a:spLocks noChangeArrowheads="1"/>
          </p:cNvSpPr>
          <p:nvPr/>
        </p:nvSpPr>
        <p:spPr bwMode="auto">
          <a:xfrm>
            <a:off x="301625" y="117475"/>
            <a:ext cx="4724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buFont typeface="Arial" pitchFamily="34" charset="0"/>
              <a:buNone/>
            </a:pPr>
            <a:r>
              <a:rPr lang="en-US" altLang="zh-CN" sz="3200" b="0" dirty="0">
                <a:solidFill>
                  <a:schemeClr val="tx1"/>
                </a:solidFill>
                <a:latin typeface="华文行楷" pitchFamily="2" charset="-122"/>
                <a:ea typeface="华文行楷" pitchFamily="2" charset="-122"/>
                <a:sym typeface="Arial" pitchFamily="34" charset="0"/>
              </a:rPr>
              <a:t>1.4.4 </a:t>
            </a:r>
            <a:r>
              <a:rPr lang="en-US" altLang="zh-CN" sz="3200" b="0" dirty="0">
                <a:solidFill>
                  <a:schemeClr val="tx1"/>
                </a:solidFill>
                <a:latin typeface="华文行楷" panose="02010800040101010101" pitchFamily="2" charset="-122"/>
                <a:ea typeface="华文行楷" panose="02010800040101010101" pitchFamily="2" charset="-122"/>
                <a:cs typeface="Times New Roman" pitchFamily="18" charset="0"/>
                <a:sym typeface="Arial" pitchFamily="34" charset="0"/>
              </a:rPr>
              <a:t> BJT </a:t>
            </a:r>
            <a:r>
              <a:rPr lang="zh-CN" altLang="en-US" sz="3200" b="0" dirty="0">
                <a:solidFill>
                  <a:schemeClr val="tx1"/>
                </a:solidFill>
                <a:latin typeface="华文行楷" pitchFamily="2" charset="-122"/>
                <a:ea typeface="华文行楷" pitchFamily="2" charset="-122"/>
                <a:sym typeface="Arial" pitchFamily="34" charset="0"/>
              </a:rPr>
              <a:t>的主要参数</a:t>
            </a:r>
            <a:endParaRPr lang="zh-CN" altLang="en-US" sz="3200" b="0" dirty="0">
              <a:latin typeface="华文行楷" pitchFamily="2" charset="-122"/>
              <a:ea typeface="华文行楷" pitchFamily="2" charset="-122"/>
            </a:endParaRPr>
          </a:p>
        </p:txBody>
      </p:sp>
      <p:sp>
        <p:nvSpPr>
          <p:cNvPr id="17" name="文本框 16">
            <a:extLst>
              <a:ext uri="{FF2B5EF4-FFF2-40B4-BE49-F238E27FC236}">
                <a16:creationId xmlns:a16="http://schemas.microsoft.com/office/drawing/2014/main" id="{77B8CFDE-FA34-4188-830F-90C237B42ABC}"/>
              </a:ext>
            </a:extLst>
          </p:cNvPr>
          <p:cNvSpPr txBox="1"/>
          <p:nvPr/>
        </p:nvSpPr>
        <p:spPr>
          <a:xfrm>
            <a:off x="7771706" y="6228020"/>
            <a:ext cx="415499" cy="369332"/>
          </a:xfrm>
          <a:prstGeom prst="rect">
            <a:avLst/>
          </a:prstGeom>
          <a:noFill/>
        </p:spPr>
        <p:txBody>
          <a:bodyPr wrap="none" rtlCol="0">
            <a:spAutoFit/>
          </a:bodyPr>
          <a:lstStyle/>
          <a:p>
            <a:r>
              <a:rPr lang="en-US" altLang="zh-CN" sz="1800" dirty="0">
                <a:solidFill>
                  <a:srgbClr val="E4A4DC"/>
                </a:solidFill>
              </a:rPr>
              <a:t>74</a:t>
            </a:r>
            <a:endParaRPr lang="zh-CN" altLang="en-US" sz="1800" dirty="0">
              <a:solidFill>
                <a:srgbClr val="E4A4D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nodeType="clickEffect">
                                  <p:stCondLst>
                                    <p:cond delay="0"/>
                                  </p:stCondLst>
                                  <p:childTnLst>
                                    <p:set>
                                      <p:cBhvr>
                                        <p:cTn id="6" dur="1" fill="hold">
                                          <p:stCondLst>
                                            <p:cond delay="0"/>
                                          </p:stCondLst>
                                        </p:cTn>
                                        <p:tgtEl>
                                          <p:spTgt spid="24581"/>
                                        </p:tgtEl>
                                        <p:attrNameLst>
                                          <p:attrName>style.visibility</p:attrName>
                                        </p:attrNameLst>
                                      </p:cBhvr>
                                      <p:to>
                                        <p:strVal val="visible"/>
                                      </p:to>
                                    </p:set>
                                    <p:animEffect filter="barn(outHorizontal)">
                                      <p:cBhvr>
                                        <p:cTn id="7" dur="500"/>
                                        <p:tgtEl>
                                          <p:spTgt spid="24581"/>
                                        </p:tgtEl>
                                      </p:cBhvr>
                                    </p:animEffect>
                                  </p:childTnLst>
                                </p:cTn>
                              </p:par>
                            </p:childTnLst>
                          </p:cTn>
                        </p:par>
                        <p:par>
                          <p:cTn id="8" fill="hold" nodeType="afterGroup">
                            <p:stCondLst>
                              <p:cond delay="500"/>
                            </p:stCondLst>
                            <p:childTnLst>
                              <p:par>
                                <p:cTn id="9" presetID="22" presetClass="entr" presetSubtype="1" fill="hold" grpId="0" nodeType="afterEffect">
                                  <p:stCondLst>
                                    <p:cond delay="1000"/>
                                  </p:stCondLst>
                                  <p:childTnLst>
                                    <p:set>
                                      <p:cBhvr>
                                        <p:cTn id="10" dur="1" fill="hold">
                                          <p:stCondLst>
                                            <p:cond delay="0"/>
                                          </p:stCondLst>
                                        </p:cTn>
                                        <p:tgtEl>
                                          <p:spTgt spid="24588"/>
                                        </p:tgtEl>
                                        <p:attrNameLst>
                                          <p:attrName>style.visibility</p:attrName>
                                        </p:attrNameLst>
                                      </p:cBhvr>
                                      <p:to>
                                        <p:strVal val="visible"/>
                                      </p:to>
                                    </p:set>
                                    <p:animEffect filter="wipe(up)">
                                      <p:cBhvr>
                                        <p:cTn id="11" dur="500"/>
                                        <p:tgtEl>
                                          <p:spTgt spid="2458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4590"/>
                                        </p:tgtEl>
                                        <p:attrNameLst>
                                          <p:attrName>style.visibility</p:attrName>
                                        </p:attrNameLst>
                                      </p:cBhvr>
                                      <p:to>
                                        <p:strVal val="visible"/>
                                      </p:to>
                                    </p:set>
                                    <p:animEffect filter="wipe(up)">
                                      <p:cBhvr>
                                        <p:cTn id="16" dur="500"/>
                                        <p:tgtEl>
                                          <p:spTgt spid="24590"/>
                                        </p:tgtEl>
                                      </p:cBhvr>
                                    </p:animEffect>
                                  </p:childTnLst>
                                  <p:subTnLst>
                                    <p:set>
                                      <p:cBhvr override="childStyle">
                                        <p:cTn dur="1" fill="hold" display="0" masterRel="nextClick" afterEffect="1"/>
                                        <p:tgtEl>
                                          <p:spTgt spid="24590"/>
                                        </p:tgtEl>
                                        <p:attrNameLst>
                                          <p:attrName>style.visibility</p:attrName>
                                        </p:attrNameLst>
                                      </p:cBhvr>
                                      <p:to>
                                        <p:strVal val="hidden"/>
                                      </p:to>
                                    </p:set>
                                  </p:subTnLst>
                                </p:cTn>
                              </p:par>
                            </p:childTnLst>
                          </p:cTn>
                        </p:par>
                        <p:par>
                          <p:cTn id="17" fill="hold" nodeType="afterGroup">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24591"/>
                                        </p:tgtEl>
                                        <p:attrNameLst>
                                          <p:attrName>style.visibility</p:attrName>
                                        </p:attrNameLst>
                                      </p:cBhvr>
                                      <p:to>
                                        <p:strVal val="visible"/>
                                      </p:to>
                                    </p:set>
                                    <p:animEffect filter="wipe(up)">
                                      <p:cBhvr>
                                        <p:cTn id="20" dur="500"/>
                                        <p:tgtEl>
                                          <p:spTgt spid="24591"/>
                                        </p:tgtEl>
                                      </p:cBhvr>
                                    </p:animEffect>
                                  </p:childTnLst>
                                  <p:subTnLst>
                                    <p:set>
                                      <p:cBhvr override="childStyle">
                                        <p:cTn dur="1" fill="hold" display="0" masterRel="nextClick" afterEffect="1"/>
                                        <p:tgtEl>
                                          <p:spTgt spid="24591"/>
                                        </p:tgtEl>
                                        <p:attrNameLst>
                                          <p:attrName>style.visibility</p:attrName>
                                        </p:attrNameLst>
                                      </p:cBhvr>
                                      <p:to>
                                        <p:strVal val="hidden"/>
                                      </p:to>
                                    </p:set>
                                  </p:subTnLst>
                                </p:cTn>
                              </p:par>
                            </p:childTnLst>
                          </p:cTn>
                        </p:par>
                        <p:par>
                          <p:cTn id="21" fill="hold" nodeType="afterGroup">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24587"/>
                                        </p:tgtEl>
                                        <p:attrNameLst>
                                          <p:attrName>style.visibility</p:attrName>
                                        </p:attrNameLst>
                                      </p:cBhvr>
                                      <p:to>
                                        <p:strVal val="visible"/>
                                      </p:to>
                                    </p:set>
                                    <p:animEffect filter="wipe(up)">
                                      <p:cBhvr>
                                        <p:cTn id="24" dur="500"/>
                                        <p:tgtEl>
                                          <p:spTgt spid="24587"/>
                                        </p:tgtEl>
                                      </p:cBhvr>
                                    </p:animEffect>
                                  </p:childTnLst>
                                </p:cTn>
                              </p:par>
                            </p:childTnLst>
                          </p:cTn>
                        </p:par>
                        <p:par>
                          <p:cTn id="25" fill="hold" nodeType="afterGroup">
                            <p:stCondLst>
                              <p:cond delay="1500"/>
                            </p:stCondLst>
                            <p:childTnLst>
                              <p:par>
                                <p:cTn id="26" presetID="12" presetClass="entr" presetSubtype="8" fill="hold" grpId="0" nodeType="afterEffect">
                                  <p:stCondLst>
                                    <p:cond delay="0"/>
                                  </p:stCondLst>
                                  <p:childTnLst>
                                    <p:set>
                                      <p:cBhvr>
                                        <p:cTn id="27" dur="1" fill="hold">
                                          <p:stCondLst>
                                            <p:cond delay="0"/>
                                          </p:stCondLst>
                                        </p:cTn>
                                        <p:tgtEl>
                                          <p:spTgt spid="24589"/>
                                        </p:tgtEl>
                                        <p:attrNameLst>
                                          <p:attrName>style.visibility</p:attrName>
                                        </p:attrNameLst>
                                      </p:cBhvr>
                                      <p:to>
                                        <p:strVal val="visible"/>
                                      </p:to>
                                    </p:set>
                                    <p:animEffect filter="slide(fromLeft)">
                                      <p:cBhvr>
                                        <p:cTn id="28" dur="500"/>
                                        <p:tgtEl>
                                          <p:spTgt spid="2458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4579">
                                            <p:txEl>
                                              <p:pRg st="0" end="0"/>
                                            </p:txEl>
                                          </p:spTgt>
                                        </p:tgtEl>
                                        <p:attrNameLst>
                                          <p:attrName>style.visibility</p:attrName>
                                        </p:attrNameLst>
                                      </p:cBhvr>
                                      <p:to>
                                        <p:strVal val="visible"/>
                                      </p:to>
                                    </p:set>
                                    <p:animEffect filter="wipe(left)">
                                      <p:cBhvr>
                                        <p:cTn id="33" dur="500"/>
                                        <p:tgtEl>
                                          <p:spTgt spid="245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bldLvl="0"/>
      <p:bldP spid="24587" grpId="0" animBg="1"/>
      <p:bldP spid="24588" grpId="0" animBg="1"/>
      <p:bldP spid="24589" grpId="0" bldLvl="0"/>
      <p:bldP spid="24590" grpId="0" animBg="1"/>
      <p:bldP spid="2459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792163" y="964989"/>
            <a:ext cx="61864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2800">
                <a:solidFill>
                  <a:schemeClr val="tx1"/>
                </a:solidFill>
                <a:latin typeface="Times New Roman" pitchFamily="18" charset="0"/>
                <a:sym typeface="Arial" pitchFamily="34" charset="0"/>
              </a:rPr>
              <a:t>2)</a:t>
            </a:r>
            <a:r>
              <a:rPr lang="zh-CN" altLang="en-US" sz="2800">
                <a:solidFill>
                  <a:schemeClr val="tx1"/>
                </a:solidFill>
                <a:latin typeface="Times New Roman" pitchFamily="18" charset="0"/>
                <a:sym typeface="Arial" pitchFamily="34" charset="0"/>
              </a:rPr>
              <a:t>温度升高，输出特性曲线向上移。</a:t>
            </a:r>
            <a:endParaRPr lang="zh-CN" altLang="en-US">
              <a:solidFill>
                <a:schemeClr val="tx1"/>
              </a:solidFill>
              <a:latin typeface="Times New Roman" pitchFamily="18" charset="0"/>
            </a:endParaRPr>
          </a:p>
        </p:txBody>
      </p:sp>
      <p:grpSp>
        <p:nvGrpSpPr>
          <p:cNvPr id="25603" name="Group 3"/>
          <p:cNvGrpSpPr>
            <a:grpSpLocks/>
          </p:cNvGrpSpPr>
          <p:nvPr/>
        </p:nvGrpSpPr>
        <p:grpSpPr bwMode="auto">
          <a:xfrm>
            <a:off x="1979712" y="1628800"/>
            <a:ext cx="4610100" cy="2613025"/>
            <a:chOff x="-284" y="42"/>
            <a:chExt cx="2812" cy="1419"/>
          </a:xfrm>
        </p:grpSpPr>
        <p:sp>
          <p:nvSpPr>
            <p:cNvPr id="19489" name="Line 4"/>
            <p:cNvSpPr>
              <a:spLocks noChangeShapeType="1"/>
            </p:cNvSpPr>
            <p:nvPr/>
          </p:nvSpPr>
          <p:spPr bwMode="auto">
            <a:xfrm>
              <a:off x="24" y="1390"/>
              <a:ext cx="1825" cy="1"/>
            </a:xfrm>
            <a:prstGeom prst="line">
              <a:avLst/>
            </a:prstGeom>
            <a:noFill/>
            <a:ln w="25400">
              <a:solidFill>
                <a:schemeClr val="tx1"/>
              </a:solidFill>
              <a:miter lim="800000"/>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9490" name="Line 5"/>
            <p:cNvSpPr>
              <a:spLocks noChangeShapeType="1"/>
            </p:cNvSpPr>
            <p:nvPr/>
          </p:nvSpPr>
          <p:spPr bwMode="auto">
            <a:xfrm flipV="1">
              <a:off x="14" y="208"/>
              <a:ext cx="1" cy="1180"/>
            </a:xfrm>
            <a:prstGeom prst="line">
              <a:avLst/>
            </a:prstGeom>
            <a:noFill/>
            <a:ln w="25400">
              <a:solidFill>
                <a:schemeClr val="tx1"/>
              </a:solidFill>
              <a:miter lim="800000"/>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9491" name="Line 6"/>
            <p:cNvSpPr>
              <a:spLocks noChangeShapeType="1"/>
            </p:cNvSpPr>
            <p:nvPr/>
          </p:nvSpPr>
          <p:spPr bwMode="auto">
            <a:xfrm flipV="1">
              <a:off x="25" y="643"/>
              <a:ext cx="77" cy="747"/>
            </a:xfrm>
            <a:prstGeom prst="line">
              <a:avLst/>
            </a:prstGeom>
            <a:noFill/>
            <a:ln w="38100">
              <a:solidFill>
                <a:srgbClr val="0000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2" name="Line 7"/>
            <p:cNvSpPr>
              <a:spLocks noChangeShapeType="1"/>
            </p:cNvSpPr>
            <p:nvPr/>
          </p:nvSpPr>
          <p:spPr bwMode="auto">
            <a:xfrm flipV="1">
              <a:off x="183" y="546"/>
              <a:ext cx="1269" cy="87"/>
            </a:xfrm>
            <a:prstGeom prst="line">
              <a:avLst/>
            </a:prstGeom>
            <a:noFill/>
            <a:ln w="38100">
              <a:solidFill>
                <a:srgbClr val="0000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3" name="Line 8"/>
            <p:cNvSpPr>
              <a:spLocks noChangeShapeType="1"/>
            </p:cNvSpPr>
            <p:nvPr/>
          </p:nvSpPr>
          <p:spPr bwMode="auto">
            <a:xfrm flipV="1">
              <a:off x="179" y="798"/>
              <a:ext cx="1312" cy="87"/>
            </a:xfrm>
            <a:prstGeom prst="line">
              <a:avLst/>
            </a:prstGeom>
            <a:noFill/>
            <a:ln w="38100">
              <a:solidFill>
                <a:srgbClr val="0000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4" name="Line 9"/>
            <p:cNvSpPr>
              <a:spLocks noChangeShapeType="1"/>
            </p:cNvSpPr>
            <p:nvPr/>
          </p:nvSpPr>
          <p:spPr bwMode="auto">
            <a:xfrm rot="21594457" flipV="1">
              <a:off x="151" y="1049"/>
              <a:ext cx="1334" cy="87"/>
            </a:xfrm>
            <a:prstGeom prst="line">
              <a:avLst/>
            </a:prstGeom>
            <a:noFill/>
            <a:ln w="38100">
              <a:solidFill>
                <a:srgbClr val="0000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9495" name="Group 10"/>
            <p:cNvGrpSpPr>
              <a:grpSpLocks/>
            </p:cNvGrpSpPr>
            <p:nvPr/>
          </p:nvGrpSpPr>
          <p:grpSpPr bwMode="auto">
            <a:xfrm>
              <a:off x="26" y="1327"/>
              <a:ext cx="1515" cy="62"/>
              <a:chOff x="0" y="0"/>
              <a:chExt cx="2185" cy="102"/>
            </a:xfrm>
          </p:grpSpPr>
          <p:sp>
            <p:nvSpPr>
              <p:cNvPr id="19506" name="Line 11"/>
              <p:cNvSpPr>
                <a:spLocks noChangeShapeType="1"/>
              </p:cNvSpPr>
              <p:nvPr/>
            </p:nvSpPr>
            <p:spPr bwMode="auto">
              <a:xfrm flipV="1">
                <a:off x="315" y="0"/>
                <a:ext cx="1870" cy="37"/>
              </a:xfrm>
              <a:prstGeom prst="line">
                <a:avLst/>
              </a:prstGeom>
              <a:noFill/>
              <a:ln w="38100">
                <a:solidFill>
                  <a:srgbClr val="0000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07" name="未知"/>
              <p:cNvSpPr>
                <a:spLocks noChangeArrowheads="1"/>
              </p:cNvSpPr>
              <p:nvPr/>
            </p:nvSpPr>
            <p:spPr bwMode="auto">
              <a:xfrm>
                <a:off x="0" y="34"/>
                <a:ext cx="359" cy="68"/>
              </a:xfrm>
              <a:custGeom>
                <a:avLst/>
                <a:gdLst>
                  <a:gd name="T0" fmla="*/ 0 w 359"/>
                  <a:gd name="T1" fmla="*/ 68 h 68"/>
                  <a:gd name="T2" fmla="*/ 164 w 359"/>
                  <a:gd name="T3" fmla="*/ 14 h 68"/>
                  <a:gd name="T4" fmla="*/ 359 w 359"/>
                  <a:gd name="T5" fmla="*/ 0 h 68"/>
                  <a:gd name="T6" fmla="*/ 0 60000 65536"/>
                  <a:gd name="T7" fmla="*/ 0 60000 65536"/>
                  <a:gd name="T8" fmla="*/ 0 60000 65536"/>
                </a:gdLst>
                <a:ahLst/>
                <a:cxnLst>
                  <a:cxn ang="T6">
                    <a:pos x="T0" y="T1"/>
                  </a:cxn>
                  <a:cxn ang="T7">
                    <a:pos x="T2" y="T3"/>
                  </a:cxn>
                  <a:cxn ang="T8">
                    <a:pos x="T4" y="T5"/>
                  </a:cxn>
                </a:cxnLst>
                <a:rect l="0" t="0" r="r" b="b"/>
                <a:pathLst>
                  <a:path w="359" h="68">
                    <a:moveTo>
                      <a:pt x="0" y="68"/>
                    </a:moveTo>
                    <a:cubicBezTo>
                      <a:pt x="27" y="59"/>
                      <a:pt x="104" y="25"/>
                      <a:pt x="164" y="14"/>
                    </a:cubicBezTo>
                    <a:cubicBezTo>
                      <a:pt x="224" y="3"/>
                      <a:pt x="319" y="3"/>
                      <a:pt x="359" y="0"/>
                    </a:cubicBezTo>
                  </a:path>
                </a:pathLst>
              </a:cu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9496" name="未知"/>
            <p:cNvSpPr>
              <a:spLocks noChangeArrowheads="1"/>
            </p:cNvSpPr>
            <p:nvPr/>
          </p:nvSpPr>
          <p:spPr bwMode="auto">
            <a:xfrm rot="-1056158">
              <a:off x="94" y="635"/>
              <a:ext cx="103" cy="73"/>
            </a:xfrm>
            <a:custGeom>
              <a:avLst/>
              <a:gdLst>
                <a:gd name="T0" fmla="*/ 0 w 136"/>
                <a:gd name="T1" fmla="*/ 1 h 105"/>
                <a:gd name="T2" fmla="*/ 2 w 136"/>
                <a:gd name="T3" fmla="*/ 1 h 105"/>
                <a:gd name="T4" fmla="*/ 5 w 136"/>
                <a:gd name="T5" fmla="*/ 1 h 105"/>
                <a:gd name="T6" fmla="*/ 0 60000 65536"/>
                <a:gd name="T7" fmla="*/ 0 60000 65536"/>
                <a:gd name="T8" fmla="*/ 0 60000 65536"/>
              </a:gdLst>
              <a:ahLst/>
              <a:cxnLst>
                <a:cxn ang="T6">
                  <a:pos x="T0" y="T1"/>
                </a:cxn>
                <a:cxn ang="T7">
                  <a:pos x="T2" y="T3"/>
                </a:cxn>
                <a:cxn ang="T8">
                  <a:pos x="T4" y="T5"/>
                </a:cxn>
              </a:cxnLst>
              <a:rect l="0" t="0" r="r" b="b"/>
              <a:pathLst>
                <a:path w="136" h="105">
                  <a:moveTo>
                    <a:pt x="0" y="105"/>
                  </a:moveTo>
                  <a:cubicBezTo>
                    <a:pt x="11" y="67"/>
                    <a:pt x="22" y="30"/>
                    <a:pt x="45" y="15"/>
                  </a:cubicBezTo>
                  <a:cubicBezTo>
                    <a:pt x="68" y="0"/>
                    <a:pt x="102" y="7"/>
                    <a:pt x="136" y="15"/>
                  </a:cubicBezTo>
                </a:path>
              </a:pathLst>
            </a:cu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97" name="未知"/>
            <p:cNvSpPr>
              <a:spLocks noChangeArrowheads="1"/>
            </p:cNvSpPr>
            <p:nvPr/>
          </p:nvSpPr>
          <p:spPr bwMode="auto">
            <a:xfrm>
              <a:off x="73" y="884"/>
              <a:ext cx="140" cy="75"/>
            </a:xfrm>
            <a:custGeom>
              <a:avLst/>
              <a:gdLst>
                <a:gd name="T0" fmla="*/ 0 w 184"/>
                <a:gd name="T1" fmla="*/ 1 h 108"/>
                <a:gd name="T2" fmla="*/ 2 w 184"/>
                <a:gd name="T3" fmla="*/ 1 h 108"/>
                <a:gd name="T4" fmla="*/ 7 w 184"/>
                <a:gd name="T5" fmla="*/ 1 h 108"/>
                <a:gd name="T6" fmla="*/ 0 60000 65536"/>
                <a:gd name="T7" fmla="*/ 0 60000 65536"/>
                <a:gd name="T8" fmla="*/ 0 60000 65536"/>
              </a:gdLst>
              <a:ahLst/>
              <a:cxnLst>
                <a:cxn ang="T6">
                  <a:pos x="T0" y="T1"/>
                </a:cxn>
                <a:cxn ang="T7">
                  <a:pos x="T2" y="T3"/>
                </a:cxn>
                <a:cxn ang="T8">
                  <a:pos x="T4" y="T5"/>
                </a:cxn>
              </a:cxnLst>
              <a:rect l="0" t="0" r="r" b="b"/>
              <a:pathLst>
                <a:path w="184" h="108">
                  <a:moveTo>
                    <a:pt x="0" y="108"/>
                  </a:moveTo>
                  <a:cubicBezTo>
                    <a:pt x="6" y="93"/>
                    <a:pt x="6" y="36"/>
                    <a:pt x="36" y="18"/>
                  </a:cubicBezTo>
                  <a:cubicBezTo>
                    <a:pt x="66" y="0"/>
                    <a:pt x="153" y="5"/>
                    <a:pt x="184" y="1"/>
                  </a:cubicBezTo>
                </a:path>
              </a:pathLst>
            </a:cu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98" name="未知"/>
            <p:cNvSpPr>
              <a:spLocks noChangeArrowheads="1"/>
            </p:cNvSpPr>
            <p:nvPr/>
          </p:nvSpPr>
          <p:spPr bwMode="auto">
            <a:xfrm>
              <a:off x="50" y="1137"/>
              <a:ext cx="103" cy="64"/>
            </a:xfrm>
            <a:custGeom>
              <a:avLst/>
              <a:gdLst>
                <a:gd name="T0" fmla="*/ 0 w 136"/>
                <a:gd name="T1" fmla="*/ 1 h 92"/>
                <a:gd name="T2" fmla="*/ 2 w 136"/>
                <a:gd name="T3" fmla="*/ 1 h 92"/>
                <a:gd name="T4" fmla="*/ 5 w 136"/>
                <a:gd name="T5" fmla="*/ 1 h 92"/>
                <a:gd name="T6" fmla="*/ 0 60000 65536"/>
                <a:gd name="T7" fmla="*/ 0 60000 65536"/>
                <a:gd name="T8" fmla="*/ 0 60000 65536"/>
              </a:gdLst>
              <a:ahLst/>
              <a:cxnLst>
                <a:cxn ang="T6">
                  <a:pos x="T0" y="T1"/>
                </a:cxn>
                <a:cxn ang="T7">
                  <a:pos x="T2" y="T3"/>
                </a:cxn>
                <a:cxn ang="T8">
                  <a:pos x="T4" y="T5"/>
                </a:cxn>
              </a:cxnLst>
              <a:rect l="0" t="0" r="r" b="b"/>
              <a:pathLst>
                <a:path w="136" h="92">
                  <a:moveTo>
                    <a:pt x="0" y="92"/>
                  </a:moveTo>
                  <a:cubicBezTo>
                    <a:pt x="7" y="79"/>
                    <a:pt x="20" y="30"/>
                    <a:pt x="43" y="15"/>
                  </a:cubicBezTo>
                  <a:cubicBezTo>
                    <a:pt x="66" y="0"/>
                    <a:pt x="117" y="4"/>
                    <a:pt x="136" y="1"/>
                  </a:cubicBezTo>
                </a:path>
              </a:pathLst>
            </a:cu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99" name="Text Box 16"/>
            <p:cNvSpPr>
              <a:spLocks noChangeArrowheads="1"/>
            </p:cNvSpPr>
            <p:nvPr/>
          </p:nvSpPr>
          <p:spPr bwMode="auto">
            <a:xfrm>
              <a:off x="-284" y="98"/>
              <a:ext cx="441"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l">
                <a:buFont typeface="Arial" pitchFamily="34" charset="0"/>
                <a:buNone/>
              </a:pPr>
              <a:r>
                <a:rPr lang="en-US" altLang="zh-CN" i="1" dirty="0" err="1">
                  <a:solidFill>
                    <a:schemeClr val="tx1"/>
                  </a:solidFill>
                  <a:latin typeface="Times New Roman" pitchFamily="18" charset="0"/>
                  <a:sym typeface="Arial" pitchFamily="34" charset="0"/>
                </a:rPr>
                <a:t>i</a:t>
              </a:r>
              <a:r>
                <a:rPr lang="en-US" altLang="zh-CN" baseline="-25000" dirty="0" err="1">
                  <a:solidFill>
                    <a:schemeClr val="tx1"/>
                  </a:solidFill>
                  <a:latin typeface="Times New Roman" pitchFamily="18" charset="0"/>
                  <a:sym typeface="Arial" pitchFamily="34" charset="0"/>
                </a:rPr>
                <a:t>C</a:t>
              </a:r>
              <a:endParaRPr lang="en-US" altLang="zh-CN" dirty="0">
                <a:solidFill>
                  <a:schemeClr val="tx1"/>
                </a:solidFill>
                <a:latin typeface="Times New Roman" pitchFamily="18" charset="0"/>
                <a:sym typeface="Arial" pitchFamily="34" charset="0"/>
              </a:endParaRPr>
            </a:p>
          </p:txBody>
        </p:sp>
        <p:sp>
          <p:nvSpPr>
            <p:cNvPr id="19500" name="Text Box 17"/>
            <p:cNvSpPr>
              <a:spLocks noChangeArrowheads="1"/>
            </p:cNvSpPr>
            <p:nvPr/>
          </p:nvSpPr>
          <p:spPr bwMode="auto">
            <a:xfrm>
              <a:off x="1881" y="1213"/>
              <a:ext cx="647"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buFont typeface="Arial" pitchFamily="34" charset="0"/>
                <a:buNone/>
              </a:pPr>
              <a:r>
                <a:rPr lang="en-US" altLang="zh-CN" i="1">
                  <a:solidFill>
                    <a:schemeClr val="tx1"/>
                  </a:solidFill>
                  <a:latin typeface="Times New Roman" pitchFamily="18" charset="0"/>
                  <a:sym typeface="Arial" pitchFamily="34" charset="0"/>
                </a:rPr>
                <a:t>u</a:t>
              </a:r>
              <a:r>
                <a:rPr lang="en-US" altLang="zh-CN" baseline="-25000">
                  <a:solidFill>
                    <a:schemeClr val="tx1"/>
                  </a:solidFill>
                  <a:latin typeface="Times New Roman" pitchFamily="18" charset="0"/>
                  <a:sym typeface="Arial" pitchFamily="34" charset="0"/>
                </a:rPr>
                <a:t>CE</a:t>
              </a:r>
              <a:endParaRPr lang="en-US" altLang="zh-CN">
                <a:solidFill>
                  <a:schemeClr val="tx1"/>
                </a:solidFill>
                <a:latin typeface="Times New Roman" pitchFamily="18" charset="0"/>
                <a:sym typeface="Arial" pitchFamily="34" charset="0"/>
              </a:endParaRPr>
            </a:p>
          </p:txBody>
        </p:sp>
        <p:sp>
          <p:nvSpPr>
            <p:cNvPr id="19501" name="Line 18"/>
            <p:cNvSpPr>
              <a:spLocks noChangeShapeType="1"/>
            </p:cNvSpPr>
            <p:nvPr/>
          </p:nvSpPr>
          <p:spPr bwMode="auto">
            <a:xfrm>
              <a:off x="19" y="321"/>
              <a:ext cx="37"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9502" name="Line 19"/>
            <p:cNvSpPr>
              <a:spLocks noChangeShapeType="1"/>
            </p:cNvSpPr>
            <p:nvPr/>
          </p:nvSpPr>
          <p:spPr bwMode="auto">
            <a:xfrm>
              <a:off x="24" y="689"/>
              <a:ext cx="36"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9503" name="Line 20"/>
            <p:cNvSpPr>
              <a:spLocks noChangeShapeType="1"/>
            </p:cNvSpPr>
            <p:nvPr/>
          </p:nvSpPr>
          <p:spPr bwMode="auto">
            <a:xfrm>
              <a:off x="17" y="1050"/>
              <a:ext cx="37"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9504" name="Text Box 21"/>
            <p:cNvSpPr>
              <a:spLocks noChangeArrowheads="1"/>
            </p:cNvSpPr>
            <p:nvPr/>
          </p:nvSpPr>
          <p:spPr bwMode="auto">
            <a:xfrm>
              <a:off x="401" y="42"/>
              <a:ext cx="953"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i="1">
                  <a:solidFill>
                    <a:srgbClr val="000000"/>
                  </a:solidFill>
                  <a:latin typeface="Times New Roman" pitchFamily="18" charset="0"/>
                  <a:sym typeface="Arial" pitchFamily="34" charset="0"/>
                </a:rPr>
                <a:t>     </a:t>
              </a:r>
              <a:r>
                <a:rPr lang="en-US" altLang="zh-CN" i="1">
                  <a:latin typeface="Times New Roman" pitchFamily="18" charset="0"/>
                  <a:sym typeface="Arial" pitchFamily="34" charset="0"/>
                </a:rPr>
                <a:t>T</a:t>
              </a:r>
              <a:r>
                <a:rPr lang="en-US" altLang="zh-CN" baseline="-25000">
                  <a:latin typeface="Times New Roman" pitchFamily="18" charset="0"/>
                  <a:sym typeface="Arial" pitchFamily="34" charset="0"/>
                </a:rPr>
                <a:t>1</a:t>
              </a:r>
              <a:endParaRPr lang="zh-CN" altLang="en-US">
                <a:latin typeface="Times New Roman" pitchFamily="18" charset="0"/>
              </a:endParaRPr>
            </a:p>
          </p:txBody>
        </p:sp>
        <p:sp>
          <p:nvSpPr>
            <p:cNvPr id="19505" name="Rectangle 22"/>
            <p:cNvSpPr>
              <a:spLocks noChangeArrowheads="1"/>
            </p:cNvSpPr>
            <p:nvPr/>
          </p:nvSpPr>
          <p:spPr bwMode="auto">
            <a:xfrm>
              <a:off x="1497" y="1104"/>
              <a:ext cx="82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2400" i="1">
                  <a:solidFill>
                    <a:srgbClr val="000000"/>
                  </a:solidFill>
                  <a:latin typeface="Times New Roman" pitchFamily="18" charset="0"/>
                  <a:sym typeface="Arial" pitchFamily="34" charset="0"/>
                </a:rPr>
                <a:t>i</a:t>
              </a:r>
              <a:r>
                <a:rPr lang="en-US" altLang="zh-CN" sz="2400" baseline="-25000">
                  <a:solidFill>
                    <a:srgbClr val="000000"/>
                  </a:solidFill>
                  <a:latin typeface="Times New Roman" pitchFamily="18" charset="0"/>
                  <a:sym typeface="Arial" pitchFamily="34" charset="0"/>
                </a:rPr>
                <a:t>B </a:t>
              </a:r>
              <a:r>
                <a:rPr lang="en-US" altLang="zh-CN" sz="2400">
                  <a:solidFill>
                    <a:srgbClr val="000000"/>
                  </a:solidFill>
                  <a:latin typeface="Times New Roman" pitchFamily="18" charset="0"/>
                  <a:sym typeface="Arial" pitchFamily="34" charset="0"/>
                </a:rPr>
                <a:t>= 0</a:t>
              </a:r>
              <a:endParaRPr lang="zh-CN" altLang="en-US">
                <a:latin typeface="Times New Roman" pitchFamily="18" charset="0"/>
              </a:endParaRPr>
            </a:p>
          </p:txBody>
        </p:sp>
      </p:grpSp>
      <p:grpSp>
        <p:nvGrpSpPr>
          <p:cNvPr id="25623" name="Group 23"/>
          <p:cNvGrpSpPr>
            <a:grpSpLocks/>
          </p:cNvGrpSpPr>
          <p:nvPr/>
        </p:nvGrpSpPr>
        <p:grpSpPr bwMode="auto">
          <a:xfrm>
            <a:off x="2465487" y="1660550"/>
            <a:ext cx="3763962" cy="2416175"/>
            <a:chOff x="1" y="0"/>
            <a:chExt cx="2296" cy="1312"/>
          </a:xfrm>
        </p:grpSpPr>
        <p:sp>
          <p:nvSpPr>
            <p:cNvPr id="19477" name="Line 24"/>
            <p:cNvSpPr>
              <a:spLocks noChangeShapeType="1"/>
            </p:cNvSpPr>
            <p:nvPr/>
          </p:nvSpPr>
          <p:spPr bwMode="auto">
            <a:xfrm flipV="1">
              <a:off x="10" y="421"/>
              <a:ext cx="113" cy="891"/>
            </a:xfrm>
            <a:prstGeom prst="line">
              <a:avLst/>
            </a:prstGeom>
            <a:noFill/>
            <a:ln w="38100">
              <a:solidFill>
                <a:srgbClr val="FF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8" name="Line 25"/>
            <p:cNvSpPr>
              <a:spLocks noChangeShapeType="1"/>
            </p:cNvSpPr>
            <p:nvPr/>
          </p:nvSpPr>
          <p:spPr bwMode="auto">
            <a:xfrm flipV="1">
              <a:off x="278" y="276"/>
              <a:ext cx="1047" cy="63"/>
            </a:xfrm>
            <a:prstGeom prst="line">
              <a:avLst/>
            </a:prstGeom>
            <a:noFill/>
            <a:ln w="38100">
              <a:solidFill>
                <a:srgbClr val="FF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9" name="Line 26"/>
            <p:cNvSpPr>
              <a:spLocks noChangeShapeType="1"/>
            </p:cNvSpPr>
            <p:nvPr/>
          </p:nvSpPr>
          <p:spPr bwMode="auto">
            <a:xfrm flipV="1">
              <a:off x="258" y="576"/>
              <a:ext cx="1132" cy="81"/>
            </a:xfrm>
            <a:prstGeom prst="line">
              <a:avLst/>
            </a:prstGeom>
            <a:noFill/>
            <a:ln w="38100">
              <a:solidFill>
                <a:srgbClr val="FF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0" name="Line 27"/>
            <p:cNvSpPr>
              <a:spLocks noChangeShapeType="1"/>
            </p:cNvSpPr>
            <p:nvPr/>
          </p:nvSpPr>
          <p:spPr bwMode="auto">
            <a:xfrm rot="21594457" flipV="1">
              <a:off x="182" y="857"/>
              <a:ext cx="1299" cy="75"/>
            </a:xfrm>
            <a:prstGeom prst="line">
              <a:avLst/>
            </a:prstGeom>
            <a:noFill/>
            <a:ln w="38100">
              <a:solidFill>
                <a:srgbClr val="FF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9481" name="Group 28"/>
            <p:cNvGrpSpPr>
              <a:grpSpLocks/>
            </p:cNvGrpSpPr>
            <p:nvPr/>
          </p:nvGrpSpPr>
          <p:grpSpPr bwMode="auto">
            <a:xfrm>
              <a:off x="1" y="1153"/>
              <a:ext cx="1527" cy="134"/>
              <a:chOff x="0" y="0"/>
              <a:chExt cx="2185" cy="102"/>
            </a:xfrm>
          </p:grpSpPr>
          <p:sp>
            <p:nvSpPr>
              <p:cNvPr id="19487" name="Line 29"/>
              <p:cNvSpPr>
                <a:spLocks noChangeShapeType="1"/>
              </p:cNvSpPr>
              <p:nvPr/>
            </p:nvSpPr>
            <p:spPr bwMode="auto">
              <a:xfrm flipV="1">
                <a:off x="315" y="0"/>
                <a:ext cx="1870" cy="37"/>
              </a:xfrm>
              <a:prstGeom prst="line">
                <a:avLst/>
              </a:prstGeom>
              <a:noFill/>
              <a:ln w="38100">
                <a:solidFill>
                  <a:srgbClr val="FF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8" name="未知"/>
              <p:cNvSpPr>
                <a:spLocks noChangeArrowheads="1"/>
              </p:cNvSpPr>
              <p:nvPr/>
            </p:nvSpPr>
            <p:spPr bwMode="auto">
              <a:xfrm>
                <a:off x="0" y="34"/>
                <a:ext cx="359" cy="68"/>
              </a:xfrm>
              <a:custGeom>
                <a:avLst/>
                <a:gdLst>
                  <a:gd name="T0" fmla="*/ 0 w 359"/>
                  <a:gd name="T1" fmla="*/ 68 h 68"/>
                  <a:gd name="T2" fmla="*/ 164 w 359"/>
                  <a:gd name="T3" fmla="*/ 14 h 68"/>
                  <a:gd name="T4" fmla="*/ 359 w 359"/>
                  <a:gd name="T5" fmla="*/ 0 h 68"/>
                  <a:gd name="T6" fmla="*/ 0 60000 65536"/>
                  <a:gd name="T7" fmla="*/ 0 60000 65536"/>
                  <a:gd name="T8" fmla="*/ 0 60000 65536"/>
                </a:gdLst>
                <a:ahLst/>
                <a:cxnLst>
                  <a:cxn ang="T6">
                    <a:pos x="T0" y="T1"/>
                  </a:cxn>
                  <a:cxn ang="T7">
                    <a:pos x="T2" y="T3"/>
                  </a:cxn>
                  <a:cxn ang="T8">
                    <a:pos x="T4" y="T5"/>
                  </a:cxn>
                </a:cxnLst>
                <a:rect l="0" t="0" r="r" b="b"/>
                <a:pathLst>
                  <a:path w="359" h="68">
                    <a:moveTo>
                      <a:pt x="0" y="68"/>
                    </a:moveTo>
                    <a:cubicBezTo>
                      <a:pt x="27" y="59"/>
                      <a:pt x="104" y="25"/>
                      <a:pt x="164" y="14"/>
                    </a:cubicBezTo>
                    <a:cubicBezTo>
                      <a:pt x="224" y="3"/>
                      <a:pt x="319" y="3"/>
                      <a:pt x="359" y="0"/>
                    </a:cubicBezTo>
                  </a:path>
                </a:pathLst>
              </a:custGeom>
              <a:noFill/>
              <a:ln w="38100">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9482" name="未知"/>
            <p:cNvSpPr>
              <a:spLocks noChangeArrowheads="1"/>
            </p:cNvSpPr>
            <p:nvPr/>
          </p:nvSpPr>
          <p:spPr bwMode="auto">
            <a:xfrm>
              <a:off x="78" y="656"/>
              <a:ext cx="182" cy="135"/>
            </a:xfrm>
            <a:custGeom>
              <a:avLst/>
              <a:gdLst>
                <a:gd name="T0" fmla="*/ 0 w 184"/>
                <a:gd name="T1" fmla="*/ 1575 h 108"/>
                <a:gd name="T2" fmla="*/ 36 w 184"/>
                <a:gd name="T3" fmla="*/ 270 h 108"/>
                <a:gd name="T4" fmla="*/ 160 w 184"/>
                <a:gd name="T5" fmla="*/ 1 h 108"/>
                <a:gd name="T6" fmla="*/ 0 60000 65536"/>
                <a:gd name="T7" fmla="*/ 0 60000 65536"/>
                <a:gd name="T8" fmla="*/ 0 60000 65536"/>
              </a:gdLst>
              <a:ahLst/>
              <a:cxnLst>
                <a:cxn ang="T6">
                  <a:pos x="T0" y="T1"/>
                </a:cxn>
                <a:cxn ang="T7">
                  <a:pos x="T2" y="T3"/>
                </a:cxn>
                <a:cxn ang="T8">
                  <a:pos x="T4" y="T5"/>
                </a:cxn>
              </a:cxnLst>
              <a:rect l="0" t="0" r="r" b="b"/>
              <a:pathLst>
                <a:path w="184" h="108">
                  <a:moveTo>
                    <a:pt x="0" y="108"/>
                  </a:moveTo>
                  <a:cubicBezTo>
                    <a:pt x="6" y="93"/>
                    <a:pt x="6" y="36"/>
                    <a:pt x="36" y="18"/>
                  </a:cubicBezTo>
                  <a:cubicBezTo>
                    <a:pt x="66" y="0"/>
                    <a:pt x="153" y="5"/>
                    <a:pt x="184" y="1"/>
                  </a:cubicBezTo>
                </a:path>
              </a:pathLst>
            </a:custGeom>
            <a:noFill/>
            <a:ln w="38100">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83" name="未知"/>
            <p:cNvSpPr>
              <a:spLocks noChangeArrowheads="1"/>
            </p:cNvSpPr>
            <p:nvPr/>
          </p:nvSpPr>
          <p:spPr bwMode="auto">
            <a:xfrm>
              <a:off x="13" y="927"/>
              <a:ext cx="199" cy="220"/>
            </a:xfrm>
            <a:custGeom>
              <a:avLst/>
              <a:gdLst>
                <a:gd name="T0" fmla="*/ 0 w 136"/>
                <a:gd name="T1" fmla="*/ 3216369 h 92"/>
                <a:gd name="T2" fmla="*/ 4159 w 136"/>
                <a:gd name="T3" fmla="*/ 527115 h 92"/>
                <a:gd name="T4" fmla="*/ 13093 w 136"/>
                <a:gd name="T5" fmla="*/ 30903 h 92"/>
                <a:gd name="T6" fmla="*/ 0 60000 65536"/>
                <a:gd name="T7" fmla="*/ 0 60000 65536"/>
                <a:gd name="T8" fmla="*/ 0 60000 65536"/>
              </a:gdLst>
              <a:ahLst/>
              <a:cxnLst>
                <a:cxn ang="T6">
                  <a:pos x="T0" y="T1"/>
                </a:cxn>
                <a:cxn ang="T7">
                  <a:pos x="T2" y="T3"/>
                </a:cxn>
                <a:cxn ang="T8">
                  <a:pos x="T4" y="T5"/>
                </a:cxn>
              </a:cxnLst>
              <a:rect l="0" t="0" r="r" b="b"/>
              <a:pathLst>
                <a:path w="136" h="92">
                  <a:moveTo>
                    <a:pt x="0" y="92"/>
                  </a:moveTo>
                  <a:cubicBezTo>
                    <a:pt x="7" y="79"/>
                    <a:pt x="20" y="30"/>
                    <a:pt x="43" y="15"/>
                  </a:cubicBezTo>
                  <a:cubicBezTo>
                    <a:pt x="66" y="0"/>
                    <a:pt x="117" y="4"/>
                    <a:pt x="136" y="1"/>
                  </a:cubicBezTo>
                </a:path>
              </a:pathLst>
            </a:custGeom>
            <a:noFill/>
            <a:ln w="38100">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84" name="未知"/>
            <p:cNvSpPr>
              <a:spLocks noChangeArrowheads="1"/>
            </p:cNvSpPr>
            <p:nvPr/>
          </p:nvSpPr>
          <p:spPr bwMode="auto">
            <a:xfrm>
              <a:off x="112" y="332"/>
              <a:ext cx="254" cy="171"/>
            </a:xfrm>
            <a:custGeom>
              <a:avLst/>
              <a:gdLst>
                <a:gd name="T0" fmla="*/ 0 w 184"/>
                <a:gd name="T1" fmla="*/ 26817 h 108"/>
                <a:gd name="T2" fmla="*/ 1728 w 184"/>
                <a:gd name="T3" fmla="*/ 4589 h 108"/>
                <a:gd name="T4" fmla="*/ 8838 w 184"/>
                <a:gd name="T5" fmla="*/ 326 h 108"/>
                <a:gd name="T6" fmla="*/ 0 60000 65536"/>
                <a:gd name="T7" fmla="*/ 0 60000 65536"/>
                <a:gd name="T8" fmla="*/ 0 60000 65536"/>
              </a:gdLst>
              <a:ahLst/>
              <a:cxnLst>
                <a:cxn ang="T6">
                  <a:pos x="T0" y="T1"/>
                </a:cxn>
                <a:cxn ang="T7">
                  <a:pos x="T2" y="T3"/>
                </a:cxn>
                <a:cxn ang="T8">
                  <a:pos x="T4" y="T5"/>
                </a:cxn>
              </a:cxnLst>
              <a:rect l="0" t="0" r="r" b="b"/>
              <a:pathLst>
                <a:path w="184" h="108">
                  <a:moveTo>
                    <a:pt x="0" y="108"/>
                  </a:moveTo>
                  <a:cubicBezTo>
                    <a:pt x="6" y="93"/>
                    <a:pt x="6" y="36"/>
                    <a:pt x="36" y="18"/>
                  </a:cubicBezTo>
                  <a:cubicBezTo>
                    <a:pt x="66" y="0"/>
                    <a:pt x="153" y="5"/>
                    <a:pt x="184" y="1"/>
                  </a:cubicBezTo>
                </a:path>
              </a:pathLst>
            </a:custGeom>
            <a:noFill/>
            <a:ln w="38100">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85" name="Text Box 34"/>
            <p:cNvSpPr>
              <a:spLocks noChangeArrowheads="1"/>
            </p:cNvSpPr>
            <p:nvPr/>
          </p:nvSpPr>
          <p:spPr bwMode="auto">
            <a:xfrm>
              <a:off x="225" y="0"/>
              <a:ext cx="724"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i="1">
                  <a:solidFill>
                    <a:srgbClr val="FF0000"/>
                  </a:solidFill>
                  <a:latin typeface="Times New Roman" pitchFamily="18" charset="0"/>
                  <a:sym typeface="Arial" pitchFamily="34" charset="0"/>
                </a:rPr>
                <a:t>T</a:t>
              </a:r>
              <a:r>
                <a:rPr lang="en-US" altLang="zh-CN" baseline="-25000">
                  <a:solidFill>
                    <a:srgbClr val="FF0000"/>
                  </a:solidFill>
                  <a:latin typeface="Times New Roman" pitchFamily="18" charset="0"/>
                  <a:sym typeface="Arial" pitchFamily="34" charset="0"/>
                </a:rPr>
                <a:t>2</a:t>
              </a:r>
              <a:r>
                <a:rPr lang="en-US" altLang="zh-CN">
                  <a:solidFill>
                    <a:srgbClr val="0033CC"/>
                  </a:solidFill>
                  <a:latin typeface="Times New Roman" pitchFamily="18" charset="0"/>
                  <a:sym typeface="Arial" pitchFamily="34" charset="0"/>
                </a:rPr>
                <a:t> &gt;</a:t>
              </a:r>
              <a:endParaRPr lang="en-US" altLang="zh-CN" baseline="-25000">
                <a:solidFill>
                  <a:srgbClr val="000000"/>
                </a:solidFill>
                <a:latin typeface="Times New Roman" pitchFamily="18" charset="0"/>
                <a:sym typeface="Arial" pitchFamily="34" charset="0"/>
              </a:endParaRPr>
            </a:p>
          </p:txBody>
        </p:sp>
        <p:sp>
          <p:nvSpPr>
            <p:cNvPr id="19486" name="Rectangle 35"/>
            <p:cNvSpPr>
              <a:spLocks noChangeArrowheads="1"/>
            </p:cNvSpPr>
            <p:nvPr/>
          </p:nvSpPr>
          <p:spPr bwMode="auto">
            <a:xfrm>
              <a:off x="1472" y="834"/>
              <a:ext cx="82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2400" i="1">
                  <a:solidFill>
                    <a:srgbClr val="0033CC"/>
                  </a:solidFill>
                  <a:latin typeface="Times New Roman" pitchFamily="18" charset="0"/>
                  <a:sym typeface="Arial" pitchFamily="34" charset="0"/>
                </a:rPr>
                <a:t>i</a:t>
              </a:r>
              <a:r>
                <a:rPr lang="en-US" altLang="zh-CN" sz="2400" baseline="-25000">
                  <a:solidFill>
                    <a:srgbClr val="0033CC"/>
                  </a:solidFill>
                  <a:latin typeface="Times New Roman" pitchFamily="18" charset="0"/>
                  <a:sym typeface="Arial" pitchFamily="34" charset="0"/>
                </a:rPr>
                <a:t>B </a:t>
              </a:r>
              <a:r>
                <a:rPr lang="en-US" altLang="zh-CN" sz="2400">
                  <a:solidFill>
                    <a:srgbClr val="0033CC"/>
                  </a:solidFill>
                  <a:latin typeface="Times New Roman" pitchFamily="18" charset="0"/>
                  <a:sym typeface="Arial" pitchFamily="34" charset="0"/>
                </a:rPr>
                <a:t>= 0</a:t>
              </a:r>
              <a:endParaRPr lang="zh-CN" altLang="en-US">
                <a:latin typeface="Times New Roman" pitchFamily="18" charset="0"/>
              </a:endParaRPr>
            </a:p>
          </p:txBody>
        </p:sp>
      </p:grpSp>
      <p:grpSp>
        <p:nvGrpSpPr>
          <p:cNvPr id="25636" name="Group 36"/>
          <p:cNvGrpSpPr>
            <a:grpSpLocks/>
          </p:cNvGrpSpPr>
          <p:nvPr/>
        </p:nvGrpSpPr>
        <p:grpSpPr bwMode="auto">
          <a:xfrm>
            <a:off x="2465487" y="1879625"/>
            <a:ext cx="2478087" cy="2195512"/>
            <a:chOff x="1" y="0"/>
            <a:chExt cx="1511" cy="1192"/>
          </a:xfrm>
        </p:grpSpPr>
        <p:sp>
          <p:nvSpPr>
            <p:cNvPr id="19466" name="Line 37"/>
            <p:cNvSpPr>
              <a:spLocks noChangeShapeType="1"/>
            </p:cNvSpPr>
            <p:nvPr/>
          </p:nvSpPr>
          <p:spPr bwMode="auto">
            <a:xfrm flipV="1">
              <a:off x="1" y="404"/>
              <a:ext cx="112" cy="788"/>
            </a:xfrm>
            <a:prstGeom prst="line">
              <a:avLst/>
            </a:prstGeom>
            <a:noFill/>
            <a:ln w="38100">
              <a:solidFill>
                <a:srgbClr val="FF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7" name="Line 38"/>
            <p:cNvSpPr>
              <a:spLocks noChangeShapeType="1"/>
            </p:cNvSpPr>
            <p:nvPr/>
          </p:nvSpPr>
          <p:spPr bwMode="auto">
            <a:xfrm flipV="1">
              <a:off x="275" y="276"/>
              <a:ext cx="1036" cy="56"/>
            </a:xfrm>
            <a:prstGeom prst="line">
              <a:avLst/>
            </a:prstGeom>
            <a:noFill/>
            <a:ln w="38100">
              <a:solidFill>
                <a:srgbClr val="FF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8" name="Line 39"/>
            <p:cNvSpPr>
              <a:spLocks noChangeShapeType="1"/>
            </p:cNvSpPr>
            <p:nvPr/>
          </p:nvSpPr>
          <p:spPr bwMode="auto">
            <a:xfrm flipV="1">
              <a:off x="256" y="543"/>
              <a:ext cx="1120" cy="71"/>
            </a:xfrm>
            <a:prstGeom prst="line">
              <a:avLst/>
            </a:prstGeom>
            <a:noFill/>
            <a:ln w="38100">
              <a:solidFill>
                <a:srgbClr val="FF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9" name="Line 40"/>
            <p:cNvSpPr>
              <a:spLocks noChangeShapeType="1"/>
            </p:cNvSpPr>
            <p:nvPr/>
          </p:nvSpPr>
          <p:spPr bwMode="auto">
            <a:xfrm rot="21594457" flipV="1">
              <a:off x="179" y="789"/>
              <a:ext cx="1286" cy="66"/>
            </a:xfrm>
            <a:prstGeom prst="line">
              <a:avLst/>
            </a:prstGeom>
            <a:noFill/>
            <a:ln w="38100">
              <a:solidFill>
                <a:srgbClr val="FF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9470" name="Group 41"/>
            <p:cNvGrpSpPr>
              <a:grpSpLocks/>
            </p:cNvGrpSpPr>
            <p:nvPr/>
          </p:nvGrpSpPr>
          <p:grpSpPr bwMode="auto">
            <a:xfrm>
              <a:off x="1" y="1051"/>
              <a:ext cx="1511" cy="119"/>
              <a:chOff x="0" y="0"/>
              <a:chExt cx="2185" cy="102"/>
            </a:xfrm>
          </p:grpSpPr>
          <p:sp>
            <p:nvSpPr>
              <p:cNvPr id="19475" name="Line 42"/>
              <p:cNvSpPr>
                <a:spLocks noChangeShapeType="1"/>
              </p:cNvSpPr>
              <p:nvPr/>
            </p:nvSpPr>
            <p:spPr bwMode="auto">
              <a:xfrm flipV="1">
                <a:off x="315" y="0"/>
                <a:ext cx="1870" cy="37"/>
              </a:xfrm>
              <a:prstGeom prst="line">
                <a:avLst/>
              </a:prstGeom>
              <a:noFill/>
              <a:ln w="38100">
                <a:solidFill>
                  <a:srgbClr val="FF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6" name="未知"/>
              <p:cNvSpPr>
                <a:spLocks noChangeArrowheads="1"/>
              </p:cNvSpPr>
              <p:nvPr/>
            </p:nvSpPr>
            <p:spPr bwMode="auto">
              <a:xfrm>
                <a:off x="0" y="34"/>
                <a:ext cx="359" cy="68"/>
              </a:xfrm>
              <a:custGeom>
                <a:avLst/>
                <a:gdLst>
                  <a:gd name="T0" fmla="*/ 0 w 359"/>
                  <a:gd name="T1" fmla="*/ 68 h 68"/>
                  <a:gd name="T2" fmla="*/ 164 w 359"/>
                  <a:gd name="T3" fmla="*/ 14 h 68"/>
                  <a:gd name="T4" fmla="*/ 359 w 359"/>
                  <a:gd name="T5" fmla="*/ 0 h 68"/>
                  <a:gd name="T6" fmla="*/ 0 60000 65536"/>
                  <a:gd name="T7" fmla="*/ 0 60000 65536"/>
                  <a:gd name="T8" fmla="*/ 0 60000 65536"/>
                </a:gdLst>
                <a:ahLst/>
                <a:cxnLst>
                  <a:cxn ang="T6">
                    <a:pos x="T0" y="T1"/>
                  </a:cxn>
                  <a:cxn ang="T7">
                    <a:pos x="T2" y="T3"/>
                  </a:cxn>
                  <a:cxn ang="T8">
                    <a:pos x="T4" y="T5"/>
                  </a:cxn>
                </a:cxnLst>
                <a:rect l="0" t="0" r="r" b="b"/>
                <a:pathLst>
                  <a:path w="359" h="68">
                    <a:moveTo>
                      <a:pt x="0" y="68"/>
                    </a:moveTo>
                    <a:cubicBezTo>
                      <a:pt x="27" y="59"/>
                      <a:pt x="104" y="25"/>
                      <a:pt x="164" y="14"/>
                    </a:cubicBezTo>
                    <a:cubicBezTo>
                      <a:pt x="224" y="3"/>
                      <a:pt x="319" y="3"/>
                      <a:pt x="359" y="0"/>
                    </a:cubicBezTo>
                  </a:path>
                </a:pathLst>
              </a:custGeom>
              <a:noFill/>
              <a:ln w="38100">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9471" name="未知"/>
            <p:cNvSpPr>
              <a:spLocks noChangeArrowheads="1"/>
            </p:cNvSpPr>
            <p:nvPr/>
          </p:nvSpPr>
          <p:spPr bwMode="auto">
            <a:xfrm>
              <a:off x="77" y="612"/>
              <a:ext cx="180" cy="119"/>
            </a:xfrm>
            <a:custGeom>
              <a:avLst/>
              <a:gdLst>
                <a:gd name="T0" fmla="*/ 0 w 184"/>
                <a:gd name="T1" fmla="*/ 346 h 108"/>
                <a:gd name="T2" fmla="*/ 24 w 184"/>
                <a:gd name="T3" fmla="*/ 57 h 108"/>
                <a:gd name="T4" fmla="*/ 142 w 184"/>
                <a:gd name="T5" fmla="*/ 1 h 108"/>
                <a:gd name="T6" fmla="*/ 0 60000 65536"/>
                <a:gd name="T7" fmla="*/ 0 60000 65536"/>
                <a:gd name="T8" fmla="*/ 0 60000 65536"/>
              </a:gdLst>
              <a:ahLst/>
              <a:cxnLst>
                <a:cxn ang="T6">
                  <a:pos x="T0" y="T1"/>
                </a:cxn>
                <a:cxn ang="T7">
                  <a:pos x="T2" y="T3"/>
                </a:cxn>
                <a:cxn ang="T8">
                  <a:pos x="T4" y="T5"/>
                </a:cxn>
              </a:cxnLst>
              <a:rect l="0" t="0" r="r" b="b"/>
              <a:pathLst>
                <a:path w="184" h="108">
                  <a:moveTo>
                    <a:pt x="0" y="108"/>
                  </a:moveTo>
                  <a:cubicBezTo>
                    <a:pt x="6" y="93"/>
                    <a:pt x="6" y="36"/>
                    <a:pt x="36" y="18"/>
                  </a:cubicBezTo>
                  <a:cubicBezTo>
                    <a:pt x="66" y="0"/>
                    <a:pt x="153" y="5"/>
                    <a:pt x="184" y="1"/>
                  </a:cubicBezTo>
                </a:path>
              </a:pathLst>
            </a:custGeom>
            <a:noFill/>
            <a:ln w="38100">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72" name="未知"/>
            <p:cNvSpPr>
              <a:spLocks noChangeArrowheads="1"/>
            </p:cNvSpPr>
            <p:nvPr/>
          </p:nvSpPr>
          <p:spPr bwMode="auto">
            <a:xfrm>
              <a:off x="18" y="852"/>
              <a:ext cx="197" cy="194"/>
            </a:xfrm>
            <a:custGeom>
              <a:avLst/>
              <a:gdLst>
                <a:gd name="T0" fmla="*/ 0 w 136"/>
                <a:gd name="T1" fmla="*/ 710833 h 92"/>
                <a:gd name="T2" fmla="*/ 3640 w 136"/>
                <a:gd name="T3" fmla="*/ 116044 h 92"/>
                <a:gd name="T4" fmla="*/ 11582 w 136"/>
                <a:gd name="T5" fmla="*/ 6666 h 92"/>
                <a:gd name="T6" fmla="*/ 0 60000 65536"/>
                <a:gd name="T7" fmla="*/ 0 60000 65536"/>
                <a:gd name="T8" fmla="*/ 0 60000 65536"/>
              </a:gdLst>
              <a:ahLst/>
              <a:cxnLst>
                <a:cxn ang="T6">
                  <a:pos x="T0" y="T1"/>
                </a:cxn>
                <a:cxn ang="T7">
                  <a:pos x="T2" y="T3"/>
                </a:cxn>
                <a:cxn ang="T8">
                  <a:pos x="T4" y="T5"/>
                </a:cxn>
              </a:cxnLst>
              <a:rect l="0" t="0" r="r" b="b"/>
              <a:pathLst>
                <a:path w="136" h="92">
                  <a:moveTo>
                    <a:pt x="0" y="92"/>
                  </a:moveTo>
                  <a:cubicBezTo>
                    <a:pt x="7" y="79"/>
                    <a:pt x="20" y="30"/>
                    <a:pt x="43" y="15"/>
                  </a:cubicBezTo>
                  <a:cubicBezTo>
                    <a:pt x="66" y="0"/>
                    <a:pt x="117" y="4"/>
                    <a:pt x="136" y="1"/>
                  </a:cubicBezTo>
                </a:path>
              </a:pathLst>
            </a:custGeom>
            <a:noFill/>
            <a:ln w="38100">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73" name="未知"/>
            <p:cNvSpPr>
              <a:spLocks noChangeArrowheads="1"/>
            </p:cNvSpPr>
            <p:nvPr/>
          </p:nvSpPr>
          <p:spPr bwMode="auto">
            <a:xfrm>
              <a:off x="101" y="325"/>
              <a:ext cx="251" cy="152"/>
            </a:xfrm>
            <a:custGeom>
              <a:avLst/>
              <a:gdLst>
                <a:gd name="T0" fmla="*/ 0 w 184"/>
                <a:gd name="T1" fmla="*/ 6529 h 108"/>
                <a:gd name="T2" fmla="*/ 1491 w 184"/>
                <a:gd name="T3" fmla="*/ 1068 h 108"/>
                <a:gd name="T4" fmla="*/ 7634 w 184"/>
                <a:gd name="T5" fmla="*/ 1 h 108"/>
                <a:gd name="T6" fmla="*/ 0 60000 65536"/>
                <a:gd name="T7" fmla="*/ 0 60000 65536"/>
                <a:gd name="T8" fmla="*/ 0 60000 65536"/>
              </a:gdLst>
              <a:ahLst/>
              <a:cxnLst>
                <a:cxn ang="T6">
                  <a:pos x="T0" y="T1"/>
                </a:cxn>
                <a:cxn ang="T7">
                  <a:pos x="T2" y="T3"/>
                </a:cxn>
                <a:cxn ang="T8">
                  <a:pos x="T4" y="T5"/>
                </a:cxn>
              </a:cxnLst>
              <a:rect l="0" t="0" r="r" b="b"/>
              <a:pathLst>
                <a:path w="184" h="108">
                  <a:moveTo>
                    <a:pt x="0" y="108"/>
                  </a:moveTo>
                  <a:cubicBezTo>
                    <a:pt x="6" y="93"/>
                    <a:pt x="6" y="36"/>
                    <a:pt x="36" y="18"/>
                  </a:cubicBezTo>
                  <a:cubicBezTo>
                    <a:pt x="66" y="0"/>
                    <a:pt x="153" y="5"/>
                    <a:pt x="184" y="1"/>
                  </a:cubicBezTo>
                </a:path>
              </a:pathLst>
            </a:custGeom>
            <a:noFill/>
            <a:ln w="38100">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74" name="Text Box 47"/>
            <p:cNvSpPr>
              <a:spLocks noChangeArrowheads="1"/>
            </p:cNvSpPr>
            <p:nvPr/>
          </p:nvSpPr>
          <p:spPr bwMode="auto">
            <a:xfrm>
              <a:off x="443" y="0"/>
              <a:ext cx="943"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endParaRPr lang="zh-CN" altLang="zh-CN" baseline="-25000">
                <a:solidFill>
                  <a:srgbClr val="000000"/>
                </a:solidFill>
                <a:latin typeface="Times New Roman" pitchFamily="18" charset="0"/>
                <a:sym typeface="Arial" pitchFamily="34" charset="0"/>
              </a:endParaRPr>
            </a:p>
          </p:txBody>
        </p:sp>
      </p:grpSp>
      <p:sp>
        <p:nvSpPr>
          <p:cNvPr id="25648" name="Rectangle 49"/>
          <p:cNvSpPr>
            <a:spLocks noChangeArrowheads="1"/>
          </p:cNvSpPr>
          <p:nvPr/>
        </p:nvSpPr>
        <p:spPr bwMode="auto">
          <a:xfrm>
            <a:off x="1112838" y="4437112"/>
            <a:ext cx="554831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457200" indent="-457200" algn="l">
              <a:buFont typeface="Wingdings" pitchFamily="2" charset="2"/>
              <a:buChar char="l"/>
            </a:pPr>
            <a:r>
              <a:rPr lang="zh-CN" altLang="en-US" sz="2600" dirty="0">
                <a:solidFill>
                  <a:schemeClr val="tx1"/>
                </a:solidFill>
                <a:latin typeface="Times New Roman" pitchFamily="18" charset="0"/>
                <a:sym typeface="Arial" pitchFamily="34" charset="0"/>
              </a:rPr>
              <a:t>温度每升高 </a:t>
            </a:r>
            <a:r>
              <a:rPr lang="en-US" altLang="zh-CN" sz="2600" dirty="0">
                <a:solidFill>
                  <a:schemeClr val="tx1"/>
                </a:solidFill>
                <a:latin typeface="Times New Roman" pitchFamily="18" charset="0"/>
                <a:sym typeface="Arial" pitchFamily="34" charset="0"/>
              </a:rPr>
              <a:t>1</a:t>
            </a:r>
            <a:r>
              <a:rPr lang="en-US" altLang="zh-CN" sz="2600" baseline="30000" dirty="0">
                <a:solidFill>
                  <a:schemeClr val="tx1"/>
                </a:solidFill>
                <a:latin typeface="Times New Roman" pitchFamily="18" charset="0"/>
                <a:sym typeface="Arial" pitchFamily="34" charset="0"/>
              </a:rPr>
              <a:t>o</a:t>
            </a:r>
            <a:r>
              <a:rPr lang="en-US" altLang="zh-CN" sz="2600" dirty="0">
                <a:solidFill>
                  <a:schemeClr val="tx1"/>
                </a:solidFill>
                <a:latin typeface="Times New Roman" pitchFamily="18" charset="0"/>
                <a:sym typeface="Arial" pitchFamily="34" charset="0"/>
              </a:rPr>
              <a:t>C</a:t>
            </a:r>
            <a:r>
              <a:rPr lang="zh-CN" altLang="en-US" sz="2600" dirty="0">
                <a:solidFill>
                  <a:schemeClr val="tx1"/>
                </a:solidFill>
                <a:latin typeface="Times New Roman" pitchFamily="18" charset="0"/>
                <a:sym typeface="Arial" pitchFamily="34" charset="0"/>
              </a:rPr>
              <a:t>，</a:t>
            </a:r>
            <a:r>
              <a:rPr lang="zh-CN" altLang="en-US" sz="2600" i="1" dirty="0">
                <a:solidFill>
                  <a:srgbClr val="000000"/>
                </a:solidFill>
                <a:latin typeface="Times New Roman" pitchFamily="18" charset="0"/>
                <a:sym typeface="Symbol" pitchFamily="18" charset="2"/>
              </a:rPr>
              <a:t></a:t>
            </a:r>
            <a:r>
              <a:rPr lang="zh-CN" altLang="en-US" sz="2600" dirty="0">
                <a:solidFill>
                  <a:srgbClr val="000000"/>
                </a:solidFill>
                <a:latin typeface="Times New Roman" pitchFamily="18" charset="0"/>
                <a:sym typeface="Arial" pitchFamily="34" charset="0"/>
              </a:rPr>
              <a:t> </a:t>
            </a:r>
            <a:r>
              <a:rPr lang="zh-CN" altLang="en-US" sz="2600" dirty="0">
                <a:solidFill>
                  <a:srgbClr val="000000"/>
                </a:solidFill>
                <a:latin typeface="Times New Roman" pitchFamily="18" charset="0"/>
                <a:sym typeface="Symbol" pitchFamily="18" charset="2"/>
              </a:rPr>
              <a:t></a:t>
            </a:r>
            <a:r>
              <a:rPr lang="en-US" altLang="zh-CN" sz="2600" dirty="0">
                <a:solidFill>
                  <a:srgbClr val="000000"/>
                </a:solidFill>
                <a:latin typeface="Times New Roman" pitchFamily="18" charset="0"/>
                <a:sym typeface="Symbol" pitchFamily="18" charset="2"/>
              </a:rPr>
              <a:t>(0.5  1)%</a:t>
            </a:r>
            <a:r>
              <a:rPr lang="zh-CN" altLang="en-US" sz="2600" dirty="0">
                <a:solidFill>
                  <a:srgbClr val="000000"/>
                </a:solidFill>
                <a:latin typeface="Times New Roman" pitchFamily="18" charset="0"/>
                <a:sym typeface="Symbol" pitchFamily="18" charset="2"/>
              </a:rPr>
              <a:t>。</a:t>
            </a:r>
            <a:endParaRPr lang="zh-CN" altLang="en-US" sz="2600" dirty="0">
              <a:latin typeface="Times New Roman" pitchFamily="18" charset="0"/>
            </a:endParaRPr>
          </a:p>
        </p:txBody>
      </p:sp>
      <p:sp>
        <p:nvSpPr>
          <p:cNvPr id="25650" name="Text Box 51"/>
          <p:cNvSpPr>
            <a:spLocks noChangeArrowheads="1"/>
          </p:cNvSpPr>
          <p:nvPr/>
        </p:nvSpPr>
        <p:spPr bwMode="auto">
          <a:xfrm>
            <a:off x="2109887" y="3489350"/>
            <a:ext cx="439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2000" i="1">
                <a:solidFill>
                  <a:schemeClr val="tx1"/>
                </a:solidFill>
                <a:latin typeface="Times New Roman" pitchFamily="18" charset="0"/>
                <a:sym typeface="Arial" pitchFamily="34" charset="0"/>
              </a:rPr>
              <a:t>O</a:t>
            </a:r>
            <a:endParaRPr lang="zh-CN" altLang="en-US">
              <a:latin typeface="Times New Roman" pitchFamily="18" charset="0"/>
            </a:endParaRPr>
          </a:p>
        </p:txBody>
      </p:sp>
      <p:grpSp>
        <p:nvGrpSpPr>
          <p:cNvPr id="2" name="组合 1"/>
          <p:cNvGrpSpPr/>
          <p:nvPr/>
        </p:nvGrpSpPr>
        <p:grpSpPr>
          <a:xfrm>
            <a:off x="1079612" y="5626933"/>
            <a:ext cx="6807200" cy="575919"/>
            <a:chOff x="1147914" y="5842957"/>
            <a:chExt cx="6807200" cy="575919"/>
          </a:xfrm>
        </p:grpSpPr>
        <p:sp>
          <p:nvSpPr>
            <p:cNvPr id="25649" name="Rectangle 50"/>
            <p:cNvSpPr>
              <a:spLocks noChangeArrowheads="1"/>
            </p:cNvSpPr>
            <p:nvPr/>
          </p:nvSpPr>
          <p:spPr bwMode="auto">
            <a:xfrm>
              <a:off x="1147914" y="5897726"/>
              <a:ext cx="68072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gn="l">
                <a:buFont typeface="Wingdings" pitchFamily="2" charset="2"/>
                <a:buChar char="l"/>
              </a:pPr>
              <a:r>
                <a:rPr lang="zh-CN" altLang="en-US" sz="2600" dirty="0">
                  <a:solidFill>
                    <a:schemeClr val="tx1"/>
                  </a:solidFill>
                  <a:latin typeface="Times New Roman" pitchFamily="18" charset="0"/>
                  <a:sym typeface="Symbol" pitchFamily="18" charset="2"/>
                </a:rPr>
                <a:t>由于                              ，最终使 </a:t>
              </a:r>
              <a:r>
                <a:rPr lang="en-US" altLang="zh-CN" sz="2600" i="1" dirty="0">
                  <a:solidFill>
                    <a:schemeClr val="tx1"/>
                  </a:solidFill>
                  <a:latin typeface="Times New Roman" pitchFamily="18" charset="0"/>
                  <a:sym typeface="Symbol" pitchFamily="18" charset="2"/>
                </a:rPr>
                <a:t>I</a:t>
              </a:r>
              <a:r>
                <a:rPr lang="en-US" altLang="zh-CN" sz="2600" baseline="-25000" dirty="0">
                  <a:solidFill>
                    <a:schemeClr val="tx1"/>
                  </a:solidFill>
                  <a:latin typeface="Times New Roman" pitchFamily="18" charset="0"/>
                  <a:sym typeface="Symbol" pitchFamily="18" charset="2"/>
                </a:rPr>
                <a:t>C</a:t>
              </a:r>
              <a:r>
                <a:rPr lang="zh-CN" altLang="en-US" sz="2600" baseline="-25000" dirty="0">
                  <a:solidFill>
                    <a:srgbClr val="000000"/>
                  </a:solidFill>
                  <a:latin typeface="Times New Roman" pitchFamily="18" charset="0"/>
                  <a:sym typeface="Symbol" pitchFamily="18" charset="2"/>
                </a:rPr>
                <a:t> </a:t>
              </a:r>
              <a:r>
                <a:rPr lang="zh-CN" altLang="en-US" sz="2600" dirty="0">
                  <a:solidFill>
                    <a:srgbClr val="000000"/>
                  </a:solidFill>
                  <a:latin typeface="Times New Roman" pitchFamily="18" charset="0"/>
                  <a:sym typeface="Symbol" pitchFamily="18" charset="2"/>
                </a:rPr>
                <a:t> </a:t>
              </a:r>
              <a:r>
                <a:rPr lang="zh-CN" altLang="en-US" sz="2600" dirty="0">
                  <a:solidFill>
                    <a:schemeClr val="tx1"/>
                  </a:solidFill>
                  <a:latin typeface="Times New Roman" pitchFamily="18" charset="0"/>
                  <a:sym typeface="Symbol" pitchFamily="18" charset="2"/>
                </a:rPr>
                <a:t>。</a:t>
              </a:r>
              <a:endParaRPr lang="zh-CN" altLang="en-US" sz="2600" dirty="0">
                <a:latin typeface="Times New Roman" pitchFamily="18" charset="0"/>
              </a:endParaRPr>
            </a:p>
          </p:txBody>
        </p:sp>
        <p:pic>
          <p:nvPicPr>
            <p:cNvPr id="55" name="Object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7938" y="5842957"/>
              <a:ext cx="2378652" cy="575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7" name="Rectangle 4"/>
          <p:cNvSpPr>
            <a:spLocks noChangeArrowheads="1"/>
          </p:cNvSpPr>
          <p:nvPr/>
        </p:nvSpPr>
        <p:spPr bwMode="auto">
          <a:xfrm>
            <a:off x="1079612" y="5049180"/>
            <a:ext cx="67056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gn="l">
              <a:buFont typeface="Wingdings" pitchFamily="2" charset="2"/>
              <a:buChar char="l"/>
            </a:pPr>
            <a:r>
              <a:rPr lang="zh-CN" altLang="en-US" sz="2600" dirty="0">
                <a:solidFill>
                  <a:schemeClr val="tx1"/>
                </a:solidFill>
                <a:latin typeface="Times New Roman" pitchFamily="18" charset="0"/>
                <a:sym typeface="Arial" pitchFamily="34" charset="0"/>
              </a:rPr>
              <a:t>温度每升高 </a:t>
            </a:r>
            <a:r>
              <a:rPr lang="en-US" altLang="zh-CN" sz="2600" dirty="0">
                <a:solidFill>
                  <a:schemeClr val="tx1"/>
                </a:solidFill>
                <a:latin typeface="Times New Roman" pitchFamily="18" charset="0"/>
                <a:sym typeface="Arial" pitchFamily="34" charset="0"/>
              </a:rPr>
              <a:t>10</a:t>
            </a:r>
            <a:r>
              <a:rPr lang="en-US" altLang="zh-CN" sz="2600" baseline="30000" dirty="0">
                <a:solidFill>
                  <a:schemeClr val="tx1"/>
                </a:solidFill>
                <a:latin typeface="Times New Roman" pitchFamily="18" charset="0"/>
                <a:sym typeface="Arial" pitchFamily="34" charset="0"/>
              </a:rPr>
              <a:t>o</a:t>
            </a:r>
            <a:r>
              <a:rPr lang="en-US" altLang="zh-CN" sz="2600" dirty="0">
                <a:solidFill>
                  <a:schemeClr val="tx1"/>
                </a:solidFill>
                <a:latin typeface="Times New Roman" pitchFamily="18" charset="0"/>
                <a:sym typeface="Arial" pitchFamily="34" charset="0"/>
              </a:rPr>
              <a:t>C</a:t>
            </a:r>
            <a:r>
              <a:rPr lang="zh-CN" altLang="en-US" sz="2600" dirty="0">
                <a:solidFill>
                  <a:schemeClr val="tx1"/>
                </a:solidFill>
                <a:latin typeface="Times New Roman" pitchFamily="18" charset="0"/>
                <a:sym typeface="Arial" pitchFamily="34" charset="0"/>
              </a:rPr>
              <a:t>，</a:t>
            </a:r>
            <a:r>
              <a:rPr lang="en-US" altLang="zh-CN" sz="2600" i="1" dirty="0">
                <a:solidFill>
                  <a:srgbClr val="000000"/>
                </a:solidFill>
                <a:latin typeface="Times New Roman" pitchFamily="18" charset="0"/>
                <a:sym typeface="Arial" pitchFamily="34" charset="0"/>
              </a:rPr>
              <a:t>I</a:t>
            </a:r>
            <a:r>
              <a:rPr lang="en-US" altLang="zh-CN" sz="2600" baseline="-25000" dirty="0">
                <a:solidFill>
                  <a:srgbClr val="000000"/>
                </a:solidFill>
                <a:latin typeface="Times New Roman" pitchFamily="18" charset="0"/>
                <a:sym typeface="Arial" pitchFamily="34" charset="0"/>
              </a:rPr>
              <a:t>CBO</a:t>
            </a:r>
            <a:r>
              <a:rPr lang="en-US" altLang="zh-CN" sz="2600" dirty="0">
                <a:solidFill>
                  <a:srgbClr val="000000"/>
                </a:solidFill>
                <a:latin typeface="Times New Roman" pitchFamily="18" charset="0"/>
                <a:sym typeface="Arial" pitchFamily="34" charset="0"/>
              </a:rPr>
              <a:t> </a:t>
            </a:r>
            <a:r>
              <a:rPr lang="zh-CN" altLang="en-US" sz="2600" dirty="0">
                <a:solidFill>
                  <a:srgbClr val="000000"/>
                </a:solidFill>
                <a:latin typeface="Times New Roman" pitchFamily="18" charset="0"/>
                <a:sym typeface="Symbol" pitchFamily="18" charset="2"/>
              </a:rPr>
              <a:t>约增大 </a:t>
            </a:r>
            <a:r>
              <a:rPr lang="en-US" altLang="zh-CN" sz="2600" dirty="0">
                <a:solidFill>
                  <a:srgbClr val="000000"/>
                </a:solidFill>
                <a:latin typeface="Times New Roman" pitchFamily="18" charset="0"/>
                <a:sym typeface="Symbol" pitchFamily="18" charset="2"/>
              </a:rPr>
              <a:t>1 </a:t>
            </a:r>
            <a:r>
              <a:rPr lang="zh-CN" altLang="en-US" sz="2600" dirty="0">
                <a:solidFill>
                  <a:srgbClr val="000000"/>
                </a:solidFill>
                <a:latin typeface="Times New Roman" pitchFamily="18" charset="0"/>
                <a:sym typeface="Symbol" pitchFamily="18" charset="2"/>
              </a:rPr>
              <a:t>倍。</a:t>
            </a:r>
            <a:endParaRPr lang="zh-CN" altLang="en-US" sz="2600" dirty="0">
              <a:latin typeface="Times New Roman" pitchFamily="18" charset="0"/>
            </a:endParaRPr>
          </a:p>
        </p:txBody>
      </p:sp>
      <p:sp>
        <p:nvSpPr>
          <p:cNvPr id="56" name="Text Box 16">
            <a:extLst>
              <a:ext uri="{FF2B5EF4-FFF2-40B4-BE49-F238E27FC236}">
                <a16:creationId xmlns:a16="http://schemas.microsoft.com/office/drawing/2014/main" id="{4C5D3390-5A83-406D-8BDE-0D75D44F12ED}"/>
              </a:ext>
            </a:extLst>
          </p:cNvPr>
          <p:cNvSpPr>
            <a:spLocks noChangeArrowheads="1"/>
          </p:cNvSpPr>
          <p:nvPr/>
        </p:nvSpPr>
        <p:spPr bwMode="auto">
          <a:xfrm>
            <a:off x="719138" y="368660"/>
            <a:ext cx="523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defRPr/>
            </a:pPr>
            <a:r>
              <a:rPr lang="en-US" altLang="zh-CN" sz="2800" b="0" dirty="0">
                <a:solidFill>
                  <a:srgbClr val="0033CC"/>
                </a:solidFill>
                <a:latin typeface="黑体" panose="02010609060101010101" pitchFamily="49" charset="-122"/>
                <a:ea typeface="黑体" panose="02010609060101010101" pitchFamily="49" charset="-122"/>
                <a:sym typeface="Arial" pitchFamily="34" charset="0"/>
              </a:rPr>
              <a:t>4</a:t>
            </a:r>
            <a:r>
              <a:rPr lang="zh-CN" altLang="en-US" sz="2800" b="0" dirty="0">
                <a:solidFill>
                  <a:srgbClr val="0033CC"/>
                </a:solidFill>
                <a:latin typeface="黑体" panose="02010609060101010101" pitchFamily="49" charset="-122"/>
                <a:ea typeface="黑体" panose="02010609060101010101" pitchFamily="49" charset="-122"/>
                <a:sym typeface="Arial" pitchFamily="34" charset="0"/>
              </a:rPr>
              <a:t>、温度对</a:t>
            </a:r>
            <a:r>
              <a:rPr lang="en-US" altLang="zh-CN" sz="2800" b="0" dirty="0">
                <a:solidFill>
                  <a:srgbClr val="0033CC"/>
                </a:solidFill>
                <a:latin typeface="黑体" panose="02010609060101010101" pitchFamily="49" charset="-122"/>
                <a:ea typeface="黑体" panose="02010609060101010101" pitchFamily="49" charset="-122"/>
                <a:sym typeface="Arial" pitchFamily="34" charset="0"/>
              </a:rPr>
              <a:t>BJT</a:t>
            </a:r>
            <a:r>
              <a:rPr lang="zh-CN" altLang="en-US" sz="2800" b="0" dirty="0">
                <a:solidFill>
                  <a:srgbClr val="0033CC"/>
                </a:solidFill>
                <a:latin typeface="黑体" panose="02010609060101010101" pitchFamily="49" charset="-122"/>
                <a:ea typeface="黑体" panose="02010609060101010101" pitchFamily="49" charset="-122"/>
                <a:sym typeface="Arial" pitchFamily="34" charset="0"/>
              </a:rPr>
              <a:t>特性参数的影响</a:t>
            </a:r>
            <a:endParaRPr lang="zh-CN" altLang="en-US" b="0" dirty="0">
              <a:latin typeface="黑体" panose="02010609060101010101" pitchFamily="49" charset="-122"/>
              <a:ea typeface="黑体" panose="02010609060101010101" pitchFamily="49" charset="-122"/>
            </a:endParaRPr>
          </a:p>
        </p:txBody>
      </p:sp>
      <p:sp>
        <p:nvSpPr>
          <p:cNvPr id="58" name="文本框 57">
            <a:extLst>
              <a:ext uri="{FF2B5EF4-FFF2-40B4-BE49-F238E27FC236}">
                <a16:creationId xmlns:a16="http://schemas.microsoft.com/office/drawing/2014/main" id="{80201014-FFE6-42E9-B7B3-D0432C81196C}"/>
              </a:ext>
            </a:extLst>
          </p:cNvPr>
          <p:cNvSpPr txBox="1"/>
          <p:nvPr/>
        </p:nvSpPr>
        <p:spPr>
          <a:xfrm>
            <a:off x="7771706" y="6228020"/>
            <a:ext cx="415499" cy="369332"/>
          </a:xfrm>
          <a:prstGeom prst="rect">
            <a:avLst/>
          </a:prstGeom>
          <a:noFill/>
        </p:spPr>
        <p:txBody>
          <a:bodyPr wrap="none" rtlCol="0">
            <a:spAutoFit/>
          </a:bodyPr>
          <a:lstStyle/>
          <a:p>
            <a:r>
              <a:rPr lang="en-US" altLang="zh-CN" sz="1800" dirty="0">
                <a:solidFill>
                  <a:srgbClr val="E4A4DC"/>
                </a:solidFill>
              </a:rPr>
              <a:t>75</a:t>
            </a:r>
            <a:endParaRPr lang="zh-CN" altLang="en-US" sz="1800" dirty="0">
              <a:solidFill>
                <a:srgbClr val="E4A4D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603"/>
                                        </p:tgtEl>
                                        <p:attrNameLst>
                                          <p:attrName>style.visibility</p:attrName>
                                        </p:attrNameLst>
                                      </p:cBhvr>
                                      <p:to>
                                        <p:strVal val="visible"/>
                                      </p:to>
                                    </p:set>
                                    <p:animEffect filter="wipe(left)">
                                      <p:cBhvr>
                                        <p:cTn id="7" dur="500"/>
                                        <p:tgtEl>
                                          <p:spTgt spid="2560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650">
                                            <p:txEl>
                                              <p:pRg st="0" end="0"/>
                                            </p:txEl>
                                          </p:spTgt>
                                        </p:tgtEl>
                                        <p:attrNameLst>
                                          <p:attrName>style.visibility</p:attrName>
                                        </p:attrNameLst>
                                      </p:cBhvr>
                                      <p:to>
                                        <p:strVal val="visible"/>
                                      </p:to>
                                    </p:set>
                                    <p:animEffect filter="wipe(left)">
                                      <p:cBhvr>
                                        <p:cTn id="11" dur="500"/>
                                        <p:tgtEl>
                                          <p:spTgt spid="25650">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5636"/>
                                        </p:tgtEl>
                                        <p:attrNameLst>
                                          <p:attrName>style.visibility</p:attrName>
                                        </p:attrNameLst>
                                      </p:cBhvr>
                                      <p:to>
                                        <p:strVal val="visible"/>
                                      </p:to>
                                    </p:set>
                                    <p:animEffect filter="wipe(left)">
                                      <p:cBhvr>
                                        <p:cTn id="16" dur="500"/>
                                        <p:tgtEl>
                                          <p:spTgt spid="25636"/>
                                        </p:tgtEl>
                                      </p:cBhvr>
                                    </p:animEffect>
                                  </p:childTnLst>
                                  <p:subTnLst>
                                    <p:set>
                                      <p:cBhvr override="childStyle">
                                        <p:cTn dur="1" fill="hold" display="0" masterRel="nextClick" afterEffect="1"/>
                                        <p:tgtEl>
                                          <p:spTgt spid="25636"/>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5623"/>
                                        </p:tgtEl>
                                        <p:attrNameLst>
                                          <p:attrName>style.visibility</p:attrName>
                                        </p:attrNameLst>
                                      </p:cBhvr>
                                      <p:to>
                                        <p:strVal val="visible"/>
                                      </p:to>
                                    </p:set>
                                    <p:animEffect filter="wipe(left)">
                                      <p:cBhvr>
                                        <p:cTn id="21" dur="500"/>
                                        <p:tgtEl>
                                          <p:spTgt spid="2562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5648">
                                            <p:txEl>
                                              <p:pRg st="0" end="0"/>
                                            </p:txEl>
                                          </p:spTgt>
                                        </p:tgtEl>
                                        <p:attrNameLst>
                                          <p:attrName>style.visibility</p:attrName>
                                        </p:attrNameLst>
                                      </p:cBhvr>
                                      <p:to>
                                        <p:strVal val="visible"/>
                                      </p:to>
                                    </p:set>
                                    <p:animEffect filter="wipe(left)">
                                      <p:cBhvr>
                                        <p:cTn id="26" dur="500"/>
                                        <p:tgtEl>
                                          <p:spTgt spid="2564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7">
                                            <p:txEl>
                                              <p:pRg st="0" end="0"/>
                                            </p:txEl>
                                          </p:spTgt>
                                        </p:tgtEl>
                                        <p:attrNameLst>
                                          <p:attrName>style.visibility</p:attrName>
                                        </p:attrNameLst>
                                      </p:cBhvr>
                                      <p:to>
                                        <p:strVal val="visible"/>
                                      </p:to>
                                    </p:set>
                                    <p:animEffect filter="wipe(left)">
                                      <p:cBhvr>
                                        <p:cTn id="31" dur="500"/>
                                        <p:tgtEl>
                                          <p:spTgt spid="57">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ipe(left)">
                                      <p:cBhvr>
                                        <p:cTn id="3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48" grpId="0" build="p" bldLvl="0"/>
      <p:bldP spid="25650" grpId="0" build="p" bldLvl="0"/>
      <p:bldP spid="57" grpId="0" build="p" bldLvl="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a:spLocks noChangeArrowheads="1"/>
          </p:cNvSpPr>
          <p:nvPr/>
        </p:nvSpPr>
        <p:spPr bwMode="auto">
          <a:xfrm>
            <a:off x="639688" y="80963"/>
            <a:ext cx="4724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buFont typeface="Arial" pitchFamily="34" charset="0"/>
              <a:buNone/>
            </a:pPr>
            <a:r>
              <a:rPr lang="en-US" altLang="zh-CN" sz="3600" b="0" dirty="0">
                <a:solidFill>
                  <a:schemeClr val="tx1"/>
                </a:solidFill>
                <a:latin typeface="华文行楷" pitchFamily="2" charset="-122"/>
                <a:ea typeface="华文行楷" pitchFamily="2" charset="-122"/>
                <a:sym typeface="黑体" pitchFamily="49" charset="-122"/>
              </a:rPr>
              <a:t>1.4.5 </a:t>
            </a:r>
            <a:r>
              <a:rPr lang="en-US" altLang="zh-CN" sz="3200" b="0" dirty="0">
                <a:solidFill>
                  <a:schemeClr val="tx1"/>
                </a:solidFill>
                <a:latin typeface="华文行楷" panose="02010800040101010101" pitchFamily="2" charset="-122"/>
                <a:ea typeface="华文行楷" panose="02010800040101010101" pitchFamily="2" charset="-122"/>
                <a:cs typeface="Times New Roman" pitchFamily="18" charset="0"/>
                <a:sym typeface="黑体" pitchFamily="49" charset="-122"/>
              </a:rPr>
              <a:t>BJT</a:t>
            </a:r>
            <a:r>
              <a:rPr lang="zh-CN" altLang="en-US" sz="3600" b="0" dirty="0">
                <a:solidFill>
                  <a:schemeClr val="tx1"/>
                </a:solidFill>
                <a:latin typeface="华文行楷" pitchFamily="2" charset="-122"/>
                <a:ea typeface="华文行楷" pitchFamily="2" charset="-122"/>
                <a:sym typeface="黑体" pitchFamily="49" charset="-122"/>
              </a:rPr>
              <a:t>的电路模型</a:t>
            </a:r>
            <a:endParaRPr lang="zh-CN" altLang="en-US" sz="3600" dirty="0">
              <a:latin typeface="华文行楷" pitchFamily="2" charset="-122"/>
              <a:ea typeface="华文行楷" pitchFamily="2" charset="-122"/>
            </a:endParaRPr>
          </a:p>
        </p:txBody>
      </p:sp>
      <p:sp>
        <p:nvSpPr>
          <p:cNvPr id="23555" name="Rectangle 3"/>
          <p:cNvSpPr>
            <a:spLocks noChangeArrowheads="1"/>
          </p:cNvSpPr>
          <p:nvPr/>
        </p:nvSpPr>
        <p:spPr bwMode="auto">
          <a:xfrm>
            <a:off x="647564" y="728700"/>
            <a:ext cx="4572000"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76250" indent="-476250" algn="l">
              <a:buFont typeface="Arial" pitchFamily="34" charset="0"/>
              <a:buNone/>
              <a:defRPr/>
            </a:pPr>
            <a:r>
              <a:rPr lang="en-US" altLang="zh-CN" sz="2800" b="0" dirty="0">
                <a:solidFill>
                  <a:srgbClr val="0033CC"/>
                </a:solidFill>
                <a:latin typeface="黑体" panose="02010609060101010101" pitchFamily="49" charset="-122"/>
                <a:ea typeface="黑体" panose="02010609060101010101" pitchFamily="49" charset="-122"/>
                <a:sym typeface="Arial" pitchFamily="34" charset="0"/>
              </a:rPr>
              <a:t>1</a:t>
            </a:r>
            <a:r>
              <a:rPr lang="zh-CN" altLang="en-US" sz="2800" b="0" dirty="0">
                <a:solidFill>
                  <a:srgbClr val="0033CC"/>
                </a:solidFill>
                <a:latin typeface="黑体" panose="02010609060101010101" pitchFamily="49" charset="-122"/>
                <a:ea typeface="黑体" panose="02010609060101010101" pitchFamily="49" charset="-122"/>
                <a:sym typeface="Arial" pitchFamily="34" charset="0"/>
              </a:rPr>
              <a:t>、</a:t>
            </a:r>
            <a:r>
              <a:rPr lang="en-US" altLang="zh-CN" sz="2800" b="0" dirty="0">
                <a:solidFill>
                  <a:srgbClr val="0033CC"/>
                </a:solidFill>
                <a:latin typeface="黑体" panose="02010609060101010101" pitchFamily="49" charset="-122"/>
                <a:ea typeface="黑体" panose="02010609060101010101" pitchFamily="49" charset="-122"/>
                <a:sym typeface="Arial" pitchFamily="34" charset="0"/>
              </a:rPr>
              <a:t>BJT</a:t>
            </a:r>
            <a:r>
              <a:rPr lang="zh-CN" altLang="en-US" sz="2800" b="0" dirty="0">
                <a:solidFill>
                  <a:srgbClr val="0033CC"/>
                </a:solidFill>
                <a:latin typeface="黑体" panose="02010609060101010101" pitchFamily="49" charset="-122"/>
                <a:ea typeface="黑体" panose="02010609060101010101" pitchFamily="49" charset="-122"/>
                <a:sym typeface="Arial" pitchFamily="34" charset="0"/>
              </a:rPr>
              <a:t>的直流模型</a:t>
            </a:r>
            <a:endParaRPr lang="zh-CN" altLang="en-US" b="0" dirty="0">
              <a:solidFill>
                <a:srgbClr val="0033CC"/>
              </a:solidFill>
              <a:latin typeface="黑体" panose="02010609060101010101" pitchFamily="49" charset="-122"/>
              <a:ea typeface="黑体" panose="02010609060101010101" pitchFamily="49" charset="-122"/>
              <a:sym typeface="黑体" pitchFamily="49" charset="-122"/>
            </a:endParaRPr>
          </a:p>
        </p:txBody>
      </p:sp>
      <p:grpSp>
        <p:nvGrpSpPr>
          <p:cNvPr id="27660" name="Group 12"/>
          <p:cNvGrpSpPr>
            <a:grpSpLocks/>
          </p:cNvGrpSpPr>
          <p:nvPr/>
        </p:nvGrpSpPr>
        <p:grpSpPr bwMode="auto">
          <a:xfrm>
            <a:off x="1622425" y="1949450"/>
            <a:ext cx="584200" cy="1479550"/>
            <a:chOff x="0" y="0"/>
            <a:chExt cx="368" cy="932"/>
          </a:xfrm>
        </p:grpSpPr>
        <p:sp>
          <p:nvSpPr>
            <p:cNvPr id="20586" name="Text Box 13"/>
            <p:cNvSpPr>
              <a:spLocks noChangeArrowheads="1"/>
            </p:cNvSpPr>
            <p:nvPr/>
          </p:nvSpPr>
          <p:spPr bwMode="auto">
            <a:xfrm>
              <a:off x="0" y="720"/>
              <a:ext cx="36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1600">
                  <a:solidFill>
                    <a:srgbClr val="FF0000"/>
                  </a:solidFill>
                  <a:latin typeface="Times New Roman" pitchFamily="18" charset="0"/>
                  <a:ea typeface="黑体" pitchFamily="49" charset="-122"/>
                </a:rPr>
                <a:t>0.7V</a:t>
              </a:r>
              <a:endParaRPr lang="zh-CN" altLang="en-US">
                <a:solidFill>
                  <a:srgbClr val="FF0000"/>
                </a:solidFill>
                <a:latin typeface="Times New Roman" pitchFamily="18" charset="0"/>
              </a:endParaRPr>
            </a:p>
          </p:txBody>
        </p:sp>
        <p:sp>
          <p:nvSpPr>
            <p:cNvPr id="20587" name="Line 14"/>
            <p:cNvSpPr>
              <a:spLocks noChangeShapeType="1"/>
            </p:cNvSpPr>
            <p:nvPr/>
          </p:nvSpPr>
          <p:spPr bwMode="auto">
            <a:xfrm>
              <a:off x="192" y="0"/>
              <a:ext cx="1" cy="720"/>
            </a:xfrm>
            <a:prstGeom prst="line">
              <a:avLst/>
            </a:prstGeom>
            <a:noFill/>
            <a:ln w="9525">
              <a:solidFill>
                <a:srgbClr val="FF0066"/>
              </a:solidFill>
              <a:prstDash val="dash"/>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27663" name="Group 15"/>
          <p:cNvGrpSpPr>
            <a:grpSpLocks/>
          </p:cNvGrpSpPr>
          <p:nvPr/>
        </p:nvGrpSpPr>
        <p:grpSpPr bwMode="auto">
          <a:xfrm>
            <a:off x="555625" y="3589338"/>
            <a:ext cx="3729038" cy="2576512"/>
            <a:chOff x="0" y="47"/>
            <a:chExt cx="2349" cy="1623"/>
          </a:xfrm>
        </p:grpSpPr>
        <p:sp>
          <p:nvSpPr>
            <p:cNvPr id="20526" name="Text Box 16"/>
            <p:cNvSpPr>
              <a:spLocks noChangeArrowheads="1"/>
            </p:cNvSpPr>
            <p:nvPr/>
          </p:nvSpPr>
          <p:spPr bwMode="auto">
            <a:xfrm>
              <a:off x="1474" y="1256"/>
              <a:ext cx="87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buFont typeface="Arial" pitchFamily="34" charset="0"/>
                <a:buNone/>
              </a:pPr>
              <a:r>
                <a:rPr lang="zh-CN" altLang="en-US" i="1">
                  <a:solidFill>
                    <a:schemeClr val="tx1"/>
                  </a:solidFill>
                  <a:latin typeface="Times New Roman" pitchFamily="18" charset="0"/>
                  <a:sym typeface="Arial" pitchFamily="34" charset="0"/>
                </a:rPr>
                <a:t>  </a:t>
              </a:r>
              <a:r>
                <a:rPr lang="en-US" altLang="zh-CN" i="1">
                  <a:solidFill>
                    <a:schemeClr val="tx1"/>
                  </a:solidFill>
                  <a:latin typeface="Times New Roman" pitchFamily="18" charset="0"/>
                  <a:sym typeface="Arial" pitchFamily="34" charset="0"/>
                </a:rPr>
                <a:t>u</a:t>
              </a:r>
              <a:r>
                <a:rPr lang="en-US" altLang="zh-CN" sz="1800" baseline="-25000">
                  <a:solidFill>
                    <a:schemeClr val="tx1"/>
                  </a:solidFill>
                  <a:latin typeface="Times New Roman" pitchFamily="18" charset="0"/>
                  <a:sym typeface="Arial" pitchFamily="34" charset="0"/>
                </a:rPr>
                <a:t>CE</a:t>
              </a:r>
              <a:r>
                <a:rPr lang="en-US" altLang="zh-CN" b="0">
                  <a:solidFill>
                    <a:schemeClr val="tx1"/>
                  </a:solidFill>
                  <a:latin typeface="Times New Roman" pitchFamily="18" charset="0"/>
                  <a:sym typeface="Arial" pitchFamily="34" charset="0"/>
                </a:rPr>
                <a:t> </a:t>
              </a:r>
              <a:r>
                <a:rPr lang="en-US" altLang="zh-CN" sz="1800">
                  <a:solidFill>
                    <a:schemeClr val="tx1"/>
                  </a:solidFill>
                  <a:latin typeface="Times New Roman" pitchFamily="18" charset="0"/>
                  <a:sym typeface="Arial" pitchFamily="34" charset="0"/>
                </a:rPr>
                <a:t>/V</a:t>
              </a:r>
              <a:endParaRPr lang="zh-CN" altLang="en-US">
                <a:latin typeface="Times New Roman" pitchFamily="18" charset="0"/>
              </a:endParaRPr>
            </a:p>
          </p:txBody>
        </p:sp>
        <p:sp>
          <p:nvSpPr>
            <p:cNvPr id="20527" name="Line 17"/>
            <p:cNvSpPr>
              <a:spLocks noChangeShapeType="1"/>
            </p:cNvSpPr>
            <p:nvPr/>
          </p:nvSpPr>
          <p:spPr bwMode="auto">
            <a:xfrm>
              <a:off x="269" y="1340"/>
              <a:ext cx="1612" cy="1"/>
            </a:xfrm>
            <a:prstGeom prst="line">
              <a:avLst/>
            </a:prstGeom>
            <a:noFill/>
            <a:ln w="25400">
              <a:solidFill>
                <a:schemeClr val="tx1"/>
              </a:solidFill>
              <a:miter lim="800000"/>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0528" name="Line 18"/>
            <p:cNvSpPr>
              <a:spLocks noChangeShapeType="1"/>
            </p:cNvSpPr>
            <p:nvPr/>
          </p:nvSpPr>
          <p:spPr bwMode="auto">
            <a:xfrm flipV="1">
              <a:off x="269" y="240"/>
              <a:ext cx="1" cy="1098"/>
            </a:xfrm>
            <a:prstGeom prst="line">
              <a:avLst/>
            </a:prstGeom>
            <a:noFill/>
            <a:ln w="25400">
              <a:solidFill>
                <a:schemeClr val="tx1"/>
              </a:solidFill>
              <a:miter lim="800000"/>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0529" name="Line 19"/>
            <p:cNvSpPr>
              <a:spLocks noChangeShapeType="1"/>
            </p:cNvSpPr>
            <p:nvPr/>
          </p:nvSpPr>
          <p:spPr bwMode="auto">
            <a:xfrm flipV="1">
              <a:off x="270" y="576"/>
              <a:ext cx="100" cy="76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0" name="Line 20"/>
            <p:cNvSpPr>
              <a:spLocks noChangeShapeType="1"/>
            </p:cNvSpPr>
            <p:nvPr/>
          </p:nvSpPr>
          <p:spPr bwMode="auto">
            <a:xfrm flipV="1">
              <a:off x="490" y="452"/>
              <a:ext cx="845" cy="5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1" name="未知"/>
            <p:cNvSpPr>
              <a:spLocks noChangeArrowheads="1"/>
            </p:cNvSpPr>
            <p:nvPr/>
          </p:nvSpPr>
          <p:spPr bwMode="auto">
            <a:xfrm>
              <a:off x="365" y="503"/>
              <a:ext cx="152" cy="101"/>
            </a:xfrm>
            <a:custGeom>
              <a:avLst/>
              <a:gdLst>
                <a:gd name="T0" fmla="*/ 0 w 227"/>
                <a:gd name="T1" fmla="*/ 1 h 182"/>
                <a:gd name="T2" fmla="*/ 1 w 227"/>
                <a:gd name="T3" fmla="*/ 1 h 182"/>
                <a:gd name="T4" fmla="*/ 2 w 227"/>
                <a:gd name="T5" fmla="*/ 0 h 182"/>
                <a:gd name="T6" fmla="*/ 0 60000 65536"/>
                <a:gd name="T7" fmla="*/ 0 60000 65536"/>
                <a:gd name="T8" fmla="*/ 0 60000 65536"/>
              </a:gdLst>
              <a:ahLst/>
              <a:cxnLst>
                <a:cxn ang="T6">
                  <a:pos x="T0" y="T1"/>
                </a:cxn>
                <a:cxn ang="T7">
                  <a:pos x="T2" y="T3"/>
                </a:cxn>
                <a:cxn ang="T8">
                  <a:pos x="T4" y="T5"/>
                </a:cxn>
              </a:cxnLst>
              <a:rect l="0" t="0" r="r" b="b"/>
              <a:pathLst>
                <a:path w="227" h="182">
                  <a:moveTo>
                    <a:pt x="0" y="182"/>
                  </a:moveTo>
                  <a:cubicBezTo>
                    <a:pt x="3" y="129"/>
                    <a:pt x="7" y="76"/>
                    <a:pt x="45" y="46"/>
                  </a:cubicBezTo>
                  <a:cubicBezTo>
                    <a:pt x="83" y="16"/>
                    <a:pt x="197" y="8"/>
                    <a:pt x="227" y="0"/>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32" name="Line 22"/>
            <p:cNvSpPr>
              <a:spLocks noChangeShapeType="1"/>
            </p:cNvSpPr>
            <p:nvPr/>
          </p:nvSpPr>
          <p:spPr bwMode="auto">
            <a:xfrm flipV="1">
              <a:off x="365" y="680"/>
              <a:ext cx="1043" cy="51"/>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3" name="Line 23"/>
            <p:cNvSpPr>
              <a:spLocks noChangeShapeType="1"/>
            </p:cNvSpPr>
            <p:nvPr/>
          </p:nvSpPr>
          <p:spPr bwMode="auto">
            <a:xfrm flipV="1">
              <a:off x="406" y="883"/>
              <a:ext cx="1095" cy="51"/>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4" name="Line 24"/>
            <p:cNvSpPr>
              <a:spLocks noChangeShapeType="1"/>
            </p:cNvSpPr>
            <p:nvPr/>
          </p:nvSpPr>
          <p:spPr bwMode="auto">
            <a:xfrm rot="21594457" flipV="1">
              <a:off x="382" y="1086"/>
              <a:ext cx="1157" cy="51"/>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0535" name="Group 25"/>
            <p:cNvGrpSpPr>
              <a:grpSpLocks/>
            </p:cNvGrpSpPr>
            <p:nvPr/>
          </p:nvGrpSpPr>
          <p:grpSpPr bwMode="auto">
            <a:xfrm>
              <a:off x="271" y="1289"/>
              <a:ext cx="1338" cy="50"/>
              <a:chOff x="0" y="0"/>
              <a:chExt cx="2185" cy="102"/>
            </a:xfrm>
          </p:grpSpPr>
          <p:sp>
            <p:nvSpPr>
              <p:cNvPr id="20584" name="Line 26"/>
              <p:cNvSpPr>
                <a:spLocks noChangeShapeType="1"/>
              </p:cNvSpPr>
              <p:nvPr/>
            </p:nvSpPr>
            <p:spPr bwMode="auto">
              <a:xfrm flipV="1">
                <a:off x="315" y="0"/>
                <a:ext cx="1870" cy="37"/>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85" name="未知"/>
              <p:cNvSpPr>
                <a:spLocks noChangeArrowheads="1"/>
              </p:cNvSpPr>
              <p:nvPr/>
            </p:nvSpPr>
            <p:spPr bwMode="auto">
              <a:xfrm>
                <a:off x="0" y="34"/>
                <a:ext cx="359" cy="68"/>
              </a:xfrm>
              <a:custGeom>
                <a:avLst/>
                <a:gdLst>
                  <a:gd name="T0" fmla="*/ 0 w 359"/>
                  <a:gd name="T1" fmla="*/ 68 h 68"/>
                  <a:gd name="T2" fmla="*/ 164 w 359"/>
                  <a:gd name="T3" fmla="*/ 14 h 68"/>
                  <a:gd name="T4" fmla="*/ 359 w 359"/>
                  <a:gd name="T5" fmla="*/ 0 h 68"/>
                  <a:gd name="T6" fmla="*/ 0 60000 65536"/>
                  <a:gd name="T7" fmla="*/ 0 60000 65536"/>
                  <a:gd name="T8" fmla="*/ 0 60000 65536"/>
                </a:gdLst>
                <a:ahLst/>
                <a:cxnLst>
                  <a:cxn ang="T6">
                    <a:pos x="T0" y="T1"/>
                  </a:cxn>
                  <a:cxn ang="T7">
                    <a:pos x="T2" y="T3"/>
                  </a:cxn>
                  <a:cxn ang="T8">
                    <a:pos x="T4" y="T5"/>
                  </a:cxn>
                </a:cxnLst>
                <a:rect l="0" t="0" r="r" b="b"/>
                <a:pathLst>
                  <a:path w="359" h="68">
                    <a:moveTo>
                      <a:pt x="0" y="68"/>
                    </a:moveTo>
                    <a:cubicBezTo>
                      <a:pt x="27" y="59"/>
                      <a:pt x="104" y="25"/>
                      <a:pt x="164" y="14"/>
                    </a:cubicBezTo>
                    <a:cubicBezTo>
                      <a:pt x="224" y="3"/>
                      <a:pt x="319" y="3"/>
                      <a:pt x="359" y="0"/>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0536" name="未知"/>
            <p:cNvSpPr>
              <a:spLocks noChangeArrowheads="1"/>
            </p:cNvSpPr>
            <p:nvPr/>
          </p:nvSpPr>
          <p:spPr bwMode="auto">
            <a:xfrm>
              <a:off x="313" y="933"/>
              <a:ext cx="123" cy="61"/>
            </a:xfrm>
            <a:custGeom>
              <a:avLst/>
              <a:gdLst>
                <a:gd name="T0" fmla="*/ 0 w 184"/>
                <a:gd name="T1" fmla="*/ 1 h 108"/>
                <a:gd name="T2" fmla="*/ 1 w 184"/>
                <a:gd name="T3" fmla="*/ 1 h 108"/>
                <a:gd name="T4" fmla="*/ 1 w 184"/>
                <a:gd name="T5" fmla="*/ 1 h 108"/>
                <a:gd name="T6" fmla="*/ 0 60000 65536"/>
                <a:gd name="T7" fmla="*/ 0 60000 65536"/>
                <a:gd name="T8" fmla="*/ 0 60000 65536"/>
              </a:gdLst>
              <a:ahLst/>
              <a:cxnLst>
                <a:cxn ang="T6">
                  <a:pos x="T0" y="T1"/>
                </a:cxn>
                <a:cxn ang="T7">
                  <a:pos x="T2" y="T3"/>
                </a:cxn>
                <a:cxn ang="T8">
                  <a:pos x="T4" y="T5"/>
                </a:cxn>
              </a:cxnLst>
              <a:rect l="0" t="0" r="r" b="b"/>
              <a:pathLst>
                <a:path w="184" h="108">
                  <a:moveTo>
                    <a:pt x="0" y="108"/>
                  </a:moveTo>
                  <a:cubicBezTo>
                    <a:pt x="6" y="93"/>
                    <a:pt x="6" y="36"/>
                    <a:pt x="36" y="18"/>
                  </a:cubicBezTo>
                  <a:cubicBezTo>
                    <a:pt x="66" y="0"/>
                    <a:pt x="153" y="5"/>
                    <a:pt x="184" y="1"/>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37" name="未知"/>
            <p:cNvSpPr>
              <a:spLocks noChangeArrowheads="1"/>
            </p:cNvSpPr>
            <p:nvPr/>
          </p:nvSpPr>
          <p:spPr bwMode="auto">
            <a:xfrm>
              <a:off x="292" y="1136"/>
              <a:ext cx="91" cy="52"/>
            </a:xfrm>
            <a:custGeom>
              <a:avLst/>
              <a:gdLst>
                <a:gd name="T0" fmla="*/ 0 w 136"/>
                <a:gd name="T1" fmla="*/ 1 h 92"/>
                <a:gd name="T2" fmla="*/ 1 w 136"/>
                <a:gd name="T3" fmla="*/ 1 h 92"/>
                <a:gd name="T4" fmla="*/ 1 w 136"/>
                <a:gd name="T5" fmla="*/ 1 h 92"/>
                <a:gd name="T6" fmla="*/ 0 60000 65536"/>
                <a:gd name="T7" fmla="*/ 0 60000 65536"/>
                <a:gd name="T8" fmla="*/ 0 60000 65536"/>
              </a:gdLst>
              <a:ahLst/>
              <a:cxnLst>
                <a:cxn ang="T6">
                  <a:pos x="T0" y="T1"/>
                </a:cxn>
                <a:cxn ang="T7">
                  <a:pos x="T2" y="T3"/>
                </a:cxn>
                <a:cxn ang="T8">
                  <a:pos x="T4" y="T5"/>
                </a:cxn>
              </a:cxnLst>
              <a:rect l="0" t="0" r="r" b="b"/>
              <a:pathLst>
                <a:path w="136" h="92">
                  <a:moveTo>
                    <a:pt x="0" y="92"/>
                  </a:moveTo>
                  <a:cubicBezTo>
                    <a:pt x="7" y="79"/>
                    <a:pt x="20" y="30"/>
                    <a:pt x="43" y="15"/>
                  </a:cubicBezTo>
                  <a:cubicBezTo>
                    <a:pt x="66" y="0"/>
                    <a:pt x="117" y="4"/>
                    <a:pt x="136" y="1"/>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0538" name="Group 30"/>
            <p:cNvGrpSpPr>
              <a:grpSpLocks/>
            </p:cNvGrpSpPr>
            <p:nvPr/>
          </p:nvGrpSpPr>
          <p:grpSpPr bwMode="auto">
            <a:xfrm>
              <a:off x="309" y="1287"/>
              <a:ext cx="1269" cy="56"/>
              <a:chOff x="0" y="0"/>
              <a:chExt cx="1890" cy="102"/>
            </a:xfrm>
          </p:grpSpPr>
          <p:sp>
            <p:nvSpPr>
              <p:cNvPr id="20552" name="Line 31"/>
              <p:cNvSpPr>
                <a:spLocks noChangeShapeType="1"/>
              </p:cNvSpPr>
              <p:nvPr/>
            </p:nvSpPr>
            <p:spPr bwMode="auto">
              <a:xfrm flipH="1">
                <a:off x="1794" y="0"/>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553" name="Line 32"/>
              <p:cNvSpPr>
                <a:spLocks noChangeShapeType="1"/>
              </p:cNvSpPr>
              <p:nvPr/>
            </p:nvSpPr>
            <p:spPr bwMode="auto">
              <a:xfrm flipH="1">
                <a:off x="1722" y="0"/>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554" name="Line 33"/>
              <p:cNvSpPr>
                <a:spLocks noChangeShapeType="1"/>
              </p:cNvSpPr>
              <p:nvPr/>
            </p:nvSpPr>
            <p:spPr bwMode="auto">
              <a:xfrm flipH="1">
                <a:off x="1656" y="0"/>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555" name="Line 34"/>
              <p:cNvSpPr>
                <a:spLocks noChangeShapeType="1"/>
              </p:cNvSpPr>
              <p:nvPr/>
            </p:nvSpPr>
            <p:spPr bwMode="auto">
              <a:xfrm flipH="1">
                <a:off x="1590" y="0"/>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556" name="Line 35"/>
              <p:cNvSpPr>
                <a:spLocks noChangeShapeType="1"/>
              </p:cNvSpPr>
              <p:nvPr/>
            </p:nvSpPr>
            <p:spPr bwMode="auto">
              <a:xfrm flipH="1">
                <a:off x="1518" y="0"/>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557" name="Line 36"/>
              <p:cNvSpPr>
                <a:spLocks noChangeShapeType="1"/>
              </p:cNvSpPr>
              <p:nvPr/>
            </p:nvSpPr>
            <p:spPr bwMode="auto">
              <a:xfrm flipH="1">
                <a:off x="1452" y="0"/>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558" name="Line 37"/>
              <p:cNvSpPr>
                <a:spLocks noChangeShapeType="1"/>
              </p:cNvSpPr>
              <p:nvPr/>
            </p:nvSpPr>
            <p:spPr bwMode="auto">
              <a:xfrm flipH="1">
                <a:off x="1386" y="0"/>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559" name="Line 38"/>
              <p:cNvSpPr>
                <a:spLocks noChangeShapeType="1"/>
              </p:cNvSpPr>
              <p:nvPr/>
            </p:nvSpPr>
            <p:spPr bwMode="auto">
              <a:xfrm flipH="1">
                <a:off x="1314" y="6"/>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560" name="Line 39"/>
              <p:cNvSpPr>
                <a:spLocks noChangeShapeType="1"/>
              </p:cNvSpPr>
              <p:nvPr/>
            </p:nvSpPr>
            <p:spPr bwMode="auto">
              <a:xfrm flipH="1">
                <a:off x="1248" y="6"/>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561" name="Line 40"/>
              <p:cNvSpPr>
                <a:spLocks noChangeShapeType="1"/>
              </p:cNvSpPr>
              <p:nvPr/>
            </p:nvSpPr>
            <p:spPr bwMode="auto">
              <a:xfrm flipH="1">
                <a:off x="1188" y="6"/>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562" name="Line 41"/>
              <p:cNvSpPr>
                <a:spLocks noChangeShapeType="1"/>
              </p:cNvSpPr>
              <p:nvPr/>
            </p:nvSpPr>
            <p:spPr bwMode="auto">
              <a:xfrm flipH="1">
                <a:off x="1116" y="6"/>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563" name="Line 42"/>
              <p:cNvSpPr>
                <a:spLocks noChangeShapeType="1"/>
              </p:cNvSpPr>
              <p:nvPr/>
            </p:nvSpPr>
            <p:spPr bwMode="auto">
              <a:xfrm flipH="1">
                <a:off x="624"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564" name="Line 43"/>
              <p:cNvSpPr>
                <a:spLocks noChangeShapeType="1"/>
              </p:cNvSpPr>
              <p:nvPr/>
            </p:nvSpPr>
            <p:spPr bwMode="auto">
              <a:xfrm flipH="1">
                <a:off x="678"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565" name="Line 44"/>
              <p:cNvSpPr>
                <a:spLocks noChangeShapeType="1"/>
              </p:cNvSpPr>
              <p:nvPr/>
            </p:nvSpPr>
            <p:spPr bwMode="auto">
              <a:xfrm flipH="1">
                <a:off x="564"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566" name="Line 45"/>
              <p:cNvSpPr>
                <a:spLocks noChangeShapeType="1"/>
              </p:cNvSpPr>
              <p:nvPr/>
            </p:nvSpPr>
            <p:spPr bwMode="auto">
              <a:xfrm flipH="1">
                <a:off x="1056" y="6"/>
                <a:ext cx="96" cy="96"/>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567" name="Line 46"/>
              <p:cNvSpPr>
                <a:spLocks noChangeShapeType="1"/>
              </p:cNvSpPr>
              <p:nvPr/>
            </p:nvSpPr>
            <p:spPr bwMode="auto">
              <a:xfrm flipH="1">
                <a:off x="456"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568" name="Line 47"/>
              <p:cNvSpPr>
                <a:spLocks noChangeShapeType="1"/>
              </p:cNvSpPr>
              <p:nvPr/>
            </p:nvSpPr>
            <p:spPr bwMode="auto">
              <a:xfrm flipH="1">
                <a:off x="510"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569" name="Line 48"/>
              <p:cNvSpPr>
                <a:spLocks noChangeShapeType="1"/>
              </p:cNvSpPr>
              <p:nvPr/>
            </p:nvSpPr>
            <p:spPr bwMode="auto">
              <a:xfrm flipH="1">
                <a:off x="396"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570" name="Line 49"/>
              <p:cNvSpPr>
                <a:spLocks noChangeShapeType="1"/>
              </p:cNvSpPr>
              <p:nvPr/>
            </p:nvSpPr>
            <p:spPr bwMode="auto">
              <a:xfrm flipH="1">
                <a:off x="954" y="36"/>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571" name="Line 50"/>
              <p:cNvSpPr>
                <a:spLocks noChangeShapeType="1"/>
              </p:cNvSpPr>
              <p:nvPr/>
            </p:nvSpPr>
            <p:spPr bwMode="auto">
              <a:xfrm flipH="1">
                <a:off x="1008" y="36"/>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572" name="Line 51"/>
              <p:cNvSpPr>
                <a:spLocks noChangeShapeType="1"/>
              </p:cNvSpPr>
              <p:nvPr/>
            </p:nvSpPr>
            <p:spPr bwMode="auto">
              <a:xfrm flipH="1">
                <a:off x="894" y="36"/>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573" name="Line 52"/>
              <p:cNvSpPr>
                <a:spLocks noChangeShapeType="1"/>
              </p:cNvSpPr>
              <p:nvPr/>
            </p:nvSpPr>
            <p:spPr bwMode="auto">
              <a:xfrm flipH="1">
                <a:off x="786" y="36"/>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574" name="Line 53"/>
              <p:cNvSpPr>
                <a:spLocks noChangeShapeType="1"/>
              </p:cNvSpPr>
              <p:nvPr/>
            </p:nvSpPr>
            <p:spPr bwMode="auto">
              <a:xfrm flipH="1">
                <a:off x="840" y="36"/>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575" name="Line 54"/>
              <p:cNvSpPr>
                <a:spLocks noChangeShapeType="1"/>
              </p:cNvSpPr>
              <p:nvPr/>
            </p:nvSpPr>
            <p:spPr bwMode="auto">
              <a:xfrm flipH="1">
                <a:off x="726"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576" name="Line 55"/>
              <p:cNvSpPr>
                <a:spLocks noChangeShapeType="1"/>
              </p:cNvSpPr>
              <p:nvPr/>
            </p:nvSpPr>
            <p:spPr bwMode="auto">
              <a:xfrm flipH="1">
                <a:off x="342"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577" name="Line 56"/>
              <p:cNvSpPr>
                <a:spLocks noChangeShapeType="1"/>
              </p:cNvSpPr>
              <p:nvPr/>
            </p:nvSpPr>
            <p:spPr bwMode="auto">
              <a:xfrm flipH="1">
                <a:off x="234"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578" name="Line 57"/>
              <p:cNvSpPr>
                <a:spLocks noChangeShapeType="1"/>
              </p:cNvSpPr>
              <p:nvPr/>
            </p:nvSpPr>
            <p:spPr bwMode="auto">
              <a:xfrm flipH="1">
                <a:off x="288"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579" name="Line 58"/>
              <p:cNvSpPr>
                <a:spLocks noChangeShapeType="1"/>
              </p:cNvSpPr>
              <p:nvPr/>
            </p:nvSpPr>
            <p:spPr bwMode="auto">
              <a:xfrm flipH="1">
                <a:off x="174" y="42"/>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580" name="Line 59"/>
              <p:cNvSpPr>
                <a:spLocks noChangeShapeType="1"/>
              </p:cNvSpPr>
              <p:nvPr/>
            </p:nvSpPr>
            <p:spPr bwMode="auto">
              <a:xfrm flipH="1">
                <a:off x="168" y="48"/>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581" name="Line 60"/>
              <p:cNvSpPr>
                <a:spLocks noChangeShapeType="1"/>
              </p:cNvSpPr>
              <p:nvPr/>
            </p:nvSpPr>
            <p:spPr bwMode="auto">
              <a:xfrm flipH="1">
                <a:off x="60" y="48"/>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582" name="Line 61"/>
              <p:cNvSpPr>
                <a:spLocks noChangeShapeType="1"/>
              </p:cNvSpPr>
              <p:nvPr/>
            </p:nvSpPr>
            <p:spPr bwMode="auto">
              <a:xfrm flipH="1">
                <a:off x="114" y="48"/>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583" name="Line 62"/>
              <p:cNvSpPr>
                <a:spLocks noChangeShapeType="1"/>
              </p:cNvSpPr>
              <p:nvPr/>
            </p:nvSpPr>
            <p:spPr bwMode="auto">
              <a:xfrm flipH="1">
                <a:off x="0" y="48"/>
                <a:ext cx="48" cy="48"/>
              </a:xfrm>
              <a:prstGeom prst="line">
                <a:avLst/>
              </a:prstGeom>
              <a:noFill/>
              <a:ln w="12700">
                <a:solidFill>
                  <a:srgbClr val="000099"/>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20539" name="Text Box 63"/>
            <p:cNvSpPr>
              <a:spLocks noChangeArrowheads="1"/>
            </p:cNvSpPr>
            <p:nvPr/>
          </p:nvSpPr>
          <p:spPr bwMode="auto">
            <a:xfrm>
              <a:off x="272" y="47"/>
              <a:ext cx="67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2800" i="1">
                  <a:solidFill>
                    <a:schemeClr val="tx1"/>
                  </a:solidFill>
                  <a:latin typeface="Times New Roman" pitchFamily="18" charset="0"/>
                  <a:sym typeface="Arial" pitchFamily="34" charset="0"/>
                </a:rPr>
                <a:t>i</a:t>
              </a:r>
              <a:r>
                <a:rPr lang="en-US" altLang="zh-CN" sz="2400" baseline="-25000">
                  <a:solidFill>
                    <a:schemeClr val="tx1"/>
                  </a:solidFill>
                  <a:latin typeface="Times New Roman" pitchFamily="18" charset="0"/>
                  <a:sym typeface="Arial" pitchFamily="34" charset="0"/>
                </a:rPr>
                <a:t>C</a:t>
              </a:r>
              <a:r>
                <a:rPr lang="en-US" altLang="zh-CN" sz="2800" i="1">
                  <a:solidFill>
                    <a:schemeClr val="tx1"/>
                  </a:solidFill>
                  <a:latin typeface="Times New Roman" pitchFamily="18" charset="0"/>
                  <a:sym typeface="Arial" pitchFamily="34" charset="0"/>
                </a:rPr>
                <a:t> </a:t>
              </a:r>
              <a:r>
                <a:rPr lang="en-US" altLang="zh-CN" sz="2800" b="0">
                  <a:solidFill>
                    <a:schemeClr val="tx1"/>
                  </a:solidFill>
                  <a:latin typeface="Times New Roman" pitchFamily="18" charset="0"/>
                  <a:sym typeface="Arial" pitchFamily="34" charset="0"/>
                </a:rPr>
                <a:t>/</a:t>
              </a:r>
              <a:r>
                <a:rPr lang="en-US" altLang="zh-CN" sz="1800" b="0">
                  <a:solidFill>
                    <a:schemeClr val="tx1"/>
                  </a:solidFill>
                  <a:latin typeface="Times New Roman" pitchFamily="18" charset="0"/>
                  <a:sym typeface="Arial" pitchFamily="34" charset="0"/>
                </a:rPr>
                <a:t> </a:t>
              </a:r>
              <a:r>
                <a:rPr lang="en-US" altLang="zh-CN" sz="1800">
                  <a:solidFill>
                    <a:schemeClr val="tx1"/>
                  </a:solidFill>
                  <a:latin typeface="Times New Roman" pitchFamily="18" charset="0"/>
                  <a:sym typeface="Arial" pitchFamily="34" charset="0"/>
                </a:rPr>
                <a:t>mA</a:t>
              </a:r>
              <a:endParaRPr lang="zh-CN" altLang="en-US" sz="2800">
                <a:latin typeface="Times New Roman" pitchFamily="18" charset="0"/>
              </a:endParaRPr>
            </a:p>
          </p:txBody>
        </p:sp>
        <p:sp>
          <p:nvSpPr>
            <p:cNvPr id="20540" name="Text Box 64"/>
            <p:cNvSpPr>
              <a:spLocks noChangeArrowheads="1"/>
            </p:cNvSpPr>
            <p:nvPr/>
          </p:nvSpPr>
          <p:spPr bwMode="auto">
            <a:xfrm>
              <a:off x="1234" y="86"/>
              <a:ext cx="864" cy="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2000" b="0">
                  <a:solidFill>
                    <a:schemeClr val="tx1"/>
                  </a:solidFill>
                  <a:latin typeface="Times New Roman" pitchFamily="18" charset="0"/>
                  <a:sym typeface="Arial" pitchFamily="34" charset="0"/>
                </a:rPr>
                <a:t>    </a:t>
              </a:r>
            </a:p>
            <a:p>
              <a:pPr>
                <a:buFont typeface="Arial" pitchFamily="34" charset="0"/>
                <a:buNone/>
              </a:pPr>
              <a:r>
                <a:rPr lang="zh-CN" altLang="en-US" sz="2000" b="0">
                  <a:solidFill>
                    <a:schemeClr val="tx1"/>
                  </a:solidFill>
                  <a:latin typeface="Times New Roman" pitchFamily="18" charset="0"/>
                  <a:sym typeface="Arial" pitchFamily="34" charset="0"/>
                </a:rPr>
                <a:t>   </a:t>
              </a:r>
              <a:r>
                <a:rPr lang="en-US" altLang="zh-CN" sz="2000" b="0">
                  <a:solidFill>
                    <a:schemeClr val="tx1"/>
                  </a:solidFill>
                  <a:latin typeface="Times New Roman" pitchFamily="18" charset="0"/>
                  <a:sym typeface="Arial" pitchFamily="34" charset="0"/>
                </a:rPr>
                <a:t>40 µA</a:t>
              </a:r>
              <a:endParaRPr lang="zh-CN" altLang="en-US" sz="2000" b="0">
                <a:solidFill>
                  <a:schemeClr val="tx1"/>
                </a:solidFill>
                <a:latin typeface="Times New Roman" pitchFamily="18" charset="0"/>
                <a:sym typeface="Arial" pitchFamily="34" charset="0"/>
              </a:endParaRPr>
            </a:p>
            <a:p>
              <a:pPr>
                <a:buFont typeface="Arial" pitchFamily="34" charset="0"/>
                <a:buNone/>
              </a:pPr>
              <a:r>
                <a:rPr lang="en-US" altLang="zh-CN" sz="2000" b="0">
                  <a:solidFill>
                    <a:schemeClr val="tx1"/>
                  </a:solidFill>
                  <a:latin typeface="Times New Roman" pitchFamily="18" charset="0"/>
                  <a:sym typeface="Arial" pitchFamily="34" charset="0"/>
                </a:rPr>
                <a:t>    30 µA</a:t>
              </a:r>
              <a:endParaRPr lang="zh-CN" altLang="en-US" sz="2000" b="0">
                <a:solidFill>
                  <a:schemeClr val="tx1"/>
                </a:solidFill>
                <a:latin typeface="Times New Roman" pitchFamily="18" charset="0"/>
                <a:sym typeface="Arial" pitchFamily="34" charset="0"/>
              </a:endParaRPr>
            </a:p>
            <a:p>
              <a:pPr>
                <a:buFont typeface="Arial" pitchFamily="34" charset="0"/>
                <a:buNone/>
              </a:pPr>
              <a:r>
                <a:rPr lang="en-US" altLang="zh-CN" sz="2000" b="0">
                  <a:solidFill>
                    <a:schemeClr val="tx1"/>
                  </a:solidFill>
                  <a:latin typeface="Times New Roman" pitchFamily="18" charset="0"/>
                  <a:sym typeface="Arial" pitchFamily="34" charset="0"/>
                </a:rPr>
                <a:t>     20 µA</a:t>
              </a:r>
              <a:endParaRPr lang="zh-CN" altLang="en-US" sz="2000" b="0">
                <a:solidFill>
                  <a:schemeClr val="tx1"/>
                </a:solidFill>
                <a:latin typeface="Times New Roman" pitchFamily="18" charset="0"/>
                <a:sym typeface="Arial" pitchFamily="34" charset="0"/>
              </a:endParaRPr>
            </a:p>
            <a:p>
              <a:pPr>
                <a:buFont typeface="Arial" pitchFamily="34" charset="0"/>
                <a:buNone/>
              </a:pPr>
              <a:r>
                <a:rPr lang="en-US" altLang="zh-CN" sz="2000" b="0">
                  <a:solidFill>
                    <a:schemeClr val="tx1"/>
                  </a:solidFill>
                  <a:latin typeface="Times New Roman" pitchFamily="18" charset="0"/>
                  <a:sym typeface="Arial" pitchFamily="34" charset="0"/>
                </a:rPr>
                <a:t>      10 µA</a:t>
              </a:r>
              <a:endParaRPr lang="zh-CN" altLang="en-US" sz="2000" b="0">
                <a:solidFill>
                  <a:schemeClr val="tx1"/>
                </a:solidFill>
                <a:latin typeface="Times New Roman" pitchFamily="18" charset="0"/>
                <a:sym typeface="Arial" pitchFamily="34" charset="0"/>
              </a:endParaRPr>
            </a:p>
            <a:p>
              <a:pPr>
                <a:buFont typeface="Arial" pitchFamily="34" charset="0"/>
                <a:buNone/>
              </a:pPr>
              <a:r>
                <a:rPr lang="en-US" altLang="zh-CN" sz="2000" b="0" i="1">
                  <a:solidFill>
                    <a:schemeClr val="tx1"/>
                  </a:solidFill>
                  <a:latin typeface="Times New Roman" pitchFamily="18" charset="0"/>
                  <a:sym typeface="Arial" pitchFamily="34" charset="0"/>
                </a:rPr>
                <a:t>      I</a:t>
              </a:r>
              <a:r>
                <a:rPr lang="en-US" altLang="zh-CN" sz="2000" b="0" baseline="-25000">
                  <a:solidFill>
                    <a:schemeClr val="tx1"/>
                  </a:solidFill>
                  <a:latin typeface="Times New Roman" pitchFamily="18" charset="0"/>
                  <a:sym typeface="Arial" pitchFamily="34" charset="0"/>
                </a:rPr>
                <a:t>B</a:t>
              </a:r>
              <a:r>
                <a:rPr lang="en-US" altLang="zh-CN" sz="2000" b="0">
                  <a:solidFill>
                    <a:schemeClr val="tx1"/>
                  </a:solidFill>
                  <a:latin typeface="Times New Roman" pitchFamily="18" charset="0"/>
                  <a:sym typeface="Arial" pitchFamily="34" charset="0"/>
                </a:rPr>
                <a:t> = 0</a:t>
              </a:r>
              <a:endParaRPr lang="zh-CN" altLang="en-US">
                <a:latin typeface="Times New Roman" pitchFamily="18" charset="0"/>
              </a:endParaRPr>
            </a:p>
          </p:txBody>
        </p:sp>
        <p:sp>
          <p:nvSpPr>
            <p:cNvPr id="20541" name="Text Box 65"/>
            <p:cNvSpPr>
              <a:spLocks noChangeArrowheads="1"/>
            </p:cNvSpPr>
            <p:nvPr/>
          </p:nvSpPr>
          <p:spPr bwMode="auto">
            <a:xfrm>
              <a:off x="160" y="1314"/>
              <a:ext cx="1458"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Font typeface="Arial" pitchFamily="34" charset="0"/>
                <a:buNone/>
              </a:pPr>
              <a:r>
                <a:rPr lang="en-US" altLang="zh-CN" sz="2000" i="1">
                  <a:solidFill>
                    <a:schemeClr val="tx1"/>
                  </a:solidFill>
                  <a:latin typeface="Times New Roman" pitchFamily="18" charset="0"/>
                  <a:sym typeface="Arial" pitchFamily="34" charset="0"/>
                </a:rPr>
                <a:t>O</a:t>
              </a:r>
              <a:r>
                <a:rPr lang="en-US" altLang="zh-CN" sz="2000">
                  <a:solidFill>
                    <a:schemeClr val="tx1"/>
                  </a:solidFill>
                  <a:latin typeface="Times New Roman" pitchFamily="18" charset="0"/>
                  <a:sym typeface="Arial" pitchFamily="34" charset="0"/>
                </a:rPr>
                <a:t>       2       4        6              </a:t>
              </a:r>
              <a:endParaRPr lang="zh-CN" altLang="en-US">
                <a:latin typeface="Times New Roman" pitchFamily="18" charset="0"/>
              </a:endParaRPr>
            </a:p>
          </p:txBody>
        </p:sp>
        <p:sp>
          <p:nvSpPr>
            <p:cNvPr id="20542" name="Line 66"/>
            <p:cNvSpPr>
              <a:spLocks noChangeShapeType="1"/>
            </p:cNvSpPr>
            <p:nvPr/>
          </p:nvSpPr>
          <p:spPr bwMode="auto">
            <a:xfrm>
              <a:off x="1616" y="1312"/>
              <a:ext cx="1" cy="24"/>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543" name="Line 67"/>
            <p:cNvSpPr>
              <a:spLocks noChangeShapeType="1"/>
            </p:cNvSpPr>
            <p:nvPr/>
          </p:nvSpPr>
          <p:spPr bwMode="auto">
            <a:xfrm>
              <a:off x="1261" y="1313"/>
              <a:ext cx="1" cy="26"/>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544" name="Line 68"/>
            <p:cNvSpPr>
              <a:spLocks noChangeShapeType="1"/>
            </p:cNvSpPr>
            <p:nvPr/>
          </p:nvSpPr>
          <p:spPr bwMode="auto">
            <a:xfrm>
              <a:off x="611" y="1313"/>
              <a:ext cx="1" cy="26"/>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545" name="Text Box 69"/>
            <p:cNvSpPr>
              <a:spLocks noChangeArrowheads="1"/>
            </p:cNvSpPr>
            <p:nvPr/>
          </p:nvSpPr>
          <p:spPr bwMode="auto">
            <a:xfrm>
              <a:off x="0" y="350"/>
              <a:ext cx="322" cy="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buFont typeface="Arial" pitchFamily="34" charset="0"/>
                <a:buNone/>
              </a:pPr>
              <a:r>
                <a:rPr lang="en-US" altLang="zh-CN" sz="2000">
                  <a:solidFill>
                    <a:schemeClr val="tx1"/>
                  </a:solidFill>
                  <a:latin typeface="Times New Roman" pitchFamily="18" charset="0"/>
                  <a:sym typeface="Arial" pitchFamily="34" charset="0"/>
                </a:rPr>
                <a:t>3</a:t>
              </a:r>
              <a:endParaRPr lang="zh-CN" altLang="en-US" sz="2000">
                <a:solidFill>
                  <a:schemeClr val="tx1"/>
                </a:solidFill>
                <a:latin typeface="Times New Roman" pitchFamily="18" charset="0"/>
                <a:sym typeface="Arial" pitchFamily="34" charset="0"/>
              </a:endParaRPr>
            </a:p>
            <a:p>
              <a:pPr>
                <a:lnSpc>
                  <a:spcPct val="90000"/>
                </a:lnSpc>
                <a:buFont typeface="Arial" pitchFamily="34" charset="0"/>
                <a:buNone/>
              </a:pPr>
              <a:endParaRPr lang="zh-CN" altLang="en-US" sz="1400">
                <a:solidFill>
                  <a:schemeClr val="tx1"/>
                </a:solidFill>
                <a:latin typeface="Times New Roman" pitchFamily="18" charset="0"/>
                <a:sym typeface="Arial" pitchFamily="34" charset="0"/>
              </a:endParaRPr>
            </a:p>
            <a:p>
              <a:pPr>
                <a:lnSpc>
                  <a:spcPct val="90000"/>
                </a:lnSpc>
                <a:buFont typeface="Arial" pitchFamily="34" charset="0"/>
                <a:buNone/>
              </a:pPr>
              <a:r>
                <a:rPr lang="en-US" altLang="zh-CN" sz="2000">
                  <a:solidFill>
                    <a:schemeClr val="tx1"/>
                  </a:solidFill>
                  <a:latin typeface="Times New Roman" pitchFamily="18" charset="0"/>
                  <a:sym typeface="Arial" pitchFamily="34" charset="0"/>
                </a:rPr>
                <a:t>2</a:t>
              </a:r>
              <a:endParaRPr lang="zh-CN" altLang="en-US" sz="2000">
                <a:solidFill>
                  <a:schemeClr val="tx1"/>
                </a:solidFill>
                <a:latin typeface="Times New Roman" pitchFamily="18" charset="0"/>
                <a:sym typeface="Arial" pitchFamily="34" charset="0"/>
              </a:endParaRPr>
            </a:p>
            <a:p>
              <a:pPr>
                <a:lnSpc>
                  <a:spcPct val="90000"/>
                </a:lnSpc>
                <a:buFont typeface="Arial" pitchFamily="34" charset="0"/>
                <a:buNone/>
              </a:pPr>
              <a:endParaRPr lang="zh-CN" altLang="en-US" sz="1200">
                <a:solidFill>
                  <a:schemeClr val="tx1"/>
                </a:solidFill>
                <a:latin typeface="Times New Roman" pitchFamily="18" charset="0"/>
                <a:sym typeface="Arial" pitchFamily="34" charset="0"/>
              </a:endParaRPr>
            </a:p>
            <a:p>
              <a:pPr>
                <a:lnSpc>
                  <a:spcPct val="90000"/>
                </a:lnSpc>
                <a:buFont typeface="Arial" pitchFamily="34" charset="0"/>
                <a:buNone/>
              </a:pPr>
              <a:r>
                <a:rPr lang="en-US" altLang="zh-CN" sz="2000">
                  <a:solidFill>
                    <a:schemeClr val="tx1"/>
                  </a:solidFill>
                  <a:latin typeface="Times New Roman" pitchFamily="18" charset="0"/>
                  <a:sym typeface="Arial" pitchFamily="34" charset="0"/>
                </a:rPr>
                <a:t>1</a:t>
              </a:r>
              <a:endParaRPr lang="zh-CN" altLang="en-US">
                <a:latin typeface="Times New Roman" pitchFamily="18" charset="0"/>
              </a:endParaRPr>
            </a:p>
          </p:txBody>
        </p:sp>
        <p:sp>
          <p:nvSpPr>
            <p:cNvPr id="20546" name="Line 70"/>
            <p:cNvSpPr>
              <a:spLocks noChangeShapeType="1"/>
            </p:cNvSpPr>
            <p:nvPr/>
          </p:nvSpPr>
          <p:spPr bwMode="auto">
            <a:xfrm>
              <a:off x="264" y="480"/>
              <a:ext cx="34"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547" name="Line 71"/>
            <p:cNvSpPr>
              <a:spLocks noChangeShapeType="1"/>
            </p:cNvSpPr>
            <p:nvPr/>
          </p:nvSpPr>
          <p:spPr bwMode="auto">
            <a:xfrm>
              <a:off x="269" y="776"/>
              <a:ext cx="32"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548" name="Line 72"/>
            <p:cNvSpPr>
              <a:spLocks noChangeShapeType="1"/>
            </p:cNvSpPr>
            <p:nvPr/>
          </p:nvSpPr>
          <p:spPr bwMode="auto">
            <a:xfrm>
              <a:off x="263" y="1067"/>
              <a:ext cx="32"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20549" name="Group 73"/>
            <p:cNvGrpSpPr>
              <a:grpSpLocks/>
            </p:cNvGrpSpPr>
            <p:nvPr/>
          </p:nvGrpSpPr>
          <p:grpSpPr bwMode="auto">
            <a:xfrm>
              <a:off x="288" y="448"/>
              <a:ext cx="368" cy="1222"/>
              <a:chOff x="0" y="59"/>
              <a:chExt cx="368" cy="1128"/>
            </a:xfrm>
          </p:grpSpPr>
          <p:sp>
            <p:nvSpPr>
              <p:cNvPr id="20550" name="Line 74"/>
              <p:cNvSpPr>
                <a:spLocks noChangeShapeType="1"/>
              </p:cNvSpPr>
              <p:nvPr/>
            </p:nvSpPr>
            <p:spPr bwMode="auto">
              <a:xfrm>
                <a:off x="176" y="59"/>
                <a:ext cx="1" cy="960"/>
              </a:xfrm>
              <a:prstGeom prst="line">
                <a:avLst/>
              </a:prstGeom>
              <a:noFill/>
              <a:ln w="9525">
                <a:solidFill>
                  <a:srgbClr val="FF0066"/>
                </a:solidFill>
                <a:prstDash val="dash"/>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551" name="Rectangle 75"/>
              <p:cNvSpPr>
                <a:spLocks noChangeArrowheads="1"/>
              </p:cNvSpPr>
              <p:nvPr/>
            </p:nvSpPr>
            <p:spPr bwMode="auto">
              <a:xfrm>
                <a:off x="0" y="991"/>
                <a:ext cx="368"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1600">
                    <a:solidFill>
                      <a:srgbClr val="FF0000"/>
                    </a:solidFill>
                    <a:latin typeface="Times New Roman" pitchFamily="18" charset="0"/>
                    <a:ea typeface="黑体" pitchFamily="49" charset="-122"/>
                  </a:rPr>
                  <a:t>0.7V</a:t>
                </a:r>
                <a:endParaRPr lang="zh-CN" altLang="en-US">
                  <a:solidFill>
                    <a:srgbClr val="FF0000"/>
                  </a:solidFill>
                  <a:latin typeface="Times New Roman" pitchFamily="18" charset="0"/>
                </a:endParaRPr>
              </a:p>
            </p:txBody>
          </p:sp>
        </p:grpSp>
      </p:grpSp>
      <p:grpSp>
        <p:nvGrpSpPr>
          <p:cNvPr id="27731" name="Group 83"/>
          <p:cNvGrpSpPr>
            <a:grpSpLocks/>
          </p:cNvGrpSpPr>
          <p:nvPr/>
        </p:nvGrpSpPr>
        <p:grpSpPr bwMode="auto">
          <a:xfrm>
            <a:off x="6313488" y="1795462"/>
            <a:ext cx="939800" cy="1609725"/>
            <a:chOff x="0" y="-30"/>
            <a:chExt cx="592" cy="1014"/>
          </a:xfrm>
        </p:grpSpPr>
        <p:sp>
          <p:nvSpPr>
            <p:cNvPr id="20523" name="Line 84"/>
            <p:cNvSpPr>
              <a:spLocks noChangeShapeType="1"/>
            </p:cNvSpPr>
            <p:nvPr/>
          </p:nvSpPr>
          <p:spPr bwMode="auto">
            <a:xfrm>
              <a:off x="0" y="680"/>
              <a:ext cx="432" cy="1"/>
            </a:xfrm>
            <a:prstGeom prst="line">
              <a:avLst/>
            </a:prstGeom>
            <a:noFill/>
            <a:ln w="38100">
              <a:solidFill>
                <a:srgbClr val="FF0066"/>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524" name="Line 85"/>
            <p:cNvSpPr>
              <a:spLocks noChangeShapeType="1"/>
            </p:cNvSpPr>
            <p:nvPr/>
          </p:nvSpPr>
          <p:spPr bwMode="auto">
            <a:xfrm flipV="1">
              <a:off x="432" y="-30"/>
              <a:ext cx="1" cy="720"/>
            </a:xfrm>
            <a:prstGeom prst="line">
              <a:avLst/>
            </a:prstGeom>
            <a:noFill/>
            <a:ln w="38100">
              <a:solidFill>
                <a:srgbClr val="FF0066"/>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525" name="Rectangle 86"/>
            <p:cNvSpPr>
              <a:spLocks noChangeArrowheads="1"/>
            </p:cNvSpPr>
            <p:nvPr/>
          </p:nvSpPr>
          <p:spPr bwMode="auto">
            <a:xfrm>
              <a:off x="192" y="753"/>
              <a:ext cx="4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1800">
                  <a:solidFill>
                    <a:srgbClr val="FF0000"/>
                  </a:solidFill>
                  <a:latin typeface="Times New Roman" pitchFamily="18" charset="0"/>
                  <a:ea typeface="黑体" pitchFamily="49" charset="-122"/>
                </a:rPr>
                <a:t>0.7V</a:t>
              </a:r>
              <a:endParaRPr lang="zh-CN" altLang="en-US">
                <a:solidFill>
                  <a:srgbClr val="FF0000"/>
                </a:solidFill>
                <a:latin typeface="Times New Roman" pitchFamily="18" charset="0"/>
              </a:endParaRPr>
            </a:p>
          </p:txBody>
        </p:sp>
      </p:grpSp>
      <p:grpSp>
        <p:nvGrpSpPr>
          <p:cNvPr id="27735" name="Group 87"/>
          <p:cNvGrpSpPr>
            <a:grpSpLocks/>
          </p:cNvGrpSpPr>
          <p:nvPr/>
        </p:nvGrpSpPr>
        <p:grpSpPr bwMode="auto">
          <a:xfrm>
            <a:off x="5508625" y="3565525"/>
            <a:ext cx="3635375" cy="2671763"/>
            <a:chOff x="0" y="7"/>
            <a:chExt cx="2290" cy="1683"/>
          </a:xfrm>
        </p:grpSpPr>
        <p:sp>
          <p:nvSpPr>
            <p:cNvPr id="20507" name="Line 88"/>
            <p:cNvSpPr>
              <a:spLocks noChangeShapeType="1"/>
            </p:cNvSpPr>
            <p:nvPr/>
          </p:nvSpPr>
          <p:spPr bwMode="auto">
            <a:xfrm>
              <a:off x="269" y="1340"/>
              <a:ext cx="1612" cy="1"/>
            </a:xfrm>
            <a:prstGeom prst="line">
              <a:avLst/>
            </a:prstGeom>
            <a:noFill/>
            <a:ln w="25400">
              <a:solidFill>
                <a:schemeClr val="tx1"/>
              </a:solidFill>
              <a:miter lim="800000"/>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0508" name="Line 89"/>
            <p:cNvSpPr>
              <a:spLocks noChangeShapeType="1"/>
            </p:cNvSpPr>
            <p:nvPr/>
          </p:nvSpPr>
          <p:spPr bwMode="auto">
            <a:xfrm flipV="1">
              <a:off x="269" y="240"/>
              <a:ext cx="1" cy="1098"/>
            </a:xfrm>
            <a:prstGeom prst="line">
              <a:avLst/>
            </a:prstGeom>
            <a:noFill/>
            <a:ln w="25400">
              <a:solidFill>
                <a:schemeClr val="tx1"/>
              </a:solidFill>
              <a:miter lim="800000"/>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0509" name="Text Box 90"/>
            <p:cNvSpPr>
              <a:spLocks noChangeArrowheads="1"/>
            </p:cNvSpPr>
            <p:nvPr/>
          </p:nvSpPr>
          <p:spPr bwMode="auto">
            <a:xfrm>
              <a:off x="273" y="7"/>
              <a:ext cx="72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2800" i="1">
                  <a:solidFill>
                    <a:schemeClr val="tx1"/>
                  </a:solidFill>
                  <a:latin typeface="Times New Roman" pitchFamily="18" charset="0"/>
                  <a:sym typeface="Arial" pitchFamily="34" charset="0"/>
                </a:rPr>
                <a:t>i</a:t>
              </a:r>
              <a:r>
                <a:rPr lang="en-US" altLang="zh-CN" sz="2400" baseline="-25000">
                  <a:solidFill>
                    <a:schemeClr val="tx1"/>
                  </a:solidFill>
                  <a:latin typeface="Times New Roman" pitchFamily="18" charset="0"/>
                  <a:sym typeface="Arial" pitchFamily="34" charset="0"/>
                </a:rPr>
                <a:t>C</a:t>
              </a:r>
              <a:r>
                <a:rPr lang="en-US" altLang="zh-CN" i="1">
                  <a:solidFill>
                    <a:schemeClr val="tx1"/>
                  </a:solidFill>
                  <a:latin typeface="Times New Roman" pitchFamily="18" charset="0"/>
                  <a:sym typeface="Arial" pitchFamily="34" charset="0"/>
                </a:rPr>
                <a:t> </a:t>
              </a:r>
              <a:r>
                <a:rPr lang="en-US" altLang="zh-CN" b="0">
                  <a:solidFill>
                    <a:schemeClr val="tx1"/>
                  </a:solidFill>
                  <a:latin typeface="Times New Roman" pitchFamily="18" charset="0"/>
                  <a:sym typeface="Arial" pitchFamily="34" charset="0"/>
                </a:rPr>
                <a:t>/</a:t>
              </a:r>
              <a:r>
                <a:rPr lang="en-US" altLang="zh-CN" sz="2000" b="0">
                  <a:solidFill>
                    <a:schemeClr val="tx1"/>
                  </a:solidFill>
                  <a:latin typeface="Times New Roman" pitchFamily="18" charset="0"/>
                  <a:sym typeface="Arial" pitchFamily="34" charset="0"/>
                </a:rPr>
                <a:t> </a:t>
              </a:r>
              <a:r>
                <a:rPr lang="en-US" altLang="zh-CN" sz="2000">
                  <a:solidFill>
                    <a:schemeClr val="tx1"/>
                  </a:solidFill>
                  <a:latin typeface="Times New Roman" pitchFamily="18" charset="0"/>
                  <a:sym typeface="Arial" pitchFamily="34" charset="0"/>
                </a:rPr>
                <a:t>mA</a:t>
              </a:r>
              <a:endParaRPr lang="zh-CN" altLang="en-US">
                <a:latin typeface="Times New Roman" pitchFamily="18" charset="0"/>
              </a:endParaRPr>
            </a:p>
          </p:txBody>
        </p:sp>
        <p:sp>
          <p:nvSpPr>
            <p:cNvPr id="20510" name="Text Box 91"/>
            <p:cNvSpPr>
              <a:spLocks noChangeArrowheads="1"/>
            </p:cNvSpPr>
            <p:nvPr/>
          </p:nvSpPr>
          <p:spPr bwMode="auto">
            <a:xfrm>
              <a:off x="1474" y="1277"/>
              <a:ext cx="81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buFont typeface="Arial" pitchFamily="34" charset="0"/>
                <a:buNone/>
              </a:pPr>
              <a:r>
                <a:rPr lang="zh-CN" altLang="en-US" i="1">
                  <a:solidFill>
                    <a:schemeClr val="tx1"/>
                  </a:solidFill>
                  <a:latin typeface="Times New Roman" pitchFamily="18" charset="0"/>
                  <a:sym typeface="Arial" pitchFamily="34" charset="0"/>
                </a:rPr>
                <a:t>  </a:t>
              </a:r>
              <a:r>
                <a:rPr lang="en-US" altLang="zh-CN" i="1">
                  <a:solidFill>
                    <a:schemeClr val="tx1"/>
                  </a:solidFill>
                  <a:latin typeface="Times New Roman" pitchFamily="18" charset="0"/>
                  <a:sym typeface="Arial" pitchFamily="34" charset="0"/>
                </a:rPr>
                <a:t>u</a:t>
              </a:r>
              <a:r>
                <a:rPr lang="en-US" altLang="zh-CN" sz="1800" baseline="-25000">
                  <a:solidFill>
                    <a:schemeClr val="tx1"/>
                  </a:solidFill>
                  <a:latin typeface="Times New Roman" pitchFamily="18" charset="0"/>
                  <a:sym typeface="Arial" pitchFamily="34" charset="0"/>
                </a:rPr>
                <a:t>CE</a:t>
              </a:r>
              <a:r>
                <a:rPr lang="en-US" altLang="zh-CN" b="0">
                  <a:solidFill>
                    <a:schemeClr val="tx1"/>
                  </a:solidFill>
                  <a:latin typeface="Times New Roman" pitchFamily="18" charset="0"/>
                  <a:sym typeface="Arial" pitchFamily="34" charset="0"/>
                </a:rPr>
                <a:t> </a:t>
              </a:r>
              <a:r>
                <a:rPr lang="en-US" altLang="zh-CN" sz="1800">
                  <a:solidFill>
                    <a:schemeClr val="tx1"/>
                  </a:solidFill>
                  <a:latin typeface="Times New Roman" pitchFamily="18" charset="0"/>
                  <a:sym typeface="Arial" pitchFamily="34" charset="0"/>
                </a:rPr>
                <a:t>/V</a:t>
              </a:r>
              <a:endParaRPr lang="zh-CN" altLang="en-US">
                <a:latin typeface="Times New Roman" pitchFamily="18" charset="0"/>
              </a:endParaRPr>
            </a:p>
          </p:txBody>
        </p:sp>
        <p:sp>
          <p:nvSpPr>
            <p:cNvPr id="20511" name="Text Box 92"/>
            <p:cNvSpPr>
              <a:spLocks noChangeArrowheads="1"/>
            </p:cNvSpPr>
            <p:nvPr/>
          </p:nvSpPr>
          <p:spPr bwMode="auto">
            <a:xfrm>
              <a:off x="1426" y="374"/>
              <a:ext cx="720"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2000" b="0">
                  <a:solidFill>
                    <a:schemeClr val="tx1"/>
                  </a:solidFill>
                  <a:latin typeface="Times New Roman" pitchFamily="18" charset="0"/>
                  <a:sym typeface="Arial" pitchFamily="34" charset="0"/>
                </a:rPr>
                <a:t>   </a:t>
              </a:r>
              <a:r>
                <a:rPr lang="en-US" altLang="zh-CN" sz="2000" b="0">
                  <a:solidFill>
                    <a:schemeClr val="tx1"/>
                  </a:solidFill>
                  <a:latin typeface="Times New Roman" pitchFamily="18" charset="0"/>
                  <a:sym typeface="Arial" pitchFamily="34" charset="0"/>
                </a:rPr>
                <a:t>40 µA</a:t>
              </a:r>
              <a:endParaRPr lang="zh-CN" altLang="en-US" sz="2000" b="0">
                <a:solidFill>
                  <a:schemeClr val="tx1"/>
                </a:solidFill>
                <a:latin typeface="Times New Roman" pitchFamily="18" charset="0"/>
                <a:sym typeface="Arial" pitchFamily="34" charset="0"/>
              </a:endParaRPr>
            </a:p>
            <a:p>
              <a:pPr>
                <a:buFont typeface="Arial" pitchFamily="34" charset="0"/>
                <a:buNone/>
              </a:pPr>
              <a:endParaRPr lang="zh-CN" altLang="en-US" sz="800" b="0">
                <a:solidFill>
                  <a:schemeClr val="tx1"/>
                </a:solidFill>
                <a:latin typeface="Times New Roman" pitchFamily="18" charset="0"/>
                <a:sym typeface="Arial" pitchFamily="34" charset="0"/>
              </a:endParaRPr>
            </a:p>
            <a:p>
              <a:pPr>
                <a:buFont typeface="Arial" pitchFamily="34" charset="0"/>
                <a:buNone/>
              </a:pPr>
              <a:r>
                <a:rPr lang="en-US" altLang="zh-CN" sz="2000" b="0">
                  <a:solidFill>
                    <a:schemeClr val="tx1"/>
                  </a:solidFill>
                  <a:latin typeface="Times New Roman" pitchFamily="18" charset="0"/>
                  <a:sym typeface="Arial" pitchFamily="34" charset="0"/>
                </a:rPr>
                <a:t>    30 µA</a:t>
              </a:r>
              <a:endParaRPr lang="zh-CN" altLang="en-US" sz="2000" b="0">
                <a:solidFill>
                  <a:schemeClr val="tx1"/>
                </a:solidFill>
                <a:latin typeface="Times New Roman" pitchFamily="18" charset="0"/>
                <a:sym typeface="Arial" pitchFamily="34" charset="0"/>
              </a:endParaRPr>
            </a:p>
            <a:p>
              <a:pPr>
                <a:buFont typeface="Arial" pitchFamily="34" charset="0"/>
                <a:buNone/>
              </a:pPr>
              <a:endParaRPr lang="zh-CN" altLang="en-US" sz="800" b="0">
                <a:solidFill>
                  <a:schemeClr val="tx1"/>
                </a:solidFill>
                <a:latin typeface="Times New Roman" pitchFamily="18" charset="0"/>
                <a:sym typeface="Arial" pitchFamily="34" charset="0"/>
              </a:endParaRPr>
            </a:p>
            <a:p>
              <a:pPr>
                <a:buFont typeface="Arial" pitchFamily="34" charset="0"/>
                <a:buNone/>
              </a:pPr>
              <a:r>
                <a:rPr lang="en-US" altLang="zh-CN" sz="2000" b="0">
                  <a:solidFill>
                    <a:schemeClr val="tx1"/>
                  </a:solidFill>
                  <a:latin typeface="Times New Roman" pitchFamily="18" charset="0"/>
                  <a:sym typeface="Arial" pitchFamily="34" charset="0"/>
                </a:rPr>
                <a:t>    20 µA</a:t>
              </a:r>
              <a:endParaRPr lang="zh-CN" altLang="en-US">
                <a:latin typeface="Times New Roman" pitchFamily="18" charset="0"/>
              </a:endParaRPr>
            </a:p>
          </p:txBody>
        </p:sp>
        <p:sp>
          <p:nvSpPr>
            <p:cNvPr id="20512" name="Text Box 93"/>
            <p:cNvSpPr>
              <a:spLocks noChangeArrowheads="1"/>
            </p:cNvSpPr>
            <p:nvPr/>
          </p:nvSpPr>
          <p:spPr bwMode="auto">
            <a:xfrm>
              <a:off x="34" y="1314"/>
              <a:ext cx="15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Font typeface="Arial" pitchFamily="34" charset="0"/>
                <a:buNone/>
              </a:pPr>
              <a:r>
                <a:rPr lang="en-US" altLang="zh-CN" sz="2000" i="1">
                  <a:solidFill>
                    <a:schemeClr val="tx1"/>
                  </a:solidFill>
                  <a:latin typeface="Times New Roman" pitchFamily="18" charset="0"/>
                  <a:sym typeface="Arial" pitchFamily="34" charset="0"/>
                </a:rPr>
                <a:t>O</a:t>
              </a:r>
              <a:r>
                <a:rPr lang="en-US" altLang="zh-CN" sz="2000">
                  <a:solidFill>
                    <a:schemeClr val="tx1"/>
                  </a:solidFill>
                  <a:latin typeface="Times New Roman" pitchFamily="18" charset="0"/>
                  <a:sym typeface="Arial" pitchFamily="34" charset="0"/>
                </a:rPr>
                <a:t>          2       4        6              </a:t>
              </a:r>
              <a:endParaRPr lang="zh-CN" altLang="en-US">
                <a:latin typeface="Times New Roman" pitchFamily="18" charset="0"/>
              </a:endParaRPr>
            </a:p>
          </p:txBody>
        </p:sp>
        <p:sp>
          <p:nvSpPr>
            <p:cNvPr id="20513" name="Text Box 94"/>
            <p:cNvSpPr>
              <a:spLocks noChangeArrowheads="1"/>
            </p:cNvSpPr>
            <p:nvPr/>
          </p:nvSpPr>
          <p:spPr bwMode="auto">
            <a:xfrm>
              <a:off x="0" y="373"/>
              <a:ext cx="322" cy="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buFont typeface="Arial" pitchFamily="34" charset="0"/>
                <a:buNone/>
              </a:pPr>
              <a:r>
                <a:rPr lang="en-US" altLang="zh-CN" sz="2000">
                  <a:solidFill>
                    <a:schemeClr val="tx1"/>
                  </a:solidFill>
                  <a:latin typeface="Times New Roman" pitchFamily="18" charset="0"/>
                  <a:sym typeface="Arial" pitchFamily="34" charset="0"/>
                </a:rPr>
                <a:t>3</a:t>
              </a:r>
              <a:endParaRPr lang="zh-CN" altLang="en-US" sz="2000">
                <a:solidFill>
                  <a:schemeClr val="tx1"/>
                </a:solidFill>
                <a:latin typeface="Times New Roman" pitchFamily="18" charset="0"/>
                <a:sym typeface="Arial" pitchFamily="34" charset="0"/>
              </a:endParaRPr>
            </a:p>
            <a:p>
              <a:pPr>
                <a:lnSpc>
                  <a:spcPct val="90000"/>
                </a:lnSpc>
                <a:buFont typeface="Arial" pitchFamily="34" charset="0"/>
                <a:buNone/>
              </a:pPr>
              <a:endParaRPr lang="zh-CN" altLang="en-US" sz="1400">
                <a:solidFill>
                  <a:schemeClr val="tx1"/>
                </a:solidFill>
                <a:latin typeface="Times New Roman" pitchFamily="18" charset="0"/>
                <a:sym typeface="Arial" pitchFamily="34" charset="0"/>
              </a:endParaRPr>
            </a:p>
            <a:p>
              <a:pPr>
                <a:lnSpc>
                  <a:spcPct val="90000"/>
                </a:lnSpc>
                <a:buFont typeface="Arial" pitchFamily="34" charset="0"/>
                <a:buNone/>
              </a:pPr>
              <a:r>
                <a:rPr lang="en-US" altLang="zh-CN" sz="2000">
                  <a:solidFill>
                    <a:schemeClr val="tx1"/>
                  </a:solidFill>
                  <a:latin typeface="Times New Roman" pitchFamily="18" charset="0"/>
                  <a:sym typeface="Arial" pitchFamily="34" charset="0"/>
                </a:rPr>
                <a:t>2</a:t>
              </a:r>
              <a:endParaRPr lang="zh-CN" altLang="en-US" sz="2000">
                <a:solidFill>
                  <a:schemeClr val="tx1"/>
                </a:solidFill>
                <a:latin typeface="Times New Roman" pitchFamily="18" charset="0"/>
                <a:sym typeface="Arial" pitchFamily="34" charset="0"/>
              </a:endParaRPr>
            </a:p>
            <a:p>
              <a:pPr>
                <a:lnSpc>
                  <a:spcPct val="90000"/>
                </a:lnSpc>
                <a:buFont typeface="Arial" pitchFamily="34" charset="0"/>
                <a:buNone/>
              </a:pPr>
              <a:endParaRPr lang="zh-CN" altLang="en-US" sz="1400">
                <a:solidFill>
                  <a:schemeClr val="tx1"/>
                </a:solidFill>
                <a:latin typeface="Times New Roman" pitchFamily="18" charset="0"/>
                <a:sym typeface="Arial" pitchFamily="34" charset="0"/>
              </a:endParaRPr>
            </a:p>
            <a:p>
              <a:pPr>
                <a:lnSpc>
                  <a:spcPct val="90000"/>
                </a:lnSpc>
                <a:buFont typeface="Arial" pitchFamily="34" charset="0"/>
                <a:buNone/>
              </a:pPr>
              <a:r>
                <a:rPr lang="en-US" altLang="zh-CN" sz="2000">
                  <a:solidFill>
                    <a:schemeClr val="tx1"/>
                  </a:solidFill>
                  <a:latin typeface="Times New Roman" pitchFamily="18" charset="0"/>
                  <a:sym typeface="Arial" pitchFamily="34" charset="0"/>
                </a:rPr>
                <a:t>1</a:t>
              </a:r>
              <a:endParaRPr lang="zh-CN" altLang="en-US">
                <a:latin typeface="Times New Roman" pitchFamily="18" charset="0"/>
              </a:endParaRPr>
            </a:p>
          </p:txBody>
        </p:sp>
        <p:sp>
          <p:nvSpPr>
            <p:cNvPr id="20514" name="Line 95"/>
            <p:cNvSpPr>
              <a:spLocks noChangeShapeType="1"/>
            </p:cNvSpPr>
            <p:nvPr/>
          </p:nvSpPr>
          <p:spPr bwMode="auto">
            <a:xfrm>
              <a:off x="264" y="480"/>
              <a:ext cx="34"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515" name="Line 96"/>
            <p:cNvSpPr>
              <a:spLocks noChangeShapeType="1"/>
            </p:cNvSpPr>
            <p:nvPr/>
          </p:nvSpPr>
          <p:spPr bwMode="auto">
            <a:xfrm>
              <a:off x="269" y="776"/>
              <a:ext cx="32"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516" name="Line 97"/>
            <p:cNvSpPr>
              <a:spLocks noChangeShapeType="1"/>
            </p:cNvSpPr>
            <p:nvPr/>
          </p:nvSpPr>
          <p:spPr bwMode="auto">
            <a:xfrm>
              <a:off x="263" y="1067"/>
              <a:ext cx="32"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20517" name="Group 98"/>
            <p:cNvGrpSpPr>
              <a:grpSpLocks/>
            </p:cNvGrpSpPr>
            <p:nvPr/>
          </p:nvGrpSpPr>
          <p:grpSpPr bwMode="auto">
            <a:xfrm>
              <a:off x="210" y="432"/>
              <a:ext cx="1264" cy="1258"/>
              <a:chOff x="0" y="0"/>
              <a:chExt cx="1264" cy="1258"/>
            </a:xfrm>
          </p:grpSpPr>
          <p:sp>
            <p:nvSpPr>
              <p:cNvPr id="20518" name="Line 99"/>
              <p:cNvSpPr>
                <a:spLocks noChangeShapeType="1"/>
              </p:cNvSpPr>
              <p:nvPr/>
            </p:nvSpPr>
            <p:spPr bwMode="auto">
              <a:xfrm>
                <a:off x="208" y="0"/>
                <a:ext cx="1" cy="912"/>
              </a:xfrm>
              <a:prstGeom prst="line">
                <a:avLst/>
              </a:prstGeom>
              <a:noFill/>
              <a:ln w="38100">
                <a:solidFill>
                  <a:srgbClr val="FF0066"/>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519" name="Line 100"/>
              <p:cNvSpPr>
                <a:spLocks noChangeShapeType="1"/>
              </p:cNvSpPr>
              <p:nvPr/>
            </p:nvSpPr>
            <p:spPr bwMode="auto">
              <a:xfrm>
                <a:off x="208" y="624"/>
                <a:ext cx="1056" cy="1"/>
              </a:xfrm>
              <a:prstGeom prst="line">
                <a:avLst/>
              </a:prstGeom>
              <a:noFill/>
              <a:ln w="38100">
                <a:solidFill>
                  <a:srgbClr val="FF0066"/>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520" name="Line 101"/>
              <p:cNvSpPr>
                <a:spLocks noChangeShapeType="1"/>
              </p:cNvSpPr>
              <p:nvPr/>
            </p:nvSpPr>
            <p:spPr bwMode="auto">
              <a:xfrm>
                <a:off x="208" y="336"/>
                <a:ext cx="1056" cy="1"/>
              </a:xfrm>
              <a:prstGeom prst="line">
                <a:avLst/>
              </a:prstGeom>
              <a:noFill/>
              <a:ln w="38100">
                <a:solidFill>
                  <a:srgbClr val="FF0066"/>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521" name="Line 102"/>
              <p:cNvSpPr>
                <a:spLocks noChangeShapeType="1"/>
              </p:cNvSpPr>
              <p:nvPr/>
            </p:nvSpPr>
            <p:spPr bwMode="auto">
              <a:xfrm>
                <a:off x="208" y="48"/>
                <a:ext cx="1056" cy="1"/>
              </a:xfrm>
              <a:prstGeom prst="line">
                <a:avLst/>
              </a:prstGeom>
              <a:noFill/>
              <a:ln w="38100">
                <a:solidFill>
                  <a:srgbClr val="FF0066"/>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522" name="Rectangle 103"/>
              <p:cNvSpPr>
                <a:spLocks noChangeArrowheads="1"/>
              </p:cNvSpPr>
              <p:nvPr/>
            </p:nvSpPr>
            <p:spPr bwMode="auto">
              <a:xfrm>
                <a:off x="0" y="854"/>
                <a:ext cx="40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endParaRPr lang="zh-CN" altLang="en-US" sz="1800">
                  <a:solidFill>
                    <a:srgbClr val="FF0000"/>
                  </a:solidFill>
                  <a:latin typeface="Times New Roman" pitchFamily="18" charset="0"/>
                  <a:ea typeface="黑体" pitchFamily="49" charset="-122"/>
                </a:endParaRPr>
              </a:p>
              <a:p>
                <a:pPr>
                  <a:buFont typeface="Arial" pitchFamily="34" charset="0"/>
                  <a:buNone/>
                </a:pPr>
                <a:r>
                  <a:rPr lang="en-US" altLang="zh-CN" sz="1800">
                    <a:solidFill>
                      <a:srgbClr val="FF0000"/>
                    </a:solidFill>
                    <a:latin typeface="Times New Roman" pitchFamily="18" charset="0"/>
                    <a:ea typeface="黑体" pitchFamily="49" charset="-122"/>
                  </a:rPr>
                  <a:t>0.7V</a:t>
                </a:r>
                <a:endParaRPr lang="zh-CN" altLang="en-US">
                  <a:solidFill>
                    <a:srgbClr val="FF0000"/>
                  </a:solidFill>
                  <a:latin typeface="Times New Roman" pitchFamily="18" charset="0"/>
                </a:endParaRPr>
              </a:p>
            </p:txBody>
          </p:sp>
        </p:grpSp>
      </p:grpSp>
      <p:sp>
        <p:nvSpPr>
          <p:cNvPr id="27752" name="AutoShape 104"/>
          <p:cNvSpPr>
            <a:spLocks noChangeArrowheads="1"/>
          </p:cNvSpPr>
          <p:nvPr/>
        </p:nvSpPr>
        <p:spPr bwMode="auto">
          <a:xfrm>
            <a:off x="3581400" y="2016125"/>
            <a:ext cx="1900238" cy="673100"/>
          </a:xfrm>
          <a:prstGeom prst="notchedRightArrow">
            <a:avLst>
              <a:gd name="adj1" fmla="val 50000"/>
              <a:gd name="adj2" fmla="val 77819"/>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buFont typeface="Arial" pitchFamily="34" charset="0"/>
              <a:buNone/>
            </a:pPr>
            <a:r>
              <a:rPr lang="zh-CN" altLang="en-US" sz="1600" b="0">
                <a:solidFill>
                  <a:srgbClr val="0066FF"/>
                </a:solidFill>
                <a:latin typeface="黑体" pitchFamily="49" charset="-122"/>
                <a:ea typeface="黑体" pitchFamily="49" charset="-122"/>
                <a:sym typeface="幼圆" pitchFamily="49" charset="-122"/>
              </a:rPr>
              <a:t>放大区近似</a:t>
            </a:r>
            <a:endParaRPr lang="zh-CN" altLang="en-US" b="0">
              <a:latin typeface="黑体" pitchFamily="49" charset="-122"/>
              <a:ea typeface="黑体" pitchFamily="49" charset="-122"/>
            </a:endParaRPr>
          </a:p>
        </p:txBody>
      </p:sp>
      <p:sp>
        <p:nvSpPr>
          <p:cNvPr id="27753" name="AutoShape 105"/>
          <p:cNvSpPr>
            <a:spLocks noChangeArrowheads="1"/>
          </p:cNvSpPr>
          <p:nvPr/>
        </p:nvSpPr>
        <p:spPr bwMode="auto">
          <a:xfrm>
            <a:off x="3810000" y="4402138"/>
            <a:ext cx="1671638" cy="673100"/>
          </a:xfrm>
          <a:prstGeom prst="notchedRightArrow">
            <a:avLst>
              <a:gd name="adj1" fmla="val 50000"/>
              <a:gd name="adj2" fmla="val 65537"/>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buFont typeface="Arial" pitchFamily="34" charset="0"/>
              <a:buNone/>
            </a:pPr>
            <a:r>
              <a:rPr lang="zh-CN" altLang="en-US" sz="1600" b="0">
                <a:solidFill>
                  <a:srgbClr val="0066FF"/>
                </a:solidFill>
                <a:latin typeface="黑体" pitchFamily="49" charset="-122"/>
                <a:ea typeface="黑体" pitchFamily="49" charset="-122"/>
                <a:sym typeface="幼圆" pitchFamily="49" charset="-122"/>
              </a:rPr>
              <a:t>放大区近似</a:t>
            </a:r>
            <a:endParaRPr lang="zh-CN" altLang="en-US" b="0">
              <a:latin typeface="黑体" pitchFamily="49" charset="-122"/>
              <a:ea typeface="黑体" pitchFamily="49" charset="-122"/>
            </a:endParaRPr>
          </a:p>
        </p:txBody>
      </p:sp>
      <p:grpSp>
        <p:nvGrpSpPr>
          <p:cNvPr id="20490" name="组合 1"/>
          <p:cNvGrpSpPr>
            <a:grpSpLocks/>
          </p:cNvGrpSpPr>
          <p:nvPr/>
        </p:nvGrpSpPr>
        <p:grpSpPr bwMode="auto">
          <a:xfrm>
            <a:off x="701675" y="1356953"/>
            <a:ext cx="2811463" cy="2144055"/>
            <a:chOff x="701675" y="1284945"/>
            <a:chExt cx="2811463" cy="2144055"/>
          </a:xfrm>
        </p:grpSpPr>
        <p:grpSp>
          <p:nvGrpSpPr>
            <p:cNvPr id="20499" name="Group 4"/>
            <p:cNvGrpSpPr>
              <a:grpSpLocks/>
            </p:cNvGrpSpPr>
            <p:nvPr/>
          </p:nvGrpSpPr>
          <p:grpSpPr bwMode="auto">
            <a:xfrm>
              <a:off x="796925" y="1736725"/>
              <a:ext cx="2590800" cy="1400174"/>
              <a:chOff x="0" y="94"/>
              <a:chExt cx="1632" cy="882"/>
            </a:xfrm>
          </p:grpSpPr>
          <p:sp>
            <p:nvSpPr>
              <p:cNvPr id="20502" name="Line 5"/>
              <p:cNvSpPr>
                <a:spLocks noChangeShapeType="1"/>
              </p:cNvSpPr>
              <p:nvPr/>
            </p:nvSpPr>
            <p:spPr bwMode="auto">
              <a:xfrm>
                <a:off x="171" y="862"/>
                <a:ext cx="1017" cy="1"/>
              </a:xfrm>
              <a:prstGeom prst="line">
                <a:avLst/>
              </a:prstGeom>
              <a:noFill/>
              <a:ln w="28575">
                <a:solidFill>
                  <a:schemeClr val="tx2"/>
                </a:solidFill>
                <a:miter lim="800000"/>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3" name="Line 6"/>
              <p:cNvSpPr>
                <a:spLocks noChangeShapeType="1"/>
              </p:cNvSpPr>
              <p:nvPr/>
            </p:nvSpPr>
            <p:spPr bwMode="auto">
              <a:xfrm rot="5400000" flipH="1">
                <a:off x="-207" y="481"/>
                <a:ext cx="775" cy="1"/>
              </a:xfrm>
              <a:prstGeom prst="line">
                <a:avLst/>
              </a:prstGeom>
              <a:noFill/>
              <a:ln w="28575">
                <a:solidFill>
                  <a:schemeClr val="tx2"/>
                </a:solidFill>
                <a:miter lim="800000"/>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4" name="Text Box 9"/>
              <p:cNvSpPr>
                <a:spLocks noChangeArrowheads="1"/>
              </p:cNvSpPr>
              <p:nvPr/>
            </p:nvSpPr>
            <p:spPr bwMode="auto">
              <a:xfrm>
                <a:off x="0" y="726"/>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spAutoFit/>
              </a:bodyPr>
              <a:lstStyle/>
              <a:p>
                <a:pPr>
                  <a:buFont typeface="Arial" pitchFamily="34" charset="0"/>
                  <a:buNone/>
                </a:pPr>
                <a:r>
                  <a:rPr lang="en-US" altLang="zh-CN" sz="2000" i="1">
                    <a:solidFill>
                      <a:schemeClr val="tx1"/>
                    </a:solidFill>
                    <a:latin typeface="Times New Roman" pitchFamily="18" charset="0"/>
                    <a:sym typeface="Arial" pitchFamily="34" charset="0"/>
                  </a:rPr>
                  <a:t>O</a:t>
                </a:r>
                <a:endParaRPr lang="zh-CN" altLang="en-US">
                  <a:latin typeface="Times New Roman" pitchFamily="18" charset="0"/>
                </a:endParaRPr>
              </a:p>
            </p:txBody>
          </p:sp>
          <p:sp>
            <p:nvSpPr>
              <p:cNvPr id="20505" name="未知"/>
              <p:cNvSpPr>
                <a:spLocks noChangeArrowheads="1"/>
              </p:cNvSpPr>
              <p:nvPr/>
            </p:nvSpPr>
            <p:spPr bwMode="auto">
              <a:xfrm>
                <a:off x="228" y="117"/>
                <a:ext cx="528" cy="748"/>
              </a:xfrm>
              <a:custGeom>
                <a:avLst/>
                <a:gdLst>
                  <a:gd name="T0" fmla="*/ 0 w 480"/>
                  <a:gd name="T1" fmla="*/ 107 h 892"/>
                  <a:gd name="T2" fmla="*/ 1014 w 480"/>
                  <a:gd name="T3" fmla="*/ 90 h 892"/>
                  <a:gd name="T4" fmla="*/ 1507 w 480"/>
                  <a:gd name="T5" fmla="*/ 0 h 892"/>
                  <a:gd name="T6" fmla="*/ 0 60000 65536"/>
                  <a:gd name="T7" fmla="*/ 0 60000 65536"/>
                  <a:gd name="T8" fmla="*/ 0 60000 65536"/>
                </a:gdLst>
                <a:ahLst/>
                <a:cxnLst>
                  <a:cxn ang="T6">
                    <a:pos x="T0" y="T1"/>
                  </a:cxn>
                  <a:cxn ang="T7">
                    <a:pos x="T2" y="T3"/>
                  </a:cxn>
                  <a:cxn ang="T8">
                    <a:pos x="T4" y="T5"/>
                  </a:cxn>
                </a:cxnLst>
                <a:rect l="0" t="0" r="r" b="b"/>
                <a:pathLst>
                  <a:path w="480" h="892">
                    <a:moveTo>
                      <a:pt x="0" y="888"/>
                    </a:moveTo>
                    <a:cubicBezTo>
                      <a:pt x="122" y="890"/>
                      <a:pt x="244" y="892"/>
                      <a:pt x="324" y="744"/>
                    </a:cubicBezTo>
                    <a:cubicBezTo>
                      <a:pt x="404" y="596"/>
                      <a:pt x="446" y="118"/>
                      <a:pt x="480" y="0"/>
                    </a:cubicBezTo>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20506" name="Object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8" y="240"/>
                <a:ext cx="864"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500" name="Text Box 63"/>
            <p:cNvSpPr>
              <a:spLocks noChangeArrowheads="1"/>
            </p:cNvSpPr>
            <p:nvPr/>
          </p:nvSpPr>
          <p:spPr bwMode="auto">
            <a:xfrm>
              <a:off x="701675" y="1284945"/>
              <a:ext cx="1025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2800" i="1" dirty="0" err="1">
                  <a:solidFill>
                    <a:schemeClr val="tx1"/>
                  </a:solidFill>
                  <a:latin typeface="Times New Roman" pitchFamily="18" charset="0"/>
                  <a:sym typeface="Arial" pitchFamily="34" charset="0"/>
                </a:rPr>
                <a:t>i</a:t>
              </a:r>
              <a:r>
                <a:rPr lang="en-US" altLang="zh-CN" sz="2400" baseline="-25000" dirty="0" err="1">
                  <a:solidFill>
                    <a:schemeClr val="tx1"/>
                  </a:solidFill>
                  <a:latin typeface="Times New Roman" pitchFamily="18" charset="0"/>
                  <a:sym typeface="Arial" pitchFamily="34" charset="0"/>
                </a:rPr>
                <a:t>B</a:t>
              </a:r>
              <a:r>
                <a:rPr lang="en-US" altLang="zh-CN" sz="2800" i="1" dirty="0">
                  <a:solidFill>
                    <a:schemeClr val="tx1"/>
                  </a:solidFill>
                  <a:latin typeface="Times New Roman" pitchFamily="18" charset="0"/>
                  <a:sym typeface="Arial" pitchFamily="34" charset="0"/>
                </a:rPr>
                <a:t> </a:t>
              </a:r>
              <a:r>
                <a:rPr lang="en-US" altLang="zh-CN" sz="2800" b="0" dirty="0">
                  <a:solidFill>
                    <a:schemeClr val="tx1"/>
                  </a:solidFill>
                  <a:latin typeface="Times New Roman" pitchFamily="18" charset="0"/>
                  <a:sym typeface="Arial" pitchFamily="34" charset="0"/>
                </a:rPr>
                <a:t>/</a:t>
              </a:r>
              <a:r>
                <a:rPr lang="en-US" altLang="zh-CN" sz="1800" b="0" dirty="0">
                  <a:solidFill>
                    <a:schemeClr val="tx1"/>
                  </a:solidFill>
                  <a:latin typeface="Times New Roman" pitchFamily="18" charset="0"/>
                  <a:sym typeface="Arial" pitchFamily="34" charset="0"/>
                </a:rPr>
                <a:t> </a:t>
              </a:r>
              <a:r>
                <a:rPr lang="en-US" altLang="zh-CN" sz="1800" dirty="0">
                  <a:solidFill>
                    <a:schemeClr val="tx1"/>
                  </a:solidFill>
                  <a:latin typeface="Times New Roman" pitchFamily="18" charset="0"/>
                  <a:sym typeface="Arial" pitchFamily="34" charset="0"/>
                </a:rPr>
                <a:t>mA</a:t>
              </a:r>
              <a:endParaRPr lang="zh-CN" altLang="en-US" sz="2800" dirty="0">
                <a:latin typeface="Times New Roman" pitchFamily="18" charset="0"/>
              </a:endParaRPr>
            </a:p>
          </p:txBody>
        </p:sp>
        <p:sp>
          <p:nvSpPr>
            <p:cNvPr id="20501" name="Text Box 16"/>
            <p:cNvSpPr>
              <a:spLocks noChangeArrowheads="1"/>
            </p:cNvSpPr>
            <p:nvPr/>
          </p:nvSpPr>
          <p:spPr bwMode="auto">
            <a:xfrm>
              <a:off x="2124075" y="2844800"/>
              <a:ext cx="1389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buFont typeface="Arial" pitchFamily="34" charset="0"/>
                <a:buNone/>
              </a:pPr>
              <a:r>
                <a:rPr lang="zh-CN" altLang="en-US" i="1">
                  <a:solidFill>
                    <a:schemeClr val="tx1"/>
                  </a:solidFill>
                  <a:latin typeface="Times New Roman" pitchFamily="18" charset="0"/>
                  <a:sym typeface="Arial" pitchFamily="34" charset="0"/>
                </a:rPr>
                <a:t>  </a:t>
              </a:r>
              <a:r>
                <a:rPr lang="en-US" altLang="zh-CN" i="1">
                  <a:solidFill>
                    <a:schemeClr val="tx1"/>
                  </a:solidFill>
                  <a:latin typeface="Times New Roman" pitchFamily="18" charset="0"/>
                  <a:sym typeface="Arial" pitchFamily="34" charset="0"/>
                </a:rPr>
                <a:t>u</a:t>
              </a:r>
              <a:r>
                <a:rPr lang="en-US" altLang="zh-CN" sz="1800" baseline="-25000">
                  <a:solidFill>
                    <a:schemeClr val="tx1"/>
                  </a:solidFill>
                  <a:latin typeface="Times New Roman" pitchFamily="18" charset="0"/>
                  <a:sym typeface="Arial" pitchFamily="34" charset="0"/>
                </a:rPr>
                <a:t>BE</a:t>
              </a:r>
              <a:r>
                <a:rPr lang="en-US" altLang="zh-CN" b="0">
                  <a:solidFill>
                    <a:schemeClr val="tx1"/>
                  </a:solidFill>
                  <a:latin typeface="Times New Roman" pitchFamily="18" charset="0"/>
                  <a:sym typeface="Arial" pitchFamily="34" charset="0"/>
                </a:rPr>
                <a:t> </a:t>
              </a:r>
              <a:r>
                <a:rPr lang="en-US" altLang="zh-CN" sz="1800">
                  <a:solidFill>
                    <a:schemeClr val="tx1"/>
                  </a:solidFill>
                  <a:latin typeface="Times New Roman" pitchFamily="18" charset="0"/>
                  <a:sym typeface="Arial" pitchFamily="34" charset="0"/>
                </a:rPr>
                <a:t>/V</a:t>
              </a:r>
              <a:endParaRPr lang="zh-CN" altLang="en-US">
                <a:latin typeface="Times New Roman" pitchFamily="18" charset="0"/>
              </a:endParaRPr>
            </a:p>
          </p:txBody>
        </p:sp>
      </p:grpSp>
      <p:grpSp>
        <p:nvGrpSpPr>
          <p:cNvPr id="20491" name="组合 2"/>
          <p:cNvGrpSpPr>
            <a:grpSpLocks/>
          </p:cNvGrpSpPr>
          <p:nvPr/>
        </p:nvGrpSpPr>
        <p:grpSpPr bwMode="auto">
          <a:xfrm>
            <a:off x="5795963" y="1304925"/>
            <a:ext cx="2901950" cy="2095500"/>
            <a:chOff x="5795963" y="1189038"/>
            <a:chExt cx="2901950" cy="2095500"/>
          </a:xfrm>
        </p:grpSpPr>
        <p:grpSp>
          <p:nvGrpSpPr>
            <p:cNvPr id="20492" name="Group 76"/>
            <p:cNvGrpSpPr>
              <a:grpSpLocks/>
            </p:cNvGrpSpPr>
            <p:nvPr/>
          </p:nvGrpSpPr>
          <p:grpSpPr bwMode="auto">
            <a:xfrm>
              <a:off x="6030913" y="1597025"/>
              <a:ext cx="2428875" cy="1414463"/>
              <a:chOff x="54" y="33"/>
              <a:chExt cx="1530" cy="891"/>
            </a:xfrm>
          </p:grpSpPr>
          <p:sp>
            <p:nvSpPr>
              <p:cNvPr id="20495" name="Line 77"/>
              <p:cNvSpPr>
                <a:spLocks noChangeShapeType="1"/>
              </p:cNvSpPr>
              <p:nvPr/>
            </p:nvSpPr>
            <p:spPr bwMode="auto">
              <a:xfrm>
                <a:off x="219" y="814"/>
                <a:ext cx="1017" cy="1"/>
              </a:xfrm>
              <a:prstGeom prst="line">
                <a:avLst/>
              </a:prstGeom>
              <a:noFill/>
              <a:ln w="28575">
                <a:solidFill>
                  <a:schemeClr val="tx2"/>
                </a:solidFill>
                <a:miter lim="800000"/>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6" name="Line 78"/>
              <p:cNvSpPr>
                <a:spLocks noChangeShapeType="1"/>
              </p:cNvSpPr>
              <p:nvPr/>
            </p:nvSpPr>
            <p:spPr bwMode="auto">
              <a:xfrm rot="5400000" flipH="1">
                <a:off x="-159" y="420"/>
                <a:ext cx="775" cy="1"/>
              </a:xfrm>
              <a:prstGeom prst="line">
                <a:avLst/>
              </a:prstGeom>
              <a:noFill/>
              <a:ln w="28575">
                <a:solidFill>
                  <a:schemeClr val="tx2"/>
                </a:solidFill>
                <a:miter lim="800000"/>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7" name="Text Box 81"/>
              <p:cNvSpPr>
                <a:spLocks noChangeArrowheads="1"/>
              </p:cNvSpPr>
              <p:nvPr/>
            </p:nvSpPr>
            <p:spPr bwMode="auto">
              <a:xfrm>
                <a:off x="54" y="693"/>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spAutoFit/>
              </a:bodyPr>
              <a:lstStyle/>
              <a:p>
                <a:pPr>
                  <a:buFont typeface="Arial" pitchFamily="34" charset="0"/>
                  <a:buNone/>
                </a:pPr>
                <a:r>
                  <a:rPr lang="en-US" altLang="zh-CN" sz="1800" i="1">
                    <a:solidFill>
                      <a:schemeClr val="tx1"/>
                    </a:solidFill>
                    <a:latin typeface="Times New Roman" pitchFamily="18" charset="0"/>
                    <a:sym typeface="Arial" pitchFamily="34" charset="0"/>
                  </a:rPr>
                  <a:t>O</a:t>
                </a:r>
                <a:endParaRPr lang="zh-CN" altLang="en-US">
                  <a:latin typeface="Times New Roman" pitchFamily="18" charset="0"/>
                </a:endParaRPr>
              </a:p>
            </p:txBody>
          </p:sp>
          <p:pic>
            <p:nvPicPr>
              <p:cNvPr id="20498" name="Object 8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 y="192"/>
                <a:ext cx="864"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493" name="Text Box 63"/>
            <p:cNvSpPr>
              <a:spLocks noChangeArrowheads="1"/>
            </p:cNvSpPr>
            <p:nvPr/>
          </p:nvSpPr>
          <p:spPr bwMode="auto">
            <a:xfrm>
              <a:off x="5795963" y="1189038"/>
              <a:ext cx="102711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2800" i="1">
                  <a:solidFill>
                    <a:schemeClr val="tx1"/>
                  </a:solidFill>
                  <a:latin typeface="Times New Roman" pitchFamily="18" charset="0"/>
                  <a:sym typeface="Arial" pitchFamily="34" charset="0"/>
                </a:rPr>
                <a:t>i</a:t>
              </a:r>
              <a:r>
                <a:rPr lang="en-US" altLang="zh-CN" sz="2400" baseline="-25000">
                  <a:solidFill>
                    <a:schemeClr val="tx1"/>
                  </a:solidFill>
                  <a:latin typeface="Times New Roman" pitchFamily="18" charset="0"/>
                  <a:sym typeface="Arial" pitchFamily="34" charset="0"/>
                </a:rPr>
                <a:t>B</a:t>
              </a:r>
              <a:r>
                <a:rPr lang="en-US" altLang="zh-CN" sz="2800" i="1">
                  <a:solidFill>
                    <a:schemeClr val="tx1"/>
                  </a:solidFill>
                  <a:latin typeface="Times New Roman" pitchFamily="18" charset="0"/>
                  <a:sym typeface="Arial" pitchFamily="34" charset="0"/>
                </a:rPr>
                <a:t> </a:t>
              </a:r>
              <a:r>
                <a:rPr lang="en-US" altLang="zh-CN" sz="2800" b="0">
                  <a:solidFill>
                    <a:schemeClr val="tx1"/>
                  </a:solidFill>
                  <a:latin typeface="Times New Roman" pitchFamily="18" charset="0"/>
                  <a:sym typeface="Arial" pitchFamily="34" charset="0"/>
                </a:rPr>
                <a:t>/</a:t>
              </a:r>
              <a:r>
                <a:rPr lang="en-US" altLang="zh-CN" sz="1800" b="0">
                  <a:solidFill>
                    <a:schemeClr val="tx1"/>
                  </a:solidFill>
                  <a:latin typeface="Times New Roman" pitchFamily="18" charset="0"/>
                  <a:sym typeface="Arial" pitchFamily="34" charset="0"/>
                </a:rPr>
                <a:t> </a:t>
              </a:r>
              <a:r>
                <a:rPr lang="en-US" altLang="zh-CN" sz="1800">
                  <a:solidFill>
                    <a:schemeClr val="tx1"/>
                  </a:solidFill>
                  <a:latin typeface="Times New Roman" pitchFamily="18" charset="0"/>
                  <a:sym typeface="Arial" pitchFamily="34" charset="0"/>
                </a:rPr>
                <a:t>mA</a:t>
              </a:r>
              <a:endParaRPr lang="zh-CN" altLang="en-US" sz="2800">
                <a:latin typeface="Times New Roman" pitchFamily="18" charset="0"/>
              </a:endParaRPr>
            </a:p>
          </p:txBody>
        </p:sp>
        <p:sp>
          <p:nvSpPr>
            <p:cNvPr id="20494" name="Text Box 16"/>
            <p:cNvSpPr>
              <a:spLocks noChangeArrowheads="1"/>
            </p:cNvSpPr>
            <p:nvPr/>
          </p:nvSpPr>
          <p:spPr bwMode="auto">
            <a:xfrm>
              <a:off x="7308850" y="2700338"/>
              <a:ext cx="1389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buFont typeface="Arial" pitchFamily="34" charset="0"/>
                <a:buNone/>
              </a:pPr>
              <a:r>
                <a:rPr lang="zh-CN" altLang="en-US" i="1">
                  <a:solidFill>
                    <a:schemeClr val="tx1"/>
                  </a:solidFill>
                  <a:latin typeface="Times New Roman" pitchFamily="18" charset="0"/>
                  <a:sym typeface="Arial" pitchFamily="34" charset="0"/>
                </a:rPr>
                <a:t>  </a:t>
              </a:r>
              <a:r>
                <a:rPr lang="en-US" altLang="zh-CN" i="1">
                  <a:solidFill>
                    <a:schemeClr val="tx1"/>
                  </a:solidFill>
                  <a:latin typeface="Times New Roman" pitchFamily="18" charset="0"/>
                  <a:sym typeface="Arial" pitchFamily="34" charset="0"/>
                </a:rPr>
                <a:t>u</a:t>
              </a:r>
              <a:r>
                <a:rPr lang="en-US" altLang="zh-CN" sz="1800" baseline="-25000">
                  <a:solidFill>
                    <a:schemeClr val="tx1"/>
                  </a:solidFill>
                  <a:latin typeface="Times New Roman" pitchFamily="18" charset="0"/>
                  <a:sym typeface="Arial" pitchFamily="34" charset="0"/>
                </a:rPr>
                <a:t>BE</a:t>
              </a:r>
              <a:r>
                <a:rPr lang="en-US" altLang="zh-CN" b="0">
                  <a:solidFill>
                    <a:schemeClr val="tx1"/>
                  </a:solidFill>
                  <a:latin typeface="Times New Roman" pitchFamily="18" charset="0"/>
                  <a:sym typeface="Arial" pitchFamily="34" charset="0"/>
                </a:rPr>
                <a:t> </a:t>
              </a:r>
              <a:r>
                <a:rPr lang="en-US" altLang="zh-CN" sz="1800">
                  <a:solidFill>
                    <a:schemeClr val="tx1"/>
                  </a:solidFill>
                  <a:latin typeface="Times New Roman" pitchFamily="18" charset="0"/>
                  <a:sym typeface="Arial" pitchFamily="34" charset="0"/>
                </a:rPr>
                <a:t>/V</a:t>
              </a:r>
              <a:endParaRPr lang="zh-CN" altLang="en-US">
                <a:latin typeface="Times New Roman" pitchFamily="18" charset="0"/>
              </a:endParaRPr>
            </a:p>
          </p:txBody>
        </p:sp>
      </p:grpSp>
      <p:sp>
        <p:nvSpPr>
          <p:cNvPr id="2" name="TextBox 1"/>
          <p:cNvSpPr txBox="1"/>
          <p:nvPr/>
        </p:nvSpPr>
        <p:spPr>
          <a:xfrm>
            <a:off x="3671900" y="728700"/>
            <a:ext cx="4134465" cy="523220"/>
          </a:xfrm>
          <a:prstGeom prst="rect">
            <a:avLst/>
          </a:prstGeom>
          <a:noFill/>
        </p:spPr>
        <p:txBody>
          <a:bodyPr wrap="none" rtlCol="0">
            <a:spAutoFit/>
          </a:bodyPr>
          <a:lstStyle/>
          <a:p>
            <a:r>
              <a:rPr lang="zh-CN" altLang="en-US" sz="2800" b="0" dirty="0">
                <a:solidFill>
                  <a:schemeClr val="tx1"/>
                </a:solidFill>
                <a:latin typeface="黑体" pitchFamily="49" charset="-122"/>
                <a:ea typeface="黑体" pitchFamily="49" charset="-122"/>
              </a:rPr>
              <a:t>使用条件：放大区！！！</a:t>
            </a:r>
          </a:p>
        </p:txBody>
      </p:sp>
      <p:sp>
        <p:nvSpPr>
          <p:cNvPr id="110" name="文本框 109">
            <a:extLst>
              <a:ext uri="{FF2B5EF4-FFF2-40B4-BE49-F238E27FC236}">
                <a16:creationId xmlns:a16="http://schemas.microsoft.com/office/drawing/2014/main" id="{9ED8074D-52F7-4405-A397-73CE2CE1B00B}"/>
              </a:ext>
            </a:extLst>
          </p:cNvPr>
          <p:cNvSpPr txBox="1"/>
          <p:nvPr/>
        </p:nvSpPr>
        <p:spPr>
          <a:xfrm>
            <a:off x="7771706" y="6228020"/>
            <a:ext cx="415499" cy="369332"/>
          </a:xfrm>
          <a:prstGeom prst="rect">
            <a:avLst/>
          </a:prstGeom>
          <a:noFill/>
        </p:spPr>
        <p:txBody>
          <a:bodyPr wrap="none" rtlCol="0">
            <a:spAutoFit/>
          </a:bodyPr>
          <a:lstStyle/>
          <a:p>
            <a:r>
              <a:rPr lang="en-US" altLang="zh-CN" sz="1800" dirty="0">
                <a:solidFill>
                  <a:srgbClr val="E4A4DC"/>
                </a:solidFill>
              </a:rPr>
              <a:t>76</a:t>
            </a:r>
            <a:endParaRPr lang="zh-CN" altLang="en-US" sz="1800" dirty="0">
              <a:solidFill>
                <a:srgbClr val="E4A4D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7660"/>
                                        </p:tgtEl>
                                        <p:attrNameLst>
                                          <p:attrName>style.visibility</p:attrName>
                                        </p:attrNameLst>
                                      </p:cBhvr>
                                      <p:to>
                                        <p:strVal val="visible"/>
                                      </p:to>
                                    </p:set>
                                    <p:animEffect transition="in" filter="wipe(up)">
                                      <p:cBhvr>
                                        <p:cTn id="7" dur="500"/>
                                        <p:tgtEl>
                                          <p:spTgt spid="2766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752"/>
                                        </p:tgtEl>
                                        <p:attrNameLst>
                                          <p:attrName>style.visibility</p:attrName>
                                        </p:attrNameLst>
                                      </p:cBhvr>
                                      <p:to>
                                        <p:strVal val="visible"/>
                                      </p:to>
                                    </p:set>
                                    <p:animEffect filter="wipe(left)">
                                      <p:cBhvr>
                                        <p:cTn id="11" dur="500"/>
                                        <p:tgtEl>
                                          <p:spTgt spid="2775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7731"/>
                                        </p:tgtEl>
                                        <p:attrNameLst>
                                          <p:attrName>style.visibility</p:attrName>
                                        </p:attrNameLst>
                                      </p:cBhvr>
                                      <p:to>
                                        <p:strVal val="visible"/>
                                      </p:to>
                                    </p:set>
                                    <p:animEffect filter="wipe(left)">
                                      <p:cBhvr>
                                        <p:cTn id="16" dur="500"/>
                                        <p:tgtEl>
                                          <p:spTgt spid="2773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7663"/>
                                        </p:tgtEl>
                                        <p:attrNameLst>
                                          <p:attrName>style.visibility</p:attrName>
                                        </p:attrNameLst>
                                      </p:cBhvr>
                                      <p:to>
                                        <p:strVal val="visible"/>
                                      </p:to>
                                    </p:set>
                                    <p:animEffect filter="wipe(left)">
                                      <p:cBhvr>
                                        <p:cTn id="21" dur="500"/>
                                        <p:tgtEl>
                                          <p:spTgt spid="2766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7753"/>
                                        </p:tgtEl>
                                        <p:attrNameLst>
                                          <p:attrName>style.visibility</p:attrName>
                                        </p:attrNameLst>
                                      </p:cBhvr>
                                      <p:to>
                                        <p:strVal val="visible"/>
                                      </p:to>
                                    </p:set>
                                    <p:animEffect filter="wipe(left)">
                                      <p:cBhvr>
                                        <p:cTn id="26" dur="500"/>
                                        <p:tgtEl>
                                          <p:spTgt spid="2775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27735"/>
                                        </p:tgtEl>
                                        <p:attrNameLst>
                                          <p:attrName>style.visibility</p:attrName>
                                        </p:attrNameLst>
                                      </p:cBhvr>
                                      <p:to>
                                        <p:strVal val="visible"/>
                                      </p:to>
                                    </p:set>
                                    <p:animEffect filter="wipe(left)">
                                      <p:cBhvr>
                                        <p:cTn id="31" dur="500"/>
                                        <p:tgtEl>
                                          <p:spTgt spid="27735"/>
                                        </p:tgtEl>
                                      </p:cBhvr>
                                    </p:animEffect>
                                  </p:childTnLst>
                                </p:cTn>
                              </p:par>
                            </p:childTnLst>
                          </p:cTn>
                        </p:par>
                        <p:par>
                          <p:cTn id="32" fill="hold">
                            <p:stCondLst>
                              <p:cond delay="500"/>
                            </p:stCondLst>
                            <p:childTnLst>
                              <p:par>
                                <p:cTn id="33" presetID="6" presetClass="entr" presetSubtype="16"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circle(in)">
                                      <p:cBhvr>
                                        <p:cTn id="35"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2" grpId="0" bldLvl="0" animBg="1"/>
      <p:bldP spid="27753" grpId="0" bldLvl="0" animBg="1"/>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Oval 2"/>
          <p:cNvSpPr>
            <a:spLocks noChangeArrowheads="1"/>
          </p:cNvSpPr>
          <p:nvPr/>
        </p:nvSpPr>
        <p:spPr bwMode="auto">
          <a:xfrm>
            <a:off x="3698875" y="6164263"/>
            <a:ext cx="69850" cy="66675"/>
          </a:xfrm>
          <a:prstGeom prst="ellipse">
            <a:avLst/>
          </a:prstGeom>
          <a:solidFill>
            <a:schemeClr val="tx1"/>
          </a:solidFill>
          <a:ln w="38100">
            <a:solidFill>
              <a:schemeClr val="accent2"/>
            </a:solidFill>
            <a:miter lim="800000"/>
            <a:headEnd/>
            <a:tailEnd/>
          </a:ln>
        </p:spPr>
        <p:txBody>
          <a:bodyPr wrap="none" anchor="ctr"/>
          <a:lstStyle/>
          <a:p>
            <a:pPr>
              <a:buFont typeface="Arial" pitchFamily="34" charset="0"/>
              <a:buNone/>
            </a:pPr>
            <a:endParaRPr lang="zh-CN" altLang="zh-CN" sz="2800">
              <a:solidFill>
                <a:srgbClr val="000000"/>
              </a:solidFill>
              <a:latin typeface="Times New Roman" pitchFamily="18" charset="0"/>
              <a:sym typeface="Arial" pitchFamily="34" charset="0"/>
            </a:endParaRPr>
          </a:p>
        </p:txBody>
      </p:sp>
      <p:grpSp>
        <p:nvGrpSpPr>
          <p:cNvPr id="28675" name="Group 3"/>
          <p:cNvGrpSpPr>
            <a:grpSpLocks/>
          </p:cNvGrpSpPr>
          <p:nvPr/>
        </p:nvGrpSpPr>
        <p:grpSpPr bwMode="auto">
          <a:xfrm>
            <a:off x="4552950" y="3924300"/>
            <a:ext cx="506413" cy="620713"/>
            <a:chOff x="0" y="0"/>
            <a:chExt cx="319" cy="391"/>
          </a:xfrm>
        </p:grpSpPr>
        <p:sp>
          <p:nvSpPr>
            <p:cNvPr id="21585" name="Line 4"/>
            <p:cNvSpPr>
              <a:spLocks noChangeShapeType="1"/>
            </p:cNvSpPr>
            <p:nvPr/>
          </p:nvSpPr>
          <p:spPr bwMode="auto">
            <a:xfrm flipH="1">
              <a:off x="0" y="391"/>
              <a:ext cx="313" cy="1"/>
            </a:xfrm>
            <a:prstGeom prst="line">
              <a:avLst/>
            </a:prstGeom>
            <a:noFill/>
            <a:ln w="28575">
              <a:solidFill>
                <a:srgbClr val="FF0066"/>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86" name="Text Box 5"/>
            <p:cNvSpPr>
              <a:spLocks noChangeArrowheads="1"/>
            </p:cNvSpPr>
            <p:nvPr/>
          </p:nvSpPr>
          <p:spPr bwMode="auto">
            <a:xfrm>
              <a:off x="40" y="0"/>
              <a:ext cx="279"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b="0" i="1">
                  <a:solidFill>
                    <a:srgbClr val="FF0000"/>
                  </a:solidFill>
                  <a:latin typeface="Times New Roman" pitchFamily="18" charset="0"/>
                  <a:ea typeface="方正琥珀繁体"/>
                  <a:cs typeface="方正琥珀繁体"/>
                </a:rPr>
                <a:t>I</a:t>
              </a:r>
              <a:r>
                <a:rPr lang="en-US" altLang="zh-CN" baseline="-25000">
                  <a:solidFill>
                    <a:srgbClr val="FF0000"/>
                  </a:solidFill>
                  <a:latin typeface="Times New Roman" pitchFamily="18" charset="0"/>
                  <a:ea typeface="方正琥珀繁体"/>
                  <a:cs typeface="方正琥珀繁体"/>
                </a:rPr>
                <a:t>c</a:t>
              </a:r>
              <a:endParaRPr lang="en-US" altLang="zh-CN" sz="1600" i="1">
                <a:solidFill>
                  <a:srgbClr val="FF0000"/>
                </a:solidFill>
                <a:latin typeface="Times New Roman" pitchFamily="18" charset="0"/>
                <a:ea typeface="方正琥珀繁体"/>
                <a:cs typeface="方正琥珀繁体"/>
              </a:endParaRPr>
            </a:p>
          </p:txBody>
        </p:sp>
      </p:grpSp>
      <p:grpSp>
        <p:nvGrpSpPr>
          <p:cNvPr id="28678" name="Group 6"/>
          <p:cNvGrpSpPr>
            <a:grpSpLocks/>
          </p:cNvGrpSpPr>
          <p:nvPr/>
        </p:nvGrpSpPr>
        <p:grpSpPr bwMode="auto">
          <a:xfrm>
            <a:off x="2519363" y="3968750"/>
            <a:ext cx="481012" cy="647700"/>
            <a:chOff x="0" y="-35"/>
            <a:chExt cx="303" cy="408"/>
          </a:xfrm>
        </p:grpSpPr>
        <p:sp>
          <p:nvSpPr>
            <p:cNvPr id="21583" name="Line 7"/>
            <p:cNvSpPr>
              <a:spLocks noChangeShapeType="1"/>
            </p:cNvSpPr>
            <p:nvPr/>
          </p:nvSpPr>
          <p:spPr bwMode="auto">
            <a:xfrm flipV="1">
              <a:off x="15" y="363"/>
              <a:ext cx="288" cy="10"/>
            </a:xfrm>
            <a:prstGeom prst="line">
              <a:avLst/>
            </a:prstGeom>
            <a:noFill/>
            <a:ln w="28575">
              <a:solidFill>
                <a:srgbClr val="FF0066"/>
              </a:solidFill>
              <a:miter lim="800000"/>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84" name="Text Box 8"/>
            <p:cNvSpPr>
              <a:spLocks noChangeArrowheads="1"/>
            </p:cNvSpPr>
            <p:nvPr/>
          </p:nvSpPr>
          <p:spPr bwMode="auto">
            <a:xfrm>
              <a:off x="0" y="-35"/>
              <a:ext cx="303"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b="0" i="1">
                  <a:solidFill>
                    <a:srgbClr val="FF0000"/>
                  </a:solidFill>
                  <a:latin typeface="Times New Roman" pitchFamily="18" charset="0"/>
                  <a:ea typeface="方正琥珀繁体"/>
                  <a:cs typeface="方正琥珀繁体"/>
                </a:rPr>
                <a:t>I</a:t>
              </a:r>
              <a:r>
                <a:rPr lang="en-US" altLang="zh-CN" sz="2800" baseline="-25000">
                  <a:solidFill>
                    <a:srgbClr val="FF0000"/>
                  </a:solidFill>
                  <a:latin typeface="Times New Roman" pitchFamily="18" charset="0"/>
                  <a:ea typeface="方正琥珀繁体"/>
                  <a:cs typeface="方正琥珀繁体"/>
                </a:rPr>
                <a:t>B</a:t>
              </a:r>
              <a:endParaRPr lang="en-US" altLang="zh-CN" sz="2800">
                <a:solidFill>
                  <a:srgbClr val="FF0000"/>
                </a:solidFill>
                <a:latin typeface="Times New Roman" pitchFamily="18" charset="0"/>
                <a:sym typeface="Arial" pitchFamily="34" charset="0"/>
              </a:endParaRPr>
            </a:p>
          </p:txBody>
        </p:sp>
      </p:grpSp>
      <p:grpSp>
        <p:nvGrpSpPr>
          <p:cNvPr id="28681" name="Group 9"/>
          <p:cNvGrpSpPr>
            <a:grpSpLocks/>
          </p:cNvGrpSpPr>
          <p:nvPr/>
        </p:nvGrpSpPr>
        <p:grpSpPr bwMode="auto">
          <a:xfrm>
            <a:off x="4070350" y="4124325"/>
            <a:ext cx="1712913" cy="2139950"/>
            <a:chOff x="0" y="0"/>
            <a:chExt cx="1079" cy="1348"/>
          </a:xfrm>
        </p:grpSpPr>
        <p:sp>
          <p:nvSpPr>
            <p:cNvPr id="21568" name="Line 10"/>
            <p:cNvSpPr>
              <a:spLocks noChangeShapeType="1"/>
            </p:cNvSpPr>
            <p:nvPr/>
          </p:nvSpPr>
          <p:spPr bwMode="auto">
            <a:xfrm rot="329304" flipH="1">
              <a:off x="22" y="569"/>
              <a:ext cx="89" cy="213"/>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9" name="Line 11"/>
            <p:cNvSpPr>
              <a:spLocks noChangeShapeType="1"/>
            </p:cNvSpPr>
            <p:nvPr/>
          </p:nvSpPr>
          <p:spPr bwMode="auto">
            <a:xfrm rot="329304">
              <a:off x="111" y="580"/>
              <a:ext cx="134" cy="213"/>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0" name="Line 12"/>
            <p:cNvSpPr>
              <a:spLocks noChangeShapeType="1"/>
            </p:cNvSpPr>
            <p:nvPr/>
          </p:nvSpPr>
          <p:spPr bwMode="auto">
            <a:xfrm rot="329304">
              <a:off x="0" y="783"/>
              <a:ext cx="134" cy="214"/>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1" name="Line 13"/>
            <p:cNvSpPr>
              <a:spLocks noChangeShapeType="1"/>
            </p:cNvSpPr>
            <p:nvPr/>
          </p:nvSpPr>
          <p:spPr bwMode="auto">
            <a:xfrm rot="278591" flipH="1">
              <a:off x="135" y="783"/>
              <a:ext cx="90" cy="214"/>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2" name="Line 14"/>
            <p:cNvSpPr>
              <a:spLocks noChangeShapeType="1"/>
            </p:cNvSpPr>
            <p:nvPr/>
          </p:nvSpPr>
          <p:spPr bwMode="auto">
            <a:xfrm>
              <a:off x="120" y="1002"/>
              <a:ext cx="1" cy="31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3" name="Line 15"/>
            <p:cNvSpPr>
              <a:spLocks noChangeShapeType="1"/>
            </p:cNvSpPr>
            <p:nvPr/>
          </p:nvSpPr>
          <p:spPr bwMode="auto">
            <a:xfrm flipV="1">
              <a:off x="117" y="337"/>
              <a:ext cx="1" cy="287"/>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4" name="Oval 16"/>
            <p:cNvSpPr>
              <a:spLocks noChangeArrowheads="1"/>
            </p:cNvSpPr>
            <p:nvPr/>
          </p:nvSpPr>
          <p:spPr bwMode="auto">
            <a:xfrm>
              <a:off x="848" y="295"/>
              <a:ext cx="89" cy="85"/>
            </a:xfrm>
            <a:prstGeom prst="ellipse">
              <a:avLst/>
            </a:prstGeom>
            <a:solidFill>
              <a:srgbClr val="FFFFFF"/>
            </a:solidFill>
            <a:ln w="38100">
              <a:solidFill>
                <a:srgbClr val="000000"/>
              </a:solidFill>
              <a:miter lim="800000"/>
              <a:headEnd/>
              <a:tailEnd/>
            </a:ln>
          </p:spPr>
          <p:txBody>
            <a:bodyPr wrap="none" anchor="ctr"/>
            <a:lstStyle/>
            <a:p>
              <a:pPr>
                <a:buFont typeface="Arial" pitchFamily="34" charset="0"/>
                <a:buNone/>
              </a:pPr>
              <a:endParaRPr lang="zh-CN" altLang="zh-CN" sz="2400" b="0">
                <a:solidFill>
                  <a:schemeClr val="tx1"/>
                </a:solidFill>
                <a:latin typeface="幼圆" pitchFamily="49" charset="-122"/>
                <a:ea typeface="幼圆" pitchFamily="49" charset="-122"/>
                <a:sym typeface="幼圆" pitchFamily="49" charset="-122"/>
              </a:endParaRPr>
            </a:p>
          </p:txBody>
        </p:sp>
        <p:sp>
          <p:nvSpPr>
            <p:cNvPr id="21575" name="Oval 17"/>
            <p:cNvSpPr>
              <a:spLocks noChangeArrowheads="1"/>
            </p:cNvSpPr>
            <p:nvPr/>
          </p:nvSpPr>
          <p:spPr bwMode="auto">
            <a:xfrm>
              <a:off x="893" y="1262"/>
              <a:ext cx="89" cy="86"/>
            </a:xfrm>
            <a:prstGeom prst="ellipse">
              <a:avLst/>
            </a:prstGeom>
            <a:solidFill>
              <a:srgbClr val="FFFFFF"/>
            </a:solidFill>
            <a:ln w="38100">
              <a:solidFill>
                <a:srgbClr val="000000"/>
              </a:solidFill>
              <a:miter lim="800000"/>
              <a:headEnd/>
              <a:tailEnd/>
            </a:ln>
          </p:spPr>
          <p:txBody>
            <a:bodyPr wrap="none" anchor="ctr"/>
            <a:lstStyle/>
            <a:p>
              <a:pPr>
                <a:buFont typeface="Arial" pitchFamily="34" charset="0"/>
                <a:buNone/>
              </a:pPr>
              <a:endParaRPr lang="zh-CN" altLang="zh-CN" sz="2800">
                <a:solidFill>
                  <a:srgbClr val="000000"/>
                </a:solidFill>
                <a:latin typeface="Times New Roman" pitchFamily="18" charset="0"/>
                <a:sym typeface="Arial" pitchFamily="34" charset="0"/>
              </a:endParaRPr>
            </a:p>
          </p:txBody>
        </p:sp>
        <p:sp>
          <p:nvSpPr>
            <p:cNvPr id="21576" name="Text Box 18"/>
            <p:cNvSpPr>
              <a:spLocks noChangeArrowheads="1"/>
            </p:cNvSpPr>
            <p:nvPr/>
          </p:nvSpPr>
          <p:spPr bwMode="auto">
            <a:xfrm>
              <a:off x="799" y="0"/>
              <a:ext cx="28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2800">
                  <a:solidFill>
                    <a:srgbClr val="009900"/>
                  </a:solidFill>
                  <a:latin typeface="Times New Roman" pitchFamily="18" charset="0"/>
                  <a:ea typeface="方正琥珀繁体"/>
                  <a:cs typeface="方正琥珀繁体"/>
                </a:rPr>
                <a:t>C</a:t>
              </a:r>
              <a:endParaRPr lang="en-US" altLang="zh-CN" sz="1800">
                <a:solidFill>
                  <a:srgbClr val="009900"/>
                </a:solidFill>
                <a:latin typeface="Times New Roman" pitchFamily="18" charset="0"/>
                <a:ea typeface="方正琥珀繁体"/>
                <a:cs typeface="方正琥珀繁体"/>
              </a:endParaRPr>
            </a:p>
          </p:txBody>
        </p:sp>
        <p:sp>
          <p:nvSpPr>
            <p:cNvPr id="21577" name="Line 19"/>
            <p:cNvSpPr>
              <a:spLocks noChangeShapeType="1"/>
            </p:cNvSpPr>
            <p:nvPr/>
          </p:nvSpPr>
          <p:spPr bwMode="auto">
            <a:xfrm>
              <a:off x="279" y="573"/>
              <a:ext cx="1" cy="470"/>
            </a:xfrm>
            <a:prstGeom prst="line">
              <a:avLst/>
            </a:prstGeom>
            <a:noFill/>
            <a:ln w="28575">
              <a:solidFill>
                <a:srgbClr val="FF0066"/>
              </a:solidFill>
              <a:miter lim="800000"/>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8" name="Line 20"/>
            <p:cNvSpPr>
              <a:spLocks noChangeShapeType="1"/>
            </p:cNvSpPr>
            <p:nvPr/>
          </p:nvSpPr>
          <p:spPr bwMode="auto">
            <a:xfrm>
              <a:off x="11" y="790"/>
              <a:ext cx="224" cy="1"/>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1579" name="Group 21"/>
            <p:cNvGrpSpPr>
              <a:grpSpLocks/>
            </p:cNvGrpSpPr>
            <p:nvPr/>
          </p:nvGrpSpPr>
          <p:grpSpPr bwMode="auto">
            <a:xfrm>
              <a:off x="260" y="528"/>
              <a:ext cx="459" cy="368"/>
              <a:chOff x="0" y="0"/>
              <a:chExt cx="493" cy="414"/>
            </a:xfrm>
          </p:grpSpPr>
          <p:sp>
            <p:nvSpPr>
              <p:cNvPr id="21581" name="Text Box 22"/>
              <p:cNvSpPr>
                <a:spLocks noChangeArrowheads="1"/>
              </p:cNvSpPr>
              <p:nvPr/>
            </p:nvSpPr>
            <p:spPr bwMode="auto">
              <a:xfrm>
                <a:off x="114" y="0"/>
                <a:ext cx="379"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zh-CN" altLang="en-US" b="0" i="1">
                    <a:solidFill>
                      <a:srgbClr val="FF0000"/>
                    </a:solidFill>
                    <a:latin typeface="Times New Roman" pitchFamily="18" charset="0"/>
                    <a:ea typeface="方正琥珀繁体"/>
                    <a:cs typeface="方正琥珀繁体"/>
                  </a:rPr>
                  <a:t> </a:t>
                </a:r>
                <a:r>
                  <a:rPr lang="en-US" altLang="zh-CN" b="0" i="1">
                    <a:solidFill>
                      <a:srgbClr val="FF0000"/>
                    </a:solidFill>
                    <a:latin typeface="Times New Roman" pitchFamily="18" charset="0"/>
                    <a:ea typeface="方正琥珀繁体"/>
                    <a:cs typeface="方正琥珀繁体"/>
                  </a:rPr>
                  <a:t>I</a:t>
                </a:r>
                <a:r>
                  <a:rPr lang="en-US" altLang="zh-CN" sz="2400" baseline="-25000">
                    <a:solidFill>
                      <a:srgbClr val="FF0000"/>
                    </a:solidFill>
                    <a:latin typeface="Times New Roman" pitchFamily="18" charset="0"/>
                    <a:ea typeface="方正琥珀繁体"/>
                    <a:cs typeface="方正琥珀繁体"/>
                  </a:rPr>
                  <a:t>B</a:t>
                </a:r>
                <a:endParaRPr lang="en-US" altLang="zh-CN" sz="2400" i="1">
                  <a:solidFill>
                    <a:srgbClr val="FF0000"/>
                  </a:solidFill>
                  <a:latin typeface="Times New Roman" pitchFamily="18" charset="0"/>
                  <a:ea typeface="方正琥珀繁体"/>
                  <a:cs typeface="方正琥珀繁体"/>
                </a:endParaRPr>
              </a:p>
            </p:txBody>
          </p:sp>
          <p:sp>
            <p:nvSpPr>
              <p:cNvPr id="21582" name="Text Box 23"/>
              <p:cNvSpPr>
                <a:spLocks noChangeArrowheads="1"/>
              </p:cNvSpPr>
              <p:nvPr/>
            </p:nvSpPr>
            <p:spPr bwMode="auto">
              <a:xfrm>
                <a:off x="0" y="57"/>
                <a:ext cx="2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buFont typeface="Arial" pitchFamily="34" charset="0"/>
                  <a:buNone/>
                </a:pPr>
                <a:r>
                  <a:rPr lang="zh-CN" altLang="en-US" sz="2400" i="1">
                    <a:solidFill>
                      <a:srgbClr val="FF0000"/>
                    </a:solidFill>
                    <a:latin typeface="Times New Roman" pitchFamily="18" charset="0"/>
                    <a:ea typeface="方正琥珀繁体"/>
                    <a:cs typeface="方正琥珀繁体"/>
                    <a:sym typeface="Symbol" pitchFamily="18" charset="2"/>
                  </a:rPr>
                  <a:t></a:t>
                </a:r>
                <a:endParaRPr lang="zh-CN" altLang="en-US">
                  <a:solidFill>
                    <a:srgbClr val="FF0000"/>
                  </a:solidFill>
                  <a:latin typeface="Times New Roman" pitchFamily="18" charset="0"/>
                </a:endParaRPr>
              </a:p>
            </p:txBody>
          </p:sp>
        </p:grpSp>
        <p:sp>
          <p:nvSpPr>
            <p:cNvPr id="21580" name="Line 24"/>
            <p:cNvSpPr>
              <a:spLocks noChangeShapeType="1"/>
            </p:cNvSpPr>
            <p:nvPr/>
          </p:nvSpPr>
          <p:spPr bwMode="auto">
            <a:xfrm>
              <a:off x="112" y="344"/>
              <a:ext cx="735" cy="1"/>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8697" name="Group 25"/>
          <p:cNvGrpSpPr>
            <a:grpSpLocks/>
          </p:cNvGrpSpPr>
          <p:nvPr/>
        </p:nvGrpSpPr>
        <p:grpSpPr bwMode="auto">
          <a:xfrm>
            <a:off x="1763713" y="4149725"/>
            <a:ext cx="3705225" cy="2098675"/>
            <a:chOff x="-43" y="-28"/>
            <a:chExt cx="2298" cy="1322"/>
          </a:xfrm>
        </p:grpSpPr>
        <p:sp>
          <p:nvSpPr>
            <p:cNvPr id="21551" name="Line 26"/>
            <p:cNvSpPr>
              <a:spLocks noChangeShapeType="1"/>
            </p:cNvSpPr>
            <p:nvPr/>
          </p:nvSpPr>
          <p:spPr bwMode="auto">
            <a:xfrm>
              <a:off x="124" y="314"/>
              <a:ext cx="760" cy="1"/>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2" name="Line 27"/>
            <p:cNvSpPr>
              <a:spLocks noChangeShapeType="1"/>
            </p:cNvSpPr>
            <p:nvPr/>
          </p:nvSpPr>
          <p:spPr bwMode="auto">
            <a:xfrm>
              <a:off x="884" y="304"/>
              <a:ext cx="1" cy="22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3" name="Line 28"/>
            <p:cNvSpPr>
              <a:spLocks noChangeShapeType="1"/>
            </p:cNvSpPr>
            <p:nvPr/>
          </p:nvSpPr>
          <p:spPr bwMode="auto">
            <a:xfrm>
              <a:off x="884" y="1008"/>
              <a:ext cx="1" cy="26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4" name="Oval 29"/>
            <p:cNvSpPr>
              <a:spLocks noChangeArrowheads="1"/>
            </p:cNvSpPr>
            <p:nvPr/>
          </p:nvSpPr>
          <p:spPr bwMode="auto">
            <a:xfrm>
              <a:off x="27" y="271"/>
              <a:ext cx="89" cy="85"/>
            </a:xfrm>
            <a:prstGeom prst="ellipse">
              <a:avLst/>
            </a:prstGeom>
            <a:solidFill>
              <a:srgbClr val="FFFFFF"/>
            </a:solidFill>
            <a:ln w="38100">
              <a:solidFill>
                <a:srgbClr val="000000"/>
              </a:solidFill>
              <a:miter lim="800000"/>
              <a:headEnd/>
              <a:tailEnd/>
            </a:ln>
          </p:spPr>
          <p:txBody>
            <a:bodyPr wrap="none" anchor="ctr"/>
            <a:lstStyle/>
            <a:p>
              <a:pPr>
                <a:buFont typeface="Arial" pitchFamily="34" charset="0"/>
                <a:buNone/>
              </a:pPr>
              <a:endParaRPr lang="zh-CN" altLang="zh-CN" sz="2800">
                <a:solidFill>
                  <a:srgbClr val="000000"/>
                </a:solidFill>
                <a:latin typeface="Times New Roman" pitchFamily="18" charset="0"/>
                <a:sym typeface="Arial" pitchFamily="34" charset="0"/>
              </a:endParaRPr>
            </a:p>
          </p:txBody>
        </p:sp>
        <p:sp>
          <p:nvSpPr>
            <p:cNvPr id="21555" name="Oval 30"/>
            <p:cNvSpPr>
              <a:spLocks noChangeArrowheads="1"/>
            </p:cNvSpPr>
            <p:nvPr/>
          </p:nvSpPr>
          <p:spPr bwMode="auto">
            <a:xfrm>
              <a:off x="35" y="1209"/>
              <a:ext cx="89" cy="85"/>
            </a:xfrm>
            <a:prstGeom prst="ellipse">
              <a:avLst/>
            </a:prstGeom>
            <a:solidFill>
              <a:srgbClr val="FFFFFF"/>
            </a:solidFill>
            <a:ln w="38100">
              <a:solidFill>
                <a:srgbClr val="000000"/>
              </a:solidFill>
              <a:miter lim="800000"/>
              <a:headEnd/>
              <a:tailEnd/>
            </a:ln>
          </p:spPr>
          <p:txBody>
            <a:bodyPr wrap="none" anchor="ctr"/>
            <a:lstStyle/>
            <a:p>
              <a:pPr>
                <a:buFont typeface="Arial" pitchFamily="34" charset="0"/>
                <a:buNone/>
              </a:pPr>
              <a:endParaRPr lang="zh-CN" altLang="zh-CN" sz="2800">
                <a:solidFill>
                  <a:srgbClr val="000000"/>
                </a:solidFill>
                <a:latin typeface="Times New Roman" pitchFamily="18" charset="0"/>
                <a:sym typeface="Arial" pitchFamily="34" charset="0"/>
              </a:endParaRPr>
            </a:p>
          </p:txBody>
        </p:sp>
        <p:sp>
          <p:nvSpPr>
            <p:cNvPr id="21556" name="Text Box 31"/>
            <p:cNvSpPr>
              <a:spLocks noChangeArrowheads="1"/>
            </p:cNvSpPr>
            <p:nvPr/>
          </p:nvSpPr>
          <p:spPr bwMode="auto">
            <a:xfrm>
              <a:off x="1097" y="947"/>
              <a:ext cx="26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2800">
                  <a:solidFill>
                    <a:srgbClr val="009900"/>
                  </a:solidFill>
                  <a:latin typeface="Times New Roman" pitchFamily="18" charset="0"/>
                  <a:ea typeface="方正琥珀繁体"/>
                  <a:cs typeface="方正琥珀繁体"/>
                </a:rPr>
                <a:t>E</a:t>
              </a:r>
              <a:endParaRPr lang="zh-CN" altLang="en-US">
                <a:latin typeface="Times New Roman" pitchFamily="18" charset="0"/>
              </a:endParaRPr>
            </a:p>
          </p:txBody>
        </p:sp>
        <p:sp>
          <p:nvSpPr>
            <p:cNvPr id="21557" name="Text Box 32"/>
            <p:cNvSpPr>
              <a:spLocks noChangeArrowheads="1"/>
            </p:cNvSpPr>
            <p:nvPr/>
          </p:nvSpPr>
          <p:spPr bwMode="auto">
            <a:xfrm>
              <a:off x="-43" y="-28"/>
              <a:ext cx="26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2800">
                  <a:solidFill>
                    <a:srgbClr val="009900"/>
                  </a:solidFill>
                  <a:latin typeface="Times New Roman" pitchFamily="18" charset="0"/>
                  <a:ea typeface="方正琥珀繁体"/>
                  <a:cs typeface="方正琥珀繁体"/>
                </a:rPr>
                <a:t>B</a:t>
              </a:r>
              <a:endParaRPr lang="zh-CN" altLang="en-US">
                <a:latin typeface="Times New Roman" pitchFamily="18" charset="0"/>
              </a:endParaRPr>
            </a:p>
          </p:txBody>
        </p:sp>
        <p:sp>
          <p:nvSpPr>
            <p:cNvPr id="21558" name="Line 33"/>
            <p:cNvSpPr>
              <a:spLocks noChangeShapeType="1"/>
            </p:cNvSpPr>
            <p:nvPr/>
          </p:nvSpPr>
          <p:spPr bwMode="auto">
            <a:xfrm>
              <a:off x="123" y="1261"/>
              <a:ext cx="2132" cy="1"/>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9" name="Line 34"/>
            <p:cNvSpPr>
              <a:spLocks noChangeShapeType="1"/>
            </p:cNvSpPr>
            <p:nvPr/>
          </p:nvSpPr>
          <p:spPr bwMode="auto">
            <a:xfrm>
              <a:off x="792" y="528"/>
              <a:ext cx="216" cy="1"/>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1560" name="Line 35"/>
            <p:cNvSpPr>
              <a:spLocks noChangeShapeType="1"/>
            </p:cNvSpPr>
            <p:nvPr/>
          </p:nvSpPr>
          <p:spPr bwMode="auto">
            <a:xfrm flipV="1">
              <a:off x="896" y="528"/>
              <a:ext cx="104" cy="14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1561" name="Line 36"/>
            <p:cNvSpPr>
              <a:spLocks noChangeShapeType="1"/>
            </p:cNvSpPr>
            <p:nvPr/>
          </p:nvSpPr>
          <p:spPr bwMode="auto">
            <a:xfrm>
              <a:off x="792" y="528"/>
              <a:ext cx="96" cy="14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1562" name="Line 37"/>
            <p:cNvSpPr>
              <a:spLocks noChangeShapeType="1"/>
            </p:cNvSpPr>
            <p:nvPr/>
          </p:nvSpPr>
          <p:spPr bwMode="auto">
            <a:xfrm>
              <a:off x="800" y="688"/>
              <a:ext cx="192" cy="1"/>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1563" name="Line 38"/>
            <p:cNvSpPr>
              <a:spLocks noChangeShapeType="1"/>
            </p:cNvSpPr>
            <p:nvPr/>
          </p:nvSpPr>
          <p:spPr bwMode="auto">
            <a:xfrm>
              <a:off x="792" y="1008"/>
              <a:ext cx="192" cy="1"/>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1564" name="Line 39"/>
            <p:cNvSpPr>
              <a:spLocks noChangeShapeType="1"/>
            </p:cNvSpPr>
            <p:nvPr/>
          </p:nvSpPr>
          <p:spPr bwMode="auto">
            <a:xfrm>
              <a:off x="712" y="936"/>
              <a:ext cx="336" cy="1"/>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1565" name="Line 40"/>
            <p:cNvSpPr>
              <a:spLocks noChangeShapeType="1"/>
            </p:cNvSpPr>
            <p:nvPr/>
          </p:nvSpPr>
          <p:spPr bwMode="auto">
            <a:xfrm>
              <a:off x="888" y="696"/>
              <a:ext cx="1" cy="26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6" name="Rectangle 41"/>
            <p:cNvSpPr>
              <a:spLocks noChangeArrowheads="1"/>
            </p:cNvSpPr>
            <p:nvPr/>
          </p:nvSpPr>
          <p:spPr bwMode="auto">
            <a:xfrm>
              <a:off x="96" y="873"/>
              <a:ext cx="69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400" i="1">
                  <a:solidFill>
                    <a:srgbClr val="FF0000"/>
                  </a:solidFill>
                  <a:latin typeface="Times New Roman" pitchFamily="18" charset="0"/>
                  <a:sym typeface="Arial" pitchFamily="34" charset="0"/>
                </a:rPr>
                <a:t>U</a:t>
              </a:r>
              <a:r>
                <a:rPr lang="en-US" altLang="zh-CN" sz="2400" baseline="-25000">
                  <a:solidFill>
                    <a:srgbClr val="FF0000"/>
                  </a:solidFill>
                  <a:latin typeface="Times New Roman" pitchFamily="18" charset="0"/>
                  <a:sym typeface="Arial" pitchFamily="34" charset="0"/>
                </a:rPr>
                <a:t>BE</a:t>
              </a:r>
              <a:r>
                <a:rPr lang="en-US" altLang="zh-CN" sz="2400" baseline="-25000">
                  <a:solidFill>
                    <a:srgbClr val="FF0000"/>
                  </a:solidFill>
                  <a:latin typeface="宋体" pitchFamily="2" charset="-122"/>
                  <a:sym typeface="宋体" pitchFamily="2" charset="-122"/>
                </a:rPr>
                <a:t>(</a:t>
              </a:r>
              <a:r>
                <a:rPr lang="en-US" altLang="zh-CN" sz="2400" baseline="-25000">
                  <a:solidFill>
                    <a:srgbClr val="FF0000"/>
                  </a:solidFill>
                  <a:latin typeface="Times New Roman" pitchFamily="18" charset="0"/>
                  <a:sym typeface="Arial" pitchFamily="34" charset="0"/>
                </a:rPr>
                <a:t>on</a:t>
              </a:r>
              <a:r>
                <a:rPr lang="en-US" altLang="zh-CN" sz="2400" baseline="-25000">
                  <a:solidFill>
                    <a:srgbClr val="FF0000"/>
                  </a:solidFill>
                  <a:latin typeface="宋体" pitchFamily="2" charset="-122"/>
                  <a:sym typeface="宋体" pitchFamily="2" charset="-122"/>
                </a:rPr>
                <a:t>)</a:t>
              </a:r>
              <a:endParaRPr lang="zh-CN" altLang="en-US">
                <a:solidFill>
                  <a:srgbClr val="FF0000"/>
                </a:solidFill>
                <a:latin typeface="Times New Roman" pitchFamily="18" charset="0"/>
              </a:endParaRPr>
            </a:p>
          </p:txBody>
        </p:sp>
        <p:sp>
          <p:nvSpPr>
            <p:cNvPr id="21567" name="Text Box 42"/>
            <p:cNvSpPr>
              <a:spLocks noChangeArrowheads="1"/>
            </p:cNvSpPr>
            <p:nvPr/>
          </p:nvSpPr>
          <p:spPr bwMode="auto">
            <a:xfrm>
              <a:off x="513" y="432"/>
              <a:ext cx="28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2800">
                  <a:solidFill>
                    <a:schemeClr val="bg2"/>
                  </a:solidFill>
                  <a:latin typeface="Times New Roman" pitchFamily="18" charset="0"/>
                  <a:ea typeface="方正琥珀繁体"/>
                  <a:cs typeface="方正琥珀繁体"/>
                </a:rPr>
                <a:t>D</a:t>
              </a:r>
              <a:endParaRPr lang="zh-CN" altLang="en-US">
                <a:latin typeface="Times New Roman" pitchFamily="18" charset="0"/>
              </a:endParaRPr>
            </a:p>
          </p:txBody>
        </p:sp>
      </p:grpSp>
      <p:grpSp>
        <p:nvGrpSpPr>
          <p:cNvPr id="28715" name="Group 43"/>
          <p:cNvGrpSpPr>
            <a:grpSpLocks/>
          </p:cNvGrpSpPr>
          <p:nvPr/>
        </p:nvGrpSpPr>
        <p:grpSpPr bwMode="auto">
          <a:xfrm>
            <a:off x="5276850" y="4616450"/>
            <a:ext cx="765175" cy="1570038"/>
            <a:chOff x="0" y="0"/>
            <a:chExt cx="482" cy="989"/>
          </a:xfrm>
        </p:grpSpPr>
        <p:sp>
          <p:nvSpPr>
            <p:cNvPr id="21549" name="Text Box 44"/>
            <p:cNvSpPr>
              <a:spLocks noChangeArrowheads="1"/>
            </p:cNvSpPr>
            <p:nvPr/>
          </p:nvSpPr>
          <p:spPr bwMode="auto">
            <a:xfrm>
              <a:off x="0" y="366"/>
              <a:ext cx="482"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i="1">
                  <a:solidFill>
                    <a:srgbClr val="0066FF"/>
                  </a:solidFill>
                  <a:latin typeface="Times New Roman" pitchFamily="18" charset="0"/>
                  <a:ea typeface="方正琥珀繁体"/>
                  <a:cs typeface="方正琥珀繁体"/>
                </a:rPr>
                <a:t>U</a:t>
              </a:r>
              <a:r>
                <a:rPr lang="en-US" altLang="zh-CN" sz="2400" baseline="-25000">
                  <a:solidFill>
                    <a:srgbClr val="0066FF"/>
                  </a:solidFill>
                  <a:latin typeface="Times New Roman" pitchFamily="18" charset="0"/>
                  <a:ea typeface="方正琥珀繁体"/>
                  <a:cs typeface="方正琥珀繁体"/>
                </a:rPr>
                <a:t>CE</a:t>
              </a:r>
              <a:endParaRPr lang="en-US" altLang="zh-CN" sz="2400" b="0">
                <a:solidFill>
                  <a:srgbClr val="0066FF"/>
                </a:solidFill>
                <a:latin typeface="Times New Roman" pitchFamily="18" charset="0"/>
                <a:ea typeface="方正琥珀繁体"/>
                <a:cs typeface="方正琥珀繁体"/>
              </a:endParaRPr>
            </a:p>
          </p:txBody>
        </p:sp>
        <p:sp>
          <p:nvSpPr>
            <p:cNvPr id="21550" name="Text Box 45"/>
            <p:cNvSpPr>
              <a:spLocks noChangeArrowheads="1"/>
            </p:cNvSpPr>
            <p:nvPr/>
          </p:nvSpPr>
          <p:spPr bwMode="auto">
            <a:xfrm>
              <a:off x="204" y="0"/>
              <a:ext cx="213"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400" b="0">
                  <a:solidFill>
                    <a:srgbClr val="0066FF"/>
                  </a:solidFill>
                  <a:latin typeface="黑体" pitchFamily="49" charset="-122"/>
                  <a:ea typeface="黑体" pitchFamily="49" charset="-122"/>
                  <a:sym typeface="黑体" pitchFamily="49" charset="-122"/>
                </a:rPr>
                <a:t>+</a:t>
              </a:r>
              <a:endParaRPr lang="zh-CN" altLang="en-US" sz="2400" b="0">
                <a:solidFill>
                  <a:srgbClr val="0066FF"/>
                </a:solidFill>
                <a:latin typeface="黑体" pitchFamily="49" charset="-122"/>
                <a:ea typeface="黑体" pitchFamily="49" charset="-122"/>
                <a:sym typeface="黑体" pitchFamily="49" charset="-122"/>
              </a:endParaRPr>
            </a:p>
            <a:p>
              <a:pPr>
                <a:buFont typeface="Arial" pitchFamily="34" charset="0"/>
                <a:buNone/>
              </a:pPr>
              <a:endParaRPr lang="zh-CN" altLang="en-US" sz="2400" b="0">
                <a:solidFill>
                  <a:srgbClr val="0066FF"/>
                </a:solidFill>
                <a:latin typeface="黑体" pitchFamily="49" charset="-122"/>
                <a:ea typeface="黑体" pitchFamily="49" charset="-122"/>
                <a:sym typeface="黑体" pitchFamily="49" charset="-122"/>
              </a:endParaRPr>
            </a:p>
            <a:p>
              <a:pPr>
                <a:buFont typeface="Arial" pitchFamily="34" charset="0"/>
                <a:buNone/>
              </a:pPr>
              <a:endParaRPr lang="zh-CN" altLang="en-US" sz="2400" b="0">
                <a:solidFill>
                  <a:srgbClr val="0066FF"/>
                </a:solidFill>
                <a:latin typeface="黑体" pitchFamily="49" charset="-122"/>
                <a:ea typeface="黑体" pitchFamily="49" charset="-122"/>
                <a:sym typeface="黑体" pitchFamily="49" charset="-122"/>
              </a:endParaRPr>
            </a:p>
            <a:p>
              <a:pPr>
                <a:buFont typeface="Arial" pitchFamily="34" charset="0"/>
                <a:buNone/>
              </a:pPr>
              <a:r>
                <a:rPr lang="en-US" altLang="zh-CN" sz="2400" b="0">
                  <a:solidFill>
                    <a:srgbClr val="0066FF"/>
                  </a:solidFill>
                  <a:latin typeface="黑体" pitchFamily="49" charset="-122"/>
                  <a:ea typeface="黑体" pitchFamily="49" charset="-122"/>
                  <a:sym typeface="黑体" pitchFamily="49" charset="-122"/>
                </a:rPr>
                <a:t>-</a:t>
              </a:r>
              <a:endParaRPr lang="zh-CN" altLang="en-US">
                <a:latin typeface="Times New Roman" pitchFamily="18" charset="0"/>
              </a:endParaRPr>
            </a:p>
          </p:txBody>
        </p:sp>
      </p:grpSp>
      <p:grpSp>
        <p:nvGrpSpPr>
          <p:cNvPr id="28718" name="Group 46"/>
          <p:cNvGrpSpPr>
            <a:grpSpLocks/>
          </p:cNvGrpSpPr>
          <p:nvPr/>
        </p:nvGrpSpPr>
        <p:grpSpPr bwMode="auto">
          <a:xfrm>
            <a:off x="1116013" y="4498975"/>
            <a:ext cx="801687" cy="1570038"/>
            <a:chOff x="0" y="0"/>
            <a:chExt cx="505" cy="989"/>
          </a:xfrm>
        </p:grpSpPr>
        <p:sp>
          <p:nvSpPr>
            <p:cNvPr id="21547" name="Text Box 47"/>
            <p:cNvSpPr>
              <a:spLocks noChangeArrowheads="1"/>
            </p:cNvSpPr>
            <p:nvPr/>
          </p:nvSpPr>
          <p:spPr bwMode="auto">
            <a:xfrm>
              <a:off x="0" y="334"/>
              <a:ext cx="50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i="1">
                  <a:solidFill>
                    <a:srgbClr val="0066FF"/>
                  </a:solidFill>
                  <a:latin typeface="Times New Roman" pitchFamily="18" charset="0"/>
                  <a:ea typeface="方正琥珀繁体"/>
                  <a:cs typeface="方正琥珀繁体"/>
                </a:rPr>
                <a:t>U</a:t>
              </a:r>
              <a:r>
                <a:rPr lang="en-US" altLang="zh-CN" sz="2800" baseline="-25000">
                  <a:solidFill>
                    <a:srgbClr val="0066FF"/>
                  </a:solidFill>
                  <a:latin typeface="Times New Roman" pitchFamily="18" charset="0"/>
                  <a:ea typeface="方正琥珀繁体"/>
                  <a:cs typeface="方正琥珀繁体"/>
                </a:rPr>
                <a:t>BE</a:t>
              </a:r>
              <a:endParaRPr lang="en-US" altLang="zh-CN" sz="2800" b="0">
                <a:solidFill>
                  <a:srgbClr val="0066FF"/>
                </a:solidFill>
                <a:latin typeface="Times New Roman" pitchFamily="18" charset="0"/>
                <a:ea typeface="方正琥珀繁体"/>
                <a:cs typeface="方正琥珀繁体"/>
              </a:endParaRPr>
            </a:p>
          </p:txBody>
        </p:sp>
        <p:sp>
          <p:nvSpPr>
            <p:cNvPr id="21548" name="Text Box 48"/>
            <p:cNvSpPr>
              <a:spLocks noChangeArrowheads="1"/>
            </p:cNvSpPr>
            <p:nvPr/>
          </p:nvSpPr>
          <p:spPr bwMode="auto">
            <a:xfrm>
              <a:off x="144" y="0"/>
              <a:ext cx="213"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400" b="0">
                  <a:solidFill>
                    <a:srgbClr val="0066FF"/>
                  </a:solidFill>
                  <a:latin typeface="黑体" pitchFamily="49" charset="-122"/>
                  <a:ea typeface="黑体" pitchFamily="49" charset="-122"/>
                  <a:sym typeface="黑体" pitchFamily="49" charset="-122"/>
                </a:rPr>
                <a:t>+</a:t>
              </a:r>
              <a:endParaRPr lang="zh-CN" altLang="en-US" sz="2400" b="0">
                <a:solidFill>
                  <a:srgbClr val="0066FF"/>
                </a:solidFill>
                <a:latin typeface="黑体" pitchFamily="49" charset="-122"/>
                <a:ea typeface="黑体" pitchFamily="49" charset="-122"/>
                <a:sym typeface="黑体" pitchFamily="49" charset="-122"/>
              </a:endParaRPr>
            </a:p>
            <a:p>
              <a:pPr>
                <a:buFont typeface="Arial" pitchFamily="34" charset="0"/>
                <a:buNone/>
              </a:pPr>
              <a:endParaRPr lang="zh-CN" altLang="en-US" sz="2400" b="0">
                <a:solidFill>
                  <a:srgbClr val="0066FF"/>
                </a:solidFill>
                <a:latin typeface="黑体" pitchFamily="49" charset="-122"/>
                <a:ea typeface="黑体" pitchFamily="49" charset="-122"/>
                <a:sym typeface="黑体" pitchFamily="49" charset="-122"/>
              </a:endParaRPr>
            </a:p>
            <a:p>
              <a:pPr>
                <a:buFont typeface="Arial" pitchFamily="34" charset="0"/>
                <a:buNone/>
              </a:pPr>
              <a:endParaRPr lang="zh-CN" altLang="en-US" sz="2400" b="0">
                <a:solidFill>
                  <a:srgbClr val="0066FF"/>
                </a:solidFill>
                <a:latin typeface="黑体" pitchFamily="49" charset="-122"/>
                <a:ea typeface="黑体" pitchFamily="49" charset="-122"/>
                <a:sym typeface="黑体" pitchFamily="49" charset="-122"/>
              </a:endParaRPr>
            </a:p>
            <a:p>
              <a:pPr>
                <a:buFont typeface="Arial" pitchFamily="34" charset="0"/>
                <a:buNone/>
              </a:pPr>
              <a:r>
                <a:rPr lang="en-US" altLang="zh-CN" sz="2400" b="0">
                  <a:solidFill>
                    <a:srgbClr val="0066FF"/>
                  </a:solidFill>
                  <a:latin typeface="黑体" pitchFamily="49" charset="-122"/>
                  <a:ea typeface="黑体" pitchFamily="49" charset="-122"/>
                  <a:sym typeface="黑体" pitchFamily="49" charset="-122"/>
                </a:rPr>
                <a:t>-</a:t>
              </a:r>
              <a:endParaRPr lang="zh-CN" altLang="en-US">
                <a:latin typeface="Times New Roman" pitchFamily="18" charset="0"/>
              </a:endParaRPr>
            </a:p>
          </p:txBody>
        </p:sp>
      </p:grpSp>
      <p:grpSp>
        <p:nvGrpSpPr>
          <p:cNvPr id="21513" name="Group 49"/>
          <p:cNvGrpSpPr>
            <a:grpSpLocks/>
          </p:cNvGrpSpPr>
          <p:nvPr/>
        </p:nvGrpSpPr>
        <p:grpSpPr bwMode="auto">
          <a:xfrm>
            <a:off x="1403350" y="1052513"/>
            <a:ext cx="2514600" cy="1719262"/>
            <a:chOff x="0" y="0"/>
            <a:chExt cx="1584" cy="1083"/>
          </a:xfrm>
        </p:grpSpPr>
        <p:grpSp>
          <p:nvGrpSpPr>
            <p:cNvPr id="21536" name="Group 50"/>
            <p:cNvGrpSpPr>
              <a:grpSpLocks/>
            </p:cNvGrpSpPr>
            <p:nvPr/>
          </p:nvGrpSpPr>
          <p:grpSpPr bwMode="auto">
            <a:xfrm>
              <a:off x="0" y="0"/>
              <a:ext cx="1584" cy="1050"/>
              <a:chOff x="0" y="0"/>
              <a:chExt cx="1584" cy="1050"/>
            </a:xfrm>
          </p:grpSpPr>
          <p:sp>
            <p:nvSpPr>
              <p:cNvPr id="21541" name="Line 51"/>
              <p:cNvSpPr>
                <a:spLocks noChangeShapeType="1"/>
              </p:cNvSpPr>
              <p:nvPr/>
            </p:nvSpPr>
            <p:spPr bwMode="auto">
              <a:xfrm>
                <a:off x="219" y="814"/>
                <a:ext cx="1017" cy="1"/>
              </a:xfrm>
              <a:prstGeom prst="line">
                <a:avLst/>
              </a:prstGeom>
              <a:noFill/>
              <a:ln w="28575">
                <a:solidFill>
                  <a:schemeClr val="tx2"/>
                </a:solidFill>
                <a:miter lim="800000"/>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2" name="Line 52"/>
              <p:cNvSpPr>
                <a:spLocks noChangeShapeType="1"/>
              </p:cNvSpPr>
              <p:nvPr/>
            </p:nvSpPr>
            <p:spPr bwMode="auto">
              <a:xfrm rot="5400000" flipH="1">
                <a:off x="-159" y="420"/>
                <a:ext cx="775" cy="1"/>
              </a:xfrm>
              <a:prstGeom prst="line">
                <a:avLst/>
              </a:prstGeom>
              <a:noFill/>
              <a:ln w="28575">
                <a:solidFill>
                  <a:schemeClr val="tx2"/>
                </a:solidFill>
                <a:miter lim="800000"/>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1543" name="Object 5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9" y="831"/>
                <a:ext cx="339"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44" name="Object 5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2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45" name="Text Box 55"/>
              <p:cNvSpPr>
                <a:spLocks noChangeArrowheads="1"/>
              </p:cNvSpPr>
              <p:nvPr/>
            </p:nvSpPr>
            <p:spPr bwMode="auto">
              <a:xfrm>
                <a:off x="48" y="678"/>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spAutoFit/>
              </a:bodyPr>
              <a:lstStyle/>
              <a:p>
                <a:pPr>
                  <a:buFont typeface="Arial" pitchFamily="34" charset="0"/>
                  <a:buNone/>
                </a:pPr>
                <a:r>
                  <a:rPr lang="en-US" altLang="zh-CN" sz="2000" i="1">
                    <a:solidFill>
                      <a:schemeClr val="tx1"/>
                    </a:solidFill>
                    <a:latin typeface="Times New Roman" pitchFamily="18" charset="0"/>
                    <a:sym typeface="Arial" pitchFamily="34" charset="0"/>
                  </a:rPr>
                  <a:t>O</a:t>
                </a:r>
                <a:endParaRPr lang="zh-CN" altLang="en-US">
                  <a:latin typeface="Times New Roman" pitchFamily="18" charset="0"/>
                </a:endParaRPr>
              </a:p>
            </p:txBody>
          </p:sp>
          <p:pic>
            <p:nvPicPr>
              <p:cNvPr id="21546" name="Object 5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0" y="192"/>
                <a:ext cx="864"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537" name="Group 57"/>
            <p:cNvGrpSpPr>
              <a:grpSpLocks/>
            </p:cNvGrpSpPr>
            <p:nvPr/>
          </p:nvGrpSpPr>
          <p:grpSpPr bwMode="auto">
            <a:xfrm>
              <a:off x="240" y="96"/>
              <a:ext cx="593" cy="987"/>
              <a:chOff x="0" y="0"/>
              <a:chExt cx="593" cy="987"/>
            </a:xfrm>
          </p:grpSpPr>
          <p:sp>
            <p:nvSpPr>
              <p:cNvPr id="21538" name="Line 58"/>
              <p:cNvSpPr>
                <a:spLocks noChangeShapeType="1"/>
              </p:cNvSpPr>
              <p:nvPr/>
            </p:nvSpPr>
            <p:spPr bwMode="auto">
              <a:xfrm>
                <a:off x="0" y="720"/>
                <a:ext cx="432" cy="1"/>
              </a:xfrm>
              <a:prstGeom prst="line">
                <a:avLst/>
              </a:prstGeom>
              <a:noFill/>
              <a:ln w="38100">
                <a:solidFill>
                  <a:srgbClr val="FF0066"/>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1539" name="Line 59"/>
              <p:cNvSpPr>
                <a:spLocks noChangeShapeType="1"/>
              </p:cNvSpPr>
              <p:nvPr/>
            </p:nvSpPr>
            <p:spPr bwMode="auto">
              <a:xfrm flipV="1">
                <a:off x="432" y="0"/>
                <a:ext cx="1" cy="720"/>
              </a:xfrm>
              <a:prstGeom prst="line">
                <a:avLst/>
              </a:prstGeom>
              <a:noFill/>
              <a:ln w="38100">
                <a:solidFill>
                  <a:srgbClr val="FF0066"/>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1540" name="Rectangle 60"/>
              <p:cNvSpPr>
                <a:spLocks noChangeArrowheads="1"/>
              </p:cNvSpPr>
              <p:nvPr/>
            </p:nvSpPr>
            <p:spPr bwMode="auto">
              <a:xfrm>
                <a:off x="192" y="753"/>
                <a:ext cx="401"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spAutoFit/>
              </a:bodyPr>
              <a:lstStyle/>
              <a:p>
                <a:pPr>
                  <a:buFont typeface="Arial" pitchFamily="34" charset="0"/>
                  <a:buNone/>
                </a:pPr>
                <a:r>
                  <a:rPr lang="en-US" altLang="zh-CN" sz="1800">
                    <a:solidFill>
                      <a:srgbClr val="FF0000"/>
                    </a:solidFill>
                    <a:latin typeface="Times New Roman" pitchFamily="18" charset="0"/>
                    <a:ea typeface="黑体" pitchFamily="49" charset="-122"/>
                  </a:rPr>
                  <a:t>0.7V</a:t>
                </a:r>
                <a:endParaRPr lang="zh-CN" altLang="en-US">
                  <a:solidFill>
                    <a:srgbClr val="FF0000"/>
                  </a:solidFill>
                  <a:latin typeface="Times New Roman" pitchFamily="18" charset="0"/>
                </a:endParaRPr>
              </a:p>
            </p:txBody>
          </p:sp>
        </p:grpSp>
      </p:grpSp>
      <p:grpSp>
        <p:nvGrpSpPr>
          <p:cNvPr id="21514" name="Group 61"/>
          <p:cNvGrpSpPr>
            <a:grpSpLocks/>
          </p:cNvGrpSpPr>
          <p:nvPr/>
        </p:nvGrpSpPr>
        <p:grpSpPr bwMode="auto">
          <a:xfrm>
            <a:off x="4819650" y="260350"/>
            <a:ext cx="3635375" cy="2566988"/>
            <a:chOff x="0" y="0"/>
            <a:chExt cx="2290" cy="1617"/>
          </a:xfrm>
        </p:grpSpPr>
        <p:sp>
          <p:nvSpPr>
            <p:cNvPr id="21526" name="Line 62"/>
            <p:cNvSpPr>
              <a:spLocks noChangeShapeType="1"/>
            </p:cNvSpPr>
            <p:nvPr/>
          </p:nvSpPr>
          <p:spPr bwMode="auto">
            <a:xfrm>
              <a:off x="269" y="1328"/>
              <a:ext cx="1612" cy="1"/>
            </a:xfrm>
            <a:prstGeom prst="line">
              <a:avLst/>
            </a:prstGeom>
            <a:noFill/>
            <a:ln w="25400">
              <a:solidFill>
                <a:schemeClr val="tx1"/>
              </a:solidFill>
              <a:miter lim="800000"/>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1527" name="Line 63"/>
            <p:cNvSpPr>
              <a:spLocks noChangeShapeType="1"/>
            </p:cNvSpPr>
            <p:nvPr/>
          </p:nvSpPr>
          <p:spPr bwMode="auto">
            <a:xfrm flipV="1">
              <a:off x="269" y="194"/>
              <a:ext cx="1" cy="1132"/>
            </a:xfrm>
            <a:prstGeom prst="line">
              <a:avLst/>
            </a:prstGeom>
            <a:noFill/>
            <a:ln w="25400">
              <a:solidFill>
                <a:schemeClr val="tx1"/>
              </a:solidFill>
              <a:miter lim="800000"/>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1528" name="Text Box 64"/>
            <p:cNvSpPr>
              <a:spLocks noChangeArrowheads="1"/>
            </p:cNvSpPr>
            <p:nvPr/>
          </p:nvSpPr>
          <p:spPr bwMode="auto">
            <a:xfrm>
              <a:off x="322" y="0"/>
              <a:ext cx="67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2800" i="1">
                  <a:solidFill>
                    <a:schemeClr val="tx1"/>
                  </a:solidFill>
                  <a:latin typeface="Times New Roman" pitchFamily="18" charset="0"/>
                  <a:sym typeface="Arial" pitchFamily="34" charset="0"/>
                </a:rPr>
                <a:t>i</a:t>
              </a:r>
              <a:r>
                <a:rPr lang="en-US" altLang="zh-CN" sz="2800" baseline="-25000">
                  <a:solidFill>
                    <a:schemeClr val="tx1"/>
                  </a:solidFill>
                  <a:latin typeface="Times New Roman" pitchFamily="18" charset="0"/>
                  <a:sym typeface="Arial" pitchFamily="34" charset="0"/>
                </a:rPr>
                <a:t>C</a:t>
              </a:r>
              <a:r>
                <a:rPr lang="en-US" altLang="zh-CN" sz="2800" i="1">
                  <a:solidFill>
                    <a:schemeClr val="tx1"/>
                  </a:solidFill>
                  <a:latin typeface="Times New Roman" pitchFamily="18" charset="0"/>
                  <a:sym typeface="Arial" pitchFamily="34" charset="0"/>
                </a:rPr>
                <a:t> </a:t>
              </a:r>
              <a:r>
                <a:rPr lang="en-US" altLang="zh-CN" sz="2800" b="0">
                  <a:solidFill>
                    <a:schemeClr val="tx1"/>
                  </a:solidFill>
                  <a:latin typeface="Times New Roman" pitchFamily="18" charset="0"/>
                  <a:sym typeface="Arial" pitchFamily="34" charset="0"/>
                </a:rPr>
                <a:t>/</a:t>
              </a:r>
              <a:r>
                <a:rPr lang="en-US" altLang="zh-CN" sz="1800" b="0">
                  <a:solidFill>
                    <a:schemeClr val="tx1"/>
                  </a:solidFill>
                  <a:latin typeface="Times New Roman" pitchFamily="18" charset="0"/>
                  <a:sym typeface="Arial" pitchFamily="34" charset="0"/>
                </a:rPr>
                <a:t> </a:t>
              </a:r>
              <a:r>
                <a:rPr lang="en-US" altLang="zh-CN" sz="1800">
                  <a:solidFill>
                    <a:schemeClr val="tx1"/>
                  </a:solidFill>
                  <a:latin typeface="Times New Roman" pitchFamily="18" charset="0"/>
                  <a:sym typeface="Arial" pitchFamily="34" charset="0"/>
                </a:rPr>
                <a:t>mA</a:t>
              </a:r>
            </a:p>
          </p:txBody>
        </p:sp>
        <p:sp>
          <p:nvSpPr>
            <p:cNvPr id="21529" name="Text Box 65"/>
            <p:cNvSpPr>
              <a:spLocks noChangeArrowheads="1"/>
            </p:cNvSpPr>
            <p:nvPr/>
          </p:nvSpPr>
          <p:spPr bwMode="auto">
            <a:xfrm>
              <a:off x="1474" y="1287"/>
              <a:ext cx="67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buFont typeface="Arial" pitchFamily="34" charset="0"/>
                <a:buNone/>
              </a:pPr>
              <a:r>
                <a:rPr lang="zh-CN" altLang="en-US" sz="2800" i="1">
                  <a:solidFill>
                    <a:schemeClr val="tx1"/>
                  </a:solidFill>
                  <a:latin typeface="Times New Roman" pitchFamily="18" charset="0"/>
                  <a:sym typeface="Arial" pitchFamily="34" charset="0"/>
                </a:rPr>
                <a:t>  </a:t>
              </a:r>
              <a:r>
                <a:rPr lang="en-US" altLang="zh-CN" sz="2800" i="1">
                  <a:solidFill>
                    <a:schemeClr val="tx1"/>
                  </a:solidFill>
                  <a:latin typeface="Times New Roman" pitchFamily="18" charset="0"/>
                  <a:sym typeface="Arial" pitchFamily="34" charset="0"/>
                </a:rPr>
                <a:t>u</a:t>
              </a:r>
              <a:r>
                <a:rPr lang="en-US" altLang="zh-CN" sz="1600" baseline="-25000">
                  <a:solidFill>
                    <a:schemeClr val="tx1"/>
                  </a:solidFill>
                  <a:latin typeface="Times New Roman" pitchFamily="18" charset="0"/>
                  <a:sym typeface="Arial" pitchFamily="34" charset="0"/>
                </a:rPr>
                <a:t>CE</a:t>
              </a:r>
              <a:r>
                <a:rPr lang="en-US" altLang="zh-CN" sz="2800" b="0">
                  <a:solidFill>
                    <a:schemeClr val="tx1"/>
                  </a:solidFill>
                  <a:latin typeface="Times New Roman" pitchFamily="18" charset="0"/>
                  <a:sym typeface="Arial" pitchFamily="34" charset="0"/>
                </a:rPr>
                <a:t> </a:t>
              </a:r>
              <a:r>
                <a:rPr lang="en-US" altLang="zh-CN" sz="1600">
                  <a:solidFill>
                    <a:schemeClr val="tx1"/>
                  </a:solidFill>
                  <a:latin typeface="Times New Roman" pitchFamily="18" charset="0"/>
                  <a:sym typeface="Arial" pitchFamily="34" charset="0"/>
                </a:rPr>
                <a:t>/V</a:t>
              </a:r>
              <a:endParaRPr lang="zh-CN" altLang="en-US">
                <a:latin typeface="Times New Roman" pitchFamily="18" charset="0"/>
              </a:endParaRPr>
            </a:p>
          </p:txBody>
        </p:sp>
        <p:sp>
          <p:nvSpPr>
            <p:cNvPr id="21530" name="Text Box 66"/>
            <p:cNvSpPr>
              <a:spLocks noChangeArrowheads="1"/>
            </p:cNvSpPr>
            <p:nvPr/>
          </p:nvSpPr>
          <p:spPr bwMode="auto">
            <a:xfrm>
              <a:off x="1426" y="332"/>
              <a:ext cx="864"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2000" b="0">
                  <a:solidFill>
                    <a:schemeClr val="tx1"/>
                  </a:solidFill>
                  <a:latin typeface="Times New Roman" pitchFamily="18" charset="0"/>
                  <a:sym typeface="Arial" pitchFamily="34" charset="0"/>
                </a:rPr>
                <a:t>   </a:t>
              </a:r>
              <a:r>
                <a:rPr lang="en-US" altLang="zh-CN" sz="2000" b="0">
                  <a:solidFill>
                    <a:schemeClr val="tx1"/>
                  </a:solidFill>
                  <a:latin typeface="Times New Roman" pitchFamily="18" charset="0"/>
                  <a:sym typeface="Arial" pitchFamily="34" charset="0"/>
                </a:rPr>
                <a:t>40 µA</a:t>
              </a:r>
              <a:endParaRPr lang="zh-CN" altLang="en-US" sz="2000" b="0">
                <a:solidFill>
                  <a:schemeClr val="tx1"/>
                </a:solidFill>
                <a:latin typeface="Times New Roman" pitchFamily="18" charset="0"/>
                <a:sym typeface="Arial" pitchFamily="34" charset="0"/>
              </a:endParaRPr>
            </a:p>
            <a:p>
              <a:pPr>
                <a:buFont typeface="Arial" pitchFamily="34" charset="0"/>
                <a:buNone/>
              </a:pPr>
              <a:endParaRPr lang="zh-CN" altLang="en-US" sz="800" b="0">
                <a:solidFill>
                  <a:schemeClr val="tx1"/>
                </a:solidFill>
                <a:latin typeface="Times New Roman" pitchFamily="18" charset="0"/>
                <a:sym typeface="Arial" pitchFamily="34" charset="0"/>
              </a:endParaRPr>
            </a:p>
            <a:p>
              <a:pPr>
                <a:buFont typeface="Arial" pitchFamily="34" charset="0"/>
                <a:buNone/>
              </a:pPr>
              <a:r>
                <a:rPr lang="en-US" altLang="zh-CN" sz="2000" b="0">
                  <a:solidFill>
                    <a:schemeClr val="tx1"/>
                  </a:solidFill>
                  <a:latin typeface="Times New Roman" pitchFamily="18" charset="0"/>
                  <a:sym typeface="Arial" pitchFamily="34" charset="0"/>
                </a:rPr>
                <a:t>    30 µA</a:t>
              </a:r>
              <a:endParaRPr lang="zh-CN" altLang="en-US" sz="2000" b="0">
                <a:solidFill>
                  <a:schemeClr val="tx1"/>
                </a:solidFill>
                <a:latin typeface="Times New Roman" pitchFamily="18" charset="0"/>
                <a:sym typeface="Arial" pitchFamily="34" charset="0"/>
              </a:endParaRPr>
            </a:p>
            <a:p>
              <a:pPr>
                <a:buFont typeface="Arial" pitchFamily="34" charset="0"/>
                <a:buNone/>
              </a:pPr>
              <a:endParaRPr lang="zh-CN" altLang="en-US" sz="800" b="0">
                <a:solidFill>
                  <a:schemeClr val="tx1"/>
                </a:solidFill>
                <a:latin typeface="Times New Roman" pitchFamily="18" charset="0"/>
                <a:sym typeface="Arial" pitchFamily="34" charset="0"/>
              </a:endParaRPr>
            </a:p>
            <a:p>
              <a:pPr>
                <a:buFont typeface="Arial" pitchFamily="34" charset="0"/>
                <a:buNone/>
              </a:pPr>
              <a:r>
                <a:rPr lang="en-US" altLang="zh-CN" sz="2000" b="0">
                  <a:solidFill>
                    <a:schemeClr val="tx1"/>
                  </a:solidFill>
                  <a:latin typeface="Times New Roman" pitchFamily="18" charset="0"/>
                  <a:sym typeface="Arial" pitchFamily="34" charset="0"/>
                </a:rPr>
                <a:t>    20 µA</a:t>
              </a:r>
              <a:endParaRPr lang="zh-CN" altLang="en-US">
                <a:latin typeface="Times New Roman" pitchFamily="18" charset="0"/>
              </a:endParaRPr>
            </a:p>
          </p:txBody>
        </p:sp>
        <p:sp>
          <p:nvSpPr>
            <p:cNvPr id="21531" name="Text Box 67"/>
            <p:cNvSpPr>
              <a:spLocks noChangeArrowheads="1"/>
            </p:cNvSpPr>
            <p:nvPr/>
          </p:nvSpPr>
          <p:spPr bwMode="auto">
            <a:xfrm>
              <a:off x="34" y="1302"/>
              <a:ext cx="15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Font typeface="Arial" pitchFamily="34" charset="0"/>
                <a:buNone/>
              </a:pPr>
              <a:r>
                <a:rPr lang="en-US" altLang="zh-CN" sz="2000" i="1">
                  <a:solidFill>
                    <a:schemeClr val="tx1"/>
                  </a:solidFill>
                  <a:latin typeface="Times New Roman" pitchFamily="18" charset="0"/>
                  <a:sym typeface="Arial" pitchFamily="34" charset="0"/>
                </a:rPr>
                <a:t>O</a:t>
              </a:r>
              <a:r>
                <a:rPr lang="en-US" altLang="zh-CN" sz="2000">
                  <a:solidFill>
                    <a:schemeClr val="tx1"/>
                  </a:solidFill>
                  <a:latin typeface="Times New Roman" pitchFamily="18" charset="0"/>
                  <a:sym typeface="Arial" pitchFamily="34" charset="0"/>
                </a:rPr>
                <a:t>          2       4        6              </a:t>
              </a:r>
              <a:endParaRPr lang="zh-CN" altLang="en-US">
                <a:latin typeface="Times New Roman" pitchFamily="18" charset="0"/>
              </a:endParaRPr>
            </a:p>
          </p:txBody>
        </p:sp>
        <p:sp>
          <p:nvSpPr>
            <p:cNvPr id="21532" name="Text Box 68"/>
            <p:cNvSpPr>
              <a:spLocks noChangeArrowheads="1"/>
            </p:cNvSpPr>
            <p:nvPr/>
          </p:nvSpPr>
          <p:spPr bwMode="auto">
            <a:xfrm>
              <a:off x="0" y="331"/>
              <a:ext cx="322" cy="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buFont typeface="Arial" pitchFamily="34" charset="0"/>
                <a:buNone/>
              </a:pPr>
              <a:r>
                <a:rPr lang="en-US" altLang="zh-CN" sz="2000">
                  <a:solidFill>
                    <a:schemeClr val="tx1"/>
                  </a:solidFill>
                  <a:latin typeface="Times New Roman" pitchFamily="18" charset="0"/>
                  <a:sym typeface="Arial" pitchFamily="34" charset="0"/>
                </a:rPr>
                <a:t>3</a:t>
              </a:r>
              <a:endParaRPr lang="zh-CN" altLang="en-US" sz="2000">
                <a:solidFill>
                  <a:schemeClr val="tx1"/>
                </a:solidFill>
                <a:latin typeface="Times New Roman" pitchFamily="18" charset="0"/>
                <a:sym typeface="Arial" pitchFamily="34" charset="0"/>
              </a:endParaRPr>
            </a:p>
            <a:p>
              <a:pPr>
                <a:lnSpc>
                  <a:spcPct val="90000"/>
                </a:lnSpc>
                <a:buFont typeface="Arial" pitchFamily="34" charset="0"/>
                <a:buNone/>
              </a:pPr>
              <a:endParaRPr lang="zh-CN" altLang="en-US" sz="1400">
                <a:solidFill>
                  <a:schemeClr val="tx1"/>
                </a:solidFill>
                <a:latin typeface="Times New Roman" pitchFamily="18" charset="0"/>
                <a:sym typeface="Arial" pitchFamily="34" charset="0"/>
              </a:endParaRPr>
            </a:p>
            <a:p>
              <a:pPr>
                <a:lnSpc>
                  <a:spcPct val="90000"/>
                </a:lnSpc>
                <a:buFont typeface="Arial" pitchFamily="34" charset="0"/>
                <a:buNone/>
              </a:pPr>
              <a:r>
                <a:rPr lang="en-US" altLang="zh-CN" sz="2000">
                  <a:solidFill>
                    <a:schemeClr val="tx1"/>
                  </a:solidFill>
                  <a:latin typeface="Times New Roman" pitchFamily="18" charset="0"/>
                  <a:sym typeface="Arial" pitchFamily="34" charset="0"/>
                </a:rPr>
                <a:t>2</a:t>
              </a:r>
              <a:endParaRPr lang="zh-CN" altLang="en-US" sz="2000">
                <a:solidFill>
                  <a:schemeClr val="tx1"/>
                </a:solidFill>
                <a:latin typeface="Times New Roman" pitchFamily="18" charset="0"/>
                <a:sym typeface="Arial" pitchFamily="34" charset="0"/>
              </a:endParaRPr>
            </a:p>
            <a:p>
              <a:pPr>
                <a:lnSpc>
                  <a:spcPct val="90000"/>
                </a:lnSpc>
                <a:buFont typeface="Arial" pitchFamily="34" charset="0"/>
                <a:buNone/>
              </a:pPr>
              <a:endParaRPr lang="zh-CN" altLang="en-US" sz="1400">
                <a:solidFill>
                  <a:schemeClr val="tx1"/>
                </a:solidFill>
                <a:latin typeface="Times New Roman" pitchFamily="18" charset="0"/>
                <a:sym typeface="Arial" pitchFamily="34" charset="0"/>
              </a:endParaRPr>
            </a:p>
            <a:p>
              <a:pPr>
                <a:lnSpc>
                  <a:spcPct val="90000"/>
                </a:lnSpc>
                <a:buFont typeface="Arial" pitchFamily="34" charset="0"/>
                <a:buNone/>
              </a:pPr>
              <a:r>
                <a:rPr lang="en-US" altLang="zh-CN" sz="2000">
                  <a:solidFill>
                    <a:schemeClr val="tx1"/>
                  </a:solidFill>
                  <a:latin typeface="Times New Roman" pitchFamily="18" charset="0"/>
                  <a:sym typeface="Arial" pitchFamily="34" charset="0"/>
                </a:rPr>
                <a:t>1</a:t>
              </a:r>
              <a:endParaRPr lang="zh-CN" altLang="en-US">
                <a:latin typeface="Times New Roman" pitchFamily="18" charset="0"/>
              </a:endParaRPr>
            </a:p>
          </p:txBody>
        </p:sp>
        <p:sp>
          <p:nvSpPr>
            <p:cNvPr id="21533" name="Line 69"/>
            <p:cNvSpPr>
              <a:spLocks noChangeShapeType="1"/>
            </p:cNvSpPr>
            <p:nvPr/>
          </p:nvSpPr>
          <p:spPr bwMode="auto">
            <a:xfrm>
              <a:off x="264" y="441"/>
              <a:ext cx="34"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1534" name="Line 70"/>
            <p:cNvSpPr>
              <a:spLocks noChangeShapeType="1"/>
            </p:cNvSpPr>
            <p:nvPr/>
          </p:nvSpPr>
          <p:spPr bwMode="auto">
            <a:xfrm>
              <a:off x="269" y="747"/>
              <a:ext cx="32"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1535" name="Line 71"/>
            <p:cNvSpPr>
              <a:spLocks noChangeShapeType="1"/>
            </p:cNvSpPr>
            <p:nvPr/>
          </p:nvSpPr>
          <p:spPr bwMode="auto">
            <a:xfrm>
              <a:off x="263" y="1047"/>
              <a:ext cx="32" cy="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21515" name="Group 72"/>
          <p:cNvGrpSpPr>
            <a:grpSpLocks/>
          </p:cNvGrpSpPr>
          <p:nvPr/>
        </p:nvGrpSpPr>
        <p:grpSpPr bwMode="auto">
          <a:xfrm>
            <a:off x="5153025" y="873125"/>
            <a:ext cx="2006600" cy="1924050"/>
            <a:chOff x="0" y="0"/>
            <a:chExt cx="1264" cy="1175"/>
          </a:xfrm>
        </p:grpSpPr>
        <p:sp>
          <p:nvSpPr>
            <p:cNvPr id="21521" name="Line 73"/>
            <p:cNvSpPr>
              <a:spLocks noChangeShapeType="1"/>
            </p:cNvSpPr>
            <p:nvPr/>
          </p:nvSpPr>
          <p:spPr bwMode="auto">
            <a:xfrm>
              <a:off x="208" y="0"/>
              <a:ext cx="1" cy="912"/>
            </a:xfrm>
            <a:prstGeom prst="line">
              <a:avLst/>
            </a:prstGeom>
            <a:noFill/>
            <a:ln w="38100">
              <a:solidFill>
                <a:srgbClr val="FF0066"/>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1522" name="Line 74"/>
            <p:cNvSpPr>
              <a:spLocks noChangeShapeType="1"/>
            </p:cNvSpPr>
            <p:nvPr/>
          </p:nvSpPr>
          <p:spPr bwMode="auto">
            <a:xfrm>
              <a:off x="208" y="624"/>
              <a:ext cx="1056" cy="1"/>
            </a:xfrm>
            <a:prstGeom prst="line">
              <a:avLst/>
            </a:prstGeom>
            <a:noFill/>
            <a:ln w="38100">
              <a:solidFill>
                <a:srgbClr val="FF0066"/>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1523" name="Line 75"/>
            <p:cNvSpPr>
              <a:spLocks noChangeShapeType="1"/>
            </p:cNvSpPr>
            <p:nvPr/>
          </p:nvSpPr>
          <p:spPr bwMode="auto">
            <a:xfrm>
              <a:off x="208" y="336"/>
              <a:ext cx="1056" cy="1"/>
            </a:xfrm>
            <a:prstGeom prst="line">
              <a:avLst/>
            </a:prstGeom>
            <a:noFill/>
            <a:ln w="38100">
              <a:solidFill>
                <a:srgbClr val="FF0066"/>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1524" name="Line 76"/>
            <p:cNvSpPr>
              <a:spLocks noChangeShapeType="1"/>
            </p:cNvSpPr>
            <p:nvPr/>
          </p:nvSpPr>
          <p:spPr bwMode="auto">
            <a:xfrm>
              <a:off x="208" y="48"/>
              <a:ext cx="1056" cy="1"/>
            </a:xfrm>
            <a:prstGeom prst="line">
              <a:avLst/>
            </a:prstGeom>
            <a:noFill/>
            <a:ln w="38100">
              <a:solidFill>
                <a:srgbClr val="FF0066"/>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1525" name="Rectangle 77"/>
            <p:cNvSpPr>
              <a:spLocks noChangeArrowheads="1"/>
            </p:cNvSpPr>
            <p:nvPr/>
          </p:nvSpPr>
          <p:spPr bwMode="auto">
            <a:xfrm>
              <a:off x="0" y="951"/>
              <a:ext cx="400"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1800">
                  <a:solidFill>
                    <a:srgbClr val="FF0000"/>
                  </a:solidFill>
                  <a:latin typeface="Times New Roman" pitchFamily="18" charset="0"/>
                  <a:ea typeface="黑体" pitchFamily="49" charset="-122"/>
                </a:rPr>
                <a:t>0.7V</a:t>
              </a:r>
              <a:endParaRPr lang="zh-CN" altLang="en-US">
                <a:solidFill>
                  <a:srgbClr val="FF0000"/>
                </a:solidFill>
                <a:latin typeface="Times New Roman" pitchFamily="18" charset="0"/>
              </a:endParaRPr>
            </a:p>
          </p:txBody>
        </p:sp>
      </p:grpSp>
      <p:sp>
        <p:nvSpPr>
          <p:cNvPr id="2" name="TextBox 1"/>
          <p:cNvSpPr txBox="1"/>
          <p:nvPr/>
        </p:nvSpPr>
        <p:spPr>
          <a:xfrm>
            <a:off x="1560513" y="2884488"/>
            <a:ext cx="2070100" cy="400050"/>
          </a:xfrm>
          <a:prstGeom prst="rect">
            <a:avLst/>
          </a:prstGeom>
          <a:noFill/>
        </p:spPr>
        <p:txBody>
          <a:bodyPr wrap="none">
            <a:spAutoFit/>
          </a:bodyPr>
          <a:lstStyle/>
          <a:p>
            <a:pPr marL="342900" indent="-342900">
              <a:buFont typeface="Wingdings" pitchFamily="2" charset="2"/>
              <a:buChar char="Ø"/>
              <a:defRPr/>
            </a:pPr>
            <a:r>
              <a:rPr lang="zh-CN" altLang="en-US" sz="2000" b="0" dirty="0">
                <a:solidFill>
                  <a:schemeClr val="tx1">
                    <a:lumMod val="50000"/>
                    <a:lumOff val="50000"/>
                  </a:schemeClr>
                </a:solidFill>
                <a:latin typeface="黑体" pitchFamily="49" charset="-122"/>
                <a:ea typeface="黑体" pitchFamily="49" charset="-122"/>
              </a:rPr>
              <a:t>输入近似特性</a:t>
            </a:r>
          </a:p>
        </p:txBody>
      </p:sp>
      <p:sp>
        <p:nvSpPr>
          <p:cNvPr id="83" name="TextBox 82"/>
          <p:cNvSpPr txBox="1"/>
          <p:nvPr/>
        </p:nvSpPr>
        <p:spPr>
          <a:xfrm>
            <a:off x="5472113" y="2852738"/>
            <a:ext cx="2070100" cy="400050"/>
          </a:xfrm>
          <a:prstGeom prst="rect">
            <a:avLst/>
          </a:prstGeom>
          <a:noFill/>
        </p:spPr>
        <p:txBody>
          <a:bodyPr wrap="none">
            <a:spAutoFit/>
          </a:bodyPr>
          <a:lstStyle/>
          <a:p>
            <a:pPr marL="342900" indent="-342900">
              <a:buFont typeface="Wingdings" pitchFamily="2" charset="2"/>
              <a:buChar char="Ø"/>
              <a:defRPr/>
            </a:pPr>
            <a:r>
              <a:rPr lang="zh-CN" altLang="en-US" sz="2000" b="0" dirty="0">
                <a:solidFill>
                  <a:schemeClr val="tx1">
                    <a:lumMod val="50000"/>
                    <a:lumOff val="50000"/>
                  </a:schemeClr>
                </a:solidFill>
                <a:latin typeface="黑体" pitchFamily="49" charset="-122"/>
                <a:ea typeface="黑体" pitchFamily="49" charset="-122"/>
              </a:rPr>
              <a:t>输出近似特性</a:t>
            </a:r>
          </a:p>
        </p:txBody>
      </p:sp>
      <p:sp>
        <p:nvSpPr>
          <p:cNvPr id="21519" name="TextBox 2"/>
          <p:cNvSpPr txBox="1">
            <a:spLocks noChangeArrowheads="1"/>
          </p:cNvSpPr>
          <p:nvPr/>
        </p:nvSpPr>
        <p:spPr bwMode="auto">
          <a:xfrm>
            <a:off x="904875" y="3500438"/>
            <a:ext cx="7375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FF"/>
                </a:solidFill>
                <a:latin typeface="Arial" pitchFamily="34" charset="0"/>
                <a:ea typeface="宋体" pitchFamily="2" charset="-122"/>
              </a:defRPr>
            </a:lvl1pPr>
            <a:lvl2pPr marL="742950" indent="-285750" eaLnBrk="0" hangingPunct="0">
              <a:defRPr sz="3200" b="1">
                <a:solidFill>
                  <a:srgbClr val="0000FF"/>
                </a:solidFill>
                <a:latin typeface="Arial" pitchFamily="34" charset="0"/>
                <a:ea typeface="宋体" pitchFamily="2" charset="-122"/>
              </a:defRPr>
            </a:lvl2pPr>
            <a:lvl3pPr marL="1143000" indent="-228600" eaLnBrk="0" hangingPunct="0">
              <a:defRPr sz="3200" b="1">
                <a:solidFill>
                  <a:srgbClr val="0000FF"/>
                </a:solidFill>
                <a:latin typeface="Arial" pitchFamily="34" charset="0"/>
                <a:ea typeface="宋体" pitchFamily="2" charset="-122"/>
              </a:defRPr>
            </a:lvl3pPr>
            <a:lvl4pPr marL="1600200" indent="-228600" eaLnBrk="0" hangingPunct="0">
              <a:defRPr sz="3200" b="1">
                <a:solidFill>
                  <a:srgbClr val="0000FF"/>
                </a:solidFill>
                <a:latin typeface="Arial" pitchFamily="34" charset="0"/>
                <a:ea typeface="宋体" pitchFamily="2" charset="-122"/>
              </a:defRPr>
            </a:lvl4pPr>
            <a:lvl5pPr marL="2057400" indent="-228600" eaLnBrk="0" hangingPunct="0">
              <a:defRPr sz="3200" b="1">
                <a:solidFill>
                  <a:srgbClr val="0000FF"/>
                </a:solidFill>
                <a:latin typeface="Arial" pitchFamily="34" charset="0"/>
                <a:ea typeface="宋体" pitchFamily="2" charset="-122"/>
              </a:defRPr>
            </a:lvl5pPr>
            <a:lvl6pPr marL="2514600" indent="-228600" eaLnBrk="0" fontAlgn="base" hangingPunct="0">
              <a:spcBef>
                <a:spcPct val="0"/>
              </a:spcBef>
              <a:spcAft>
                <a:spcPct val="0"/>
              </a:spcAft>
              <a:defRPr sz="3200" b="1">
                <a:solidFill>
                  <a:srgbClr val="0000FF"/>
                </a:solidFill>
                <a:latin typeface="Arial" pitchFamily="34" charset="0"/>
                <a:ea typeface="宋体" pitchFamily="2" charset="-122"/>
              </a:defRPr>
            </a:lvl6pPr>
            <a:lvl7pPr marL="2971800" indent="-228600" eaLnBrk="0" fontAlgn="base" hangingPunct="0">
              <a:spcBef>
                <a:spcPct val="0"/>
              </a:spcBef>
              <a:spcAft>
                <a:spcPct val="0"/>
              </a:spcAft>
              <a:defRPr sz="3200" b="1">
                <a:solidFill>
                  <a:srgbClr val="0000FF"/>
                </a:solidFill>
                <a:latin typeface="Arial" pitchFamily="34" charset="0"/>
                <a:ea typeface="宋体" pitchFamily="2" charset="-122"/>
              </a:defRPr>
            </a:lvl7pPr>
            <a:lvl8pPr marL="3429000" indent="-228600" eaLnBrk="0" fontAlgn="base" hangingPunct="0">
              <a:spcBef>
                <a:spcPct val="0"/>
              </a:spcBef>
              <a:spcAft>
                <a:spcPct val="0"/>
              </a:spcAft>
              <a:defRPr sz="3200" b="1">
                <a:solidFill>
                  <a:srgbClr val="0000FF"/>
                </a:solidFill>
                <a:latin typeface="Arial" pitchFamily="34" charset="0"/>
                <a:ea typeface="宋体" pitchFamily="2" charset="-122"/>
              </a:defRPr>
            </a:lvl8pPr>
            <a:lvl9pPr marL="3886200" indent="-228600" eaLnBrk="0" fontAlgn="base" hangingPunct="0">
              <a:spcBef>
                <a:spcPct val="0"/>
              </a:spcBef>
              <a:spcAft>
                <a:spcPct val="0"/>
              </a:spcAft>
              <a:defRPr sz="3200" b="1">
                <a:solidFill>
                  <a:srgbClr val="0000FF"/>
                </a:solidFill>
                <a:latin typeface="Arial" pitchFamily="34" charset="0"/>
                <a:ea typeface="宋体" pitchFamily="2" charset="-122"/>
              </a:defRPr>
            </a:lvl9pPr>
          </a:lstStyle>
          <a:p>
            <a:pPr eaLnBrk="1" hangingPunct="1">
              <a:buFont typeface="Arial" pitchFamily="34" charset="0"/>
              <a:buNone/>
            </a:pPr>
            <a:r>
              <a:rPr lang="zh-CN" altLang="en-US" sz="2400" b="0">
                <a:latin typeface="黑体" pitchFamily="49" charset="-122"/>
                <a:ea typeface="黑体" pitchFamily="49" charset="-122"/>
                <a:sym typeface="黑体" pitchFamily="49" charset="-122"/>
              </a:rPr>
              <a:t>根据输入和输出近似特性作出</a:t>
            </a:r>
            <a:r>
              <a:rPr lang="en-US" altLang="zh-CN" sz="2400" b="0">
                <a:latin typeface="黑体" pitchFamily="49" charset="-122"/>
                <a:ea typeface="黑体" pitchFamily="49" charset="-122"/>
                <a:sym typeface="黑体" pitchFamily="49" charset="-122"/>
              </a:rPr>
              <a:t>NPN</a:t>
            </a:r>
            <a:r>
              <a:rPr lang="zh-CN" altLang="en-US" sz="2400" b="0">
                <a:latin typeface="黑体" pitchFamily="49" charset="-122"/>
                <a:ea typeface="黑体" pitchFamily="49" charset="-122"/>
                <a:sym typeface="黑体" pitchFamily="49" charset="-122"/>
              </a:rPr>
              <a:t>型</a:t>
            </a:r>
            <a:r>
              <a:rPr lang="en-US" altLang="zh-CN" sz="2400" b="0">
                <a:latin typeface="黑体" pitchFamily="49" charset="-122"/>
                <a:ea typeface="黑体" pitchFamily="49" charset="-122"/>
                <a:sym typeface="黑体" pitchFamily="49" charset="-122"/>
              </a:rPr>
              <a:t>BJT</a:t>
            </a:r>
            <a:r>
              <a:rPr lang="zh-CN" altLang="en-US" sz="2400" b="0">
                <a:latin typeface="黑体" pitchFamily="49" charset="-122"/>
                <a:ea typeface="黑体" pitchFamily="49" charset="-122"/>
                <a:sym typeface="黑体" pitchFamily="49" charset="-122"/>
              </a:rPr>
              <a:t>的直流模型：</a:t>
            </a:r>
            <a:endParaRPr lang="zh-CN" altLang="en-US" sz="2400"/>
          </a:p>
        </p:txBody>
      </p:sp>
      <p:sp>
        <p:nvSpPr>
          <p:cNvPr id="4" name="矩形 3"/>
          <p:cNvSpPr>
            <a:spLocks noChangeArrowheads="1"/>
          </p:cNvSpPr>
          <p:nvPr/>
        </p:nvSpPr>
        <p:spPr bwMode="auto">
          <a:xfrm>
            <a:off x="6624638" y="4616450"/>
            <a:ext cx="24590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ctr">
              <a:buFont typeface="Wingdings" pitchFamily="2" charset="2"/>
              <a:buChar char="p"/>
            </a:pPr>
            <a:r>
              <a:rPr lang="en-US" altLang="zh-CN" sz="2400" b="0" dirty="0">
                <a:solidFill>
                  <a:schemeClr val="tx1"/>
                </a:solidFill>
                <a:latin typeface="黑体" pitchFamily="49" charset="-122"/>
                <a:ea typeface="黑体" pitchFamily="49" charset="-122"/>
                <a:sym typeface="黑体" pitchFamily="49" charset="-122"/>
              </a:rPr>
              <a:t>PNP</a:t>
            </a:r>
            <a:r>
              <a:rPr lang="zh-CN" altLang="en-US" sz="2400" b="0" dirty="0">
                <a:solidFill>
                  <a:schemeClr val="tx1"/>
                </a:solidFill>
                <a:latin typeface="黑体" pitchFamily="49" charset="-122"/>
                <a:ea typeface="黑体" pitchFamily="49" charset="-122"/>
                <a:sym typeface="黑体" pitchFamily="49" charset="-122"/>
              </a:rPr>
              <a:t>型</a:t>
            </a:r>
            <a:r>
              <a:rPr lang="en-US" altLang="zh-CN" sz="2400" b="0" dirty="0">
                <a:solidFill>
                  <a:schemeClr val="tx1"/>
                </a:solidFill>
                <a:latin typeface="黑体" pitchFamily="49" charset="-122"/>
                <a:ea typeface="黑体" pitchFamily="49" charset="-122"/>
                <a:sym typeface="黑体" pitchFamily="49" charset="-122"/>
              </a:rPr>
              <a:t>BJT</a:t>
            </a:r>
            <a:r>
              <a:rPr lang="zh-CN" altLang="en-US" sz="2400" b="0" dirty="0">
                <a:solidFill>
                  <a:schemeClr val="tx1"/>
                </a:solidFill>
                <a:latin typeface="黑体" pitchFamily="49" charset="-122"/>
                <a:ea typeface="黑体" pitchFamily="49" charset="-122"/>
                <a:sym typeface="黑体" pitchFamily="49" charset="-122"/>
              </a:rPr>
              <a:t>的</a:t>
            </a:r>
            <a:endParaRPr lang="en-US" altLang="zh-CN" sz="2400" b="0" dirty="0">
              <a:solidFill>
                <a:schemeClr val="tx1"/>
              </a:solidFill>
              <a:latin typeface="黑体" pitchFamily="49" charset="-122"/>
              <a:ea typeface="黑体" pitchFamily="49" charset="-122"/>
              <a:sym typeface="黑体" pitchFamily="49" charset="-122"/>
            </a:endParaRPr>
          </a:p>
          <a:p>
            <a:pPr algn="ctr"/>
            <a:r>
              <a:rPr lang="zh-CN" altLang="en-US" sz="2400" b="0" dirty="0">
                <a:solidFill>
                  <a:schemeClr val="tx1"/>
                </a:solidFill>
                <a:latin typeface="黑体" pitchFamily="49" charset="-122"/>
                <a:ea typeface="黑体" pitchFamily="49" charset="-122"/>
                <a:sym typeface="黑体" pitchFamily="49" charset="-122"/>
              </a:rPr>
              <a:t>直流模型</a:t>
            </a:r>
            <a:endParaRPr lang="en-US" altLang="zh-CN" sz="2400" b="0" dirty="0">
              <a:solidFill>
                <a:schemeClr val="tx1"/>
              </a:solidFill>
              <a:latin typeface="黑体" pitchFamily="49" charset="-122"/>
              <a:ea typeface="黑体" pitchFamily="49" charset="-122"/>
              <a:sym typeface="黑体" pitchFamily="49" charset="-122"/>
            </a:endParaRPr>
          </a:p>
          <a:p>
            <a:pPr algn="ctr"/>
            <a:r>
              <a:rPr lang="zh-CN" altLang="en-US" sz="2400" b="0" dirty="0">
                <a:solidFill>
                  <a:schemeClr val="tx1"/>
                </a:solidFill>
                <a:latin typeface="黑体" pitchFamily="49" charset="-122"/>
                <a:ea typeface="黑体" pitchFamily="49" charset="-122"/>
                <a:sym typeface="黑体" pitchFamily="49" charset="-122"/>
              </a:rPr>
              <a:t>有何不同呢</a:t>
            </a:r>
            <a:r>
              <a:rPr lang="en-US" altLang="zh-CN" sz="2400" b="0" dirty="0">
                <a:solidFill>
                  <a:schemeClr val="tx1"/>
                </a:solidFill>
                <a:latin typeface="黑体" pitchFamily="49" charset="-122"/>
                <a:ea typeface="黑体" pitchFamily="49" charset="-122"/>
                <a:sym typeface="黑体" pitchFamily="49" charset="-122"/>
              </a:rPr>
              <a:t>?</a:t>
            </a:r>
            <a:endParaRPr lang="zh-CN" altLang="en-US" sz="2400" dirty="0">
              <a:solidFill>
                <a:schemeClr val="tx1"/>
              </a:solidFill>
            </a:endParaRPr>
          </a:p>
        </p:txBody>
      </p:sp>
      <p:sp>
        <p:nvSpPr>
          <p:cNvPr id="84" name="Rectangle 3">
            <a:extLst>
              <a:ext uri="{FF2B5EF4-FFF2-40B4-BE49-F238E27FC236}">
                <a16:creationId xmlns:a16="http://schemas.microsoft.com/office/drawing/2014/main" id="{890A8EE6-36DC-4482-A5A7-E2334B054954}"/>
              </a:ext>
            </a:extLst>
          </p:cNvPr>
          <p:cNvSpPr>
            <a:spLocks noChangeArrowheads="1"/>
          </p:cNvSpPr>
          <p:nvPr/>
        </p:nvSpPr>
        <p:spPr bwMode="auto">
          <a:xfrm>
            <a:off x="740541" y="260648"/>
            <a:ext cx="3651439"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76250" indent="-476250" algn="l">
              <a:buFont typeface="Arial" pitchFamily="34" charset="0"/>
              <a:buNone/>
              <a:defRPr/>
            </a:pPr>
            <a:r>
              <a:rPr lang="en-US" altLang="zh-CN" sz="2800" b="0" dirty="0">
                <a:solidFill>
                  <a:srgbClr val="0033CC"/>
                </a:solidFill>
                <a:latin typeface="黑体" panose="02010609060101010101" pitchFamily="49" charset="-122"/>
                <a:ea typeface="黑体" panose="02010609060101010101" pitchFamily="49" charset="-122"/>
                <a:sym typeface="Arial" pitchFamily="34" charset="0"/>
              </a:rPr>
              <a:t>1</a:t>
            </a:r>
            <a:r>
              <a:rPr lang="zh-CN" altLang="en-US" sz="2800" b="0" dirty="0">
                <a:solidFill>
                  <a:srgbClr val="0033CC"/>
                </a:solidFill>
                <a:latin typeface="黑体" panose="02010609060101010101" pitchFamily="49" charset="-122"/>
                <a:ea typeface="黑体" panose="02010609060101010101" pitchFamily="49" charset="-122"/>
                <a:sym typeface="Arial" pitchFamily="34" charset="0"/>
              </a:rPr>
              <a:t>、</a:t>
            </a:r>
            <a:r>
              <a:rPr lang="en-US" altLang="zh-CN" sz="2800" b="0" dirty="0">
                <a:solidFill>
                  <a:srgbClr val="0033CC"/>
                </a:solidFill>
                <a:latin typeface="黑体" panose="02010609060101010101" pitchFamily="49" charset="-122"/>
                <a:ea typeface="黑体" panose="02010609060101010101" pitchFamily="49" charset="-122"/>
                <a:sym typeface="Arial" pitchFamily="34" charset="0"/>
              </a:rPr>
              <a:t>BJT</a:t>
            </a:r>
            <a:r>
              <a:rPr lang="zh-CN" altLang="en-US" sz="2800" b="0" dirty="0">
                <a:solidFill>
                  <a:srgbClr val="0033CC"/>
                </a:solidFill>
                <a:latin typeface="黑体" panose="02010609060101010101" pitchFamily="49" charset="-122"/>
                <a:ea typeface="黑体" panose="02010609060101010101" pitchFamily="49" charset="-122"/>
                <a:sym typeface="Arial" pitchFamily="34" charset="0"/>
              </a:rPr>
              <a:t>的直流模型</a:t>
            </a:r>
            <a:endParaRPr lang="zh-CN" altLang="en-US" b="0" dirty="0">
              <a:solidFill>
                <a:srgbClr val="0033CC"/>
              </a:solidFill>
              <a:latin typeface="黑体" panose="02010609060101010101" pitchFamily="49" charset="-122"/>
              <a:ea typeface="黑体" panose="02010609060101010101" pitchFamily="49" charset="-122"/>
              <a:sym typeface="黑体" pitchFamily="49" charset="-122"/>
            </a:endParaRPr>
          </a:p>
        </p:txBody>
      </p:sp>
      <p:sp>
        <p:nvSpPr>
          <p:cNvPr id="85" name="文本框 84">
            <a:extLst>
              <a:ext uri="{FF2B5EF4-FFF2-40B4-BE49-F238E27FC236}">
                <a16:creationId xmlns:a16="http://schemas.microsoft.com/office/drawing/2014/main" id="{EA98ECB0-4958-4156-8F72-17F17CF78DE1}"/>
              </a:ext>
            </a:extLst>
          </p:cNvPr>
          <p:cNvSpPr txBox="1"/>
          <p:nvPr/>
        </p:nvSpPr>
        <p:spPr>
          <a:xfrm>
            <a:off x="7771706" y="6228020"/>
            <a:ext cx="415499" cy="369332"/>
          </a:xfrm>
          <a:prstGeom prst="rect">
            <a:avLst/>
          </a:prstGeom>
          <a:noFill/>
        </p:spPr>
        <p:txBody>
          <a:bodyPr wrap="none" rtlCol="0">
            <a:spAutoFit/>
          </a:bodyPr>
          <a:lstStyle/>
          <a:p>
            <a:r>
              <a:rPr lang="en-US" altLang="zh-CN" sz="1800" dirty="0">
                <a:solidFill>
                  <a:srgbClr val="E4A4DC"/>
                </a:solidFill>
              </a:rPr>
              <a:t>77</a:t>
            </a:r>
            <a:endParaRPr lang="zh-CN" altLang="en-US" sz="1800" dirty="0">
              <a:solidFill>
                <a:srgbClr val="E4A4D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3"/>
                                        </p:tgtEl>
                                        <p:attrNameLst>
                                          <p:attrName>style.visibility</p:attrName>
                                        </p:attrNameLst>
                                      </p:cBhvr>
                                      <p:to>
                                        <p:strVal val="visible"/>
                                      </p:to>
                                    </p:set>
                                    <p:animEffect transition="in" filter="wipe(left)">
                                      <p:cBhvr>
                                        <p:cTn id="10" dur="500"/>
                                        <p:tgtEl>
                                          <p:spTgt spid="8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8697"/>
                                        </p:tgtEl>
                                        <p:attrNameLst>
                                          <p:attrName>style.visibility</p:attrName>
                                        </p:attrNameLst>
                                      </p:cBhvr>
                                      <p:to>
                                        <p:strVal val="visible"/>
                                      </p:to>
                                    </p:set>
                                    <p:animEffect filter="wipe(left)">
                                      <p:cBhvr>
                                        <p:cTn id="15" dur="500"/>
                                        <p:tgtEl>
                                          <p:spTgt spid="2869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8678"/>
                                        </p:tgtEl>
                                        <p:attrNameLst>
                                          <p:attrName>style.visibility</p:attrName>
                                        </p:attrNameLst>
                                      </p:cBhvr>
                                      <p:to>
                                        <p:strVal val="visible"/>
                                      </p:to>
                                    </p:set>
                                    <p:animEffect filter="wipe(left)">
                                      <p:cBhvr>
                                        <p:cTn id="20" dur="500"/>
                                        <p:tgtEl>
                                          <p:spTgt spid="2867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28718"/>
                                        </p:tgtEl>
                                        <p:attrNameLst>
                                          <p:attrName>style.visibility</p:attrName>
                                        </p:attrNameLst>
                                      </p:cBhvr>
                                      <p:to>
                                        <p:strVal val="visible"/>
                                      </p:to>
                                    </p:set>
                                    <p:animEffect filter="wipe(up)">
                                      <p:cBhvr>
                                        <p:cTn id="25" dur="500"/>
                                        <p:tgtEl>
                                          <p:spTgt spid="2871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28681"/>
                                        </p:tgtEl>
                                        <p:attrNameLst>
                                          <p:attrName>style.visibility</p:attrName>
                                        </p:attrNameLst>
                                      </p:cBhvr>
                                      <p:to>
                                        <p:strVal val="visible"/>
                                      </p:to>
                                    </p:set>
                                    <p:animEffect filter="wipe(left)">
                                      <p:cBhvr>
                                        <p:cTn id="30" dur="500"/>
                                        <p:tgtEl>
                                          <p:spTgt spid="2868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28674"/>
                                        </p:tgtEl>
                                        <p:attrNameLst>
                                          <p:attrName>style.visibility</p:attrName>
                                        </p:attrNameLst>
                                      </p:cBhvr>
                                      <p:to>
                                        <p:strVal val="visible"/>
                                      </p:to>
                                    </p:set>
                                    <p:animEffect filter="dissolve">
                                      <p:cBhvr>
                                        <p:cTn id="35" dur="500"/>
                                        <p:tgtEl>
                                          <p:spTgt spid="2867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2" fill="hold" nodeType="clickEffect">
                                  <p:stCondLst>
                                    <p:cond delay="0"/>
                                  </p:stCondLst>
                                  <p:childTnLst>
                                    <p:set>
                                      <p:cBhvr>
                                        <p:cTn id="39" dur="1" fill="hold">
                                          <p:stCondLst>
                                            <p:cond delay="0"/>
                                          </p:stCondLst>
                                        </p:cTn>
                                        <p:tgtEl>
                                          <p:spTgt spid="28675"/>
                                        </p:tgtEl>
                                        <p:attrNameLst>
                                          <p:attrName>style.visibility</p:attrName>
                                        </p:attrNameLst>
                                      </p:cBhvr>
                                      <p:to>
                                        <p:strVal val="visible"/>
                                      </p:to>
                                    </p:set>
                                    <p:animEffect filter="wipe(right)">
                                      <p:cBhvr>
                                        <p:cTn id="40" dur="500"/>
                                        <p:tgtEl>
                                          <p:spTgt spid="2867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nodeType="clickEffect">
                                  <p:stCondLst>
                                    <p:cond delay="0"/>
                                  </p:stCondLst>
                                  <p:childTnLst>
                                    <p:set>
                                      <p:cBhvr>
                                        <p:cTn id="44" dur="1" fill="hold">
                                          <p:stCondLst>
                                            <p:cond delay="0"/>
                                          </p:stCondLst>
                                        </p:cTn>
                                        <p:tgtEl>
                                          <p:spTgt spid="28715"/>
                                        </p:tgtEl>
                                        <p:attrNameLst>
                                          <p:attrName>style.visibility</p:attrName>
                                        </p:attrNameLst>
                                      </p:cBhvr>
                                      <p:to>
                                        <p:strVal val="visible"/>
                                      </p:to>
                                    </p:set>
                                    <p:animEffect filter="wipe(up)">
                                      <p:cBhvr>
                                        <p:cTn id="45" dur="500"/>
                                        <p:tgtEl>
                                          <p:spTgt spid="2871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1000"/>
                                        <p:tgtEl>
                                          <p:spTgt spid="4"/>
                                        </p:tgtEl>
                                      </p:cBhvr>
                                    </p:animEffect>
                                    <p:anim calcmode="lin" valueType="num">
                                      <p:cBhvr>
                                        <p:cTn id="51" dur="1000" fill="hold"/>
                                        <p:tgtEl>
                                          <p:spTgt spid="4"/>
                                        </p:tgtEl>
                                        <p:attrNameLst>
                                          <p:attrName>ppt_x</p:attrName>
                                        </p:attrNameLst>
                                      </p:cBhvr>
                                      <p:tavLst>
                                        <p:tav tm="0">
                                          <p:val>
                                            <p:strVal val="#ppt_x"/>
                                          </p:val>
                                        </p:tav>
                                        <p:tav tm="100000">
                                          <p:val>
                                            <p:strVal val="#ppt_x"/>
                                          </p:val>
                                        </p:tav>
                                      </p:tavLst>
                                    </p:anim>
                                    <p:anim calcmode="lin" valueType="num">
                                      <p:cBhvr>
                                        <p:cTn id="5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ldLvl="0" animBg="1"/>
      <p:bldP spid="2" grpId="0"/>
      <p:bldP spid="83"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413" y="3341688"/>
            <a:ext cx="2514600" cy="2500312"/>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9699"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8900" y="3389313"/>
            <a:ext cx="4202113" cy="2452687"/>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5604" name="Rectangle 4"/>
          <p:cNvSpPr>
            <a:spLocks noChangeArrowheads="1"/>
          </p:cNvSpPr>
          <p:nvPr/>
        </p:nvSpPr>
        <p:spPr bwMode="auto">
          <a:xfrm>
            <a:off x="719572" y="925560"/>
            <a:ext cx="4393704"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defRPr/>
            </a:pPr>
            <a:r>
              <a:rPr lang="en-US" altLang="zh-CN" sz="2800" b="0" dirty="0">
                <a:solidFill>
                  <a:srgbClr val="0033CC"/>
                </a:solidFill>
                <a:latin typeface="黑体" panose="02010609060101010101" pitchFamily="49" charset="-122"/>
                <a:ea typeface="黑体" panose="02010609060101010101" pitchFamily="49" charset="-122"/>
                <a:sym typeface="Arial" pitchFamily="34" charset="0"/>
              </a:rPr>
              <a:t>2</a:t>
            </a:r>
            <a:r>
              <a:rPr lang="zh-CN" altLang="en-US" sz="2800" b="0" dirty="0">
                <a:solidFill>
                  <a:srgbClr val="0033CC"/>
                </a:solidFill>
                <a:latin typeface="黑体" panose="02010609060101010101" pitchFamily="49" charset="-122"/>
                <a:ea typeface="黑体" panose="02010609060101010101" pitchFamily="49" charset="-122"/>
                <a:sym typeface="Arial" pitchFamily="34" charset="0"/>
              </a:rPr>
              <a:t>、</a:t>
            </a:r>
            <a:r>
              <a:rPr lang="en-US" altLang="zh-CN" sz="2800" b="0" dirty="0">
                <a:solidFill>
                  <a:srgbClr val="0033CC"/>
                </a:solidFill>
                <a:latin typeface="黑体" panose="02010609060101010101" pitchFamily="49" charset="-122"/>
                <a:ea typeface="黑体" panose="02010609060101010101" pitchFamily="49" charset="-122"/>
                <a:sym typeface="Arial" pitchFamily="34" charset="0"/>
              </a:rPr>
              <a:t>BJT</a:t>
            </a:r>
            <a:r>
              <a:rPr lang="zh-CN" altLang="en-US" sz="2800" b="0" dirty="0">
                <a:solidFill>
                  <a:srgbClr val="0033CC"/>
                </a:solidFill>
                <a:latin typeface="黑体" panose="02010609060101010101" pitchFamily="49" charset="-122"/>
                <a:ea typeface="黑体" panose="02010609060101010101" pitchFamily="49" charset="-122"/>
                <a:sym typeface="Arial" pitchFamily="34" charset="0"/>
              </a:rPr>
              <a:t>小信号模型</a:t>
            </a:r>
          </a:p>
        </p:txBody>
      </p:sp>
      <p:sp>
        <p:nvSpPr>
          <p:cNvPr id="29701" name="Text Box 5"/>
          <p:cNvSpPr>
            <a:spLocks noChangeArrowheads="1"/>
          </p:cNvSpPr>
          <p:nvPr/>
        </p:nvSpPr>
        <p:spPr bwMode="auto">
          <a:xfrm>
            <a:off x="533400" y="1684338"/>
            <a:ext cx="85344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dashDot"/>
                <a:miter lim="800000"/>
                <a:headEnd/>
                <a:tailEnd/>
              </a14:hiddenLine>
            </a:ext>
          </a:extLst>
        </p:spPr>
        <p:txBody>
          <a:bodyPr anchor="ctr">
            <a:spAutoFit/>
          </a:bodyPr>
          <a:lstStyle/>
          <a:p>
            <a:pPr>
              <a:buFont typeface="Arial" pitchFamily="34" charset="0"/>
              <a:buNone/>
            </a:pPr>
            <a:r>
              <a:rPr lang="zh-CN" altLang="en-US" sz="2400">
                <a:solidFill>
                  <a:schemeClr val="tx2"/>
                </a:solidFill>
                <a:latin typeface="幼圆" pitchFamily="49" charset="-122"/>
                <a:ea typeface="幼圆" pitchFamily="49" charset="-122"/>
                <a:sym typeface="幼圆" pitchFamily="49" charset="-122"/>
              </a:rPr>
              <a:t>   三极管在小信号</a:t>
            </a:r>
            <a:r>
              <a:rPr lang="en-US" altLang="zh-CN" sz="2400">
                <a:solidFill>
                  <a:srgbClr val="000000"/>
                </a:solidFill>
                <a:latin typeface="幼圆" pitchFamily="49" charset="-122"/>
                <a:ea typeface="幼圆" pitchFamily="49" charset="-122"/>
                <a:sym typeface="幼圆" pitchFamily="49" charset="-122"/>
              </a:rPr>
              <a:t>(</a:t>
            </a:r>
            <a:r>
              <a:rPr lang="zh-CN" altLang="en-US" sz="2400">
                <a:solidFill>
                  <a:srgbClr val="000000"/>
                </a:solidFill>
                <a:latin typeface="幼圆" pitchFamily="49" charset="-122"/>
                <a:ea typeface="幼圆" pitchFamily="49" charset="-122"/>
                <a:sym typeface="幼圆" pitchFamily="49" charset="-122"/>
              </a:rPr>
              <a:t>微变量</a:t>
            </a:r>
            <a:r>
              <a:rPr lang="en-US" altLang="zh-CN" sz="2400">
                <a:solidFill>
                  <a:srgbClr val="000000"/>
                </a:solidFill>
                <a:latin typeface="幼圆" pitchFamily="49" charset="-122"/>
                <a:ea typeface="幼圆" pitchFamily="49" charset="-122"/>
                <a:sym typeface="幼圆" pitchFamily="49" charset="-122"/>
              </a:rPr>
              <a:t>)</a:t>
            </a:r>
            <a:r>
              <a:rPr lang="zh-CN" altLang="en-US" sz="2400">
                <a:solidFill>
                  <a:schemeClr val="tx2"/>
                </a:solidFill>
                <a:latin typeface="幼圆" pitchFamily="49" charset="-122"/>
                <a:ea typeface="幼圆" pitchFamily="49" charset="-122"/>
                <a:sym typeface="幼圆" pitchFamily="49" charset="-122"/>
              </a:rPr>
              <a:t>情况下工作时</a:t>
            </a:r>
            <a:r>
              <a:rPr lang="en-US" altLang="zh-CN" sz="2400">
                <a:solidFill>
                  <a:schemeClr val="tx2"/>
                </a:solidFill>
                <a:latin typeface="幼圆" pitchFamily="49" charset="-122"/>
                <a:ea typeface="幼圆" pitchFamily="49" charset="-122"/>
                <a:sym typeface="幼圆" pitchFamily="49" charset="-122"/>
              </a:rPr>
              <a:t>,</a:t>
            </a:r>
            <a:r>
              <a:rPr lang="zh-CN" altLang="en-US" sz="2400" b="0">
                <a:solidFill>
                  <a:schemeClr val="tx2"/>
                </a:solidFill>
                <a:latin typeface="黑体" pitchFamily="49" charset="-122"/>
                <a:ea typeface="黑体" pitchFamily="49" charset="-122"/>
                <a:sym typeface="黑体" pitchFamily="49" charset="-122"/>
              </a:rPr>
              <a:t>可在</a:t>
            </a:r>
            <a:r>
              <a:rPr lang="en-US" altLang="zh-CN" sz="2400" b="0">
                <a:solidFill>
                  <a:schemeClr val="tx2"/>
                </a:solidFill>
                <a:latin typeface="黑体" pitchFamily="49" charset="-122"/>
                <a:ea typeface="黑体" pitchFamily="49" charset="-122"/>
                <a:sym typeface="黑体" pitchFamily="49" charset="-122"/>
              </a:rPr>
              <a:t>Q</a:t>
            </a:r>
            <a:r>
              <a:rPr lang="zh-CN" altLang="en-US" sz="2400" b="0">
                <a:solidFill>
                  <a:schemeClr val="tx2"/>
                </a:solidFill>
                <a:latin typeface="黑体" pitchFamily="49" charset="-122"/>
                <a:ea typeface="黑体" pitchFamily="49" charset="-122"/>
                <a:sym typeface="黑体" pitchFamily="49" charset="-122"/>
              </a:rPr>
              <a:t>点</a:t>
            </a:r>
            <a:endParaRPr lang="zh-CN" altLang="en-US" sz="2400">
              <a:solidFill>
                <a:schemeClr val="tx2"/>
              </a:solidFill>
              <a:latin typeface="幼圆" pitchFamily="49" charset="-122"/>
              <a:ea typeface="幼圆" pitchFamily="49" charset="-122"/>
              <a:sym typeface="幼圆" pitchFamily="49" charset="-122"/>
            </a:endParaRPr>
          </a:p>
          <a:p>
            <a:pPr>
              <a:buFont typeface="Arial" pitchFamily="34" charset="0"/>
              <a:buNone/>
            </a:pPr>
            <a:endParaRPr lang="zh-CN" altLang="en-US" sz="600" b="0">
              <a:solidFill>
                <a:schemeClr val="tx2"/>
              </a:solidFill>
              <a:latin typeface="幼圆" pitchFamily="49" charset="-122"/>
              <a:ea typeface="幼圆" pitchFamily="49" charset="-122"/>
              <a:sym typeface="幼圆" pitchFamily="49" charset="-122"/>
            </a:endParaRPr>
          </a:p>
          <a:p>
            <a:pPr>
              <a:buFont typeface="Arial" pitchFamily="34" charset="0"/>
              <a:buNone/>
            </a:pPr>
            <a:r>
              <a:rPr lang="zh-CN" altLang="en-US" sz="2400" b="0">
                <a:solidFill>
                  <a:schemeClr val="tx2"/>
                </a:solidFill>
                <a:latin typeface="黑体" pitchFamily="49" charset="-122"/>
                <a:ea typeface="黑体" pitchFamily="49" charset="-122"/>
                <a:sym typeface="黑体" pitchFamily="49" charset="-122"/>
              </a:rPr>
              <a:t>附近的小范围内，用直线近似地代替三极管的特性曲线，</a:t>
            </a:r>
          </a:p>
          <a:p>
            <a:pPr>
              <a:buFont typeface="Arial" pitchFamily="34" charset="0"/>
              <a:buNone/>
            </a:pPr>
            <a:endParaRPr lang="zh-CN" altLang="en-US" sz="600" b="0">
              <a:solidFill>
                <a:schemeClr val="tx2"/>
              </a:solidFill>
              <a:latin typeface="黑体" pitchFamily="49" charset="-122"/>
              <a:ea typeface="黑体" pitchFamily="49" charset="-122"/>
              <a:sym typeface="黑体" pitchFamily="49" charset="-122"/>
            </a:endParaRPr>
          </a:p>
          <a:p>
            <a:pPr>
              <a:buFont typeface="Arial" pitchFamily="34" charset="0"/>
              <a:buNone/>
            </a:pPr>
            <a:r>
              <a:rPr lang="zh-CN" altLang="en-US" sz="2400" b="0">
                <a:solidFill>
                  <a:schemeClr val="tx2"/>
                </a:solidFill>
                <a:latin typeface="黑体" pitchFamily="49" charset="-122"/>
                <a:ea typeface="黑体" pitchFamily="49" charset="-122"/>
                <a:sym typeface="黑体" pitchFamily="49" charset="-122"/>
              </a:rPr>
              <a:t>三极管就可以用</a:t>
            </a:r>
            <a:r>
              <a:rPr lang="zh-CN" altLang="en-US" sz="2400">
                <a:solidFill>
                  <a:srgbClr val="000000"/>
                </a:solidFill>
                <a:latin typeface="黑体" pitchFamily="49" charset="-122"/>
                <a:ea typeface="黑体" pitchFamily="49" charset="-122"/>
                <a:sym typeface="黑体" pitchFamily="49" charset="-122"/>
              </a:rPr>
              <a:t>线性双口网络</a:t>
            </a:r>
            <a:r>
              <a:rPr lang="zh-CN" altLang="en-US" sz="2400" b="0">
                <a:solidFill>
                  <a:schemeClr val="tx2"/>
                </a:solidFill>
                <a:latin typeface="黑体" pitchFamily="49" charset="-122"/>
                <a:ea typeface="黑体" pitchFamily="49" charset="-122"/>
                <a:sym typeface="黑体" pitchFamily="49" charset="-122"/>
              </a:rPr>
              <a:t>来等效代替</a:t>
            </a:r>
            <a:r>
              <a:rPr lang="en-US" altLang="zh-CN" sz="2400" b="0">
                <a:solidFill>
                  <a:schemeClr val="tx2"/>
                </a:solidFill>
                <a:latin typeface="黑体" pitchFamily="49" charset="-122"/>
                <a:ea typeface="黑体" pitchFamily="49" charset="-122"/>
                <a:sym typeface="黑体" pitchFamily="49" charset="-122"/>
              </a:rPr>
              <a:t>.</a:t>
            </a:r>
            <a:endParaRPr lang="zh-CN" altLang="en-US">
              <a:latin typeface="Times New Roman" pitchFamily="18" charset="0"/>
            </a:endParaRPr>
          </a:p>
        </p:txBody>
      </p:sp>
      <p:sp>
        <p:nvSpPr>
          <p:cNvPr id="8" name="Text Box 2">
            <a:extLst>
              <a:ext uri="{FF2B5EF4-FFF2-40B4-BE49-F238E27FC236}">
                <a16:creationId xmlns:a16="http://schemas.microsoft.com/office/drawing/2014/main" id="{DCA63FBA-C8C1-46D2-9251-61F0116C1F46}"/>
              </a:ext>
            </a:extLst>
          </p:cNvPr>
          <p:cNvSpPr>
            <a:spLocks noChangeArrowheads="1"/>
          </p:cNvSpPr>
          <p:nvPr/>
        </p:nvSpPr>
        <p:spPr bwMode="auto">
          <a:xfrm>
            <a:off x="639688" y="80963"/>
            <a:ext cx="4724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buFont typeface="Arial" pitchFamily="34" charset="0"/>
              <a:buNone/>
            </a:pPr>
            <a:r>
              <a:rPr lang="en-US" altLang="zh-CN" sz="3600" b="0" dirty="0">
                <a:solidFill>
                  <a:schemeClr val="tx1"/>
                </a:solidFill>
                <a:latin typeface="华文行楷" pitchFamily="2" charset="-122"/>
                <a:ea typeface="华文行楷" pitchFamily="2" charset="-122"/>
                <a:sym typeface="黑体" pitchFamily="49" charset="-122"/>
              </a:rPr>
              <a:t>1.4.5 </a:t>
            </a:r>
            <a:r>
              <a:rPr lang="en-US" altLang="zh-CN" sz="3200" b="0" dirty="0">
                <a:solidFill>
                  <a:schemeClr val="tx1"/>
                </a:solidFill>
                <a:latin typeface="华文行楷" panose="02010800040101010101" pitchFamily="2" charset="-122"/>
                <a:ea typeface="华文行楷" panose="02010800040101010101" pitchFamily="2" charset="-122"/>
                <a:cs typeface="Times New Roman" pitchFamily="18" charset="0"/>
                <a:sym typeface="黑体" pitchFamily="49" charset="-122"/>
              </a:rPr>
              <a:t>BJT</a:t>
            </a:r>
            <a:r>
              <a:rPr lang="zh-CN" altLang="en-US" sz="3600" b="0" dirty="0">
                <a:solidFill>
                  <a:schemeClr val="tx1"/>
                </a:solidFill>
                <a:latin typeface="华文行楷" pitchFamily="2" charset="-122"/>
                <a:ea typeface="华文行楷" pitchFamily="2" charset="-122"/>
                <a:sym typeface="黑体" pitchFamily="49" charset="-122"/>
              </a:rPr>
              <a:t>的电路模型</a:t>
            </a:r>
            <a:endParaRPr lang="zh-CN" altLang="en-US" sz="3600" dirty="0">
              <a:latin typeface="华文行楷" pitchFamily="2" charset="-122"/>
              <a:ea typeface="华文行楷" pitchFamily="2" charset="-122"/>
            </a:endParaRPr>
          </a:p>
        </p:txBody>
      </p:sp>
      <p:sp>
        <p:nvSpPr>
          <p:cNvPr id="7" name="文本框 6">
            <a:extLst>
              <a:ext uri="{FF2B5EF4-FFF2-40B4-BE49-F238E27FC236}">
                <a16:creationId xmlns:a16="http://schemas.microsoft.com/office/drawing/2014/main" id="{31DC3FCD-4598-4DCA-BE36-444158D264A9}"/>
              </a:ext>
            </a:extLst>
          </p:cNvPr>
          <p:cNvSpPr txBox="1"/>
          <p:nvPr/>
        </p:nvSpPr>
        <p:spPr>
          <a:xfrm>
            <a:off x="7771706" y="6228020"/>
            <a:ext cx="415499" cy="369332"/>
          </a:xfrm>
          <a:prstGeom prst="rect">
            <a:avLst/>
          </a:prstGeom>
          <a:noFill/>
        </p:spPr>
        <p:txBody>
          <a:bodyPr wrap="none" rtlCol="0">
            <a:spAutoFit/>
          </a:bodyPr>
          <a:lstStyle/>
          <a:p>
            <a:r>
              <a:rPr lang="en-US" altLang="zh-CN" sz="1800" dirty="0">
                <a:solidFill>
                  <a:srgbClr val="E4A4DC"/>
                </a:solidFill>
              </a:rPr>
              <a:t>78</a:t>
            </a:r>
            <a:endParaRPr lang="zh-CN" altLang="en-US" sz="1800" dirty="0">
              <a:solidFill>
                <a:srgbClr val="E4A4D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3000"/>
                                  </p:stCondLst>
                                  <p:childTnLst>
                                    <p:set>
                                      <p:cBhvr>
                                        <p:cTn id="6" dur="1" fill="hold">
                                          <p:stCondLst>
                                            <p:cond delay="0"/>
                                          </p:stCondLst>
                                        </p:cTn>
                                        <p:tgtEl>
                                          <p:spTgt spid="29701"/>
                                        </p:tgtEl>
                                        <p:attrNameLst>
                                          <p:attrName>style.visibility</p:attrName>
                                        </p:attrNameLst>
                                      </p:cBhvr>
                                      <p:to>
                                        <p:strVal val="visible"/>
                                      </p:to>
                                    </p:set>
                                    <p:animEffect filter="wipe(left)">
                                      <p:cBhvr>
                                        <p:cTn id="7" dur="500"/>
                                        <p:tgtEl>
                                          <p:spTgt spid="297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9698"/>
                                        </p:tgtEl>
                                        <p:attrNameLst>
                                          <p:attrName>style.visibility</p:attrName>
                                        </p:attrNameLst>
                                      </p:cBhvr>
                                      <p:to>
                                        <p:strVal val="visible"/>
                                      </p:to>
                                    </p:set>
                                    <p:animEffect filter="wipe(left)">
                                      <p:cBhvr>
                                        <p:cTn id="12" dur="500"/>
                                        <p:tgtEl>
                                          <p:spTgt spid="296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9699"/>
                                        </p:tgtEl>
                                        <p:attrNameLst>
                                          <p:attrName>style.visibility</p:attrName>
                                        </p:attrNameLst>
                                      </p:cBhvr>
                                      <p:to>
                                        <p:strVal val="visible"/>
                                      </p:to>
                                    </p:set>
                                    <p:animEffect filter="wipe(left)">
                                      <p:cBhvr>
                                        <p:cTn id="17" dur="500"/>
                                        <p:tgtEl>
                                          <p:spTgt spid="29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bldLvl="0"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2"/>
          <p:cNvGrpSpPr>
            <a:grpSpLocks/>
          </p:cNvGrpSpPr>
          <p:nvPr/>
        </p:nvGrpSpPr>
        <p:grpSpPr bwMode="auto">
          <a:xfrm>
            <a:off x="887413" y="1670050"/>
            <a:ext cx="2881312" cy="3246438"/>
            <a:chOff x="0" y="0"/>
            <a:chExt cx="1815" cy="2045"/>
          </a:xfrm>
        </p:grpSpPr>
        <p:sp>
          <p:nvSpPr>
            <p:cNvPr id="23604" name="未知"/>
            <p:cNvSpPr>
              <a:spLocks noChangeArrowheads="1"/>
            </p:cNvSpPr>
            <p:nvPr/>
          </p:nvSpPr>
          <p:spPr bwMode="auto">
            <a:xfrm>
              <a:off x="432" y="240"/>
              <a:ext cx="624" cy="1496"/>
            </a:xfrm>
            <a:custGeom>
              <a:avLst/>
              <a:gdLst>
                <a:gd name="T0" fmla="*/ 0 w 624"/>
                <a:gd name="T1" fmla="*/ 1488 h 1496"/>
                <a:gd name="T2" fmla="*/ 288 w 624"/>
                <a:gd name="T3" fmla="*/ 1248 h 1496"/>
                <a:gd name="T4" fmla="*/ 624 w 624"/>
                <a:gd name="T5" fmla="*/ 0 h 1496"/>
                <a:gd name="T6" fmla="*/ 0 60000 65536"/>
                <a:gd name="T7" fmla="*/ 0 60000 65536"/>
                <a:gd name="T8" fmla="*/ 0 60000 65536"/>
              </a:gdLst>
              <a:ahLst/>
              <a:cxnLst>
                <a:cxn ang="T6">
                  <a:pos x="T0" y="T1"/>
                </a:cxn>
                <a:cxn ang="T7">
                  <a:pos x="T2" y="T3"/>
                </a:cxn>
                <a:cxn ang="T8">
                  <a:pos x="T4" y="T5"/>
                </a:cxn>
              </a:cxnLst>
              <a:rect l="0" t="0" r="r" b="b"/>
              <a:pathLst>
                <a:path w="624" h="1496">
                  <a:moveTo>
                    <a:pt x="0" y="1488"/>
                  </a:moveTo>
                  <a:cubicBezTo>
                    <a:pt x="92" y="1492"/>
                    <a:pt x="184" y="1496"/>
                    <a:pt x="288" y="1248"/>
                  </a:cubicBezTo>
                  <a:cubicBezTo>
                    <a:pt x="392" y="1000"/>
                    <a:pt x="508" y="500"/>
                    <a:pt x="624" y="0"/>
                  </a:cubicBezTo>
                </a:path>
              </a:pathLst>
            </a:cu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605" name="Line 4"/>
            <p:cNvSpPr>
              <a:spLocks noChangeShapeType="1"/>
            </p:cNvSpPr>
            <p:nvPr/>
          </p:nvSpPr>
          <p:spPr bwMode="auto">
            <a:xfrm>
              <a:off x="192" y="1728"/>
              <a:ext cx="1392" cy="1"/>
            </a:xfrm>
            <a:prstGeom prst="line">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6" name="Line 5"/>
            <p:cNvSpPr>
              <a:spLocks noChangeShapeType="1"/>
            </p:cNvSpPr>
            <p:nvPr/>
          </p:nvSpPr>
          <p:spPr bwMode="auto">
            <a:xfrm flipH="1" flipV="1">
              <a:off x="215" y="144"/>
              <a:ext cx="1" cy="1584"/>
            </a:xfrm>
            <a:prstGeom prst="line">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7" name="Text Box 6"/>
            <p:cNvSpPr>
              <a:spLocks noChangeArrowheads="1"/>
            </p:cNvSpPr>
            <p:nvPr/>
          </p:nvSpPr>
          <p:spPr bwMode="auto">
            <a:xfrm>
              <a:off x="190" y="0"/>
              <a:ext cx="3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zh-CN" altLang="en-US">
                  <a:solidFill>
                    <a:schemeClr val="tx1"/>
                  </a:solidFill>
                  <a:latin typeface="Times New Roman" pitchFamily="18" charset="0"/>
                  <a:ea typeface="方正琥珀繁体"/>
                  <a:cs typeface="方正琥珀繁体"/>
                  <a:sym typeface="Symbol" pitchFamily="18" charset="2"/>
                </a:rPr>
                <a:t>  </a:t>
              </a:r>
              <a:r>
                <a:rPr lang="en-US" altLang="zh-CN" sz="4000" i="1">
                  <a:solidFill>
                    <a:schemeClr val="tx1"/>
                  </a:solidFill>
                  <a:latin typeface="Times New Roman" pitchFamily="18" charset="0"/>
                  <a:ea typeface="方正琥珀繁体"/>
                  <a:cs typeface="方正琥珀繁体"/>
                  <a:sym typeface="Symbol" pitchFamily="18" charset="2"/>
                </a:rPr>
                <a:t>i</a:t>
              </a:r>
              <a:r>
                <a:rPr lang="en-US" altLang="zh-CN" sz="1600">
                  <a:solidFill>
                    <a:schemeClr val="tx1"/>
                  </a:solidFill>
                  <a:latin typeface="Times New Roman" pitchFamily="18" charset="0"/>
                  <a:ea typeface="方正琥珀繁体"/>
                  <a:cs typeface="方正琥珀繁体"/>
                  <a:sym typeface="Symbol" pitchFamily="18" charset="2"/>
                </a:rPr>
                <a:t>B</a:t>
              </a:r>
              <a:endParaRPr lang="en-US" altLang="zh-CN" sz="1600" i="1">
                <a:solidFill>
                  <a:schemeClr val="tx1"/>
                </a:solidFill>
                <a:latin typeface="Times New Roman" pitchFamily="18" charset="0"/>
                <a:ea typeface="方正琥珀繁体"/>
                <a:cs typeface="方正琥珀繁体"/>
                <a:sym typeface="Symbol" pitchFamily="18" charset="2"/>
              </a:endParaRPr>
            </a:p>
          </p:txBody>
        </p:sp>
        <p:sp>
          <p:nvSpPr>
            <p:cNvPr id="23608" name="Text Box 7"/>
            <p:cNvSpPr>
              <a:spLocks noChangeArrowheads="1"/>
            </p:cNvSpPr>
            <p:nvPr/>
          </p:nvSpPr>
          <p:spPr bwMode="auto">
            <a:xfrm>
              <a:off x="1351" y="1603"/>
              <a:ext cx="46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4000" i="1">
                  <a:solidFill>
                    <a:schemeClr val="tx1"/>
                  </a:solidFill>
                  <a:latin typeface="Times New Roman" pitchFamily="18" charset="0"/>
                  <a:ea typeface="方正琥珀繁体"/>
                  <a:cs typeface="方正琥珀繁体"/>
                  <a:sym typeface="Symbol" pitchFamily="18" charset="2"/>
                </a:rPr>
                <a:t>u</a:t>
              </a:r>
              <a:r>
                <a:rPr lang="en-US" altLang="zh-CN" sz="1600">
                  <a:solidFill>
                    <a:schemeClr val="tx1"/>
                  </a:solidFill>
                  <a:latin typeface="Times New Roman" pitchFamily="18" charset="0"/>
                  <a:ea typeface="方正琥珀繁体"/>
                  <a:cs typeface="方正琥珀繁体"/>
                  <a:sym typeface="Symbol" pitchFamily="18" charset="2"/>
                </a:rPr>
                <a:t>BE</a:t>
              </a:r>
              <a:endParaRPr lang="en-US" altLang="zh-CN" sz="1600" i="1">
                <a:solidFill>
                  <a:schemeClr val="tx1"/>
                </a:solidFill>
                <a:latin typeface="Times New Roman" pitchFamily="18" charset="0"/>
                <a:ea typeface="方正琥珀繁体"/>
                <a:cs typeface="方正琥珀繁体"/>
                <a:sym typeface="Symbol" pitchFamily="18" charset="2"/>
              </a:endParaRPr>
            </a:p>
          </p:txBody>
        </p:sp>
        <p:sp>
          <p:nvSpPr>
            <p:cNvPr id="23609" name="Text Box 8"/>
            <p:cNvSpPr>
              <a:spLocks noChangeArrowheads="1"/>
            </p:cNvSpPr>
            <p:nvPr/>
          </p:nvSpPr>
          <p:spPr bwMode="auto">
            <a:xfrm>
              <a:off x="0" y="163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dirty="0">
                  <a:solidFill>
                    <a:schemeClr val="tx1"/>
                  </a:solidFill>
                  <a:latin typeface="Times New Roman" pitchFamily="18" charset="0"/>
                  <a:ea typeface="方正琥珀繁体"/>
                  <a:cs typeface="方正琥珀繁体"/>
                </a:rPr>
                <a:t>o</a:t>
              </a:r>
              <a:endParaRPr lang="en-US" altLang="zh-CN" sz="1800" b="0" dirty="0">
                <a:solidFill>
                  <a:schemeClr val="tx1"/>
                </a:solidFill>
                <a:latin typeface="Times New Roman" pitchFamily="18" charset="0"/>
                <a:ea typeface="方正琥珀繁体"/>
                <a:cs typeface="方正琥珀繁体"/>
              </a:endParaRPr>
            </a:p>
          </p:txBody>
        </p:sp>
      </p:grpSp>
      <p:grpSp>
        <p:nvGrpSpPr>
          <p:cNvPr id="30730" name="Group 10"/>
          <p:cNvGrpSpPr>
            <a:grpSpLocks/>
          </p:cNvGrpSpPr>
          <p:nvPr/>
        </p:nvGrpSpPr>
        <p:grpSpPr bwMode="auto">
          <a:xfrm>
            <a:off x="4752975" y="1174750"/>
            <a:ext cx="3779838" cy="763588"/>
            <a:chOff x="0" y="0"/>
            <a:chExt cx="2381" cy="481"/>
          </a:xfrm>
        </p:grpSpPr>
        <p:sp>
          <p:nvSpPr>
            <p:cNvPr id="23598" name="Rectangle 11"/>
            <p:cNvSpPr>
              <a:spLocks noChangeArrowheads="1"/>
            </p:cNvSpPr>
            <p:nvPr/>
          </p:nvSpPr>
          <p:spPr bwMode="auto">
            <a:xfrm>
              <a:off x="589" y="0"/>
              <a:ext cx="62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zh-CN" altLang="en-US">
                  <a:solidFill>
                    <a:schemeClr val="tx1"/>
                  </a:solidFill>
                  <a:latin typeface="Times New Roman" pitchFamily="18" charset="0"/>
                  <a:ea typeface="方正琥珀繁体"/>
                  <a:cs typeface="方正琥珀繁体"/>
                  <a:sym typeface="Symbol" pitchFamily="18" charset="2"/>
                </a:rPr>
                <a:t></a:t>
              </a:r>
              <a:r>
                <a:rPr lang="en-US" altLang="zh-CN" sz="4000" i="1">
                  <a:solidFill>
                    <a:schemeClr val="tx1"/>
                  </a:solidFill>
                  <a:latin typeface="Times New Roman" pitchFamily="18" charset="0"/>
                  <a:ea typeface="方正琥珀繁体"/>
                  <a:cs typeface="方正琥珀繁体"/>
                  <a:sym typeface="Symbol" pitchFamily="18" charset="2"/>
                </a:rPr>
                <a:t>u</a:t>
              </a:r>
              <a:r>
                <a:rPr lang="en-US" altLang="zh-CN" sz="1600">
                  <a:solidFill>
                    <a:schemeClr val="tx1"/>
                  </a:solidFill>
                  <a:latin typeface="Times New Roman" pitchFamily="18" charset="0"/>
                  <a:ea typeface="方正琥珀繁体"/>
                  <a:cs typeface="方正琥珀繁体"/>
                  <a:sym typeface="Symbol" pitchFamily="18" charset="2"/>
                </a:rPr>
                <a:t>BE</a:t>
              </a:r>
              <a:endParaRPr lang="en-US" altLang="zh-CN" sz="1600" i="1">
                <a:solidFill>
                  <a:schemeClr val="tx1"/>
                </a:solidFill>
                <a:latin typeface="Times New Roman" pitchFamily="18" charset="0"/>
                <a:ea typeface="方正琥珀繁体"/>
                <a:cs typeface="方正琥珀繁体"/>
                <a:sym typeface="Symbol" pitchFamily="18" charset="2"/>
              </a:endParaRPr>
            </a:p>
          </p:txBody>
        </p:sp>
        <p:sp>
          <p:nvSpPr>
            <p:cNvPr id="23599" name="Text Box 12"/>
            <p:cNvSpPr>
              <a:spLocks noChangeArrowheads="1"/>
            </p:cNvSpPr>
            <p:nvPr/>
          </p:nvSpPr>
          <p:spPr bwMode="auto">
            <a:xfrm>
              <a:off x="376" y="68"/>
              <a:ext cx="2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3600">
                  <a:solidFill>
                    <a:schemeClr val="tx1"/>
                  </a:solidFill>
                  <a:latin typeface="Times New Roman" pitchFamily="18" charset="0"/>
                  <a:ea typeface="方正琥珀繁体"/>
                  <a:cs typeface="方正琥珀繁体"/>
                </a:rPr>
                <a:t>=</a:t>
              </a:r>
              <a:endParaRPr lang="zh-CN" altLang="en-US">
                <a:latin typeface="Times New Roman" pitchFamily="18" charset="0"/>
              </a:endParaRPr>
            </a:p>
          </p:txBody>
        </p:sp>
        <p:sp>
          <p:nvSpPr>
            <p:cNvPr id="23600" name="Text Box 13"/>
            <p:cNvSpPr>
              <a:spLocks noChangeArrowheads="1"/>
            </p:cNvSpPr>
            <p:nvPr/>
          </p:nvSpPr>
          <p:spPr bwMode="auto">
            <a:xfrm>
              <a:off x="0" y="5"/>
              <a:ext cx="43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4000" i="1">
                  <a:solidFill>
                    <a:schemeClr val="tx1"/>
                  </a:solidFill>
                  <a:latin typeface="Times New Roman" pitchFamily="18" charset="0"/>
                  <a:ea typeface="方正琥珀繁体"/>
                  <a:cs typeface="方正琥珀繁体"/>
                </a:rPr>
                <a:t>u</a:t>
              </a:r>
              <a:r>
                <a:rPr lang="en-US" altLang="zh-CN" sz="1800">
                  <a:solidFill>
                    <a:schemeClr val="tx1"/>
                  </a:solidFill>
                  <a:latin typeface="Times New Roman" pitchFamily="18" charset="0"/>
                  <a:ea typeface="方正琥珀繁体"/>
                  <a:cs typeface="方正琥珀繁体"/>
                </a:rPr>
                <a:t>be</a:t>
              </a:r>
              <a:endParaRPr lang="en-US" altLang="zh-CN" sz="1800" b="0">
                <a:solidFill>
                  <a:schemeClr val="tx1"/>
                </a:solidFill>
                <a:latin typeface="Times New Roman" pitchFamily="18" charset="0"/>
                <a:ea typeface="方正琥珀繁体"/>
                <a:cs typeface="方正琥珀繁体"/>
              </a:endParaRPr>
            </a:p>
          </p:txBody>
        </p:sp>
        <p:sp>
          <p:nvSpPr>
            <p:cNvPr id="23601" name="Text Box 14"/>
            <p:cNvSpPr>
              <a:spLocks noChangeArrowheads="1"/>
            </p:cNvSpPr>
            <p:nvPr/>
          </p:nvSpPr>
          <p:spPr bwMode="auto">
            <a:xfrm>
              <a:off x="1204" y="77"/>
              <a:ext cx="2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3600">
                  <a:solidFill>
                    <a:schemeClr val="tx1"/>
                  </a:solidFill>
                  <a:latin typeface="Times New Roman" pitchFamily="18" charset="0"/>
                  <a:ea typeface="方正琥珀繁体"/>
                  <a:cs typeface="方正琥珀繁体"/>
                </a:rPr>
                <a:t>=</a:t>
              </a:r>
              <a:endParaRPr lang="zh-CN" altLang="en-US">
                <a:latin typeface="Times New Roman" pitchFamily="18" charset="0"/>
              </a:endParaRPr>
            </a:p>
          </p:txBody>
        </p:sp>
        <p:sp>
          <p:nvSpPr>
            <p:cNvPr id="23602" name="Rectangle 15"/>
            <p:cNvSpPr>
              <a:spLocks noChangeArrowheads="1"/>
            </p:cNvSpPr>
            <p:nvPr/>
          </p:nvSpPr>
          <p:spPr bwMode="auto">
            <a:xfrm>
              <a:off x="1390" y="12"/>
              <a:ext cx="59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4000" i="1">
                  <a:solidFill>
                    <a:schemeClr val="tx1"/>
                  </a:solidFill>
                  <a:latin typeface="Times New Roman" pitchFamily="18" charset="0"/>
                  <a:ea typeface="方正琥珀繁体"/>
                  <a:cs typeface="方正琥珀繁体"/>
                  <a:sym typeface="Symbol" pitchFamily="18" charset="2"/>
                </a:rPr>
                <a:t>u</a:t>
              </a:r>
              <a:r>
                <a:rPr lang="en-US" altLang="zh-CN" sz="1600">
                  <a:solidFill>
                    <a:schemeClr val="tx1"/>
                  </a:solidFill>
                  <a:latin typeface="Times New Roman" pitchFamily="18" charset="0"/>
                  <a:ea typeface="方正琥珀繁体"/>
                  <a:cs typeface="方正琥珀繁体"/>
                  <a:sym typeface="Symbol" pitchFamily="18" charset="2"/>
                </a:rPr>
                <a:t>BE</a:t>
              </a:r>
              <a:r>
                <a:rPr lang="en-US" altLang="zh-CN" sz="1600" i="1">
                  <a:solidFill>
                    <a:schemeClr val="tx1"/>
                  </a:solidFill>
                  <a:latin typeface="Times New Roman" pitchFamily="18" charset="0"/>
                  <a:ea typeface="方正琥珀繁体"/>
                  <a:cs typeface="方正琥珀繁体"/>
                  <a:sym typeface="Symbol" pitchFamily="18" charset="2"/>
                </a:rPr>
                <a:t> </a:t>
              </a:r>
              <a:r>
                <a:rPr lang="en-US" altLang="zh-CN" i="1">
                  <a:solidFill>
                    <a:schemeClr val="tx1"/>
                  </a:solidFill>
                  <a:latin typeface="Times New Roman" pitchFamily="18" charset="0"/>
                  <a:ea typeface="方正琥珀繁体"/>
                  <a:cs typeface="方正琥珀繁体"/>
                  <a:sym typeface="Symbol" pitchFamily="18" charset="2"/>
                </a:rPr>
                <a:t>–</a:t>
              </a:r>
              <a:endParaRPr lang="zh-CN" altLang="en-US">
                <a:latin typeface="Times New Roman" pitchFamily="18" charset="0"/>
              </a:endParaRPr>
            </a:p>
          </p:txBody>
        </p:sp>
        <p:sp>
          <p:nvSpPr>
            <p:cNvPr id="23603" name="Rectangle 16"/>
            <p:cNvSpPr>
              <a:spLocks noChangeArrowheads="1"/>
            </p:cNvSpPr>
            <p:nvPr/>
          </p:nvSpPr>
          <p:spPr bwMode="auto">
            <a:xfrm>
              <a:off x="1910" y="104"/>
              <a:ext cx="47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i="1" dirty="0">
                  <a:solidFill>
                    <a:schemeClr val="tx1"/>
                  </a:solidFill>
                  <a:latin typeface="Times New Roman" pitchFamily="18" charset="0"/>
                  <a:ea typeface="方正琥珀繁体"/>
                  <a:cs typeface="方正琥珀繁体"/>
                </a:rPr>
                <a:t>U</a:t>
              </a:r>
              <a:r>
                <a:rPr lang="en-US" altLang="zh-CN" sz="1600" dirty="0">
                  <a:solidFill>
                    <a:schemeClr val="tx1"/>
                  </a:solidFill>
                  <a:latin typeface="Times New Roman" pitchFamily="18" charset="0"/>
                  <a:ea typeface="方正琥珀繁体"/>
                  <a:cs typeface="方正琥珀繁体"/>
                </a:rPr>
                <a:t>BE</a:t>
              </a:r>
              <a:endParaRPr lang="en-US" altLang="zh-CN" sz="2000" i="1" dirty="0">
                <a:solidFill>
                  <a:schemeClr val="tx1"/>
                </a:solidFill>
                <a:latin typeface="Times New Roman" pitchFamily="18" charset="0"/>
                <a:ea typeface="方正琥珀繁体"/>
                <a:cs typeface="方正琥珀繁体"/>
              </a:endParaRPr>
            </a:p>
          </p:txBody>
        </p:sp>
      </p:grpSp>
      <p:grpSp>
        <p:nvGrpSpPr>
          <p:cNvPr id="30737" name="Group 17"/>
          <p:cNvGrpSpPr>
            <a:grpSpLocks/>
          </p:cNvGrpSpPr>
          <p:nvPr/>
        </p:nvGrpSpPr>
        <p:grpSpPr bwMode="auto">
          <a:xfrm>
            <a:off x="4748213" y="1814513"/>
            <a:ext cx="2765425" cy="725487"/>
            <a:chOff x="0" y="0"/>
            <a:chExt cx="1742" cy="457"/>
          </a:xfrm>
        </p:grpSpPr>
        <p:sp>
          <p:nvSpPr>
            <p:cNvPr id="23592" name="Text Box 18"/>
            <p:cNvSpPr>
              <a:spLocks noChangeArrowheads="1"/>
            </p:cNvSpPr>
            <p:nvPr/>
          </p:nvSpPr>
          <p:spPr bwMode="auto">
            <a:xfrm>
              <a:off x="526" y="3"/>
              <a:ext cx="44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zh-CN" altLang="en-US">
                  <a:solidFill>
                    <a:schemeClr val="tx1"/>
                  </a:solidFill>
                  <a:latin typeface="Times New Roman" pitchFamily="18" charset="0"/>
                  <a:ea typeface="方正琥珀繁体"/>
                  <a:cs typeface="方正琥珀繁体"/>
                  <a:sym typeface="Symbol" pitchFamily="18" charset="2"/>
                </a:rPr>
                <a:t> </a:t>
              </a:r>
              <a:r>
                <a:rPr lang="en-US" altLang="zh-CN" sz="3600" i="1">
                  <a:solidFill>
                    <a:schemeClr val="tx1"/>
                  </a:solidFill>
                  <a:latin typeface="Times New Roman" pitchFamily="18" charset="0"/>
                  <a:ea typeface="方正琥珀繁体"/>
                  <a:cs typeface="方正琥珀繁体"/>
                  <a:sym typeface="Symbol" pitchFamily="18" charset="2"/>
                </a:rPr>
                <a:t>i</a:t>
              </a:r>
              <a:r>
                <a:rPr lang="en-US" altLang="zh-CN" sz="1600">
                  <a:solidFill>
                    <a:schemeClr val="tx1"/>
                  </a:solidFill>
                  <a:latin typeface="Times New Roman" pitchFamily="18" charset="0"/>
                  <a:ea typeface="方正琥珀繁体"/>
                  <a:cs typeface="方正琥珀繁体"/>
                  <a:sym typeface="Symbol" pitchFamily="18" charset="2"/>
                </a:rPr>
                <a:t>B</a:t>
              </a:r>
              <a:endParaRPr lang="en-US" altLang="zh-CN" sz="1600" i="1">
                <a:solidFill>
                  <a:schemeClr val="tx1"/>
                </a:solidFill>
                <a:latin typeface="Times New Roman" pitchFamily="18" charset="0"/>
                <a:ea typeface="方正琥珀繁体"/>
                <a:cs typeface="方正琥珀繁体"/>
                <a:sym typeface="Symbol" pitchFamily="18" charset="2"/>
              </a:endParaRPr>
            </a:p>
          </p:txBody>
        </p:sp>
        <p:sp>
          <p:nvSpPr>
            <p:cNvPr id="23593" name="Text Box 19"/>
            <p:cNvSpPr>
              <a:spLocks noChangeArrowheads="1"/>
            </p:cNvSpPr>
            <p:nvPr/>
          </p:nvSpPr>
          <p:spPr bwMode="auto">
            <a:xfrm>
              <a:off x="0" y="27"/>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3600" i="1">
                  <a:solidFill>
                    <a:schemeClr val="tx1"/>
                  </a:solidFill>
                  <a:latin typeface="Times New Roman" pitchFamily="18" charset="0"/>
                  <a:ea typeface="方正琥珀繁体"/>
                  <a:cs typeface="方正琥珀繁体"/>
                </a:rPr>
                <a:t>i</a:t>
              </a:r>
              <a:r>
                <a:rPr lang="en-US" altLang="zh-CN" sz="1800">
                  <a:solidFill>
                    <a:schemeClr val="tx1"/>
                  </a:solidFill>
                  <a:latin typeface="Times New Roman" pitchFamily="18" charset="0"/>
                  <a:ea typeface="方正琥珀繁体"/>
                  <a:cs typeface="方正琥珀繁体"/>
                </a:rPr>
                <a:t>b</a:t>
              </a:r>
              <a:endParaRPr lang="en-US" altLang="zh-CN" sz="1800" i="1">
                <a:solidFill>
                  <a:schemeClr val="tx1"/>
                </a:solidFill>
                <a:latin typeface="Times New Roman" pitchFamily="18" charset="0"/>
                <a:ea typeface="方正琥珀繁体"/>
                <a:cs typeface="方正琥珀繁体"/>
              </a:endParaRPr>
            </a:p>
          </p:txBody>
        </p:sp>
        <p:sp>
          <p:nvSpPr>
            <p:cNvPr id="23594" name="Text Box 20"/>
            <p:cNvSpPr>
              <a:spLocks noChangeArrowheads="1"/>
            </p:cNvSpPr>
            <p:nvPr/>
          </p:nvSpPr>
          <p:spPr bwMode="auto">
            <a:xfrm>
              <a:off x="288" y="53"/>
              <a:ext cx="2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3600">
                  <a:solidFill>
                    <a:schemeClr val="tx1"/>
                  </a:solidFill>
                  <a:latin typeface="Times New Roman" pitchFamily="18" charset="0"/>
                  <a:ea typeface="方正琥珀繁体"/>
                  <a:cs typeface="方正琥珀繁体"/>
                </a:rPr>
                <a:t>=</a:t>
              </a:r>
              <a:endParaRPr lang="zh-CN" altLang="en-US">
                <a:latin typeface="Times New Roman" pitchFamily="18" charset="0"/>
              </a:endParaRPr>
            </a:p>
          </p:txBody>
        </p:sp>
        <p:sp>
          <p:nvSpPr>
            <p:cNvPr id="23595" name="Text Box 21"/>
            <p:cNvSpPr>
              <a:spLocks noChangeArrowheads="1"/>
            </p:cNvSpPr>
            <p:nvPr/>
          </p:nvSpPr>
          <p:spPr bwMode="auto">
            <a:xfrm>
              <a:off x="912" y="32"/>
              <a:ext cx="2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3600">
                  <a:solidFill>
                    <a:schemeClr val="tx1"/>
                  </a:solidFill>
                  <a:latin typeface="Times New Roman" pitchFamily="18" charset="0"/>
                  <a:ea typeface="方正琥珀繁体"/>
                  <a:cs typeface="方正琥珀繁体"/>
                </a:rPr>
                <a:t>=</a:t>
              </a:r>
              <a:endParaRPr lang="zh-CN" altLang="en-US">
                <a:latin typeface="Times New Roman" pitchFamily="18" charset="0"/>
              </a:endParaRPr>
            </a:p>
          </p:txBody>
        </p:sp>
        <p:sp>
          <p:nvSpPr>
            <p:cNvPr id="23596" name="Rectangle 22"/>
            <p:cNvSpPr>
              <a:spLocks noChangeArrowheads="1"/>
            </p:cNvSpPr>
            <p:nvPr/>
          </p:nvSpPr>
          <p:spPr bwMode="auto">
            <a:xfrm>
              <a:off x="1079" y="0"/>
              <a:ext cx="42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3600" i="1">
                  <a:solidFill>
                    <a:schemeClr val="tx1"/>
                  </a:solidFill>
                  <a:latin typeface="Times New Roman" pitchFamily="18" charset="0"/>
                  <a:ea typeface="方正琥珀繁体"/>
                  <a:cs typeface="方正琥珀繁体"/>
                  <a:sym typeface="Symbol" pitchFamily="18" charset="2"/>
                </a:rPr>
                <a:t>i</a:t>
              </a:r>
              <a:r>
                <a:rPr lang="en-US" altLang="zh-CN" sz="1600">
                  <a:solidFill>
                    <a:schemeClr val="tx1"/>
                  </a:solidFill>
                  <a:latin typeface="Times New Roman" pitchFamily="18" charset="0"/>
                  <a:ea typeface="方正琥珀繁体"/>
                  <a:cs typeface="方正琥珀繁体"/>
                  <a:sym typeface="Symbol" pitchFamily="18" charset="2"/>
                </a:rPr>
                <a:t>B </a:t>
              </a:r>
              <a:r>
                <a:rPr lang="en-US" altLang="zh-CN" sz="2800" i="1">
                  <a:solidFill>
                    <a:schemeClr val="tx1"/>
                  </a:solidFill>
                  <a:latin typeface="Times New Roman" pitchFamily="18" charset="0"/>
                  <a:ea typeface="方正琥珀繁体"/>
                  <a:cs typeface="方正琥珀繁体"/>
                  <a:sym typeface="Symbol" pitchFamily="18" charset="2"/>
                </a:rPr>
                <a:t>–</a:t>
              </a:r>
              <a:endParaRPr lang="zh-CN" altLang="en-US">
                <a:latin typeface="Times New Roman" pitchFamily="18" charset="0"/>
              </a:endParaRPr>
            </a:p>
          </p:txBody>
        </p:sp>
        <p:sp>
          <p:nvSpPr>
            <p:cNvPr id="23597" name="Text Box 23"/>
            <p:cNvSpPr>
              <a:spLocks noChangeArrowheads="1"/>
            </p:cNvSpPr>
            <p:nvPr/>
          </p:nvSpPr>
          <p:spPr bwMode="auto">
            <a:xfrm>
              <a:off x="1454" y="6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2800" i="1" dirty="0">
                  <a:solidFill>
                    <a:schemeClr val="tx1"/>
                  </a:solidFill>
                  <a:latin typeface="Times New Roman" pitchFamily="18" charset="0"/>
                  <a:ea typeface="方正琥珀繁体"/>
                  <a:cs typeface="方正琥珀繁体"/>
                </a:rPr>
                <a:t>I</a:t>
              </a:r>
              <a:r>
                <a:rPr lang="en-US" altLang="zh-CN" sz="1600" dirty="0">
                  <a:solidFill>
                    <a:schemeClr val="tx1"/>
                  </a:solidFill>
                  <a:latin typeface="Times New Roman" pitchFamily="18" charset="0"/>
                  <a:ea typeface="方正琥珀繁体"/>
                  <a:cs typeface="方正琥珀繁体"/>
                </a:rPr>
                <a:t>B</a:t>
              </a:r>
              <a:endParaRPr lang="en-US" altLang="zh-CN" sz="1800" dirty="0">
                <a:solidFill>
                  <a:schemeClr val="tx1"/>
                </a:solidFill>
                <a:latin typeface="Times New Roman" pitchFamily="18" charset="0"/>
                <a:ea typeface="方正琥珀繁体"/>
                <a:cs typeface="方正琥珀繁体"/>
              </a:endParaRPr>
            </a:p>
          </p:txBody>
        </p:sp>
      </p:grpSp>
      <p:grpSp>
        <p:nvGrpSpPr>
          <p:cNvPr id="30744" name="Group 24"/>
          <p:cNvGrpSpPr>
            <a:grpSpLocks/>
          </p:cNvGrpSpPr>
          <p:nvPr/>
        </p:nvGrpSpPr>
        <p:grpSpPr bwMode="auto">
          <a:xfrm>
            <a:off x="4905375" y="2347913"/>
            <a:ext cx="1970088" cy="1220787"/>
            <a:chOff x="0" y="0"/>
            <a:chExt cx="1241" cy="769"/>
          </a:xfrm>
        </p:grpSpPr>
        <p:sp>
          <p:nvSpPr>
            <p:cNvPr id="23588" name="Line 25"/>
            <p:cNvSpPr>
              <a:spLocks noChangeShapeType="1"/>
            </p:cNvSpPr>
            <p:nvPr/>
          </p:nvSpPr>
          <p:spPr bwMode="auto">
            <a:xfrm>
              <a:off x="617" y="442"/>
              <a:ext cx="624" cy="1"/>
            </a:xfrm>
            <a:prstGeom prst="line">
              <a:avLst/>
            </a:prstGeom>
            <a:noFill/>
            <a:ln w="28575">
              <a:solidFill>
                <a:srgbClr val="000000"/>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9" name="Rectangle 26"/>
            <p:cNvSpPr>
              <a:spLocks noChangeArrowheads="1"/>
            </p:cNvSpPr>
            <p:nvPr/>
          </p:nvSpPr>
          <p:spPr bwMode="auto">
            <a:xfrm>
              <a:off x="0" y="173"/>
              <a:ext cx="56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3600" i="1">
                  <a:solidFill>
                    <a:schemeClr val="tx1"/>
                  </a:solidFill>
                  <a:latin typeface="Times New Roman" pitchFamily="18" charset="0"/>
                  <a:ea typeface="方正琥珀繁体"/>
                  <a:cs typeface="方正琥珀繁体"/>
                </a:rPr>
                <a:t>r</a:t>
              </a:r>
              <a:r>
                <a:rPr lang="en-US" altLang="zh-CN" sz="1800">
                  <a:solidFill>
                    <a:schemeClr val="tx1"/>
                  </a:solidFill>
                  <a:latin typeface="Times New Roman" pitchFamily="18" charset="0"/>
                  <a:ea typeface="方正琥珀繁体"/>
                  <a:cs typeface="方正琥珀繁体"/>
                </a:rPr>
                <a:t>be</a:t>
              </a:r>
              <a:r>
                <a:rPr lang="en-US" altLang="zh-CN" i="1">
                  <a:solidFill>
                    <a:schemeClr val="tx1"/>
                  </a:solidFill>
                  <a:latin typeface="Times New Roman" pitchFamily="18" charset="0"/>
                  <a:ea typeface="方正琥珀繁体"/>
                  <a:cs typeface="方正琥珀繁体"/>
                </a:rPr>
                <a:t> =</a:t>
              </a:r>
              <a:endParaRPr lang="zh-CN" altLang="en-US">
                <a:latin typeface="Times New Roman" pitchFamily="18" charset="0"/>
              </a:endParaRPr>
            </a:p>
          </p:txBody>
        </p:sp>
        <p:sp>
          <p:nvSpPr>
            <p:cNvPr id="23590" name="Rectangle 27"/>
            <p:cNvSpPr>
              <a:spLocks noChangeArrowheads="1"/>
            </p:cNvSpPr>
            <p:nvPr/>
          </p:nvSpPr>
          <p:spPr bwMode="auto">
            <a:xfrm>
              <a:off x="616" y="0"/>
              <a:ext cx="54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zh-CN" altLang="en-US">
                  <a:solidFill>
                    <a:schemeClr val="tx1"/>
                  </a:solidFill>
                  <a:latin typeface="Times New Roman" pitchFamily="18" charset="0"/>
                  <a:ea typeface="方正琥珀繁体"/>
                  <a:cs typeface="方正琥珀繁体"/>
                  <a:sym typeface="Symbol" pitchFamily="18" charset="2"/>
                </a:rPr>
                <a:t></a:t>
              </a:r>
              <a:r>
                <a:rPr lang="en-US" altLang="zh-CN" sz="3600" i="1">
                  <a:solidFill>
                    <a:schemeClr val="tx1"/>
                  </a:solidFill>
                  <a:latin typeface="Times New Roman" pitchFamily="18" charset="0"/>
                  <a:ea typeface="方正琥珀繁体"/>
                  <a:cs typeface="方正琥珀繁体"/>
                  <a:sym typeface="Symbol" pitchFamily="18" charset="2"/>
                </a:rPr>
                <a:t>u</a:t>
              </a:r>
              <a:r>
                <a:rPr lang="en-US" altLang="zh-CN" sz="1400">
                  <a:solidFill>
                    <a:schemeClr val="tx1"/>
                  </a:solidFill>
                  <a:latin typeface="Times New Roman" pitchFamily="18" charset="0"/>
                  <a:ea typeface="方正琥珀繁体"/>
                  <a:cs typeface="方正琥珀繁体"/>
                  <a:sym typeface="Symbol" pitchFamily="18" charset="2"/>
                </a:rPr>
                <a:t>BE</a:t>
              </a:r>
              <a:endParaRPr lang="en-US" altLang="zh-CN" sz="1400" i="1">
                <a:solidFill>
                  <a:schemeClr val="tx1"/>
                </a:solidFill>
                <a:latin typeface="Times New Roman" pitchFamily="18" charset="0"/>
                <a:ea typeface="方正琥珀繁体"/>
                <a:cs typeface="方正琥珀繁体"/>
                <a:sym typeface="Symbol" pitchFamily="18" charset="2"/>
              </a:endParaRPr>
            </a:p>
          </p:txBody>
        </p:sp>
        <p:sp>
          <p:nvSpPr>
            <p:cNvPr id="23591" name="Text Box 28"/>
            <p:cNvSpPr>
              <a:spLocks noChangeArrowheads="1"/>
            </p:cNvSpPr>
            <p:nvPr/>
          </p:nvSpPr>
          <p:spPr bwMode="auto">
            <a:xfrm>
              <a:off x="669" y="365"/>
              <a:ext cx="44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zh-CN" altLang="en-US">
                  <a:solidFill>
                    <a:schemeClr val="tx1"/>
                  </a:solidFill>
                  <a:latin typeface="Times New Roman" pitchFamily="18" charset="0"/>
                  <a:ea typeface="方正琥珀繁体"/>
                  <a:cs typeface="方正琥珀繁体"/>
                  <a:sym typeface="Symbol" pitchFamily="18" charset="2"/>
                </a:rPr>
                <a:t> </a:t>
              </a:r>
              <a:r>
                <a:rPr lang="en-US" altLang="zh-CN" sz="3600" i="1">
                  <a:solidFill>
                    <a:schemeClr val="tx1"/>
                  </a:solidFill>
                  <a:latin typeface="Times New Roman" pitchFamily="18" charset="0"/>
                  <a:ea typeface="方正琥珀繁体"/>
                  <a:cs typeface="方正琥珀繁体"/>
                  <a:sym typeface="Symbol" pitchFamily="18" charset="2"/>
                </a:rPr>
                <a:t>i</a:t>
              </a:r>
              <a:r>
                <a:rPr lang="en-US" altLang="zh-CN" sz="1600">
                  <a:solidFill>
                    <a:schemeClr val="tx1"/>
                  </a:solidFill>
                  <a:latin typeface="Times New Roman" pitchFamily="18" charset="0"/>
                  <a:ea typeface="方正琥珀繁体"/>
                  <a:cs typeface="方正琥珀繁体"/>
                  <a:sym typeface="Symbol" pitchFamily="18" charset="2"/>
                </a:rPr>
                <a:t>B</a:t>
              </a:r>
              <a:endParaRPr lang="en-US" altLang="zh-CN" sz="1600" i="1">
                <a:solidFill>
                  <a:schemeClr val="tx1"/>
                </a:solidFill>
                <a:latin typeface="Times New Roman" pitchFamily="18" charset="0"/>
                <a:ea typeface="方正琥珀繁体"/>
                <a:cs typeface="方正琥珀繁体"/>
                <a:sym typeface="Symbol" pitchFamily="18" charset="2"/>
              </a:endParaRPr>
            </a:p>
          </p:txBody>
        </p:sp>
      </p:grpSp>
      <p:sp>
        <p:nvSpPr>
          <p:cNvPr id="30749" name="Text Box 29"/>
          <p:cNvSpPr>
            <a:spLocks noChangeArrowheads="1"/>
          </p:cNvSpPr>
          <p:nvPr/>
        </p:nvSpPr>
        <p:spPr bwMode="auto">
          <a:xfrm>
            <a:off x="4787900" y="5189538"/>
            <a:ext cx="41465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4000" i="1">
                <a:solidFill>
                  <a:srgbClr val="FF0000"/>
                </a:solidFill>
                <a:latin typeface="Times New Roman" pitchFamily="18" charset="0"/>
                <a:ea typeface="方正琥珀繁体"/>
                <a:cs typeface="方正琥珀繁体"/>
              </a:rPr>
              <a:t>r</a:t>
            </a:r>
            <a:r>
              <a:rPr lang="en-US" altLang="zh-CN" sz="2000">
                <a:solidFill>
                  <a:srgbClr val="FF0000"/>
                </a:solidFill>
                <a:latin typeface="Times New Roman" pitchFamily="18" charset="0"/>
                <a:ea typeface="方正琥珀繁体"/>
                <a:cs typeface="方正琥珀繁体"/>
              </a:rPr>
              <a:t>be</a:t>
            </a:r>
            <a:r>
              <a:rPr lang="en-US" altLang="zh-CN" sz="1600">
                <a:solidFill>
                  <a:srgbClr val="FF0000"/>
                </a:solidFill>
                <a:latin typeface="Times New Roman" pitchFamily="18" charset="0"/>
                <a:ea typeface="方正琥珀繁体"/>
                <a:cs typeface="方正琥珀繁体"/>
              </a:rPr>
              <a:t> </a:t>
            </a:r>
            <a:r>
              <a:rPr lang="zh-CN" altLang="en-US" sz="2400" b="0">
                <a:solidFill>
                  <a:schemeClr val="tx1"/>
                </a:solidFill>
                <a:latin typeface="黑体" pitchFamily="49" charset="-122"/>
                <a:ea typeface="黑体" pitchFamily="49" charset="-122"/>
              </a:rPr>
              <a:t>称为</a:t>
            </a:r>
            <a:r>
              <a:rPr lang="zh-CN" altLang="en-US" sz="2400" b="0">
                <a:solidFill>
                  <a:srgbClr val="000000"/>
                </a:solidFill>
                <a:latin typeface="黑体" pitchFamily="49" charset="-122"/>
                <a:ea typeface="黑体" pitchFamily="49" charset="-122"/>
              </a:rPr>
              <a:t>三极管的</a:t>
            </a:r>
            <a:r>
              <a:rPr lang="zh-CN" altLang="en-US" sz="2400">
                <a:solidFill>
                  <a:srgbClr val="000000"/>
                </a:solidFill>
                <a:latin typeface="黑体" pitchFamily="49" charset="-122"/>
                <a:ea typeface="黑体" pitchFamily="49" charset="-122"/>
              </a:rPr>
              <a:t>输入电阻</a:t>
            </a:r>
            <a:endParaRPr lang="zh-CN" altLang="en-US" sz="2400">
              <a:latin typeface="黑体" pitchFamily="49" charset="-122"/>
              <a:ea typeface="黑体" pitchFamily="49" charset="-122"/>
            </a:endParaRPr>
          </a:p>
        </p:txBody>
      </p:sp>
      <p:grpSp>
        <p:nvGrpSpPr>
          <p:cNvPr id="30750" name="Group 30"/>
          <p:cNvGrpSpPr>
            <a:grpSpLocks/>
          </p:cNvGrpSpPr>
          <p:nvPr/>
        </p:nvGrpSpPr>
        <p:grpSpPr bwMode="auto">
          <a:xfrm>
            <a:off x="1782763" y="2708278"/>
            <a:ext cx="571500" cy="561974"/>
            <a:chOff x="0" y="-143"/>
            <a:chExt cx="360" cy="354"/>
          </a:xfrm>
        </p:grpSpPr>
        <p:sp>
          <p:nvSpPr>
            <p:cNvPr id="23586" name="Oval 31"/>
            <p:cNvSpPr>
              <a:spLocks noChangeArrowheads="1"/>
            </p:cNvSpPr>
            <p:nvPr/>
          </p:nvSpPr>
          <p:spPr bwMode="auto">
            <a:xfrm>
              <a:off x="264" y="115"/>
              <a:ext cx="96" cy="96"/>
            </a:xfrm>
            <a:prstGeom prst="ellipse">
              <a:avLst/>
            </a:prstGeom>
            <a:solidFill>
              <a:srgbClr val="FF0066"/>
            </a:solidFill>
            <a:ln w="38100">
              <a:solidFill>
                <a:srgbClr val="000000"/>
              </a:solidFill>
              <a:miter lim="800000"/>
              <a:headEnd/>
              <a:tailEnd/>
            </a:ln>
          </p:spPr>
          <p:txBody>
            <a:bodyPr wrap="none" anchor="ct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23587" name="Text Box 32"/>
            <p:cNvSpPr>
              <a:spLocks noChangeArrowheads="1"/>
            </p:cNvSpPr>
            <p:nvPr/>
          </p:nvSpPr>
          <p:spPr bwMode="auto">
            <a:xfrm>
              <a:off x="0" y="-143"/>
              <a:ext cx="2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2800" dirty="0">
                  <a:solidFill>
                    <a:srgbClr val="FF0000"/>
                  </a:solidFill>
                  <a:latin typeface="Times New Roman" pitchFamily="18" charset="0"/>
                  <a:ea typeface="方正琥珀繁体"/>
                  <a:cs typeface="方正琥珀繁体"/>
                </a:rPr>
                <a:t>Q</a:t>
              </a:r>
              <a:endParaRPr lang="en-US" altLang="zh-CN" sz="1800" dirty="0">
                <a:solidFill>
                  <a:schemeClr val="tx1"/>
                </a:solidFill>
                <a:latin typeface="Times New Roman" pitchFamily="18" charset="0"/>
                <a:ea typeface="方正琥珀繁体"/>
                <a:cs typeface="方正琥珀繁体"/>
              </a:endParaRPr>
            </a:p>
          </p:txBody>
        </p:sp>
      </p:grpSp>
      <p:grpSp>
        <p:nvGrpSpPr>
          <p:cNvPr id="30753" name="Group 33"/>
          <p:cNvGrpSpPr>
            <a:grpSpLocks/>
          </p:cNvGrpSpPr>
          <p:nvPr/>
        </p:nvGrpSpPr>
        <p:grpSpPr bwMode="auto">
          <a:xfrm>
            <a:off x="2030413" y="2432050"/>
            <a:ext cx="495300" cy="1447800"/>
            <a:chOff x="0" y="0"/>
            <a:chExt cx="312" cy="912"/>
          </a:xfrm>
        </p:grpSpPr>
        <p:sp>
          <p:nvSpPr>
            <p:cNvPr id="23584" name="Oval 34"/>
            <p:cNvSpPr>
              <a:spLocks noChangeArrowheads="1"/>
            </p:cNvSpPr>
            <p:nvPr/>
          </p:nvSpPr>
          <p:spPr bwMode="auto">
            <a:xfrm>
              <a:off x="216" y="0"/>
              <a:ext cx="96" cy="96"/>
            </a:xfrm>
            <a:prstGeom prst="ellipse">
              <a:avLst/>
            </a:prstGeom>
            <a:solidFill>
              <a:srgbClr val="FF0066"/>
            </a:solidFill>
            <a:ln w="38100">
              <a:solidFill>
                <a:srgbClr val="000000"/>
              </a:solidFill>
              <a:miter lim="800000"/>
              <a:headEnd/>
              <a:tailEnd/>
            </a:ln>
          </p:spPr>
          <p:txBody>
            <a:bodyPr wrap="none" anchor="ct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23585" name="Oval 35"/>
            <p:cNvSpPr>
              <a:spLocks noChangeArrowheads="1"/>
            </p:cNvSpPr>
            <p:nvPr/>
          </p:nvSpPr>
          <p:spPr bwMode="auto">
            <a:xfrm>
              <a:off x="0" y="816"/>
              <a:ext cx="96" cy="96"/>
            </a:xfrm>
            <a:prstGeom prst="ellipse">
              <a:avLst/>
            </a:prstGeom>
            <a:solidFill>
              <a:srgbClr val="FF0066"/>
            </a:solidFill>
            <a:ln w="38100">
              <a:solidFill>
                <a:srgbClr val="000000"/>
              </a:solidFill>
              <a:miter lim="800000"/>
              <a:headEnd/>
              <a:tailEnd/>
            </a:ln>
          </p:spPr>
          <p:txBody>
            <a:bodyPr wrap="none" anchor="ctr"/>
            <a:lstStyle/>
            <a:p>
              <a:pPr>
                <a:buFont typeface="Arial" pitchFamily="34" charset="0"/>
                <a:buNone/>
              </a:pPr>
              <a:endParaRPr lang="zh-CN" altLang="zh-CN">
                <a:solidFill>
                  <a:srgbClr val="000000"/>
                </a:solidFill>
                <a:latin typeface="Times New Roman" pitchFamily="18" charset="0"/>
                <a:sym typeface="Arial" pitchFamily="34" charset="0"/>
              </a:endParaRPr>
            </a:p>
          </p:txBody>
        </p:sp>
      </p:grpSp>
      <p:grpSp>
        <p:nvGrpSpPr>
          <p:cNvPr id="30756" name="Group 36"/>
          <p:cNvGrpSpPr>
            <a:grpSpLocks/>
          </p:cNvGrpSpPr>
          <p:nvPr/>
        </p:nvGrpSpPr>
        <p:grpSpPr bwMode="auto">
          <a:xfrm>
            <a:off x="1800225" y="2565922"/>
            <a:ext cx="1030288" cy="2932113"/>
            <a:chOff x="0" y="-66"/>
            <a:chExt cx="649" cy="1847"/>
          </a:xfrm>
        </p:grpSpPr>
        <p:sp>
          <p:nvSpPr>
            <p:cNvPr id="23578" name="Line 37"/>
            <p:cNvSpPr>
              <a:spLocks noChangeShapeType="1"/>
            </p:cNvSpPr>
            <p:nvPr/>
          </p:nvSpPr>
          <p:spPr bwMode="auto">
            <a:xfrm>
              <a:off x="429" y="-66"/>
              <a:ext cx="24" cy="1565"/>
            </a:xfrm>
            <a:prstGeom prst="line">
              <a:avLst/>
            </a:prstGeom>
            <a:noFill/>
            <a:ln w="9525">
              <a:solidFill>
                <a:srgbClr val="000000"/>
              </a:solidFill>
              <a:prstDash val="dash"/>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9" name="Line 38"/>
            <p:cNvSpPr>
              <a:spLocks noChangeShapeType="1"/>
            </p:cNvSpPr>
            <p:nvPr/>
          </p:nvSpPr>
          <p:spPr bwMode="auto">
            <a:xfrm>
              <a:off x="193" y="681"/>
              <a:ext cx="1" cy="816"/>
            </a:xfrm>
            <a:prstGeom prst="line">
              <a:avLst/>
            </a:prstGeom>
            <a:noFill/>
            <a:ln w="9525">
              <a:solidFill>
                <a:srgbClr val="000000"/>
              </a:solidFill>
              <a:prstDash val="dash"/>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0" name="Line 39"/>
            <p:cNvSpPr>
              <a:spLocks noChangeShapeType="1"/>
            </p:cNvSpPr>
            <p:nvPr/>
          </p:nvSpPr>
          <p:spPr bwMode="auto">
            <a:xfrm>
              <a:off x="0" y="1392"/>
              <a:ext cx="193" cy="1"/>
            </a:xfrm>
            <a:prstGeom prst="line">
              <a:avLst/>
            </a:prstGeom>
            <a:noFill/>
            <a:ln w="28575">
              <a:solidFill>
                <a:srgbClr val="92D050"/>
              </a:solidFill>
              <a:miter lim="800000"/>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1" name="Line 40"/>
            <p:cNvSpPr>
              <a:spLocks noChangeShapeType="1"/>
            </p:cNvSpPr>
            <p:nvPr/>
          </p:nvSpPr>
          <p:spPr bwMode="auto">
            <a:xfrm>
              <a:off x="193" y="1392"/>
              <a:ext cx="240" cy="1"/>
            </a:xfrm>
            <a:prstGeom prst="line">
              <a:avLst/>
            </a:prstGeom>
            <a:noFill/>
            <a:ln w="9525">
              <a:solidFill>
                <a:srgbClr val="92D050"/>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2" name="Line 41"/>
            <p:cNvSpPr>
              <a:spLocks noChangeShapeType="1"/>
            </p:cNvSpPr>
            <p:nvPr/>
          </p:nvSpPr>
          <p:spPr bwMode="auto">
            <a:xfrm flipH="1">
              <a:off x="409" y="1392"/>
              <a:ext cx="240" cy="1"/>
            </a:xfrm>
            <a:prstGeom prst="line">
              <a:avLst/>
            </a:prstGeom>
            <a:noFill/>
            <a:ln w="28575">
              <a:solidFill>
                <a:srgbClr val="92D050"/>
              </a:solidFill>
              <a:miter lim="800000"/>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3" name="Text Box 42"/>
            <p:cNvSpPr>
              <a:spLocks noChangeArrowheads="1"/>
            </p:cNvSpPr>
            <p:nvPr/>
          </p:nvSpPr>
          <p:spPr bwMode="auto">
            <a:xfrm>
              <a:off x="10" y="1339"/>
              <a:ext cx="62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zh-CN" altLang="en-US" dirty="0">
                  <a:solidFill>
                    <a:schemeClr val="tx1"/>
                  </a:solidFill>
                  <a:latin typeface="Times New Roman" pitchFamily="18" charset="0"/>
                  <a:ea typeface="方正琥珀繁体"/>
                  <a:cs typeface="方正琥珀繁体"/>
                  <a:sym typeface="Symbol" pitchFamily="18" charset="2"/>
                </a:rPr>
                <a:t></a:t>
              </a:r>
              <a:r>
                <a:rPr lang="en-US" altLang="zh-CN" sz="4000" i="1" dirty="0" err="1">
                  <a:solidFill>
                    <a:schemeClr val="tx1"/>
                  </a:solidFill>
                  <a:latin typeface="Times New Roman" pitchFamily="18" charset="0"/>
                  <a:ea typeface="方正琥珀繁体"/>
                  <a:cs typeface="方正琥珀繁体"/>
                  <a:sym typeface="Symbol" pitchFamily="18" charset="2"/>
                </a:rPr>
                <a:t>u</a:t>
              </a:r>
              <a:r>
                <a:rPr lang="en-US" altLang="zh-CN" sz="1600" dirty="0" err="1">
                  <a:solidFill>
                    <a:schemeClr val="tx1"/>
                  </a:solidFill>
                  <a:latin typeface="Times New Roman" pitchFamily="18" charset="0"/>
                  <a:ea typeface="方正琥珀繁体"/>
                  <a:cs typeface="方正琥珀繁体"/>
                  <a:sym typeface="Symbol" pitchFamily="18" charset="2"/>
                </a:rPr>
                <a:t>BE</a:t>
              </a:r>
              <a:endParaRPr lang="en-US" altLang="zh-CN" sz="1600" i="1" dirty="0">
                <a:solidFill>
                  <a:schemeClr val="tx1"/>
                </a:solidFill>
                <a:latin typeface="Times New Roman" pitchFamily="18" charset="0"/>
                <a:ea typeface="方正琥珀繁体"/>
                <a:cs typeface="方正琥珀繁体"/>
                <a:sym typeface="Symbol" pitchFamily="18" charset="2"/>
              </a:endParaRPr>
            </a:p>
          </p:txBody>
        </p:sp>
      </p:grpSp>
      <p:grpSp>
        <p:nvGrpSpPr>
          <p:cNvPr id="30763" name="Group 43"/>
          <p:cNvGrpSpPr>
            <a:grpSpLocks/>
          </p:cNvGrpSpPr>
          <p:nvPr/>
        </p:nvGrpSpPr>
        <p:grpSpPr bwMode="auto">
          <a:xfrm>
            <a:off x="2106613" y="2508250"/>
            <a:ext cx="1333500" cy="1296988"/>
            <a:chOff x="0" y="0"/>
            <a:chExt cx="840" cy="817"/>
          </a:xfrm>
        </p:grpSpPr>
        <p:sp>
          <p:nvSpPr>
            <p:cNvPr id="23574" name="Line 44"/>
            <p:cNvSpPr>
              <a:spLocks noChangeShapeType="1"/>
            </p:cNvSpPr>
            <p:nvPr/>
          </p:nvSpPr>
          <p:spPr bwMode="auto">
            <a:xfrm>
              <a:off x="192" y="0"/>
              <a:ext cx="336" cy="1"/>
            </a:xfrm>
            <a:prstGeom prst="line">
              <a:avLst/>
            </a:prstGeom>
            <a:noFill/>
            <a:ln w="28575">
              <a:solidFill>
                <a:srgbClr val="FF0066"/>
              </a:solidFill>
              <a:prstDash val="dash"/>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5" name="Line 45"/>
            <p:cNvSpPr>
              <a:spLocks noChangeShapeType="1"/>
            </p:cNvSpPr>
            <p:nvPr/>
          </p:nvSpPr>
          <p:spPr bwMode="auto">
            <a:xfrm>
              <a:off x="0" y="816"/>
              <a:ext cx="480" cy="1"/>
            </a:xfrm>
            <a:prstGeom prst="line">
              <a:avLst/>
            </a:prstGeom>
            <a:noFill/>
            <a:ln w="28575">
              <a:solidFill>
                <a:srgbClr val="FF0066"/>
              </a:solidFill>
              <a:prstDash val="dash"/>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6" name="Line 46"/>
            <p:cNvSpPr>
              <a:spLocks noChangeShapeType="1"/>
            </p:cNvSpPr>
            <p:nvPr/>
          </p:nvSpPr>
          <p:spPr bwMode="auto">
            <a:xfrm>
              <a:off x="384" y="0"/>
              <a:ext cx="1" cy="816"/>
            </a:xfrm>
            <a:prstGeom prst="line">
              <a:avLst/>
            </a:prstGeom>
            <a:noFill/>
            <a:ln w="12700">
              <a:solidFill>
                <a:srgbClr val="92D050"/>
              </a:solidFill>
              <a:miter lim="800000"/>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7" name="Text Box 47"/>
            <p:cNvSpPr>
              <a:spLocks noChangeArrowheads="1"/>
            </p:cNvSpPr>
            <p:nvPr/>
          </p:nvSpPr>
          <p:spPr bwMode="auto">
            <a:xfrm>
              <a:off x="384" y="144"/>
              <a:ext cx="45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zh-CN" altLang="en-US">
                  <a:solidFill>
                    <a:schemeClr val="tx1"/>
                  </a:solidFill>
                  <a:latin typeface="Times New Roman" pitchFamily="18" charset="0"/>
                  <a:ea typeface="方正琥珀繁体"/>
                  <a:cs typeface="方正琥珀繁体"/>
                  <a:sym typeface="Symbol" pitchFamily="18" charset="2"/>
                </a:rPr>
                <a:t> </a:t>
              </a:r>
              <a:r>
                <a:rPr lang="en-US" altLang="zh-CN" sz="4000" i="1">
                  <a:solidFill>
                    <a:schemeClr val="tx1"/>
                  </a:solidFill>
                  <a:latin typeface="Times New Roman" pitchFamily="18" charset="0"/>
                  <a:ea typeface="方正琥珀繁体"/>
                  <a:cs typeface="方正琥珀繁体"/>
                  <a:sym typeface="Symbol" pitchFamily="18" charset="2"/>
                </a:rPr>
                <a:t>i</a:t>
              </a:r>
              <a:r>
                <a:rPr lang="en-US" altLang="zh-CN" sz="1600">
                  <a:solidFill>
                    <a:schemeClr val="tx1"/>
                  </a:solidFill>
                  <a:latin typeface="Times New Roman" pitchFamily="18" charset="0"/>
                  <a:ea typeface="方正琥珀繁体"/>
                  <a:cs typeface="方正琥珀繁体"/>
                  <a:sym typeface="Symbol" pitchFamily="18" charset="2"/>
                </a:rPr>
                <a:t>B</a:t>
              </a:r>
              <a:endParaRPr lang="en-US" altLang="zh-CN" sz="1600" i="1">
                <a:solidFill>
                  <a:schemeClr val="tx1"/>
                </a:solidFill>
                <a:latin typeface="Times New Roman" pitchFamily="18" charset="0"/>
                <a:ea typeface="方正琥珀繁体"/>
                <a:cs typeface="方正琥珀繁体"/>
                <a:sym typeface="Symbol" pitchFamily="18" charset="2"/>
              </a:endParaRPr>
            </a:p>
          </p:txBody>
        </p:sp>
      </p:grpSp>
      <p:sp>
        <p:nvSpPr>
          <p:cNvPr id="30768" name="Text Box 48"/>
          <p:cNvSpPr>
            <a:spLocks noChangeArrowheads="1"/>
          </p:cNvSpPr>
          <p:nvPr/>
        </p:nvSpPr>
        <p:spPr bwMode="auto">
          <a:xfrm>
            <a:off x="430213" y="5391621"/>
            <a:ext cx="4038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buFont typeface="Arial" pitchFamily="34" charset="0"/>
              <a:buNone/>
            </a:pPr>
            <a:r>
              <a:rPr lang="en-US" altLang="zh-CN" dirty="0">
                <a:solidFill>
                  <a:schemeClr val="tx2"/>
                </a:solidFill>
                <a:latin typeface="宋体" pitchFamily="2" charset="-122"/>
                <a:sym typeface="宋体" pitchFamily="2" charset="-122"/>
              </a:rPr>
              <a:t>(</a:t>
            </a:r>
            <a:r>
              <a:rPr lang="zh-CN" altLang="en-US" sz="2000" dirty="0">
                <a:solidFill>
                  <a:schemeClr val="tx2"/>
                </a:solidFill>
                <a:latin typeface="宋体" pitchFamily="2" charset="-122"/>
                <a:sym typeface="宋体" pitchFamily="2" charset="-122"/>
              </a:rPr>
              <a:t>忽略</a:t>
            </a:r>
            <a:r>
              <a:rPr lang="en-US" altLang="zh-CN" sz="4000" i="1" dirty="0" err="1">
                <a:solidFill>
                  <a:schemeClr val="tx2"/>
                </a:solidFill>
                <a:latin typeface="Times New Roman" pitchFamily="18" charset="0"/>
                <a:sym typeface="Arial" pitchFamily="34" charset="0"/>
              </a:rPr>
              <a:t>u</a:t>
            </a:r>
            <a:r>
              <a:rPr lang="en-US" altLang="zh-CN" sz="1800" dirty="0" err="1">
                <a:solidFill>
                  <a:schemeClr val="tx2"/>
                </a:solidFill>
                <a:latin typeface="宋体" pitchFamily="2" charset="-122"/>
                <a:sym typeface="宋体" pitchFamily="2" charset="-122"/>
              </a:rPr>
              <a:t>CE</a:t>
            </a:r>
            <a:r>
              <a:rPr lang="zh-CN" altLang="en-US" sz="2000" dirty="0">
                <a:solidFill>
                  <a:schemeClr val="tx2"/>
                </a:solidFill>
                <a:latin typeface="宋体" pitchFamily="2" charset="-122"/>
                <a:sym typeface="宋体" pitchFamily="2" charset="-122"/>
              </a:rPr>
              <a:t>变化对输入特性的影响</a:t>
            </a:r>
            <a:r>
              <a:rPr lang="en-US" altLang="zh-CN" dirty="0">
                <a:solidFill>
                  <a:schemeClr val="tx2"/>
                </a:solidFill>
                <a:latin typeface="宋体" pitchFamily="2" charset="-122"/>
                <a:sym typeface="宋体" pitchFamily="2" charset="-122"/>
              </a:rPr>
              <a:t>)</a:t>
            </a:r>
            <a:endParaRPr lang="zh-CN" altLang="en-US" dirty="0">
              <a:latin typeface="Times New Roman" pitchFamily="18" charset="0"/>
            </a:endParaRPr>
          </a:p>
        </p:txBody>
      </p:sp>
      <p:grpSp>
        <p:nvGrpSpPr>
          <p:cNvPr id="30769" name="Group 49"/>
          <p:cNvGrpSpPr>
            <a:grpSpLocks/>
          </p:cNvGrpSpPr>
          <p:nvPr/>
        </p:nvGrpSpPr>
        <p:grpSpPr bwMode="auto">
          <a:xfrm>
            <a:off x="4716463" y="3735388"/>
            <a:ext cx="3200400" cy="1204912"/>
            <a:chOff x="0" y="0"/>
            <a:chExt cx="2016" cy="759"/>
          </a:xfrm>
        </p:grpSpPr>
        <p:sp>
          <p:nvSpPr>
            <p:cNvPr id="23569" name="Rectangle 50"/>
            <p:cNvSpPr>
              <a:spLocks noChangeArrowheads="1"/>
            </p:cNvSpPr>
            <p:nvPr/>
          </p:nvSpPr>
          <p:spPr bwMode="auto">
            <a:xfrm>
              <a:off x="0" y="115"/>
              <a:ext cx="2016" cy="624"/>
            </a:xfrm>
            <a:prstGeom prst="rect">
              <a:avLst/>
            </a:prstGeom>
            <a:noFill/>
            <a:ln w="22225">
              <a:solidFill>
                <a:srgbClr val="75E5EB"/>
              </a:solidFill>
              <a:prstDash val="lgDashDot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r">
                <a:buFont typeface="Arial" pitchFamily="34" charset="0"/>
                <a:buNone/>
              </a:pPr>
              <a:r>
                <a:rPr lang="en-US" altLang="zh-CN" b="0">
                  <a:solidFill>
                    <a:schemeClr val="tx1"/>
                  </a:solidFill>
                  <a:latin typeface="Tahoma" pitchFamily="34" charset="0"/>
                  <a:ea typeface="黑体" pitchFamily="49" charset="-122"/>
                  <a:sym typeface="Tahoma" pitchFamily="34" charset="0"/>
                </a:rPr>
                <a:t>(1)</a:t>
              </a:r>
              <a:endParaRPr lang="zh-CN" altLang="en-US">
                <a:latin typeface="Times New Roman" pitchFamily="18" charset="0"/>
              </a:endParaRPr>
            </a:p>
          </p:txBody>
        </p:sp>
        <p:sp>
          <p:nvSpPr>
            <p:cNvPr id="23570" name="Rectangle 51"/>
            <p:cNvSpPr>
              <a:spLocks noChangeArrowheads="1"/>
            </p:cNvSpPr>
            <p:nvPr/>
          </p:nvSpPr>
          <p:spPr bwMode="auto">
            <a:xfrm>
              <a:off x="144" y="144"/>
              <a:ext cx="616"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4000" i="1">
                  <a:solidFill>
                    <a:schemeClr val="tx1"/>
                  </a:solidFill>
                  <a:latin typeface="Times New Roman" pitchFamily="18" charset="0"/>
                  <a:ea typeface="方正琥珀繁体"/>
                  <a:cs typeface="方正琥珀繁体"/>
                </a:rPr>
                <a:t>r</a:t>
              </a:r>
              <a:r>
                <a:rPr lang="en-US" altLang="zh-CN" sz="2000">
                  <a:solidFill>
                    <a:schemeClr val="tx1"/>
                  </a:solidFill>
                  <a:latin typeface="Times New Roman" pitchFamily="18" charset="0"/>
                  <a:ea typeface="方正琥珀繁体"/>
                  <a:cs typeface="方正琥珀繁体"/>
                </a:rPr>
                <a:t>be</a:t>
              </a:r>
              <a:r>
                <a:rPr lang="en-US" altLang="zh-CN" i="1">
                  <a:solidFill>
                    <a:schemeClr val="tx1"/>
                  </a:solidFill>
                  <a:latin typeface="Times New Roman" pitchFamily="18" charset="0"/>
                  <a:ea typeface="方正琥珀繁体"/>
                  <a:cs typeface="方正琥珀繁体"/>
                </a:rPr>
                <a:t> =</a:t>
              </a:r>
              <a:endParaRPr lang="zh-CN" altLang="en-US">
                <a:latin typeface="Times New Roman" pitchFamily="18" charset="0"/>
              </a:endParaRPr>
            </a:p>
          </p:txBody>
        </p:sp>
        <p:sp>
          <p:nvSpPr>
            <p:cNvPr id="23571" name="Line 52"/>
            <p:cNvSpPr>
              <a:spLocks noChangeShapeType="1"/>
            </p:cNvSpPr>
            <p:nvPr/>
          </p:nvSpPr>
          <p:spPr bwMode="auto">
            <a:xfrm>
              <a:off x="768" y="432"/>
              <a:ext cx="480" cy="1"/>
            </a:xfrm>
            <a:prstGeom prst="line">
              <a:avLst/>
            </a:prstGeom>
            <a:noFill/>
            <a:ln w="28575">
              <a:solidFill>
                <a:srgbClr val="000000"/>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2" name="Text Box 53"/>
            <p:cNvSpPr>
              <a:spLocks noChangeArrowheads="1"/>
            </p:cNvSpPr>
            <p:nvPr/>
          </p:nvSpPr>
          <p:spPr bwMode="auto">
            <a:xfrm>
              <a:off x="812" y="0"/>
              <a:ext cx="43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4000" i="1">
                  <a:solidFill>
                    <a:schemeClr val="tx1"/>
                  </a:solidFill>
                  <a:latin typeface="Times New Roman" pitchFamily="18" charset="0"/>
                  <a:ea typeface="方正琥珀繁体"/>
                  <a:cs typeface="方正琥珀繁体"/>
                </a:rPr>
                <a:t>u</a:t>
              </a:r>
              <a:r>
                <a:rPr lang="en-US" altLang="zh-CN" sz="1800">
                  <a:solidFill>
                    <a:schemeClr val="tx1"/>
                  </a:solidFill>
                  <a:latin typeface="Times New Roman" pitchFamily="18" charset="0"/>
                  <a:ea typeface="方正琥珀繁体"/>
                  <a:cs typeface="方正琥珀繁体"/>
                </a:rPr>
                <a:t>be</a:t>
              </a:r>
              <a:endParaRPr lang="en-US" altLang="zh-CN" sz="1800" b="0">
                <a:solidFill>
                  <a:schemeClr val="tx1"/>
                </a:solidFill>
                <a:latin typeface="Times New Roman" pitchFamily="18" charset="0"/>
                <a:ea typeface="方正琥珀繁体"/>
                <a:cs typeface="方正琥珀繁体"/>
              </a:endParaRPr>
            </a:p>
          </p:txBody>
        </p:sp>
        <p:sp>
          <p:nvSpPr>
            <p:cNvPr id="23573" name="Text Box 54"/>
            <p:cNvSpPr>
              <a:spLocks noChangeArrowheads="1"/>
            </p:cNvSpPr>
            <p:nvPr/>
          </p:nvSpPr>
          <p:spPr bwMode="auto">
            <a:xfrm>
              <a:off x="864" y="355"/>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3600" i="1">
                  <a:solidFill>
                    <a:schemeClr val="tx1"/>
                  </a:solidFill>
                  <a:latin typeface="Times New Roman" pitchFamily="18" charset="0"/>
                  <a:ea typeface="方正琥珀繁体"/>
                  <a:cs typeface="方正琥珀繁体"/>
                </a:rPr>
                <a:t>i</a:t>
              </a:r>
              <a:r>
                <a:rPr lang="en-US" altLang="zh-CN" sz="1800">
                  <a:solidFill>
                    <a:schemeClr val="tx1"/>
                  </a:solidFill>
                  <a:latin typeface="Times New Roman" pitchFamily="18" charset="0"/>
                  <a:ea typeface="方正琥珀繁体"/>
                  <a:cs typeface="方正琥珀繁体"/>
                </a:rPr>
                <a:t>b</a:t>
              </a:r>
              <a:endParaRPr lang="en-US" altLang="zh-CN" sz="1800" i="1">
                <a:solidFill>
                  <a:schemeClr val="tx1"/>
                </a:solidFill>
                <a:latin typeface="Times New Roman" pitchFamily="18" charset="0"/>
                <a:ea typeface="方正琥珀繁体"/>
                <a:cs typeface="方正琥珀繁体"/>
              </a:endParaRPr>
            </a:p>
          </p:txBody>
        </p:sp>
      </p:grpSp>
      <p:sp>
        <p:nvSpPr>
          <p:cNvPr id="30775" name="AutoShape 55"/>
          <p:cNvSpPr>
            <a:spLocks noChangeArrowheads="1"/>
          </p:cNvSpPr>
          <p:nvPr/>
        </p:nvSpPr>
        <p:spPr bwMode="auto">
          <a:xfrm>
            <a:off x="7288213" y="2852738"/>
            <a:ext cx="381000" cy="985837"/>
          </a:xfrm>
          <a:prstGeom prst="curvedLeftArrow">
            <a:avLst>
              <a:gd name="adj1" fmla="val 51726"/>
              <a:gd name="adj2" fmla="val 103476"/>
              <a:gd name="adj3" fmla="val 33319"/>
            </a:avLst>
          </a:prstGeom>
          <a:solidFill>
            <a:schemeClr val="accent1"/>
          </a:solidFill>
          <a:ln w="9525">
            <a:solidFill>
              <a:schemeClr val="tx1"/>
            </a:solidFill>
            <a:miter lim="800000"/>
            <a:headEnd/>
            <a:tailEnd/>
          </a:ln>
        </p:spPr>
        <p:txBody>
          <a:bodyPr wrap="none" anchor="ct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23566" name="Text Box 56"/>
          <p:cNvSpPr>
            <a:spLocks noChangeArrowheads="1"/>
          </p:cNvSpPr>
          <p:nvPr/>
        </p:nvSpPr>
        <p:spPr bwMode="auto">
          <a:xfrm>
            <a:off x="647700" y="1014413"/>
            <a:ext cx="27162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800" b="0">
                <a:solidFill>
                  <a:schemeClr val="tx1"/>
                </a:solidFill>
                <a:latin typeface="黑体" pitchFamily="49" charset="-122"/>
                <a:ea typeface="黑体" pitchFamily="49" charset="-122"/>
                <a:sym typeface="Tahoma" pitchFamily="34" charset="0"/>
              </a:rPr>
              <a:t>1)</a:t>
            </a:r>
            <a:r>
              <a:rPr lang="zh-CN" altLang="en-US" sz="2800" b="0">
                <a:solidFill>
                  <a:schemeClr val="tx1"/>
                </a:solidFill>
                <a:latin typeface="黑体" pitchFamily="49" charset="-122"/>
                <a:ea typeface="黑体" pitchFamily="49" charset="-122"/>
                <a:sym typeface="Tahoma" pitchFamily="34" charset="0"/>
              </a:rPr>
              <a:t>输入端的等效</a:t>
            </a:r>
            <a:endParaRPr lang="zh-CN" altLang="en-US" b="0">
              <a:solidFill>
                <a:schemeClr val="tx1"/>
              </a:solidFill>
              <a:latin typeface="黑体" pitchFamily="49" charset="-122"/>
              <a:ea typeface="黑体" pitchFamily="49" charset="-122"/>
            </a:endParaRPr>
          </a:p>
        </p:txBody>
      </p:sp>
      <p:sp>
        <p:nvSpPr>
          <p:cNvPr id="23567" name="Text Box 9"/>
          <p:cNvSpPr>
            <a:spLocks noChangeArrowheads="1"/>
          </p:cNvSpPr>
          <p:nvPr/>
        </p:nvSpPr>
        <p:spPr bwMode="auto">
          <a:xfrm>
            <a:off x="3802063" y="345165"/>
            <a:ext cx="3059112" cy="584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zh-CN" altLang="en-US" dirty="0">
                <a:solidFill>
                  <a:srgbClr val="000000"/>
                </a:solidFill>
                <a:latin typeface="黑体" pitchFamily="49" charset="-122"/>
                <a:ea typeface="黑体" pitchFamily="49" charset="-122"/>
                <a:sym typeface="黑体" pitchFamily="49" charset="-122"/>
              </a:rPr>
              <a:t>－</a:t>
            </a:r>
            <a:r>
              <a:rPr lang="zh-CN" altLang="en-US" sz="2400" b="0" dirty="0">
                <a:solidFill>
                  <a:srgbClr val="000000"/>
                </a:solidFill>
                <a:latin typeface="黑体" pitchFamily="49" charset="-122"/>
                <a:ea typeface="黑体" pitchFamily="49" charset="-122"/>
                <a:sym typeface="黑体" pitchFamily="49" charset="-122"/>
              </a:rPr>
              <a:t>基于伏安特性导出</a:t>
            </a:r>
            <a:endParaRPr lang="zh-CN" altLang="en-US" sz="3600" dirty="0">
              <a:latin typeface="Times New Roman" pitchFamily="18" charset="0"/>
            </a:endParaRPr>
          </a:p>
        </p:txBody>
      </p:sp>
      <p:sp>
        <p:nvSpPr>
          <p:cNvPr id="62" name="Text Box 23"/>
          <p:cNvSpPr>
            <a:spLocks noChangeArrowheads="1"/>
          </p:cNvSpPr>
          <p:nvPr/>
        </p:nvSpPr>
        <p:spPr bwMode="auto">
          <a:xfrm>
            <a:off x="730424" y="2888940"/>
            <a:ext cx="457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2800" i="1" dirty="0">
                <a:solidFill>
                  <a:srgbClr val="FF0000"/>
                </a:solidFill>
                <a:latin typeface="Times New Roman" pitchFamily="18" charset="0"/>
                <a:ea typeface="方正琥珀繁体"/>
                <a:cs typeface="方正琥珀繁体"/>
              </a:rPr>
              <a:t>I</a:t>
            </a:r>
            <a:r>
              <a:rPr lang="en-US" altLang="zh-CN" sz="1600" dirty="0">
                <a:solidFill>
                  <a:srgbClr val="FF0000"/>
                </a:solidFill>
                <a:latin typeface="Times New Roman" pitchFamily="18" charset="0"/>
                <a:ea typeface="方正琥珀繁体"/>
                <a:cs typeface="方正琥珀繁体"/>
              </a:rPr>
              <a:t>B</a:t>
            </a:r>
            <a:endParaRPr lang="en-US" altLang="zh-CN" sz="1800" dirty="0">
              <a:solidFill>
                <a:srgbClr val="FF0000"/>
              </a:solidFill>
              <a:latin typeface="Times New Roman" pitchFamily="18" charset="0"/>
              <a:ea typeface="方正琥珀繁体"/>
              <a:cs typeface="方正琥珀繁体"/>
            </a:endParaRPr>
          </a:p>
        </p:txBody>
      </p:sp>
      <p:cxnSp>
        <p:nvCxnSpPr>
          <p:cNvPr id="3" name="直接连接符 2"/>
          <p:cNvCxnSpPr>
            <a:stCxn id="23586" idx="2"/>
          </p:cNvCxnSpPr>
          <p:nvPr/>
        </p:nvCxnSpPr>
        <p:spPr>
          <a:xfrm flipH="1" flipV="1">
            <a:off x="1230312" y="3169444"/>
            <a:ext cx="971551"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64" name="Rectangle 16"/>
          <p:cNvSpPr>
            <a:spLocks noChangeArrowheads="1"/>
          </p:cNvSpPr>
          <p:nvPr/>
        </p:nvSpPr>
        <p:spPr bwMode="auto">
          <a:xfrm>
            <a:off x="2000215" y="4359877"/>
            <a:ext cx="5757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2000" i="1" dirty="0">
                <a:solidFill>
                  <a:srgbClr val="FF0000"/>
                </a:solidFill>
                <a:latin typeface="Times New Roman" pitchFamily="18" charset="0"/>
                <a:ea typeface="方正琥珀繁体"/>
                <a:cs typeface="方正琥珀繁体"/>
              </a:rPr>
              <a:t>U</a:t>
            </a:r>
            <a:r>
              <a:rPr lang="en-US" altLang="zh-CN" sz="1100" dirty="0">
                <a:solidFill>
                  <a:srgbClr val="FF0000"/>
                </a:solidFill>
                <a:latin typeface="Times New Roman" pitchFamily="18" charset="0"/>
                <a:ea typeface="方正琥珀繁体"/>
                <a:cs typeface="方正琥珀繁体"/>
              </a:rPr>
              <a:t>BE</a:t>
            </a:r>
            <a:endParaRPr lang="en-US" altLang="zh-CN" sz="1400" i="1" dirty="0">
              <a:solidFill>
                <a:srgbClr val="FF0000"/>
              </a:solidFill>
              <a:latin typeface="Times New Roman" pitchFamily="18" charset="0"/>
              <a:ea typeface="方正琥珀繁体"/>
              <a:cs typeface="方正琥珀繁体"/>
            </a:endParaRPr>
          </a:p>
        </p:txBody>
      </p:sp>
      <p:cxnSp>
        <p:nvCxnSpPr>
          <p:cNvPr id="5" name="直接连接符 4"/>
          <p:cNvCxnSpPr>
            <a:stCxn id="23586" idx="5"/>
          </p:cNvCxnSpPr>
          <p:nvPr/>
        </p:nvCxnSpPr>
        <p:spPr>
          <a:xfrm flipH="1">
            <a:off x="2303041" y="3247934"/>
            <a:ext cx="28904" cy="116531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65" name="Rectangle 4">
            <a:extLst>
              <a:ext uri="{FF2B5EF4-FFF2-40B4-BE49-F238E27FC236}">
                <a16:creationId xmlns:a16="http://schemas.microsoft.com/office/drawing/2014/main" id="{843B06B5-5D46-4647-9E0C-C2DD97E2F458}"/>
              </a:ext>
            </a:extLst>
          </p:cNvPr>
          <p:cNvSpPr>
            <a:spLocks noChangeArrowheads="1"/>
          </p:cNvSpPr>
          <p:nvPr/>
        </p:nvSpPr>
        <p:spPr bwMode="auto">
          <a:xfrm>
            <a:off x="719572" y="332656"/>
            <a:ext cx="3276364" cy="523220"/>
          </a:xfrm>
          <a:prstGeom prst="rect">
            <a:avLst/>
          </a:prstGeom>
          <a:solidFill>
            <a:schemeClr val="bg1"/>
          </a:solidFill>
          <a:ln w="9525">
            <a:noFill/>
            <a:miter lim="800000"/>
            <a:headEnd/>
            <a:tailEnd/>
          </a:ln>
        </p:spPr>
        <p:txBody>
          <a:bodyPr wrap="square">
            <a:spAutoFit/>
          </a:bodyPr>
          <a:lstStyle/>
          <a:p>
            <a:pPr algn="l">
              <a:defRPr/>
            </a:pPr>
            <a:r>
              <a:rPr lang="en-US" altLang="zh-CN" sz="2800" b="0" dirty="0">
                <a:solidFill>
                  <a:srgbClr val="0033CC"/>
                </a:solidFill>
                <a:latin typeface="黑体" panose="02010609060101010101" pitchFamily="49" charset="-122"/>
                <a:ea typeface="黑体" panose="02010609060101010101" pitchFamily="49" charset="-122"/>
                <a:sym typeface="Arial" pitchFamily="34" charset="0"/>
              </a:rPr>
              <a:t>2</a:t>
            </a:r>
            <a:r>
              <a:rPr lang="zh-CN" altLang="en-US" sz="2800" b="0" dirty="0">
                <a:solidFill>
                  <a:srgbClr val="0033CC"/>
                </a:solidFill>
                <a:latin typeface="黑体" panose="02010609060101010101" pitchFamily="49" charset="-122"/>
                <a:ea typeface="黑体" panose="02010609060101010101" pitchFamily="49" charset="-122"/>
                <a:sym typeface="Arial" pitchFamily="34" charset="0"/>
              </a:rPr>
              <a:t>、</a:t>
            </a:r>
            <a:r>
              <a:rPr lang="en-US" altLang="zh-CN" sz="2800" b="0" dirty="0">
                <a:solidFill>
                  <a:srgbClr val="0033CC"/>
                </a:solidFill>
                <a:latin typeface="黑体" panose="02010609060101010101" pitchFamily="49" charset="-122"/>
                <a:ea typeface="黑体" panose="02010609060101010101" pitchFamily="49" charset="-122"/>
                <a:sym typeface="Arial" pitchFamily="34" charset="0"/>
              </a:rPr>
              <a:t>BJT</a:t>
            </a:r>
            <a:r>
              <a:rPr lang="zh-CN" altLang="en-US" sz="2800" b="0" dirty="0">
                <a:solidFill>
                  <a:srgbClr val="0033CC"/>
                </a:solidFill>
                <a:latin typeface="黑体" panose="02010609060101010101" pitchFamily="49" charset="-122"/>
                <a:ea typeface="黑体" panose="02010609060101010101" pitchFamily="49" charset="-122"/>
                <a:sym typeface="Arial" pitchFamily="34" charset="0"/>
              </a:rPr>
              <a:t>小信号模型</a:t>
            </a:r>
          </a:p>
        </p:txBody>
      </p:sp>
      <p:sp>
        <p:nvSpPr>
          <p:cNvPr id="63" name="文本框 62">
            <a:extLst>
              <a:ext uri="{FF2B5EF4-FFF2-40B4-BE49-F238E27FC236}">
                <a16:creationId xmlns:a16="http://schemas.microsoft.com/office/drawing/2014/main" id="{71F08178-2E3D-40B6-99E6-C25F1C587999}"/>
              </a:ext>
            </a:extLst>
          </p:cNvPr>
          <p:cNvSpPr txBox="1"/>
          <p:nvPr/>
        </p:nvSpPr>
        <p:spPr>
          <a:xfrm>
            <a:off x="7771706" y="6228020"/>
            <a:ext cx="415499" cy="369332"/>
          </a:xfrm>
          <a:prstGeom prst="rect">
            <a:avLst/>
          </a:prstGeom>
          <a:noFill/>
        </p:spPr>
        <p:txBody>
          <a:bodyPr wrap="none" rtlCol="0">
            <a:spAutoFit/>
          </a:bodyPr>
          <a:lstStyle/>
          <a:p>
            <a:r>
              <a:rPr lang="en-US" altLang="zh-CN" sz="1800" dirty="0">
                <a:solidFill>
                  <a:srgbClr val="E4A4DC"/>
                </a:solidFill>
              </a:rPr>
              <a:t>79</a:t>
            </a:r>
            <a:endParaRPr lang="zh-CN" altLang="en-US" sz="1800" dirty="0">
              <a:solidFill>
                <a:srgbClr val="E4A4D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30768"/>
                                        </p:tgtEl>
                                        <p:attrNameLst>
                                          <p:attrName>style.visibility</p:attrName>
                                        </p:attrNameLst>
                                      </p:cBhvr>
                                      <p:to>
                                        <p:strVal val="visible"/>
                                      </p:to>
                                    </p:set>
                                    <p:animEffect filter="barn(outHorizontal)">
                                      <p:cBhvr>
                                        <p:cTn id="7" dur="500"/>
                                        <p:tgtEl>
                                          <p:spTgt spid="307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0753"/>
                                        </p:tgtEl>
                                        <p:attrNameLst>
                                          <p:attrName>style.visibility</p:attrName>
                                        </p:attrNameLst>
                                      </p:cBhvr>
                                      <p:to>
                                        <p:strVal val="visible"/>
                                      </p:to>
                                    </p:set>
                                    <p:animEffect filter="wipe(up)">
                                      <p:cBhvr>
                                        <p:cTn id="12" dur="500"/>
                                        <p:tgtEl>
                                          <p:spTgt spid="307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0756"/>
                                        </p:tgtEl>
                                        <p:attrNameLst>
                                          <p:attrName>style.visibility</p:attrName>
                                        </p:attrNameLst>
                                      </p:cBhvr>
                                      <p:to>
                                        <p:strVal val="visible"/>
                                      </p:to>
                                    </p:set>
                                    <p:animEffect filter="wipe(up)">
                                      <p:cBhvr>
                                        <p:cTn id="17" dur="500"/>
                                        <p:tgtEl>
                                          <p:spTgt spid="307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0763"/>
                                        </p:tgtEl>
                                        <p:attrNameLst>
                                          <p:attrName>style.visibility</p:attrName>
                                        </p:attrNameLst>
                                      </p:cBhvr>
                                      <p:to>
                                        <p:strVal val="visible"/>
                                      </p:to>
                                    </p:set>
                                    <p:animEffect filter="wipe(up)">
                                      <p:cBhvr>
                                        <p:cTn id="22" dur="500"/>
                                        <p:tgtEl>
                                          <p:spTgt spid="307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0730"/>
                                        </p:tgtEl>
                                        <p:attrNameLst>
                                          <p:attrName>style.visibility</p:attrName>
                                        </p:attrNameLst>
                                      </p:cBhvr>
                                      <p:to>
                                        <p:strVal val="visible"/>
                                      </p:to>
                                    </p:set>
                                    <p:animEffect filter="wipe(left)">
                                      <p:cBhvr>
                                        <p:cTn id="27" dur="500"/>
                                        <p:tgtEl>
                                          <p:spTgt spid="30730"/>
                                        </p:tgtEl>
                                      </p:cBhvr>
                                    </p:animEffect>
                                  </p:childTnLst>
                                </p:cTn>
                              </p:par>
                            </p:childTnLst>
                          </p:cTn>
                        </p:par>
                        <p:par>
                          <p:cTn id="28" fill="hold" nodeType="with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30737"/>
                                        </p:tgtEl>
                                        <p:attrNameLst>
                                          <p:attrName>style.visibility</p:attrName>
                                        </p:attrNameLst>
                                      </p:cBhvr>
                                      <p:to>
                                        <p:strVal val="visible"/>
                                      </p:to>
                                    </p:set>
                                    <p:animEffect filter="wipe(left)">
                                      <p:cBhvr>
                                        <p:cTn id="31" dur="500"/>
                                        <p:tgtEl>
                                          <p:spTgt spid="3073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30744"/>
                                        </p:tgtEl>
                                        <p:attrNameLst>
                                          <p:attrName>style.visibility</p:attrName>
                                        </p:attrNameLst>
                                      </p:cBhvr>
                                      <p:to>
                                        <p:strVal val="visible"/>
                                      </p:to>
                                    </p:set>
                                    <p:animEffect filter="wipe(left)">
                                      <p:cBhvr>
                                        <p:cTn id="36" dur="500"/>
                                        <p:tgtEl>
                                          <p:spTgt spid="30744"/>
                                        </p:tgtEl>
                                      </p:cBhvr>
                                    </p:animEffect>
                                  </p:childTnLst>
                                </p:cTn>
                              </p:par>
                            </p:childTnLst>
                          </p:cTn>
                        </p:par>
                        <p:par>
                          <p:cTn id="37" fill="hold" nodeType="afterGroup">
                            <p:stCondLst>
                              <p:cond delay="500"/>
                            </p:stCondLst>
                            <p:childTnLst>
                              <p:par>
                                <p:cTn id="38" presetID="22" presetClass="entr" presetSubtype="1" fill="hold" grpId="0" nodeType="afterEffect">
                                  <p:stCondLst>
                                    <p:cond delay="2000"/>
                                  </p:stCondLst>
                                  <p:childTnLst>
                                    <p:set>
                                      <p:cBhvr>
                                        <p:cTn id="39" dur="1" fill="hold">
                                          <p:stCondLst>
                                            <p:cond delay="0"/>
                                          </p:stCondLst>
                                        </p:cTn>
                                        <p:tgtEl>
                                          <p:spTgt spid="30775"/>
                                        </p:tgtEl>
                                        <p:attrNameLst>
                                          <p:attrName>style.visibility</p:attrName>
                                        </p:attrNameLst>
                                      </p:cBhvr>
                                      <p:to>
                                        <p:strVal val="visible"/>
                                      </p:to>
                                    </p:set>
                                    <p:animEffect filter="wipe(up)">
                                      <p:cBhvr>
                                        <p:cTn id="40" dur="500"/>
                                        <p:tgtEl>
                                          <p:spTgt spid="3077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30769"/>
                                        </p:tgtEl>
                                        <p:attrNameLst>
                                          <p:attrName>style.visibility</p:attrName>
                                        </p:attrNameLst>
                                      </p:cBhvr>
                                      <p:to>
                                        <p:strVal val="visible"/>
                                      </p:to>
                                    </p:set>
                                    <p:animEffect filter="wipe(left)">
                                      <p:cBhvr>
                                        <p:cTn id="45" dur="500"/>
                                        <p:tgtEl>
                                          <p:spTgt spid="3076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0749"/>
                                        </p:tgtEl>
                                        <p:attrNameLst>
                                          <p:attrName>style.visibility</p:attrName>
                                        </p:attrNameLst>
                                      </p:cBhvr>
                                      <p:to>
                                        <p:strVal val="visible"/>
                                      </p:to>
                                    </p:set>
                                    <p:animEffect filter="wipe(left)">
                                      <p:cBhvr>
                                        <p:cTn id="50" dur="500"/>
                                        <p:tgtEl>
                                          <p:spTgt spid="30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9" grpId="0" bldLvl="0"/>
      <p:bldP spid="30768" grpId="0" bldLvl="0"/>
      <p:bldP spid="30775"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 Box 3"/>
          <p:cNvSpPr>
            <a:spLocks noChangeArrowheads="1"/>
          </p:cNvSpPr>
          <p:nvPr/>
        </p:nvSpPr>
        <p:spPr bwMode="auto">
          <a:xfrm>
            <a:off x="5715000" y="2362200"/>
            <a:ext cx="2870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zh-CN" altLang="en-US" sz="2800">
                <a:solidFill>
                  <a:schemeClr val="tx1"/>
                </a:solidFill>
                <a:latin typeface="Times New Roman" pitchFamily="18" charset="0"/>
                <a:ea typeface="方正琥珀繁体"/>
                <a:cs typeface="方正琥珀繁体"/>
                <a:sym typeface="Symbol" pitchFamily="18" charset="2"/>
              </a:rPr>
              <a:t></a:t>
            </a:r>
            <a:r>
              <a:rPr lang="en-US" altLang="zh-CN" sz="3600" i="1">
                <a:solidFill>
                  <a:schemeClr val="tx1"/>
                </a:solidFill>
                <a:latin typeface="Times New Roman" pitchFamily="18" charset="0"/>
                <a:ea typeface="方正琥珀繁体"/>
                <a:cs typeface="方正琥珀繁体"/>
              </a:rPr>
              <a:t>i</a:t>
            </a:r>
            <a:r>
              <a:rPr lang="en-US" altLang="zh-CN" sz="1600">
                <a:solidFill>
                  <a:schemeClr val="tx1"/>
                </a:solidFill>
                <a:latin typeface="Times New Roman" pitchFamily="18" charset="0"/>
                <a:ea typeface="方正琥珀繁体"/>
                <a:cs typeface="方正琥珀繁体"/>
              </a:rPr>
              <a:t>C </a:t>
            </a:r>
            <a:r>
              <a:rPr lang="en-US" altLang="zh-CN" b="0">
                <a:solidFill>
                  <a:schemeClr val="tx1"/>
                </a:solidFill>
                <a:latin typeface="Times New Roman" pitchFamily="18" charset="0"/>
                <a:ea typeface="方正琥珀繁体"/>
                <a:cs typeface="方正琥珀繁体"/>
              </a:rPr>
              <a:t>= </a:t>
            </a:r>
            <a:r>
              <a:rPr lang="en-US" altLang="zh-CN" sz="2800">
                <a:solidFill>
                  <a:schemeClr val="tx1"/>
                </a:solidFill>
                <a:latin typeface="Times New Roman" pitchFamily="18" charset="0"/>
                <a:ea typeface="方正琥珀繁体"/>
                <a:cs typeface="方正琥珀繁体"/>
                <a:sym typeface="Symbol" pitchFamily="18" charset="2"/>
              </a:rPr>
              <a:t></a:t>
            </a:r>
            <a:r>
              <a:rPr lang="en-US" altLang="zh-CN" sz="3600" i="1">
                <a:solidFill>
                  <a:schemeClr val="tx1"/>
                </a:solidFill>
                <a:latin typeface="Times New Roman" pitchFamily="18" charset="0"/>
                <a:ea typeface="方正琥珀繁体"/>
                <a:cs typeface="方正琥珀繁体"/>
              </a:rPr>
              <a:t>i</a:t>
            </a:r>
            <a:r>
              <a:rPr lang="en-US" altLang="zh-CN" baseline="-25000">
                <a:solidFill>
                  <a:schemeClr val="tx1"/>
                </a:solidFill>
                <a:latin typeface="Times New Roman" pitchFamily="18" charset="0"/>
                <a:ea typeface="方正琥珀繁体"/>
                <a:cs typeface="方正琥珀繁体"/>
              </a:rPr>
              <a:t>C</a:t>
            </a:r>
            <a:r>
              <a:rPr lang="en-US" altLang="zh-CN" sz="2800">
                <a:solidFill>
                  <a:schemeClr val="tx1"/>
                </a:solidFill>
                <a:latin typeface="Times New Roman" pitchFamily="18" charset="0"/>
                <a:ea typeface="方正琥珀繁体"/>
                <a:cs typeface="方正琥珀繁体"/>
              </a:rPr>
              <a:t>´+ </a:t>
            </a:r>
            <a:r>
              <a:rPr lang="en-US" altLang="zh-CN" sz="2800">
                <a:solidFill>
                  <a:schemeClr val="tx1"/>
                </a:solidFill>
                <a:latin typeface="Times New Roman" pitchFamily="18" charset="0"/>
                <a:ea typeface="方正琥珀繁体"/>
                <a:cs typeface="方正琥珀繁体"/>
                <a:sym typeface="Symbol" pitchFamily="18" charset="2"/>
              </a:rPr>
              <a:t></a:t>
            </a:r>
            <a:r>
              <a:rPr lang="en-US" altLang="zh-CN" sz="3600" i="1">
                <a:solidFill>
                  <a:schemeClr val="tx1"/>
                </a:solidFill>
                <a:latin typeface="Times New Roman" pitchFamily="18" charset="0"/>
                <a:ea typeface="方正琥珀繁体"/>
                <a:cs typeface="方正琥珀繁体"/>
              </a:rPr>
              <a:t>i</a:t>
            </a:r>
            <a:r>
              <a:rPr lang="en-US" altLang="zh-CN" baseline="-25000">
                <a:solidFill>
                  <a:schemeClr val="tx1"/>
                </a:solidFill>
                <a:latin typeface="Times New Roman" pitchFamily="18" charset="0"/>
                <a:ea typeface="方正琥珀繁体"/>
                <a:cs typeface="方正琥珀繁体"/>
              </a:rPr>
              <a:t>C</a:t>
            </a:r>
            <a:r>
              <a:rPr lang="en-US" altLang="zh-CN" sz="2800">
                <a:solidFill>
                  <a:schemeClr val="tx1"/>
                </a:solidFill>
                <a:latin typeface="宋体" pitchFamily="2" charset="-122"/>
                <a:sym typeface="宋体" pitchFamily="2" charset="-122"/>
              </a:rPr>
              <a:t>″</a:t>
            </a:r>
            <a:r>
              <a:rPr lang="en-US" altLang="zh-CN" sz="2800">
                <a:solidFill>
                  <a:schemeClr val="tx1"/>
                </a:solidFill>
                <a:latin typeface="Times New Roman" pitchFamily="18" charset="0"/>
                <a:ea typeface="方正琥珀繁体"/>
                <a:cs typeface="方正琥珀繁体"/>
              </a:rPr>
              <a:t> </a:t>
            </a:r>
            <a:endParaRPr lang="zh-CN" altLang="en-US">
              <a:latin typeface="Times New Roman" pitchFamily="18" charset="0"/>
            </a:endParaRPr>
          </a:p>
        </p:txBody>
      </p:sp>
      <p:grpSp>
        <p:nvGrpSpPr>
          <p:cNvPr id="32772" name="Group 4"/>
          <p:cNvGrpSpPr>
            <a:grpSpLocks/>
          </p:cNvGrpSpPr>
          <p:nvPr/>
        </p:nvGrpSpPr>
        <p:grpSpPr bwMode="auto">
          <a:xfrm>
            <a:off x="5986463" y="4159250"/>
            <a:ext cx="2497137" cy="1058863"/>
            <a:chOff x="0" y="0"/>
            <a:chExt cx="1573" cy="667"/>
          </a:xfrm>
        </p:grpSpPr>
        <p:sp>
          <p:nvSpPr>
            <p:cNvPr id="24635" name="Text Box 5"/>
            <p:cNvSpPr>
              <a:spLocks noChangeArrowheads="1"/>
            </p:cNvSpPr>
            <p:nvPr/>
          </p:nvSpPr>
          <p:spPr bwMode="auto">
            <a:xfrm>
              <a:off x="0" y="162"/>
              <a:ext cx="26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3600" i="1">
                  <a:solidFill>
                    <a:schemeClr val="tx1"/>
                  </a:solidFill>
                  <a:latin typeface="Times New Roman" pitchFamily="18" charset="0"/>
                  <a:ea typeface="方正琥珀繁体"/>
                  <a:cs typeface="方正琥珀繁体"/>
                </a:rPr>
                <a:t>i</a:t>
              </a:r>
              <a:r>
                <a:rPr lang="en-US" altLang="zh-CN" sz="2000">
                  <a:solidFill>
                    <a:schemeClr val="tx1"/>
                  </a:solidFill>
                  <a:latin typeface="Times New Roman" pitchFamily="18" charset="0"/>
                  <a:ea typeface="方正琥珀繁体"/>
                  <a:cs typeface="方正琥珀繁体"/>
                </a:rPr>
                <a:t>c</a:t>
              </a:r>
              <a:endParaRPr lang="en-US" altLang="zh-CN" sz="1600" i="1">
                <a:solidFill>
                  <a:schemeClr val="tx1"/>
                </a:solidFill>
                <a:latin typeface="Times New Roman" pitchFamily="18" charset="0"/>
                <a:ea typeface="方正琥珀繁体"/>
                <a:cs typeface="方正琥珀繁体"/>
              </a:endParaRPr>
            </a:p>
          </p:txBody>
        </p:sp>
        <p:sp>
          <p:nvSpPr>
            <p:cNvPr id="24636" name="Text Box 6"/>
            <p:cNvSpPr>
              <a:spLocks noChangeArrowheads="1"/>
            </p:cNvSpPr>
            <p:nvPr/>
          </p:nvSpPr>
          <p:spPr bwMode="auto">
            <a:xfrm>
              <a:off x="229" y="209"/>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2800">
                  <a:solidFill>
                    <a:schemeClr val="tx1"/>
                  </a:solidFill>
                  <a:latin typeface="Times New Roman" pitchFamily="18" charset="0"/>
                  <a:ea typeface="方正琥珀繁体"/>
                  <a:cs typeface="方正琥珀繁体"/>
                </a:rPr>
                <a:t>=</a:t>
              </a:r>
              <a:endParaRPr lang="en-US" altLang="zh-CN" sz="1800">
                <a:solidFill>
                  <a:schemeClr val="tx1"/>
                </a:solidFill>
                <a:latin typeface="Times New Roman" pitchFamily="18" charset="0"/>
                <a:ea typeface="方正琥珀繁体"/>
                <a:cs typeface="方正琥珀繁体"/>
              </a:endParaRPr>
            </a:p>
          </p:txBody>
        </p:sp>
        <p:sp>
          <p:nvSpPr>
            <p:cNvPr id="24637" name="Rectangle 7"/>
            <p:cNvSpPr>
              <a:spLocks noChangeArrowheads="1"/>
            </p:cNvSpPr>
            <p:nvPr/>
          </p:nvSpPr>
          <p:spPr bwMode="auto">
            <a:xfrm>
              <a:off x="337" y="95"/>
              <a:ext cx="535"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zh-CN" altLang="en-US" sz="4000">
                  <a:solidFill>
                    <a:schemeClr val="tx1"/>
                  </a:solidFill>
                  <a:latin typeface="Times New Roman" pitchFamily="18" charset="0"/>
                  <a:ea typeface="方正琥珀繁体"/>
                  <a:cs typeface="方正琥珀繁体"/>
                  <a:sym typeface="Symbol" pitchFamily="18" charset="2"/>
                </a:rPr>
                <a:t> </a:t>
              </a:r>
              <a:r>
                <a:rPr lang="zh-CN" altLang="en-US" sz="2800" i="1">
                  <a:solidFill>
                    <a:schemeClr val="tx1"/>
                  </a:solidFill>
                  <a:latin typeface="Times New Roman" pitchFamily="18" charset="0"/>
                  <a:ea typeface="方正琥珀繁体"/>
                  <a:cs typeface="方正琥珀繁体"/>
                  <a:sym typeface="Symbol" pitchFamily="18" charset="2"/>
                </a:rPr>
                <a:t> </a:t>
              </a:r>
              <a:r>
                <a:rPr lang="en-US" altLang="zh-CN" sz="3600" i="1">
                  <a:solidFill>
                    <a:schemeClr val="tx1"/>
                  </a:solidFill>
                  <a:latin typeface="Times New Roman" pitchFamily="18" charset="0"/>
                  <a:ea typeface="方正琥珀繁体"/>
                  <a:cs typeface="方正琥珀繁体"/>
                </a:rPr>
                <a:t>i</a:t>
              </a:r>
              <a:r>
                <a:rPr lang="en-US" altLang="zh-CN" sz="1800">
                  <a:solidFill>
                    <a:schemeClr val="tx1"/>
                  </a:solidFill>
                  <a:latin typeface="Times New Roman" pitchFamily="18" charset="0"/>
                  <a:ea typeface="方正琥珀繁体"/>
                  <a:cs typeface="方正琥珀繁体"/>
                </a:rPr>
                <a:t>b</a:t>
              </a:r>
              <a:endParaRPr lang="en-US" altLang="zh-CN" sz="1600" i="1">
                <a:solidFill>
                  <a:schemeClr val="tx1"/>
                </a:solidFill>
                <a:latin typeface="Times New Roman" pitchFamily="18" charset="0"/>
                <a:ea typeface="方正琥珀繁体"/>
                <a:cs typeface="方正琥珀繁体"/>
              </a:endParaRPr>
            </a:p>
          </p:txBody>
        </p:sp>
        <p:sp>
          <p:nvSpPr>
            <p:cNvPr id="24638" name="Text Box 8"/>
            <p:cNvSpPr>
              <a:spLocks noChangeArrowheads="1"/>
            </p:cNvSpPr>
            <p:nvPr/>
          </p:nvSpPr>
          <p:spPr bwMode="auto">
            <a:xfrm>
              <a:off x="805" y="218"/>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2800">
                  <a:solidFill>
                    <a:schemeClr val="tx1"/>
                  </a:solidFill>
                  <a:latin typeface="Times New Roman" pitchFamily="18" charset="0"/>
                  <a:ea typeface="方正琥珀繁体"/>
                  <a:cs typeface="方正琥珀繁体"/>
                </a:rPr>
                <a:t>+</a:t>
              </a:r>
              <a:endParaRPr lang="en-US" altLang="zh-CN" sz="1800">
                <a:solidFill>
                  <a:schemeClr val="tx1"/>
                </a:solidFill>
                <a:latin typeface="Times New Roman" pitchFamily="18" charset="0"/>
                <a:ea typeface="方正琥珀繁体"/>
                <a:cs typeface="方正琥珀繁体"/>
              </a:endParaRPr>
            </a:p>
          </p:txBody>
        </p:sp>
        <p:sp>
          <p:nvSpPr>
            <p:cNvPr id="24639" name="Line 9"/>
            <p:cNvSpPr>
              <a:spLocks noChangeShapeType="1"/>
            </p:cNvSpPr>
            <p:nvPr/>
          </p:nvSpPr>
          <p:spPr bwMode="auto">
            <a:xfrm>
              <a:off x="1093" y="383"/>
              <a:ext cx="480" cy="1"/>
            </a:xfrm>
            <a:prstGeom prst="line">
              <a:avLst/>
            </a:prstGeom>
            <a:noFill/>
            <a:ln w="28575">
              <a:solidFill>
                <a:srgbClr val="000000"/>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40" name="Text Box 10"/>
            <p:cNvSpPr>
              <a:spLocks noChangeArrowheads="1"/>
            </p:cNvSpPr>
            <p:nvPr/>
          </p:nvSpPr>
          <p:spPr bwMode="auto">
            <a:xfrm>
              <a:off x="1113" y="260"/>
              <a:ext cx="429"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3600" i="1">
                  <a:solidFill>
                    <a:schemeClr val="tx1"/>
                  </a:solidFill>
                  <a:latin typeface="Times New Roman" pitchFamily="18" charset="0"/>
                  <a:ea typeface="方正琥珀繁体"/>
                  <a:cs typeface="方正琥珀繁体"/>
                </a:rPr>
                <a:t>r</a:t>
              </a:r>
              <a:r>
                <a:rPr lang="en-US" altLang="zh-CN" sz="2800">
                  <a:solidFill>
                    <a:schemeClr val="tx1"/>
                  </a:solidFill>
                  <a:latin typeface="Times New Roman" pitchFamily="18" charset="0"/>
                  <a:ea typeface="方正琥珀繁体"/>
                  <a:cs typeface="方正琥珀繁体"/>
                </a:rPr>
                <a:t>ce</a:t>
              </a:r>
              <a:endParaRPr lang="en-US" altLang="zh-CN" b="0">
                <a:solidFill>
                  <a:schemeClr val="tx1"/>
                </a:solidFill>
                <a:latin typeface="Times New Roman" pitchFamily="18" charset="0"/>
                <a:ea typeface="方正琥珀繁体"/>
                <a:cs typeface="方正琥珀繁体"/>
              </a:endParaRPr>
            </a:p>
          </p:txBody>
        </p:sp>
        <p:sp>
          <p:nvSpPr>
            <p:cNvPr id="24641" name="Text Box 11"/>
            <p:cNvSpPr>
              <a:spLocks noChangeArrowheads="1"/>
            </p:cNvSpPr>
            <p:nvPr/>
          </p:nvSpPr>
          <p:spPr bwMode="auto">
            <a:xfrm>
              <a:off x="1085" y="0"/>
              <a:ext cx="46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i="1">
                  <a:solidFill>
                    <a:schemeClr val="tx1"/>
                  </a:solidFill>
                  <a:latin typeface="Times New Roman" pitchFamily="18" charset="0"/>
                  <a:ea typeface="方正琥珀繁体"/>
                  <a:cs typeface="方正琥珀繁体"/>
                </a:rPr>
                <a:t>u</a:t>
              </a:r>
              <a:r>
                <a:rPr lang="en-US" altLang="zh-CN" sz="2800">
                  <a:solidFill>
                    <a:schemeClr val="tx1"/>
                  </a:solidFill>
                  <a:latin typeface="Times New Roman" pitchFamily="18" charset="0"/>
                  <a:ea typeface="方正琥珀繁体"/>
                  <a:cs typeface="方正琥珀繁体"/>
                </a:rPr>
                <a:t>ce</a:t>
              </a:r>
              <a:endParaRPr lang="en-US" altLang="zh-CN" sz="1600" i="1">
                <a:solidFill>
                  <a:schemeClr val="tx1"/>
                </a:solidFill>
                <a:latin typeface="Times New Roman" pitchFamily="18" charset="0"/>
                <a:ea typeface="方正琥珀繁体"/>
                <a:cs typeface="方正琥珀繁体"/>
              </a:endParaRPr>
            </a:p>
          </p:txBody>
        </p:sp>
      </p:grpSp>
      <p:grpSp>
        <p:nvGrpSpPr>
          <p:cNvPr id="32780" name="Group 12"/>
          <p:cNvGrpSpPr>
            <a:grpSpLocks/>
          </p:cNvGrpSpPr>
          <p:nvPr/>
        </p:nvGrpSpPr>
        <p:grpSpPr bwMode="auto">
          <a:xfrm>
            <a:off x="6116638" y="2921000"/>
            <a:ext cx="2486025" cy="1054100"/>
            <a:chOff x="0" y="0"/>
            <a:chExt cx="1566" cy="664"/>
          </a:xfrm>
        </p:grpSpPr>
        <p:sp>
          <p:nvSpPr>
            <p:cNvPr id="24629" name="Text Box 13"/>
            <p:cNvSpPr>
              <a:spLocks noChangeArrowheads="1"/>
            </p:cNvSpPr>
            <p:nvPr/>
          </p:nvSpPr>
          <p:spPr bwMode="auto">
            <a:xfrm>
              <a:off x="976" y="0"/>
              <a:ext cx="59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zh-CN" altLang="en-US" sz="2800">
                  <a:solidFill>
                    <a:schemeClr val="tx1"/>
                  </a:solidFill>
                  <a:latin typeface="Times New Roman" pitchFamily="18" charset="0"/>
                  <a:ea typeface="方正琥珀繁体"/>
                  <a:cs typeface="方正琥珀繁体"/>
                  <a:sym typeface="Symbol" pitchFamily="18" charset="2"/>
                </a:rPr>
                <a:t></a:t>
              </a:r>
              <a:r>
                <a:rPr lang="en-US" altLang="zh-CN" sz="3600" i="1">
                  <a:solidFill>
                    <a:schemeClr val="tx1"/>
                  </a:solidFill>
                  <a:latin typeface="Times New Roman" pitchFamily="18" charset="0"/>
                  <a:ea typeface="方正琥珀繁体"/>
                  <a:cs typeface="方正琥珀繁体"/>
                </a:rPr>
                <a:t>u</a:t>
              </a:r>
              <a:r>
                <a:rPr lang="en-US" altLang="zh-CN" sz="1600">
                  <a:solidFill>
                    <a:schemeClr val="tx1"/>
                  </a:solidFill>
                  <a:latin typeface="Times New Roman" pitchFamily="18" charset="0"/>
                  <a:ea typeface="方正琥珀繁体"/>
                  <a:cs typeface="方正琥珀繁体"/>
                </a:rPr>
                <a:t>CE</a:t>
              </a:r>
              <a:endParaRPr lang="en-US" altLang="zh-CN" sz="1600" i="1">
                <a:solidFill>
                  <a:schemeClr val="tx1"/>
                </a:solidFill>
                <a:latin typeface="Times New Roman" pitchFamily="18" charset="0"/>
                <a:ea typeface="方正琥珀繁体"/>
                <a:cs typeface="方正琥珀繁体"/>
              </a:endParaRPr>
            </a:p>
          </p:txBody>
        </p:sp>
        <p:sp>
          <p:nvSpPr>
            <p:cNvPr id="24630" name="Rectangle 14"/>
            <p:cNvSpPr>
              <a:spLocks noChangeArrowheads="1"/>
            </p:cNvSpPr>
            <p:nvPr/>
          </p:nvSpPr>
          <p:spPr bwMode="auto">
            <a:xfrm>
              <a:off x="77" y="107"/>
              <a:ext cx="71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zh-CN" altLang="en-US" sz="4000">
                  <a:solidFill>
                    <a:schemeClr val="tx1"/>
                  </a:solidFill>
                  <a:latin typeface="Times New Roman" pitchFamily="18" charset="0"/>
                  <a:ea typeface="方正琥珀繁体"/>
                  <a:cs typeface="方正琥珀繁体"/>
                  <a:sym typeface="Symbol" pitchFamily="18" charset="2"/>
                </a:rPr>
                <a:t> </a:t>
              </a:r>
              <a:r>
                <a:rPr lang="zh-CN" altLang="en-US" sz="2800" i="1">
                  <a:solidFill>
                    <a:schemeClr val="tx1"/>
                  </a:solidFill>
                  <a:latin typeface="Times New Roman" pitchFamily="18" charset="0"/>
                  <a:ea typeface="方正琥珀繁体"/>
                  <a:cs typeface="方正琥珀繁体"/>
                  <a:sym typeface="Symbol" pitchFamily="18" charset="2"/>
                </a:rPr>
                <a:t> </a:t>
              </a:r>
              <a:r>
                <a:rPr lang="zh-CN" altLang="en-US">
                  <a:solidFill>
                    <a:schemeClr val="tx1"/>
                  </a:solidFill>
                  <a:latin typeface="Times New Roman" pitchFamily="18" charset="0"/>
                  <a:ea typeface="方正琥珀繁体"/>
                  <a:cs typeface="方正琥珀繁体"/>
                  <a:sym typeface="Symbol" pitchFamily="18" charset="2"/>
                </a:rPr>
                <a:t></a:t>
              </a:r>
              <a:r>
                <a:rPr lang="en-US" altLang="zh-CN" sz="4000" i="1">
                  <a:solidFill>
                    <a:schemeClr val="tx1"/>
                  </a:solidFill>
                  <a:latin typeface="Times New Roman" pitchFamily="18" charset="0"/>
                  <a:ea typeface="方正琥珀繁体"/>
                  <a:cs typeface="方正琥珀繁体"/>
                </a:rPr>
                <a:t>i</a:t>
              </a:r>
              <a:r>
                <a:rPr lang="en-US" altLang="zh-CN" sz="1800">
                  <a:solidFill>
                    <a:schemeClr val="tx1"/>
                  </a:solidFill>
                  <a:latin typeface="Times New Roman" pitchFamily="18" charset="0"/>
                  <a:ea typeface="方正琥珀繁体"/>
                  <a:cs typeface="方正琥珀繁体"/>
                </a:rPr>
                <a:t>B</a:t>
              </a:r>
              <a:endParaRPr lang="en-US" altLang="zh-CN" sz="1600" i="1">
                <a:solidFill>
                  <a:schemeClr val="tx1"/>
                </a:solidFill>
                <a:latin typeface="Times New Roman" pitchFamily="18" charset="0"/>
                <a:ea typeface="方正琥珀繁体"/>
                <a:cs typeface="方正琥珀繁体"/>
              </a:endParaRPr>
            </a:p>
          </p:txBody>
        </p:sp>
        <p:sp>
          <p:nvSpPr>
            <p:cNvPr id="24631" name="Text Box 15"/>
            <p:cNvSpPr>
              <a:spLocks noChangeArrowheads="1"/>
            </p:cNvSpPr>
            <p:nvPr/>
          </p:nvSpPr>
          <p:spPr bwMode="auto">
            <a:xfrm>
              <a:off x="0" y="203"/>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2800">
                  <a:solidFill>
                    <a:schemeClr val="tx1"/>
                  </a:solidFill>
                  <a:latin typeface="Times New Roman" pitchFamily="18" charset="0"/>
                  <a:ea typeface="方正琥珀繁体"/>
                  <a:cs typeface="方正琥珀繁体"/>
                </a:rPr>
                <a:t>=</a:t>
              </a:r>
              <a:endParaRPr lang="en-US" altLang="zh-CN" sz="1800">
                <a:solidFill>
                  <a:schemeClr val="tx1"/>
                </a:solidFill>
                <a:latin typeface="Times New Roman" pitchFamily="18" charset="0"/>
                <a:ea typeface="方正琥珀繁体"/>
                <a:cs typeface="方正琥珀繁体"/>
              </a:endParaRPr>
            </a:p>
          </p:txBody>
        </p:sp>
        <p:sp>
          <p:nvSpPr>
            <p:cNvPr id="24632" name="Text Box 16"/>
            <p:cNvSpPr>
              <a:spLocks noChangeArrowheads="1"/>
            </p:cNvSpPr>
            <p:nvPr/>
          </p:nvSpPr>
          <p:spPr bwMode="auto">
            <a:xfrm>
              <a:off x="720" y="203"/>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2800">
                  <a:solidFill>
                    <a:schemeClr val="tx1"/>
                  </a:solidFill>
                  <a:latin typeface="Times New Roman" pitchFamily="18" charset="0"/>
                  <a:ea typeface="方正琥珀繁体"/>
                  <a:cs typeface="方正琥珀繁体"/>
                </a:rPr>
                <a:t>+</a:t>
              </a:r>
              <a:endParaRPr lang="en-US" altLang="zh-CN" sz="1800">
                <a:solidFill>
                  <a:schemeClr val="tx1"/>
                </a:solidFill>
                <a:latin typeface="Times New Roman" pitchFamily="18" charset="0"/>
                <a:ea typeface="方正琥珀繁体"/>
                <a:cs typeface="方正琥珀繁体"/>
              </a:endParaRPr>
            </a:p>
          </p:txBody>
        </p:sp>
        <p:sp>
          <p:nvSpPr>
            <p:cNvPr id="24633" name="Text Box 17"/>
            <p:cNvSpPr>
              <a:spLocks noChangeArrowheads="1"/>
            </p:cNvSpPr>
            <p:nvPr/>
          </p:nvSpPr>
          <p:spPr bwMode="auto">
            <a:xfrm>
              <a:off x="1138" y="222"/>
              <a:ext cx="38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4000" i="1">
                  <a:solidFill>
                    <a:schemeClr val="tx1"/>
                  </a:solidFill>
                  <a:latin typeface="Times New Roman" pitchFamily="18" charset="0"/>
                  <a:ea typeface="方正琥珀繁体"/>
                  <a:cs typeface="方正琥珀繁体"/>
                </a:rPr>
                <a:t>r</a:t>
              </a:r>
              <a:r>
                <a:rPr lang="en-US" altLang="zh-CN" sz="3600" baseline="-25000">
                  <a:solidFill>
                    <a:schemeClr val="tx1"/>
                  </a:solidFill>
                  <a:latin typeface="Times New Roman" pitchFamily="18" charset="0"/>
                  <a:ea typeface="方正琥珀繁体"/>
                  <a:cs typeface="方正琥珀繁体"/>
                </a:rPr>
                <a:t>ce</a:t>
              </a:r>
            </a:p>
          </p:txBody>
        </p:sp>
        <p:sp>
          <p:nvSpPr>
            <p:cNvPr id="24634" name="Line 18"/>
            <p:cNvSpPr>
              <a:spLocks noChangeShapeType="1"/>
            </p:cNvSpPr>
            <p:nvPr/>
          </p:nvSpPr>
          <p:spPr bwMode="auto">
            <a:xfrm>
              <a:off x="972" y="365"/>
              <a:ext cx="576" cy="1"/>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787" name="Text Box 19"/>
          <p:cNvSpPr>
            <a:spLocks noChangeArrowheads="1"/>
          </p:cNvSpPr>
          <p:nvPr/>
        </p:nvSpPr>
        <p:spPr bwMode="auto">
          <a:xfrm>
            <a:off x="1219200" y="5521325"/>
            <a:ext cx="6273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buFont typeface="Arial" pitchFamily="34" charset="0"/>
              <a:buNone/>
            </a:pPr>
            <a:r>
              <a:rPr lang="en-US" altLang="zh-CN" sz="3600" i="1">
                <a:solidFill>
                  <a:srgbClr val="FF0000"/>
                </a:solidFill>
                <a:latin typeface="Times New Roman" pitchFamily="18" charset="0"/>
                <a:ea typeface="方正琥珀繁体"/>
                <a:cs typeface="方正琥珀繁体"/>
              </a:rPr>
              <a:t>r</a:t>
            </a:r>
            <a:r>
              <a:rPr lang="en-US" altLang="zh-CN" sz="2400">
                <a:solidFill>
                  <a:srgbClr val="FF0000"/>
                </a:solidFill>
                <a:latin typeface="Times New Roman" pitchFamily="18" charset="0"/>
                <a:ea typeface="方正琥珀繁体"/>
                <a:cs typeface="方正琥珀繁体"/>
              </a:rPr>
              <a:t>ce </a:t>
            </a:r>
            <a:r>
              <a:rPr lang="zh-CN" altLang="en-US" sz="2400" b="0">
                <a:solidFill>
                  <a:schemeClr val="tx1"/>
                </a:solidFill>
                <a:latin typeface="Times New Roman" pitchFamily="18" charset="0"/>
                <a:ea typeface="黑体" pitchFamily="49" charset="-122"/>
              </a:rPr>
              <a:t>称为三极管的</a:t>
            </a:r>
            <a:r>
              <a:rPr lang="zh-CN" altLang="en-US" sz="2400">
                <a:solidFill>
                  <a:schemeClr val="tx1"/>
                </a:solidFill>
                <a:latin typeface="Times New Roman" pitchFamily="18" charset="0"/>
                <a:ea typeface="黑体" pitchFamily="49" charset="-122"/>
              </a:rPr>
              <a:t>输出电阻</a:t>
            </a:r>
            <a:r>
              <a:rPr lang="zh-CN" altLang="en-US" sz="2400" b="0">
                <a:solidFill>
                  <a:schemeClr val="tx1"/>
                </a:solidFill>
                <a:latin typeface="Times New Roman" pitchFamily="18" charset="0"/>
                <a:ea typeface="黑体" pitchFamily="49" charset="-122"/>
              </a:rPr>
              <a:t>，约为几十千欧。</a:t>
            </a:r>
            <a:endParaRPr lang="zh-CN" altLang="en-US" sz="2000">
              <a:solidFill>
                <a:schemeClr val="tx1"/>
              </a:solidFill>
              <a:latin typeface="Times New Roman" pitchFamily="18" charset="0"/>
              <a:ea typeface="方正琥珀繁体"/>
              <a:cs typeface="方正琥珀繁体"/>
            </a:endParaRPr>
          </a:p>
        </p:txBody>
      </p:sp>
      <p:sp>
        <p:nvSpPr>
          <p:cNvPr id="24582" name="Line 20"/>
          <p:cNvSpPr>
            <a:spLocks noChangeShapeType="1"/>
          </p:cNvSpPr>
          <p:nvPr/>
        </p:nvSpPr>
        <p:spPr bwMode="auto">
          <a:xfrm flipH="1">
            <a:off x="7772400" y="488950"/>
            <a:ext cx="0" cy="0"/>
          </a:xfrm>
          <a:prstGeom prst="line">
            <a:avLst/>
          </a:prstGeom>
          <a:noFill/>
          <a:ln w="28575">
            <a:solidFill>
              <a:srgbClr val="000000"/>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2789" name="Group 21"/>
          <p:cNvGrpSpPr>
            <a:grpSpLocks/>
          </p:cNvGrpSpPr>
          <p:nvPr/>
        </p:nvGrpSpPr>
        <p:grpSpPr bwMode="auto">
          <a:xfrm>
            <a:off x="2203450" y="1954213"/>
            <a:ext cx="1527175" cy="2344737"/>
            <a:chOff x="0" y="0"/>
            <a:chExt cx="962" cy="1477"/>
          </a:xfrm>
        </p:grpSpPr>
        <p:sp>
          <p:nvSpPr>
            <p:cNvPr id="24625" name="Line 22"/>
            <p:cNvSpPr>
              <a:spLocks noChangeShapeType="1"/>
            </p:cNvSpPr>
            <p:nvPr/>
          </p:nvSpPr>
          <p:spPr bwMode="auto">
            <a:xfrm>
              <a:off x="0" y="217"/>
              <a:ext cx="1" cy="485"/>
            </a:xfrm>
            <a:prstGeom prst="line">
              <a:avLst/>
            </a:prstGeom>
            <a:noFill/>
            <a:ln w="28575">
              <a:solidFill>
                <a:schemeClr val="accent2"/>
              </a:solidFill>
              <a:prstDash val="dash"/>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26" name="Text Box 23"/>
            <p:cNvSpPr>
              <a:spLocks noChangeArrowheads="1"/>
            </p:cNvSpPr>
            <p:nvPr/>
          </p:nvSpPr>
          <p:spPr bwMode="auto">
            <a:xfrm>
              <a:off x="214" y="0"/>
              <a:ext cx="53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zh-CN" altLang="en-US">
                  <a:solidFill>
                    <a:schemeClr val="accent2"/>
                  </a:solidFill>
                  <a:latin typeface="Times New Roman" pitchFamily="18" charset="0"/>
                  <a:ea typeface="方正琥珀繁体"/>
                  <a:cs typeface="方正琥珀繁体"/>
                  <a:sym typeface="Symbol" pitchFamily="18" charset="2"/>
                </a:rPr>
                <a:t></a:t>
              </a:r>
              <a:r>
                <a:rPr lang="en-US" altLang="zh-CN" i="1">
                  <a:solidFill>
                    <a:schemeClr val="accent2"/>
                  </a:solidFill>
                  <a:latin typeface="Times New Roman" pitchFamily="18" charset="0"/>
                  <a:ea typeface="方正琥珀繁体"/>
                  <a:cs typeface="方正琥珀繁体"/>
                </a:rPr>
                <a:t>u</a:t>
              </a:r>
              <a:r>
                <a:rPr lang="en-US" altLang="zh-CN" sz="1400">
                  <a:solidFill>
                    <a:schemeClr val="accent2"/>
                  </a:solidFill>
                  <a:latin typeface="Times New Roman" pitchFamily="18" charset="0"/>
                  <a:ea typeface="方正琥珀繁体"/>
                  <a:cs typeface="方正琥珀繁体"/>
                </a:rPr>
                <a:t>CE</a:t>
              </a:r>
              <a:endParaRPr lang="en-US" altLang="zh-CN" sz="1400" i="1">
                <a:solidFill>
                  <a:schemeClr val="accent2"/>
                </a:solidFill>
                <a:latin typeface="Times New Roman" pitchFamily="18" charset="0"/>
                <a:ea typeface="方正琥珀繁体"/>
                <a:cs typeface="方正琥珀繁体"/>
              </a:endParaRPr>
            </a:p>
          </p:txBody>
        </p:sp>
        <p:sp>
          <p:nvSpPr>
            <p:cNvPr id="24627" name="Line 24"/>
            <p:cNvSpPr>
              <a:spLocks noChangeShapeType="1"/>
            </p:cNvSpPr>
            <p:nvPr/>
          </p:nvSpPr>
          <p:spPr bwMode="auto">
            <a:xfrm flipV="1">
              <a:off x="961" y="160"/>
              <a:ext cx="1" cy="1317"/>
            </a:xfrm>
            <a:prstGeom prst="line">
              <a:avLst/>
            </a:prstGeom>
            <a:noFill/>
            <a:ln w="28575">
              <a:solidFill>
                <a:schemeClr val="accent2"/>
              </a:solidFill>
              <a:prstDash val="dash"/>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28" name="Line 25"/>
            <p:cNvSpPr>
              <a:spLocks noChangeShapeType="1"/>
            </p:cNvSpPr>
            <p:nvPr/>
          </p:nvSpPr>
          <p:spPr bwMode="auto">
            <a:xfrm>
              <a:off x="0" y="353"/>
              <a:ext cx="961" cy="1"/>
            </a:xfrm>
            <a:prstGeom prst="line">
              <a:avLst/>
            </a:prstGeom>
            <a:noFill/>
            <a:ln w="28575">
              <a:solidFill>
                <a:schemeClr val="accent2"/>
              </a:solidFill>
              <a:miter lim="800000"/>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2794" name="Group 26"/>
          <p:cNvGrpSpPr>
            <a:grpSpLocks/>
          </p:cNvGrpSpPr>
          <p:nvPr/>
        </p:nvGrpSpPr>
        <p:grpSpPr bwMode="auto">
          <a:xfrm>
            <a:off x="906463" y="1708150"/>
            <a:ext cx="4546600" cy="3683000"/>
            <a:chOff x="0" y="0"/>
            <a:chExt cx="2864" cy="2320"/>
          </a:xfrm>
        </p:grpSpPr>
        <p:sp>
          <p:nvSpPr>
            <p:cNvPr id="24608" name="Oval 27"/>
            <p:cNvSpPr>
              <a:spLocks noChangeArrowheads="1"/>
            </p:cNvSpPr>
            <p:nvPr/>
          </p:nvSpPr>
          <p:spPr bwMode="auto">
            <a:xfrm>
              <a:off x="832" y="843"/>
              <a:ext cx="42" cy="38"/>
            </a:xfrm>
            <a:prstGeom prst="ellipse">
              <a:avLst/>
            </a:prstGeom>
            <a:solidFill>
              <a:srgbClr val="FF0066"/>
            </a:solidFill>
            <a:ln w="28575">
              <a:solidFill>
                <a:srgbClr val="000000"/>
              </a:solidFill>
              <a:miter lim="800000"/>
              <a:headEnd/>
              <a:tailEnd/>
            </a:ln>
          </p:spPr>
          <p:txBody>
            <a:bodyPr wrap="none" anchor="ct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24609" name="Oval 28"/>
            <p:cNvSpPr>
              <a:spLocks noChangeArrowheads="1"/>
            </p:cNvSpPr>
            <p:nvPr/>
          </p:nvSpPr>
          <p:spPr bwMode="auto">
            <a:xfrm>
              <a:off x="1811" y="1625"/>
              <a:ext cx="42" cy="38"/>
            </a:xfrm>
            <a:prstGeom prst="ellipse">
              <a:avLst/>
            </a:prstGeom>
            <a:solidFill>
              <a:srgbClr val="FF0066"/>
            </a:solidFill>
            <a:ln w="28575">
              <a:solidFill>
                <a:srgbClr val="000000"/>
              </a:solidFill>
              <a:miter lim="800000"/>
              <a:headEnd/>
              <a:tailEnd/>
            </a:ln>
          </p:spPr>
          <p:txBody>
            <a:bodyPr wrap="none" anchor="ct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24610" name="Oval 29"/>
            <p:cNvSpPr>
              <a:spLocks noChangeArrowheads="1"/>
            </p:cNvSpPr>
            <p:nvPr/>
          </p:nvSpPr>
          <p:spPr bwMode="auto">
            <a:xfrm>
              <a:off x="832" y="833"/>
              <a:ext cx="42" cy="39"/>
            </a:xfrm>
            <a:prstGeom prst="ellipse">
              <a:avLst/>
            </a:prstGeom>
            <a:solidFill>
              <a:srgbClr val="FF0066"/>
            </a:solidFill>
            <a:ln w="28575">
              <a:solidFill>
                <a:srgbClr val="000000"/>
              </a:solidFill>
              <a:miter lim="800000"/>
              <a:headEnd/>
              <a:tailEnd/>
            </a:ln>
          </p:spPr>
          <p:txBody>
            <a:bodyPr wrap="none" anchor="ct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24611" name="Line 30"/>
            <p:cNvSpPr>
              <a:spLocks noChangeShapeType="1"/>
            </p:cNvSpPr>
            <p:nvPr/>
          </p:nvSpPr>
          <p:spPr bwMode="auto">
            <a:xfrm>
              <a:off x="231" y="353"/>
              <a:ext cx="2173" cy="1744"/>
            </a:xfrm>
            <a:prstGeom prst="line">
              <a:avLst/>
            </a:prstGeom>
            <a:noFill/>
            <a:ln w="38100">
              <a:solidFill>
                <a:srgbClr val="33CC33"/>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12" name="Line 31"/>
            <p:cNvSpPr>
              <a:spLocks noChangeShapeType="1"/>
            </p:cNvSpPr>
            <p:nvPr/>
          </p:nvSpPr>
          <p:spPr bwMode="auto">
            <a:xfrm>
              <a:off x="231" y="2097"/>
              <a:ext cx="2633" cy="1"/>
            </a:xfrm>
            <a:prstGeom prst="line">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13" name="Line 32"/>
            <p:cNvSpPr>
              <a:spLocks noChangeShapeType="1"/>
            </p:cNvSpPr>
            <p:nvPr/>
          </p:nvSpPr>
          <p:spPr bwMode="auto">
            <a:xfrm flipV="1">
              <a:off x="231" y="198"/>
              <a:ext cx="1" cy="1899"/>
            </a:xfrm>
            <a:prstGeom prst="line">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14" name="Text Box 33"/>
            <p:cNvSpPr>
              <a:spLocks noChangeArrowheads="1"/>
            </p:cNvSpPr>
            <p:nvPr/>
          </p:nvSpPr>
          <p:spPr bwMode="auto">
            <a:xfrm>
              <a:off x="302" y="0"/>
              <a:ext cx="27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i="1">
                  <a:solidFill>
                    <a:schemeClr val="tx1"/>
                  </a:solidFill>
                  <a:latin typeface="Times New Roman" pitchFamily="18" charset="0"/>
                  <a:ea typeface="方正琥珀繁体"/>
                  <a:cs typeface="方正琥珀繁体"/>
                </a:rPr>
                <a:t>i</a:t>
              </a:r>
              <a:r>
                <a:rPr lang="en-US" altLang="zh-CN" sz="1600">
                  <a:solidFill>
                    <a:schemeClr val="tx1"/>
                  </a:solidFill>
                  <a:latin typeface="Times New Roman" pitchFamily="18" charset="0"/>
                  <a:ea typeface="方正琥珀繁体"/>
                  <a:cs typeface="方正琥珀繁体"/>
                </a:rPr>
                <a:t>C</a:t>
              </a:r>
              <a:endParaRPr lang="en-US" altLang="zh-CN" sz="1600" i="1">
                <a:solidFill>
                  <a:schemeClr val="tx1"/>
                </a:solidFill>
                <a:latin typeface="Times New Roman" pitchFamily="18" charset="0"/>
                <a:ea typeface="方正琥珀繁体"/>
                <a:cs typeface="方正琥珀繁体"/>
              </a:endParaRPr>
            </a:p>
          </p:txBody>
        </p:sp>
        <p:sp>
          <p:nvSpPr>
            <p:cNvPr id="24615" name="Text Box 34"/>
            <p:cNvSpPr>
              <a:spLocks noChangeArrowheads="1"/>
            </p:cNvSpPr>
            <p:nvPr/>
          </p:nvSpPr>
          <p:spPr bwMode="auto">
            <a:xfrm>
              <a:off x="2393" y="1716"/>
              <a:ext cx="41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i="1">
                  <a:solidFill>
                    <a:schemeClr val="tx1"/>
                  </a:solidFill>
                  <a:latin typeface="Times New Roman" pitchFamily="18" charset="0"/>
                  <a:ea typeface="方正琥珀繁体"/>
                  <a:cs typeface="方正琥珀繁体"/>
                </a:rPr>
                <a:t>u</a:t>
              </a:r>
              <a:r>
                <a:rPr lang="en-US" altLang="zh-CN" sz="1400">
                  <a:solidFill>
                    <a:schemeClr val="tx1"/>
                  </a:solidFill>
                  <a:latin typeface="Times New Roman" pitchFamily="18" charset="0"/>
                  <a:ea typeface="方正琥珀繁体"/>
                  <a:cs typeface="方正琥珀繁体"/>
                </a:rPr>
                <a:t>CE</a:t>
              </a:r>
              <a:endParaRPr lang="en-US" altLang="zh-CN" sz="1400" b="0">
                <a:solidFill>
                  <a:schemeClr val="tx1"/>
                </a:solidFill>
                <a:latin typeface="Times New Roman" pitchFamily="18" charset="0"/>
                <a:ea typeface="方正琥珀繁体"/>
                <a:cs typeface="方正琥珀繁体"/>
              </a:endParaRPr>
            </a:p>
          </p:txBody>
        </p:sp>
        <p:sp>
          <p:nvSpPr>
            <p:cNvPr id="24616" name="未知"/>
            <p:cNvSpPr>
              <a:spLocks noChangeArrowheads="1"/>
            </p:cNvSpPr>
            <p:nvPr/>
          </p:nvSpPr>
          <p:spPr bwMode="auto">
            <a:xfrm>
              <a:off x="242" y="1709"/>
              <a:ext cx="752" cy="388"/>
            </a:xfrm>
            <a:custGeom>
              <a:avLst/>
              <a:gdLst>
                <a:gd name="T0" fmla="*/ 0 w 864"/>
                <a:gd name="T1" fmla="*/ 37 h 480"/>
                <a:gd name="T2" fmla="*/ 28 w 864"/>
                <a:gd name="T3" fmla="*/ 11 h 480"/>
                <a:gd name="T4" fmla="*/ 164 w 864"/>
                <a:gd name="T5" fmla="*/ 0 h 480"/>
                <a:gd name="T6" fmla="*/ 0 60000 65536"/>
                <a:gd name="T7" fmla="*/ 0 60000 65536"/>
                <a:gd name="T8" fmla="*/ 0 60000 65536"/>
              </a:gdLst>
              <a:ahLst/>
              <a:cxnLst>
                <a:cxn ang="T6">
                  <a:pos x="T0" y="T1"/>
                </a:cxn>
                <a:cxn ang="T7">
                  <a:pos x="T2" y="T3"/>
                </a:cxn>
                <a:cxn ang="T8">
                  <a:pos x="T4" y="T5"/>
                </a:cxn>
              </a:cxnLst>
              <a:rect l="0" t="0" r="r" b="b"/>
              <a:pathLst>
                <a:path w="864" h="480">
                  <a:moveTo>
                    <a:pt x="0" y="480"/>
                  </a:moveTo>
                  <a:cubicBezTo>
                    <a:pt x="0" y="352"/>
                    <a:pt x="0" y="224"/>
                    <a:pt x="144" y="144"/>
                  </a:cubicBezTo>
                  <a:cubicBezTo>
                    <a:pt x="288" y="64"/>
                    <a:pt x="576" y="32"/>
                    <a:pt x="864" y="0"/>
                  </a:cubicBezTo>
                </a:path>
              </a:pathLst>
            </a:cu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17" name="Line 36"/>
            <p:cNvSpPr>
              <a:spLocks noChangeShapeType="1"/>
            </p:cNvSpPr>
            <p:nvPr/>
          </p:nvSpPr>
          <p:spPr bwMode="auto">
            <a:xfrm flipV="1">
              <a:off x="942" y="1603"/>
              <a:ext cx="1295" cy="116"/>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18" name="未知"/>
            <p:cNvSpPr>
              <a:spLocks noChangeArrowheads="1"/>
            </p:cNvSpPr>
            <p:nvPr/>
          </p:nvSpPr>
          <p:spPr bwMode="auto">
            <a:xfrm>
              <a:off x="231" y="741"/>
              <a:ext cx="1295" cy="1317"/>
            </a:xfrm>
            <a:custGeom>
              <a:avLst/>
              <a:gdLst>
                <a:gd name="T0" fmla="*/ 0 w 1488"/>
                <a:gd name="T1" fmla="*/ 123 h 1632"/>
                <a:gd name="T2" fmla="*/ 64 w 1488"/>
                <a:gd name="T3" fmla="*/ 29 h 1632"/>
                <a:gd name="T4" fmla="*/ 281 w 1488"/>
                <a:gd name="T5" fmla="*/ 0 h 1632"/>
                <a:gd name="T6" fmla="*/ 0 60000 65536"/>
                <a:gd name="T7" fmla="*/ 0 60000 65536"/>
                <a:gd name="T8" fmla="*/ 0 60000 65536"/>
              </a:gdLst>
              <a:ahLst/>
              <a:cxnLst>
                <a:cxn ang="T6">
                  <a:pos x="T0" y="T1"/>
                </a:cxn>
                <a:cxn ang="T7">
                  <a:pos x="T2" y="T3"/>
                </a:cxn>
                <a:cxn ang="T8">
                  <a:pos x="T4" y="T5"/>
                </a:cxn>
              </a:cxnLst>
              <a:rect l="0" t="0" r="r" b="b"/>
              <a:pathLst>
                <a:path w="1488" h="1632">
                  <a:moveTo>
                    <a:pt x="0" y="1632"/>
                  </a:moveTo>
                  <a:cubicBezTo>
                    <a:pt x="44" y="1144"/>
                    <a:pt x="88" y="656"/>
                    <a:pt x="336" y="384"/>
                  </a:cubicBezTo>
                  <a:cubicBezTo>
                    <a:pt x="584" y="112"/>
                    <a:pt x="1036" y="56"/>
                    <a:pt x="1488" y="0"/>
                  </a:cubicBezTo>
                </a:path>
              </a:pathLst>
            </a:cu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19" name="Line 38"/>
            <p:cNvSpPr>
              <a:spLocks noChangeShapeType="1"/>
            </p:cNvSpPr>
            <p:nvPr/>
          </p:nvSpPr>
          <p:spPr bwMode="auto">
            <a:xfrm flipV="1">
              <a:off x="1485" y="673"/>
              <a:ext cx="710" cy="78"/>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20" name="Text Box 39"/>
            <p:cNvSpPr>
              <a:spLocks noChangeArrowheads="1"/>
            </p:cNvSpPr>
            <p:nvPr/>
          </p:nvSpPr>
          <p:spPr bwMode="auto">
            <a:xfrm>
              <a:off x="1893" y="1353"/>
              <a:ext cx="3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2800" i="1">
                  <a:solidFill>
                    <a:schemeClr val="tx1"/>
                  </a:solidFill>
                  <a:latin typeface="Times New Roman" pitchFamily="18" charset="0"/>
                  <a:ea typeface="方正琥珀繁体"/>
                  <a:cs typeface="方正琥珀繁体"/>
                </a:rPr>
                <a:t>I</a:t>
              </a:r>
              <a:r>
                <a:rPr lang="en-US" altLang="zh-CN" sz="1600">
                  <a:solidFill>
                    <a:schemeClr val="tx1"/>
                  </a:solidFill>
                  <a:latin typeface="Times New Roman" pitchFamily="18" charset="0"/>
                  <a:ea typeface="方正琥珀繁体"/>
                  <a:cs typeface="方正琥珀繁体"/>
                </a:rPr>
                <a:t>B1</a:t>
              </a:r>
              <a:endParaRPr lang="en-US" altLang="zh-CN" sz="2800" b="0">
                <a:solidFill>
                  <a:schemeClr val="tx1"/>
                </a:solidFill>
                <a:latin typeface="Times New Roman" pitchFamily="18" charset="0"/>
                <a:ea typeface="方正琥珀繁体"/>
                <a:cs typeface="方正琥珀繁体"/>
              </a:endParaRPr>
            </a:p>
          </p:txBody>
        </p:sp>
        <p:sp>
          <p:nvSpPr>
            <p:cNvPr id="24621" name="Text Box 40"/>
            <p:cNvSpPr>
              <a:spLocks noChangeArrowheads="1"/>
            </p:cNvSpPr>
            <p:nvPr/>
          </p:nvSpPr>
          <p:spPr bwMode="auto">
            <a:xfrm>
              <a:off x="1838" y="420"/>
              <a:ext cx="3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2800" i="1">
                  <a:solidFill>
                    <a:schemeClr val="tx1"/>
                  </a:solidFill>
                  <a:latin typeface="Times New Roman" pitchFamily="18" charset="0"/>
                  <a:ea typeface="方正琥珀繁体"/>
                  <a:cs typeface="方正琥珀繁体"/>
                </a:rPr>
                <a:t>I</a:t>
              </a:r>
              <a:r>
                <a:rPr lang="en-US" altLang="zh-CN" sz="1600">
                  <a:solidFill>
                    <a:schemeClr val="tx1"/>
                  </a:solidFill>
                  <a:latin typeface="Times New Roman" pitchFamily="18" charset="0"/>
                  <a:ea typeface="方正琥珀繁体"/>
                  <a:cs typeface="方正琥珀繁体"/>
                </a:rPr>
                <a:t>B2</a:t>
              </a:r>
              <a:endParaRPr lang="en-US" altLang="zh-CN" sz="2800" b="0">
                <a:solidFill>
                  <a:schemeClr val="tx1"/>
                </a:solidFill>
                <a:latin typeface="Times New Roman" pitchFamily="18" charset="0"/>
                <a:ea typeface="方正琥珀繁体"/>
                <a:cs typeface="方正琥珀繁体"/>
              </a:endParaRPr>
            </a:p>
          </p:txBody>
        </p:sp>
        <p:sp>
          <p:nvSpPr>
            <p:cNvPr id="24622" name="Text Box 41"/>
            <p:cNvSpPr>
              <a:spLocks noChangeArrowheads="1"/>
            </p:cNvSpPr>
            <p:nvPr/>
          </p:nvSpPr>
          <p:spPr bwMode="auto">
            <a:xfrm>
              <a:off x="0" y="203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a:solidFill>
                    <a:schemeClr val="tx1"/>
                  </a:solidFill>
                  <a:latin typeface="Times New Roman" pitchFamily="18" charset="0"/>
                  <a:ea typeface="方正琥珀繁体"/>
                  <a:cs typeface="方正琥珀繁体"/>
                </a:rPr>
                <a:t>0</a:t>
              </a:r>
              <a:endParaRPr lang="zh-CN" altLang="en-US">
                <a:latin typeface="Times New Roman" pitchFamily="18" charset="0"/>
              </a:endParaRPr>
            </a:p>
          </p:txBody>
        </p:sp>
        <p:sp>
          <p:nvSpPr>
            <p:cNvPr id="24623" name="Text Box 42"/>
            <p:cNvSpPr>
              <a:spLocks noChangeArrowheads="1"/>
            </p:cNvSpPr>
            <p:nvPr/>
          </p:nvSpPr>
          <p:spPr bwMode="auto">
            <a:xfrm>
              <a:off x="1658" y="1643"/>
              <a:ext cx="3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a:solidFill>
                    <a:schemeClr val="tx1"/>
                  </a:solidFill>
                  <a:latin typeface="Times New Roman" pitchFamily="18" charset="0"/>
                  <a:ea typeface="方正琥珀繁体"/>
                  <a:cs typeface="方正琥珀繁体"/>
                </a:rPr>
                <a:t>Q</a:t>
              </a:r>
              <a:r>
                <a:rPr lang="en-US" altLang="zh-CN" sz="1400">
                  <a:solidFill>
                    <a:schemeClr val="tx1"/>
                  </a:solidFill>
                  <a:latin typeface="Times New Roman" pitchFamily="18" charset="0"/>
                  <a:ea typeface="方正琥珀繁体"/>
                  <a:cs typeface="方正琥珀繁体"/>
                </a:rPr>
                <a:t>1</a:t>
              </a:r>
              <a:endParaRPr lang="en-US" altLang="zh-CN" sz="1800">
                <a:solidFill>
                  <a:schemeClr val="tx1"/>
                </a:solidFill>
                <a:latin typeface="Times New Roman" pitchFamily="18" charset="0"/>
                <a:ea typeface="方正琥珀繁体"/>
                <a:cs typeface="方正琥珀繁体"/>
              </a:endParaRPr>
            </a:p>
          </p:txBody>
        </p:sp>
        <p:sp>
          <p:nvSpPr>
            <p:cNvPr id="24624" name="Text Box 43"/>
            <p:cNvSpPr>
              <a:spLocks noChangeArrowheads="1"/>
            </p:cNvSpPr>
            <p:nvPr/>
          </p:nvSpPr>
          <p:spPr bwMode="auto">
            <a:xfrm>
              <a:off x="651" y="868"/>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a:solidFill>
                    <a:schemeClr val="tx1"/>
                  </a:solidFill>
                  <a:latin typeface="Times New Roman" pitchFamily="18" charset="0"/>
                  <a:ea typeface="方正琥珀繁体"/>
                  <a:cs typeface="方正琥珀繁体"/>
                </a:rPr>
                <a:t>Q</a:t>
              </a:r>
              <a:r>
                <a:rPr lang="en-US" altLang="zh-CN" sz="1600">
                  <a:solidFill>
                    <a:schemeClr val="tx1"/>
                  </a:solidFill>
                  <a:latin typeface="Times New Roman" pitchFamily="18" charset="0"/>
                  <a:ea typeface="方正琥珀繁体"/>
                  <a:cs typeface="方正琥珀繁体"/>
                </a:rPr>
                <a:t>2</a:t>
              </a:r>
              <a:endParaRPr lang="en-US" altLang="zh-CN" sz="1800">
                <a:solidFill>
                  <a:schemeClr val="tx1"/>
                </a:solidFill>
                <a:latin typeface="Times New Roman" pitchFamily="18" charset="0"/>
                <a:ea typeface="方正琥珀繁体"/>
                <a:cs typeface="方正琥珀繁体"/>
              </a:endParaRPr>
            </a:p>
          </p:txBody>
        </p:sp>
      </p:grpSp>
      <p:grpSp>
        <p:nvGrpSpPr>
          <p:cNvPr id="32812" name="Group 44"/>
          <p:cNvGrpSpPr>
            <a:grpSpLocks/>
          </p:cNvGrpSpPr>
          <p:nvPr/>
        </p:nvGrpSpPr>
        <p:grpSpPr bwMode="auto">
          <a:xfrm>
            <a:off x="3729038" y="2451100"/>
            <a:ext cx="1327150" cy="1063625"/>
            <a:chOff x="0" y="0"/>
            <a:chExt cx="836" cy="670"/>
          </a:xfrm>
        </p:grpSpPr>
        <p:sp>
          <p:nvSpPr>
            <p:cNvPr id="24603" name="Line 45"/>
            <p:cNvSpPr>
              <a:spLocks noChangeShapeType="1"/>
            </p:cNvSpPr>
            <p:nvPr/>
          </p:nvSpPr>
          <p:spPr bwMode="auto">
            <a:xfrm flipV="1">
              <a:off x="0" y="234"/>
              <a:ext cx="836" cy="7"/>
            </a:xfrm>
            <a:prstGeom prst="line">
              <a:avLst/>
            </a:prstGeom>
            <a:noFill/>
            <a:ln w="28575">
              <a:solidFill>
                <a:srgbClr val="FF0066"/>
              </a:solidFill>
              <a:prstDash val="dash"/>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4" name="Line 46"/>
            <p:cNvSpPr>
              <a:spLocks noChangeShapeType="1"/>
            </p:cNvSpPr>
            <p:nvPr/>
          </p:nvSpPr>
          <p:spPr bwMode="auto">
            <a:xfrm>
              <a:off x="500" y="0"/>
              <a:ext cx="1" cy="234"/>
            </a:xfrm>
            <a:prstGeom prst="line">
              <a:avLst/>
            </a:prstGeom>
            <a:noFill/>
            <a:ln w="28575">
              <a:solidFill>
                <a:srgbClr val="0066FF"/>
              </a:solidFill>
              <a:miter lim="800000"/>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5" name="Line 47"/>
            <p:cNvSpPr>
              <a:spLocks noChangeShapeType="1"/>
            </p:cNvSpPr>
            <p:nvPr/>
          </p:nvSpPr>
          <p:spPr bwMode="auto">
            <a:xfrm flipV="1">
              <a:off x="500" y="349"/>
              <a:ext cx="1" cy="227"/>
            </a:xfrm>
            <a:prstGeom prst="line">
              <a:avLst/>
            </a:prstGeom>
            <a:noFill/>
            <a:ln w="28575">
              <a:solidFill>
                <a:srgbClr val="0066FF"/>
              </a:solidFill>
              <a:miter lim="800000"/>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6" name="Line 48"/>
            <p:cNvSpPr>
              <a:spLocks noChangeShapeType="1"/>
            </p:cNvSpPr>
            <p:nvPr/>
          </p:nvSpPr>
          <p:spPr bwMode="auto">
            <a:xfrm>
              <a:off x="512" y="232"/>
              <a:ext cx="1" cy="155"/>
            </a:xfrm>
            <a:prstGeom prst="line">
              <a:avLst/>
            </a:prstGeom>
            <a:noFill/>
            <a:ln w="28575">
              <a:solidFill>
                <a:srgbClr val="0066FF"/>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7" name="Rectangle 49"/>
            <p:cNvSpPr>
              <a:spLocks noChangeArrowheads="1"/>
            </p:cNvSpPr>
            <p:nvPr/>
          </p:nvSpPr>
          <p:spPr bwMode="auto">
            <a:xfrm>
              <a:off x="2" y="305"/>
              <a:ext cx="59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buFont typeface="Arial" pitchFamily="34" charset="0"/>
                <a:buNone/>
              </a:pPr>
              <a:r>
                <a:rPr lang="zh-CN" altLang="en-US" sz="2800">
                  <a:solidFill>
                    <a:srgbClr val="0066FF"/>
                  </a:solidFill>
                  <a:latin typeface="Times New Roman" pitchFamily="18" charset="0"/>
                  <a:ea typeface="方正琥珀繁体"/>
                  <a:cs typeface="方正琥珀繁体"/>
                  <a:sym typeface="Symbol" pitchFamily="18" charset="2"/>
                </a:rPr>
                <a:t></a:t>
              </a:r>
              <a:r>
                <a:rPr lang="en-US" altLang="zh-CN" i="1">
                  <a:solidFill>
                    <a:srgbClr val="0066FF"/>
                  </a:solidFill>
                  <a:latin typeface="Times New Roman" pitchFamily="18" charset="0"/>
                  <a:ea typeface="方正琥珀繁体"/>
                  <a:cs typeface="方正琥珀繁体"/>
                </a:rPr>
                <a:t>i</a:t>
              </a:r>
              <a:r>
                <a:rPr lang="en-US" altLang="zh-CN" sz="2000" baseline="-25000">
                  <a:solidFill>
                    <a:srgbClr val="0066FF"/>
                  </a:solidFill>
                  <a:latin typeface="Times New Roman" pitchFamily="18" charset="0"/>
                  <a:ea typeface="方正琥珀繁体"/>
                  <a:cs typeface="方正琥珀繁体"/>
                </a:rPr>
                <a:t>C</a:t>
              </a:r>
              <a:r>
                <a:rPr lang="en-US" altLang="zh-CN">
                  <a:solidFill>
                    <a:srgbClr val="0066FF"/>
                  </a:solidFill>
                  <a:latin typeface="宋体" pitchFamily="2" charset="-122"/>
                  <a:sym typeface="宋体" pitchFamily="2" charset="-122"/>
                </a:rPr>
                <a:t>″</a:t>
              </a:r>
              <a:endParaRPr lang="en-US" altLang="zh-CN" b="0">
                <a:solidFill>
                  <a:srgbClr val="0066FF"/>
                </a:solidFill>
                <a:latin typeface="宋体" pitchFamily="2" charset="-122"/>
                <a:sym typeface="宋体" pitchFamily="2" charset="-122"/>
              </a:endParaRPr>
            </a:p>
          </p:txBody>
        </p:sp>
      </p:grpSp>
      <p:grpSp>
        <p:nvGrpSpPr>
          <p:cNvPr id="32818" name="Group 50"/>
          <p:cNvGrpSpPr>
            <a:grpSpLocks/>
          </p:cNvGrpSpPr>
          <p:nvPr/>
        </p:nvGrpSpPr>
        <p:grpSpPr bwMode="auto">
          <a:xfrm>
            <a:off x="4835525" y="2822575"/>
            <a:ext cx="955675" cy="1476375"/>
            <a:chOff x="0" y="0"/>
            <a:chExt cx="692" cy="1152"/>
          </a:xfrm>
        </p:grpSpPr>
        <p:sp>
          <p:nvSpPr>
            <p:cNvPr id="24601" name="Line 51"/>
            <p:cNvSpPr>
              <a:spLocks noChangeShapeType="1"/>
            </p:cNvSpPr>
            <p:nvPr/>
          </p:nvSpPr>
          <p:spPr bwMode="auto">
            <a:xfrm>
              <a:off x="37" y="0"/>
              <a:ext cx="1" cy="1152"/>
            </a:xfrm>
            <a:prstGeom prst="line">
              <a:avLst/>
            </a:prstGeom>
            <a:noFill/>
            <a:ln w="28575">
              <a:solidFill>
                <a:schemeClr val="hlink"/>
              </a:solidFill>
              <a:miter lim="800000"/>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2" name="Rectangle 52"/>
            <p:cNvSpPr>
              <a:spLocks noChangeArrowheads="1"/>
            </p:cNvSpPr>
            <p:nvPr/>
          </p:nvSpPr>
          <p:spPr bwMode="auto">
            <a:xfrm>
              <a:off x="0" y="339"/>
              <a:ext cx="692"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buFont typeface="Arial" pitchFamily="34" charset="0"/>
                <a:buNone/>
              </a:pPr>
              <a:r>
                <a:rPr lang="zh-CN" altLang="en-US" sz="2800">
                  <a:solidFill>
                    <a:srgbClr val="000000"/>
                  </a:solidFill>
                  <a:latin typeface="Times New Roman" pitchFamily="18" charset="0"/>
                  <a:ea typeface="方正琥珀繁体"/>
                  <a:cs typeface="方正琥珀繁体"/>
                  <a:sym typeface="Symbol" pitchFamily="18" charset="2"/>
                </a:rPr>
                <a:t></a:t>
              </a:r>
              <a:r>
                <a:rPr lang="en-US" altLang="zh-CN" i="1">
                  <a:solidFill>
                    <a:srgbClr val="000000"/>
                  </a:solidFill>
                  <a:latin typeface="Times New Roman" pitchFamily="18" charset="0"/>
                  <a:ea typeface="方正琥珀繁体"/>
                  <a:cs typeface="方正琥珀繁体"/>
                </a:rPr>
                <a:t>i</a:t>
              </a:r>
              <a:r>
                <a:rPr lang="en-US" altLang="zh-CN" b="0">
                  <a:solidFill>
                    <a:srgbClr val="000000"/>
                  </a:solidFill>
                  <a:latin typeface="Times New Roman" pitchFamily="18" charset="0"/>
                  <a:ea typeface="方正琥珀繁体"/>
                  <a:cs typeface="方正琥珀繁体"/>
                </a:rPr>
                <a:t>c</a:t>
              </a:r>
              <a:r>
                <a:rPr lang="en-US" altLang="zh-CN">
                  <a:solidFill>
                    <a:srgbClr val="000000"/>
                  </a:solidFill>
                  <a:latin typeface="宋体" pitchFamily="2" charset="-122"/>
                  <a:sym typeface="宋体" pitchFamily="2" charset="-122"/>
                </a:rPr>
                <a:t>′</a:t>
              </a:r>
              <a:endParaRPr lang="en-US" altLang="zh-CN" b="0">
                <a:solidFill>
                  <a:srgbClr val="000000"/>
                </a:solidFill>
                <a:latin typeface="宋体" pitchFamily="2" charset="-122"/>
                <a:sym typeface="宋体" pitchFamily="2" charset="-122"/>
              </a:endParaRPr>
            </a:p>
          </p:txBody>
        </p:sp>
      </p:grpSp>
      <p:sp>
        <p:nvSpPr>
          <p:cNvPr id="32822" name="Rectangle 54"/>
          <p:cNvSpPr>
            <a:spLocks noChangeArrowheads="1"/>
          </p:cNvSpPr>
          <p:nvPr/>
        </p:nvSpPr>
        <p:spPr bwMode="auto">
          <a:xfrm>
            <a:off x="5791200" y="4356100"/>
            <a:ext cx="3276600" cy="838200"/>
          </a:xfrm>
          <a:prstGeom prst="rect">
            <a:avLst/>
          </a:prstGeom>
          <a:noFill/>
          <a:ln w="22225">
            <a:solidFill>
              <a:srgbClr val="75E5EB"/>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r">
              <a:buFont typeface="Arial" pitchFamily="34" charset="0"/>
              <a:buNone/>
            </a:pPr>
            <a:r>
              <a:rPr lang="en-US" altLang="zh-CN" sz="2000" b="0">
                <a:solidFill>
                  <a:schemeClr val="tx1"/>
                </a:solidFill>
                <a:latin typeface="Tahoma" pitchFamily="34" charset="0"/>
                <a:ea typeface="黑体" pitchFamily="49" charset="-122"/>
                <a:sym typeface="Tahoma" pitchFamily="34" charset="0"/>
              </a:rPr>
              <a:t>(2)</a:t>
            </a:r>
            <a:endParaRPr lang="zh-CN" altLang="en-US">
              <a:latin typeface="Times New Roman" pitchFamily="18" charset="0"/>
            </a:endParaRPr>
          </a:p>
        </p:txBody>
      </p:sp>
      <p:sp>
        <p:nvSpPr>
          <p:cNvPr id="32823" name="AutoShape 55"/>
          <p:cNvSpPr>
            <a:spLocks noChangeArrowheads="1"/>
          </p:cNvSpPr>
          <p:nvPr/>
        </p:nvSpPr>
        <p:spPr bwMode="auto">
          <a:xfrm>
            <a:off x="7183438" y="3867150"/>
            <a:ext cx="304800" cy="442913"/>
          </a:xfrm>
          <a:prstGeom prst="downArrow">
            <a:avLst>
              <a:gd name="adj1" fmla="val 50000"/>
              <a:gd name="adj2" fmla="val 36288"/>
            </a:avLst>
          </a:prstGeom>
          <a:solidFill>
            <a:schemeClr val="accent1"/>
          </a:solidFill>
          <a:ln w="9525">
            <a:solidFill>
              <a:schemeClr val="tx1"/>
            </a:solidFill>
            <a:miter lim="800000"/>
            <a:headEnd/>
            <a:tailEnd/>
          </a:ln>
        </p:spPr>
        <p:txBody>
          <a:bodyPr wrap="none" anchor="ct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24589" name="Text Box 56"/>
          <p:cNvSpPr>
            <a:spLocks noChangeArrowheads="1"/>
          </p:cNvSpPr>
          <p:nvPr/>
        </p:nvSpPr>
        <p:spPr bwMode="auto">
          <a:xfrm>
            <a:off x="647564" y="980728"/>
            <a:ext cx="27162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800" b="0" dirty="0">
                <a:solidFill>
                  <a:schemeClr val="tx1"/>
                </a:solidFill>
                <a:latin typeface="黑体" pitchFamily="49" charset="-122"/>
                <a:ea typeface="黑体" pitchFamily="49" charset="-122"/>
                <a:sym typeface="Tahoma" pitchFamily="34" charset="0"/>
              </a:rPr>
              <a:t>2)</a:t>
            </a:r>
            <a:r>
              <a:rPr lang="zh-CN" altLang="en-US" sz="2800" b="0" dirty="0">
                <a:solidFill>
                  <a:schemeClr val="tx1"/>
                </a:solidFill>
                <a:latin typeface="黑体" pitchFamily="49" charset="-122"/>
                <a:ea typeface="黑体" pitchFamily="49" charset="-122"/>
                <a:sym typeface="Tahoma" pitchFamily="34" charset="0"/>
              </a:rPr>
              <a:t>输出端的等效</a:t>
            </a:r>
            <a:endParaRPr lang="zh-CN" altLang="en-US" b="0" dirty="0">
              <a:solidFill>
                <a:schemeClr val="tx1"/>
              </a:solidFill>
              <a:latin typeface="黑体" pitchFamily="49" charset="-122"/>
              <a:ea typeface="黑体" pitchFamily="49" charset="-122"/>
            </a:endParaRPr>
          </a:p>
        </p:txBody>
      </p:sp>
      <p:grpSp>
        <p:nvGrpSpPr>
          <p:cNvPr id="32825" name="Group 57"/>
          <p:cNvGrpSpPr>
            <a:grpSpLocks/>
          </p:cNvGrpSpPr>
          <p:nvPr/>
        </p:nvGrpSpPr>
        <p:grpSpPr bwMode="auto">
          <a:xfrm>
            <a:off x="368300" y="3068638"/>
            <a:ext cx="728663" cy="1292225"/>
            <a:chOff x="0" y="0"/>
            <a:chExt cx="459" cy="814"/>
          </a:xfrm>
        </p:grpSpPr>
        <p:sp>
          <p:nvSpPr>
            <p:cNvPr id="24599" name="Rectangle 58"/>
            <p:cNvSpPr>
              <a:spLocks noChangeArrowheads="1"/>
            </p:cNvSpPr>
            <p:nvPr/>
          </p:nvSpPr>
          <p:spPr bwMode="auto">
            <a:xfrm>
              <a:off x="0" y="81"/>
              <a:ext cx="45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zh-CN" altLang="en-US" sz="4000">
                  <a:solidFill>
                    <a:schemeClr val="tx1"/>
                  </a:solidFill>
                  <a:latin typeface="Times New Roman" pitchFamily="18" charset="0"/>
                  <a:ea typeface="方正琥珀繁体"/>
                  <a:cs typeface="方正琥珀繁体"/>
                  <a:sym typeface="Symbol" pitchFamily="18" charset="2"/>
                </a:rPr>
                <a:t> </a:t>
              </a:r>
              <a:r>
                <a:rPr lang="zh-CN" altLang="en-US" sz="2000">
                  <a:solidFill>
                    <a:srgbClr val="008000"/>
                  </a:solidFill>
                  <a:latin typeface="Times New Roman" pitchFamily="18" charset="0"/>
                  <a:ea typeface="方正琥珀繁体"/>
                  <a:cs typeface="方正琥珀繁体"/>
                  <a:sym typeface="Symbol" pitchFamily="18" charset="2"/>
                </a:rPr>
                <a:t></a:t>
              </a:r>
              <a:r>
                <a:rPr lang="en-US" altLang="zh-CN" i="1">
                  <a:solidFill>
                    <a:srgbClr val="008000"/>
                  </a:solidFill>
                  <a:latin typeface="Times New Roman" pitchFamily="18" charset="0"/>
                  <a:ea typeface="方正琥珀繁体"/>
                  <a:cs typeface="方正琥珀繁体"/>
                </a:rPr>
                <a:t>i</a:t>
              </a:r>
              <a:r>
                <a:rPr lang="en-US" altLang="zh-CN" sz="1600">
                  <a:solidFill>
                    <a:srgbClr val="008000"/>
                  </a:solidFill>
                  <a:latin typeface="Times New Roman" pitchFamily="18" charset="0"/>
                  <a:ea typeface="方正琥珀繁体"/>
                  <a:cs typeface="方正琥珀繁体"/>
                </a:rPr>
                <a:t>C</a:t>
              </a:r>
              <a:endParaRPr lang="en-US" altLang="zh-CN" sz="1600" i="1">
                <a:solidFill>
                  <a:srgbClr val="008000"/>
                </a:solidFill>
                <a:latin typeface="Times New Roman" pitchFamily="18" charset="0"/>
                <a:ea typeface="方正琥珀繁体"/>
                <a:cs typeface="方正琥珀繁体"/>
              </a:endParaRPr>
            </a:p>
          </p:txBody>
        </p:sp>
        <p:sp>
          <p:nvSpPr>
            <p:cNvPr id="24600" name="Line 59"/>
            <p:cNvSpPr>
              <a:spLocks noChangeShapeType="1"/>
            </p:cNvSpPr>
            <p:nvPr/>
          </p:nvSpPr>
          <p:spPr bwMode="auto">
            <a:xfrm>
              <a:off x="458" y="0"/>
              <a:ext cx="1" cy="814"/>
            </a:xfrm>
            <a:prstGeom prst="line">
              <a:avLst/>
            </a:prstGeom>
            <a:noFill/>
            <a:ln w="28575">
              <a:solidFill>
                <a:srgbClr val="33CC33"/>
              </a:solidFill>
              <a:miter lim="800000"/>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828" name="Line 60"/>
          <p:cNvSpPr>
            <a:spLocks noChangeShapeType="1"/>
          </p:cNvSpPr>
          <p:nvPr/>
        </p:nvSpPr>
        <p:spPr bwMode="auto">
          <a:xfrm flipV="1">
            <a:off x="652463" y="3030538"/>
            <a:ext cx="3995737" cy="61912"/>
          </a:xfrm>
          <a:prstGeom prst="line">
            <a:avLst/>
          </a:prstGeom>
          <a:noFill/>
          <a:ln w="28575">
            <a:solidFill>
              <a:srgbClr val="0066FF"/>
            </a:solidFill>
            <a:prstDash val="dash"/>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29" name="Line 61"/>
          <p:cNvSpPr>
            <a:spLocks noChangeShapeType="1"/>
          </p:cNvSpPr>
          <p:nvPr/>
        </p:nvSpPr>
        <p:spPr bwMode="auto">
          <a:xfrm>
            <a:off x="576263" y="4356100"/>
            <a:ext cx="4419600" cy="0"/>
          </a:xfrm>
          <a:prstGeom prst="line">
            <a:avLst/>
          </a:prstGeom>
          <a:noFill/>
          <a:ln w="28575">
            <a:solidFill>
              <a:schemeClr val="hlink"/>
            </a:solidFill>
            <a:prstDash val="dash"/>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830" name="AutoShape 62"/>
          <p:cNvSpPr>
            <a:spLocks noChangeArrowheads="1"/>
          </p:cNvSpPr>
          <p:nvPr/>
        </p:nvSpPr>
        <p:spPr bwMode="auto">
          <a:xfrm>
            <a:off x="8153400" y="1993900"/>
            <a:ext cx="914400" cy="457200"/>
          </a:xfrm>
          <a:prstGeom prst="wedgeEllipseCallout">
            <a:avLst>
              <a:gd name="adj1" fmla="val -46356"/>
              <a:gd name="adj2" fmla="val 51787"/>
            </a:avLst>
          </a:prstGeom>
          <a:solidFill>
            <a:srgbClr val="FFFF00"/>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Font typeface="Arial" pitchFamily="34" charset="0"/>
              <a:buNone/>
            </a:pPr>
            <a:r>
              <a:rPr lang="zh-CN" altLang="en-US" sz="1800" b="0">
                <a:solidFill>
                  <a:schemeClr val="tx1"/>
                </a:solidFill>
                <a:latin typeface="黑体" pitchFamily="49" charset="-122"/>
                <a:ea typeface="黑体" pitchFamily="49" charset="-122"/>
                <a:sym typeface="黑体" pitchFamily="49" charset="-122"/>
              </a:rPr>
              <a:t>负值</a:t>
            </a:r>
            <a:endParaRPr lang="zh-CN" altLang="en-US">
              <a:solidFill>
                <a:schemeClr val="tx1"/>
              </a:solidFill>
              <a:latin typeface="Times New Roman" pitchFamily="18" charset="0"/>
            </a:endParaRPr>
          </a:p>
        </p:txBody>
      </p:sp>
      <p:sp>
        <p:nvSpPr>
          <p:cNvPr id="32832" name="Oval 65"/>
          <p:cNvSpPr>
            <a:spLocks noChangeArrowheads="1"/>
          </p:cNvSpPr>
          <p:nvPr/>
        </p:nvSpPr>
        <p:spPr bwMode="auto">
          <a:xfrm>
            <a:off x="3690938" y="4219575"/>
            <a:ext cx="152400" cy="152400"/>
          </a:xfrm>
          <a:prstGeom prst="ellipse">
            <a:avLst/>
          </a:prstGeom>
          <a:solidFill>
            <a:srgbClr val="EEEEB0"/>
          </a:solidFill>
          <a:ln w="38100">
            <a:solidFill>
              <a:srgbClr val="FF0066"/>
            </a:solidFill>
            <a:miter lim="800000"/>
            <a:headEnd/>
            <a:tailEnd/>
          </a:ln>
        </p:spPr>
        <p:txBody>
          <a:bodyPr wrap="none" anchor="ctr">
            <a:spAutoFit/>
          </a:bodyP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32833" name="Oval 66"/>
          <p:cNvSpPr>
            <a:spLocks noChangeArrowheads="1"/>
          </p:cNvSpPr>
          <p:nvPr/>
        </p:nvSpPr>
        <p:spPr bwMode="auto">
          <a:xfrm>
            <a:off x="2133600" y="2971800"/>
            <a:ext cx="152400" cy="152400"/>
          </a:xfrm>
          <a:prstGeom prst="ellipse">
            <a:avLst/>
          </a:prstGeom>
          <a:solidFill>
            <a:srgbClr val="EEEEB0"/>
          </a:solidFill>
          <a:ln w="38100">
            <a:solidFill>
              <a:srgbClr val="FF0066"/>
            </a:solidFill>
            <a:miter lim="800000"/>
            <a:headEnd/>
            <a:tailEnd/>
          </a:ln>
        </p:spPr>
        <p:txBody>
          <a:bodyPr wrap="none" anchor="ctr">
            <a:spAutoFit/>
          </a:bodyP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24596" name="Text Box 9"/>
          <p:cNvSpPr>
            <a:spLocks noChangeArrowheads="1"/>
          </p:cNvSpPr>
          <p:nvPr/>
        </p:nvSpPr>
        <p:spPr bwMode="auto">
          <a:xfrm>
            <a:off x="4068763" y="225425"/>
            <a:ext cx="3059112" cy="584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zh-CN" altLang="en-US">
                <a:solidFill>
                  <a:srgbClr val="000000"/>
                </a:solidFill>
                <a:latin typeface="黑体" pitchFamily="49" charset="-122"/>
                <a:ea typeface="黑体" pitchFamily="49" charset="-122"/>
                <a:sym typeface="黑体" pitchFamily="49" charset="-122"/>
              </a:rPr>
              <a:t>－</a:t>
            </a:r>
            <a:r>
              <a:rPr lang="zh-CN" altLang="en-US" sz="2400" b="0">
                <a:solidFill>
                  <a:srgbClr val="000000"/>
                </a:solidFill>
                <a:latin typeface="黑体" pitchFamily="49" charset="-122"/>
                <a:ea typeface="黑体" pitchFamily="49" charset="-122"/>
                <a:sym typeface="黑体" pitchFamily="49" charset="-122"/>
              </a:rPr>
              <a:t>基于伏安特性导出</a:t>
            </a:r>
            <a:endParaRPr lang="zh-CN" altLang="en-US" sz="3600">
              <a:latin typeface="Times New Roman" pitchFamily="18" charset="0"/>
            </a:endParaRPr>
          </a:p>
        </p:txBody>
      </p:sp>
      <p:sp>
        <p:nvSpPr>
          <p:cNvPr id="32831" name="Text Box 64"/>
          <p:cNvSpPr>
            <a:spLocks noChangeArrowheads="1"/>
          </p:cNvSpPr>
          <p:nvPr/>
        </p:nvSpPr>
        <p:spPr bwMode="auto">
          <a:xfrm>
            <a:off x="4140200" y="260350"/>
            <a:ext cx="4824413" cy="1384300"/>
          </a:xfrm>
          <a:prstGeom prst="rect">
            <a:avLst/>
          </a:prstGeom>
          <a:solidFill>
            <a:schemeClr val="accent3">
              <a:lumMod val="95000"/>
            </a:schemeClr>
          </a:solidFill>
          <a:ln>
            <a:noFill/>
          </a:ln>
        </p:spPr>
        <p:txBody>
          <a:bodyPr anchor="ctr">
            <a:spAutoFit/>
          </a:bodyPr>
          <a:lstStyle/>
          <a:p>
            <a:pPr algn="ctr" eaLnBrk="0" hangingPunct="0">
              <a:buFont typeface="Arial" pitchFamily="34" charset="0"/>
              <a:buNone/>
              <a:defRPr/>
            </a:pPr>
            <a:r>
              <a:rPr lang="zh-CN" altLang="en-US" sz="2800" b="0" dirty="0">
                <a:solidFill>
                  <a:schemeClr val="tx1"/>
                </a:solidFill>
                <a:latin typeface="Times New Roman" pitchFamily="18" charset="0"/>
                <a:ea typeface="方正琥珀繁体" pitchFamily="2" charset="-122"/>
              </a:rPr>
              <a:t>当工作点由</a:t>
            </a:r>
            <a:r>
              <a:rPr lang="en-US" altLang="zh-CN" sz="2000" b="0" dirty="0">
                <a:solidFill>
                  <a:schemeClr val="tx1"/>
                </a:solidFill>
                <a:latin typeface="Times New Roman" pitchFamily="18" charset="0"/>
                <a:ea typeface="方正琥珀繁体" pitchFamily="2" charset="-122"/>
              </a:rPr>
              <a:t>Q1</a:t>
            </a:r>
            <a:r>
              <a:rPr lang="zh-CN" altLang="en-US" sz="2800" b="0" dirty="0">
                <a:solidFill>
                  <a:schemeClr val="tx1"/>
                </a:solidFill>
                <a:latin typeface="Times New Roman" pitchFamily="18" charset="0"/>
                <a:ea typeface="方正琥珀繁体" pitchFamily="2" charset="-122"/>
              </a:rPr>
              <a:t>变化到时</a:t>
            </a:r>
            <a:r>
              <a:rPr lang="en-US" altLang="zh-CN" sz="2000" b="0" dirty="0">
                <a:solidFill>
                  <a:schemeClr val="tx1"/>
                </a:solidFill>
                <a:latin typeface="Times New Roman" pitchFamily="18" charset="0"/>
                <a:ea typeface="方正琥珀繁体" pitchFamily="2" charset="-122"/>
              </a:rPr>
              <a:t>Q2</a:t>
            </a:r>
            <a:r>
              <a:rPr lang="zh-CN" altLang="en-US" sz="2400" b="0" dirty="0">
                <a:solidFill>
                  <a:schemeClr val="tx1"/>
                </a:solidFill>
                <a:latin typeface="Times New Roman" pitchFamily="18" charset="0"/>
                <a:ea typeface="方正琥珀繁体" pitchFamily="2" charset="-122"/>
              </a:rPr>
              <a:t>时，</a:t>
            </a:r>
          </a:p>
          <a:p>
            <a:pPr algn="ctr" eaLnBrk="0" hangingPunct="0">
              <a:buFont typeface="Arial" pitchFamily="34" charset="0"/>
              <a:buNone/>
              <a:defRPr/>
            </a:pPr>
            <a:r>
              <a:rPr lang="zh-CN" altLang="en-US" sz="2800" b="0" dirty="0">
                <a:solidFill>
                  <a:schemeClr val="tx1"/>
                </a:solidFill>
                <a:latin typeface="Times New Roman" pitchFamily="18" charset="0"/>
                <a:ea typeface="方正琥珀繁体" pitchFamily="2" charset="-122"/>
              </a:rPr>
              <a:t>由</a:t>
            </a:r>
            <a:r>
              <a:rPr lang="zh-CN" altLang="en-US" sz="2800" b="0" dirty="0">
                <a:solidFill>
                  <a:schemeClr val="tx1"/>
                </a:solidFill>
                <a:latin typeface="Times New Roman" pitchFamily="18" charset="0"/>
                <a:ea typeface="方正琥珀繁体" pitchFamily="2" charset="-122"/>
                <a:sym typeface="Symbol" pitchFamily="18" charset="2"/>
              </a:rPr>
              <a:t></a:t>
            </a:r>
            <a:r>
              <a:rPr lang="en-US" altLang="zh-CN" sz="2800" b="0" i="1" dirty="0" err="1">
                <a:solidFill>
                  <a:schemeClr val="tx1"/>
                </a:solidFill>
                <a:latin typeface="Times New Roman" pitchFamily="18" charset="0"/>
                <a:ea typeface="方正琥珀繁体" pitchFamily="2" charset="-122"/>
              </a:rPr>
              <a:t>i</a:t>
            </a:r>
            <a:r>
              <a:rPr lang="en-US" altLang="zh-CN" sz="1200" b="0" dirty="0" err="1">
                <a:solidFill>
                  <a:schemeClr val="tx1"/>
                </a:solidFill>
                <a:latin typeface="Times New Roman" pitchFamily="18" charset="0"/>
                <a:ea typeface="方正琥珀繁体" pitchFamily="2" charset="-122"/>
              </a:rPr>
              <a:t>B</a:t>
            </a:r>
            <a:r>
              <a:rPr lang="zh-CN" altLang="en-US" sz="2800" b="0" dirty="0">
                <a:solidFill>
                  <a:schemeClr val="tx1"/>
                </a:solidFill>
                <a:latin typeface="Times New Roman" pitchFamily="18" charset="0"/>
                <a:ea typeface="方正琥珀繁体" pitchFamily="2" charset="-122"/>
              </a:rPr>
              <a:t>引起的</a:t>
            </a:r>
            <a:r>
              <a:rPr lang="zh-CN" altLang="en-US" sz="2400" b="0" dirty="0">
                <a:solidFill>
                  <a:schemeClr val="tx1"/>
                </a:solidFill>
                <a:latin typeface="Times New Roman" pitchFamily="18" charset="0"/>
                <a:ea typeface="方正琥珀繁体" pitchFamily="2" charset="-122"/>
              </a:rPr>
              <a:t> </a:t>
            </a:r>
            <a:r>
              <a:rPr lang="en-US" altLang="zh-CN" sz="2800" b="0" i="1" dirty="0" err="1">
                <a:solidFill>
                  <a:schemeClr val="tx1"/>
                </a:solidFill>
                <a:latin typeface="Times New Roman" pitchFamily="18" charset="0"/>
                <a:ea typeface="方正琥珀繁体" pitchFamily="2" charset="-122"/>
              </a:rPr>
              <a:t>i</a:t>
            </a:r>
            <a:r>
              <a:rPr lang="en-US" altLang="zh-CN" sz="1400" b="0" dirty="0" err="1">
                <a:solidFill>
                  <a:schemeClr val="tx1"/>
                </a:solidFill>
                <a:latin typeface="Times New Roman" pitchFamily="18" charset="0"/>
                <a:ea typeface="方正琥珀繁体" pitchFamily="2" charset="-122"/>
              </a:rPr>
              <a:t>C</a:t>
            </a:r>
            <a:r>
              <a:rPr lang="zh-CN" altLang="en-US" sz="2800" b="0" dirty="0">
                <a:solidFill>
                  <a:schemeClr val="tx1"/>
                </a:solidFill>
                <a:latin typeface="Times New Roman" pitchFamily="18" charset="0"/>
                <a:ea typeface="方正琥珀繁体" pitchFamily="2" charset="-122"/>
              </a:rPr>
              <a:t>的变量为</a:t>
            </a:r>
            <a:r>
              <a:rPr lang="zh-CN" altLang="en-US" sz="1800" b="0" dirty="0">
                <a:solidFill>
                  <a:schemeClr val="tx1"/>
                </a:solidFill>
                <a:latin typeface="Times New Roman" pitchFamily="18" charset="0"/>
                <a:ea typeface="方正琥珀繁体" pitchFamily="2" charset="-122"/>
                <a:sym typeface="Symbol" pitchFamily="18" charset="2"/>
              </a:rPr>
              <a:t></a:t>
            </a:r>
            <a:r>
              <a:rPr lang="en-US" altLang="zh-CN" sz="2800" b="0" i="1" dirty="0" err="1">
                <a:solidFill>
                  <a:schemeClr val="tx1"/>
                </a:solidFill>
                <a:latin typeface="Times New Roman" pitchFamily="18" charset="0"/>
                <a:ea typeface="方正琥珀繁体" pitchFamily="2" charset="-122"/>
              </a:rPr>
              <a:t>i</a:t>
            </a:r>
            <a:r>
              <a:rPr lang="en-US" altLang="zh-CN" sz="2800" b="0" baseline="-25000" dirty="0" err="1">
                <a:solidFill>
                  <a:schemeClr val="tx1"/>
                </a:solidFill>
                <a:latin typeface="Times New Roman" pitchFamily="18" charset="0"/>
                <a:ea typeface="方正琥珀繁体" pitchFamily="2" charset="-122"/>
              </a:rPr>
              <a:t>C</a:t>
            </a:r>
            <a:r>
              <a:rPr lang="en-US" altLang="zh-CN" sz="2800" b="0" dirty="0">
                <a:solidFill>
                  <a:schemeClr val="tx1"/>
                </a:solidFill>
                <a:latin typeface="Times New Roman" pitchFamily="18" charset="0"/>
                <a:ea typeface="方正琥珀繁体" pitchFamily="2" charset="-122"/>
              </a:rPr>
              <a:t>´</a:t>
            </a:r>
            <a:r>
              <a:rPr lang="en-US" altLang="zh-CN" sz="2400" b="0" dirty="0">
                <a:solidFill>
                  <a:schemeClr val="tx1"/>
                </a:solidFill>
                <a:latin typeface="Times New Roman" pitchFamily="18" charset="0"/>
                <a:ea typeface="方正琥珀繁体" pitchFamily="2" charset="-122"/>
              </a:rPr>
              <a:t> ,</a:t>
            </a:r>
          </a:p>
          <a:p>
            <a:pPr algn="ctr" eaLnBrk="0" hangingPunct="0">
              <a:buFont typeface="Arial" pitchFamily="34" charset="0"/>
              <a:buNone/>
              <a:defRPr/>
            </a:pPr>
            <a:r>
              <a:rPr lang="zh-CN" altLang="en-US" sz="2800" b="0" dirty="0">
                <a:solidFill>
                  <a:schemeClr val="tx1"/>
                </a:solidFill>
                <a:latin typeface="Times New Roman" pitchFamily="18" charset="0"/>
                <a:ea typeface="方正琥珀繁体" pitchFamily="2" charset="-122"/>
              </a:rPr>
              <a:t>由</a:t>
            </a:r>
            <a:r>
              <a:rPr lang="zh-CN" altLang="en-US" sz="2800" b="0" dirty="0">
                <a:solidFill>
                  <a:schemeClr val="tx1"/>
                </a:solidFill>
                <a:latin typeface="Times New Roman" pitchFamily="18" charset="0"/>
                <a:ea typeface="方正琥珀繁体" pitchFamily="2" charset="-122"/>
                <a:sym typeface="Symbol" pitchFamily="18" charset="2"/>
              </a:rPr>
              <a:t></a:t>
            </a:r>
            <a:r>
              <a:rPr lang="en-US" altLang="zh-CN" sz="2800" b="0" i="1" dirty="0" err="1">
                <a:solidFill>
                  <a:schemeClr val="tx1"/>
                </a:solidFill>
                <a:latin typeface="Times New Roman" pitchFamily="18" charset="0"/>
                <a:ea typeface="方正琥珀繁体" pitchFamily="2" charset="-122"/>
              </a:rPr>
              <a:t>u</a:t>
            </a:r>
            <a:r>
              <a:rPr lang="en-US" altLang="zh-CN" sz="1050" b="0" dirty="0" err="1">
                <a:solidFill>
                  <a:schemeClr val="tx1"/>
                </a:solidFill>
                <a:latin typeface="Times New Roman" pitchFamily="18" charset="0"/>
                <a:ea typeface="方正琥珀繁体" pitchFamily="2" charset="-122"/>
              </a:rPr>
              <a:t>CE</a:t>
            </a:r>
            <a:r>
              <a:rPr lang="zh-CN" altLang="en-US" sz="2800" b="0" dirty="0">
                <a:solidFill>
                  <a:schemeClr val="tx1"/>
                </a:solidFill>
                <a:latin typeface="Times New Roman" pitchFamily="18" charset="0"/>
                <a:ea typeface="方正琥珀繁体" pitchFamily="2" charset="-122"/>
              </a:rPr>
              <a:t>引起的</a:t>
            </a:r>
            <a:r>
              <a:rPr lang="en-US" altLang="zh-CN" sz="2800" b="0" i="1" dirty="0" err="1">
                <a:solidFill>
                  <a:schemeClr val="tx1"/>
                </a:solidFill>
                <a:latin typeface="Times New Roman" pitchFamily="18" charset="0"/>
                <a:ea typeface="方正琥珀繁体" pitchFamily="2" charset="-122"/>
              </a:rPr>
              <a:t>i</a:t>
            </a:r>
            <a:r>
              <a:rPr lang="en-US" altLang="zh-CN" sz="1400" b="0" dirty="0" err="1">
                <a:solidFill>
                  <a:schemeClr val="tx1"/>
                </a:solidFill>
                <a:latin typeface="Times New Roman" pitchFamily="18" charset="0"/>
                <a:ea typeface="方正琥珀繁体" pitchFamily="2" charset="-122"/>
              </a:rPr>
              <a:t>C</a:t>
            </a:r>
            <a:r>
              <a:rPr lang="zh-CN" altLang="en-US" sz="2800" b="0" dirty="0">
                <a:solidFill>
                  <a:schemeClr val="tx1"/>
                </a:solidFill>
                <a:latin typeface="Times New Roman" pitchFamily="18" charset="0"/>
                <a:ea typeface="方正琥珀繁体" pitchFamily="2" charset="-122"/>
              </a:rPr>
              <a:t>的变化量为</a:t>
            </a:r>
            <a:r>
              <a:rPr lang="zh-CN" altLang="en-US" sz="1800" b="0" dirty="0">
                <a:solidFill>
                  <a:schemeClr val="tx1"/>
                </a:solidFill>
                <a:latin typeface="Times New Roman" pitchFamily="18" charset="0"/>
                <a:ea typeface="方正琥珀繁体" pitchFamily="2" charset="-122"/>
                <a:sym typeface="Symbol" pitchFamily="18" charset="2"/>
              </a:rPr>
              <a:t></a:t>
            </a:r>
            <a:r>
              <a:rPr lang="en-US" altLang="zh-CN" sz="2800" b="0" i="1" dirty="0" err="1">
                <a:solidFill>
                  <a:schemeClr val="tx1"/>
                </a:solidFill>
                <a:latin typeface="Times New Roman" pitchFamily="18" charset="0"/>
                <a:ea typeface="方正琥珀繁体" pitchFamily="2" charset="-122"/>
              </a:rPr>
              <a:t>i</a:t>
            </a:r>
            <a:r>
              <a:rPr lang="en-US" altLang="zh-CN" sz="1800" b="0" baseline="-25000" dirty="0" err="1">
                <a:solidFill>
                  <a:schemeClr val="tx1"/>
                </a:solidFill>
                <a:latin typeface="Times New Roman" pitchFamily="18" charset="0"/>
                <a:ea typeface="方正琥珀繁体" pitchFamily="2" charset="-122"/>
              </a:rPr>
              <a:t>C</a:t>
            </a:r>
            <a:r>
              <a:rPr lang="en-US" altLang="zh-CN" sz="1800" b="0" dirty="0">
                <a:solidFill>
                  <a:schemeClr val="tx1"/>
                </a:solidFill>
                <a:latin typeface="Times New Roman" pitchFamily="18" charset="0"/>
                <a:sym typeface="宋体" pitchFamily="2" charset="-122"/>
              </a:rPr>
              <a:t>″</a:t>
            </a:r>
          </a:p>
        </p:txBody>
      </p:sp>
      <p:sp>
        <p:nvSpPr>
          <p:cNvPr id="68" name="Rectangle 4">
            <a:extLst>
              <a:ext uri="{FF2B5EF4-FFF2-40B4-BE49-F238E27FC236}">
                <a16:creationId xmlns:a16="http://schemas.microsoft.com/office/drawing/2014/main" id="{011D759D-C5CC-430D-84C9-180E107C06E1}"/>
              </a:ext>
            </a:extLst>
          </p:cNvPr>
          <p:cNvSpPr>
            <a:spLocks noChangeArrowheads="1"/>
          </p:cNvSpPr>
          <p:nvPr/>
        </p:nvSpPr>
        <p:spPr bwMode="auto">
          <a:xfrm>
            <a:off x="664655" y="349496"/>
            <a:ext cx="3295277"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defRPr/>
            </a:pPr>
            <a:r>
              <a:rPr lang="en-US" altLang="zh-CN" sz="2800" b="0" dirty="0">
                <a:solidFill>
                  <a:srgbClr val="0033CC"/>
                </a:solidFill>
                <a:latin typeface="黑体" panose="02010609060101010101" pitchFamily="49" charset="-122"/>
                <a:ea typeface="黑体" panose="02010609060101010101" pitchFamily="49" charset="-122"/>
                <a:sym typeface="Arial" pitchFamily="34" charset="0"/>
              </a:rPr>
              <a:t>2</a:t>
            </a:r>
            <a:r>
              <a:rPr lang="zh-CN" altLang="en-US" sz="2800" b="0" dirty="0">
                <a:solidFill>
                  <a:srgbClr val="0033CC"/>
                </a:solidFill>
                <a:latin typeface="黑体" panose="02010609060101010101" pitchFamily="49" charset="-122"/>
                <a:ea typeface="黑体" panose="02010609060101010101" pitchFamily="49" charset="-122"/>
                <a:sym typeface="Arial" pitchFamily="34" charset="0"/>
              </a:rPr>
              <a:t>、</a:t>
            </a:r>
            <a:r>
              <a:rPr lang="en-US" altLang="zh-CN" sz="2800" b="0" dirty="0">
                <a:solidFill>
                  <a:srgbClr val="0033CC"/>
                </a:solidFill>
                <a:latin typeface="黑体" panose="02010609060101010101" pitchFamily="49" charset="-122"/>
                <a:ea typeface="黑体" panose="02010609060101010101" pitchFamily="49" charset="-122"/>
                <a:sym typeface="Arial" pitchFamily="34" charset="0"/>
              </a:rPr>
              <a:t>BJT</a:t>
            </a:r>
            <a:r>
              <a:rPr lang="zh-CN" altLang="en-US" sz="2800" b="0" dirty="0">
                <a:solidFill>
                  <a:srgbClr val="0033CC"/>
                </a:solidFill>
                <a:latin typeface="黑体" panose="02010609060101010101" pitchFamily="49" charset="-122"/>
                <a:ea typeface="黑体" panose="02010609060101010101" pitchFamily="49" charset="-122"/>
                <a:sym typeface="Arial" pitchFamily="34" charset="0"/>
              </a:rPr>
              <a:t>小信号模型</a:t>
            </a:r>
          </a:p>
        </p:txBody>
      </p:sp>
      <p:sp>
        <p:nvSpPr>
          <p:cNvPr id="66" name="文本框 65">
            <a:extLst>
              <a:ext uri="{FF2B5EF4-FFF2-40B4-BE49-F238E27FC236}">
                <a16:creationId xmlns:a16="http://schemas.microsoft.com/office/drawing/2014/main" id="{08AB2658-9250-42A4-9F8B-60BB6B12608B}"/>
              </a:ext>
            </a:extLst>
          </p:cNvPr>
          <p:cNvSpPr txBox="1"/>
          <p:nvPr/>
        </p:nvSpPr>
        <p:spPr>
          <a:xfrm>
            <a:off x="7771706" y="6228020"/>
            <a:ext cx="415499" cy="369332"/>
          </a:xfrm>
          <a:prstGeom prst="rect">
            <a:avLst/>
          </a:prstGeom>
          <a:noFill/>
        </p:spPr>
        <p:txBody>
          <a:bodyPr wrap="none" rtlCol="0">
            <a:spAutoFit/>
          </a:bodyPr>
          <a:lstStyle/>
          <a:p>
            <a:r>
              <a:rPr lang="en-US" altLang="zh-CN" sz="1800" dirty="0">
                <a:solidFill>
                  <a:srgbClr val="E4A4DC"/>
                </a:solidFill>
              </a:rPr>
              <a:t>80</a:t>
            </a:r>
            <a:endParaRPr lang="zh-CN" altLang="en-US" sz="1800" dirty="0">
              <a:solidFill>
                <a:srgbClr val="E4A4D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2794"/>
                                        </p:tgtEl>
                                        <p:attrNameLst>
                                          <p:attrName>style.visibility</p:attrName>
                                        </p:attrNameLst>
                                      </p:cBhvr>
                                      <p:to>
                                        <p:strVal val="visible"/>
                                      </p:to>
                                    </p:set>
                                    <p:animEffect filter="dissolve">
                                      <p:cBhvr>
                                        <p:cTn id="7" dur="500"/>
                                        <p:tgtEl>
                                          <p:spTgt spid="327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32832"/>
                                        </p:tgtEl>
                                        <p:attrNameLst>
                                          <p:attrName>style.visibility</p:attrName>
                                        </p:attrNameLst>
                                      </p:cBhvr>
                                      <p:to>
                                        <p:strVal val="visible"/>
                                      </p:to>
                                    </p:set>
                                    <p:anim calcmode="lin" valueType="num">
                                      <p:cBhvr>
                                        <p:cTn id="12" dur="500" fill="hold"/>
                                        <p:tgtEl>
                                          <p:spTgt spid="32832"/>
                                        </p:tgtEl>
                                        <p:attrNameLst>
                                          <p:attrName>ppt_w</p:attrName>
                                        </p:attrNameLst>
                                      </p:cBhvr>
                                      <p:tavLst>
                                        <p:tav tm="0">
                                          <p:val>
                                            <p:fltVal val="0"/>
                                          </p:val>
                                        </p:tav>
                                        <p:tav tm="100000">
                                          <p:val>
                                            <p:strVal val="#ppt_w"/>
                                          </p:val>
                                        </p:tav>
                                      </p:tavLst>
                                    </p:anim>
                                    <p:anim calcmode="lin" valueType="num">
                                      <p:cBhvr>
                                        <p:cTn id="13" dur="500" fill="hold"/>
                                        <p:tgtEl>
                                          <p:spTgt spid="32832"/>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32833"/>
                                        </p:tgtEl>
                                        <p:attrNameLst>
                                          <p:attrName>style.visibility</p:attrName>
                                        </p:attrNameLst>
                                      </p:cBhvr>
                                      <p:to>
                                        <p:strVal val="visible"/>
                                      </p:to>
                                    </p:set>
                                    <p:anim calcmode="lin" valueType="num">
                                      <p:cBhvr>
                                        <p:cTn id="18" dur="500" fill="hold"/>
                                        <p:tgtEl>
                                          <p:spTgt spid="32833"/>
                                        </p:tgtEl>
                                        <p:attrNameLst>
                                          <p:attrName>ppt_w</p:attrName>
                                        </p:attrNameLst>
                                      </p:cBhvr>
                                      <p:tavLst>
                                        <p:tav tm="0">
                                          <p:val>
                                            <p:fltVal val="0"/>
                                          </p:val>
                                        </p:tav>
                                        <p:tav tm="100000">
                                          <p:val>
                                            <p:strVal val="#ppt_w"/>
                                          </p:val>
                                        </p:tav>
                                      </p:tavLst>
                                    </p:anim>
                                    <p:anim calcmode="lin" valueType="num">
                                      <p:cBhvr>
                                        <p:cTn id="19" dur="500" fill="hold"/>
                                        <p:tgtEl>
                                          <p:spTgt spid="32833"/>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2" fill="hold" nodeType="clickEffect">
                                  <p:stCondLst>
                                    <p:cond delay="0"/>
                                  </p:stCondLst>
                                  <p:childTnLst>
                                    <p:set>
                                      <p:cBhvr>
                                        <p:cTn id="23" dur="1" fill="hold">
                                          <p:stCondLst>
                                            <p:cond delay="0"/>
                                          </p:stCondLst>
                                        </p:cTn>
                                        <p:tgtEl>
                                          <p:spTgt spid="32789"/>
                                        </p:tgtEl>
                                        <p:attrNameLst>
                                          <p:attrName>style.visibility</p:attrName>
                                        </p:attrNameLst>
                                      </p:cBhvr>
                                      <p:to>
                                        <p:strVal val="visible"/>
                                      </p:to>
                                    </p:set>
                                    <p:animEffect filter="wipe(right)">
                                      <p:cBhvr>
                                        <p:cTn id="24" dur="500"/>
                                        <p:tgtEl>
                                          <p:spTgt spid="3278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2828"/>
                                        </p:tgtEl>
                                        <p:attrNameLst>
                                          <p:attrName>style.visibility</p:attrName>
                                        </p:attrNameLst>
                                      </p:cBhvr>
                                      <p:to>
                                        <p:strVal val="visible"/>
                                      </p:to>
                                    </p:set>
                                    <p:animEffect filter="wipe(left)">
                                      <p:cBhvr>
                                        <p:cTn id="29" dur="500"/>
                                        <p:tgtEl>
                                          <p:spTgt spid="3282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2829"/>
                                        </p:tgtEl>
                                        <p:attrNameLst>
                                          <p:attrName>style.visibility</p:attrName>
                                        </p:attrNameLst>
                                      </p:cBhvr>
                                      <p:to>
                                        <p:strVal val="visible"/>
                                      </p:to>
                                    </p:set>
                                    <p:animEffect filter="wipe(left)">
                                      <p:cBhvr>
                                        <p:cTn id="34" dur="500"/>
                                        <p:tgtEl>
                                          <p:spTgt spid="3282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4" fill="hold" nodeType="clickEffect">
                                  <p:stCondLst>
                                    <p:cond delay="0"/>
                                  </p:stCondLst>
                                  <p:childTnLst>
                                    <p:set>
                                      <p:cBhvr>
                                        <p:cTn id="38" dur="1" fill="hold">
                                          <p:stCondLst>
                                            <p:cond delay="0"/>
                                          </p:stCondLst>
                                        </p:cTn>
                                        <p:tgtEl>
                                          <p:spTgt spid="32825"/>
                                        </p:tgtEl>
                                        <p:attrNameLst>
                                          <p:attrName>style.visibility</p:attrName>
                                        </p:attrNameLst>
                                      </p:cBhvr>
                                      <p:to>
                                        <p:strVal val="visible"/>
                                      </p:to>
                                    </p:set>
                                    <p:animEffect transition="in" filter="wipe(down)">
                                      <p:cBhvr>
                                        <p:cTn id="39" dur="500"/>
                                        <p:tgtEl>
                                          <p:spTgt spid="3282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4" fill="hold" nodeType="clickEffect">
                                  <p:stCondLst>
                                    <p:cond delay="0"/>
                                  </p:stCondLst>
                                  <p:childTnLst>
                                    <p:set>
                                      <p:cBhvr>
                                        <p:cTn id="43" dur="1" fill="hold">
                                          <p:stCondLst>
                                            <p:cond delay="0"/>
                                          </p:stCondLst>
                                        </p:cTn>
                                        <p:tgtEl>
                                          <p:spTgt spid="32818"/>
                                        </p:tgtEl>
                                        <p:attrNameLst>
                                          <p:attrName>style.visibility</p:attrName>
                                        </p:attrNameLst>
                                      </p:cBhvr>
                                      <p:to>
                                        <p:strVal val="visible"/>
                                      </p:to>
                                    </p:set>
                                    <p:animEffect filter="wipe(down)">
                                      <p:cBhvr>
                                        <p:cTn id="44" dur="500"/>
                                        <p:tgtEl>
                                          <p:spTgt spid="3281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nodeType="clickEffect">
                                  <p:stCondLst>
                                    <p:cond delay="0"/>
                                  </p:stCondLst>
                                  <p:childTnLst>
                                    <p:set>
                                      <p:cBhvr>
                                        <p:cTn id="48" dur="1" fill="hold">
                                          <p:stCondLst>
                                            <p:cond delay="0"/>
                                          </p:stCondLst>
                                        </p:cTn>
                                        <p:tgtEl>
                                          <p:spTgt spid="32812"/>
                                        </p:tgtEl>
                                        <p:attrNameLst>
                                          <p:attrName>style.visibility</p:attrName>
                                        </p:attrNameLst>
                                      </p:cBhvr>
                                      <p:to>
                                        <p:strVal val="visible"/>
                                      </p:to>
                                    </p:set>
                                    <p:animEffect filter="wipe(up)">
                                      <p:cBhvr>
                                        <p:cTn id="49" dur="500"/>
                                        <p:tgtEl>
                                          <p:spTgt spid="3281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2831">
                                            <p:bg/>
                                          </p:spTgt>
                                        </p:tgtEl>
                                        <p:attrNameLst>
                                          <p:attrName>style.visibility</p:attrName>
                                        </p:attrNameLst>
                                      </p:cBhvr>
                                      <p:to>
                                        <p:strVal val="visible"/>
                                      </p:to>
                                    </p:set>
                                    <p:animEffect filter="wipe(left)">
                                      <p:cBhvr>
                                        <p:cTn id="54" dur="500"/>
                                        <p:tgtEl>
                                          <p:spTgt spid="32831">
                                            <p:bg/>
                                          </p:spTgt>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2831">
                                            <p:txEl>
                                              <p:pRg st="0" end="0"/>
                                            </p:txEl>
                                          </p:spTgt>
                                        </p:tgtEl>
                                        <p:attrNameLst>
                                          <p:attrName>style.visibility</p:attrName>
                                        </p:attrNameLst>
                                      </p:cBhvr>
                                      <p:to>
                                        <p:strVal val="visible"/>
                                      </p:to>
                                    </p:set>
                                    <p:animEffect filter="wipe(left)">
                                      <p:cBhvr>
                                        <p:cTn id="57" dur="500"/>
                                        <p:tgtEl>
                                          <p:spTgt spid="32831">
                                            <p:txEl>
                                              <p:pRg st="0" end="0"/>
                                            </p:txEl>
                                          </p:spTgt>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32831">
                                            <p:txEl>
                                              <p:pRg st="1" end="1"/>
                                            </p:txEl>
                                          </p:spTgt>
                                        </p:tgtEl>
                                        <p:attrNameLst>
                                          <p:attrName>style.visibility</p:attrName>
                                        </p:attrNameLst>
                                      </p:cBhvr>
                                      <p:to>
                                        <p:strVal val="visible"/>
                                      </p:to>
                                    </p:set>
                                    <p:animEffect filter="wipe(left)">
                                      <p:cBhvr>
                                        <p:cTn id="60" dur="500"/>
                                        <p:tgtEl>
                                          <p:spTgt spid="32831">
                                            <p:txEl>
                                              <p:pRg st="1" end="1"/>
                                            </p:txEl>
                                          </p:spTgt>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32831">
                                            <p:txEl>
                                              <p:pRg st="2" end="2"/>
                                            </p:txEl>
                                          </p:spTgt>
                                        </p:tgtEl>
                                        <p:attrNameLst>
                                          <p:attrName>style.visibility</p:attrName>
                                        </p:attrNameLst>
                                      </p:cBhvr>
                                      <p:to>
                                        <p:strVal val="visible"/>
                                      </p:to>
                                    </p:set>
                                    <p:animEffect filter="wipe(left)">
                                      <p:cBhvr>
                                        <p:cTn id="63" dur="500"/>
                                        <p:tgtEl>
                                          <p:spTgt spid="32831">
                                            <p:txEl>
                                              <p:pRg st="2" end="2"/>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6" presetClass="entr" presetSubtype="42" fill="hold" grpId="0" nodeType="clickEffect">
                                  <p:stCondLst>
                                    <p:cond delay="0"/>
                                  </p:stCondLst>
                                  <p:childTnLst>
                                    <p:set>
                                      <p:cBhvr>
                                        <p:cTn id="67" dur="1" fill="hold">
                                          <p:stCondLst>
                                            <p:cond delay="0"/>
                                          </p:stCondLst>
                                        </p:cTn>
                                        <p:tgtEl>
                                          <p:spTgt spid="32771"/>
                                        </p:tgtEl>
                                        <p:attrNameLst>
                                          <p:attrName>style.visibility</p:attrName>
                                        </p:attrNameLst>
                                      </p:cBhvr>
                                      <p:to>
                                        <p:strVal val="visible"/>
                                      </p:to>
                                    </p:set>
                                    <p:animEffect filter="barn(outHorizontal)">
                                      <p:cBhvr>
                                        <p:cTn id="68" dur="500"/>
                                        <p:tgtEl>
                                          <p:spTgt spid="32771"/>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32830"/>
                                        </p:tgtEl>
                                        <p:attrNameLst>
                                          <p:attrName>style.visibility</p:attrName>
                                        </p:attrNameLst>
                                      </p:cBhvr>
                                      <p:to>
                                        <p:strVal val="visible"/>
                                      </p:to>
                                    </p:set>
                                    <p:animEffect filter="wipe(up)">
                                      <p:cBhvr>
                                        <p:cTn id="73" dur="500"/>
                                        <p:tgtEl>
                                          <p:spTgt spid="32830"/>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32780"/>
                                        </p:tgtEl>
                                        <p:attrNameLst>
                                          <p:attrName>style.visibility</p:attrName>
                                        </p:attrNameLst>
                                      </p:cBhvr>
                                      <p:to>
                                        <p:strVal val="visible"/>
                                      </p:to>
                                    </p:set>
                                    <p:animEffect filter="wipe(left)">
                                      <p:cBhvr>
                                        <p:cTn id="78" dur="500"/>
                                        <p:tgtEl>
                                          <p:spTgt spid="32780"/>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1" fill="hold" grpId="0" nodeType="clickEffect">
                                  <p:stCondLst>
                                    <p:cond delay="0"/>
                                  </p:stCondLst>
                                  <p:childTnLst>
                                    <p:set>
                                      <p:cBhvr>
                                        <p:cTn id="82" dur="1" fill="hold">
                                          <p:stCondLst>
                                            <p:cond delay="0"/>
                                          </p:stCondLst>
                                        </p:cTn>
                                        <p:tgtEl>
                                          <p:spTgt spid="32823"/>
                                        </p:tgtEl>
                                        <p:attrNameLst>
                                          <p:attrName>style.visibility</p:attrName>
                                        </p:attrNameLst>
                                      </p:cBhvr>
                                      <p:to>
                                        <p:strVal val="visible"/>
                                      </p:to>
                                    </p:set>
                                    <p:animEffect filter="wipe(up)">
                                      <p:cBhvr>
                                        <p:cTn id="83" dur="500"/>
                                        <p:tgtEl>
                                          <p:spTgt spid="32823"/>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nodeType="clickEffect">
                                  <p:stCondLst>
                                    <p:cond delay="0"/>
                                  </p:stCondLst>
                                  <p:childTnLst>
                                    <p:set>
                                      <p:cBhvr>
                                        <p:cTn id="87" dur="1" fill="hold">
                                          <p:stCondLst>
                                            <p:cond delay="0"/>
                                          </p:stCondLst>
                                        </p:cTn>
                                        <p:tgtEl>
                                          <p:spTgt spid="32772"/>
                                        </p:tgtEl>
                                        <p:attrNameLst>
                                          <p:attrName>style.visibility</p:attrName>
                                        </p:attrNameLst>
                                      </p:cBhvr>
                                      <p:to>
                                        <p:strVal val="visible"/>
                                      </p:to>
                                    </p:set>
                                    <p:animEffect filter="wipe(left)">
                                      <p:cBhvr>
                                        <p:cTn id="88" dur="500"/>
                                        <p:tgtEl>
                                          <p:spTgt spid="32772"/>
                                        </p:tgtEl>
                                      </p:cBhvr>
                                    </p:animEffect>
                                  </p:childTnLst>
                                </p:cTn>
                              </p:par>
                            </p:childTnLst>
                          </p:cTn>
                        </p:par>
                        <p:par>
                          <p:cTn id="89" fill="hold" nodeType="afterGroup">
                            <p:stCondLst>
                              <p:cond delay="500"/>
                            </p:stCondLst>
                            <p:childTnLst>
                              <p:par>
                                <p:cTn id="90" presetID="22" presetClass="entr" presetSubtype="8" fill="hold" grpId="0" nodeType="afterEffect">
                                  <p:stCondLst>
                                    <p:cond delay="0"/>
                                  </p:stCondLst>
                                  <p:childTnLst>
                                    <p:set>
                                      <p:cBhvr>
                                        <p:cTn id="91" dur="1" fill="hold">
                                          <p:stCondLst>
                                            <p:cond delay="0"/>
                                          </p:stCondLst>
                                        </p:cTn>
                                        <p:tgtEl>
                                          <p:spTgt spid="32822">
                                            <p:bg/>
                                          </p:spTgt>
                                        </p:tgtEl>
                                        <p:attrNameLst>
                                          <p:attrName>style.visibility</p:attrName>
                                        </p:attrNameLst>
                                      </p:cBhvr>
                                      <p:to>
                                        <p:strVal val="visible"/>
                                      </p:to>
                                    </p:set>
                                    <p:animEffect filter="wipe(left)">
                                      <p:cBhvr>
                                        <p:cTn id="92" dur="500"/>
                                        <p:tgtEl>
                                          <p:spTgt spid="32822">
                                            <p:bg/>
                                          </p:spTgt>
                                        </p:tgtEl>
                                      </p:cBhvr>
                                    </p:animEffect>
                                  </p:childTnLst>
                                </p:cTn>
                              </p:par>
                            </p:childTnLst>
                          </p:cTn>
                        </p:par>
                        <p:par>
                          <p:cTn id="93" fill="hold" nodeType="afterGroup">
                            <p:stCondLst>
                              <p:cond delay="1000"/>
                            </p:stCondLst>
                            <p:childTnLst>
                              <p:par>
                                <p:cTn id="94" presetID="22" presetClass="entr" presetSubtype="8" fill="hold" grpId="0" nodeType="afterEffect">
                                  <p:stCondLst>
                                    <p:cond delay="0"/>
                                  </p:stCondLst>
                                  <p:childTnLst>
                                    <p:set>
                                      <p:cBhvr>
                                        <p:cTn id="95" dur="1" fill="hold">
                                          <p:stCondLst>
                                            <p:cond delay="0"/>
                                          </p:stCondLst>
                                        </p:cTn>
                                        <p:tgtEl>
                                          <p:spTgt spid="32822">
                                            <p:txEl>
                                              <p:pRg st="0" end="0"/>
                                            </p:txEl>
                                          </p:spTgt>
                                        </p:tgtEl>
                                        <p:attrNameLst>
                                          <p:attrName>style.visibility</p:attrName>
                                        </p:attrNameLst>
                                      </p:cBhvr>
                                      <p:to>
                                        <p:strVal val="visible"/>
                                      </p:to>
                                    </p:set>
                                    <p:animEffect filter="wipe(left)">
                                      <p:cBhvr>
                                        <p:cTn id="96" dur="500"/>
                                        <p:tgtEl>
                                          <p:spTgt spid="32822">
                                            <p:txEl>
                                              <p:pRg st="0" end="0"/>
                                            </p:txEl>
                                          </p:spTgt>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32787"/>
                                        </p:tgtEl>
                                        <p:attrNameLst>
                                          <p:attrName>style.visibility</p:attrName>
                                        </p:attrNameLst>
                                      </p:cBhvr>
                                      <p:to>
                                        <p:strVal val="visible"/>
                                      </p:to>
                                    </p:set>
                                    <p:animEffect filter="wipe(left)">
                                      <p:cBhvr>
                                        <p:cTn id="101" dur="500"/>
                                        <p:tgtEl>
                                          <p:spTgt spid="32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ldLvl="0"/>
      <p:bldP spid="32787" grpId="0" bldLvl="0"/>
      <p:bldP spid="32822" grpId="0" build="p" bldLvl="0" animBg="1"/>
      <p:bldP spid="32823" grpId="0" bldLvl="0" animBg="1"/>
      <p:bldP spid="32828" grpId="0" animBg="1"/>
      <p:bldP spid="32829" grpId="0" animBg="1"/>
      <p:bldP spid="32830" grpId="0" bldLvl="0" animBg="1"/>
      <p:bldP spid="32832" grpId="0" bldLvl="0" animBg="1"/>
      <p:bldP spid="32833" grpId="0" bldLvl="0" animBg="1"/>
      <p:bldP spid="32831" grpId="0" build="allAtOnce"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2"/>
          <p:cNvGrpSpPr>
            <a:grpSpLocks/>
          </p:cNvGrpSpPr>
          <p:nvPr/>
        </p:nvGrpSpPr>
        <p:grpSpPr bwMode="auto">
          <a:xfrm>
            <a:off x="560388" y="764704"/>
            <a:ext cx="3097212" cy="2838450"/>
            <a:chOff x="0" y="0"/>
            <a:chExt cx="1951" cy="1788"/>
          </a:xfrm>
        </p:grpSpPr>
        <p:sp>
          <p:nvSpPr>
            <p:cNvPr id="25676" name="Line 3"/>
            <p:cNvSpPr>
              <a:spLocks noChangeShapeType="1"/>
            </p:cNvSpPr>
            <p:nvPr/>
          </p:nvSpPr>
          <p:spPr bwMode="auto">
            <a:xfrm>
              <a:off x="703" y="705"/>
              <a:ext cx="1" cy="414"/>
            </a:xfrm>
            <a:prstGeom prst="line">
              <a:avLst/>
            </a:prstGeom>
            <a:noFill/>
            <a:ln w="57150">
              <a:solidFill>
                <a:schemeClr val="accent2"/>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77" name="Line 4"/>
            <p:cNvSpPr>
              <a:spLocks noChangeShapeType="1"/>
            </p:cNvSpPr>
            <p:nvPr/>
          </p:nvSpPr>
          <p:spPr bwMode="auto">
            <a:xfrm>
              <a:off x="703" y="931"/>
              <a:ext cx="309" cy="188"/>
            </a:xfrm>
            <a:prstGeom prst="line">
              <a:avLst/>
            </a:prstGeom>
            <a:noFill/>
            <a:ln w="57150">
              <a:solidFill>
                <a:schemeClr val="accent2"/>
              </a:solidFill>
              <a:miter lim="800000"/>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78" name="Line 5"/>
            <p:cNvSpPr>
              <a:spLocks noChangeShapeType="1"/>
            </p:cNvSpPr>
            <p:nvPr/>
          </p:nvSpPr>
          <p:spPr bwMode="auto">
            <a:xfrm flipV="1">
              <a:off x="703" y="705"/>
              <a:ext cx="309" cy="151"/>
            </a:xfrm>
            <a:prstGeom prst="line">
              <a:avLst/>
            </a:prstGeom>
            <a:noFill/>
            <a:ln w="57150">
              <a:solidFill>
                <a:schemeClr val="accent2"/>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79" name="未知"/>
            <p:cNvSpPr>
              <a:spLocks noChangeArrowheads="1"/>
            </p:cNvSpPr>
            <p:nvPr/>
          </p:nvSpPr>
          <p:spPr bwMode="auto">
            <a:xfrm>
              <a:off x="1012" y="487"/>
              <a:ext cx="464" cy="225"/>
            </a:xfrm>
            <a:custGeom>
              <a:avLst/>
              <a:gdLst>
                <a:gd name="T0" fmla="*/ 0 w 480"/>
                <a:gd name="T1" fmla="*/ 16 h 288"/>
                <a:gd name="T2" fmla="*/ 0 w 480"/>
                <a:gd name="T3" fmla="*/ 0 h 288"/>
                <a:gd name="T4" fmla="*/ 320 w 480"/>
                <a:gd name="T5" fmla="*/ 0 h 288"/>
                <a:gd name="T6" fmla="*/ 0 60000 65536"/>
                <a:gd name="T7" fmla="*/ 0 60000 65536"/>
                <a:gd name="T8" fmla="*/ 0 60000 65536"/>
              </a:gdLst>
              <a:ahLst/>
              <a:cxnLst>
                <a:cxn ang="T6">
                  <a:pos x="T0" y="T1"/>
                </a:cxn>
                <a:cxn ang="T7">
                  <a:pos x="T2" y="T3"/>
                </a:cxn>
                <a:cxn ang="T8">
                  <a:pos x="T4" y="T5"/>
                </a:cxn>
              </a:cxnLst>
              <a:rect l="0" t="0" r="r" b="b"/>
              <a:pathLst>
                <a:path w="480" h="288">
                  <a:moveTo>
                    <a:pt x="0" y="288"/>
                  </a:moveTo>
                  <a:lnTo>
                    <a:pt x="0" y="0"/>
                  </a:lnTo>
                  <a:lnTo>
                    <a:pt x="480" y="0"/>
                  </a:lnTo>
                </a:path>
              </a:pathLst>
            </a:cu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80" name="Line 7"/>
            <p:cNvSpPr>
              <a:spLocks noChangeShapeType="1"/>
            </p:cNvSpPr>
            <p:nvPr/>
          </p:nvSpPr>
          <p:spPr bwMode="auto">
            <a:xfrm flipH="1">
              <a:off x="316" y="893"/>
              <a:ext cx="387" cy="1"/>
            </a:xfrm>
            <a:prstGeom prst="line">
              <a:avLst/>
            </a:prstGeom>
            <a:noFill/>
            <a:ln w="38100">
              <a:solidFill>
                <a:schemeClr val="accent2"/>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81" name="Line 8"/>
            <p:cNvSpPr>
              <a:spLocks noChangeShapeType="1"/>
            </p:cNvSpPr>
            <p:nvPr/>
          </p:nvSpPr>
          <p:spPr bwMode="auto">
            <a:xfrm>
              <a:off x="314" y="1450"/>
              <a:ext cx="1161" cy="1"/>
            </a:xfrm>
            <a:prstGeom prst="line">
              <a:avLst/>
            </a:prstGeom>
            <a:noFill/>
            <a:ln w="38100">
              <a:solidFill>
                <a:schemeClr val="accent2"/>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82" name="Oval 9"/>
            <p:cNvSpPr>
              <a:spLocks noChangeArrowheads="1"/>
            </p:cNvSpPr>
            <p:nvPr/>
          </p:nvSpPr>
          <p:spPr bwMode="auto">
            <a:xfrm>
              <a:off x="270" y="872"/>
              <a:ext cx="39" cy="38"/>
            </a:xfrm>
            <a:prstGeom prst="ellipse">
              <a:avLst/>
            </a:prstGeom>
            <a:solidFill>
              <a:srgbClr val="FFFFFF"/>
            </a:solidFill>
            <a:ln w="38100">
              <a:solidFill>
                <a:schemeClr val="accent2"/>
              </a:solidFill>
              <a:miter lim="800000"/>
              <a:headEnd/>
              <a:tailEnd/>
            </a:ln>
          </p:spPr>
          <p:txBody>
            <a:bodyPr wrap="none" anchor="ct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25683" name="Oval 10"/>
            <p:cNvSpPr>
              <a:spLocks noChangeArrowheads="1"/>
            </p:cNvSpPr>
            <p:nvPr/>
          </p:nvSpPr>
          <p:spPr bwMode="auto">
            <a:xfrm>
              <a:off x="1484" y="1427"/>
              <a:ext cx="38" cy="37"/>
            </a:xfrm>
            <a:prstGeom prst="ellipse">
              <a:avLst/>
            </a:prstGeom>
            <a:solidFill>
              <a:srgbClr val="FFFFFF"/>
            </a:solidFill>
            <a:ln w="38100">
              <a:solidFill>
                <a:schemeClr val="accent2"/>
              </a:solidFill>
              <a:miter lim="800000"/>
              <a:headEnd/>
              <a:tailEnd/>
            </a:ln>
          </p:spPr>
          <p:txBody>
            <a:bodyPr wrap="none" anchor="ct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25684" name="Oval 11"/>
            <p:cNvSpPr>
              <a:spLocks noChangeArrowheads="1"/>
            </p:cNvSpPr>
            <p:nvPr/>
          </p:nvSpPr>
          <p:spPr bwMode="auto">
            <a:xfrm>
              <a:off x="1476" y="463"/>
              <a:ext cx="39" cy="38"/>
            </a:xfrm>
            <a:prstGeom prst="ellipse">
              <a:avLst/>
            </a:prstGeom>
            <a:solidFill>
              <a:srgbClr val="FFFFFF"/>
            </a:solidFill>
            <a:ln w="38100">
              <a:solidFill>
                <a:schemeClr val="accent2"/>
              </a:solidFill>
              <a:miter lim="800000"/>
              <a:headEnd/>
              <a:tailEnd/>
            </a:ln>
          </p:spPr>
          <p:txBody>
            <a:bodyPr wrap="none" anchor="ct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25685" name="Oval 12"/>
            <p:cNvSpPr>
              <a:spLocks noChangeArrowheads="1"/>
            </p:cNvSpPr>
            <p:nvPr/>
          </p:nvSpPr>
          <p:spPr bwMode="auto">
            <a:xfrm>
              <a:off x="270" y="1427"/>
              <a:ext cx="39" cy="38"/>
            </a:xfrm>
            <a:prstGeom prst="ellipse">
              <a:avLst/>
            </a:prstGeom>
            <a:solidFill>
              <a:srgbClr val="FFFFFF"/>
            </a:solidFill>
            <a:ln w="38100">
              <a:solidFill>
                <a:schemeClr val="accent2"/>
              </a:solidFill>
              <a:miter lim="800000"/>
              <a:headEnd/>
              <a:tailEnd/>
            </a:ln>
          </p:spPr>
          <p:txBody>
            <a:bodyPr wrap="none" anchor="ct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25686" name="Oval 13"/>
            <p:cNvSpPr>
              <a:spLocks noChangeArrowheads="1"/>
            </p:cNvSpPr>
            <p:nvPr/>
          </p:nvSpPr>
          <p:spPr bwMode="auto">
            <a:xfrm>
              <a:off x="959" y="1427"/>
              <a:ext cx="39" cy="38"/>
            </a:xfrm>
            <a:prstGeom prst="ellipse">
              <a:avLst/>
            </a:prstGeom>
            <a:solidFill>
              <a:schemeClr val="accent2"/>
            </a:solidFill>
            <a:ln w="38100">
              <a:solidFill>
                <a:schemeClr val="accent2"/>
              </a:solidFill>
              <a:miter lim="800000"/>
              <a:headEnd/>
              <a:tailEnd/>
            </a:ln>
          </p:spPr>
          <p:txBody>
            <a:bodyPr wrap="none" anchor="ct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25687" name="Line 14"/>
            <p:cNvSpPr>
              <a:spLocks noChangeShapeType="1"/>
            </p:cNvSpPr>
            <p:nvPr/>
          </p:nvSpPr>
          <p:spPr bwMode="auto">
            <a:xfrm>
              <a:off x="277" y="1006"/>
              <a:ext cx="1" cy="301"/>
            </a:xfrm>
            <a:prstGeom prst="line">
              <a:avLst/>
            </a:prstGeom>
            <a:noFill/>
            <a:ln w="28575">
              <a:solidFill>
                <a:srgbClr val="FF0066"/>
              </a:solidFill>
              <a:miter lim="800000"/>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88" name="Line 15"/>
            <p:cNvSpPr>
              <a:spLocks noChangeShapeType="1"/>
            </p:cNvSpPr>
            <p:nvPr/>
          </p:nvSpPr>
          <p:spPr bwMode="auto">
            <a:xfrm>
              <a:off x="1515" y="765"/>
              <a:ext cx="1" cy="505"/>
            </a:xfrm>
            <a:prstGeom prst="line">
              <a:avLst/>
            </a:prstGeom>
            <a:noFill/>
            <a:ln w="28575">
              <a:solidFill>
                <a:srgbClr val="FF0066"/>
              </a:solidFill>
              <a:miter lim="800000"/>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89" name="Line 16"/>
            <p:cNvSpPr>
              <a:spLocks noChangeShapeType="1"/>
            </p:cNvSpPr>
            <p:nvPr/>
          </p:nvSpPr>
          <p:spPr bwMode="auto">
            <a:xfrm>
              <a:off x="316" y="781"/>
              <a:ext cx="232" cy="1"/>
            </a:xfrm>
            <a:prstGeom prst="line">
              <a:avLst/>
            </a:prstGeom>
            <a:noFill/>
            <a:ln w="28575">
              <a:solidFill>
                <a:srgbClr val="FF0066"/>
              </a:solidFill>
              <a:miter lim="800000"/>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90" name="Line 17"/>
            <p:cNvSpPr>
              <a:spLocks noChangeShapeType="1"/>
            </p:cNvSpPr>
            <p:nvPr/>
          </p:nvSpPr>
          <p:spPr bwMode="auto">
            <a:xfrm flipH="1">
              <a:off x="1244" y="404"/>
              <a:ext cx="232" cy="1"/>
            </a:xfrm>
            <a:prstGeom prst="line">
              <a:avLst/>
            </a:prstGeom>
            <a:noFill/>
            <a:ln w="28575">
              <a:solidFill>
                <a:srgbClr val="FF0066"/>
              </a:solidFill>
              <a:miter lim="800000"/>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91" name="Text Box 18"/>
            <p:cNvSpPr>
              <a:spLocks noChangeArrowheads="1"/>
            </p:cNvSpPr>
            <p:nvPr/>
          </p:nvSpPr>
          <p:spPr bwMode="auto">
            <a:xfrm>
              <a:off x="1302" y="0"/>
              <a:ext cx="25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3600" i="1">
                  <a:solidFill>
                    <a:schemeClr val="tx1"/>
                  </a:solidFill>
                  <a:latin typeface="Times New Roman" pitchFamily="18" charset="0"/>
                  <a:ea typeface="方正琥珀繁体"/>
                  <a:cs typeface="方正琥珀繁体"/>
                </a:rPr>
                <a:t>i</a:t>
              </a:r>
              <a:r>
                <a:rPr lang="en-US" altLang="zh-CN" sz="1800">
                  <a:solidFill>
                    <a:schemeClr val="tx1"/>
                  </a:solidFill>
                  <a:latin typeface="Times New Roman" pitchFamily="18" charset="0"/>
                  <a:ea typeface="方正琥珀繁体"/>
                  <a:cs typeface="方正琥珀繁体"/>
                </a:rPr>
                <a:t>c</a:t>
              </a:r>
              <a:endParaRPr lang="en-US" altLang="zh-CN" sz="1600" i="1">
                <a:solidFill>
                  <a:schemeClr val="tx1"/>
                </a:solidFill>
                <a:latin typeface="Times New Roman" pitchFamily="18" charset="0"/>
                <a:ea typeface="方正琥珀繁体"/>
                <a:cs typeface="方正琥珀繁体"/>
              </a:endParaRPr>
            </a:p>
          </p:txBody>
        </p:sp>
        <p:sp>
          <p:nvSpPr>
            <p:cNvPr id="25692" name="Text Box 19"/>
            <p:cNvSpPr>
              <a:spLocks noChangeArrowheads="1"/>
            </p:cNvSpPr>
            <p:nvPr/>
          </p:nvSpPr>
          <p:spPr bwMode="auto">
            <a:xfrm>
              <a:off x="1534" y="717"/>
              <a:ext cx="41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3600" i="1">
                  <a:solidFill>
                    <a:schemeClr val="tx1"/>
                  </a:solidFill>
                  <a:latin typeface="Times New Roman" pitchFamily="18" charset="0"/>
                  <a:ea typeface="方正琥珀繁体"/>
                  <a:cs typeface="方正琥珀繁体"/>
                </a:rPr>
                <a:t>u</a:t>
              </a:r>
              <a:r>
                <a:rPr lang="en-US" altLang="zh-CN" sz="2000">
                  <a:solidFill>
                    <a:schemeClr val="tx1"/>
                  </a:solidFill>
                  <a:latin typeface="Times New Roman" pitchFamily="18" charset="0"/>
                  <a:ea typeface="方正琥珀繁体"/>
                  <a:cs typeface="方正琥珀繁体"/>
                </a:rPr>
                <a:t>ce</a:t>
              </a:r>
              <a:endParaRPr lang="en-US" altLang="zh-CN" sz="1600" b="0">
                <a:solidFill>
                  <a:schemeClr val="tx1"/>
                </a:solidFill>
                <a:latin typeface="Times New Roman" pitchFamily="18" charset="0"/>
                <a:ea typeface="方正琥珀繁体"/>
                <a:cs typeface="方正琥珀繁体"/>
              </a:endParaRPr>
            </a:p>
          </p:txBody>
        </p:sp>
        <p:sp>
          <p:nvSpPr>
            <p:cNvPr id="25693" name="Text Box 20"/>
            <p:cNvSpPr>
              <a:spLocks noChangeArrowheads="1"/>
            </p:cNvSpPr>
            <p:nvPr/>
          </p:nvSpPr>
          <p:spPr bwMode="auto">
            <a:xfrm>
              <a:off x="283" y="940"/>
              <a:ext cx="4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3600" i="1">
                  <a:solidFill>
                    <a:schemeClr val="tx1"/>
                  </a:solidFill>
                  <a:latin typeface="Times New Roman" pitchFamily="18" charset="0"/>
                  <a:ea typeface="方正琥珀繁体"/>
                  <a:cs typeface="方正琥珀繁体"/>
                </a:rPr>
                <a:t>u</a:t>
              </a:r>
              <a:r>
                <a:rPr lang="en-US" altLang="zh-CN" sz="1800">
                  <a:solidFill>
                    <a:schemeClr val="tx1"/>
                  </a:solidFill>
                  <a:latin typeface="Times New Roman" pitchFamily="18" charset="0"/>
                  <a:ea typeface="方正琥珀繁体"/>
                  <a:cs typeface="方正琥珀繁体"/>
                </a:rPr>
                <a:t>be</a:t>
              </a:r>
              <a:endParaRPr lang="en-US" altLang="zh-CN" sz="1600" b="0">
                <a:solidFill>
                  <a:schemeClr val="tx1"/>
                </a:solidFill>
                <a:latin typeface="Times New Roman" pitchFamily="18" charset="0"/>
                <a:ea typeface="方正琥珀繁体"/>
                <a:cs typeface="方正琥珀繁体"/>
              </a:endParaRPr>
            </a:p>
          </p:txBody>
        </p:sp>
        <p:sp>
          <p:nvSpPr>
            <p:cNvPr id="25694" name="Text Box 21"/>
            <p:cNvSpPr>
              <a:spLocks noChangeArrowheads="1"/>
            </p:cNvSpPr>
            <p:nvPr/>
          </p:nvSpPr>
          <p:spPr bwMode="auto">
            <a:xfrm>
              <a:off x="294" y="415"/>
              <a:ext cx="26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3600" i="1">
                  <a:solidFill>
                    <a:schemeClr val="tx1"/>
                  </a:solidFill>
                  <a:latin typeface="Times New Roman" pitchFamily="18" charset="0"/>
                  <a:ea typeface="方正琥珀繁体"/>
                  <a:cs typeface="方正琥珀繁体"/>
                </a:rPr>
                <a:t>i</a:t>
              </a:r>
              <a:r>
                <a:rPr lang="en-US" altLang="zh-CN" sz="1600">
                  <a:solidFill>
                    <a:schemeClr val="tx1"/>
                  </a:solidFill>
                  <a:latin typeface="Times New Roman" pitchFamily="18" charset="0"/>
                  <a:ea typeface="方正琥珀繁体"/>
                  <a:cs typeface="方正琥珀繁体"/>
                </a:rPr>
                <a:t>b</a:t>
              </a:r>
              <a:endParaRPr lang="en-US" altLang="zh-CN" sz="1600" i="1">
                <a:solidFill>
                  <a:schemeClr val="tx1"/>
                </a:solidFill>
                <a:latin typeface="Times New Roman" pitchFamily="18" charset="0"/>
                <a:ea typeface="方正琥珀繁体"/>
                <a:cs typeface="方正琥珀繁体"/>
              </a:endParaRPr>
            </a:p>
          </p:txBody>
        </p:sp>
        <p:sp>
          <p:nvSpPr>
            <p:cNvPr id="25695" name="Text Box 22"/>
            <p:cNvSpPr>
              <a:spLocks noChangeArrowheads="1"/>
            </p:cNvSpPr>
            <p:nvPr/>
          </p:nvSpPr>
          <p:spPr bwMode="auto">
            <a:xfrm>
              <a:off x="1098" y="490"/>
              <a:ext cx="3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zh-CN" altLang="en-US" sz="2800" i="1">
                  <a:solidFill>
                    <a:schemeClr val="tx1"/>
                  </a:solidFill>
                  <a:latin typeface="Times New Roman" pitchFamily="18" charset="0"/>
                  <a:ea typeface="方正琥珀繁体"/>
                  <a:cs typeface="方正琥珀繁体"/>
                  <a:sym typeface="Symbol" pitchFamily="18" charset="2"/>
                </a:rPr>
                <a:t></a:t>
              </a:r>
              <a:r>
                <a:rPr lang="zh-CN" altLang="en-US" sz="2000" i="1">
                  <a:solidFill>
                    <a:schemeClr val="tx1"/>
                  </a:solidFill>
                  <a:latin typeface="Times New Roman" pitchFamily="18" charset="0"/>
                  <a:ea typeface="方正琥珀繁体"/>
                  <a:cs typeface="方正琥珀繁体"/>
                  <a:sym typeface="Symbol" pitchFamily="18" charset="2"/>
                </a:rPr>
                <a:t> </a:t>
              </a:r>
              <a:r>
                <a:rPr lang="en-US" altLang="zh-CN" sz="3600" i="1">
                  <a:solidFill>
                    <a:schemeClr val="tx1"/>
                  </a:solidFill>
                  <a:latin typeface="Times New Roman" pitchFamily="18" charset="0"/>
                  <a:ea typeface="方正琥珀繁体"/>
                  <a:cs typeface="方正琥珀繁体"/>
                </a:rPr>
                <a:t>i</a:t>
              </a:r>
              <a:r>
                <a:rPr lang="en-US" altLang="zh-CN" sz="1600">
                  <a:solidFill>
                    <a:schemeClr val="tx1"/>
                  </a:solidFill>
                  <a:latin typeface="Times New Roman" pitchFamily="18" charset="0"/>
                  <a:ea typeface="方正琥珀繁体"/>
                  <a:cs typeface="方正琥珀繁体"/>
                </a:rPr>
                <a:t>b</a:t>
              </a:r>
              <a:endParaRPr lang="en-US" altLang="zh-CN" sz="1600" i="1">
                <a:solidFill>
                  <a:schemeClr val="tx1"/>
                </a:solidFill>
                <a:latin typeface="Times New Roman" pitchFamily="18" charset="0"/>
                <a:ea typeface="方正琥珀繁体"/>
                <a:cs typeface="方正琥珀繁体"/>
              </a:endParaRPr>
            </a:p>
          </p:txBody>
        </p:sp>
        <p:sp>
          <p:nvSpPr>
            <p:cNvPr id="25696" name="Line 23"/>
            <p:cNvSpPr>
              <a:spLocks noChangeShapeType="1"/>
            </p:cNvSpPr>
            <p:nvPr/>
          </p:nvSpPr>
          <p:spPr bwMode="auto">
            <a:xfrm>
              <a:off x="1083" y="557"/>
              <a:ext cx="1" cy="263"/>
            </a:xfrm>
            <a:prstGeom prst="line">
              <a:avLst/>
            </a:prstGeom>
            <a:noFill/>
            <a:ln w="28575">
              <a:solidFill>
                <a:srgbClr val="FF0066"/>
              </a:solidFill>
              <a:miter lim="800000"/>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97" name="Line 24"/>
            <p:cNvSpPr>
              <a:spLocks noChangeShapeType="1"/>
            </p:cNvSpPr>
            <p:nvPr/>
          </p:nvSpPr>
          <p:spPr bwMode="auto">
            <a:xfrm>
              <a:off x="981" y="1105"/>
              <a:ext cx="1" cy="339"/>
            </a:xfrm>
            <a:prstGeom prst="line">
              <a:avLst/>
            </a:prstGeom>
            <a:noFill/>
            <a:ln w="38100">
              <a:solidFill>
                <a:schemeClr val="accent2"/>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98" name="Text Box 25"/>
            <p:cNvSpPr>
              <a:spLocks noChangeArrowheads="1"/>
            </p:cNvSpPr>
            <p:nvPr/>
          </p:nvSpPr>
          <p:spPr bwMode="auto">
            <a:xfrm>
              <a:off x="1542" y="335"/>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a:solidFill>
                    <a:srgbClr val="99FF33"/>
                  </a:solidFill>
                  <a:latin typeface="Times New Roman" pitchFamily="18" charset="0"/>
                  <a:ea typeface="方正琥珀繁体"/>
                  <a:cs typeface="方正琥珀繁体"/>
                </a:rPr>
                <a:t>C</a:t>
              </a:r>
              <a:endParaRPr lang="zh-CN" altLang="en-US">
                <a:latin typeface="Times New Roman" pitchFamily="18" charset="0"/>
              </a:endParaRPr>
            </a:p>
          </p:txBody>
        </p:sp>
        <p:sp>
          <p:nvSpPr>
            <p:cNvPr id="25699" name="Text Box 26"/>
            <p:cNvSpPr>
              <a:spLocks noChangeArrowheads="1"/>
            </p:cNvSpPr>
            <p:nvPr/>
          </p:nvSpPr>
          <p:spPr bwMode="auto">
            <a:xfrm>
              <a:off x="0" y="712"/>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a:solidFill>
                    <a:srgbClr val="99FF33"/>
                  </a:solidFill>
                  <a:latin typeface="Times New Roman" pitchFamily="18" charset="0"/>
                  <a:ea typeface="方正琥珀繁体"/>
                  <a:cs typeface="方正琥珀繁体"/>
                </a:rPr>
                <a:t>B</a:t>
              </a:r>
              <a:endParaRPr lang="zh-CN" altLang="en-US">
                <a:latin typeface="Times New Roman" pitchFamily="18" charset="0"/>
              </a:endParaRPr>
            </a:p>
          </p:txBody>
        </p:sp>
        <p:sp>
          <p:nvSpPr>
            <p:cNvPr id="25700" name="Text Box 27"/>
            <p:cNvSpPr>
              <a:spLocks noChangeArrowheads="1"/>
            </p:cNvSpPr>
            <p:nvPr/>
          </p:nvSpPr>
          <p:spPr bwMode="auto">
            <a:xfrm>
              <a:off x="826" y="1500"/>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a:solidFill>
                    <a:srgbClr val="99FF33"/>
                  </a:solidFill>
                  <a:latin typeface="Times New Roman" pitchFamily="18" charset="0"/>
                  <a:ea typeface="方正琥珀繁体"/>
                  <a:cs typeface="方正琥珀繁体"/>
                </a:rPr>
                <a:t>E</a:t>
              </a:r>
              <a:endParaRPr lang="zh-CN" altLang="en-US">
                <a:latin typeface="Times New Roman" pitchFamily="18" charset="0"/>
              </a:endParaRPr>
            </a:p>
          </p:txBody>
        </p:sp>
      </p:grpSp>
      <p:grpSp>
        <p:nvGrpSpPr>
          <p:cNvPr id="33820" name="Group 28"/>
          <p:cNvGrpSpPr>
            <a:grpSpLocks/>
          </p:cNvGrpSpPr>
          <p:nvPr/>
        </p:nvGrpSpPr>
        <p:grpSpPr bwMode="auto">
          <a:xfrm>
            <a:off x="3497076" y="3191768"/>
            <a:ext cx="1958975" cy="2260600"/>
            <a:chOff x="0" y="-32"/>
            <a:chExt cx="1234" cy="1424"/>
          </a:xfrm>
        </p:grpSpPr>
        <p:sp>
          <p:nvSpPr>
            <p:cNvPr id="25668" name="Line 29"/>
            <p:cNvSpPr>
              <a:spLocks noChangeShapeType="1"/>
            </p:cNvSpPr>
            <p:nvPr/>
          </p:nvSpPr>
          <p:spPr bwMode="auto">
            <a:xfrm>
              <a:off x="120" y="299"/>
              <a:ext cx="702" cy="1"/>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9" name="Line 30"/>
            <p:cNvSpPr>
              <a:spLocks noChangeShapeType="1"/>
            </p:cNvSpPr>
            <p:nvPr/>
          </p:nvSpPr>
          <p:spPr bwMode="auto">
            <a:xfrm>
              <a:off x="822" y="299"/>
              <a:ext cx="1" cy="39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70" name="Rectangle 31"/>
            <p:cNvSpPr>
              <a:spLocks noChangeArrowheads="1"/>
            </p:cNvSpPr>
            <p:nvPr/>
          </p:nvSpPr>
          <p:spPr bwMode="auto">
            <a:xfrm>
              <a:off x="758" y="689"/>
              <a:ext cx="124" cy="274"/>
            </a:xfrm>
            <a:prstGeom prst="rect">
              <a:avLst/>
            </a:prstGeom>
            <a:solidFill>
              <a:srgbClr val="FFFFFF"/>
            </a:solidFill>
            <a:ln w="38100">
              <a:solidFill>
                <a:srgbClr val="000000"/>
              </a:solidFill>
              <a:miter lim="800000"/>
              <a:headEnd/>
              <a:tailEnd/>
            </a:ln>
          </p:spPr>
          <p:txBody>
            <a:bodyPr wrap="none" anchor="ct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25671" name="Line 32"/>
            <p:cNvSpPr>
              <a:spLocks noChangeShapeType="1"/>
            </p:cNvSpPr>
            <p:nvPr/>
          </p:nvSpPr>
          <p:spPr bwMode="auto">
            <a:xfrm>
              <a:off x="822" y="963"/>
              <a:ext cx="1" cy="429"/>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72" name="Oval 33"/>
            <p:cNvSpPr>
              <a:spLocks noChangeArrowheads="1"/>
            </p:cNvSpPr>
            <p:nvPr/>
          </p:nvSpPr>
          <p:spPr bwMode="auto">
            <a:xfrm>
              <a:off x="30" y="260"/>
              <a:ext cx="82" cy="78"/>
            </a:xfrm>
            <a:prstGeom prst="ellipse">
              <a:avLst/>
            </a:prstGeom>
            <a:solidFill>
              <a:srgbClr val="FFFFFF"/>
            </a:solidFill>
            <a:ln w="38100">
              <a:solidFill>
                <a:srgbClr val="000000"/>
              </a:solidFill>
              <a:miter lim="800000"/>
              <a:headEnd/>
              <a:tailEnd/>
            </a:ln>
          </p:spPr>
          <p:txBody>
            <a:bodyPr wrap="none" anchor="ct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25673" name="Text Box 34"/>
            <p:cNvSpPr>
              <a:spLocks noChangeArrowheads="1"/>
            </p:cNvSpPr>
            <p:nvPr/>
          </p:nvSpPr>
          <p:spPr bwMode="auto">
            <a:xfrm>
              <a:off x="328" y="571"/>
              <a:ext cx="45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buFont typeface="Arial" pitchFamily="34" charset="0"/>
                <a:buNone/>
              </a:pPr>
              <a:r>
                <a:rPr lang="en-US" altLang="zh-CN" sz="4000" i="1">
                  <a:solidFill>
                    <a:schemeClr val="tx1"/>
                  </a:solidFill>
                  <a:latin typeface="Times New Roman" pitchFamily="18" charset="0"/>
                  <a:ea typeface="方正琥珀繁体"/>
                  <a:cs typeface="方正琥珀繁体"/>
                </a:rPr>
                <a:t>r</a:t>
              </a:r>
              <a:r>
                <a:rPr lang="en-US" altLang="zh-CN" sz="2000">
                  <a:solidFill>
                    <a:schemeClr val="tx1"/>
                  </a:solidFill>
                  <a:latin typeface="Times New Roman" pitchFamily="18" charset="0"/>
                  <a:ea typeface="方正琥珀繁体"/>
                  <a:cs typeface="方正琥珀繁体"/>
                </a:rPr>
                <a:t>be </a:t>
              </a:r>
              <a:endParaRPr lang="en-US" altLang="zh-CN" i="1">
                <a:solidFill>
                  <a:schemeClr val="tx1"/>
                </a:solidFill>
                <a:latin typeface="Times New Roman" pitchFamily="18" charset="0"/>
                <a:ea typeface="方正琥珀繁体"/>
                <a:cs typeface="方正琥珀繁体"/>
              </a:endParaRPr>
            </a:p>
          </p:txBody>
        </p:sp>
        <p:sp>
          <p:nvSpPr>
            <p:cNvPr id="25674" name="Text Box 35"/>
            <p:cNvSpPr>
              <a:spLocks noChangeArrowheads="1"/>
            </p:cNvSpPr>
            <p:nvPr/>
          </p:nvSpPr>
          <p:spPr bwMode="auto">
            <a:xfrm>
              <a:off x="990" y="1102"/>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a:solidFill>
                    <a:srgbClr val="99FF33"/>
                  </a:solidFill>
                  <a:latin typeface="Times New Roman" pitchFamily="18" charset="0"/>
                  <a:ea typeface="方正琥珀繁体"/>
                  <a:cs typeface="方正琥珀繁体"/>
                </a:rPr>
                <a:t>E</a:t>
              </a:r>
              <a:endParaRPr lang="zh-CN" altLang="en-US">
                <a:latin typeface="Times New Roman" pitchFamily="18" charset="0"/>
              </a:endParaRPr>
            </a:p>
          </p:txBody>
        </p:sp>
        <p:sp>
          <p:nvSpPr>
            <p:cNvPr id="25675" name="Text Box 36"/>
            <p:cNvSpPr>
              <a:spLocks noChangeArrowheads="1"/>
            </p:cNvSpPr>
            <p:nvPr/>
          </p:nvSpPr>
          <p:spPr bwMode="auto">
            <a:xfrm>
              <a:off x="0" y="-32"/>
              <a:ext cx="2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a:solidFill>
                    <a:srgbClr val="99FF33"/>
                  </a:solidFill>
                  <a:latin typeface="Times New Roman" pitchFamily="18" charset="0"/>
                  <a:ea typeface="方正琥珀繁体"/>
                  <a:cs typeface="方正琥珀繁体"/>
                </a:rPr>
                <a:t>B</a:t>
              </a:r>
              <a:endParaRPr lang="zh-CN" altLang="en-US">
                <a:latin typeface="Times New Roman" pitchFamily="18" charset="0"/>
              </a:endParaRPr>
            </a:p>
          </p:txBody>
        </p:sp>
      </p:grpSp>
      <p:grpSp>
        <p:nvGrpSpPr>
          <p:cNvPr id="33829" name="Group 37"/>
          <p:cNvGrpSpPr>
            <a:grpSpLocks/>
          </p:cNvGrpSpPr>
          <p:nvPr/>
        </p:nvGrpSpPr>
        <p:grpSpPr bwMode="auto">
          <a:xfrm>
            <a:off x="4998851" y="4023618"/>
            <a:ext cx="1627188" cy="823912"/>
            <a:chOff x="0" y="0"/>
            <a:chExt cx="1191" cy="639"/>
          </a:xfrm>
        </p:grpSpPr>
        <p:sp>
          <p:nvSpPr>
            <p:cNvPr id="25664" name="Text Box 38"/>
            <p:cNvSpPr>
              <a:spLocks noChangeArrowheads="1"/>
            </p:cNvSpPr>
            <p:nvPr/>
          </p:nvSpPr>
          <p:spPr bwMode="auto">
            <a:xfrm>
              <a:off x="652" y="0"/>
              <a:ext cx="539"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zh-CN" altLang="en-US" sz="2800" i="1">
                  <a:solidFill>
                    <a:srgbClr val="000000"/>
                  </a:solidFill>
                  <a:latin typeface="Times New Roman" pitchFamily="18" charset="0"/>
                  <a:ea typeface="方正琥珀繁体"/>
                  <a:cs typeface="方正琥珀繁体"/>
                  <a:sym typeface="Symbol" pitchFamily="18" charset="2"/>
                </a:rPr>
                <a:t></a:t>
              </a:r>
              <a:r>
                <a:rPr lang="zh-CN" altLang="en-US" sz="2800">
                  <a:solidFill>
                    <a:srgbClr val="000000"/>
                  </a:solidFill>
                  <a:latin typeface="Times New Roman" pitchFamily="18" charset="0"/>
                  <a:ea typeface="方正琥珀繁体"/>
                  <a:cs typeface="方正琥珀繁体"/>
                  <a:sym typeface="Symbol" pitchFamily="18" charset="2"/>
                </a:rPr>
                <a:t> </a:t>
              </a:r>
              <a:r>
                <a:rPr lang="en-US" altLang="zh-CN" sz="4000" i="1">
                  <a:solidFill>
                    <a:srgbClr val="000000"/>
                  </a:solidFill>
                  <a:latin typeface="Times New Roman" pitchFamily="18" charset="0"/>
                  <a:ea typeface="方正琥珀繁体"/>
                  <a:cs typeface="方正琥珀繁体"/>
                </a:rPr>
                <a:t>i</a:t>
              </a:r>
              <a:r>
                <a:rPr lang="en-US" altLang="zh-CN" sz="1800">
                  <a:solidFill>
                    <a:srgbClr val="000000"/>
                  </a:solidFill>
                  <a:latin typeface="Times New Roman" pitchFamily="18" charset="0"/>
                  <a:ea typeface="方正琥珀繁体"/>
                  <a:cs typeface="方正琥珀繁体"/>
                </a:rPr>
                <a:t>b</a:t>
              </a:r>
              <a:endParaRPr lang="en-US" altLang="zh-CN" sz="1800" i="1">
                <a:solidFill>
                  <a:schemeClr val="tx1"/>
                </a:solidFill>
                <a:latin typeface="Times New Roman" pitchFamily="18" charset="0"/>
                <a:ea typeface="方正琥珀繁体"/>
                <a:cs typeface="方正琥珀繁体"/>
              </a:endParaRPr>
            </a:p>
          </p:txBody>
        </p:sp>
        <p:sp>
          <p:nvSpPr>
            <p:cNvPr id="25665" name="Line 39"/>
            <p:cNvSpPr>
              <a:spLocks noChangeShapeType="1"/>
            </p:cNvSpPr>
            <p:nvPr/>
          </p:nvSpPr>
          <p:spPr bwMode="auto">
            <a:xfrm>
              <a:off x="0" y="111"/>
              <a:ext cx="1" cy="528"/>
            </a:xfrm>
            <a:prstGeom prst="line">
              <a:avLst/>
            </a:prstGeom>
            <a:noFill/>
            <a:ln w="28575">
              <a:solidFill>
                <a:srgbClr val="FF0066"/>
              </a:solidFill>
              <a:miter lim="800000"/>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6" name="Line 40"/>
            <p:cNvSpPr>
              <a:spLocks noChangeShapeType="1"/>
            </p:cNvSpPr>
            <p:nvPr/>
          </p:nvSpPr>
          <p:spPr bwMode="auto">
            <a:xfrm>
              <a:off x="720" y="111"/>
              <a:ext cx="1" cy="528"/>
            </a:xfrm>
            <a:prstGeom prst="line">
              <a:avLst/>
            </a:prstGeom>
            <a:noFill/>
            <a:ln w="28575">
              <a:solidFill>
                <a:srgbClr val="FF0066"/>
              </a:solidFill>
              <a:miter lim="800000"/>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7" name="Text Box 41"/>
            <p:cNvSpPr>
              <a:spLocks noChangeArrowheads="1"/>
            </p:cNvSpPr>
            <p:nvPr/>
          </p:nvSpPr>
          <p:spPr bwMode="auto">
            <a:xfrm>
              <a:off x="22" y="61"/>
              <a:ext cx="331"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4000" i="1">
                  <a:solidFill>
                    <a:srgbClr val="000000"/>
                  </a:solidFill>
                  <a:latin typeface="Times New Roman" pitchFamily="18" charset="0"/>
                  <a:ea typeface="方正琥珀繁体"/>
                  <a:cs typeface="方正琥珀繁体"/>
                </a:rPr>
                <a:t>i</a:t>
              </a:r>
              <a:r>
                <a:rPr lang="en-US" altLang="zh-CN" sz="1800">
                  <a:solidFill>
                    <a:srgbClr val="000000"/>
                  </a:solidFill>
                  <a:latin typeface="Times New Roman" pitchFamily="18" charset="0"/>
                  <a:ea typeface="方正琥珀繁体"/>
                  <a:cs typeface="方正琥珀繁体"/>
                </a:rPr>
                <a:t>b</a:t>
              </a:r>
              <a:endParaRPr lang="en-US" altLang="zh-CN" sz="1800" i="1">
                <a:solidFill>
                  <a:schemeClr val="tx1"/>
                </a:solidFill>
                <a:latin typeface="Times New Roman" pitchFamily="18" charset="0"/>
                <a:ea typeface="方正琥珀繁体"/>
                <a:cs typeface="方正琥珀繁体"/>
              </a:endParaRPr>
            </a:p>
          </p:txBody>
        </p:sp>
      </p:grpSp>
      <p:grpSp>
        <p:nvGrpSpPr>
          <p:cNvPr id="33834" name="Group 42"/>
          <p:cNvGrpSpPr>
            <a:grpSpLocks/>
          </p:cNvGrpSpPr>
          <p:nvPr/>
        </p:nvGrpSpPr>
        <p:grpSpPr bwMode="auto">
          <a:xfrm>
            <a:off x="5611626" y="3140968"/>
            <a:ext cx="2574925" cy="2311400"/>
            <a:chOff x="0" y="-91"/>
            <a:chExt cx="1622" cy="1456"/>
          </a:xfrm>
        </p:grpSpPr>
        <p:grpSp>
          <p:nvGrpSpPr>
            <p:cNvPr id="25653" name="Group 43"/>
            <p:cNvGrpSpPr>
              <a:grpSpLocks/>
            </p:cNvGrpSpPr>
            <p:nvPr/>
          </p:nvGrpSpPr>
          <p:grpSpPr bwMode="auto">
            <a:xfrm rot="189201">
              <a:off x="0" y="584"/>
              <a:ext cx="206" cy="391"/>
              <a:chOff x="0" y="0"/>
              <a:chExt cx="240" cy="480"/>
            </a:xfrm>
          </p:grpSpPr>
          <p:sp>
            <p:nvSpPr>
              <p:cNvPr id="25659" name="Line 44"/>
              <p:cNvSpPr>
                <a:spLocks noChangeShapeType="1"/>
              </p:cNvSpPr>
              <p:nvPr/>
            </p:nvSpPr>
            <p:spPr bwMode="auto">
              <a:xfrm flipH="1">
                <a:off x="0" y="0"/>
                <a:ext cx="96" cy="24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0" name="Line 45"/>
              <p:cNvSpPr>
                <a:spLocks noChangeShapeType="1"/>
              </p:cNvSpPr>
              <p:nvPr/>
            </p:nvSpPr>
            <p:spPr bwMode="auto">
              <a:xfrm>
                <a:off x="96" y="0"/>
                <a:ext cx="144" cy="24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1" name="Line 46"/>
              <p:cNvSpPr>
                <a:spLocks noChangeShapeType="1"/>
              </p:cNvSpPr>
              <p:nvPr/>
            </p:nvSpPr>
            <p:spPr bwMode="auto">
              <a:xfrm>
                <a:off x="0" y="240"/>
                <a:ext cx="144" cy="24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2" name="Line 47"/>
              <p:cNvSpPr>
                <a:spLocks noChangeShapeType="1"/>
              </p:cNvSpPr>
              <p:nvPr/>
            </p:nvSpPr>
            <p:spPr bwMode="auto">
              <a:xfrm rot="21549286" flipH="1">
                <a:off x="144" y="228"/>
                <a:ext cx="96" cy="24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3" name="Line 48"/>
              <p:cNvSpPr>
                <a:spLocks noChangeShapeType="1"/>
              </p:cNvSpPr>
              <p:nvPr/>
            </p:nvSpPr>
            <p:spPr bwMode="auto">
              <a:xfrm>
                <a:off x="0" y="240"/>
                <a:ext cx="240" cy="1"/>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5654" name="Line 49"/>
            <p:cNvSpPr>
              <a:spLocks noChangeShapeType="1"/>
            </p:cNvSpPr>
            <p:nvPr/>
          </p:nvSpPr>
          <p:spPr bwMode="auto">
            <a:xfrm>
              <a:off x="103" y="975"/>
              <a:ext cx="1" cy="39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5" name="Line 50"/>
            <p:cNvSpPr>
              <a:spLocks noChangeShapeType="1"/>
            </p:cNvSpPr>
            <p:nvPr/>
          </p:nvSpPr>
          <p:spPr bwMode="auto">
            <a:xfrm flipV="1">
              <a:off x="101" y="240"/>
              <a:ext cx="1" cy="352"/>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6" name="Line 51"/>
            <p:cNvSpPr>
              <a:spLocks noChangeShapeType="1"/>
            </p:cNvSpPr>
            <p:nvPr/>
          </p:nvSpPr>
          <p:spPr bwMode="auto">
            <a:xfrm>
              <a:off x="101" y="233"/>
              <a:ext cx="1445" cy="1"/>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7" name="Oval 52"/>
            <p:cNvSpPr>
              <a:spLocks noChangeArrowheads="1"/>
            </p:cNvSpPr>
            <p:nvPr/>
          </p:nvSpPr>
          <p:spPr bwMode="auto">
            <a:xfrm>
              <a:off x="1528" y="194"/>
              <a:ext cx="83" cy="78"/>
            </a:xfrm>
            <a:prstGeom prst="ellipse">
              <a:avLst/>
            </a:prstGeom>
            <a:solidFill>
              <a:srgbClr val="FFFFFF"/>
            </a:solidFill>
            <a:ln w="38100">
              <a:solidFill>
                <a:srgbClr val="000000"/>
              </a:solidFill>
              <a:miter lim="800000"/>
              <a:headEnd/>
              <a:tailEnd/>
            </a:ln>
          </p:spPr>
          <p:txBody>
            <a:bodyPr wrap="none" anchor="ct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25658" name="Text Box 53"/>
            <p:cNvSpPr>
              <a:spLocks noChangeArrowheads="1"/>
            </p:cNvSpPr>
            <p:nvPr/>
          </p:nvSpPr>
          <p:spPr bwMode="auto">
            <a:xfrm>
              <a:off x="1344" y="-91"/>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2800">
                  <a:solidFill>
                    <a:srgbClr val="99FF33"/>
                  </a:solidFill>
                  <a:latin typeface="Times New Roman" pitchFamily="18" charset="0"/>
                  <a:ea typeface="方正琥珀繁体"/>
                  <a:cs typeface="方正琥珀繁体"/>
                </a:rPr>
                <a:t>C</a:t>
              </a:r>
              <a:endParaRPr lang="en-US" altLang="zh-CN" sz="2000">
                <a:solidFill>
                  <a:srgbClr val="99FF33"/>
                </a:solidFill>
                <a:latin typeface="Times New Roman" pitchFamily="18" charset="0"/>
                <a:ea typeface="方正琥珀繁体"/>
                <a:cs typeface="方正琥珀繁体"/>
              </a:endParaRPr>
            </a:p>
          </p:txBody>
        </p:sp>
      </p:grpSp>
      <p:grpSp>
        <p:nvGrpSpPr>
          <p:cNvPr id="33846" name="Group 54"/>
          <p:cNvGrpSpPr>
            <a:grpSpLocks/>
          </p:cNvGrpSpPr>
          <p:nvPr/>
        </p:nvGrpSpPr>
        <p:grpSpPr bwMode="auto">
          <a:xfrm>
            <a:off x="7032439" y="3490218"/>
            <a:ext cx="855662" cy="701675"/>
            <a:chOff x="0" y="0"/>
            <a:chExt cx="539" cy="442"/>
          </a:xfrm>
        </p:grpSpPr>
        <p:sp>
          <p:nvSpPr>
            <p:cNvPr id="25651" name="Text Box 55"/>
            <p:cNvSpPr>
              <a:spLocks noChangeArrowheads="1"/>
            </p:cNvSpPr>
            <p:nvPr/>
          </p:nvSpPr>
          <p:spPr bwMode="auto">
            <a:xfrm>
              <a:off x="270" y="0"/>
              <a:ext cx="26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4000" i="1">
                  <a:solidFill>
                    <a:schemeClr val="tx1"/>
                  </a:solidFill>
                  <a:latin typeface="Times New Roman" pitchFamily="18" charset="0"/>
                  <a:ea typeface="方正琥珀繁体"/>
                  <a:cs typeface="方正琥珀繁体"/>
                </a:rPr>
                <a:t>i</a:t>
              </a:r>
              <a:r>
                <a:rPr lang="en-US" altLang="zh-CN" sz="1800">
                  <a:solidFill>
                    <a:schemeClr val="tx1"/>
                  </a:solidFill>
                  <a:latin typeface="Times New Roman" pitchFamily="18" charset="0"/>
                  <a:ea typeface="方正琥珀繁体"/>
                  <a:cs typeface="方正琥珀繁体"/>
                </a:rPr>
                <a:t>c</a:t>
              </a:r>
              <a:endParaRPr lang="en-US" altLang="zh-CN" sz="1800" i="1">
                <a:solidFill>
                  <a:schemeClr val="tx1"/>
                </a:solidFill>
                <a:latin typeface="Times New Roman" pitchFamily="18" charset="0"/>
                <a:ea typeface="方正琥珀繁体"/>
                <a:cs typeface="方正琥珀繁体"/>
              </a:endParaRPr>
            </a:p>
          </p:txBody>
        </p:sp>
        <p:sp>
          <p:nvSpPr>
            <p:cNvPr id="25652" name="Line 56"/>
            <p:cNvSpPr>
              <a:spLocks noChangeShapeType="1"/>
            </p:cNvSpPr>
            <p:nvPr/>
          </p:nvSpPr>
          <p:spPr bwMode="auto">
            <a:xfrm flipH="1">
              <a:off x="0" y="221"/>
              <a:ext cx="289" cy="1"/>
            </a:xfrm>
            <a:prstGeom prst="line">
              <a:avLst/>
            </a:prstGeom>
            <a:noFill/>
            <a:ln w="28575">
              <a:solidFill>
                <a:srgbClr val="FF0066"/>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3849" name="Group 57"/>
          <p:cNvGrpSpPr>
            <a:grpSpLocks/>
          </p:cNvGrpSpPr>
          <p:nvPr/>
        </p:nvGrpSpPr>
        <p:grpSpPr bwMode="auto">
          <a:xfrm>
            <a:off x="6089464" y="3666430"/>
            <a:ext cx="1846262" cy="1797050"/>
            <a:chOff x="0" y="0"/>
            <a:chExt cx="1352" cy="1392"/>
          </a:xfrm>
        </p:grpSpPr>
        <p:sp>
          <p:nvSpPr>
            <p:cNvPr id="25642" name="Text Box 58"/>
            <p:cNvSpPr>
              <a:spLocks noChangeArrowheads="1"/>
            </p:cNvSpPr>
            <p:nvPr/>
          </p:nvSpPr>
          <p:spPr bwMode="auto">
            <a:xfrm>
              <a:off x="0" y="640"/>
              <a:ext cx="547" cy="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zh-CN" altLang="en-US" sz="2800">
                  <a:solidFill>
                    <a:schemeClr val="tx1"/>
                  </a:solidFill>
                  <a:latin typeface="Times New Roman" pitchFamily="18" charset="0"/>
                  <a:ea typeface="方正琥珀繁体"/>
                  <a:cs typeface="方正琥珀繁体"/>
                </a:rPr>
                <a:t> </a:t>
              </a:r>
              <a:r>
                <a:rPr lang="en-US" altLang="zh-CN" sz="4000" i="1">
                  <a:solidFill>
                    <a:schemeClr val="tx1"/>
                  </a:solidFill>
                  <a:latin typeface="Times New Roman" pitchFamily="18" charset="0"/>
                  <a:ea typeface="方正琥珀繁体"/>
                  <a:cs typeface="方正琥珀繁体"/>
                </a:rPr>
                <a:t>r</a:t>
              </a:r>
              <a:r>
                <a:rPr lang="en-US" altLang="zh-CN" sz="2400">
                  <a:solidFill>
                    <a:schemeClr val="tx1"/>
                  </a:solidFill>
                  <a:latin typeface="Times New Roman" pitchFamily="18" charset="0"/>
                  <a:ea typeface="方正琥珀繁体"/>
                  <a:cs typeface="方正琥珀繁体"/>
                </a:rPr>
                <a:t>ce</a:t>
              </a:r>
              <a:endParaRPr lang="en-US" altLang="zh-CN" sz="2800" i="1">
                <a:solidFill>
                  <a:schemeClr val="tx1"/>
                </a:solidFill>
                <a:latin typeface="Times New Roman" pitchFamily="18" charset="0"/>
                <a:ea typeface="方正琥珀繁体"/>
                <a:cs typeface="方正琥珀繁体"/>
              </a:endParaRPr>
            </a:p>
          </p:txBody>
        </p:sp>
        <p:sp>
          <p:nvSpPr>
            <p:cNvPr id="25643" name="Line 59"/>
            <p:cNvSpPr>
              <a:spLocks noChangeShapeType="1"/>
            </p:cNvSpPr>
            <p:nvPr/>
          </p:nvSpPr>
          <p:spPr bwMode="auto">
            <a:xfrm>
              <a:off x="573" y="0"/>
              <a:ext cx="1" cy="48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44" name="Rectangle 60"/>
            <p:cNvSpPr>
              <a:spLocks noChangeArrowheads="1"/>
            </p:cNvSpPr>
            <p:nvPr/>
          </p:nvSpPr>
          <p:spPr bwMode="auto">
            <a:xfrm>
              <a:off x="498" y="480"/>
              <a:ext cx="144" cy="336"/>
            </a:xfrm>
            <a:prstGeom prst="rect">
              <a:avLst/>
            </a:prstGeom>
            <a:solidFill>
              <a:srgbClr val="FFFFFF"/>
            </a:solidFill>
            <a:ln w="38100">
              <a:solidFill>
                <a:srgbClr val="000000"/>
              </a:solidFill>
              <a:miter lim="800000"/>
              <a:headEnd/>
              <a:tailEnd/>
            </a:ln>
          </p:spPr>
          <p:txBody>
            <a:bodyPr wrap="none" anchor="ct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25645" name="Line 61"/>
            <p:cNvSpPr>
              <a:spLocks noChangeShapeType="1"/>
            </p:cNvSpPr>
            <p:nvPr/>
          </p:nvSpPr>
          <p:spPr bwMode="auto">
            <a:xfrm>
              <a:off x="573" y="816"/>
              <a:ext cx="1" cy="576"/>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46" name="Line 62"/>
            <p:cNvSpPr>
              <a:spLocks noChangeShapeType="1"/>
            </p:cNvSpPr>
            <p:nvPr/>
          </p:nvSpPr>
          <p:spPr bwMode="auto">
            <a:xfrm>
              <a:off x="765" y="432"/>
              <a:ext cx="1" cy="528"/>
            </a:xfrm>
            <a:prstGeom prst="line">
              <a:avLst/>
            </a:prstGeom>
            <a:noFill/>
            <a:ln w="28575">
              <a:solidFill>
                <a:srgbClr val="FF0066"/>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5647" name="Group 63"/>
            <p:cNvGrpSpPr>
              <a:grpSpLocks/>
            </p:cNvGrpSpPr>
            <p:nvPr/>
          </p:nvGrpSpPr>
          <p:grpSpPr bwMode="auto">
            <a:xfrm>
              <a:off x="808" y="238"/>
              <a:ext cx="544" cy="854"/>
              <a:chOff x="0" y="0"/>
              <a:chExt cx="544" cy="854"/>
            </a:xfrm>
          </p:grpSpPr>
          <p:sp>
            <p:nvSpPr>
              <p:cNvPr id="25648" name="Line 64"/>
              <p:cNvSpPr>
                <a:spLocks noChangeShapeType="1"/>
              </p:cNvSpPr>
              <p:nvPr/>
            </p:nvSpPr>
            <p:spPr bwMode="auto">
              <a:xfrm>
                <a:off x="26" y="482"/>
                <a:ext cx="480" cy="1"/>
              </a:xfrm>
              <a:prstGeom prst="line">
                <a:avLst/>
              </a:prstGeom>
              <a:noFill/>
              <a:ln w="28575">
                <a:solidFill>
                  <a:srgbClr val="000000"/>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49" name="Text Box 65"/>
              <p:cNvSpPr>
                <a:spLocks noChangeArrowheads="1"/>
              </p:cNvSpPr>
              <p:nvPr/>
            </p:nvSpPr>
            <p:spPr bwMode="auto">
              <a:xfrm>
                <a:off x="13" y="306"/>
                <a:ext cx="481" cy="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4000" i="1">
                    <a:solidFill>
                      <a:schemeClr val="tx1"/>
                    </a:solidFill>
                    <a:latin typeface="Times New Roman" pitchFamily="18" charset="0"/>
                    <a:ea typeface="方正琥珀繁体"/>
                    <a:cs typeface="方正琥珀繁体"/>
                  </a:rPr>
                  <a:t>r</a:t>
                </a:r>
                <a:r>
                  <a:rPr lang="en-US" altLang="zh-CN" sz="2400">
                    <a:solidFill>
                      <a:schemeClr val="tx1"/>
                    </a:solidFill>
                    <a:latin typeface="Times New Roman" pitchFamily="18" charset="0"/>
                    <a:ea typeface="方正琥珀繁体"/>
                    <a:cs typeface="方正琥珀繁体"/>
                  </a:rPr>
                  <a:t>ce</a:t>
                </a:r>
                <a:endParaRPr lang="en-US" altLang="zh-CN" sz="3600" b="0">
                  <a:solidFill>
                    <a:schemeClr val="tx1"/>
                  </a:solidFill>
                  <a:latin typeface="Times New Roman" pitchFamily="18" charset="0"/>
                  <a:ea typeface="方正琥珀繁体"/>
                  <a:cs typeface="方正琥珀繁体"/>
                </a:endParaRPr>
              </a:p>
            </p:txBody>
          </p:sp>
          <p:sp>
            <p:nvSpPr>
              <p:cNvPr id="25650" name="Text Box 66"/>
              <p:cNvSpPr>
                <a:spLocks noChangeArrowheads="1"/>
              </p:cNvSpPr>
              <p:nvPr/>
            </p:nvSpPr>
            <p:spPr bwMode="auto">
              <a:xfrm>
                <a:off x="0" y="0"/>
                <a:ext cx="544" cy="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4000" i="1">
                    <a:solidFill>
                      <a:schemeClr val="tx1"/>
                    </a:solidFill>
                    <a:latin typeface="Times New Roman" pitchFamily="18" charset="0"/>
                    <a:ea typeface="方正琥珀繁体"/>
                    <a:cs typeface="方正琥珀繁体"/>
                  </a:rPr>
                  <a:t>u</a:t>
                </a:r>
                <a:r>
                  <a:rPr lang="en-US" altLang="zh-CN" sz="2400">
                    <a:solidFill>
                      <a:schemeClr val="tx1"/>
                    </a:solidFill>
                    <a:latin typeface="Times New Roman" pitchFamily="18" charset="0"/>
                    <a:ea typeface="方正琥珀繁体"/>
                    <a:cs typeface="方正琥珀繁体"/>
                  </a:rPr>
                  <a:t>ce</a:t>
                </a:r>
                <a:endParaRPr lang="en-US" altLang="zh-CN" sz="1800" i="1">
                  <a:solidFill>
                    <a:schemeClr val="tx1"/>
                  </a:solidFill>
                  <a:latin typeface="Times New Roman" pitchFamily="18" charset="0"/>
                  <a:ea typeface="方正琥珀繁体"/>
                  <a:cs typeface="方正琥珀繁体"/>
                </a:endParaRPr>
              </a:p>
            </p:txBody>
          </p:sp>
        </p:grpSp>
      </p:grpSp>
      <p:grpSp>
        <p:nvGrpSpPr>
          <p:cNvPr id="33859" name="Group 67"/>
          <p:cNvGrpSpPr>
            <a:grpSpLocks/>
          </p:cNvGrpSpPr>
          <p:nvPr/>
        </p:nvGrpSpPr>
        <p:grpSpPr bwMode="auto">
          <a:xfrm>
            <a:off x="3555814" y="5390455"/>
            <a:ext cx="4721225" cy="123825"/>
            <a:chOff x="0" y="0"/>
            <a:chExt cx="2974" cy="78"/>
          </a:xfrm>
        </p:grpSpPr>
        <p:sp>
          <p:nvSpPr>
            <p:cNvPr id="25638" name="Line 68"/>
            <p:cNvSpPr>
              <a:spLocks noChangeShapeType="1"/>
            </p:cNvSpPr>
            <p:nvPr/>
          </p:nvSpPr>
          <p:spPr bwMode="auto">
            <a:xfrm>
              <a:off x="83" y="39"/>
              <a:ext cx="2809" cy="1"/>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9" name="Oval 69"/>
            <p:cNvSpPr>
              <a:spLocks noChangeArrowheads="1"/>
            </p:cNvSpPr>
            <p:nvPr/>
          </p:nvSpPr>
          <p:spPr bwMode="auto">
            <a:xfrm>
              <a:off x="0" y="0"/>
              <a:ext cx="83" cy="78"/>
            </a:xfrm>
            <a:prstGeom prst="ellipse">
              <a:avLst/>
            </a:prstGeom>
            <a:solidFill>
              <a:srgbClr val="FFFFFF"/>
            </a:solidFill>
            <a:ln w="38100">
              <a:solidFill>
                <a:srgbClr val="000000"/>
              </a:solidFill>
              <a:miter lim="800000"/>
              <a:headEnd/>
              <a:tailEnd/>
            </a:ln>
          </p:spPr>
          <p:txBody>
            <a:bodyPr wrap="none" anchor="ct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25640" name="Oval 70"/>
            <p:cNvSpPr>
              <a:spLocks noChangeArrowheads="1"/>
            </p:cNvSpPr>
            <p:nvPr/>
          </p:nvSpPr>
          <p:spPr bwMode="auto">
            <a:xfrm>
              <a:off x="2892" y="0"/>
              <a:ext cx="82" cy="78"/>
            </a:xfrm>
            <a:prstGeom prst="ellipse">
              <a:avLst/>
            </a:prstGeom>
            <a:solidFill>
              <a:srgbClr val="FFFFFF"/>
            </a:solidFill>
            <a:ln w="38100">
              <a:solidFill>
                <a:srgbClr val="000000"/>
              </a:solidFill>
              <a:miter lim="800000"/>
              <a:headEnd/>
              <a:tailEnd/>
            </a:ln>
          </p:spPr>
          <p:txBody>
            <a:bodyPr wrap="none" anchor="ct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25641" name="Oval 71"/>
            <p:cNvSpPr>
              <a:spLocks noChangeArrowheads="1"/>
            </p:cNvSpPr>
            <p:nvPr/>
          </p:nvSpPr>
          <p:spPr bwMode="auto">
            <a:xfrm>
              <a:off x="1054" y="16"/>
              <a:ext cx="41" cy="39"/>
            </a:xfrm>
            <a:prstGeom prst="ellipse">
              <a:avLst/>
            </a:prstGeom>
            <a:solidFill>
              <a:srgbClr val="008000"/>
            </a:solidFill>
            <a:ln w="38100">
              <a:solidFill>
                <a:schemeClr val="accent2"/>
              </a:solidFill>
              <a:miter lim="800000"/>
              <a:headEnd/>
              <a:tailEnd/>
            </a:ln>
          </p:spPr>
          <p:txBody>
            <a:bodyPr wrap="none" anchor="ctr"/>
            <a:lstStyle/>
            <a:p>
              <a:pPr>
                <a:buFont typeface="Arial" pitchFamily="34" charset="0"/>
                <a:buNone/>
              </a:pPr>
              <a:endParaRPr lang="zh-CN" altLang="zh-CN">
                <a:solidFill>
                  <a:srgbClr val="000000"/>
                </a:solidFill>
                <a:latin typeface="Times New Roman" pitchFamily="18" charset="0"/>
                <a:sym typeface="Arial" pitchFamily="34" charset="0"/>
              </a:endParaRPr>
            </a:p>
          </p:txBody>
        </p:sp>
      </p:grpSp>
      <p:grpSp>
        <p:nvGrpSpPr>
          <p:cNvPr id="33864" name="Group 72"/>
          <p:cNvGrpSpPr>
            <a:grpSpLocks/>
          </p:cNvGrpSpPr>
          <p:nvPr/>
        </p:nvGrpSpPr>
        <p:grpSpPr bwMode="auto">
          <a:xfrm>
            <a:off x="4083050" y="1035050"/>
            <a:ext cx="4767263" cy="2028825"/>
            <a:chOff x="0" y="0"/>
            <a:chExt cx="3003" cy="1278"/>
          </a:xfrm>
        </p:grpSpPr>
        <p:grpSp>
          <p:nvGrpSpPr>
            <p:cNvPr id="25621" name="Group 73"/>
            <p:cNvGrpSpPr>
              <a:grpSpLocks/>
            </p:cNvGrpSpPr>
            <p:nvPr/>
          </p:nvGrpSpPr>
          <p:grpSpPr bwMode="auto">
            <a:xfrm>
              <a:off x="952" y="634"/>
              <a:ext cx="1544" cy="644"/>
              <a:chOff x="0" y="0"/>
              <a:chExt cx="1544" cy="644"/>
            </a:xfrm>
          </p:grpSpPr>
          <p:sp>
            <p:nvSpPr>
              <p:cNvPr id="25631" name="Text Box 74"/>
              <p:cNvSpPr>
                <a:spLocks noChangeArrowheads="1"/>
              </p:cNvSpPr>
              <p:nvPr/>
            </p:nvSpPr>
            <p:spPr bwMode="auto">
              <a:xfrm>
                <a:off x="1056" y="0"/>
                <a:ext cx="468"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4000" i="1">
                    <a:solidFill>
                      <a:schemeClr val="tx1"/>
                    </a:solidFill>
                    <a:latin typeface="Times New Roman" pitchFamily="18" charset="0"/>
                    <a:ea typeface="方正琥珀繁体"/>
                    <a:cs typeface="方正琥珀繁体"/>
                  </a:rPr>
                  <a:t>u</a:t>
                </a:r>
                <a:r>
                  <a:rPr lang="en-US" altLang="zh-CN" sz="2400">
                    <a:solidFill>
                      <a:schemeClr val="tx1"/>
                    </a:solidFill>
                    <a:latin typeface="Times New Roman" pitchFamily="18" charset="0"/>
                    <a:ea typeface="方正琥珀繁体"/>
                    <a:cs typeface="方正琥珀繁体"/>
                  </a:rPr>
                  <a:t>ce</a:t>
                </a:r>
                <a:endParaRPr lang="en-US" altLang="zh-CN" sz="1600" i="1">
                  <a:solidFill>
                    <a:schemeClr val="tx1"/>
                  </a:solidFill>
                  <a:latin typeface="Times New Roman" pitchFamily="18" charset="0"/>
                  <a:ea typeface="方正琥珀繁体"/>
                  <a:cs typeface="方正琥珀繁体"/>
                </a:endParaRPr>
              </a:p>
            </p:txBody>
          </p:sp>
          <p:sp>
            <p:nvSpPr>
              <p:cNvPr id="25632" name="Text Box 75"/>
              <p:cNvSpPr>
                <a:spLocks noChangeArrowheads="1"/>
              </p:cNvSpPr>
              <p:nvPr/>
            </p:nvSpPr>
            <p:spPr bwMode="auto">
              <a:xfrm>
                <a:off x="0" y="127"/>
                <a:ext cx="297"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3600" i="1">
                    <a:solidFill>
                      <a:schemeClr val="tx1"/>
                    </a:solidFill>
                    <a:latin typeface="Times New Roman" pitchFamily="18" charset="0"/>
                    <a:ea typeface="方正琥珀繁体"/>
                    <a:cs typeface="方正琥珀繁体"/>
                  </a:rPr>
                  <a:t>i</a:t>
                </a:r>
                <a:r>
                  <a:rPr lang="en-US" altLang="zh-CN" sz="2800">
                    <a:solidFill>
                      <a:schemeClr val="tx1"/>
                    </a:solidFill>
                    <a:latin typeface="Times New Roman" pitchFamily="18" charset="0"/>
                    <a:ea typeface="方正琥珀繁体"/>
                    <a:cs typeface="方正琥珀繁体"/>
                  </a:rPr>
                  <a:t>c</a:t>
                </a:r>
                <a:endParaRPr lang="en-US" altLang="zh-CN" sz="1600" i="1">
                  <a:solidFill>
                    <a:schemeClr val="tx1"/>
                  </a:solidFill>
                  <a:latin typeface="Times New Roman" pitchFamily="18" charset="0"/>
                  <a:ea typeface="方正琥珀繁体"/>
                  <a:cs typeface="方正琥珀繁体"/>
                </a:endParaRPr>
              </a:p>
            </p:txBody>
          </p:sp>
          <p:sp>
            <p:nvSpPr>
              <p:cNvPr id="25633" name="Text Box 76"/>
              <p:cNvSpPr>
                <a:spLocks noChangeArrowheads="1"/>
              </p:cNvSpPr>
              <p:nvPr/>
            </p:nvSpPr>
            <p:spPr bwMode="auto">
              <a:xfrm>
                <a:off x="200" y="210"/>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2800">
                    <a:solidFill>
                      <a:schemeClr val="tx1"/>
                    </a:solidFill>
                    <a:latin typeface="Times New Roman" pitchFamily="18" charset="0"/>
                    <a:ea typeface="方正琥珀繁体"/>
                    <a:cs typeface="方正琥珀繁体"/>
                  </a:rPr>
                  <a:t>=</a:t>
                </a:r>
                <a:endParaRPr lang="en-US" altLang="zh-CN" sz="1800">
                  <a:solidFill>
                    <a:schemeClr val="tx1"/>
                  </a:solidFill>
                  <a:latin typeface="Times New Roman" pitchFamily="18" charset="0"/>
                  <a:ea typeface="方正琥珀繁体"/>
                  <a:cs typeface="方正琥珀繁体"/>
                </a:endParaRPr>
              </a:p>
            </p:txBody>
          </p:sp>
          <p:sp>
            <p:nvSpPr>
              <p:cNvPr id="25634" name="Rectangle 77"/>
              <p:cNvSpPr>
                <a:spLocks noChangeArrowheads="1"/>
              </p:cNvSpPr>
              <p:nvPr/>
            </p:nvSpPr>
            <p:spPr bwMode="auto">
              <a:xfrm>
                <a:off x="308" y="96"/>
                <a:ext cx="535"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zh-CN" altLang="en-US" sz="4000">
                    <a:solidFill>
                      <a:schemeClr val="tx1"/>
                    </a:solidFill>
                    <a:latin typeface="Times New Roman" pitchFamily="18" charset="0"/>
                    <a:ea typeface="方正琥珀繁体"/>
                    <a:cs typeface="方正琥珀繁体"/>
                    <a:sym typeface="Symbol" pitchFamily="18" charset="2"/>
                  </a:rPr>
                  <a:t> </a:t>
                </a:r>
                <a:r>
                  <a:rPr lang="zh-CN" altLang="en-US" sz="2800" i="1">
                    <a:solidFill>
                      <a:schemeClr val="tx1"/>
                    </a:solidFill>
                    <a:latin typeface="Times New Roman" pitchFamily="18" charset="0"/>
                    <a:ea typeface="方正琥珀繁体"/>
                    <a:cs typeface="方正琥珀繁体"/>
                    <a:sym typeface="Symbol" pitchFamily="18" charset="2"/>
                  </a:rPr>
                  <a:t> </a:t>
                </a:r>
                <a:r>
                  <a:rPr lang="en-US" altLang="zh-CN" sz="3600" i="1">
                    <a:solidFill>
                      <a:schemeClr val="tx1"/>
                    </a:solidFill>
                    <a:latin typeface="Times New Roman" pitchFamily="18" charset="0"/>
                    <a:ea typeface="方正琥珀繁体"/>
                    <a:cs typeface="方正琥珀繁体"/>
                  </a:rPr>
                  <a:t>i</a:t>
                </a:r>
                <a:r>
                  <a:rPr lang="en-US" altLang="zh-CN" sz="1800">
                    <a:solidFill>
                      <a:schemeClr val="tx1"/>
                    </a:solidFill>
                    <a:latin typeface="Times New Roman" pitchFamily="18" charset="0"/>
                    <a:ea typeface="方正琥珀繁体"/>
                    <a:cs typeface="方正琥珀繁体"/>
                  </a:rPr>
                  <a:t>b</a:t>
                </a:r>
                <a:endParaRPr lang="en-US" altLang="zh-CN" sz="1600" i="1">
                  <a:solidFill>
                    <a:schemeClr val="tx1"/>
                  </a:solidFill>
                  <a:latin typeface="Times New Roman" pitchFamily="18" charset="0"/>
                  <a:ea typeface="方正琥珀繁体"/>
                  <a:cs typeface="方正琥珀繁体"/>
                </a:endParaRPr>
              </a:p>
            </p:txBody>
          </p:sp>
          <p:sp>
            <p:nvSpPr>
              <p:cNvPr id="25635" name="Text Box 78"/>
              <p:cNvSpPr>
                <a:spLocks noChangeArrowheads="1"/>
              </p:cNvSpPr>
              <p:nvPr/>
            </p:nvSpPr>
            <p:spPr bwMode="auto">
              <a:xfrm>
                <a:off x="776" y="219"/>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2800">
                    <a:solidFill>
                      <a:schemeClr val="tx1"/>
                    </a:solidFill>
                    <a:latin typeface="Times New Roman" pitchFamily="18" charset="0"/>
                    <a:ea typeface="方正琥珀繁体"/>
                    <a:cs typeface="方正琥珀繁体"/>
                  </a:rPr>
                  <a:t>+</a:t>
                </a:r>
                <a:endParaRPr lang="en-US" altLang="zh-CN" sz="1800">
                  <a:solidFill>
                    <a:schemeClr val="tx1"/>
                  </a:solidFill>
                  <a:latin typeface="Times New Roman" pitchFamily="18" charset="0"/>
                  <a:ea typeface="方正琥珀繁体"/>
                  <a:cs typeface="方正琥珀繁体"/>
                </a:endParaRPr>
              </a:p>
            </p:txBody>
          </p:sp>
          <p:sp>
            <p:nvSpPr>
              <p:cNvPr id="25636" name="Line 79"/>
              <p:cNvSpPr>
                <a:spLocks noChangeShapeType="1"/>
              </p:cNvSpPr>
              <p:nvPr/>
            </p:nvSpPr>
            <p:spPr bwMode="auto">
              <a:xfrm>
                <a:off x="1064" y="384"/>
                <a:ext cx="480" cy="1"/>
              </a:xfrm>
              <a:prstGeom prst="line">
                <a:avLst/>
              </a:prstGeom>
              <a:noFill/>
              <a:ln w="28575">
                <a:solidFill>
                  <a:srgbClr val="000000"/>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7" name="Text Box 80"/>
              <p:cNvSpPr>
                <a:spLocks noChangeArrowheads="1"/>
              </p:cNvSpPr>
              <p:nvPr/>
            </p:nvSpPr>
            <p:spPr bwMode="auto">
              <a:xfrm>
                <a:off x="1090" y="276"/>
                <a:ext cx="389"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i="1">
                    <a:solidFill>
                      <a:schemeClr val="tx1"/>
                    </a:solidFill>
                    <a:latin typeface="Times New Roman" pitchFamily="18" charset="0"/>
                    <a:ea typeface="方正琥珀繁体"/>
                    <a:cs typeface="方正琥珀繁体"/>
                  </a:rPr>
                  <a:t>r</a:t>
                </a:r>
                <a:r>
                  <a:rPr lang="en-US" altLang="zh-CN" sz="2400">
                    <a:solidFill>
                      <a:schemeClr val="tx1"/>
                    </a:solidFill>
                    <a:latin typeface="Times New Roman" pitchFamily="18" charset="0"/>
                    <a:ea typeface="方正琥珀繁体"/>
                    <a:cs typeface="方正琥珀繁体"/>
                  </a:rPr>
                  <a:t>ce</a:t>
                </a:r>
                <a:endParaRPr lang="en-US" altLang="zh-CN" b="0">
                  <a:solidFill>
                    <a:schemeClr val="tx1"/>
                  </a:solidFill>
                  <a:latin typeface="Times New Roman" pitchFamily="18" charset="0"/>
                  <a:ea typeface="方正琥珀繁体"/>
                  <a:cs typeface="方正琥珀繁体"/>
                </a:endParaRPr>
              </a:p>
            </p:txBody>
          </p:sp>
        </p:grpSp>
        <p:grpSp>
          <p:nvGrpSpPr>
            <p:cNvPr id="25622" name="Group 81"/>
            <p:cNvGrpSpPr>
              <a:grpSpLocks/>
            </p:cNvGrpSpPr>
            <p:nvPr/>
          </p:nvGrpSpPr>
          <p:grpSpPr bwMode="auto">
            <a:xfrm>
              <a:off x="1003" y="0"/>
              <a:ext cx="1100" cy="740"/>
              <a:chOff x="0" y="0"/>
              <a:chExt cx="1100" cy="740"/>
            </a:xfrm>
          </p:grpSpPr>
          <p:sp>
            <p:nvSpPr>
              <p:cNvPr id="25626" name="Rectangle 82"/>
              <p:cNvSpPr>
                <a:spLocks noChangeArrowheads="1"/>
              </p:cNvSpPr>
              <p:nvPr/>
            </p:nvSpPr>
            <p:spPr bwMode="auto">
              <a:xfrm>
                <a:off x="0" y="173"/>
                <a:ext cx="40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4000" i="1">
                    <a:solidFill>
                      <a:schemeClr val="tx1"/>
                    </a:solidFill>
                    <a:latin typeface="Times New Roman" pitchFamily="18" charset="0"/>
                    <a:ea typeface="方正琥珀繁体"/>
                    <a:cs typeface="方正琥珀繁体"/>
                  </a:rPr>
                  <a:t>r</a:t>
                </a:r>
                <a:r>
                  <a:rPr lang="en-US" altLang="zh-CN" sz="2000">
                    <a:solidFill>
                      <a:schemeClr val="tx1"/>
                    </a:solidFill>
                    <a:latin typeface="Times New Roman" pitchFamily="18" charset="0"/>
                    <a:ea typeface="方正琥珀繁体"/>
                    <a:cs typeface="方正琥珀繁体"/>
                  </a:rPr>
                  <a:t>be</a:t>
                </a:r>
                <a:endParaRPr lang="en-US" altLang="zh-CN" sz="2000" i="1">
                  <a:solidFill>
                    <a:schemeClr val="tx1"/>
                  </a:solidFill>
                  <a:latin typeface="Times New Roman" pitchFamily="18" charset="0"/>
                  <a:ea typeface="方正琥珀繁体"/>
                  <a:cs typeface="方正琥珀繁体"/>
                </a:endParaRPr>
              </a:p>
            </p:txBody>
          </p:sp>
          <p:sp>
            <p:nvSpPr>
              <p:cNvPr id="25627" name="Text Box 83"/>
              <p:cNvSpPr>
                <a:spLocks noChangeArrowheads="1"/>
              </p:cNvSpPr>
              <p:nvPr/>
            </p:nvSpPr>
            <p:spPr bwMode="auto">
              <a:xfrm>
                <a:off x="344" y="230"/>
                <a:ext cx="26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a:solidFill>
                      <a:schemeClr val="tx1"/>
                    </a:solidFill>
                    <a:latin typeface="Times New Roman" pitchFamily="18" charset="0"/>
                    <a:ea typeface="方正琥珀繁体"/>
                    <a:cs typeface="方正琥珀繁体"/>
                  </a:rPr>
                  <a:t>=</a:t>
                </a:r>
                <a:endParaRPr lang="en-US" altLang="zh-CN" sz="3600">
                  <a:solidFill>
                    <a:schemeClr val="tx1"/>
                  </a:solidFill>
                  <a:latin typeface="Times New Roman" pitchFamily="18" charset="0"/>
                  <a:ea typeface="方正琥珀繁体"/>
                  <a:cs typeface="方正琥珀繁体"/>
                </a:endParaRPr>
              </a:p>
            </p:txBody>
          </p:sp>
          <p:sp>
            <p:nvSpPr>
              <p:cNvPr id="25628" name="Line 84"/>
              <p:cNvSpPr>
                <a:spLocks noChangeShapeType="1"/>
              </p:cNvSpPr>
              <p:nvPr/>
            </p:nvSpPr>
            <p:spPr bwMode="auto">
              <a:xfrm>
                <a:off x="619" y="413"/>
                <a:ext cx="480" cy="1"/>
              </a:xfrm>
              <a:prstGeom prst="line">
                <a:avLst/>
              </a:prstGeom>
              <a:noFill/>
              <a:ln w="28575">
                <a:solidFill>
                  <a:srgbClr val="000000"/>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9" name="Text Box 85"/>
              <p:cNvSpPr>
                <a:spLocks noChangeArrowheads="1"/>
              </p:cNvSpPr>
              <p:nvPr/>
            </p:nvSpPr>
            <p:spPr bwMode="auto">
              <a:xfrm>
                <a:off x="664" y="0"/>
                <a:ext cx="4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3600" i="1">
                    <a:solidFill>
                      <a:schemeClr val="tx1"/>
                    </a:solidFill>
                    <a:latin typeface="Times New Roman" pitchFamily="18" charset="0"/>
                    <a:ea typeface="方正琥珀繁体"/>
                    <a:cs typeface="方正琥珀繁体"/>
                  </a:rPr>
                  <a:t>u</a:t>
                </a:r>
                <a:r>
                  <a:rPr lang="en-US" altLang="zh-CN" sz="2000">
                    <a:solidFill>
                      <a:schemeClr val="tx1"/>
                    </a:solidFill>
                    <a:latin typeface="Times New Roman" pitchFamily="18" charset="0"/>
                    <a:ea typeface="方正琥珀繁体"/>
                    <a:cs typeface="方正琥珀繁体"/>
                  </a:rPr>
                  <a:t>be</a:t>
                </a:r>
                <a:endParaRPr lang="en-US" altLang="zh-CN" sz="1800" b="0">
                  <a:solidFill>
                    <a:schemeClr val="tx1"/>
                  </a:solidFill>
                  <a:latin typeface="Times New Roman" pitchFamily="18" charset="0"/>
                  <a:ea typeface="方正琥珀繁体"/>
                  <a:cs typeface="方正琥珀繁体"/>
                </a:endParaRPr>
              </a:p>
            </p:txBody>
          </p:sp>
          <p:sp>
            <p:nvSpPr>
              <p:cNvPr id="25630" name="Text Box 86"/>
              <p:cNvSpPr>
                <a:spLocks noChangeArrowheads="1"/>
              </p:cNvSpPr>
              <p:nvPr/>
            </p:nvSpPr>
            <p:spPr bwMode="auto">
              <a:xfrm>
                <a:off x="711" y="336"/>
                <a:ext cx="28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3600" i="1">
                    <a:solidFill>
                      <a:schemeClr val="tx1"/>
                    </a:solidFill>
                    <a:latin typeface="Times New Roman" pitchFamily="18" charset="0"/>
                    <a:ea typeface="方正琥珀繁体"/>
                    <a:cs typeface="方正琥珀繁体"/>
                  </a:rPr>
                  <a:t>i</a:t>
                </a:r>
                <a:r>
                  <a:rPr lang="en-US" altLang="zh-CN" sz="2000">
                    <a:solidFill>
                      <a:schemeClr val="tx1"/>
                    </a:solidFill>
                    <a:latin typeface="Times New Roman" pitchFamily="18" charset="0"/>
                    <a:ea typeface="方正琥珀繁体"/>
                    <a:cs typeface="方正琥珀繁体"/>
                  </a:rPr>
                  <a:t>b</a:t>
                </a:r>
                <a:endParaRPr lang="en-US" altLang="zh-CN" sz="1800" i="1">
                  <a:solidFill>
                    <a:schemeClr val="tx1"/>
                  </a:solidFill>
                  <a:latin typeface="Times New Roman" pitchFamily="18" charset="0"/>
                  <a:ea typeface="方正琥珀繁体"/>
                  <a:cs typeface="方正琥珀繁体"/>
                </a:endParaRPr>
              </a:p>
            </p:txBody>
          </p:sp>
        </p:grpSp>
        <p:sp>
          <p:nvSpPr>
            <p:cNvPr id="25623" name="Text Box 87"/>
            <p:cNvSpPr>
              <a:spLocks noChangeArrowheads="1"/>
            </p:cNvSpPr>
            <p:nvPr/>
          </p:nvSpPr>
          <p:spPr bwMode="auto">
            <a:xfrm>
              <a:off x="0" y="519"/>
              <a:ext cx="5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buFont typeface="Arial" pitchFamily="34" charset="0"/>
                <a:buNone/>
              </a:pPr>
              <a:r>
                <a:rPr lang="zh-CN" altLang="en-US" sz="2800">
                  <a:solidFill>
                    <a:schemeClr val="tx1"/>
                  </a:solidFill>
                  <a:latin typeface="Times New Roman" pitchFamily="18" charset="0"/>
                  <a:sym typeface="Arial" pitchFamily="34" charset="0"/>
                </a:rPr>
                <a:t>根据</a:t>
              </a:r>
              <a:endParaRPr lang="zh-CN" altLang="en-US">
                <a:latin typeface="Times New Roman" pitchFamily="18" charset="0"/>
              </a:endParaRPr>
            </a:p>
          </p:txBody>
        </p:sp>
        <p:sp>
          <p:nvSpPr>
            <p:cNvPr id="25624" name="AutoShape 88"/>
            <p:cNvSpPr>
              <a:spLocks/>
            </p:cNvSpPr>
            <p:nvPr/>
          </p:nvSpPr>
          <p:spPr bwMode="auto">
            <a:xfrm>
              <a:off x="672" y="375"/>
              <a:ext cx="96" cy="576"/>
            </a:xfrm>
            <a:prstGeom prst="leftBrace">
              <a:avLst>
                <a:gd name="adj1" fmla="val 50000"/>
                <a:gd name="adj2" fmla="val 50000"/>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25625" name="Text Box 89"/>
            <p:cNvSpPr>
              <a:spLocks noChangeArrowheads="1"/>
            </p:cNvSpPr>
            <p:nvPr/>
          </p:nvSpPr>
          <p:spPr bwMode="auto">
            <a:xfrm>
              <a:off x="2678" y="269"/>
              <a:ext cx="325"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000" b="0">
                  <a:solidFill>
                    <a:schemeClr val="tx1"/>
                  </a:solidFill>
                  <a:latin typeface="Tahoma" pitchFamily="34" charset="0"/>
                  <a:ea typeface="黑体" pitchFamily="49" charset="-122"/>
                  <a:sym typeface="Tahoma" pitchFamily="34" charset="0"/>
                </a:rPr>
                <a:t>(1)</a:t>
              </a:r>
              <a:endParaRPr lang="zh-CN" altLang="en-US" sz="2000" b="0">
                <a:solidFill>
                  <a:schemeClr val="tx1"/>
                </a:solidFill>
                <a:latin typeface="Tahoma" pitchFamily="34" charset="0"/>
                <a:ea typeface="黑体" pitchFamily="49" charset="-122"/>
                <a:sym typeface="Tahoma" pitchFamily="34" charset="0"/>
              </a:endParaRPr>
            </a:p>
            <a:p>
              <a:pPr>
                <a:buFont typeface="Arial" pitchFamily="34" charset="0"/>
                <a:buNone/>
              </a:pPr>
              <a:endParaRPr lang="zh-CN" altLang="en-US" sz="2000" b="0">
                <a:solidFill>
                  <a:schemeClr val="tx1"/>
                </a:solidFill>
                <a:latin typeface="Tahoma" pitchFamily="34" charset="0"/>
                <a:ea typeface="黑体" pitchFamily="49" charset="-122"/>
                <a:sym typeface="Tahoma" pitchFamily="34" charset="0"/>
              </a:endParaRPr>
            </a:p>
            <a:p>
              <a:pPr>
                <a:buFont typeface="Arial" pitchFamily="34" charset="0"/>
                <a:buNone/>
              </a:pPr>
              <a:endParaRPr lang="zh-CN" altLang="en-US" sz="2000" b="0">
                <a:solidFill>
                  <a:schemeClr val="tx1"/>
                </a:solidFill>
                <a:latin typeface="Tahoma" pitchFamily="34" charset="0"/>
                <a:ea typeface="黑体" pitchFamily="49" charset="-122"/>
                <a:sym typeface="Tahoma" pitchFamily="34" charset="0"/>
              </a:endParaRPr>
            </a:p>
            <a:p>
              <a:pPr>
                <a:buFont typeface="Arial" pitchFamily="34" charset="0"/>
                <a:buNone/>
              </a:pPr>
              <a:r>
                <a:rPr lang="en-US" altLang="zh-CN" sz="2000" b="0">
                  <a:solidFill>
                    <a:schemeClr val="tx1"/>
                  </a:solidFill>
                  <a:latin typeface="Tahoma" pitchFamily="34" charset="0"/>
                  <a:ea typeface="黑体" pitchFamily="49" charset="-122"/>
                  <a:sym typeface="Tahoma" pitchFamily="34" charset="0"/>
                </a:rPr>
                <a:t>(2)</a:t>
              </a:r>
              <a:endParaRPr lang="zh-CN" altLang="en-US">
                <a:latin typeface="Times New Roman" pitchFamily="18" charset="0"/>
              </a:endParaRPr>
            </a:p>
          </p:txBody>
        </p:sp>
      </p:grpSp>
      <p:grpSp>
        <p:nvGrpSpPr>
          <p:cNvPr id="33882" name="Group 90"/>
          <p:cNvGrpSpPr>
            <a:grpSpLocks/>
          </p:cNvGrpSpPr>
          <p:nvPr/>
        </p:nvGrpSpPr>
        <p:grpSpPr bwMode="auto">
          <a:xfrm>
            <a:off x="685800" y="3944938"/>
            <a:ext cx="2209800" cy="1693862"/>
            <a:chOff x="0" y="0"/>
            <a:chExt cx="1392" cy="1067"/>
          </a:xfrm>
        </p:grpSpPr>
        <p:sp>
          <p:nvSpPr>
            <p:cNvPr id="25619" name="AutoShape 91"/>
            <p:cNvSpPr>
              <a:spLocks noChangeArrowheads="1"/>
            </p:cNvSpPr>
            <p:nvPr/>
          </p:nvSpPr>
          <p:spPr bwMode="auto">
            <a:xfrm flipV="1">
              <a:off x="0" y="11"/>
              <a:ext cx="1392" cy="105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noFill/>
            <a:ln w="38100">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20" name="Rectangle 92"/>
            <p:cNvSpPr>
              <a:spLocks noChangeArrowheads="1"/>
            </p:cNvSpPr>
            <p:nvPr/>
          </p:nvSpPr>
          <p:spPr bwMode="auto">
            <a:xfrm>
              <a:off x="144" y="0"/>
              <a:ext cx="1016"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1800" b="0">
                  <a:solidFill>
                    <a:schemeClr val="tx1"/>
                  </a:solidFill>
                  <a:latin typeface="Tahoma" pitchFamily="34" charset="0"/>
                  <a:ea typeface="黑体" pitchFamily="49" charset="-122"/>
                  <a:sym typeface="Tahoma" pitchFamily="34" charset="0"/>
                </a:rPr>
                <a:t>得</a:t>
              </a:r>
            </a:p>
            <a:p>
              <a:pPr>
                <a:buFont typeface="Arial" pitchFamily="34" charset="0"/>
                <a:buNone/>
              </a:pPr>
              <a:r>
                <a:rPr lang="zh-CN" altLang="en-US" sz="1800" b="0">
                  <a:solidFill>
                    <a:schemeClr val="tx1"/>
                  </a:solidFill>
                  <a:latin typeface="Tahoma" pitchFamily="34" charset="0"/>
                  <a:ea typeface="黑体" pitchFamily="49" charset="-122"/>
                  <a:sym typeface="Tahoma" pitchFamily="34" charset="0"/>
                </a:rPr>
                <a:t>三</a:t>
              </a:r>
            </a:p>
            <a:p>
              <a:pPr>
                <a:buFont typeface="Arial" pitchFamily="34" charset="0"/>
                <a:buNone/>
              </a:pPr>
              <a:r>
                <a:rPr lang="zh-CN" altLang="en-US" sz="1800" b="0">
                  <a:solidFill>
                    <a:schemeClr val="tx1"/>
                  </a:solidFill>
                  <a:latin typeface="Tahoma" pitchFamily="34" charset="0"/>
                  <a:ea typeface="黑体" pitchFamily="49" charset="-122"/>
                  <a:sym typeface="Tahoma" pitchFamily="34" charset="0"/>
                </a:rPr>
                <a:t>极</a:t>
              </a:r>
            </a:p>
            <a:p>
              <a:pPr>
                <a:buFont typeface="Arial" pitchFamily="34" charset="0"/>
                <a:buNone/>
              </a:pPr>
              <a:r>
                <a:rPr lang="zh-CN" altLang="en-US" sz="1800" b="0">
                  <a:solidFill>
                    <a:schemeClr val="tx1"/>
                  </a:solidFill>
                  <a:latin typeface="Tahoma" pitchFamily="34" charset="0"/>
                  <a:ea typeface="黑体" pitchFamily="49" charset="-122"/>
                  <a:sym typeface="Tahoma" pitchFamily="34" charset="0"/>
                </a:rPr>
                <a:t>管</a:t>
              </a:r>
            </a:p>
            <a:p>
              <a:pPr>
                <a:buFont typeface="Arial" pitchFamily="34" charset="0"/>
                <a:buNone/>
              </a:pPr>
              <a:r>
                <a:rPr lang="zh-CN" altLang="en-US" sz="1800" b="0">
                  <a:solidFill>
                    <a:schemeClr val="tx1"/>
                  </a:solidFill>
                  <a:latin typeface="Tahoma" pitchFamily="34" charset="0"/>
                  <a:ea typeface="黑体" pitchFamily="49" charset="-122"/>
                  <a:sym typeface="Tahoma" pitchFamily="34" charset="0"/>
                </a:rPr>
                <a:t>    </a:t>
              </a:r>
              <a:r>
                <a:rPr lang="zh-CN" altLang="en-US" sz="1800" b="0">
                  <a:solidFill>
                    <a:srgbClr val="0066FF"/>
                  </a:solidFill>
                  <a:latin typeface="Tahoma" pitchFamily="34" charset="0"/>
                  <a:ea typeface="黑体" pitchFamily="49" charset="-122"/>
                  <a:sym typeface="Tahoma" pitchFamily="34" charset="0"/>
                </a:rPr>
                <a:t>小信号模型</a:t>
              </a:r>
              <a:endParaRPr lang="zh-CN" altLang="en-US">
                <a:latin typeface="Times New Roman" pitchFamily="18" charset="0"/>
              </a:endParaRPr>
            </a:p>
          </p:txBody>
        </p:sp>
      </p:grpSp>
      <p:grpSp>
        <p:nvGrpSpPr>
          <p:cNvPr id="33885" name="Group 93"/>
          <p:cNvGrpSpPr>
            <a:grpSpLocks/>
          </p:cNvGrpSpPr>
          <p:nvPr/>
        </p:nvGrpSpPr>
        <p:grpSpPr bwMode="auto">
          <a:xfrm>
            <a:off x="3125601" y="3852168"/>
            <a:ext cx="727075" cy="1373187"/>
            <a:chOff x="0" y="0"/>
            <a:chExt cx="458" cy="865"/>
          </a:xfrm>
        </p:grpSpPr>
        <p:sp>
          <p:nvSpPr>
            <p:cNvPr id="25617" name="Text Box 94"/>
            <p:cNvSpPr>
              <a:spLocks noChangeArrowheads="1"/>
            </p:cNvSpPr>
            <p:nvPr/>
          </p:nvSpPr>
          <p:spPr bwMode="auto">
            <a:xfrm>
              <a:off x="0" y="187"/>
              <a:ext cx="458"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4000" i="1">
                  <a:solidFill>
                    <a:schemeClr val="tx1"/>
                  </a:solidFill>
                  <a:latin typeface="Times New Roman" pitchFamily="18" charset="0"/>
                  <a:ea typeface="方正琥珀繁体"/>
                  <a:cs typeface="方正琥珀繁体"/>
                </a:rPr>
                <a:t>u</a:t>
              </a:r>
              <a:r>
                <a:rPr lang="en-US" altLang="zh-CN" sz="2000">
                  <a:solidFill>
                    <a:schemeClr val="tx1"/>
                  </a:solidFill>
                  <a:latin typeface="Times New Roman" pitchFamily="18" charset="0"/>
                  <a:ea typeface="方正琥珀繁体"/>
                  <a:cs typeface="方正琥珀繁体"/>
                </a:rPr>
                <a:t>be</a:t>
              </a:r>
              <a:endParaRPr lang="en-US" altLang="zh-CN" sz="1800" b="0">
                <a:solidFill>
                  <a:schemeClr val="tx1"/>
                </a:solidFill>
                <a:latin typeface="Times New Roman" pitchFamily="18" charset="0"/>
                <a:ea typeface="方正琥珀繁体"/>
                <a:cs typeface="方正琥珀繁体"/>
              </a:endParaRPr>
            </a:p>
          </p:txBody>
        </p:sp>
        <p:sp>
          <p:nvSpPr>
            <p:cNvPr id="25618" name="Text Box 95"/>
            <p:cNvSpPr>
              <a:spLocks noChangeArrowheads="1"/>
            </p:cNvSpPr>
            <p:nvPr/>
          </p:nvSpPr>
          <p:spPr bwMode="auto">
            <a:xfrm>
              <a:off x="96" y="0"/>
              <a:ext cx="228"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800">
                  <a:solidFill>
                    <a:srgbClr val="000000"/>
                  </a:solidFill>
                  <a:latin typeface="黑体" pitchFamily="49" charset="-122"/>
                  <a:ea typeface="黑体" pitchFamily="49" charset="-122"/>
                  <a:sym typeface="黑体" pitchFamily="49" charset="-122"/>
                </a:rPr>
                <a:t>+</a:t>
              </a:r>
              <a:endParaRPr lang="zh-CN" altLang="en-US" sz="2800">
                <a:solidFill>
                  <a:srgbClr val="000000"/>
                </a:solidFill>
                <a:latin typeface="黑体" pitchFamily="49" charset="-122"/>
                <a:ea typeface="黑体" pitchFamily="49" charset="-122"/>
                <a:sym typeface="黑体" pitchFamily="49" charset="-122"/>
              </a:endParaRPr>
            </a:p>
            <a:p>
              <a:pPr>
                <a:buFont typeface="Arial" pitchFamily="34" charset="0"/>
                <a:buNone/>
              </a:pPr>
              <a:endParaRPr lang="zh-CN" altLang="en-US" sz="2800">
                <a:solidFill>
                  <a:srgbClr val="000000"/>
                </a:solidFill>
                <a:latin typeface="黑体" pitchFamily="49" charset="-122"/>
                <a:ea typeface="黑体" pitchFamily="49" charset="-122"/>
                <a:sym typeface="黑体" pitchFamily="49" charset="-122"/>
              </a:endParaRPr>
            </a:p>
            <a:p>
              <a:pPr>
                <a:buFont typeface="Arial" pitchFamily="34" charset="0"/>
                <a:buNone/>
              </a:pPr>
              <a:r>
                <a:rPr lang="en-US" altLang="zh-CN" sz="2800">
                  <a:solidFill>
                    <a:srgbClr val="000000"/>
                  </a:solidFill>
                  <a:latin typeface="黑体" pitchFamily="49" charset="-122"/>
                  <a:ea typeface="黑体" pitchFamily="49" charset="-122"/>
                  <a:sym typeface="黑体" pitchFamily="49" charset="-122"/>
                </a:rPr>
                <a:t>-</a:t>
              </a:r>
              <a:endParaRPr lang="zh-CN" altLang="en-US">
                <a:latin typeface="Times New Roman" pitchFamily="18" charset="0"/>
              </a:endParaRPr>
            </a:p>
          </p:txBody>
        </p:sp>
      </p:grpSp>
      <p:grpSp>
        <p:nvGrpSpPr>
          <p:cNvPr id="33888" name="Group 96"/>
          <p:cNvGrpSpPr>
            <a:grpSpLocks/>
          </p:cNvGrpSpPr>
          <p:nvPr/>
        </p:nvGrpSpPr>
        <p:grpSpPr bwMode="auto">
          <a:xfrm>
            <a:off x="8113526" y="3775968"/>
            <a:ext cx="742950" cy="1373187"/>
            <a:chOff x="0" y="0"/>
            <a:chExt cx="468" cy="865"/>
          </a:xfrm>
        </p:grpSpPr>
        <p:sp>
          <p:nvSpPr>
            <p:cNvPr id="25615" name="Text Box 97"/>
            <p:cNvSpPr>
              <a:spLocks noChangeArrowheads="1"/>
            </p:cNvSpPr>
            <p:nvPr/>
          </p:nvSpPr>
          <p:spPr bwMode="auto">
            <a:xfrm>
              <a:off x="0" y="197"/>
              <a:ext cx="468"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4000" i="1">
                  <a:solidFill>
                    <a:schemeClr val="tx1"/>
                  </a:solidFill>
                  <a:latin typeface="Times New Roman" pitchFamily="18" charset="0"/>
                  <a:ea typeface="方正琥珀繁体"/>
                  <a:cs typeface="方正琥珀繁体"/>
                </a:rPr>
                <a:t>u</a:t>
              </a:r>
              <a:r>
                <a:rPr lang="en-US" altLang="zh-CN" sz="2400">
                  <a:solidFill>
                    <a:schemeClr val="tx1"/>
                  </a:solidFill>
                  <a:latin typeface="Times New Roman" pitchFamily="18" charset="0"/>
                  <a:ea typeface="方正琥珀繁体"/>
                  <a:cs typeface="方正琥珀繁体"/>
                </a:rPr>
                <a:t>ce</a:t>
              </a:r>
              <a:endParaRPr lang="en-US" altLang="zh-CN" sz="1800" i="1">
                <a:solidFill>
                  <a:schemeClr val="tx1"/>
                </a:solidFill>
                <a:latin typeface="Times New Roman" pitchFamily="18" charset="0"/>
                <a:ea typeface="方正琥珀繁体"/>
                <a:cs typeface="方正琥珀繁体"/>
              </a:endParaRPr>
            </a:p>
          </p:txBody>
        </p:sp>
        <p:sp>
          <p:nvSpPr>
            <p:cNvPr id="25616" name="Text Box 98"/>
            <p:cNvSpPr>
              <a:spLocks noChangeArrowheads="1"/>
            </p:cNvSpPr>
            <p:nvPr/>
          </p:nvSpPr>
          <p:spPr bwMode="auto">
            <a:xfrm>
              <a:off x="72" y="0"/>
              <a:ext cx="228"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800">
                  <a:solidFill>
                    <a:srgbClr val="000000"/>
                  </a:solidFill>
                  <a:latin typeface="黑体" pitchFamily="49" charset="-122"/>
                  <a:ea typeface="黑体" pitchFamily="49" charset="-122"/>
                  <a:sym typeface="黑体" pitchFamily="49" charset="-122"/>
                </a:rPr>
                <a:t>+</a:t>
              </a:r>
              <a:endParaRPr lang="zh-CN" altLang="en-US" sz="2800">
                <a:solidFill>
                  <a:srgbClr val="000000"/>
                </a:solidFill>
                <a:latin typeface="黑体" pitchFamily="49" charset="-122"/>
                <a:ea typeface="黑体" pitchFamily="49" charset="-122"/>
                <a:sym typeface="黑体" pitchFamily="49" charset="-122"/>
              </a:endParaRPr>
            </a:p>
            <a:p>
              <a:pPr>
                <a:buFont typeface="Arial" pitchFamily="34" charset="0"/>
                <a:buNone/>
              </a:pPr>
              <a:endParaRPr lang="zh-CN" altLang="en-US" sz="2800">
                <a:solidFill>
                  <a:srgbClr val="000000"/>
                </a:solidFill>
                <a:latin typeface="黑体" pitchFamily="49" charset="-122"/>
                <a:ea typeface="黑体" pitchFamily="49" charset="-122"/>
                <a:sym typeface="黑体" pitchFamily="49" charset="-122"/>
              </a:endParaRPr>
            </a:p>
            <a:p>
              <a:pPr>
                <a:buFont typeface="Arial" pitchFamily="34" charset="0"/>
                <a:buNone/>
              </a:pPr>
              <a:r>
                <a:rPr lang="en-US" altLang="zh-CN" sz="2800">
                  <a:solidFill>
                    <a:srgbClr val="000000"/>
                  </a:solidFill>
                  <a:latin typeface="黑体" pitchFamily="49" charset="-122"/>
                  <a:ea typeface="黑体" pitchFamily="49" charset="-122"/>
                  <a:sym typeface="黑体" pitchFamily="49" charset="-122"/>
                </a:rPr>
                <a:t>-</a:t>
              </a:r>
              <a:endParaRPr lang="zh-CN" altLang="en-US">
                <a:latin typeface="Times New Roman" pitchFamily="18" charset="0"/>
              </a:endParaRPr>
            </a:p>
          </p:txBody>
        </p:sp>
      </p:grpSp>
      <p:sp>
        <p:nvSpPr>
          <p:cNvPr id="25613" name="Text Box 9"/>
          <p:cNvSpPr>
            <a:spLocks noChangeArrowheads="1"/>
          </p:cNvSpPr>
          <p:nvPr/>
        </p:nvSpPr>
        <p:spPr bwMode="auto">
          <a:xfrm>
            <a:off x="4297176" y="5641280"/>
            <a:ext cx="3108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2400" b="0">
                <a:solidFill>
                  <a:schemeClr val="tx1"/>
                </a:solidFill>
                <a:latin typeface="黑体" pitchFamily="49" charset="-122"/>
                <a:ea typeface="黑体" pitchFamily="49" charset="-122"/>
                <a:sym typeface="黑体" pitchFamily="49" charset="-122"/>
              </a:rPr>
              <a:t>BJT</a:t>
            </a:r>
            <a:r>
              <a:rPr lang="zh-CN" altLang="en-US" sz="2400" b="0">
                <a:solidFill>
                  <a:schemeClr val="tx1"/>
                </a:solidFill>
                <a:latin typeface="黑体" pitchFamily="49" charset="-122"/>
                <a:ea typeface="黑体" pitchFamily="49" charset="-122"/>
                <a:sym typeface="黑体" pitchFamily="49" charset="-122"/>
              </a:rPr>
              <a:t>的低频小信号模型</a:t>
            </a:r>
            <a:endParaRPr lang="zh-CN" altLang="en-US" sz="2800" b="0">
              <a:solidFill>
                <a:schemeClr val="tx1"/>
              </a:solidFill>
              <a:latin typeface="Times New Roman" pitchFamily="18" charset="0"/>
            </a:endParaRPr>
          </a:p>
        </p:txBody>
      </p:sp>
      <p:sp>
        <p:nvSpPr>
          <p:cNvPr id="104" name="Rectangle 4">
            <a:extLst>
              <a:ext uri="{FF2B5EF4-FFF2-40B4-BE49-F238E27FC236}">
                <a16:creationId xmlns:a16="http://schemas.microsoft.com/office/drawing/2014/main" id="{369A0E16-A60C-4827-9F56-37E81056D599}"/>
              </a:ext>
            </a:extLst>
          </p:cNvPr>
          <p:cNvSpPr>
            <a:spLocks noChangeArrowheads="1"/>
          </p:cNvSpPr>
          <p:nvPr/>
        </p:nvSpPr>
        <p:spPr bwMode="auto">
          <a:xfrm>
            <a:off x="647564" y="188640"/>
            <a:ext cx="4393704"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defRPr/>
            </a:pPr>
            <a:r>
              <a:rPr lang="en-US" altLang="zh-CN" sz="2800" b="0" dirty="0">
                <a:solidFill>
                  <a:srgbClr val="0033CC"/>
                </a:solidFill>
                <a:latin typeface="黑体" panose="02010609060101010101" pitchFamily="49" charset="-122"/>
                <a:ea typeface="黑体" panose="02010609060101010101" pitchFamily="49" charset="-122"/>
                <a:sym typeface="Arial" pitchFamily="34" charset="0"/>
              </a:rPr>
              <a:t>2</a:t>
            </a:r>
            <a:r>
              <a:rPr lang="zh-CN" altLang="en-US" sz="2800" b="0" dirty="0">
                <a:solidFill>
                  <a:srgbClr val="0033CC"/>
                </a:solidFill>
                <a:latin typeface="黑体" panose="02010609060101010101" pitchFamily="49" charset="-122"/>
                <a:ea typeface="黑体" panose="02010609060101010101" pitchFamily="49" charset="-122"/>
                <a:sym typeface="Arial" pitchFamily="34" charset="0"/>
              </a:rPr>
              <a:t>、</a:t>
            </a:r>
            <a:r>
              <a:rPr lang="en-US" altLang="zh-CN" sz="2800" b="0" dirty="0">
                <a:solidFill>
                  <a:srgbClr val="0033CC"/>
                </a:solidFill>
                <a:latin typeface="黑体" panose="02010609060101010101" pitchFamily="49" charset="-122"/>
                <a:ea typeface="黑体" panose="02010609060101010101" pitchFamily="49" charset="-122"/>
                <a:sym typeface="Arial" pitchFamily="34" charset="0"/>
              </a:rPr>
              <a:t>BJT</a:t>
            </a:r>
            <a:r>
              <a:rPr lang="zh-CN" altLang="en-US" sz="2800" b="0" dirty="0">
                <a:solidFill>
                  <a:srgbClr val="0033CC"/>
                </a:solidFill>
                <a:latin typeface="黑体" panose="02010609060101010101" pitchFamily="49" charset="-122"/>
                <a:ea typeface="黑体" panose="02010609060101010101" pitchFamily="49" charset="-122"/>
                <a:sym typeface="Arial" pitchFamily="34" charset="0"/>
              </a:rPr>
              <a:t>小信号模型</a:t>
            </a:r>
          </a:p>
        </p:txBody>
      </p:sp>
      <p:sp>
        <p:nvSpPr>
          <p:cNvPr id="101" name="文本框 100">
            <a:extLst>
              <a:ext uri="{FF2B5EF4-FFF2-40B4-BE49-F238E27FC236}">
                <a16:creationId xmlns:a16="http://schemas.microsoft.com/office/drawing/2014/main" id="{863D4956-74DC-48A8-BC21-0D0F5B41CC5F}"/>
              </a:ext>
            </a:extLst>
          </p:cNvPr>
          <p:cNvSpPr txBox="1"/>
          <p:nvPr/>
        </p:nvSpPr>
        <p:spPr>
          <a:xfrm>
            <a:off x="7771706" y="6228020"/>
            <a:ext cx="415499" cy="369332"/>
          </a:xfrm>
          <a:prstGeom prst="rect">
            <a:avLst/>
          </a:prstGeom>
          <a:noFill/>
        </p:spPr>
        <p:txBody>
          <a:bodyPr wrap="none" rtlCol="0">
            <a:spAutoFit/>
          </a:bodyPr>
          <a:lstStyle/>
          <a:p>
            <a:r>
              <a:rPr lang="en-US" altLang="zh-CN" sz="1800" dirty="0">
                <a:solidFill>
                  <a:srgbClr val="E4A4DC"/>
                </a:solidFill>
              </a:rPr>
              <a:t>81</a:t>
            </a:r>
            <a:endParaRPr lang="zh-CN" altLang="en-US" sz="1800" dirty="0">
              <a:solidFill>
                <a:srgbClr val="E4A4D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3864"/>
                                        </p:tgtEl>
                                        <p:attrNameLst>
                                          <p:attrName>style.visibility</p:attrName>
                                        </p:attrNameLst>
                                      </p:cBhvr>
                                      <p:to>
                                        <p:strVal val="visible"/>
                                      </p:to>
                                    </p:set>
                                    <p:animEffect filter="wipe(left)">
                                      <p:cBhvr>
                                        <p:cTn id="7" dur="500"/>
                                        <p:tgtEl>
                                          <p:spTgt spid="338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3882"/>
                                        </p:tgtEl>
                                        <p:attrNameLst>
                                          <p:attrName>style.visibility</p:attrName>
                                        </p:attrNameLst>
                                      </p:cBhvr>
                                      <p:to>
                                        <p:strVal val="visible"/>
                                      </p:to>
                                    </p:set>
                                    <p:animEffect filter="wipe(up)">
                                      <p:cBhvr>
                                        <p:cTn id="12" dur="500"/>
                                        <p:tgtEl>
                                          <p:spTgt spid="338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nodeType="clickEffect">
                                  <p:stCondLst>
                                    <p:cond delay="0"/>
                                  </p:stCondLst>
                                  <p:childTnLst>
                                    <p:set>
                                      <p:cBhvr>
                                        <p:cTn id="16" dur="1" fill="hold">
                                          <p:stCondLst>
                                            <p:cond delay="0"/>
                                          </p:stCondLst>
                                        </p:cTn>
                                        <p:tgtEl>
                                          <p:spTgt spid="33820"/>
                                        </p:tgtEl>
                                        <p:attrNameLst>
                                          <p:attrName>style.visibility</p:attrName>
                                        </p:attrNameLst>
                                      </p:cBhvr>
                                      <p:to>
                                        <p:strVal val="visible"/>
                                      </p:to>
                                    </p:set>
                                    <p:anim calcmode="lin" valueType="num">
                                      <p:cBhvr>
                                        <p:cTn id="17" dur="500" fill="hold"/>
                                        <p:tgtEl>
                                          <p:spTgt spid="33820"/>
                                        </p:tgtEl>
                                        <p:attrNameLst>
                                          <p:attrName>ppt_w</p:attrName>
                                        </p:attrNameLst>
                                      </p:cBhvr>
                                      <p:tavLst>
                                        <p:tav tm="0">
                                          <p:val>
                                            <p:fltVal val="0"/>
                                          </p:val>
                                        </p:tav>
                                        <p:tav tm="100000">
                                          <p:val>
                                            <p:strVal val="#ppt_w"/>
                                          </p:val>
                                        </p:tav>
                                      </p:tavLst>
                                    </p:anim>
                                    <p:anim calcmode="lin" valueType="num">
                                      <p:cBhvr>
                                        <p:cTn id="18" dur="500" fill="hold"/>
                                        <p:tgtEl>
                                          <p:spTgt spid="33820"/>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33859"/>
                                        </p:tgtEl>
                                        <p:attrNameLst>
                                          <p:attrName>style.visibility</p:attrName>
                                        </p:attrNameLst>
                                      </p:cBhvr>
                                      <p:to>
                                        <p:strVal val="visible"/>
                                      </p:to>
                                    </p:set>
                                    <p:animEffect filter="wipe(left)">
                                      <p:cBhvr>
                                        <p:cTn id="23" dur="500"/>
                                        <p:tgtEl>
                                          <p:spTgt spid="33859"/>
                                        </p:tgtEl>
                                      </p:cBhvr>
                                    </p:animEffect>
                                  </p:childTnLst>
                                </p:cTn>
                              </p:par>
                            </p:childTnLst>
                          </p:cTn>
                        </p:par>
                        <p:par>
                          <p:cTn id="24" fill="hold" nodeType="afterGroup">
                            <p:stCondLst>
                              <p:cond delay="500"/>
                            </p:stCondLst>
                            <p:childTnLst>
                              <p:par>
                                <p:cTn id="25" presetID="23" presetClass="entr" presetSubtype="16" fill="hold" nodeType="afterEffect">
                                  <p:stCondLst>
                                    <p:cond delay="1000"/>
                                  </p:stCondLst>
                                  <p:childTnLst>
                                    <p:set>
                                      <p:cBhvr>
                                        <p:cTn id="26" dur="1" fill="hold">
                                          <p:stCondLst>
                                            <p:cond delay="0"/>
                                          </p:stCondLst>
                                        </p:cTn>
                                        <p:tgtEl>
                                          <p:spTgt spid="33885"/>
                                        </p:tgtEl>
                                        <p:attrNameLst>
                                          <p:attrName>style.visibility</p:attrName>
                                        </p:attrNameLst>
                                      </p:cBhvr>
                                      <p:to>
                                        <p:strVal val="visible"/>
                                      </p:to>
                                    </p:set>
                                    <p:anim calcmode="lin" valueType="num">
                                      <p:cBhvr>
                                        <p:cTn id="27" dur="500" fill="hold"/>
                                        <p:tgtEl>
                                          <p:spTgt spid="33885"/>
                                        </p:tgtEl>
                                        <p:attrNameLst>
                                          <p:attrName>ppt_w</p:attrName>
                                        </p:attrNameLst>
                                      </p:cBhvr>
                                      <p:tavLst>
                                        <p:tav tm="0">
                                          <p:val>
                                            <p:fltVal val="0"/>
                                          </p:val>
                                        </p:tav>
                                        <p:tav tm="100000">
                                          <p:val>
                                            <p:strVal val="#ppt_w"/>
                                          </p:val>
                                        </p:tav>
                                      </p:tavLst>
                                    </p:anim>
                                    <p:anim calcmode="lin" valueType="num">
                                      <p:cBhvr>
                                        <p:cTn id="28" dur="500" fill="hold"/>
                                        <p:tgtEl>
                                          <p:spTgt spid="33885"/>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16" fill="hold" nodeType="clickEffect">
                                  <p:stCondLst>
                                    <p:cond delay="0"/>
                                  </p:stCondLst>
                                  <p:childTnLst>
                                    <p:set>
                                      <p:cBhvr>
                                        <p:cTn id="32" dur="1" fill="hold">
                                          <p:stCondLst>
                                            <p:cond delay="0"/>
                                          </p:stCondLst>
                                        </p:cTn>
                                        <p:tgtEl>
                                          <p:spTgt spid="33834"/>
                                        </p:tgtEl>
                                        <p:attrNameLst>
                                          <p:attrName>style.visibility</p:attrName>
                                        </p:attrNameLst>
                                      </p:cBhvr>
                                      <p:to>
                                        <p:strVal val="visible"/>
                                      </p:to>
                                    </p:set>
                                    <p:anim calcmode="lin" valueType="num">
                                      <p:cBhvr>
                                        <p:cTn id="33" dur="500" fill="hold"/>
                                        <p:tgtEl>
                                          <p:spTgt spid="33834"/>
                                        </p:tgtEl>
                                        <p:attrNameLst>
                                          <p:attrName>ppt_w</p:attrName>
                                        </p:attrNameLst>
                                      </p:cBhvr>
                                      <p:tavLst>
                                        <p:tav tm="0">
                                          <p:val>
                                            <p:fltVal val="0"/>
                                          </p:val>
                                        </p:tav>
                                        <p:tav tm="100000">
                                          <p:val>
                                            <p:strVal val="#ppt_w"/>
                                          </p:val>
                                        </p:tav>
                                      </p:tavLst>
                                    </p:anim>
                                    <p:anim calcmode="lin" valueType="num">
                                      <p:cBhvr>
                                        <p:cTn id="34" dur="500" fill="hold"/>
                                        <p:tgtEl>
                                          <p:spTgt spid="33834"/>
                                        </p:tgtEl>
                                        <p:attrNameLst>
                                          <p:attrName>ppt_h</p:attrName>
                                        </p:attrNameLst>
                                      </p:cBhvr>
                                      <p:tavLst>
                                        <p:tav tm="0">
                                          <p:val>
                                            <p:fltVal val="0"/>
                                          </p:val>
                                        </p:tav>
                                        <p:tav tm="100000">
                                          <p:val>
                                            <p:strVal val="#ppt_h"/>
                                          </p:val>
                                        </p:tav>
                                      </p:tavLst>
                                    </p:anim>
                                  </p:childTnLst>
                                </p:cTn>
                              </p:par>
                            </p:childTnLst>
                          </p:cTn>
                        </p:par>
                        <p:par>
                          <p:cTn id="35" fill="hold" nodeType="afterGroup">
                            <p:stCondLst>
                              <p:cond delay="500"/>
                            </p:stCondLst>
                            <p:childTnLst>
                              <p:par>
                                <p:cTn id="36" presetID="23" presetClass="entr" presetSubtype="16" fill="hold" nodeType="afterEffect">
                                  <p:stCondLst>
                                    <p:cond delay="1000"/>
                                  </p:stCondLst>
                                  <p:childTnLst>
                                    <p:set>
                                      <p:cBhvr>
                                        <p:cTn id="37" dur="1" fill="hold">
                                          <p:stCondLst>
                                            <p:cond delay="0"/>
                                          </p:stCondLst>
                                        </p:cTn>
                                        <p:tgtEl>
                                          <p:spTgt spid="33829"/>
                                        </p:tgtEl>
                                        <p:attrNameLst>
                                          <p:attrName>style.visibility</p:attrName>
                                        </p:attrNameLst>
                                      </p:cBhvr>
                                      <p:to>
                                        <p:strVal val="visible"/>
                                      </p:to>
                                    </p:set>
                                    <p:anim calcmode="lin" valueType="num">
                                      <p:cBhvr>
                                        <p:cTn id="38" dur="500" fill="hold"/>
                                        <p:tgtEl>
                                          <p:spTgt spid="33829"/>
                                        </p:tgtEl>
                                        <p:attrNameLst>
                                          <p:attrName>ppt_w</p:attrName>
                                        </p:attrNameLst>
                                      </p:cBhvr>
                                      <p:tavLst>
                                        <p:tav tm="0">
                                          <p:val>
                                            <p:fltVal val="0"/>
                                          </p:val>
                                        </p:tav>
                                        <p:tav tm="100000">
                                          <p:val>
                                            <p:strVal val="#ppt_w"/>
                                          </p:val>
                                        </p:tav>
                                      </p:tavLst>
                                    </p:anim>
                                    <p:anim calcmode="lin" valueType="num">
                                      <p:cBhvr>
                                        <p:cTn id="39" dur="500" fill="hold"/>
                                        <p:tgtEl>
                                          <p:spTgt spid="33829"/>
                                        </p:tgtEl>
                                        <p:attrNameLst>
                                          <p:attrName>ppt_h</p:attrName>
                                        </p:attrNameLst>
                                      </p:cBhvr>
                                      <p:tavLst>
                                        <p:tav tm="0">
                                          <p:val>
                                            <p:fltVal val="0"/>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3" presetClass="entr" presetSubtype="16" fill="hold" nodeType="clickEffect">
                                  <p:stCondLst>
                                    <p:cond delay="0"/>
                                  </p:stCondLst>
                                  <p:childTnLst>
                                    <p:set>
                                      <p:cBhvr>
                                        <p:cTn id="43" dur="1" fill="hold">
                                          <p:stCondLst>
                                            <p:cond delay="0"/>
                                          </p:stCondLst>
                                        </p:cTn>
                                        <p:tgtEl>
                                          <p:spTgt spid="33849"/>
                                        </p:tgtEl>
                                        <p:attrNameLst>
                                          <p:attrName>style.visibility</p:attrName>
                                        </p:attrNameLst>
                                      </p:cBhvr>
                                      <p:to>
                                        <p:strVal val="visible"/>
                                      </p:to>
                                    </p:set>
                                    <p:anim calcmode="lin" valueType="num">
                                      <p:cBhvr>
                                        <p:cTn id="44" dur="500" fill="hold"/>
                                        <p:tgtEl>
                                          <p:spTgt spid="33849"/>
                                        </p:tgtEl>
                                        <p:attrNameLst>
                                          <p:attrName>ppt_w</p:attrName>
                                        </p:attrNameLst>
                                      </p:cBhvr>
                                      <p:tavLst>
                                        <p:tav tm="0">
                                          <p:val>
                                            <p:fltVal val="0"/>
                                          </p:val>
                                        </p:tav>
                                        <p:tav tm="100000">
                                          <p:val>
                                            <p:strVal val="#ppt_w"/>
                                          </p:val>
                                        </p:tav>
                                      </p:tavLst>
                                    </p:anim>
                                    <p:anim calcmode="lin" valueType="num">
                                      <p:cBhvr>
                                        <p:cTn id="45" dur="500" fill="hold"/>
                                        <p:tgtEl>
                                          <p:spTgt spid="33849"/>
                                        </p:tgtEl>
                                        <p:attrNameLst>
                                          <p:attrName>ppt_h</p:attrName>
                                        </p:attrNameLst>
                                      </p:cBhvr>
                                      <p:tavLst>
                                        <p:tav tm="0">
                                          <p:val>
                                            <p:fltVal val="0"/>
                                          </p:val>
                                        </p:tav>
                                        <p:tav tm="100000">
                                          <p:val>
                                            <p:strVal val="#ppt_h"/>
                                          </p:val>
                                        </p:tav>
                                      </p:tavLst>
                                    </p:anim>
                                  </p:childTnLst>
                                </p:cTn>
                              </p:par>
                            </p:childTnLst>
                          </p:cTn>
                        </p:par>
                        <p:par>
                          <p:cTn id="46" fill="hold" nodeType="afterGroup">
                            <p:stCondLst>
                              <p:cond delay="500"/>
                            </p:stCondLst>
                            <p:childTnLst>
                              <p:par>
                                <p:cTn id="47" presetID="23" presetClass="entr" presetSubtype="16" fill="hold" nodeType="afterEffect">
                                  <p:stCondLst>
                                    <p:cond delay="1000"/>
                                  </p:stCondLst>
                                  <p:childTnLst>
                                    <p:set>
                                      <p:cBhvr>
                                        <p:cTn id="48" dur="1" fill="hold">
                                          <p:stCondLst>
                                            <p:cond delay="0"/>
                                          </p:stCondLst>
                                        </p:cTn>
                                        <p:tgtEl>
                                          <p:spTgt spid="33888"/>
                                        </p:tgtEl>
                                        <p:attrNameLst>
                                          <p:attrName>style.visibility</p:attrName>
                                        </p:attrNameLst>
                                      </p:cBhvr>
                                      <p:to>
                                        <p:strVal val="visible"/>
                                      </p:to>
                                    </p:set>
                                    <p:anim calcmode="lin" valueType="num">
                                      <p:cBhvr>
                                        <p:cTn id="49" dur="500" fill="hold"/>
                                        <p:tgtEl>
                                          <p:spTgt spid="33888"/>
                                        </p:tgtEl>
                                        <p:attrNameLst>
                                          <p:attrName>ppt_w</p:attrName>
                                        </p:attrNameLst>
                                      </p:cBhvr>
                                      <p:tavLst>
                                        <p:tav tm="0">
                                          <p:val>
                                            <p:fltVal val="0"/>
                                          </p:val>
                                        </p:tav>
                                        <p:tav tm="100000">
                                          <p:val>
                                            <p:strVal val="#ppt_w"/>
                                          </p:val>
                                        </p:tav>
                                      </p:tavLst>
                                    </p:anim>
                                    <p:anim calcmode="lin" valueType="num">
                                      <p:cBhvr>
                                        <p:cTn id="50" dur="500" fill="hold"/>
                                        <p:tgtEl>
                                          <p:spTgt spid="33888"/>
                                        </p:tgtEl>
                                        <p:attrNameLst>
                                          <p:attrName>ppt_h</p:attrName>
                                        </p:attrNameLst>
                                      </p:cBhvr>
                                      <p:tavLst>
                                        <p:tav tm="0">
                                          <p:val>
                                            <p:fltVal val="0"/>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3" presetClass="entr" presetSubtype="16" fill="hold" nodeType="clickEffect">
                                  <p:stCondLst>
                                    <p:cond delay="0"/>
                                  </p:stCondLst>
                                  <p:childTnLst>
                                    <p:set>
                                      <p:cBhvr>
                                        <p:cTn id="54" dur="1" fill="hold">
                                          <p:stCondLst>
                                            <p:cond delay="0"/>
                                          </p:stCondLst>
                                        </p:cTn>
                                        <p:tgtEl>
                                          <p:spTgt spid="33846"/>
                                        </p:tgtEl>
                                        <p:attrNameLst>
                                          <p:attrName>style.visibility</p:attrName>
                                        </p:attrNameLst>
                                      </p:cBhvr>
                                      <p:to>
                                        <p:strVal val="visible"/>
                                      </p:to>
                                    </p:set>
                                    <p:anim calcmode="lin" valueType="num">
                                      <p:cBhvr>
                                        <p:cTn id="55" dur="500" fill="hold"/>
                                        <p:tgtEl>
                                          <p:spTgt spid="33846"/>
                                        </p:tgtEl>
                                        <p:attrNameLst>
                                          <p:attrName>ppt_w</p:attrName>
                                        </p:attrNameLst>
                                      </p:cBhvr>
                                      <p:tavLst>
                                        <p:tav tm="0">
                                          <p:val>
                                            <p:fltVal val="0"/>
                                          </p:val>
                                        </p:tav>
                                        <p:tav tm="100000">
                                          <p:val>
                                            <p:strVal val="#ppt_w"/>
                                          </p:val>
                                        </p:tav>
                                      </p:tavLst>
                                    </p:anim>
                                    <p:anim calcmode="lin" valueType="num">
                                      <p:cBhvr>
                                        <p:cTn id="56" dur="500" fill="hold"/>
                                        <p:tgtEl>
                                          <p:spTgt spid="33846"/>
                                        </p:tgtEl>
                                        <p:attrNameLst>
                                          <p:attrName>ppt_h</p:attrName>
                                        </p:attrNameLst>
                                      </p:cBhvr>
                                      <p:tavLst>
                                        <p:tav tm="0">
                                          <p:val>
                                            <p:fltVal val="0"/>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5613"/>
                                        </p:tgtEl>
                                        <p:attrNameLst>
                                          <p:attrName>style.visibility</p:attrName>
                                        </p:attrNameLst>
                                      </p:cBhvr>
                                      <p:to>
                                        <p:strVal val="visible"/>
                                      </p:to>
                                    </p:set>
                                    <p:animEffect transition="in" filter="wipe(left)">
                                      <p:cBhvr>
                                        <p:cTn id="61" dur="500"/>
                                        <p:tgtEl>
                                          <p:spTgt spid="25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3"/>
          <p:cNvSpPr>
            <a:spLocks noChangeArrowheads="1"/>
          </p:cNvSpPr>
          <p:nvPr/>
        </p:nvSpPr>
        <p:spPr bwMode="auto">
          <a:xfrm>
            <a:off x="931070" y="1149350"/>
            <a:ext cx="6985000" cy="9540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marL="342900" indent="-342900" algn="l">
              <a:buFont typeface="Wingdings" pitchFamily="2" charset="2"/>
              <a:buChar char="l"/>
              <a:defRPr/>
            </a:pPr>
            <a:r>
              <a:rPr lang="zh-CN" altLang="en-US" sz="2800" b="0" dirty="0">
                <a:solidFill>
                  <a:schemeClr val="tx2"/>
                </a:solidFill>
                <a:latin typeface="黑体" pitchFamily="49" charset="-122"/>
                <a:ea typeface="黑体" pitchFamily="49" charset="-122"/>
                <a:sym typeface="黑体" pitchFamily="49" charset="-122"/>
              </a:rPr>
              <a:t>三极管的</a:t>
            </a:r>
            <a:r>
              <a:rPr lang="zh-CN" altLang="en-US" sz="2800" b="0" i="1" dirty="0">
                <a:solidFill>
                  <a:schemeClr val="tx2"/>
                </a:solidFill>
                <a:latin typeface="黑体" pitchFamily="49" charset="-122"/>
                <a:ea typeface="黑体" pitchFamily="49" charset="-122"/>
                <a:sym typeface="黑体" pitchFamily="49" charset="-122"/>
              </a:rPr>
              <a:t>微变 </a:t>
            </a:r>
            <a:r>
              <a:rPr lang="zh-CN" altLang="en-US" sz="2800" b="0" dirty="0">
                <a:solidFill>
                  <a:schemeClr val="tx2"/>
                </a:solidFill>
                <a:latin typeface="黑体" pitchFamily="49" charset="-122"/>
                <a:ea typeface="黑体" pitchFamily="49" charset="-122"/>
                <a:sym typeface="黑体" pitchFamily="49" charset="-122"/>
              </a:rPr>
              <a:t>等效电路</a:t>
            </a:r>
          </a:p>
          <a:p>
            <a:pPr algn="l">
              <a:buFont typeface="Arial" pitchFamily="34" charset="0"/>
              <a:buNone/>
              <a:defRPr/>
            </a:pPr>
            <a:r>
              <a:rPr lang="zh-CN" altLang="en-US" sz="2800" b="0" dirty="0">
                <a:solidFill>
                  <a:schemeClr val="tx2"/>
                </a:solidFill>
                <a:latin typeface="黑体" pitchFamily="49" charset="-122"/>
                <a:ea typeface="黑体" pitchFamily="49" charset="-122"/>
                <a:sym typeface="黑体" pitchFamily="49" charset="-122"/>
              </a:rPr>
              <a:t>只能用来分析放大电路</a:t>
            </a:r>
            <a:r>
              <a:rPr lang="zh-CN" altLang="en-US" sz="2800" i="1" dirty="0">
                <a:solidFill>
                  <a:schemeClr val="tx2"/>
                </a:solidFill>
                <a:latin typeface="黑体" pitchFamily="49" charset="-122"/>
                <a:ea typeface="黑体" pitchFamily="49" charset="-122"/>
                <a:sym typeface="黑体" pitchFamily="49" charset="-122"/>
              </a:rPr>
              <a:t>变化量 </a:t>
            </a:r>
            <a:r>
              <a:rPr lang="zh-CN" altLang="en-US" sz="2800" b="0" dirty="0">
                <a:solidFill>
                  <a:schemeClr val="tx2"/>
                </a:solidFill>
                <a:latin typeface="黑体" pitchFamily="49" charset="-122"/>
                <a:ea typeface="黑体" pitchFamily="49" charset="-122"/>
                <a:sym typeface="黑体" pitchFamily="49" charset="-122"/>
              </a:rPr>
              <a:t>之间的关系。                                                                   </a:t>
            </a:r>
          </a:p>
        </p:txBody>
      </p:sp>
      <p:grpSp>
        <p:nvGrpSpPr>
          <p:cNvPr id="34820" name="Group 4"/>
          <p:cNvGrpSpPr>
            <a:grpSpLocks/>
          </p:cNvGrpSpPr>
          <p:nvPr/>
        </p:nvGrpSpPr>
        <p:grpSpPr bwMode="auto">
          <a:xfrm>
            <a:off x="5382431" y="3100785"/>
            <a:ext cx="739775" cy="1524000"/>
            <a:chOff x="0" y="0"/>
            <a:chExt cx="466" cy="960"/>
          </a:xfrm>
        </p:grpSpPr>
        <p:sp>
          <p:nvSpPr>
            <p:cNvPr id="26666" name="Line 5"/>
            <p:cNvSpPr>
              <a:spLocks noChangeShapeType="1"/>
            </p:cNvSpPr>
            <p:nvPr/>
          </p:nvSpPr>
          <p:spPr bwMode="auto">
            <a:xfrm>
              <a:off x="40" y="0"/>
              <a:ext cx="1" cy="960"/>
            </a:xfrm>
            <a:prstGeom prst="line">
              <a:avLst/>
            </a:prstGeom>
            <a:noFill/>
            <a:ln w="38100">
              <a:solidFill>
                <a:srgbClr val="FF0066"/>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7" name="Rectangle 6"/>
            <p:cNvSpPr>
              <a:spLocks noChangeArrowheads="1"/>
            </p:cNvSpPr>
            <p:nvPr/>
          </p:nvSpPr>
          <p:spPr bwMode="auto">
            <a:xfrm>
              <a:off x="0" y="331"/>
              <a:ext cx="89" cy="256"/>
            </a:xfrm>
            <a:prstGeom prst="rect">
              <a:avLst/>
            </a:prstGeom>
            <a:solidFill>
              <a:srgbClr val="FFFFFF"/>
            </a:solidFill>
            <a:ln w="38100">
              <a:solidFill>
                <a:srgbClr val="FF0066"/>
              </a:solidFill>
              <a:miter lim="800000"/>
              <a:headEnd/>
              <a:tailEnd/>
            </a:ln>
          </p:spPr>
          <p:txBody>
            <a:bodyPr wrap="none" anchor="ctr"/>
            <a:lstStyle/>
            <a:p>
              <a:pPr>
                <a:buFont typeface="Arial" pitchFamily="34" charset="0"/>
                <a:buNone/>
              </a:pPr>
              <a:endParaRPr lang="zh-CN" altLang="zh-CN" sz="2800">
                <a:solidFill>
                  <a:srgbClr val="000000"/>
                </a:solidFill>
                <a:latin typeface="Times New Roman" pitchFamily="18" charset="0"/>
                <a:sym typeface="Arial" pitchFamily="34" charset="0"/>
              </a:endParaRPr>
            </a:p>
          </p:txBody>
        </p:sp>
        <p:sp>
          <p:nvSpPr>
            <p:cNvPr id="26668" name="Text Box 7"/>
            <p:cNvSpPr>
              <a:spLocks noChangeArrowheads="1"/>
            </p:cNvSpPr>
            <p:nvPr/>
          </p:nvSpPr>
          <p:spPr bwMode="auto">
            <a:xfrm>
              <a:off x="103" y="238"/>
              <a:ext cx="363"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3600" i="1">
                  <a:solidFill>
                    <a:srgbClr val="FF0000"/>
                  </a:solidFill>
                  <a:latin typeface="Times New Roman" pitchFamily="18" charset="0"/>
                  <a:ea typeface="方正琥珀繁体"/>
                  <a:cs typeface="方正琥珀繁体"/>
                </a:rPr>
                <a:t>r</a:t>
              </a:r>
              <a:r>
                <a:rPr lang="en-US" altLang="zh-CN" sz="2800" baseline="-25000">
                  <a:solidFill>
                    <a:srgbClr val="FF0000"/>
                  </a:solidFill>
                  <a:latin typeface="Times New Roman" pitchFamily="18" charset="0"/>
                  <a:ea typeface="方正琥珀繁体"/>
                  <a:cs typeface="方正琥珀繁体"/>
                </a:rPr>
                <a:t>ce</a:t>
              </a:r>
              <a:endParaRPr lang="en-US" altLang="zh-CN" sz="2400" i="1">
                <a:solidFill>
                  <a:srgbClr val="FF0000"/>
                </a:solidFill>
                <a:latin typeface="Times New Roman" pitchFamily="18" charset="0"/>
                <a:ea typeface="方正琥珀繁体"/>
                <a:cs typeface="方正琥珀繁体"/>
              </a:endParaRPr>
            </a:p>
          </p:txBody>
        </p:sp>
      </p:grpSp>
      <p:grpSp>
        <p:nvGrpSpPr>
          <p:cNvPr id="34825" name="Group 9"/>
          <p:cNvGrpSpPr>
            <a:grpSpLocks/>
          </p:cNvGrpSpPr>
          <p:nvPr/>
        </p:nvGrpSpPr>
        <p:grpSpPr bwMode="auto">
          <a:xfrm>
            <a:off x="1367644" y="2276872"/>
            <a:ext cx="5562600" cy="2419350"/>
            <a:chOff x="0" y="20"/>
            <a:chExt cx="3504" cy="1524"/>
          </a:xfrm>
        </p:grpSpPr>
        <p:sp>
          <p:nvSpPr>
            <p:cNvPr id="26632" name="Line 10"/>
            <p:cNvSpPr>
              <a:spLocks noChangeShapeType="1"/>
            </p:cNvSpPr>
            <p:nvPr/>
          </p:nvSpPr>
          <p:spPr bwMode="auto">
            <a:xfrm>
              <a:off x="508" y="554"/>
              <a:ext cx="760" cy="1"/>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3" name="Line 11"/>
            <p:cNvSpPr>
              <a:spLocks noChangeShapeType="1"/>
            </p:cNvSpPr>
            <p:nvPr/>
          </p:nvSpPr>
          <p:spPr bwMode="auto">
            <a:xfrm>
              <a:off x="1268" y="548"/>
              <a:ext cx="1" cy="602"/>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4" name="Line 12"/>
            <p:cNvSpPr>
              <a:spLocks noChangeShapeType="1"/>
            </p:cNvSpPr>
            <p:nvPr/>
          </p:nvSpPr>
          <p:spPr bwMode="auto">
            <a:xfrm>
              <a:off x="1268" y="1156"/>
              <a:ext cx="1" cy="352"/>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5" name="Line 13"/>
            <p:cNvSpPr>
              <a:spLocks noChangeShapeType="1"/>
            </p:cNvSpPr>
            <p:nvPr/>
          </p:nvSpPr>
          <p:spPr bwMode="auto">
            <a:xfrm rot="329304" flipH="1">
              <a:off x="1815" y="765"/>
              <a:ext cx="89" cy="213"/>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6" name="Line 14"/>
            <p:cNvSpPr>
              <a:spLocks noChangeShapeType="1"/>
            </p:cNvSpPr>
            <p:nvPr/>
          </p:nvSpPr>
          <p:spPr bwMode="auto">
            <a:xfrm rot="329304">
              <a:off x="1904" y="776"/>
              <a:ext cx="134" cy="213"/>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7" name="Line 15"/>
            <p:cNvSpPr>
              <a:spLocks noChangeShapeType="1"/>
            </p:cNvSpPr>
            <p:nvPr/>
          </p:nvSpPr>
          <p:spPr bwMode="auto">
            <a:xfrm rot="329304">
              <a:off x="1793" y="979"/>
              <a:ext cx="134" cy="214"/>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8" name="Line 16"/>
            <p:cNvSpPr>
              <a:spLocks noChangeShapeType="1"/>
            </p:cNvSpPr>
            <p:nvPr/>
          </p:nvSpPr>
          <p:spPr bwMode="auto">
            <a:xfrm rot="278591" flipH="1">
              <a:off x="1928" y="979"/>
              <a:ext cx="90" cy="214"/>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9" name="Line 17"/>
            <p:cNvSpPr>
              <a:spLocks noChangeShapeType="1"/>
            </p:cNvSpPr>
            <p:nvPr/>
          </p:nvSpPr>
          <p:spPr bwMode="auto">
            <a:xfrm>
              <a:off x="1913" y="1198"/>
              <a:ext cx="1" cy="31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0" name="Line 18"/>
            <p:cNvSpPr>
              <a:spLocks noChangeShapeType="1"/>
            </p:cNvSpPr>
            <p:nvPr/>
          </p:nvSpPr>
          <p:spPr bwMode="auto">
            <a:xfrm flipV="1">
              <a:off x="1910" y="533"/>
              <a:ext cx="1" cy="287"/>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1" name="Oval 19"/>
            <p:cNvSpPr>
              <a:spLocks noChangeArrowheads="1"/>
            </p:cNvSpPr>
            <p:nvPr/>
          </p:nvSpPr>
          <p:spPr bwMode="auto">
            <a:xfrm>
              <a:off x="411" y="511"/>
              <a:ext cx="89" cy="85"/>
            </a:xfrm>
            <a:prstGeom prst="ellipse">
              <a:avLst/>
            </a:prstGeom>
            <a:solidFill>
              <a:srgbClr val="FFFFFF"/>
            </a:solidFill>
            <a:ln w="38100">
              <a:solidFill>
                <a:srgbClr val="000000"/>
              </a:solidFill>
              <a:miter lim="800000"/>
              <a:headEnd/>
              <a:tailEnd/>
            </a:ln>
          </p:spPr>
          <p:txBody>
            <a:bodyPr wrap="none" anchor="ctr"/>
            <a:lstStyle/>
            <a:p>
              <a:pPr>
                <a:buFont typeface="Arial" pitchFamily="34" charset="0"/>
                <a:buNone/>
              </a:pPr>
              <a:endParaRPr lang="zh-CN" altLang="zh-CN" sz="2800">
                <a:solidFill>
                  <a:srgbClr val="000000"/>
                </a:solidFill>
                <a:latin typeface="Times New Roman" pitchFamily="18" charset="0"/>
                <a:sym typeface="Arial" pitchFamily="34" charset="0"/>
              </a:endParaRPr>
            </a:p>
          </p:txBody>
        </p:sp>
        <p:sp>
          <p:nvSpPr>
            <p:cNvPr id="26642" name="Oval 20"/>
            <p:cNvSpPr>
              <a:spLocks noChangeArrowheads="1"/>
            </p:cNvSpPr>
            <p:nvPr/>
          </p:nvSpPr>
          <p:spPr bwMode="auto">
            <a:xfrm>
              <a:off x="419" y="1449"/>
              <a:ext cx="89" cy="85"/>
            </a:xfrm>
            <a:prstGeom prst="ellipse">
              <a:avLst/>
            </a:prstGeom>
            <a:solidFill>
              <a:srgbClr val="FFFFFF"/>
            </a:solidFill>
            <a:ln w="38100">
              <a:solidFill>
                <a:srgbClr val="000000"/>
              </a:solidFill>
              <a:miter lim="800000"/>
              <a:headEnd/>
              <a:tailEnd/>
            </a:ln>
          </p:spPr>
          <p:txBody>
            <a:bodyPr wrap="none" anchor="ctr"/>
            <a:lstStyle/>
            <a:p>
              <a:pPr>
                <a:buFont typeface="Arial" pitchFamily="34" charset="0"/>
                <a:buNone/>
              </a:pPr>
              <a:endParaRPr lang="zh-CN" altLang="zh-CN" sz="2800">
                <a:solidFill>
                  <a:srgbClr val="000000"/>
                </a:solidFill>
                <a:latin typeface="Times New Roman" pitchFamily="18" charset="0"/>
                <a:sym typeface="Arial" pitchFamily="34" charset="0"/>
              </a:endParaRPr>
            </a:p>
          </p:txBody>
        </p:sp>
        <p:sp>
          <p:nvSpPr>
            <p:cNvPr id="26643" name="Oval 21"/>
            <p:cNvSpPr>
              <a:spLocks noChangeArrowheads="1"/>
            </p:cNvSpPr>
            <p:nvPr/>
          </p:nvSpPr>
          <p:spPr bwMode="auto">
            <a:xfrm>
              <a:off x="3056" y="486"/>
              <a:ext cx="89" cy="85"/>
            </a:xfrm>
            <a:prstGeom prst="ellipse">
              <a:avLst/>
            </a:prstGeom>
            <a:solidFill>
              <a:srgbClr val="FFFFFF"/>
            </a:solidFill>
            <a:ln w="38100">
              <a:solidFill>
                <a:srgbClr val="000000"/>
              </a:solidFill>
              <a:miter lim="800000"/>
              <a:headEnd/>
              <a:tailEnd/>
            </a:ln>
          </p:spPr>
          <p:txBody>
            <a:bodyPr wrap="none" anchor="ctr"/>
            <a:lstStyle/>
            <a:p>
              <a:pPr>
                <a:buFont typeface="Arial" pitchFamily="34" charset="0"/>
                <a:buNone/>
              </a:pPr>
              <a:endParaRPr lang="zh-CN" altLang="zh-CN" sz="2400" b="0">
                <a:solidFill>
                  <a:schemeClr val="tx1"/>
                </a:solidFill>
                <a:latin typeface="幼圆" pitchFamily="49" charset="-122"/>
                <a:ea typeface="幼圆" pitchFamily="49" charset="-122"/>
                <a:sym typeface="幼圆" pitchFamily="49" charset="-122"/>
              </a:endParaRPr>
            </a:p>
          </p:txBody>
        </p:sp>
        <p:sp>
          <p:nvSpPr>
            <p:cNvPr id="26644" name="Oval 22"/>
            <p:cNvSpPr>
              <a:spLocks noChangeArrowheads="1"/>
            </p:cNvSpPr>
            <p:nvPr/>
          </p:nvSpPr>
          <p:spPr bwMode="auto">
            <a:xfrm>
              <a:off x="3036" y="1458"/>
              <a:ext cx="89" cy="86"/>
            </a:xfrm>
            <a:prstGeom prst="ellipse">
              <a:avLst/>
            </a:prstGeom>
            <a:solidFill>
              <a:srgbClr val="FFFFFF"/>
            </a:solidFill>
            <a:ln w="38100">
              <a:solidFill>
                <a:srgbClr val="000000"/>
              </a:solidFill>
              <a:miter lim="800000"/>
              <a:headEnd/>
              <a:tailEnd/>
            </a:ln>
          </p:spPr>
          <p:txBody>
            <a:bodyPr wrap="none" anchor="ctr"/>
            <a:lstStyle/>
            <a:p>
              <a:pPr>
                <a:buFont typeface="Arial" pitchFamily="34" charset="0"/>
                <a:buNone/>
              </a:pPr>
              <a:endParaRPr lang="zh-CN" altLang="zh-CN" sz="2800">
                <a:solidFill>
                  <a:srgbClr val="000000"/>
                </a:solidFill>
                <a:latin typeface="Times New Roman" pitchFamily="18" charset="0"/>
                <a:sym typeface="Arial" pitchFamily="34" charset="0"/>
              </a:endParaRPr>
            </a:p>
          </p:txBody>
        </p:sp>
        <p:sp>
          <p:nvSpPr>
            <p:cNvPr id="26645" name="Text Box 23"/>
            <p:cNvSpPr>
              <a:spLocks noChangeArrowheads="1"/>
            </p:cNvSpPr>
            <p:nvPr/>
          </p:nvSpPr>
          <p:spPr bwMode="auto">
            <a:xfrm>
              <a:off x="1527" y="1159"/>
              <a:ext cx="26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2800">
                  <a:solidFill>
                    <a:srgbClr val="92D050"/>
                  </a:solidFill>
                  <a:latin typeface="Times New Roman" pitchFamily="18" charset="0"/>
                  <a:ea typeface="方正琥珀繁体"/>
                  <a:cs typeface="方正琥珀繁体"/>
                </a:rPr>
                <a:t>E</a:t>
              </a:r>
              <a:endParaRPr lang="zh-CN" altLang="en-US">
                <a:solidFill>
                  <a:srgbClr val="92D050"/>
                </a:solidFill>
                <a:latin typeface="Times New Roman" pitchFamily="18" charset="0"/>
              </a:endParaRPr>
            </a:p>
          </p:txBody>
        </p:sp>
        <p:sp>
          <p:nvSpPr>
            <p:cNvPr id="26646" name="Text Box 24"/>
            <p:cNvSpPr>
              <a:spLocks noChangeArrowheads="1"/>
            </p:cNvSpPr>
            <p:nvPr/>
          </p:nvSpPr>
          <p:spPr bwMode="auto">
            <a:xfrm>
              <a:off x="416" y="229"/>
              <a:ext cx="26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2800">
                  <a:solidFill>
                    <a:srgbClr val="92D050"/>
                  </a:solidFill>
                  <a:latin typeface="Times New Roman" pitchFamily="18" charset="0"/>
                  <a:ea typeface="方正琥珀繁体"/>
                  <a:cs typeface="方正琥珀繁体"/>
                </a:rPr>
                <a:t>B</a:t>
              </a:r>
              <a:endParaRPr lang="zh-CN" altLang="en-US">
                <a:solidFill>
                  <a:srgbClr val="92D050"/>
                </a:solidFill>
                <a:latin typeface="Times New Roman" pitchFamily="18" charset="0"/>
              </a:endParaRPr>
            </a:p>
          </p:txBody>
        </p:sp>
        <p:sp>
          <p:nvSpPr>
            <p:cNvPr id="26647" name="Text Box 25"/>
            <p:cNvSpPr>
              <a:spLocks noChangeArrowheads="1"/>
            </p:cNvSpPr>
            <p:nvPr/>
          </p:nvSpPr>
          <p:spPr bwMode="auto">
            <a:xfrm>
              <a:off x="2883" y="196"/>
              <a:ext cx="28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2800">
                  <a:solidFill>
                    <a:srgbClr val="92D050"/>
                  </a:solidFill>
                  <a:latin typeface="Times New Roman" pitchFamily="18" charset="0"/>
                  <a:ea typeface="方正琥珀繁体"/>
                  <a:cs typeface="方正琥珀繁体"/>
                </a:rPr>
                <a:t>C</a:t>
              </a:r>
              <a:endParaRPr lang="en-US" altLang="zh-CN" sz="1800">
                <a:solidFill>
                  <a:srgbClr val="92D050"/>
                </a:solidFill>
                <a:latin typeface="Times New Roman" pitchFamily="18" charset="0"/>
                <a:ea typeface="方正琥珀繁体"/>
                <a:cs typeface="方正琥珀繁体"/>
              </a:endParaRPr>
            </a:p>
          </p:txBody>
        </p:sp>
        <p:sp>
          <p:nvSpPr>
            <p:cNvPr id="26648" name="Line 26"/>
            <p:cNvSpPr>
              <a:spLocks noChangeShapeType="1"/>
            </p:cNvSpPr>
            <p:nvPr/>
          </p:nvSpPr>
          <p:spPr bwMode="auto">
            <a:xfrm>
              <a:off x="1402" y="739"/>
              <a:ext cx="1" cy="470"/>
            </a:xfrm>
            <a:prstGeom prst="line">
              <a:avLst/>
            </a:prstGeom>
            <a:noFill/>
            <a:ln w="28575">
              <a:solidFill>
                <a:srgbClr val="FF0066"/>
              </a:solidFill>
              <a:miter lim="800000"/>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9" name="Line 27"/>
            <p:cNvSpPr>
              <a:spLocks noChangeShapeType="1"/>
            </p:cNvSpPr>
            <p:nvPr/>
          </p:nvSpPr>
          <p:spPr bwMode="auto">
            <a:xfrm>
              <a:off x="2072" y="769"/>
              <a:ext cx="1" cy="470"/>
            </a:xfrm>
            <a:prstGeom prst="line">
              <a:avLst/>
            </a:prstGeom>
            <a:noFill/>
            <a:ln w="28575">
              <a:solidFill>
                <a:srgbClr val="FF0066"/>
              </a:solidFill>
              <a:miter lim="800000"/>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0" name="Line 28"/>
            <p:cNvSpPr>
              <a:spLocks noChangeShapeType="1"/>
            </p:cNvSpPr>
            <p:nvPr/>
          </p:nvSpPr>
          <p:spPr bwMode="auto">
            <a:xfrm flipH="1">
              <a:off x="464" y="836"/>
              <a:ext cx="1" cy="490"/>
            </a:xfrm>
            <a:prstGeom prst="line">
              <a:avLst/>
            </a:prstGeom>
            <a:noFill/>
            <a:ln w="28575">
              <a:solidFill>
                <a:srgbClr val="000000"/>
              </a:solidFill>
              <a:miter lim="800000"/>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1" name="Line 29"/>
            <p:cNvSpPr>
              <a:spLocks noChangeShapeType="1"/>
            </p:cNvSpPr>
            <p:nvPr/>
          </p:nvSpPr>
          <p:spPr bwMode="auto">
            <a:xfrm flipH="1">
              <a:off x="2097" y="432"/>
              <a:ext cx="313" cy="1"/>
            </a:xfrm>
            <a:prstGeom prst="line">
              <a:avLst/>
            </a:prstGeom>
            <a:noFill/>
            <a:ln w="28575">
              <a:solidFill>
                <a:srgbClr val="FF0066"/>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2" name="Line 30"/>
            <p:cNvSpPr>
              <a:spLocks noChangeShapeType="1"/>
            </p:cNvSpPr>
            <p:nvPr/>
          </p:nvSpPr>
          <p:spPr bwMode="auto">
            <a:xfrm flipH="1">
              <a:off x="3100" y="740"/>
              <a:ext cx="1" cy="528"/>
            </a:xfrm>
            <a:prstGeom prst="line">
              <a:avLst/>
            </a:prstGeom>
            <a:noFill/>
            <a:ln w="28575">
              <a:solidFill>
                <a:srgbClr val="000000"/>
              </a:solidFill>
              <a:miter lim="800000"/>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3" name="Line 31"/>
            <p:cNvSpPr>
              <a:spLocks noChangeShapeType="1"/>
            </p:cNvSpPr>
            <p:nvPr/>
          </p:nvSpPr>
          <p:spPr bwMode="auto">
            <a:xfrm>
              <a:off x="508" y="1501"/>
              <a:ext cx="2548" cy="1"/>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4" name="Line 32"/>
            <p:cNvSpPr>
              <a:spLocks noChangeShapeType="1"/>
            </p:cNvSpPr>
            <p:nvPr/>
          </p:nvSpPr>
          <p:spPr bwMode="auto">
            <a:xfrm>
              <a:off x="1804" y="986"/>
              <a:ext cx="224" cy="1"/>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5" name="Oval 33"/>
            <p:cNvSpPr>
              <a:spLocks noChangeArrowheads="1"/>
            </p:cNvSpPr>
            <p:nvPr/>
          </p:nvSpPr>
          <p:spPr bwMode="auto">
            <a:xfrm>
              <a:off x="1613" y="1481"/>
              <a:ext cx="44" cy="42"/>
            </a:xfrm>
            <a:prstGeom prst="ellipse">
              <a:avLst/>
            </a:prstGeom>
            <a:solidFill>
              <a:schemeClr val="tx1"/>
            </a:solidFill>
            <a:ln w="38100">
              <a:solidFill>
                <a:schemeClr val="accent2"/>
              </a:solidFill>
              <a:miter lim="800000"/>
              <a:headEnd/>
              <a:tailEnd/>
            </a:ln>
          </p:spPr>
          <p:txBody>
            <a:bodyPr wrap="none" anchor="ctr"/>
            <a:lstStyle/>
            <a:p>
              <a:pPr>
                <a:buFont typeface="Arial" pitchFamily="34" charset="0"/>
                <a:buNone/>
              </a:pPr>
              <a:endParaRPr lang="zh-CN" altLang="zh-CN" sz="2800">
                <a:solidFill>
                  <a:srgbClr val="000000"/>
                </a:solidFill>
                <a:latin typeface="Times New Roman" pitchFamily="18" charset="0"/>
                <a:sym typeface="Arial" pitchFamily="34" charset="0"/>
              </a:endParaRPr>
            </a:p>
          </p:txBody>
        </p:sp>
        <p:sp>
          <p:nvSpPr>
            <p:cNvPr id="26656" name="Text Box 34"/>
            <p:cNvSpPr>
              <a:spLocks noChangeArrowheads="1"/>
            </p:cNvSpPr>
            <p:nvPr/>
          </p:nvSpPr>
          <p:spPr bwMode="auto">
            <a:xfrm>
              <a:off x="2145" y="20"/>
              <a:ext cx="26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i="1">
                  <a:solidFill>
                    <a:schemeClr val="tx1"/>
                  </a:solidFill>
                  <a:latin typeface="Times New Roman" pitchFamily="18" charset="0"/>
                  <a:ea typeface="方正琥珀繁体"/>
                  <a:cs typeface="方正琥珀繁体"/>
                </a:rPr>
                <a:t>i</a:t>
              </a:r>
              <a:r>
                <a:rPr lang="en-US" altLang="zh-CN" baseline="-25000">
                  <a:solidFill>
                    <a:schemeClr val="tx1"/>
                  </a:solidFill>
                  <a:latin typeface="Times New Roman" pitchFamily="18" charset="0"/>
                  <a:ea typeface="方正琥珀繁体"/>
                  <a:cs typeface="方正琥珀繁体"/>
                </a:rPr>
                <a:t>c</a:t>
              </a:r>
              <a:endParaRPr lang="en-US" altLang="zh-CN" sz="1600" i="1">
                <a:solidFill>
                  <a:schemeClr val="tx1"/>
                </a:solidFill>
                <a:latin typeface="Times New Roman" pitchFamily="18" charset="0"/>
                <a:ea typeface="方正琥珀繁体"/>
                <a:cs typeface="方正琥珀繁体"/>
              </a:endParaRPr>
            </a:p>
          </p:txBody>
        </p:sp>
        <p:sp>
          <p:nvSpPr>
            <p:cNvPr id="26657" name="Text Box 35"/>
            <p:cNvSpPr>
              <a:spLocks noChangeArrowheads="1"/>
            </p:cNvSpPr>
            <p:nvPr/>
          </p:nvSpPr>
          <p:spPr bwMode="auto">
            <a:xfrm>
              <a:off x="3073" y="747"/>
              <a:ext cx="43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3600" i="1">
                  <a:solidFill>
                    <a:schemeClr val="tx1"/>
                  </a:solidFill>
                  <a:latin typeface="Times New Roman" pitchFamily="18" charset="0"/>
                  <a:ea typeface="方正琥珀繁体"/>
                  <a:cs typeface="方正琥珀繁体"/>
                </a:rPr>
                <a:t>u</a:t>
              </a:r>
              <a:r>
                <a:rPr lang="en-US" altLang="zh-CN" baseline="-25000">
                  <a:solidFill>
                    <a:schemeClr val="tx1"/>
                  </a:solidFill>
                  <a:latin typeface="Times New Roman" pitchFamily="18" charset="0"/>
                  <a:ea typeface="方正琥珀繁体"/>
                  <a:cs typeface="方正琥珀繁体"/>
                </a:rPr>
                <a:t>ce</a:t>
              </a:r>
              <a:endParaRPr lang="en-US" altLang="zh-CN" sz="1600" b="0">
                <a:solidFill>
                  <a:schemeClr val="tx1"/>
                </a:solidFill>
                <a:latin typeface="Times New Roman" pitchFamily="18" charset="0"/>
                <a:ea typeface="方正琥珀繁体"/>
                <a:cs typeface="方正琥珀繁体"/>
              </a:endParaRPr>
            </a:p>
          </p:txBody>
        </p:sp>
        <p:sp>
          <p:nvSpPr>
            <p:cNvPr id="26658" name="Text Box 36"/>
            <p:cNvSpPr>
              <a:spLocks noChangeArrowheads="1"/>
            </p:cNvSpPr>
            <p:nvPr/>
          </p:nvSpPr>
          <p:spPr bwMode="auto">
            <a:xfrm>
              <a:off x="0" y="747"/>
              <a:ext cx="45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3600" i="1">
                  <a:solidFill>
                    <a:schemeClr val="tx1"/>
                  </a:solidFill>
                  <a:latin typeface="Times New Roman" pitchFamily="18" charset="0"/>
                  <a:ea typeface="方正琥珀繁体"/>
                  <a:cs typeface="方正琥珀繁体"/>
                </a:rPr>
                <a:t>u</a:t>
              </a:r>
              <a:r>
                <a:rPr lang="en-US" altLang="zh-CN" baseline="-25000">
                  <a:solidFill>
                    <a:schemeClr val="tx1"/>
                  </a:solidFill>
                  <a:latin typeface="Times New Roman" pitchFamily="18" charset="0"/>
                  <a:ea typeface="方正琥珀繁体"/>
                  <a:cs typeface="方正琥珀繁体"/>
                </a:rPr>
                <a:t>be</a:t>
              </a:r>
              <a:endParaRPr lang="en-US" altLang="zh-CN" sz="1600" b="0">
                <a:solidFill>
                  <a:schemeClr val="tx1"/>
                </a:solidFill>
                <a:latin typeface="Times New Roman" pitchFamily="18" charset="0"/>
                <a:ea typeface="方正琥珀繁体"/>
                <a:cs typeface="方正琥珀繁体"/>
              </a:endParaRPr>
            </a:p>
          </p:txBody>
        </p:sp>
        <p:sp>
          <p:nvSpPr>
            <p:cNvPr id="26659" name="Text Box 37"/>
            <p:cNvSpPr>
              <a:spLocks noChangeArrowheads="1"/>
            </p:cNvSpPr>
            <p:nvPr/>
          </p:nvSpPr>
          <p:spPr bwMode="auto">
            <a:xfrm>
              <a:off x="776" y="747"/>
              <a:ext cx="49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buFont typeface="Arial" pitchFamily="34" charset="0"/>
                <a:buNone/>
              </a:pPr>
              <a:r>
                <a:rPr lang="en-US" altLang="zh-CN" sz="3600" i="1">
                  <a:solidFill>
                    <a:schemeClr val="tx1"/>
                  </a:solidFill>
                  <a:latin typeface="Times New Roman" pitchFamily="18" charset="0"/>
                  <a:ea typeface="方正琥珀繁体"/>
                  <a:cs typeface="方正琥珀繁体"/>
                </a:rPr>
                <a:t>r</a:t>
              </a:r>
              <a:r>
                <a:rPr lang="en-US" altLang="zh-CN" sz="2800" baseline="-25000">
                  <a:solidFill>
                    <a:schemeClr val="tx1"/>
                  </a:solidFill>
                  <a:latin typeface="Times New Roman" pitchFamily="18" charset="0"/>
                  <a:ea typeface="方正琥珀繁体"/>
                  <a:cs typeface="方正琥珀繁体"/>
                </a:rPr>
                <a:t>be</a:t>
              </a:r>
              <a:r>
                <a:rPr lang="en-US" altLang="zh-CN" sz="2800" i="1">
                  <a:solidFill>
                    <a:schemeClr val="tx1"/>
                  </a:solidFill>
                  <a:latin typeface="Times New Roman" pitchFamily="18" charset="0"/>
                  <a:ea typeface="方正琥珀繁体"/>
                  <a:cs typeface="方正琥珀繁体"/>
                </a:rPr>
                <a:t> </a:t>
              </a:r>
              <a:endParaRPr lang="zh-CN" altLang="en-US">
                <a:latin typeface="Times New Roman" pitchFamily="18" charset="0"/>
              </a:endParaRPr>
            </a:p>
          </p:txBody>
        </p:sp>
        <p:sp>
          <p:nvSpPr>
            <p:cNvPr id="26660" name="Rectangle 38"/>
            <p:cNvSpPr>
              <a:spLocks noChangeArrowheads="1"/>
            </p:cNvSpPr>
            <p:nvPr/>
          </p:nvSpPr>
          <p:spPr bwMode="auto">
            <a:xfrm>
              <a:off x="1223" y="857"/>
              <a:ext cx="90" cy="256"/>
            </a:xfrm>
            <a:prstGeom prst="rect">
              <a:avLst/>
            </a:prstGeom>
            <a:solidFill>
              <a:schemeClr val="bg1"/>
            </a:solidFill>
            <a:ln w="38100">
              <a:solidFill>
                <a:schemeClr val="tx1"/>
              </a:solidFill>
              <a:miter lim="800000"/>
              <a:headEnd/>
              <a:tailEnd/>
            </a:ln>
          </p:spPr>
          <p:txBody>
            <a:bodyPr wrap="none" anchor="ctr"/>
            <a:lstStyle/>
            <a:p>
              <a:pPr>
                <a:buFont typeface="Arial" pitchFamily="34" charset="0"/>
                <a:buNone/>
              </a:pPr>
              <a:endParaRPr lang="zh-CN" altLang="zh-CN" sz="2800">
                <a:solidFill>
                  <a:srgbClr val="000000"/>
                </a:solidFill>
                <a:latin typeface="Times New Roman" pitchFamily="18" charset="0"/>
                <a:sym typeface="Arial" pitchFamily="34" charset="0"/>
              </a:endParaRPr>
            </a:p>
          </p:txBody>
        </p:sp>
        <p:grpSp>
          <p:nvGrpSpPr>
            <p:cNvPr id="26661" name="Group 39"/>
            <p:cNvGrpSpPr>
              <a:grpSpLocks/>
            </p:cNvGrpSpPr>
            <p:nvPr/>
          </p:nvGrpSpPr>
          <p:grpSpPr bwMode="auto">
            <a:xfrm>
              <a:off x="2031" y="705"/>
              <a:ext cx="436" cy="407"/>
              <a:chOff x="0" y="0"/>
              <a:chExt cx="469" cy="457"/>
            </a:xfrm>
          </p:grpSpPr>
          <p:sp>
            <p:nvSpPr>
              <p:cNvPr id="26664" name="Text Box 40"/>
              <p:cNvSpPr>
                <a:spLocks noChangeArrowheads="1"/>
              </p:cNvSpPr>
              <p:nvPr/>
            </p:nvSpPr>
            <p:spPr bwMode="auto">
              <a:xfrm>
                <a:off x="154" y="0"/>
                <a:ext cx="315" cy="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3600" i="1">
                    <a:solidFill>
                      <a:schemeClr val="tx1"/>
                    </a:solidFill>
                    <a:latin typeface="Times New Roman" pitchFamily="18" charset="0"/>
                    <a:ea typeface="方正琥珀繁体"/>
                    <a:cs typeface="方正琥珀繁体"/>
                  </a:rPr>
                  <a:t>i</a:t>
                </a:r>
                <a:r>
                  <a:rPr lang="en-US" altLang="zh-CN" baseline="-25000">
                    <a:solidFill>
                      <a:schemeClr val="tx1"/>
                    </a:solidFill>
                    <a:latin typeface="Times New Roman" pitchFamily="18" charset="0"/>
                    <a:ea typeface="方正琥珀繁体"/>
                    <a:cs typeface="方正琥珀繁体"/>
                  </a:rPr>
                  <a:t>b</a:t>
                </a:r>
                <a:endParaRPr lang="en-US" altLang="zh-CN" sz="1600" i="1">
                  <a:solidFill>
                    <a:schemeClr val="tx1"/>
                  </a:solidFill>
                  <a:latin typeface="Times New Roman" pitchFamily="18" charset="0"/>
                  <a:ea typeface="方正琥珀繁体"/>
                  <a:cs typeface="方正琥珀繁体"/>
                </a:endParaRPr>
              </a:p>
            </p:txBody>
          </p:sp>
          <p:sp>
            <p:nvSpPr>
              <p:cNvPr id="26665" name="Text Box 41"/>
              <p:cNvSpPr>
                <a:spLocks noChangeArrowheads="1"/>
              </p:cNvSpPr>
              <p:nvPr/>
            </p:nvSpPr>
            <p:spPr bwMode="auto">
              <a:xfrm>
                <a:off x="0" y="78"/>
                <a:ext cx="2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buFont typeface="Arial" pitchFamily="34" charset="0"/>
                  <a:buNone/>
                </a:pPr>
                <a:r>
                  <a:rPr lang="zh-CN" altLang="en-US" sz="2400" i="1">
                    <a:solidFill>
                      <a:schemeClr val="tx1"/>
                    </a:solidFill>
                    <a:latin typeface="Times New Roman" pitchFamily="18" charset="0"/>
                    <a:ea typeface="方正琥珀繁体"/>
                    <a:cs typeface="方正琥珀繁体"/>
                    <a:sym typeface="Symbol" pitchFamily="18" charset="2"/>
                  </a:rPr>
                  <a:t></a:t>
                </a:r>
                <a:endParaRPr lang="zh-CN" altLang="en-US">
                  <a:latin typeface="Times New Roman" pitchFamily="18" charset="0"/>
                </a:endParaRPr>
              </a:p>
            </p:txBody>
          </p:sp>
        </p:grpSp>
        <p:sp>
          <p:nvSpPr>
            <p:cNvPr id="26662" name="Text Box 42"/>
            <p:cNvSpPr>
              <a:spLocks noChangeArrowheads="1"/>
            </p:cNvSpPr>
            <p:nvPr/>
          </p:nvSpPr>
          <p:spPr bwMode="auto">
            <a:xfrm>
              <a:off x="1392" y="747"/>
              <a:ext cx="293"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3600" i="1">
                  <a:solidFill>
                    <a:schemeClr val="tx1"/>
                  </a:solidFill>
                  <a:latin typeface="Times New Roman" pitchFamily="18" charset="0"/>
                  <a:ea typeface="方正琥珀繁体"/>
                  <a:cs typeface="方正琥珀繁体"/>
                </a:rPr>
                <a:t>i</a:t>
              </a:r>
              <a:r>
                <a:rPr lang="en-US" altLang="zh-CN" baseline="-25000">
                  <a:solidFill>
                    <a:schemeClr val="tx1"/>
                  </a:solidFill>
                  <a:latin typeface="Times New Roman" pitchFamily="18" charset="0"/>
                  <a:ea typeface="方正琥珀繁体"/>
                  <a:cs typeface="方正琥珀繁体"/>
                </a:rPr>
                <a:t>b</a:t>
              </a:r>
              <a:endParaRPr lang="en-US" altLang="zh-CN" sz="2400">
                <a:solidFill>
                  <a:schemeClr val="tx1"/>
                </a:solidFill>
                <a:latin typeface="Times New Roman" pitchFamily="18" charset="0"/>
                <a:sym typeface="Arial" pitchFamily="34" charset="0"/>
              </a:endParaRPr>
            </a:p>
          </p:txBody>
        </p:sp>
        <p:sp>
          <p:nvSpPr>
            <p:cNvPr id="26663" name="Line 43"/>
            <p:cNvSpPr>
              <a:spLocks noChangeShapeType="1"/>
            </p:cNvSpPr>
            <p:nvPr/>
          </p:nvSpPr>
          <p:spPr bwMode="auto">
            <a:xfrm>
              <a:off x="1905" y="540"/>
              <a:ext cx="1152" cy="1"/>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6630" name="Text Box 9"/>
          <p:cNvSpPr>
            <a:spLocks noChangeArrowheads="1"/>
          </p:cNvSpPr>
          <p:nvPr/>
        </p:nvSpPr>
        <p:spPr bwMode="auto">
          <a:xfrm>
            <a:off x="1259632" y="5337212"/>
            <a:ext cx="7467600"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buFont typeface="Arial" pitchFamily="34" charset="0"/>
              <a:buNone/>
            </a:pPr>
            <a:r>
              <a:rPr lang="en-US" altLang="zh-CN" sz="2800" b="0" dirty="0">
                <a:solidFill>
                  <a:srgbClr val="C00000"/>
                </a:solidFill>
                <a:latin typeface="Times New Roman" pitchFamily="18" charset="0"/>
                <a:ea typeface="黑体" pitchFamily="49" charset="-122"/>
                <a:cs typeface="Times New Roman" pitchFamily="18" charset="0"/>
                <a:sym typeface="黑体" pitchFamily="49" charset="-122"/>
              </a:rPr>
              <a:t>BJT</a:t>
            </a:r>
            <a:r>
              <a:rPr lang="zh-CN" altLang="en-US" sz="2800" b="0" dirty="0">
                <a:solidFill>
                  <a:srgbClr val="C00000"/>
                </a:solidFill>
                <a:latin typeface="Times New Roman" pitchFamily="18" charset="0"/>
                <a:ea typeface="黑体" pitchFamily="49" charset="-122"/>
                <a:cs typeface="Times New Roman" pitchFamily="18" charset="0"/>
                <a:sym typeface="黑体" pitchFamily="49" charset="-122"/>
              </a:rPr>
              <a:t>低频小信号简化模型</a:t>
            </a:r>
            <a:r>
              <a:rPr lang="zh-CN" altLang="en-US" sz="2800" b="0" dirty="0">
                <a:solidFill>
                  <a:schemeClr val="tx1"/>
                </a:solidFill>
                <a:latin typeface="Times New Roman" pitchFamily="18" charset="0"/>
                <a:ea typeface="黑体" pitchFamily="49" charset="-122"/>
                <a:cs typeface="Times New Roman" pitchFamily="18" charset="0"/>
                <a:sym typeface="黑体" pitchFamily="49" charset="-122"/>
              </a:rPr>
              <a:t>（使用时常忽略</a:t>
            </a:r>
            <a:r>
              <a:rPr lang="en-US" altLang="zh-CN" b="0" i="1" dirty="0" err="1">
                <a:solidFill>
                  <a:schemeClr val="tx1"/>
                </a:solidFill>
                <a:latin typeface="Times New Roman" pitchFamily="18" charset="0"/>
                <a:ea typeface="黑体" pitchFamily="49" charset="-122"/>
                <a:cs typeface="Times New Roman" pitchFamily="18" charset="0"/>
                <a:sym typeface="黑体" pitchFamily="49" charset="-122"/>
              </a:rPr>
              <a:t>r</a:t>
            </a:r>
            <a:r>
              <a:rPr lang="en-US" altLang="zh-CN" b="0" baseline="-25000" dirty="0" err="1">
                <a:solidFill>
                  <a:schemeClr val="tx1"/>
                </a:solidFill>
                <a:latin typeface="Times New Roman" pitchFamily="18" charset="0"/>
                <a:ea typeface="黑体" pitchFamily="49" charset="-122"/>
                <a:cs typeface="Times New Roman" pitchFamily="18" charset="0"/>
                <a:sym typeface="黑体" pitchFamily="49" charset="-122"/>
              </a:rPr>
              <a:t>ce</a:t>
            </a:r>
            <a:r>
              <a:rPr lang="zh-CN" altLang="en-US" b="0" dirty="0">
                <a:solidFill>
                  <a:schemeClr val="tx1"/>
                </a:solidFill>
                <a:latin typeface="Times New Roman" pitchFamily="18" charset="0"/>
                <a:ea typeface="黑体" pitchFamily="49" charset="-122"/>
                <a:cs typeface="Times New Roman" pitchFamily="18" charset="0"/>
                <a:sym typeface="黑体" pitchFamily="49" charset="-122"/>
              </a:rPr>
              <a:t>）</a:t>
            </a:r>
            <a:endParaRPr lang="zh-CN" altLang="en-US" b="0" dirty="0">
              <a:solidFill>
                <a:schemeClr val="tx1"/>
              </a:solidFill>
              <a:latin typeface="Times New Roman" pitchFamily="18" charset="0"/>
              <a:ea typeface="黑体" pitchFamily="49" charset="-122"/>
              <a:cs typeface="Times New Roman" pitchFamily="18" charset="0"/>
            </a:endParaRPr>
          </a:p>
        </p:txBody>
      </p:sp>
      <p:sp>
        <p:nvSpPr>
          <p:cNvPr id="49" name="Text Box 9">
            <a:extLst>
              <a:ext uri="{FF2B5EF4-FFF2-40B4-BE49-F238E27FC236}">
                <a16:creationId xmlns:a16="http://schemas.microsoft.com/office/drawing/2014/main" id="{416A824C-58BF-4BF9-8F5E-C7F64BC8C9C6}"/>
              </a:ext>
            </a:extLst>
          </p:cNvPr>
          <p:cNvSpPr>
            <a:spLocks noChangeArrowheads="1"/>
          </p:cNvSpPr>
          <p:nvPr/>
        </p:nvSpPr>
        <p:spPr bwMode="auto">
          <a:xfrm>
            <a:off x="3997164" y="432532"/>
            <a:ext cx="3059112" cy="584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zh-CN" altLang="en-US" dirty="0">
                <a:solidFill>
                  <a:srgbClr val="000000"/>
                </a:solidFill>
                <a:latin typeface="黑体" pitchFamily="49" charset="-122"/>
                <a:ea typeface="黑体" pitchFamily="49" charset="-122"/>
                <a:sym typeface="黑体" pitchFamily="49" charset="-122"/>
              </a:rPr>
              <a:t>－</a:t>
            </a:r>
            <a:r>
              <a:rPr lang="zh-CN" altLang="en-US" sz="2400" b="0" dirty="0">
                <a:solidFill>
                  <a:srgbClr val="000000"/>
                </a:solidFill>
                <a:latin typeface="黑体" pitchFamily="49" charset="-122"/>
                <a:ea typeface="黑体" pitchFamily="49" charset="-122"/>
                <a:sym typeface="黑体" pitchFamily="49" charset="-122"/>
              </a:rPr>
              <a:t>基于伏安特性导出</a:t>
            </a:r>
            <a:endParaRPr lang="zh-CN" altLang="en-US" sz="3600" dirty="0">
              <a:latin typeface="Times New Roman" pitchFamily="18" charset="0"/>
            </a:endParaRPr>
          </a:p>
        </p:txBody>
      </p:sp>
      <p:sp>
        <p:nvSpPr>
          <p:cNvPr id="50" name="Rectangle 4">
            <a:extLst>
              <a:ext uri="{FF2B5EF4-FFF2-40B4-BE49-F238E27FC236}">
                <a16:creationId xmlns:a16="http://schemas.microsoft.com/office/drawing/2014/main" id="{FCE6AED2-7E7E-4873-96C2-DB7FF5993462}"/>
              </a:ext>
            </a:extLst>
          </p:cNvPr>
          <p:cNvSpPr>
            <a:spLocks noChangeArrowheads="1"/>
          </p:cNvSpPr>
          <p:nvPr/>
        </p:nvSpPr>
        <p:spPr bwMode="auto">
          <a:xfrm>
            <a:off x="914673" y="420023"/>
            <a:ext cx="3276364" cy="523220"/>
          </a:xfrm>
          <a:prstGeom prst="rect">
            <a:avLst/>
          </a:prstGeom>
          <a:solidFill>
            <a:schemeClr val="bg1"/>
          </a:solidFill>
          <a:ln w="9525">
            <a:noFill/>
            <a:miter lim="800000"/>
            <a:headEnd/>
            <a:tailEnd/>
          </a:ln>
        </p:spPr>
        <p:txBody>
          <a:bodyPr wrap="square">
            <a:spAutoFit/>
          </a:bodyPr>
          <a:lstStyle/>
          <a:p>
            <a:pPr algn="l">
              <a:defRPr/>
            </a:pPr>
            <a:r>
              <a:rPr lang="en-US" altLang="zh-CN" sz="2800" b="0" dirty="0">
                <a:solidFill>
                  <a:srgbClr val="0033CC"/>
                </a:solidFill>
                <a:latin typeface="黑体" panose="02010609060101010101" pitchFamily="49" charset="-122"/>
                <a:ea typeface="黑体" panose="02010609060101010101" pitchFamily="49" charset="-122"/>
                <a:sym typeface="Arial" pitchFamily="34" charset="0"/>
              </a:rPr>
              <a:t>2</a:t>
            </a:r>
            <a:r>
              <a:rPr lang="zh-CN" altLang="en-US" sz="2800" b="0" dirty="0">
                <a:solidFill>
                  <a:srgbClr val="0033CC"/>
                </a:solidFill>
                <a:latin typeface="黑体" panose="02010609060101010101" pitchFamily="49" charset="-122"/>
                <a:ea typeface="黑体" panose="02010609060101010101" pitchFamily="49" charset="-122"/>
                <a:sym typeface="Arial" pitchFamily="34" charset="0"/>
              </a:rPr>
              <a:t>、</a:t>
            </a:r>
            <a:r>
              <a:rPr lang="en-US" altLang="zh-CN" sz="2800" b="0" dirty="0">
                <a:solidFill>
                  <a:srgbClr val="0033CC"/>
                </a:solidFill>
                <a:latin typeface="黑体" panose="02010609060101010101" pitchFamily="49" charset="-122"/>
                <a:ea typeface="黑体" panose="02010609060101010101" pitchFamily="49" charset="-122"/>
                <a:sym typeface="Arial" pitchFamily="34" charset="0"/>
              </a:rPr>
              <a:t>BJT</a:t>
            </a:r>
            <a:r>
              <a:rPr lang="zh-CN" altLang="en-US" sz="2800" b="0" dirty="0">
                <a:solidFill>
                  <a:srgbClr val="0033CC"/>
                </a:solidFill>
                <a:latin typeface="黑体" panose="02010609060101010101" pitchFamily="49" charset="-122"/>
                <a:ea typeface="黑体" panose="02010609060101010101" pitchFamily="49" charset="-122"/>
                <a:sym typeface="Arial" pitchFamily="34" charset="0"/>
              </a:rPr>
              <a:t>小信号模型</a:t>
            </a:r>
          </a:p>
        </p:txBody>
      </p:sp>
      <p:sp>
        <p:nvSpPr>
          <p:cNvPr id="45" name="文本框 44">
            <a:extLst>
              <a:ext uri="{FF2B5EF4-FFF2-40B4-BE49-F238E27FC236}">
                <a16:creationId xmlns:a16="http://schemas.microsoft.com/office/drawing/2014/main" id="{02F79259-1114-4F5B-AB14-8F5DE1B398A2}"/>
              </a:ext>
            </a:extLst>
          </p:cNvPr>
          <p:cNvSpPr txBox="1"/>
          <p:nvPr/>
        </p:nvSpPr>
        <p:spPr>
          <a:xfrm>
            <a:off x="7771706" y="6228020"/>
            <a:ext cx="415499" cy="369332"/>
          </a:xfrm>
          <a:prstGeom prst="rect">
            <a:avLst/>
          </a:prstGeom>
          <a:noFill/>
        </p:spPr>
        <p:txBody>
          <a:bodyPr wrap="none" rtlCol="0">
            <a:spAutoFit/>
          </a:bodyPr>
          <a:lstStyle/>
          <a:p>
            <a:r>
              <a:rPr lang="en-US" altLang="zh-CN" sz="1800" dirty="0">
                <a:solidFill>
                  <a:srgbClr val="E4A4DC"/>
                </a:solidFill>
              </a:rPr>
              <a:t>82</a:t>
            </a:r>
            <a:endParaRPr lang="zh-CN" altLang="en-US" sz="1800" dirty="0">
              <a:solidFill>
                <a:srgbClr val="E4A4D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4825"/>
                                        </p:tgtEl>
                                        <p:attrNameLst>
                                          <p:attrName>style.visibility</p:attrName>
                                        </p:attrNameLst>
                                      </p:cBhvr>
                                      <p:to>
                                        <p:strVal val="visible"/>
                                      </p:to>
                                    </p:set>
                                    <p:animEffect filter="dissolve">
                                      <p:cBhvr>
                                        <p:cTn id="7" dur="500"/>
                                        <p:tgtEl>
                                          <p:spTgt spid="34825"/>
                                        </p:tgtEl>
                                      </p:cBhvr>
                                    </p:animEffect>
                                  </p:childTnLst>
                                </p:cTn>
                              </p:par>
                            </p:childTnLst>
                          </p:cTn>
                        </p:par>
                        <p:par>
                          <p:cTn id="8" fill="hold" nodeType="afterGroup">
                            <p:stCondLst>
                              <p:cond delay="500"/>
                            </p:stCondLst>
                            <p:childTnLst>
                              <p:par>
                                <p:cTn id="9" presetID="23" presetClass="entr" presetSubtype="16" fill="hold" nodeType="afterEffect">
                                  <p:stCondLst>
                                    <p:cond delay="0"/>
                                  </p:stCondLst>
                                  <p:childTnLst>
                                    <p:set>
                                      <p:cBhvr>
                                        <p:cTn id="10" dur="1" fill="hold">
                                          <p:stCondLst>
                                            <p:cond delay="0"/>
                                          </p:stCondLst>
                                        </p:cTn>
                                        <p:tgtEl>
                                          <p:spTgt spid="34820"/>
                                        </p:tgtEl>
                                        <p:attrNameLst>
                                          <p:attrName>style.visibility</p:attrName>
                                        </p:attrNameLst>
                                      </p:cBhvr>
                                      <p:to>
                                        <p:strVal val="visible"/>
                                      </p:to>
                                    </p:set>
                                    <p:anim calcmode="lin" valueType="num">
                                      <p:cBhvr>
                                        <p:cTn id="11" dur="500" fill="hold"/>
                                        <p:tgtEl>
                                          <p:spTgt spid="34820"/>
                                        </p:tgtEl>
                                        <p:attrNameLst>
                                          <p:attrName>ppt_w</p:attrName>
                                        </p:attrNameLst>
                                      </p:cBhvr>
                                      <p:tavLst>
                                        <p:tav tm="0">
                                          <p:val>
                                            <p:fltVal val="0"/>
                                          </p:val>
                                        </p:tav>
                                        <p:tav tm="100000">
                                          <p:val>
                                            <p:strVal val="#ppt_w"/>
                                          </p:val>
                                        </p:tav>
                                      </p:tavLst>
                                    </p:anim>
                                    <p:anim calcmode="lin" valueType="num">
                                      <p:cBhvr>
                                        <p:cTn id="12" dur="500" fill="hold"/>
                                        <p:tgtEl>
                                          <p:spTgt spid="34820"/>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34820"/>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30"/>
                                        </p:tgtEl>
                                        <p:attrNameLst>
                                          <p:attrName>style.visibility</p:attrName>
                                        </p:attrNameLst>
                                      </p:cBhvr>
                                      <p:to>
                                        <p:strVal val="visible"/>
                                      </p:to>
                                    </p:set>
                                    <p:animEffect transition="in" filter="wipe(left)">
                                      <p:cBhvr>
                                        <p:cTn id="17" dur="500"/>
                                        <p:tgtEl>
                                          <p:spTgt spid="266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819">
                                            <p:txEl>
                                              <p:pRg st="0" end="0"/>
                                            </p:txEl>
                                          </p:spTgt>
                                        </p:tgtEl>
                                        <p:attrNameLst>
                                          <p:attrName>style.visibility</p:attrName>
                                        </p:attrNameLst>
                                      </p:cBhvr>
                                      <p:to>
                                        <p:strVal val="visible"/>
                                      </p:to>
                                    </p:set>
                                    <p:animEffect filter="wipe(left)">
                                      <p:cBhvr>
                                        <p:cTn id="22" dur="500"/>
                                        <p:tgtEl>
                                          <p:spTgt spid="34819">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4819">
                                            <p:txEl>
                                              <p:pRg st="1" end="1"/>
                                            </p:txEl>
                                          </p:spTgt>
                                        </p:tgtEl>
                                        <p:attrNameLst>
                                          <p:attrName>style.visibility</p:attrName>
                                        </p:attrNameLst>
                                      </p:cBhvr>
                                      <p:to>
                                        <p:strVal val="visible"/>
                                      </p:to>
                                    </p:set>
                                    <p:animEffect filter="wipe(left)">
                                      <p:cBhvr>
                                        <p:cTn id="25" dur="500"/>
                                        <p:tgtEl>
                                          <p:spTgt spid="348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allAtOnce" bldLvl="0"/>
      <p:bldP spid="2663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Object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350" y="3824288"/>
            <a:ext cx="3492500" cy="1047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31747"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875" y="1068388"/>
            <a:ext cx="3286125" cy="457200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1758" name="Text Box 14"/>
          <p:cNvSpPr>
            <a:spLocks noChangeArrowheads="1"/>
          </p:cNvSpPr>
          <p:nvPr/>
        </p:nvSpPr>
        <p:spPr bwMode="auto">
          <a:xfrm>
            <a:off x="576263" y="4041775"/>
            <a:ext cx="1008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a:solidFill>
                  <a:schemeClr val="tx1"/>
                </a:solidFill>
                <a:latin typeface="Times New Roman" pitchFamily="18" charset="0"/>
              </a:rPr>
              <a:t>即：</a:t>
            </a:r>
          </a:p>
        </p:txBody>
      </p:sp>
      <p:pic>
        <p:nvPicPr>
          <p:cNvPr id="31761" name="Object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0" y="5121275"/>
            <a:ext cx="3048000" cy="1006475"/>
          </a:xfrm>
          <a:prstGeom prst="rect">
            <a:avLst/>
          </a:prstGeom>
          <a:solidFill>
            <a:srgbClr val="FFFFFF"/>
          </a:solidFill>
          <a:ln>
            <a:noFill/>
          </a:ln>
          <a:extLst>
            <a:ext uri="{91240B29-F687-4F45-9708-019B960494DF}">
              <a14:hiddenLine xmlns:a14="http://schemas.microsoft.com/office/drawing/2010/main" w="12700" cap="rnd">
                <a:solidFill>
                  <a:srgbClr val="000000"/>
                </a:solidFill>
                <a:miter lim="800000"/>
                <a:headEnd/>
                <a:tailEnd/>
              </a14:hiddenLine>
            </a:ext>
          </a:extLst>
        </p:spPr>
      </p:pic>
      <p:sp>
        <p:nvSpPr>
          <p:cNvPr id="31762" name="AutoShape 19"/>
          <p:cNvSpPr>
            <a:spLocks noChangeArrowheads="1"/>
          </p:cNvSpPr>
          <p:nvPr/>
        </p:nvSpPr>
        <p:spPr bwMode="auto">
          <a:xfrm>
            <a:off x="5435600" y="5046663"/>
            <a:ext cx="1676400" cy="1143000"/>
          </a:xfrm>
          <a:prstGeom prst="wedgeEllipseCallout">
            <a:avLst>
              <a:gd name="adj1" fmla="val 52417"/>
              <a:gd name="adj2" fmla="val -183102"/>
            </a:avLst>
          </a:prstGeom>
          <a:solidFill>
            <a:srgbClr val="EEEEB0"/>
          </a:solidFill>
          <a:ln w="28575">
            <a:solidFill>
              <a:srgbClr val="99FF33"/>
            </a:solidFill>
            <a:miter lim="800000"/>
            <a:headEnd/>
            <a:tailEnd/>
          </a:ln>
        </p:spPr>
        <p:txBody>
          <a:bodyPr/>
          <a:lstStyle/>
          <a:p>
            <a:pPr algn="ctr">
              <a:buFont typeface="Arial" pitchFamily="34" charset="0"/>
              <a:buNone/>
            </a:pPr>
            <a:r>
              <a:rPr lang="zh-CN" altLang="en-US" sz="2400" b="0">
                <a:solidFill>
                  <a:srgbClr val="000000"/>
                </a:solidFill>
                <a:latin typeface="黑体" pitchFamily="49" charset="-122"/>
                <a:ea typeface="黑体" pitchFamily="49" charset="-122"/>
                <a:sym typeface="黑体" pitchFamily="49" charset="-122"/>
              </a:rPr>
              <a:t>基区</a:t>
            </a:r>
          </a:p>
          <a:p>
            <a:pPr algn="ctr">
              <a:buFont typeface="Arial" pitchFamily="34" charset="0"/>
              <a:buNone/>
            </a:pPr>
            <a:r>
              <a:rPr lang="zh-CN" altLang="en-US" sz="2400" b="0">
                <a:solidFill>
                  <a:srgbClr val="000000"/>
                </a:solidFill>
                <a:latin typeface="黑体" pitchFamily="49" charset="-122"/>
                <a:ea typeface="黑体" pitchFamily="49" charset="-122"/>
                <a:sym typeface="黑体" pitchFamily="49" charset="-122"/>
              </a:rPr>
              <a:t>体电阻</a:t>
            </a:r>
            <a:endParaRPr lang="zh-CN" altLang="en-US">
              <a:latin typeface="Times New Roman" pitchFamily="18" charset="0"/>
            </a:endParaRPr>
          </a:p>
        </p:txBody>
      </p:sp>
      <p:sp>
        <p:nvSpPr>
          <p:cNvPr id="20" name="Rectangle 4"/>
          <p:cNvSpPr>
            <a:spLocks noChangeArrowheads="1"/>
          </p:cNvSpPr>
          <p:nvPr/>
        </p:nvSpPr>
        <p:spPr bwMode="auto">
          <a:xfrm>
            <a:off x="647700" y="179388"/>
            <a:ext cx="5257800" cy="523220"/>
          </a:xfrm>
          <a:prstGeom prst="rect">
            <a:avLst/>
          </a:prstGeom>
          <a:noFill/>
          <a:ln>
            <a:noFill/>
          </a:ln>
        </p:spPr>
        <p:txBody>
          <a:bodyPr>
            <a:spAutoFit/>
          </a:bodyPr>
          <a:lstStyle/>
          <a:p>
            <a:pPr algn="l">
              <a:defRPr/>
            </a:pPr>
            <a:r>
              <a:rPr lang="en-US" altLang="zh-CN" sz="2800" b="0" dirty="0">
                <a:solidFill>
                  <a:srgbClr val="0033CC"/>
                </a:solidFill>
                <a:latin typeface="黑体" panose="02010609060101010101" pitchFamily="49" charset="-122"/>
                <a:ea typeface="黑体" panose="02010609060101010101" pitchFamily="49" charset="-122"/>
                <a:sym typeface="Arial" pitchFamily="34" charset="0"/>
              </a:rPr>
              <a:t>3</a:t>
            </a:r>
            <a:r>
              <a:rPr lang="zh-CN" altLang="en-US" sz="2800" b="0" dirty="0">
                <a:solidFill>
                  <a:srgbClr val="0033CC"/>
                </a:solidFill>
                <a:latin typeface="黑体" panose="02010609060101010101" pitchFamily="49" charset="-122"/>
                <a:ea typeface="黑体" panose="02010609060101010101" pitchFamily="49" charset="-122"/>
                <a:sym typeface="Arial" pitchFamily="34" charset="0"/>
              </a:rPr>
              <a:t>、</a:t>
            </a:r>
            <a:r>
              <a:rPr lang="en-US" altLang="zh-CN" sz="2800" b="0" dirty="0">
                <a:solidFill>
                  <a:srgbClr val="0033CC"/>
                </a:solidFill>
                <a:latin typeface="黑体" panose="02010609060101010101" pitchFamily="49" charset="-122"/>
                <a:ea typeface="黑体" panose="02010609060101010101" pitchFamily="49" charset="-122"/>
                <a:sym typeface="Arial" pitchFamily="34" charset="0"/>
              </a:rPr>
              <a:t>BJT</a:t>
            </a:r>
            <a:r>
              <a:rPr lang="zh-CN" altLang="en-US" sz="2800" b="0" dirty="0">
                <a:solidFill>
                  <a:srgbClr val="0033CC"/>
                </a:solidFill>
                <a:latin typeface="黑体" panose="02010609060101010101" pitchFamily="49" charset="-122"/>
                <a:ea typeface="黑体" panose="02010609060101010101" pitchFamily="49" charset="-122"/>
                <a:sym typeface="Arial" pitchFamily="34" charset="0"/>
              </a:rPr>
              <a:t>模型参数的确定</a:t>
            </a:r>
          </a:p>
        </p:txBody>
      </p:sp>
      <p:sp>
        <p:nvSpPr>
          <p:cNvPr id="21" name="Text Box 14"/>
          <p:cNvSpPr>
            <a:spLocks noChangeArrowheads="1"/>
          </p:cNvSpPr>
          <p:nvPr/>
        </p:nvSpPr>
        <p:spPr bwMode="auto">
          <a:xfrm>
            <a:off x="647700" y="5389563"/>
            <a:ext cx="10048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b="0">
                <a:solidFill>
                  <a:schemeClr val="tx1"/>
                </a:solidFill>
                <a:latin typeface="Tahoma" pitchFamily="34" charset="0"/>
                <a:ea typeface="黑体" pitchFamily="49" charset="-122"/>
                <a:sym typeface="Tahoma" pitchFamily="34" charset="0"/>
              </a:rPr>
              <a:t>或：</a:t>
            </a:r>
            <a:endParaRPr lang="zh-CN" altLang="en-US">
              <a:latin typeface="Times New Roman" pitchFamily="18" charset="0"/>
            </a:endParaRPr>
          </a:p>
        </p:txBody>
      </p:sp>
      <p:sp>
        <p:nvSpPr>
          <p:cNvPr id="22" name="Text Box 6"/>
          <p:cNvSpPr>
            <a:spLocks noChangeArrowheads="1"/>
          </p:cNvSpPr>
          <p:nvPr/>
        </p:nvSpPr>
        <p:spPr bwMode="auto">
          <a:xfrm>
            <a:off x="719138" y="2955925"/>
            <a:ext cx="3824287"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30000"/>
              </a:lnSpc>
              <a:buFont typeface="Arial" pitchFamily="34" charset="0"/>
              <a:buNone/>
            </a:pPr>
            <a:r>
              <a:rPr lang="en-US" altLang="zh-CN" sz="2800" i="1">
                <a:solidFill>
                  <a:schemeClr val="tx1"/>
                </a:solidFill>
                <a:latin typeface="Times New Roman" pitchFamily="18" charset="0"/>
                <a:sym typeface="Arial" pitchFamily="34" charset="0"/>
              </a:rPr>
              <a:t>r</a:t>
            </a:r>
            <a:r>
              <a:rPr lang="en-US" altLang="zh-CN" sz="2800" baseline="-25000">
                <a:solidFill>
                  <a:schemeClr val="tx1"/>
                </a:solidFill>
                <a:latin typeface="Times New Roman" pitchFamily="18" charset="0"/>
                <a:sym typeface="Arial" pitchFamily="34" charset="0"/>
              </a:rPr>
              <a:t>be</a:t>
            </a:r>
            <a:r>
              <a:rPr lang="en-US" altLang="zh-CN" sz="2800">
                <a:solidFill>
                  <a:schemeClr val="tx1"/>
                </a:solidFill>
                <a:latin typeface="Times New Roman" pitchFamily="18" charset="0"/>
                <a:sym typeface="Arial" pitchFamily="34" charset="0"/>
              </a:rPr>
              <a:t>= </a:t>
            </a:r>
            <a:r>
              <a:rPr lang="en-US" altLang="zh-CN" sz="2800" i="1">
                <a:solidFill>
                  <a:schemeClr val="tx1"/>
                </a:solidFill>
                <a:latin typeface="Times New Roman" pitchFamily="18" charset="0"/>
                <a:sym typeface="Arial" pitchFamily="34" charset="0"/>
              </a:rPr>
              <a:t>r</a:t>
            </a:r>
            <a:r>
              <a:rPr lang="en-US" altLang="zh-CN" sz="2800" baseline="-25000">
                <a:solidFill>
                  <a:schemeClr val="tx1"/>
                </a:solidFill>
                <a:latin typeface="Times New Roman" pitchFamily="18" charset="0"/>
                <a:sym typeface="Arial" pitchFamily="34" charset="0"/>
              </a:rPr>
              <a:t>bb′</a:t>
            </a:r>
            <a:r>
              <a:rPr lang="en-US" altLang="zh-CN" sz="2800">
                <a:solidFill>
                  <a:schemeClr val="tx1"/>
                </a:solidFill>
                <a:latin typeface="Times New Roman" pitchFamily="18" charset="0"/>
                <a:sym typeface="Arial" pitchFamily="34" charset="0"/>
              </a:rPr>
              <a:t> + (1+ </a:t>
            </a:r>
            <a:r>
              <a:rPr lang="en-US" altLang="zh-CN" sz="2800" i="1">
                <a:solidFill>
                  <a:schemeClr val="tx1"/>
                </a:solidFill>
                <a:latin typeface="Times New Roman" pitchFamily="18" charset="0"/>
                <a:sym typeface="Symbol" pitchFamily="18" charset="2"/>
              </a:rPr>
              <a:t></a:t>
            </a:r>
            <a:r>
              <a:rPr lang="en-US" altLang="zh-CN" sz="2800">
                <a:solidFill>
                  <a:schemeClr val="tx1"/>
                </a:solidFill>
                <a:latin typeface="Times New Roman" pitchFamily="18" charset="0"/>
                <a:sym typeface="Symbol" pitchFamily="18" charset="2"/>
              </a:rPr>
              <a:t> </a:t>
            </a:r>
            <a:r>
              <a:rPr lang="en-US" altLang="zh-CN" sz="2800">
                <a:solidFill>
                  <a:schemeClr val="tx1"/>
                </a:solidFill>
                <a:latin typeface="Times New Roman" pitchFamily="18" charset="0"/>
                <a:sym typeface="Arial" pitchFamily="34" charset="0"/>
              </a:rPr>
              <a:t>) </a:t>
            </a:r>
            <a:r>
              <a:rPr lang="en-US" altLang="zh-CN" sz="2800" i="1">
                <a:solidFill>
                  <a:schemeClr val="tx1"/>
                </a:solidFill>
                <a:latin typeface="Times New Roman" pitchFamily="18" charset="0"/>
                <a:sym typeface="Arial" pitchFamily="34" charset="0"/>
              </a:rPr>
              <a:t>r</a:t>
            </a:r>
            <a:r>
              <a:rPr lang="en-US" altLang="zh-CN" sz="2800" baseline="-25000">
                <a:solidFill>
                  <a:schemeClr val="tx1"/>
                </a:solidFill>
                <a:latin typeface="Times New Roman" pitchFamily="18" charset="0"/>
                <a:sym typeface="Arial" pitchFamily="34" charset="0"/>
              </a:rPr>
              <a:t>e</a:t>
            </a:r>
            <a:endParaRPr lang="zh-CN" altLang="en-US" sz="3600">
              <a:latin typeface="Times New Roman" pitchFamily="18" charset="0"/>
            </a:endParaRPr>
          </a:p>
        </p:txBody>
      </p:sp>
      <p:sp>
        <p:nvSpPr>
          <p:cNvPr id="23" name="Text Box 3"/>
          <p:cNvSpPr>
            <a:spLocks noChangeArrowheads="1"/>
          </p:cNvSpPr>
          <p:nvPr/>
        </p:nvSpPr>
        <p:spPr bwMode="auto">
          <a:xfrm>
            <a:off x="628650" y="982663"/>
            <a:ext cx="4338638" cy="559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l">
              <a:lnSpc>
                <a:spcPct val="120000"/>
              </a:lnSpc>
              <a:buFont typeface="Wingdings" pitchFamily="2" charset="2"/>
              <a:buChar char="Ø"/>
            </a:pPr>
            <a:r>
              <a:rPr lang="zh-CN" altLang="en-US" sz="2800" i="1" dirty="0">
                <a:solidFill>
                  <a:schemeClr val="tx1"/>
                </a:solidFill>
                <a:latin typeface="Times New Roman" pitchFamily="18" charset="0"/>
                <a:sym typeface="Symbol" pitchFamily="18" charset="2"/>
              </a:rPr>
              <a:t></a:t>
            </a:r>
            <a:r>
              <a:rPr lang="zh-CN" altLang="en-US" sz="2800" dirty="0">
                <a:solidFill>
                  <a:schemeClr val="tx1"/>
                </a:solidFill>
                <a:latin typeface="Times New Roman" pitchFamily="18" charset="0"/>
                <a:sym typeface="Symbol" pitchFamily="18" charset="2"/>
              </a:rPr>
              <a:t> 一般用测试仪测出</a:t>
            </a:r>
            <a:endParaRPr lang="zh-CN" altLang="en-US" sz="2800" baseline="-25000" dirty="0">
              <a:solidFill>
                <a:schemeClr val="tx1"/>
              </a:solidFill>
              <a:latin typeface="Times New Roman" pitchFamily="18" charset="0"/>
              <a:sym typeface="Arial" pitchFamily="34" charset="0"/>
            </a:endParaRPr>
          </a:p>
        </p:txBody>
      </p:sp>
      <p:sp>
        <p:nvSpPr>
          <p:cNvPr id="24" name="Text Box 4"/>
          <p:cNvSpPr>
            <a:spLocks noChangeArrowheads="1"/>
          </p:cNvSpPr>
          <p:nvPr/>
        </p:nvSpPr>
        <p:spPr bwMode="auto">
          <a:xfrm>
            <a:off x="627063" y="1719263"/>
            <a:ext cx="3944937" cy="1114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l">
              <a:lnSpc>
                <a:spcPct val="125000"/>
              </a:lnSpc>
              <a:buFont typeface="Wingdings" pitchFamily="2" charset="2"/>
              <a:buChar char="Ø"/>
            </a:pPr>
            <a:r>
              <a:rPr lang="zh-CN" altLang="en-US" sz="2800" dirty="0">
                <a:solidFill>
                  <a:schemeClr val="tx1"/>
                </a:solidFill>
                <a:latin typeface="Times New Roman" pitchFamily="18" charset="0"/>
                <a:sym typeface="Arial" pitchFamily="34" charset="0"/>
              </a:rPr>
              <a:t> </a:t>
            </a:r>
            <a:r>
              <a:rPr lang="en-US" altLang="zh-CN" sz="2800" i="1" dirty="0" err="1">
                <a:solidFill>
                  <a:schemeClr val="tx1"/>
                </a:solidFill>
                <a:latin typeface="Times New Roman" pitchFamily="18" charset="0"/>
                <a:sym typeface="Arial" pitchFamily="34" charset="0"/>
              </a:rPr>
              <a:t>r</a:t>
            </a:r>
            <a:r>
              <a:rPr lang="en-US" altLang="zh-CN" sz="2800" baseline="-25000" dirty="0" err="1">
                <a:solidFill>
                  <a:schemeClr val="tx1"/>
                </a:solidFill>
                <a:latin typeface="Times New Roman" pitchFamily="18" charset="0"/>
                <a:sym typeface="Arial" pitchFamily="34" charset="0"/>
              </a:rPr>
              <a:t>be</a:t>
            </a:r>
            <a:r>
              <a:rPr lang="en-US" altLang="zh-CN" sz="2800" dirty="0">
                <a:solidFill>
                  <a:schemeClr val="tx1"/>
                </a:solidFill>
                <a:latin typeface="Times New Roman" pitchFamily="18" charset="0"/>
                <a:sym typeface="Arial" pitchFamily="34" charset="0"/>
              </a:rPr>
              <a:t> </a:t>
            </a:r>
            <a:r>
              <a:rPr lang="zh-CN" altLang="en-US" sz="2800" dirty="0">
                <a:solidFill>
                  <a:schemeClr val="tx1"/>
                </a:solidFill>
                <a:latin typeface="Times New Roman" pitchFamily="18" charset="0"/>
                <a:sym typeface="Arial" pitchFamily="34" charset="0"/>
              </a:rPr>
              <a:t>与</a:t>
            </a:r>
            <a:r>
              <a:rPr lang="en-US" altLang="zh-CN" sz="2800" i="1" dirty="0">
                <a:solidFill>
                  <a:schemeClr val="tx1"/>
                </a:solidFill>
                <a:latin typeface="Times New Roman" pitchFamily="18" charset="0"/>
                <a:sym typeface="Arial" pitchFamily="34" charset="0"/>
              </a:rPr>
              <a:t>Q</a:t>
            </a:r>
            <a:r>
              <a:rPr lang="zh-CN" altLang="en-US" sz="2800" dirty="0">
                <a:solidFill>
                  <a:schemeClr val="tx1"/>
                </a:solidFill>
                <a:latin typeface="Times New Roman" pitchFamily="18" charset="0"/>
                <a:sym typeface="Arial" pitchFamily="34" charset="0"/>
              </a:rPr>
              <a:t>点有关，一般用下式估算：</a:t>
            </a:r>
          </a:p>
        </p:txBody>
      </p:sp>
      <p:sp>
        <p:nvSpPr>
          <p:cNvPr id="12" name="文本框 11">
            <a:extLst>
              <a:ext uri="{FF2B5EF4-FFF2-40B4-BE49-F238E27FC236}">
                <a16:creationId xmlns:a16="http://schemas.microsoft.com/office/drawing/2014/main" id="{981EA54F-CA22-466D-BEA5-72F298552D3D}"/>
              </a:ext>
            </a:extLst>
          </p:cNvPr>
          <p:cNvSpPr txBox="1"/>
          <p:nvPr/>
        </p:nvSpPr>
        <p:spPr>
          <a:xfrm>
            <a:off x="7771706" y="6228020"/>
            <a:ext cx="415499" cy="369332"/>
          </a:xfrm>
          <a:prstGeom prst="rect">
            <a:avLst/>
          </a:prstGeom>
          <a:noFill/>
        </p:spPr>
        <p:txBody>
          <a:bodyPr wrap="none" rtlCol="0">
            <a:spAutoFit/>
          </a:bodyPr>
          <a:lstStyle/>
          <a:p>
            <a:r>
              <a:rPr lang="en-US" altLang="zh-CN" sz="1800" dirty="0">
                <a:solidFill>
                  <a:srgbClr val="E4A4DC"/>
                </a:solidFill>
              </a:rPr>
              <a:t>83</a:t>
            </a:r>
            <a:endParaRPr lang="zh-CN" altLang="en-US" sz="1800" dirty="0">
              <a:solidFill>
                <a:srgbClr val="E4A4D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1747"/>
                                        </p:tgtEl>
                                        <p:attrNameLst>
                                          <p:attrName>style.visibility</p:attrName>
                                        </p:attrNameLst>
                                      </p:cBhvr>
                                      <p:to>
                                        <p:strVal val="visible"/>
                                      </p:to>
                                    </p:set>
                                    <p:animEffect filter="box(out)">
                                      <p:cBhvr>
                                        <p:cTn id="7" dur="500"/>
                                        <p:tgtEl>
                                          <p:spTgt spid="317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filter="wipe(left)">
                                      <p:cBhvr>
                                        <p:cTn id="12" dur="500"/>
                                        <p:tgtEl>
                                          <p:spTgt spid="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filter="wipe(left)">
                                      <p:cBhvr>
                                        <p:cTn id="17" dur="500"/>
                                        <p:tgtEl>
                                          <p:spTgt spid="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filter="wipe(left)">
                                      <p:cBhvr>
                                        <p:cTn id="22" dur="500"/>
                                        <p:tgtEl>
                                          <p:spTgt spid="2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1762"/>
                                        </p:tgtEl>
                                        <p:attrNameLst>
                                          <p:attrName>style.visibility</p:attrName>
                                        </p:attrNameLst>
                                      </p:cBhvr>
                                      <p:to>
                                        <p:strVal val="visible"/>
                                      </p:to>
                                    </p:set>
                                    <p:animEffect filter="wipe(down)">
                                      <p:cBhvr>
                                        <p:cTn id="27" dur="500"/>
                                        <p:tgtEl>
                                          <p:spTgt spid="3176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1758"/>
                                        </p:tgtEl>
                                        <p:attrNameLst>
                                          <p:attrName>style.visibility</p:attrName>
                                        </p:attrNameLst>
                                      </p:cBhvr>
                                      <p:to>
                                        <p:strVal val="visible"/>
                                      </p:to>
                                    </p:set>
                                    <p:animEffect filter="dissolve">
                                      <p:cBhvr>
                                        <p:cTn id="32" dur="500"/>
                                        <p:tgtEl>
                                          <p:spTgt spid="31758"/>
                                        </p:tgtEl>
                                      </p:cBhvr>
                                    </p:animEffect>
                                  </p:childTnLst>
                                </p:cTn>
                              </p:par>
                            </p:childTnLst>
                          </p:cTn>
                        </p:par>
                        <p:par>
                          <p:cTn id="33" fill="hold" nodeType="afterGroup">
                            <p:stCondLst>
                              <p:cond delay="500"/>
                            </p:stCondLst>
                            <p:childTnLst>
                              <p:par>
                                <p:cTn id="34" presetID="22" presetClass="entr" presetSubtype="8" fill="hold" nodeType="afterEffect">
                                  <p:stCondLst>
                                    <p:cond delay="0"/>
                                  </p:stCondLst>
                                  <p:childTnLst>
                                    <p:set>
                                      <p:cBhvr>
                                        <p:cTn id="35" dur="1" fill="hold">
                                          <p:stCondLst>
                                            <p:cond delay="0"/>
                                          </p:stCondLst>
                                        </p:cTn>
                                        <p:tgtEl>
                                          <p:spTgt spid="31746"/>
                                        </p:tgtEl>
                                        <p:attrNameLst>
                                          <p:attrName>style.visibility</p:attrName>
                                        </p:attrNameLst>
                                      </p:cBhvr>
                                      <p:to>
                                        <p:strVal val="visible"/>
                                      </p:to>
                                    </p:set>
                                    <p:animEffect filter="wipe(left)">
                                      <p:cBhvr>
                                        <p:cTn id="36" dur="500"/>
                                        <p:tgtEl>
                                          <p:spTgt spid="3174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filter="dissolve">
                                      <p:cBhvr>
                                        <p:cTn id="41" dur="500"/>
                                        <p:tgtEl>
                                          <p:spTgt spid="21"/>
                                        </p:tgtEl>
                                      </p:cBhvr>
                                    </p:animEffect>
                                  </p:childTnLst>
                                </p:cTn>
                              </p:par>
                            </p:childTnLst>
                          </p:cTn>
                        </p:par>
                        <p:par>
                          <p:cTn id="42" fill="hold" nodeType="afterGroup">
                            <p:stCondLst>
                              <p:cond delay="500"/>
                            </p:stCondLst>
                            <p:childTnLst>
                              <p:par>
                                <p:cTn id="43" presetID="22" presetClass="entr" presetSubtype="8" fill="hold" nodeType="afterEffect">
                                  <p:stCondLst>
                                    <p:cond delay="0"/>
                                  </p:stCondLst>
                                  <p:childTnLst>
                                    <p:set>
                                      <p:cBhvr>
                                        <p:cTn id="44" dur="1" fill="hold">
                                          <p:stCondLst>
                                            <p:cond delay="0"/>
                                          </p:stCondLst>
                                        </p:cTn>
                                        <p:tgtEl>
                                          <p:spTgt spid="31761"/>
                                        </p:tgtEl>
                                        <p:attrNameLst>
                                          <p:attrName>style.visibility</p:attrName>
                                        </p:attrNameLst>
                                      </p:cBhvr>
                                      <p:to>
                                        <p:strVal val="visible"/>
                                      </p:to>
                                    </p:set>
                                    <p:animEffect filter="wipe(left)">
                                      <p:cBhvr>
                                        <p:cTn id="45" dur="500"/>
                                        <p:tgtEl>
                                          <p:spTgt spid="317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8" grpId="0" bldLvl="0"/>
      <p:bldP spid="31762" grpId="0" bldLvl="0" animBg="1"/>
      <p:bldP spid="21" grpId="0" bldLvl="0"/>
      <p:bldP spid="22" grpId="0" bldLvl="0"/>
      <p:bldP spid="23" grpId="0" bldLvl="0"/>
      <p:bldP spid="24" grpId="0" bldLvl="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15B3337-5072-4AF6-9F4A-A767CD461702}"/>
              </a:ext>
            </a:extLst>
          </p:cNvPr>
          <p:cNvSpPr txBox="1">
            <a:spLocks noChangeArrowheads="1"/>
          </p:cNvSpPr>
          <p:nvPr/>
        </p:nvSpPr>
        <p:spPr>
          <a:xfrm>
            <a:off x="447543" y="428787"/>
            <a:ext cx="8229600" cy="13716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eaLnBrk="1" hangingPunct="1">
              <a:buFontTx/>
              <a:defRPr/>
            </a:pPr>
            <a:r>
              <a:rPr lang="zh-CN" altLang="en-US" sz="3600" b="1" kern="0" dirty="0">
                <a:effectLst>
                  <a:outerShdw blurRad="38100" dist="38100" dir="2700000" algn="tl">
                    <a:srgbClr val="FFFFFF"/>
                  </a:outerShdw>
                </a:effectLst>
                <a:cs typeface="Arial" charset="0"/>
              </a:rPr>
              <a:t>1</a:t>
            </a:r>
            <a:r>
              <a:rPr lang="zh-CN" altLang="en-US" sz="3600" b="1" kern="0" dirty="0">
                <a:effectLst>
                  <a:outerShdw blurRad="38100" dist="38100" dir="2700000" algn="tl">
                    <a:srgbClr val="FFFFFF"/>
                  </a:outerShdw>
                </a:effectLst>
              </a:rPr>
              <a:t>.</a:t>
            </a:r>
            <a:r>
              <a:rPr lang="zh-CN" altLang="en-US" sz="3600" b="1" kern="0" dirty="0">
                <a:effectLst>
                  <a:outerShdw blurRad="38100" dist="38100" dir="2700000" algn="tl">
                    <a:srgbClr val="FFFFFF"/>
                  </a:outerShdw>
                </a:effectLst>
                <a:cs typeface="Arial" charset="0"/>
              </a:rPr>
              <a:t>4  </a:t>
            </a:r>
            <a:r>
              <a:rPr lang="zh-CN" altLang="en-US" sz="3600" b="1" kern="0" dirty="0">
                <a:effectLst>
                  <a:outerShdw blurRad="38100" dist="38100" dir="2700000" algn="tl">
                    <a:srgbClr val="FFFFFF"/>
                  </a:outerShdw>
                </a:effectLst>
              </a:rPr>
              <a:t>双极型晶体三极管</a:t>
            </a:r>
            <a:br>
              <a:rPr lang="en-US" altLang="zh-CN" sz="3600" b="1" kern="0" dirty="0">
                <a:effectLst>
                  <a:outerShdw blurRad="38100" dist="38100" dir="2700000" algn="tl">
                    <a:srgbClr val="FFFFFF"/>
                  </a:outerShdw>
                </a:effectLst>
              </a:rPr>
            </a:br>
            <a:r>
              <a:rPr lang="en-US" altLang="zh-CN" sz="3600" b="1" kern="0" dirty="0">
                <a:effectLst>
                  <a:outerShdw blurRad="38100" dist="38100" dir="2700000" algn="tl">
                    <a:srgbClr val="FFFFFF"/>
                  </a:outerShdw>
                </a:effectLst>
              </a:rPr>
              <a:t>    </a:t>
            </a:r>
            <a:r>
              <a:rPr lang="zh-CN" altLang="en-US" sz="3600" b="1" kern="0" dirty="0">
                <a:effectLst>
                  <a:outerShdw blurRad="38100" dist="38100" dir="2700000" algn="tl">
                    <a:srgbClr val="FFFFFF"/>
                  </a:outerShdw>
                </a:effectLst>
              </a:rPr>
              <a:t>（</a:t>
            </a:r>
            <a:r>
              <a:rPr lang="en-US" altLang="zh-CN" sz="3600" b="1" kern="0" dirty="0" err="1">
                <a:effectLst>
                  <a:outerShdw blurRad="38100" dist="38100" dir="2700000" algn="tl">
                    <a:srgbClr val="FFFFFF"/>
                  </a:outerShdw>
                </a:effectLst>
              </a:rPr>
              <a:t>BJT:Bipolar</a:t>
            </a:r>
            <a:r>
              <a:rPr lang="en-US" altLang="zh-CN" sz="3600" b="1" kern="0" dirty="0">
                <a:effectLst>
                  <a:outerShdw blurRad="38100" dist="38100" dir="2700000" algn="tl">
                    <a:srgbClr val="FFFFFF"/>
                  </a:outerShdw>
                </a:effectLst>
              </a:rPr>
              <a:t> Junction Transistor）</a:t>
            </a:r>
          </a:p>
        </p:txBody>
      </p:sp>
      <p:sp>
        <p:nvSpPr>
          <p:cNvPr id="5" name="AutoShape 4" descr="50%">
            <a:extLst>
              <a:ext uri="{FF2B5EF4-FFF2-40B4-BE49-F238E27FC236}">
                <a16:creationId xmlns:a16="http://schemas.microsoft.com/office/drawing/2014/main" id="{9214FD41-1E17-4C19-954E-3B83C2D6BD93}"/>
              </a:ext>
            </a:extLst>
          </p:cNvPr>
          <p:cNvSpPr>
            <a:spLocks noChangeArrowheads="1"/>
          </p:cNvSpPr>
          <p:nvPr/>
        </p:nvSpPr>
        <p:spPr bwMode="auto">
          <a:xfrm>
            <a:off x="990600" y="1978025"/>
            <a:ext cx="6535738" cy="4162425"/>
          </a:xfrm>
          <a:prstGeom prst="flowChartDocument">
            <a:avLst/>
          </a:prstGeom>
          <a:gradFill rotWithShape="1">
            <a:gsLst>
              <a:gs pos="0">
                <a:srgbClr val="CCFFFF"/>
              </a:gs>
              <a:gs pos="100000">
                <a:srgbClr val="FFFFFF"/>
              </a:gs>
            </a:gsLst>
            <a:lin ang="5400000" scaled="1"/>
          </a:gradFill>
          <a:ln w="9525">
            <a:noFill/>
            <a:miter lim="800000"/>
            <a:headEnd/>
            <a:tailEnd/>
          </a:ln>
          <a:effectLst>
            <a:prstShdw prst="shdw17" dist="17961" dir="2700000">
              <a:srgbClr val="CCFFFF">
                <a:gamma/>
                <a:shade val="60000"/>
                <a:invGamma/>
              </a:srgbClr>
            </a:prstShdw>
          </a:effectLst>
        </p:spPr>
        <p:txBody>
          <a:bodyPr wrap="none" anchor="ctr"/>
          <a:lstStyle/>
          <a:p>
            <a:pPr algn="l" eaLnBrk="1" hangingPunct="1">
              <a:lnSpc>
                <a:spcPct val="140000"/>
              </a:lnSpc>
              <a:defRPr/>
            </a:pPr>
            <a:r>
              <a:rPr lang="zh-CN" altLang="en-US" sz="3200" dirty="0">
                <a:solidFill>
                  <a:srgbClr val="0066FF"/>
                </a:solidFill>
                <a:effectLst>
                  <a:outerShdw blurRad="38100" dist="38100" dir="2700000" algn="tl">
                    <a:srgbClr val="000000"/>
                  </a:outerShdw>
                </a:effectLst>
                <a:sym typeface="Wingdings" pitchFamily="2" charset="2"/>
              </a:rPr>
              <a:t> </a:t>
            </a:r>
            <a:endParaRPr lang="en-US" altLang="zh-CN" sz="3200" dirty="0">
              <a:solidFill>
                <a:srgbClr val="0066FF"/>
              </a:solidFill>
              <a:effectLst>
                <a:outerShdw blurRad="38100" dist="38100" dir="2700000" algn="tl">
                  <a:srgbClr val="000000"/>
                </a:outerShdw>
              </a:effectLst>
              <a:sym typeface="Wingdings" pitchFamily="2" charset="2"/>
            </a:endParaRPr>
          </a:p>
          <a:p>
            <a:pPr algn="l" eaLnBrk="1" hangingPunct="1">
              <a:lnSpc>
                <a:spcPct val="140000"/>
              </a:lnSpc>
              <a:defRPr/>
            </a:pPr>
            <a:r>
              <a:rPr lang="zh-CN" altLang="en-US" sz="3200" dirty="0">
                <a:solidFill>
                  <a:srgbClr val="0066FF"/>
                </a:solidFill>
                <a:effectLst>
                  <a:outerShdw blurRad="38100" dist="38100" dir="2700000" algn="tl">
                    <a:srgbClr val="000000"/>
                  </a:outerShdw>
                </a:effectLst>
                <a:sym typeface="Wingdings" pitchFamily="2" charset="2"/>
              </a:rPr>
              <a:t> </a:t>
            </a:r>
            <a:r>
              <a:rPr lang="zh-CN" altLang="en-US" sz="3200" dirty="0">
                <a:hlinkClick r:id="" action="ppaction://hlinkshowjump?jump=nextslide"/>
              </a:rPr>
              <a:t>半导体三极管的结构</a:t>
            </a:r>
            <a:endParaRPr lang="zh-CN" altLang="en-US" sz="3200" dirty="0"/>
          </a:p>
          <a:p>
            <a:pPr algn="l" eaLnBrk="1" hangingPunct="1">
              <a:lnSpc>
                <a:spcPct val="140000"/>
              </a:lnSpc>
              <a:defRPr/>
            </a:pPr>
            <a:r>
              <a:rPr lang="zh-CN" altLang="en-US" sz="1800" dirty="0">
                <a:solidFill>
                  <a:srgbClr val="0066FF"/>
                </a:solidFill>
                <a:effectLst>
                  <a:outerShdw blurRad="38100" dist="38100" dir="2700000" algn="tl">
                    <a:srgbClr val="000000"/>
                  </a:outerShdw>
                </a:effectLst>
                <a:latin typeface="Verdana" pitchFamily="34" charset="0"/>
                <a:ea typeface="宋体" pitchFamily="2" charset="-122"/>
                <a:sym typeface="Wingdings" pitchFamily="2" charset="2"/>
              </a:rPr>
              <a:t> </a:t>
            </a:r>
            <a:r>
              <a:rPr lang="zh-CN" altLang="en-US" sz="3200" dirty="0">
                <a:solidFill>
                  <a:srgbClr val="0066FF"/>
                </a:solidFill>
                <a:effectLst>
                  <a:outerShdw blurRad="38100" dist="38100" dir="2700000" algn="tl">
                    <a:srgbClr val="000000"/>
                  </a:outerShdw>
                </a:effectLst>
                <a:latin typeface="Verdana" pitchFamily="34" charset="0"/>
                <a:ea typeface="宋体" pitchFamily="2" charset="-122"/>
                <a:sym typeface="Wingdings" pitchFamily="2" charset="2"/>
              </a:rPr>
              <a:t> </a:t>
            </a:r>
            <a:r>
              <a:rPr lang="zh-CN" altLang="en-US" sz="3200" dirty="0">
                <a:hlinkClick r:id="rId2" action="ppaction://hlinksldjump"/>
              </a:rPr>
              <a:t>半导体三极管的工作原理</a:t>
            </a:r>
            <a:endParaRPr lang="zh-CN" altLang="en-US" sz="3200" dirty="0"/>
          </a:p>
          <a:p>
            <a:pPr algn="l" eaLnBrk="1" hangingPunct="1">
              <a:lnSpc>
                <a:spcPct val="140000"/>
              </a:lnSpc>
              <a:defRPr/>
            </a:pPr>
            <a:r>
              <a:rPr lang="zh-CN" altLang="en-US" sz="1800" dirty="0">
                <a:solidFill>
                  <a:srgbClr val="0066FF"/>
                </a:solidFill>
                <a:effectLst>
                  <a:outerShdw blurRad="38100" dist="38100" dir="2700000" algn="tl">
                    <a:srgbClr val="000000"/>
                  </a:outerShdw>
                </a:effectLst>
                <a:latin typeface="Verdana" pitchFamily="34" charset="0"/>
                <a:ea typeface="宋体" pitchFamily="2" charset="-122"/>
                <a:sym typeface="Wingdings" pitchFamily="2" charset="2"/>
              </a:rPr>
              <a:t> </a:t>
            </a:r>
            <a:r>
              <a:rPr lang="zh-CN" altLang="en-US" sz="3200" dirty="0">
                <a:solidFill>
                  <a:srgbClr val="0066FF"/>
                </a:solidFill>
                <a:effectLst>
                  <a:outerShdw blurRad="38100" dist="38100" dir="2700000" algn="tl">
                    <a:srgbClr val="000000"/>
                  </a:outerShdw>
                </a:effectLst>
                <a:latin typeface="Verdana" pitchFamily="34" charset="0"/>
                <a:ea typeface="宋体" pitchFamily="2" charset="-122"/>
                <a:sym typeface="Wingdings" pitchFamily="2" charset="2"/>
              </a:rPr>
              <a:t> </a:t>
            </a:r>
            <a:r>
              <a:rPr lang="zh-CN" altLang="en-US" sz="3200" dirty="0">
                <a:hlinkClick r:id="rId3" action="ppaction://hlinksldjump"/>
              </a:rPr>
              <a:t>半导体三极管的特性曲线</a:t>
            </a:r>
            <a:endParaRPr lang="zh-CN" altLang="en-US" sz="3200" dirty="0"/>
          </a:p>
          <a:p>
            <a:pPr algn="l" eaLnBrk="1" hangingPunct="1">
              <a:lnSpc>
                <a:spcPct val="140000"/>
              </a:lnSpc>
              <a:defRPr/>
            </a:pPr>
            <a:r>
              <a:rPr lang="zh-CN" altLang="en-US" sz="1800" dirty="0">
                <a:solidFill>
                  <a:srgbClr val="0066FF"/>
                </a:solidFill>
                <a:effectLst>
                  <a:outerShdw blurRad="38100" dist="38100" dir="2700000" algn="tl">
                    <a:srgbClr val="000000"/>
                  </a:outerShdw>
                </a:effectLst>
                <a:latin typeface="Verdana" pitchFamily="34" charset="0"/>
                <a:ea typeface="宋体" pitchFamily="2" charset="-122"/>
                <a:sym typeface="Wingdings" pitchFamily="2" charset="2"/>
              </a:rPr>
              <a:t> </a:t>
            </a:r>
            <a:r>
              <a:rPr lang="zh-CN" altLang="en-US" sz="3200" dirty="0">
                <a:solidFill>
                  <a:srgbClr val="0066FF"/>
                </a:solidFill>
                <a:effectLst>
                  <a:outerShdw blurRad="38100" dist="38100" dir="2700000" algn="tl">
                    <a:srgbClr val="000000"/>
                  </a:outerShdw>
                </a:effectLst>
                <a:latin typeface="Verdana" pitchFamily="34" charset="0"/>
                <a:ea typeface="宋体" pitchFamily="2" charset="-122"/>
                <a:sym typeface="Wingdings" pitchFamily="2" charset="2"/>
              </a:rPr>
              <a:t> </a:t>
            </a:r>
            <a:r>
              <a:rPr lang="zh-CN" altLang="en-US" sz="3200" dirty="0">
                <a:hlinkClick r:id="rId4" action="ppaction://hlinksldjump"/>
              </a:rPr>
              <a:t>半导体三极管的主要参数</a:t>
            </a:r>
            <a:endParaRPr lang="zh-CN" altLang="en-US" sz="3200" dirty="0"/>
          </a:p>
          <a:p>
            <a:pPr algn="l" eaLnBrk="1" hangingPunct="1">
              <a:lnSpc>
                <a:spcPct val="140000"/>
              </a:lnSpc>
              <a:defRPr/>
            </a:pPr>
            <a:r>
              <a:rPr lang="zh-CN" altLang="en-US" sz="1800" dirty="0">
                <a:solidFill>
                  <a:srgbClr val="0066FF"/>
                </a:solidFill>
                <a:effectLst>
                  <a:outerShdw blurRad="38100" dist="38100" dir="2700000" algn="tl">
                    <a:srgbClr val="000000"/>
                  </a:outerShdw>
                </a:effectLst>
                <a:latin typeface="Verdana" pitchFamily="34" charset="0"/>
                <a:ea typeface="宋体" pitchFamily="2" charset="-122"/>
                <a:sym typeface="Wingdings" pitchFamily="2" charset="2"/>
              </a:rPr>
              <a:t> </a:t>
            </a:r>
            <a:r>
              <a:rPr lang="zh-CN" altLang="en-US" sz="3200" dirty="0">
                <a:solidFill>
                  <a:srgbClr val="0066FF"/>
                </a:solidFill>
                <a:effectLst>
                  <a:outerShdw blurRad="38100" dist="38100" dir="2700000" algn="tl">
                    <a:srgbClr val="000000"/>
                  </a:outerShdw>
                </a:effectLst>
                <a:latin typeface="Verdana" pitchFamily="34" charset="0"/>
                <a:ea typeface="宋体" pitchFamily="2" charset="-122"/>
                <a:sym typeface="Wingdings" pitchFamily="2" charset="2"/>
              </a:rPr>
              <a:t> </a:t>
            </a:r>
            <a:r>
              <a:rPr lang="zh-CN" altLang="en-US" sz="3200" dirty="0">
                <a:hlinkClick r:id="rId5" action="ppaction://hlinksldjump"/>
              </a:rPr>
              <a:t>半导体三极管的型号</a:t>
            </a:r>
            <a:endParaRPr lang="zh-CN" altLang="en-US" sz="3200" dirty="0"/>
          </a:p>
          <a:p>
            <a:pPr algn="l" eaLnBrk="1" hangingPunct="1">
              <a:defRPr/>
            </a:pPr>
            <a:endParaRPr lang="zh-CN" altLang="en-US" sz="3200" dirty="0"/>
          </a:p>
        </p:txBody>
      </p:sp>
      <p:sp>
        <p:nvSpPr>
          <p:cNvPr id="4" name="文本框 3">
            <a:extLst>
              <a:ext uri="{FF2B5EF4-FFF2-40B4-BE49-F238E27FC236}">
                <a16:creationId xmlns:a16="http://schemas.microsoft.com/office/drawing/2014/main" id="{DA3886CB-A991-4773-939A-D8C8C0D5D852}"/>
              </a:ext>
            </a:extLst>
          </p:cNvPr>
          <p:cNvSpPr txBox="1"/>
          <p:nvPr/>
        </p:nvSpPr>
        <p:spPr>
          <a:xfrm>
            <a:off x="7809892" y="6228020"/>
            <a:ext cx="415499" cy="369332"/>
          </a:xfrm>
          <a:prstGeom prst="rect">
            <a:avLst/>
          </a:prstGeom>
          <a:noFill/>
        </p:spPr>
        <p:txBody>
          <a:bodyPr wrap="none" rtlCol="0">
            <a:spAutoFit/>
          </a:bodyPr>
          <a:lstStyle/>
          <a:p>
            <a:r>
              <a:rPr lang="en-US" altLang="zh-CN" sz="1800" dirty="0">
                <a:solidFill>
                  <a:srgbClr val="E4A4DC"/>
                </a:solidFill>
              </a:rPr>
              <a:t>57</a:t>
            </a:r>
            <a:endParaRPr lang="zh-CN" altLang="en-US" sz="1800" dirty="0">
              <a:solidFill>
                <a:srgbClr val="E4A4DC"/>
              </a:solidFill>
            </a:endParaRPr>
          </a:p>
        </p:txBody>
      </p:sp>
    </p:spTree>
    <p:extLst>
      <p:ext uri="{BB962C8B-B14F-4D97-AF65-F5344CB8AC3E}">
        <p14:creationId xmlns:p14="http://schemas.microsoft.com/office/powerpoint/2010/main" val="29699614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3975100" y="976313"/>
            <a:ext cx="495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p>
            <a:pPr>
              <a:buFont typeface="Arial" pitchFamily="34" charset="0"/>
              <a:buNone/>
            </a:pPr>
            <a:r>
              <a:rPr lang="zh-CN" altLang="en-US" sz="2000">
                <a:solidFill>
                  <a:schemeClr val="tx1"/>
                </a:solidFill>
                <a:sym typeface="Arial" pitchFamily="34" charset="0"/>
              </a:rPr>
              <a:t>在小信号情况下，对上两式取全微分得：</a:t>
            </a:r>
            <a:endParaRPr lang="zh-CN" altLang="en-US" sz="2800">
              <a:solidFill>
                <a:schemeClr val="tx1"/>
              </a:solidFill>
              <a:latin typeface="幼圆" pitchFamily="49" charset="-122"/>
              <a:ea typeface="幼圆" pitchFamily="49" charset="-122"/>
              <a:sym typeface="幼圆" pitchFamily="49" charset="-122"/>
            </a:endParaRPr>
          </a:p>
        </p:txBody>
      </p:sp>
      <p:pic>
        <p:nvPicPr>
          <p:cNvPr id="28675" name="Object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7538" y="1568450"/>
            <a:ext cx="39243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Text Box 4"/>
          <p:cNvSpPr>
            <a:spLocks noChangeArrowheads="1"/>
          </p:cNvSpPr>
          <p:nvPr/>
        </p:nvSpPr>
        <p:spPr bwMode="auto">
          <a:xfrm>
            <a:off x="1066800" y="4322763"/>
            <a:ext cx="23622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800">
                <a:solidFill>
                  <a:srgbClr val="C00000"/>
                </a:solidFill>
                <a:latin typeface="Times New Roman" pitchFamily="18" charset="0"/>
                <a:sym typeface="Arial" pitchFamily="34" charset="0"/>
              </a:rPr>
              <a:t>输入方程：</a:t>
            </a:r>
            <a:r>
              <a:rPr lang="zh-CN" altLang="en-US" sz="2800" i="1">
                <a:solidFill>
                  <a:srgbClr val="C00000"/>
                </a:solidFill>
                <a:latin typeface="Times New Roman" pitchFamily="18" charset="0"/>
                <a:ea typeface="黑体" pitchFamily="49" charset="-122"/>
              </a:rPr>
              <a:t>  </a:t>
            </a:r>
          </a:p>
          <a:p>
            <a:pPr>
              <a:buFont typeface="Arial" pitchFamily="34" charset="0"/>
              <a:buNone/>
            </a:pPr>
            <a:r>
              <a:rPr lang="zh-CN" altLang="en-US" sz="2800" i="1">
                <a:solidFill>
                  <a:schemeClr val="tx1"/>
                </a:solidFill>
                <a:latin typeface="Times New Roman" pitchFamily="18" charset="0"/>
                <a:ea typeface="黑体" pitchFamily="49" charset="-122"/>
              </a:rPr>
              <a:t> </a:t>
            </a:r>
            <a:r>
              <a:rPr lang="en-US" altLang="zh-CN" sz="2800" i="1">
                <a:solidFill>
                  <a:schemeClr val="tx1"/>
                </a:solidFill>
                <a:latin typeface="Times New Roman" pitchFamily="18" charset="0"/>
                <a:ea typeface="黑体" pitchFamily="49" charset="-122"/>
              </a:rPr>
              <a:t>u</a:t>
            </a:r>
            <a:r>
              <a:rPr lang="en-US" altLang="zh-CN" sz="1800" baseline="-25000">
                <a:solidFill>
                  <a:schemeClr val="tx1"/>
                </a:solidFill>
                <a:latin typeface="Times New Roman" pitchFamily="18" charset="0"/>
                <a:ea typeface="黑体" pitchFamily="49" charset="-122"/>
              </a:rPr>
              <a:t>BE </a:t>
            </a:r>
            <a:r>
              <a:rPr lang="en-US" altLang="zh-CN" sz="2800">
                <a:solidFill>
                  <a:schemeClr val="tx1"/>
                </a:solidFill>
                <a:latin typeface="Times New Roman" pitchFamily="18" charset="0"/>
                <a:ea typeface="黑体" pitchFamily="49" charset="-122"/>
              </a:rPr>
              <a:t>=</a:t>
            </a:r>
            <a:r>
              <a:rPr lang="en-US" altLang="zh-CN" sz="2800" i="1">
                <a:solidFill>
                  <a:schemeClr val="tx1"/>
                </a:solidFill>
                <a:latin typeface="Times New Roman" pitchFamily="18" charset="0"/>
                <a:ea typeface="黑体" pitchFamily="49" charset="-122"/>
              </a:rPr>
              <a:t>f</a:t>
            </a:r>
            <a:r>
              <a:rPr lang="en-US" altLang="zh-CN" sz="2800">
                <a:solidFill>
                  <a:schemeClr val="tx1"/>
                </a:solidFill>
                <a:latin typeface="Times New Roman" pitchFamily="18" charset="0"/>
                <a:ea typeface="黑体" pitchFamily="49" charset="-122"/>
              </a:rPr>
              <a:t>(</a:t>
            </a:r>
            <a:r>
              <a:rPr lang="en-US" altLang="zh-CN" sz="2800" i="1">
                <a:solidFill>
                  <a:schemeClr val="tx1"/>
                </a:solidFill>
                <a:latin typeface="Times New Roman" pitchFamily="18" charset="0"/>
                <a:ea typeface="黑体" pitchFamily="49" charset="-122"/>
              </a:rPr>
              <a:t>i</a:t>
            </a:r>
            <a:r>
              <a:rPr lang="en-US" altLang="zh-CN" sz="2800" baseline="-25000">
                <a:solidFill>
                  <a:schemeClr val="tx1"/>
                </a:solidFill>
                <a:latin typeface="Times New Roman" pitchFamily="18" charset="0"/>
                <a:ea typeface="黑体" pitchFamily="49" charset="-122"/>
              </a:rPr>
              <a:t>B</a:t>
            </a:r>
            <a:r>
              <a:rPr lang="zh-CN" altLang="en-US" sz="2800" baseline="-25000">
                <a:solidFill>
                  <a:schemeClr val="tx1"/>
                </a:solidFill>
                <a:latin typeface="Times New Roman" pitchFamily="18" charset="0"/>
                <a:ea typeface="黑体" pitchFamily="49" charset="-122"/>
              </a:rPr>
              <a:t>，</a:t>
            </a:r>
            <a:r>
              <a:rPr lang="en-US" altLang="zh-CN" sz="2800" i="1">
                <a:solidFill>
                  <a:schemeClr val="tx1"/>
                </a:solidFill>
                <a:latin typeface="Times New Roman" pitchFamily="18" charset="0"/>
                <a:ea typeface="黑体" pitchFamily="49" charset="-122"/>
              </a:rPr>
              <a:t>u</a:t>
            </a:r>
            <a:r>
              <a:rPr lang="en-US" altLang="zh-CN" sz="2800" baseline="-25000">
                <a:solidFill>
                  <a:schemeClr val="tx1"/>
                </a:solidFill>
                <a:latin typeface="Times New Roman" pitchFamily="18" charset="0"/>
                <a:ea typeface="黑体" pitchFamily="49" charset="-122"/>
              </a:rPr>
              <a:t>CE</a:t>
            </a:r>
            <a:r>
              <a:rPr lang="en-US" altLang="zh-CN" sz="2800">
                <a:solidFill>
                  <a:schemeClr val="tx1"/>
                </a:solidFill>
                <a:latin typeface="Times New Roman" pitchFamily="18" charset="0"/>
                <a:ea typeface="黑体" pitchFamily="49" charset="-122"/>
              </a:rPr>
              <a:t>)</a:t>
            </a:r>
            <a:endParaRPr lang="zh-CN" altLang="en-US">
              <a:latin typeface="Times New Roman" pitchFamily="18" charset="0"/>
            </a:endParaRPr>
          </a:p>
        </p:txBody>
      </p:sp>
      <p:sp>
        <p:nvSpPr>
          <p:cNvPr id="28677" name="Text Box 5"/>
          <p:cNvSpPr>
            <a:spLocks noChangeArrowheads="1"/>
          </p:cNvSpPr>
          <p:nvPr/>
        </p:nvSpPr>
        <p:spPr bwMode="auto">
          <a:xfrm>
            <a:off x="1066800" y="5313363"/>
            <a:ext cx="2209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600">
                <a:solidFill>
                  <a:srgbClr val="C00000"/>
                </a:solidFill>
                <a:latin typeface="Times New Roman" pitchFamily="18" charset="0"/>
                <a:sym typeface="Arial" pitchFamily="34" charset="0"/>
              </a:rPr>
              <a:t>输出方程：</a:t>
            </a:r>
            <a:endParaRPr lang="zh-CN" altLang="en-US" sz="2400" i="1">
              <a:solidFill>
                <a:srgbClr val="C00000"/>
              </a:solidFill>
              <a:latin typeface="Times New Roman" pitchFamily="18" charset="0"/>
              <a:ea typeface="黑体" pitchFamily="49" charset="-122"/>
            </a:endParaRPr>
          </a:p>
          <a:p>
            <a:pPr>
              <a:buFont typeface="Arial" pitchFamily="34" charset="0"/>
              <a:buNone/>
            </a:pPr>
            <a:r>
              <a:rPr lang="en-US" altLang="zh-CN" sz="2400" i="1">
                <a:solidFill>
                  <a:schemeClr val="tx1"/>
                </a:solidFill>
                <a:latin typeface="Times New Roman" pitchFamily="18" charset="0"/>
                <a:ea typeface="黑体" pitchFamily="49" charset="-122"/>
              </a:rPr>
              <a:t>i</a:t>
            </a:r>
            <a:r>
              <a:rPr lang="en-US" altLang="zh-CN" sz="2400" baseline="-25000">
                <a:solidFill>
                  <a:schemeClr val="tx1"/>
                </a:solidFill>
                <a:latin typeface="Times New Roman" pitchFamily="18" charset="0"/>
                <a:ea typeface="黑体" pitchFamily="49" charset="-122"/>
              </a:rPr>
              <a:t>C  </a:t>
            </a:r>
            <a:r>
              <a:rPr lang="en-US" altLang="zh-CN" sz="2400">
                <a:solidFill>
                  <a:schemeClr val="tx1"/>
                </a:solidFill>
                <a:latin typeface="Times New Roman" pitchFamily="18" charset="0"/>
                <a:ea typeface="黑体" pitchFamily="49" charset="-122"/>
              </a:rPr>
              <a:t>=</a:t>
            </a:r>
            <a:r>
              <a:rPr lang="en-US" altLang="zh-CN" sz="2400" i="1">
                <a:solidFill>
                  <a:schemeClr val="tx1"/>
                </a:solidFill>
                <a:latin typeface="Times New Roman" pitchFamily="18" charset="0"/>
                <a:ea typeface="黑体" pitchFamily="49" charset="-122"/>
              </a:rPr>
              <a:t>g</a:t>
            </a:r>
            <a:r>
              <a:rPr lang="en-US" altLang="zh-CN" sz="2400">
                <a:solidFill>
                  <a:schemeClr val="tx1"/>
                </a:solidFill>
                <a:latin typeface="Times New Roman" pitchFamily="18" charset="0"/>
                <a:ea typeface="黑体" pitchFamily="49" charset="-122"/>
              </a:rPr>
              <a:t>(</a:t>
            </a:r>
            <a:r>
              <a:rPr lang="en-US" altLang="zh-CN" sz="2400" i="1">
                <a:solidFill>
                  <a:schemeClr val="tx1"/>
                </a:solidFill>
                <a:latin typeface="Times New Roman" pitchFamily="18" charset="0"/>
                <a:ea typeface="黑体" pitchFamily="49" charset="-122"/>
              </a:rPr>
              <a:t>i</a:t>
            </a:r>
            <a:r>
              <a:rPr lang="en-US" altLang="zh-CN" sz="2400" baseline="-25000">
                <a:solidFill>
                  <a:schemeClr val="tx1"/>
                </a:solidFill>
                <a:latin typeface="Times New Roman" pitchFamily="18" charset="0"/>
                <a:ea typeface="黑体" pitchFamily="49" charset="-122"/>
              </a:rPr>
              <a:t>B</a:t>
            </a:r>
            <a:r>
              <a:rPr lang="en-US" altLang="zh-CN" sz="2400">
                <a:solidFill>
                  <a:schemeClr val="tx1"/>
                </a:solidFill>
                <a:latin typeface="Times New Roman" pitchFamily="18" charset="0"/>
                <a:ea typeface="黑体" pitchFamily="49" charset="-122"/>
              </a:rPr>
              <a:t> </a:t>
            </a:r>
            <a:r>
              <a:rPr lang="zh-CN" altLang="en-US" sz="2400">
                <a:solidFill>
                  <a:schemeClr val="tx1"/>
                </a:solidFill>
                <a:latin typeface="Times New Roman" pitchFamily="18" charset="0"/>
                <a:ea typeface="黑体" pitchFamily="49" charset="-122"/>
              </a:rPr>
              <a:t>，</a:t>
            </a:r>
            <a:r>
              <a:rPr lang="en-US" altLang="zh-CN" sz="2400" i="1">
                <a:solidFill>
                  <a:schemeClr val="tx1"/>
                </a:solidFill>
                <a:latin typeface="Times New Roman" pitchFamily="18" charset="0"/>
                <a:ea typeface="黑体" pitchFamily="49" charset="-122"/>
              </a:rPr>
              <a:t>u</a:t>
            </a:r>
            <a:r>
              <a:rPr lang="en-US" altLang="zh-CN" sz="2400" baseline="-25000">
                <a:solidFill>
                  <a:schemeClr val="tx1"/>
                </a:solidFill>
                <a:latin typeface="Times New Roman" pitchFamily="18" charset="0"/>
                <a:ea typeface="黑体" pitchFamily="49" charset="-122"/>
              </a:rPr>
              <a:t>CE</a:t>
            </a:r>
            <a:r>
              <a:rPr lang="en-US" altLang="zh-CN" sz="2400">
                <a:solidFill>
                  <a:schemeClr val="tx1"/>
                </a:solidFill>
                <a:latin typeface="Times New Roman" pitchFamily="18" charset="0"/>
                <a:ea typeface="黑体" pitchFamily="49" charset="-122"/>
              </a:rPr>
              <a:t>)</a:t>
            </a:r>
            <a:endParaRPr lang="zh-CN" altLang="en-US">
              <a:latin typeface="Times New Roman" pitchFamily="18" charset="0"/>
            </a:endParaRPr>
          </a:p>
        </p:txBody>
      </p:sp>
      <p:pic>
        <p:nvPicPr>
          <p:cNvPr id="28678" name="Object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0563" y="2325688"/>
            <a:ext cx="3455987"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9" name="Rectangle 7"/>
          <p:cNvSpPr>
            <a:spLocks noChangeArrowheads="1"/>
          </p:cNvSpPr>
          <p:nvPr/>
        </p:nvSpPr>
        <p:spPr bwMode="auto">
          <a:xfrm>
            <a:off x="266700" y="225425"/>
            <a:ext cx="5781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buFont typeface="Arial" pitchFamily="34" charset="0"/>
              <a:buNone/>
            </a:pPr>
            <a:r>
              <a:rPr lang="en-US" altLang="zh-CN" sz="2800">
                <a:solidFill>
                  <a:srgbClr val="000000"/>
                </a:solidFill>
                <a:latin typeface="黑体" pitchFamily="49" charset="-122"/>
                <a:ea typeface="黑体" pitchFamily="49" charset="-122"/>
                <a:sym typeface="黑体" pitchFamily="49" charset="-122"/>
              </a:rPr>
              <a:t>※ </a:t>
            </a:r>
            <a:r>
              <a:rPr lang="zh-CN" altLang="en-US" sz="2800">
                <a:solidFill>
                  <a:srgbClr val="000000"/>
                </a:solidFill>
                <a:latin typeface="黑体" pitchFamily="49" charset="-122"/>
                <a:ea typeface="黑体" pitchFamily="49" charset="-122"/>
                <a:sym typeface="黑体" pitchFamily="49" charset="-122"/>
              </a:rPr>
              <a:t>三极管微变等效模型</a:t>
            </a:r>
            <a:r>
              <a:rPr lang="zh-CN" altLang="en-US" sz="2400">
                <a:solidFill>
                  <a:srgbClr val="000000"/>
                </a:solidFill>
                <a:latin typeface="黑体" pitchFamily="49" charset="-122"/>
                <a:ea typeface="黑体" pitchFamily="49" charset="-122"/>
                <a:sym typeface="黑体" pitchFamily="49" charset="-122"/>
              </a:rPr>
              <a:t>－</a:t>
            </a:r>
            <a:r>
              <a:rPr lang="zh-CN" altLang="en-US" sz="1800" b="0">
                <a:solidFill>
                  <a:srgbClr val="000000"/>
                </a:solidFill>
                <a:latin typeface="黑体" pitchFamily="49" charset="-122"/>
                <a:ea typeface="黑体" pitchFamily="49" charset="-122"/>
                <a:sym typeface="黑体" pitchFamily="49" charset="-122"/>
              </a:rPr>
              <a:t>基于</a:t>
            </a:r>
            <a:r>
              <a:rPr lang="en-US" altLang="zh-CN" sz="1800" b="0">
                <a:solidFill>
                  <a:srgbClr val="000000"/>
                </a:solidFill>
                <a:latin typeface="黑体" pitchFamily="49" charset="-122"/>
                <a:ea typeface="黑体" pitchFamily="49" charset="-122"/>
                <a:sym typeface="黑体" pitchFamily="49" charset="-122"/>
              </a:rPr>
              <a:t>H</a:t>
            </a:r>
            <a:r>
              <a:rPr lang="zh-CN" altLang="en-US" sz="1800" b="0">
                <a:solidFill>
                  <a:srgbClr val="000000"/>
                </a:solidFill>
                <a:latin typeface="黑体" pitchFamily="49" charset="-122"/>
                <a:ea typeface="黑体" pitchFamily="49" charset="-122"/>
                <a:sym typeface="黑体" pitchFamily="49" charset="-122"/>
              </a:rPr>
              <a:t>参数导出</a:t>
            </a:r>
            <a:endParaRPr lang="zh-CN" altLang="en-US">
              <a:latin typeface="Times New Roman" pitchFamily="18" charset="0"/>
            </a:endParaRPr>
          </a:p>
        </p:txBody>
      </p:sp>
      <p:grpSp>
        <p:nvGrpSpPr>
          <p:cNvPr id="28680" name="Group 8"/>
          <p:cNvGrpSpPr>
            <a:grpSpLocks/>
          </p:cNvGrpSpPr>
          <p:nvPr/>
        </p:nvGrpSpPr>
        <p:grpSpPr bwMode="auto">
          <a:xfrm>
            <a:off x="752475" y="1233488"/>
            <a:ext cx="2668588" cy="1908175"/>
            <a:chOff x="0" y="0"/>
            <a:chExt cx="2453" cy="1964"/>
          </a:xfrm>
        </p:grpSpPr>
        <p:sp>
          <p:nvSpPr>
            <p:cNvPr id="28688" name="Line 9"/>
            <p:cNvSpPr>
              <a:spLocks noChangeShapeType="1"/>
            </p:cNvSpPr>
            <p:nvPr/>
          </p:nvSpPr>
          <p:spPr bwMode="auto">
            <a:xfrm>
              <a:off x="875" y="908"/>
              <a:ext cx="1" cy="528"/>
            </a:xfrm>
            <a:prstGeom prst="line">
              <a:avLst/>
            </a:prstGeom>
            <a:noFill/>
            <a:ln w="57150">
              <a:solidFill>
                <a:schemeClr val="accent2"/>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9" name="Line 10"/>
            <p:cNvSpPr>
              <a:spLocks noChangeShapeType="1"/>
            </p:cNvSpPr>
            <p:nvPr/>
          </p:nvSpPr>
          <p:spPr bwMode="auto">
            <a:xfrm>
              <a:off x="875" y="1196"/>
              <a:ext cx="384" cy="240"/>
            </a:xfrm>
            <a:prstGeom prst="line">
              <a:avLst/>
            </a:prstGeom>
            <a:noFill/>
            <a:ln w="57150">
              <a:solidFill>
                <a:schemeClr val="accent2"/>
              </a:solidFill>
              <a:miter lim="800000"/>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0" name="Line 11"/>
            <p:cNvSpPr>
              <a:spLocks noChangeShapeType="1"/>
            </p:cNvSpPr>
            <p:nvPr/>
          </p:nvSpPr>
          <p:spPr bwMode="auto">
            <a:xfrm flipV="1">
              <a:off x="875" y="908"/>
              <a:ext cx="384" cy="192"/>
            </a:xfrm>
            <a:prstGeom prst="line">
              <a:avLst/>
            </a:prstGeom>
            <a:noFill/>
            <a:ln w="57150">
              <a:solidFill>
                <a:schemeClr val="accent2"/>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1" name="未知"/>
            <p:cNvSpPr>
              <a:spLocks noChangeArrowheads="1"/>
            </p:cNvSpPr>
            <p:nvPr/>
          </p:nvSpPr>
          <p:spPr bwMode="auto">
            <a:xfrm>
              <a:off x="1259" y="629"/>
              <a:ext cx="576" cy="288"/>
            </a:xfrm>
            <a:custGeom>
              <a:avLst/>
              <a:gdLst>
                <a:gd name="T0" fmla="*/ 0 w 480"/>
                <a:gd name="T1" fmla="*/ 288 h 288"/>
                <a:gd name="T2" fmla="*/ 0 w 480"/>
                <a:gd name="T3" fmla="*/ 0 h 288"/>
                <a:gd name="T4" fmla="*/ 4279 w 480"/>
                <a:gd name="T5" fmla="*/ 0 h 288"/>
                <a:gd name="T6" fmla="*/ 0 60000 65536"/>
                <a:gd name="T7" fmla="*/ 0 60000 65536"/>
                <a:gd name="T8" fmla="*/ 0 60000 65536"/>
              </a:gdLst>
              <a:ahLst/>
              <a:cxnLst>
                <a:cxn ang="T6">
                  <a:pos x="T0" y="T1"/>
                </a:cxn>
                <a:cxn ang="T7">
                  <a:pos x="T2" y="T3"/>
                </a:cxn>
                <a:cxn ang="T8">
                  <a:pos x="T4" y="T5"/>
                </a:cxn>
              </a:cxnLst>
              <a:rect l="0" t="0" r="r" b="b"/>
              <a:pathLst>
                <a:path w="480" h="288">
                  <a:moveTo>
                    <a:pt x="0" y="288"/>
                  </a:moveTo>
                  <a:lnTo>
                    <a:pt x="0" y="0"/>
                  </a:lnTo>
                  <a:lnTo>
                    <a:pt x="480" y="0"/>
                  </a:lnTo>
                </a:path>
              </a:pathLst>
            </a:cu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2" name="Line 13"/>
            <p:cNvSpPr>
              <a:spLocks noChangeShapeType="1"/>
            </p:cNvSpPr>
            <p:nvPr/>
          </p:nvSpPr>
          <p:spPr bwMode="auto">
            <a:xfrm flipH="1">
              <a:off x="395" y="1148"/>
              <a:ext cx="480" cy="1"/>
            </a:xfrm>
            <a:prstGeom prst="line">
              <a:avLst/>
            </a:prstGeom>
            <a:noFill/>
            <a:ln w="38100">
              <a:solidFill>
                <a:schemeClr val="accent2"/>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3" name="Line 14"/>
            <p:cNvSpPr>
              <a:spLocks noChangeShapeType="1"/>
            </p:cNvSpPr>
            <p:nvPr/>
          </p:nvSpPr>
          <p:spPr bwMode="auto">
            <a:xfrm>
              <a:off x="393" y="1858"/>
              <a:ext cx="1440" cy="1"/>
            </a:xfrm>
            <a:prstGeom prst="line">
              <a:avLst/>
            </a:prstGeom>
            <a:noFill/>
            <a:ln w="38100">
              <a:solidFill>
                <a:schemeClr val="accent2"/>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4" name="Line 15"/>
            <p:cNvSpPr>
              <a:spLocks noChangeShapeType="1"/>
            </p:cNvSpPr>
            <p:nvPr/>
          </p:nvSpPr>
          <p:spPr bwMode="auto">
            <a:xfrm>
              <a:off x="1220" y="1820"/>
              <a:ext cx="1" cy="144"/>
            </a:xfrm>
            <a:prstGeom prst="line">
              <a:avLst/>
            </a:prstGeom>
            <a:noFill/>
            <a:ln w="38100">
              <a:solidFill>
                <a:schemeClr val="accent2"/>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5" name="Line 16"/>
            <p:cNvSpPr>
              <a:spLocks noChangeShapeType="1"/>
            </p:cNvSpPr>
            <p:nvPr/>
          </p:nvSpPr>
          <p:spPr bwMode="auto">
            <a:xfrm>
              <a:off x="1145" y="1964"/>
              <a:ext cx="144" cy="1"/>
            </a:xfrm>
            <a:prstGeom prst="line">
              <a:avLst/>
            </a:prstGeom>
            <a:noFill/>
            <a:ln w="76200">
              <a:solidFill>
                <a:schemeClr val="accent2"/>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6" name="Oval 17"/>
            <p:cNvSpPr>
              <a:spLocks noChangeArrowheads="1"/>
            </p:cNvSpPr>
            <p:nvPr/>
          </p:nvSpPr>
          <p:spPr bwMode="auto">
            <a:xfrm>
              <a:off x="338" y="1121"/>
              <a:ext cx="48" cy="48"/>
            </a:xfrm>
            <a:prstGeom prst="ellipse">
              <a:avLst/>
            </a:prstGeom>
            <a:solidFill>
              <a:srgbClr val="FFFFFF"/>
            </a:solidFill>
            <a:ln w="38100">
              <a:solidFill>
                <a:schemeClr val="accent2"/>
              </a:solidFill>
              <a:miter lim="800000"/>
              <a:headEnd/>
              <a:tailEnd/>
            </a:ln>
          </p:spPr>
          <p:txBody>
            <a:bodyPr wrap="none" anchor="ct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28697" name="Oval 18"/>
            <p:cNvSpPr>
              <a:spLocks noChangeArrowheads="1"/>
            </p:cNvSpPr>
            <p:nvPr/>
          </p:nvSpPr>
          <p:spPr bwMode="auto">
            <a:xfrm>
              <a:off x="1844" y="1646"/>
              <a:ext cx="48" cy="48"/>
            </a:xfrm>
            <a:prstGeom prst="ellipse">
              <a:avLst/>
            </a:prstGeom>
            <a:solidFill>
              <a:srgbClr val="FFFFFF"/>
            </a:solidFill>
            <a:ln w="38100">
              <a:solidFill>
                <a:schemeClr val="accent2"/>
              </a:solidFill>
              <a:miter lim="800000"/>
              <a:headEnd/>
              <a:tailEnd/>
            </a:ln>
          </p:spPr>
          <p:txBody>
            <a:bodyPr wrap="none" anchor="ct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28698" name="Oval 19"/>
            <p:cNvSpPr>
              <a:spLocks noChangeArrowheads="1"/>
            </p:cNvSpPr>
            <p:nvPr/>
          </p:nvSpPr>
          <p:spPr bwMode="auto">
            <a:xfrm>
              <a:off x="1835" y="599"/>
              <a:ext cx="48" cy="48"/>
            </a:xfrm>
            <a:prstGeom prst="ellipse">
              <a:avLst/>
            </a:prstGeom>
            <a:solidFill>
              <a:srgbClr val="FFFFFF"/>
            </a:solidFill>
            <a:ln w="38100">
              <a:solidFill>
                <a:schemeClr val="accent2"/>
              </a:solidFill>
              <a:miter lim="800000"/>
              <a:headEnd/>
              <a:tailEnd/>
            </a:ln>
          </p:spPr>
          <p:txBody>
            <a:bodyPr wrap="none" anchor="ct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28699" name="Oval 20"/>
            <p:cNvSpPr>
              <a:spLocks noChangeArrowheads="1"/>
            </p:cNvSpPr>
            <p:nvPr/>
          </p:nvSpPr>
          <p:spPr bwMode="auto">
            <a:xfrm>
              <a:off x="338" y="1829"/>
              <a:ext cx="48" cy="48"/>
            </a:xfrm>
            <a:prstGeom prst="ellipse">
              <a:avLst/>
            </a:prstGeom>
            <a:solidFill>
              <a:srgbClr val="FFFFFF"/>
            </a:solidFill>
            <a:ln w="38100">
              <a:solidFill>
                <a:schemeClr val="accent2"/>
              </a:solidFill>
              <a:miter lim="800000"/>
              <a:headEnd/>
              <a:tailEnd/>
            </a:ln>
          </p:spPr>
          <p:txBody>
            <a:bodyPr wrap="none" anchor="ct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28700" name="Oval 21"/>
            <p:cNvSpPr>
              <a:spLocks noChangeArrowheads="1"/>
            </p:cNvSpPr>
            <p:nvPr/>
          </p:nvSpPr>
          <p:spPr bwMode="auto">
            <a:xfrm>
              <a:off x="1193" y="1829"/>
              <a:ext cx="48" cy="48"/>
            </a:xfrm>
            <a:prstGeom prst="ellipse">
              <a:avLst/>
            </a:prstGeom>
            <a:solidFill>
              <a:schemeClr val="accent2"/>
            </a:solidFill>
            <a:ln w="38100">
              <a:solidFill>
                <a:schemeClr val="accent2"/>
              </a:solidFill>
              <a:miter lim="800000"/>
              <a:headEnd/>
              <a:tailEnd/>
            </a:ln>
          </p:spPr>
          <p:txBody>
            <a:bodyPr wrap="none" anchor="ct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28701" name="Line 22"/>
            <p:cNvSpPr>
              <a:spLocks noChangeShapeType="1"/>
            </p:cNvSpPr>
            <p:nvPr/>
          </p:nvSpPr>
          <p:spPr bwMode="auto">
            <a:xfrm>
              <a:off x="347" y="1292"/>
              <a:ext cx="1" cy="384"/>
            </a:xfrm>
            <a:prstGeom prst="line">
              <a:avLst/>
            </a:prstGeom>
            <a:noFill/>
            <a:ln w="28575">
              <a:solidFill>
                <a:srgbClr val="FF0066"/>
              </a:solidFill>
              <a:miter lim="800000"/>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2" name="Line 23"/>
            <p:cNvSpPr>
              <a:spLocks noChangeShapeType="1"/>
            </p:cNvSpPr>
            <p:nvPr/>
          </p:nvSpPr>
          <p:spPr bwMode="auto">
            <a:xfrm>
              <a:off x="1883" y="812"/>
              <a:ext cx="1" cy="816"/>
            </a:xfrm>
            <a:prstGeom prst="line">
              <a:avLst/>
            </a:prstGeom>
            <a:noFill/>
            <a:ln w="28575">
              <a:solidFill>
                <a:srgbClr val="FF0066"/>
              </a:solidFill>
              <a:miter lim="800000"/>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3" name="Line 24"/>
            <p:cNvSpPr>
              <a:spLocks noChangeShapeType="1"/>
            </p:cNvSpPr>
            <p:nvPr/>
          </p:nvSpPr>
          <p:spPr bwMode="auto">
            <a:xfrm>
              <a:off x="395" y="1004"/>
              <a:ext cx="288" cy="1"/>
            </a:xfrm>
            <a:prstGeom prst="line">
              <a:avLst/>
            </a:prstGeom>
            <a:noFill/>
            <a:ln w="28575">
              <a:solidFill>
                <a:srgbClr val="FF0066"/>
              </a:solidFill>
              <a:miter lim="800000"/>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4" name="Line 25"/>
            <p:cNvSpPr>
              <a:spLocks noChangeShapeType="1"/>
            </p:cNvSpPr>
            <p:nvPr/>
          </p:nvSpPr>
          <p:spPr bwMode="auto">
            <a:xfrm flipH="1">
              <a:off x="1547" y="524"/>
              <a:ext cx="288" cy="1"/>
            </a:xfrm>
            <a:prstGeom prst="line">
              <a:avLst/>
            </a:prstGeom>
            <a:noFill/>
            <a:ln w="28575">
              <a:solidFill>
                <a:srgbClr val="FF0066"/>
              </a:solidFill>
              <a:miter lim="800000"/>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5" name="Text Box 26"/>
            <p:cNvSpPr>
              <a:spLocks noChangeArrowheads="1"/>
            </p:cNvSpPr>
            <p:nvPr/>
          </p:nvSpPr>
          <p:spPr bwMode="auto">
            <a:xfrm>
              <a:off x="1588" y="0"/>
              <a:ext cx="382" cy="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i="1">
                  <a:solidFill>
                    <a:schemeClr val="tx1"/>
                  </a:solidFill>
                  <a:latin typeface="Times New Roman" pitchFamily="18" charset="0"/>
                  <a:ea typeface="方正琥珀繁体"/>
                  <a:cs typeface="方正琥珀繁体"/>
                </a:rPr>
                <a:t>i</a:t>
              </a:r>
              <a:r>
                <a:rPr lang="en-US" altLang="zh-CN" sz="1600">
                  <a:solidFill>
                    <a:schemeClr val="tx1"/>
                  </a:solidFill>
                  <a:latin typeface="Times New Roman" pitchFamily="18" charset="0"/>
                  <a:ea typeface="方正琥珀繁体"/>
                  <a:cs typeface="方正琥珀繁体"/>
                </a:rPr>
                <a:t>C</a:t>
              </a:r>
              <a:endParaRPr lang="en-US" altLang="zh-CN" sz="1600" i="1">
                <a:solidFill>
                  <a:schemeClr val="tx1"/>
                </a:solidFill>
                <a:latin typeface="Times New Roman" pitchFamily="18" charset="0"/>
                <a:ea typeface="方正琥珀繁体"/>
                <a:cs typeface="方正琥珀繁体"/>
              </a:endParaRPr>
            </a:p>
          </p:txBody>
        </p:sp>
        <p:sp>
          <p:nvSpPr>
            <p:cNvPr id="28706" name="Text Box 27"/>
            <p:cNvSpPr>
              <a:spLocks noChangeArrowheads="1"/>
            </p:cNvSpPr>
            <p:nvPr/>
          </p:nvSpPr>
          <p:spPr bwMode="auto">
            <a:xfrm>
              <a:off x="1755" y="1008"/>
              <a:ext cx="698" cy="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zh-CN" altLang="en-US" i="1">
                  <a:solidFill>
                    <a:schemeClr val="tx1"/>
                  </a:solidFill>
                  <a:latin typeface="Times New Roman" pitchFamily="18" charset="0"/>
                  <a:ea typeface="方正琥珀繁体"/>
                  <a:cs typeface="方正琥珀繁体"/>
                </a:rPr>
                <a:t> </a:t>
              </a:r>
              <a:r>
                <a:rPr lang="en-US" altLang="zh-CN" i="1">
                  <a:solidFill>
                    <a:schemeClr val="tx1"/>
                  </a:solidFill>
                  <a:latin typeface="Times New Roman" pitchFamily="18" charset="0"/>
                  <a:ea typeface="方正琥珀繁体"/>
                  <a:cs typeface="方正琥珀繁体"/>
                </a:rPr>
                <a:t>u</a:t>
              </a:r>
              <a:r>
                <a:rPr lang="en-US" altLang="zh-CN" sz="1600">
                  <a:solidFill>
                    <a:schemeClr val="tx1"/>
                  </a:solidFill>
                  <a:latin typeface="Times New Roman" pitchFamily="18" charset="0"/>
                  <a:ea typeface="方正琥珀繁体"/>
                  <a:cs typeface="方正琥珀繁体"/>
                </a:rPr>
                <a:t>CE</a:t>
              </a:r>
              <a:endParaRPr lang="zh-CN" altLang="en-US">
                <a:latin typeface="Times New Roman" pitchFamily="18" charset="0"/>
              </a:endParaRPr>
            </a:p>
          </p:txBody>
        </p:sp>
        <p:sp>
          <p:nvSpPr>
            <p:cNvPr id="28707" name="Text Box 28"/>
            <p:cNvSpPr>
              <a:spLocks noChangeArrowheads="1"/>
            </p:cNvSpPr>
            <p:nvPr/>
          </p:nvSpPr>
          <p:spPr bwMode="auto">
            <a:xfrm>
              <a:off x="234" y="1200"/>
              <a:ext cx="659" cy="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zh-CN" altLang="en-US" i="1">
                  <a:solidFill>
                    <a:schemeClr val="tx1"/>
                  </a:solidFill>
                  <a:latin typeface="Times New Roman" pitchFamily="18" charset="0"/>
                  <a:ea typeface="方正琥珀繁体"/>
                  <a:cs typeface="方正琥珀繁体"/>
                </a:rPr>
                <a:t> </a:t>
              </a:r>
              <a:r>
                <a:rPr lang="en-US" altLang="zh-CN" i="1">
                  <a:solidFill>
                    <a:schemeClr val="tx1"/>
                  </a:solidFill>
                  <a:latin typeface="Times New Roman" pitchFamily="18" charset="0"/>
                  <a:ea typeface="方正琥珀繁体"/>
                  <a:cs typeface="方正琥珀繁体"/>
                </a:rPr>
                <a:t>u</a:t>
              </a:r>
              <a:r>
                <a:rPr lang="en-US" altLang="zh-CN" sz="1400">
                  <a:solidFill>
                    <a:schemeClr val="tx1"/>
                  </a:solidFill>
                  <a:latin typeface="Times New Roman" pitchFamily="18" charset="0"/>
                  <a:ea typeface="方正琥珀繁体"/>
                  <a:cs typeface="方正琥珀繁体"/>
                </a:rPr>
                <a:t>BE</a:t>
              </a:r>
              <a:endParaRPr lang="zh-CN" altLang="en-US">
                <a:latin typeface="Times New Roman" pitchFamily="18" charset="0"/>
              </a:endParaRPr>
            </a:p>
          </p:txBody>
        </p:sp>
        <p:sp>
          <p:nvSpPr>
            <p:cNvPr id="28708" name="Text Box 29"/>
            <p:cNvSpPr>
              <a:spLocks noChangeArrowheads="1"/>
            </p:cNvSpPr>
            <p:nvPr/>
          </p:nvSpPr>
          <p:spPr bwMode="auto">
            <a:xfrm>
              <a:off x="355" y="530"/>
              <a:ext cx="358" cy="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i="1">
                  <a:solidFill>
                    <a:schemeClr val="tx1"/>
                  </a:solidFill>
                  <a:latin typeface="Times New Roman" pitchFamily="18" charset="0"/>
                  <a:ea typeface="方正琥珀繁体"/>
                  <a:cs typeface="方正琥珀繁体"/>
                </a:rPr>
                <a:t>i</a:t>
              </a:r>
              <a:r>
                <a:rPr lang="en-US" altLang="zh-CN" sz="1400">
                  <a:solidFill>
                    <a:schemeClr val="tx1"/>
                  </a:solidFill>
                  <a:latin typeface="Times New Roman" pitchFamily="18" charset="0"/>
                  <a:ea typeface="方正琥珀繁体"/>
                  <a:cs typeface="方正琥珀繁体"/>
                </a:rPr>
                <a:t>B</a:t>
              </a:r>
              <a:endParaRPr lang="en-US" altLang="zh-CN" sz="1400" i="1">
                <a:solidFill>
                  <a:schemeClr val="tx1"/>
                </a:solidFill>
                <a:latin typeface="Times New Roman" pitchFamily="18" charset="0"/>
                <a:ea typeface="方正琥珀繁体"/>
                <a:cs typeface="方正琥珀繁体"/>
              </a:endParaRPr>
            </a:p>
          </p:txBody>
        </p:sp>
        <p:sp>
          <p:nvSpPr>
            <p:cNvPr id="28709" name="Text Box 30"/>
            <p:cNvSpPr>
              <a:spLocks noChangeArrowheads="1"/>
            </p:cNvSpPr>
            <p:nvPr/>
          </p:nvSpPr>
          <p:spPr bwMode="auto">
            <a:xfrm>
              <a:off x="1289" y="624"/>
              <a:ext cx="614"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zh-CN" altLang="en-US" sz="2000" i="1">
                  <a:solidFill>
                    <a:schemeClr val="tx1"/>
                  </a:solidFill>
                  <a:latin typeface="Times New Roman" pitchFamily="18" charset="0"/>
                  <a:ea typeface="方正琥珀繁体"/>
                  <a:cs typeface="方正琥珀繁体"/>
                  <a:sym typeface="Symbol" pitchFamily="18" charset="2"/>
                </a:rPr>
                <a:t>  </a:t>
              </a:r>
              <a:r>
                <a:rPr lang="en-US" altLang="zh-CN" i="1">
                  <a:solidFill>
                    <a:schemeClr val="tx1"/>
                  </a:solidFill>
                  <a:latin typeface="Times New Roman" pitchFamily="18" charset="0"/>
                  <a:ea typeface="方正琥珀繁体"/>
                  <a:cs typeface="方正琥珀繁体"/>
                </a:rPr>
                <a:t>i</a:t>
              </a:r>
              <a:r>
                <a:rPr lang="en-US" altLang="zh-CN" sz="1400">
                  <a:solidFill>
                    <a:schemeClr val="tx1"/>
                  </a:solidFill>
                  <a:latin typeface="Times New Roman" pitchFamily="18" charset="0"/>
                  <a:ea typeface="方正琥珀繁体"/>
                  <a:cs typeface="方正琥珀繁体"/>
                </a:rPr>
                <a:t>B</a:t>
              </a:r>
              <a:endParaRPr lang="en-US" altLang="zh-CN" sz="1400" i="1">
                <a:solidFill>
                  <a:schemeClr val="tx1"/>
                </a:solidFill>
                <a:latin typeface="Times New Roman" pitchFamily="18" charset="0"/>
                <a:ea typeface="方正琥珀繁体"/>
                <a:cs typeface="方正琥珀繁体"/>
              </a:endParaRPr>
            </a:p>
          </p:txBody>
        </p:sp>
        <p:sp>
          <p:nvSpPr>
            <p:cNvPr id="28710" name="Line 31"/>
            <p:cNvSpPr>
              <a:spLocks noChangeShapeType="1"/>
            </p:cNvSpPr>
            <p:nvPr/>
          </p:nvSpPr>
          <p:spPr bwMode="auto">
            <a:xfrm>
              <a:off x="1403" y="764"/>
              <a:ext cx="1" cy="336"/>
            </a:xfrm>
            <a:prstGeom prst="line">
              <a:avLst/>
            </a:prstGeom>
            <a:noFill/>
            <a:ln w="28575">
              <a:solidFill>
                <a:srgbClr val="FF0066"/>
              </a:solidFill>
              <a:miter lim="800000"/>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1" name="Line 32"/>
            <p:cNvSpPr>
              <a:spLocks noChangeShapeType="1"/>
            </p:cNvSpPr>
            <p:nvPr/>
          </p:nvSpPr>
          <p:spPr bwMode="auto">
            <a:xfrm>
              <a:off x="1220" y="1418"/>
              <a:ext cx="1" cy="432"/>
            </a:xfrm>
            <a:prstGeom prst="line">
              <a:avLst/>
            </a:prstGeom>
            <a:noFill/>
            <a:ln w="38100">
              <a:solidFill>
                <a:schemeClr val="accent2"/>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2" name="Text Box 33"/>
            <p:cNvSpPr>
              <a:spLocks noChangeArrowheads="1"/>
            </p:cNvSpPr>
            <p:nvPr/>
          </p:nvSpPr>
          <p:spPr bwMode="auto">
            <a:xfrm>
              <a:off x="1913" y="429"/>
              <a:ext cx="325"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2000">
                  <a:solidFill>
                    <a:schemeClr val="tx1"/>
                  </a:solidFill>
                  <a:latin typeface="Times New Roman" pitchFamily="18" charset="0"/>
                  <a:ea typeface="方正琥珀繁体"/>
                  <a:cs typeface="方正琥珀繁体"/>
                </a:rPr>
                <a:t>C</a:t>
              </a:r>
              <a:endParaRPr lang="zh-CN" altLang="en-US">
                <a:latin typeface="Times New Roman" pitchFamily="18" charset="0"/>
              </a:endParaRPr>
            </a:p>
          </p:txBody>
        </p:sp>
        <p:sp>
          <p:nvSpPr>
            <p:cNvPr id="28713" name="Text Box 34"/>
            <p:cNvSpPr>
              <a:spLocks noChangeArrowheads="1"/>
            </p:cNvSpPr>
            <p:nvPr/>
          </p:nvSpPr>
          <p:spPr bwMode="auto">
            <a:xfrm>
              <a:off x="0" y="910"/>
              <a:ext cx="310"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2000">
                  <a:solidFill>
                    <a:schemeClr val="tx1"/>
                  </a:solidFill>
                  <a:latin typeface="Times New Roman" pitchFamily="18" charset="0"/>
                  <a:ea typeface="方正琥珀繁体"/>
                  <a:cs typeface="方正琥珀繁体"/>
                </a:rPr>
                <a:t>B</a:t>
              </a:r>
              <a:endParaRPr lang="zh-CN" altLang="en-US">
                <a:latin typeface="Times New Roman" pitchFamily="18" charset="0"/>
              </a:endParaRPr>
            </a:p>
          </p:txBody>
        </p:sp>
        <p:sp>
          <p:nvSpPr>
            <p:cNvPr id="28714" name="Text Box 35"/>
            <p:cNvSpPr>
              <a:spLocks noChangeArrowheads="1"/>
            </p:cNvSpPr>
            <p:nvPr/>
          </p:nvSpPr>
          <p:spPr bwMode="auto">
            <a:xfrm>
              <a:off x="1200" y="1535"/>
              <a:ext cx="311"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2000">
                  <a:solidFill>
                    <a:schemeClr val="tx1"/>
                  </a:solidFill>
                  <a:latin typeface="Times New Roman" pitchFamily="18" charset="0"/>
                  <a:ea typeface="方正琥珀繁体"/>
                  <a:cs typeface="方正琥珀繁体"/>
                </a:rPr>
                <a:t>E</a:t>
              </a:r>
              <a:endParaRPr lang="zh-CN" altLang="en-US">
                <a:latin typeface="Times New Roman" pitchFamily="18" charset="0"/>
              </a:endParaRPr>
            </a:p>
          </p:txBody>
        </p:sp>
      </p:grpSp>
      <p:sp>
        <p:nvSpPr>
          <p:cNvPr id="28681" name="Text Box 36"/>
          <p:cNvSpPr>
            <a:spLocks noChangeArrowheads="1"/>
          </p:cNvSpPr>
          <p:nvPr/>
        </p:nvSpPr>
        <p:spPr bwMode="auto">
          <a:xfrm>
            <a:off x="685800" y="3713163"/>
            <a:ext cx="1330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buFont typeface="Arial" pitchFamily="34" charset="0"/>
              <a:buNone/>
            </a:pPr>
            <a:r>
              <a:rPr lang="zh-CN" altLang="en-US" sz="2800">
                <a:solidFill>
                  <a:srgbClr val="000000"/>
                </a:solidFill>
                <a:latin typeface="Times New Roman" pitchFamily="18" charset="0"/>
                <a:sym typeface="Arial" pitchFamily="34" charset="0"/>
              </a:rPr>
              <a:t>得：</a:t>
            </a:r>
            <a:endParaRPr lang="zh-CN" altLang="en-US">
              <a:latin typeface="Times New Roman" pitchFamily="18" charset="0"/>
            </a:endParaRPr>
          </a:p>
        </p:txBody>
      </p:sp>
      <p:sp>
        <p:nvSpPr>
          <p:cNvPr id="28682" name="Rectangle 37"/>
          <p:cNvSpPr>
            <a:spLocks noChangeArrowheads="1"/>
          </p:cNvSpPr>
          <p:nvPr/>
        </p:nvSpPr>
        <p:spPr bwMode="auto">
          <a:xfrm>
            <a:off x="4664075" y="3189288"/>
            <a:ext cx="28956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pitchFamily="34" charset="0"/>
              <a:buNone/>
            </a:pPr>
            <a:r>
              <a:rPr lang="en-US" altLang="zh-CN" sz="2800" i="1">
                <a:solidFill>
                  <a:srgbClr val="000000"/>
                </a:solidFill>
                <a:latin typeface="Times New Roman" pitchFamily="18" charset="0"/>
                <a:sym typeface="Arial" pitchFamily="34" charset="0"/>
              </a:rPr>
              <a:t>u</a:t>
            </a:r>
            <a:r>
              <a:rPr lang="en-US" altLang="zh-CN" sz="2800" baseline="-25000">
                <a:solidFill>
                  <a:srgbClr val="000000"/>
                </a:solidFill>
                <a:latin typeface="Times New Roman" pitchFamily="18" charset="0"/>
                <a:sym typeface="Arial" pitchFamily="34" charset="0"/>
              </a:rPr>
              <a:t>be</a:t>
            </a:r>
            <a:r>
              <a:rPr lang="en-US" altLang="zh-CN" sz="2800">
                <a:solidFill>
                  <a:srgbClr val="000000"/>
                </a:solidFill>
                <a:latin typeface="Times New Roman" pitchFamily="18" charset="0"/>
                <a:sym typeface="Arial" pitchFamily="34" charset="0"/>
              </a:rPr>
              <a:t>= </a:t>
            </a:r>
            <a:r>
              <a:rPr lang="en-US" altLang="zh-CN" sz="2800" i="1">
                <a:solidFill>
                  <a:srgbClr val="000000"/>
                </a:solidFill>
                <a:latin typeface="Times New Roman" pitchFamily="18" charset="0"/>
                <a:sym typeface="Arial" pitchFamily="34" charset="0"/>
              </a:rPr>
              <a:t>h</a:t>
            </a:r>
            <a:r>
              <a:rPr lang="en-US" altLang="zh-CN" sz="2800" baseline="-25000">
                <a:solidFill>
                  <a:srgbClr val="000000"/>
                </a:solidFill>
                <a:latin typeface="Times New Roman" pitchFamily="18" charset="0"/>
                <a:sym typeface="Arial" pitchFamily="34" charset="0"/>
              </a:rPr>
              <a:t>11</a:t>
            </a:r>
            <a:r>
              <a:rPr lang="en-US" altLang="zh-CN" sz="2800" i="1">
                <a:solidFill>
                  <a:srgbClr val="000000"/>
                </a:solidFill>
                <a:latin typeface="Times New Roman" pitchFamily="18" charset="0"/>
                <a:sym typeface="Arial" pitchFamily="34" charset="0"/>
              </a:rPr>
              <a:t>i</a:t>
            </a:r>
            <a:r>
              <a:rPr lang="en-US" altLang="zh-CN" sz="2800" baseline="-25000">
                <a:solidFill>
                  <a:srgbClr val="000000"/>
                </a:solidFill>
                <a:latin typeface="Times New Roman" pitchFamily="18" charset="0"/>
                <a:sym typeface="Arial" pitchFamily="34" charset="0"/>
              </a:rPr>
              <a:t>b</a:t>
            </a:r>
            <a:r>
              <a:rPr lang="en-US" altLang="zh-CN" sz="2800">
                <a:solidFill>
                  <a:srgbClr val="000000"/>
                </a:solidFill>
                <a:latin typeface="Times New Roman" pitchFamily="18" charset="0"/>
                <a:sym typeface="Arial" pitchFamily="34" charset="0"/>
              </a:rPr>
              <a:t>+ </a:t>
            </a:r>
            <a:r>
              <a:rPr lang="en-US" altLang="zh-CN" sz="2800" i="1">
                <a:solidFill>
                  <a:srgbClr val="000000"/>
                </a:solidFill>
                <a:latin typeface="Times New Roman" pitchFamily="18" charset="0"/>
                <a:sym typeface="Arial" pitchFamily="34" charset="0"/>
              </a:rPr>
              <a:t>h</a:t>
            </a:r>
            <a:r>
              <a:rPr lang="en-US" altLang="zh-CN" sz="2800" baseline="-25000">
                <a:solidFill>
                  <a:srgbClr val="000000"/>
                </a:solidFill>
                <a:latin typeface="Times New Roman" pitchFamily="18" charset="0"/>
                <a:sym typeface="Arial" pitchFamily="34" charset="0"/>
              </a:rPr>
              <a:t>12</a:t>
            </a:r>
            <a:r>
              <a:rPr lang="en-US" altLang="zh-CN" sz="2800" i="1">
                <a:solidFill>
                  <a:srgbClr val="000000"/>
                </a:solidFill>
                <a:latin typeface="Times New Roman" pitchFamily="18" charset="0"/>
                <a:sym typeface="Arial" pitchFamily="34" charset="0"/>
              </a:rPr>
              <a:t>u</a:t>
            </a:r>
            <a:r>
              <a:rPr lang="en-US" altLang="zh-CN" sz="2800" baseline="-25000">
                <a:solidFill>
                  <a:srgbClr val="000000"/>
                </a:solidFill>
                <a:latin typeface="Times New Roman" pitchFamily="18" charset="0"/>
                <a:sym typeface="Arial" pitchFamily="34" charset="0"/>
              </a:rPr>
              <a:t>ce</a:t>
            </a:r>
            <a:endParaRPr lang="en-US" altLang="zh-CN">
              <a:solidFill>
                <a:schemeClr val="tx1"/>
              </a:solidFill>
              <a:latin typeface="Times New Roman" pitchFamily="18" charset="0"/>
              <a:sym typeface="Arial" pitchFamily="34" charset="0"/>
            </a:endParaRPr>
          </a:p>
        </p:txBody>
      </p:sp>
      <p:sp>
        <p:nvSpPr>
          <p:cNvPr id="28683" name="Rectangle 38"/>
          <p:cNvSpPr>
            <a:spLocks noChangeArrowheads="1"/>
          </p:cNvSpPr>
          <p:nvPr/>
        </p:nvSpPr>
        <p:spPr bwMode="auto">
          <a:xfrm>
            <a:off x="4648200" y="3760788"/>
            <a:ext cx="28956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pitchFamily="34" charset="0"/>
              <a:buNone/>
            </a:pPr>
            <a:r>
              <a:rPr lang="en-US" altLang="zh-CN" sz="2800" i="1">
                <a:solidFill>
                  <a:srgbClr val="000000"/>
                </a:solidFill>
                <a:latin typeface="Times New Roman" pitchFamily="18" charset="0"/>
                <a:sym typeface="Arial" pitchFamily="34" charset="0"/>
              </a:rPr>
              <a:t>i</a:t>
            </a:r>
            <a:r>
              <a:rPr lang="en-US" altLang="zh-CN" sz="2800" baseline="-25000">
                <a:solidFill>
                  <a:srgbClr val="000000"/>
                </a:solidFill>
                <a:latin typeface="Times New Roman" pitchFamily="18" charset="0"/>
                <a:sym typeface="Arial" pitchFamily="34" charset="0"/>
              </a:rPr>
              <a:t>c</a:t>
            </a:r>
            <a:r>
              <a:rPr lang="en-US" altLang="zh-CN" sz="2800">
                <a:solidFill>
                  <a:srgbClr val="000000"/>
                </a:solidFill>
                <a:latin typeface="Times New Roman" pitchFamily="18" charset="0"/>
                <a:sym typeface="Arial" pitchFamily="34" charset="0"/>
              </a:rPr>
              <a:t>= </a:t>
            </a:r>
            <a:r>
              <a:rPr lang="en-US" altLang="zh-CN" sz="2800" i="1">
                <a:solidFill>
                  <a:srgbClr val="000000"/>
                </a:solidFill>
                <a:latin typeface="Times New Roman" pitchFamily="18" charset="0"/>
                <a:sym typeface="Arial" pitchFamily="34" charset="0"/>
              </a:rPr>
              <a:t>h</a:t>
            </a:r>
            <a:r>
              <a:rPr lang="en-US" altLang="zh-CN" sz="2800" baseline="-25000">
                <a:solidFill>
                  <a:srgbClr val="000000"/>
                </a:solidFill>
                <a:latin typeface="Times New Roman" pitchFamily="18" charset="0"/>
                <a:sym typeface="Arial" pitchFamily="34" charset="0"/>
              </a:rPr>
              <a:t>21</a:t>
            </a:r>
            <a:r>
              <a:rPr lang="en-US" altLang="zh-CN" sz="2800" i="1">
                <a:solidFill>
                  <a:srgbClr val="000000"/>
                </a:solidFill>
                <a:latin typeface="Times New Roman" pitchFamily="18" charset="0"/>
                <a:sym typeface="Arial" pitchFamily="34" charset="0"/>
              </a:rPr>
              <a:t>i</a:t>
            </a:r>
            <a:r>
              <a:rPr lang="en-US" altLang="zh-CN" sz="2800" baseline="-25000">
                <a:solidFill>
                  <a:srgbClr val="000000"/>
                </a:solidFill>
                <a:latin typeface="Times New Roman" pitchFamily="18" charset="0"/>
                <a:sym typeface="Arial" pitchFamily="34" charset="0"/>
              </a:rPr>
              <a:t>b</a:t>
            </a:r>
            <a:r>
              <a:rPr lang="en-US" altLang="zh-CN" sz="2800">
                <a:solidFill>
                  <a:srgbClr val="000000"/>
                </a:solidFill>
                <a:latin typeface="Times New Roman" pitchFamily="18" charset="0"/>
                <a:sym typeface="Arial" pitchFamily="34" charset="0"/>
              </a:rPr>
              <a:t>+ </a:t>
            </a:r>
            <a:r>
              <a:rPr lang="en-US" altLang="zh-CN" sz="2800" i="1">
                <a:solidFill>
                  <a:srgbClr val="000000"/>
                </a:solidFill>
                <a:latin typeface="Times New Roman" pitchFamily="18" charset="0"/>
                <a:sym typeface="Arial" pitchFamily="34" charset="0"/>
              </a:rPr>
              <a:t>h</a:t>
            </a:r>
            <a:r>
              <a:rPr lang="en-US" altLang="zh-CN" sz="2800" baseline="-25000">
                <a:solidFill>
                  <a:srgbClr val="000000"/>
                </a:solidFill>
                <a:latin typeface="Times New Roman" pitchFamily="18" charset="0"/>
                <a:sym typeface="Arial" pitchFamily="34" charset="0"/>
              </a:rPr>
              <a:t>22</a:t>
            </a:r>
            <a:r>
              <a:rPr lang="en-US" altLang="zh-CN" sz="2800" i="1">
                <a:solidFill>
                  <a:srgbClr val="000000"/>
                </a:solidFill>
                <a:latin typeface="Times New Roman" pitchFamily="18" charset="0"/>
                <a:sym typeface="Arial" pitchFamily="34" charset="0"/>
              </a:rPr>
              <a:t>u</a:t>
            </a:r>
            <a:r>
              <a:rPr lang="en-US" altLang="zh-CN" sz="2800" baseline="-25000">
                <a:solidFill>
                  <a:srgbClr val="000000"/>
                </a:solidFill>
                <a:latin typeface="Times New Roman" pitchFamily="18" charset="0"/>
                <a:sym typeface="Arial" pitchFamily="34" charset="0"/>
              </a:rPr>
              <a:t>ce</a:t>
            </a:r>
            <a:endParaRPr lang="en-US" altLang="zh-CN">
              <a:solidFill>
                <a:schemeClr val="tx1"/>
              </a:solidFill>
              <a:latin typeface="Times New Roman" pitchFamily="18" charset="0"/>
              <a:sym typeface="Arial" pitchFamily="34" charset="0"/>
            </a:endParaRPr>
          </a:p>
        </p:txBody>
      </p:sp>
      <p:sp>
        <p:nvSpPr>
          <p:cNvPr id="28684" name="AutoShape 39"/>
          <p:cNvSpPr>
            <a:spLocks/>
          </p:cNvSpPr>
          <p:nvPr/>
        </p:nvSpPr>
        <p:spPr bwMode="auto">
          <a:xfrm>
            <a:off x="792163" y="4454525"/>
            <a:ext cx="144462" cy="1584325"/>
          </a:xfrm>
          <a:prstGeom prst="leftBrace">
            <a:avLst>
              <a:gd name="adj1" fmla="val 91088"/>
              <a:gd name="adj2" fmla="val 50000"/>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28685" name="AutoShape 40"/>
          <p:cNvSpPr>
            <a:spLocks/>
          </p:cNvSpPr>
          <p:nvPr/>
        </p:nvSpPr>
        <p:spPr bwMode="auto">
          <a:xfrm>
            <a:off x="4244975" y="1712913"/>
            <a:ext cx="144463" cy="1187450"/>
          </a:xfrm>
          <a:prstGeom prst="leftBrace">
            <a:avLst>
              <a:gd name="adj1" fmla="val 68536"/>
              <a:gd name="adj2" fmla="val 50000"/>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28686" name="AutoShape 41"/>
          <p:cNvSpPr>
            <a:spLocks/>
          </p:cNvSpPr>
          <p:nvPr/>
        </p:nvSpPr>
        <p:spPr bwMode="auto">
          <a:xfrm>
            <a:off x="4289425" y="3328988"/>
            <a:ext cx="142875" cy="863600"/>
          </a:xfrm>
          <a:prstGeom prst="leftBrace">
            <a:avLst>
              <a:gd name="adj1" fmla="val 50286"/>
              <a:gd name="adj2" fmla="val 50000"/>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buFont typeface="Arial" pitchFamily="34" charset="0"/>
              <a:buNone/>
            </a:pPr>
            <a:endParaRPr lang="zh-CN" altLang="zh-CN">
              <a:solidFill>
                <a:srgbClr val="000000"/>
              </a:solidFill>
              <a:latin typeface="Times New Roman" pitchFamily="18" charset="0"/>
              <a:sym typeface="Arial" pitchFamily="34" charset="0"/>
            </a:endParaRPr>
          </a:p>
        </p:txBody>
      </p:sp>
      <p:pic>
        <p:nvPicPr>
          <p:cNvPr id="28687" name="Object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9113" y="4449763"/>
            <a:ext cx="4238625" cy="1751012"/>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3" name="文本框 42">
            <a:extLst>
              <a:ext uri="{FF2B5EF4-FFF2-40B4-BE49-F238E27FC236}">
                <a16:creationId xmlns:a16="http://schemas.microsoft.com/office/drawing/2014/main" id="{7BE3CECD-8ADC-4AB8-95C0-AD6C2B6E5D37}"/>
              </a:ext>
            </a:extLst>
          </p:cNvPr>
          <p:cNvSpPr txBox="1"/>
          <p:nvPr/>
        </p:nvSpPr>
        <p:spPr>
          <a:xfrm>
            <a:off x="7771706" y="6228020"/>
            <a:ext cx="415499" cy="369332"/>
          </a:xfrm>
          <a:prstGeom prst="rect">
            <a:avLst/>
          </a:prstGeom>
          <a:noFill/>
        </p:spPr>
        <p:txBody>
          <a:bodyPr wrap="none" rtlCol="0">
            <a:spAutoFit/>
          </a:bodyPr>
          <a:lstStyle/>
          <a:p>
            <a:r>
              <a:rPr lang="en-US" altLang="zh-CN" sz="1800" dirty="0">
                <a:solidFill>
                  <a:srgbClr val="E4A4DC"/>
                </a:solidFill>
              </a:rPr>
              <a:t>84</a:t>
            </a:r>
            <a:endParaRPr lang="zh-CN" altLang="en-US" sz="1800" dirty="0">
              <a:solidFill>
                <a:srgbClr val="E4A4DC"/>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Object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300" y="1822450"/>
            <a:ext cx="1731963"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Text Box 3"/>
          <p:cNvSpPr>
            <a:spLocks noChangeArrowheads="1"/>
          </p:cNvSpPr>
          <p:nvPr/>
        </p:nvSpPr>
        <p:spPr bwMode="auto">
          <a:xfrm>
            <a:off x="2506663" y="1931988"/>
            <a:ext cx="5334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Font typeface="Arial" pitchFamily="34" charset="0"/>
              <a:buNone/>
            </a:pPr>
            <a:r>
              <a:rPr lang="zh-CN" altLang="en-US" sz="2400" b="0">
                <a:solidFill>
                  <a:srgbClr val="990000"/>
                </a:solidFill>
                <a:latin typeface="宋体" pitchFamily="2" charset="-122"/>
                <a:ea typeface="黑体" pitchFamily="49" charset="-122"/>
                <a:sym typeface="宋体" pitchFamily="2" charset="-122"/>
              </a:rPr>
              <a:t>输出端交流短路时的</a:t>
            </a:r>
            <a:r>
              <a:rPr lang="zh-CN" altLang="en-US" sz="2400" b="0">
                <a:solidFill>
                  <a:srgbClr val="3333FF"/>
                </a:solidFill>
                <a:latin typeface="宋体" pitchFamily="2" charset="-122"/>
                <a:ea typeface="黑体" pitchFamily="49" charset="-122"/>
                <a:sym typeface="宋体" pitchFamily="2" charset="-122"/>
              </a:rPr>
              <a:t>输入电阻</a:t>
            </a:r>
            <a:r>
              <a:rPr lang="en-US" altLang="zh-CN" sz="2000" i="1">
                <a:solidFill>
                  <a:srgbClr val="000000"/>
                </a:solidFill>
                <a:latin typeface="Times New Roman" pitchFamily="18" charset="0"/>
                <a:sym typeface="Arial" pitchFamily="34" charset="0"/>
              </a:rPr>
              <a:t>r</a:t>
            </a:r>
            <a:r>
              <a:rPr lang="en-US" altLang="zh-CN" sz="2000" baseline="-25000">
                <a:solidFill>
                  <a:srgbClr val="000000"/>
                </a:solidFill>
                <a:latin typeface="Times New Roman" pitchFamily="18" charset="0"/>
                <a:sym typeface="Arial" pitchFamily="34" charset="0"/>
              </a:rPr>
              <a:t>be</a:t>
            </a:r>
            <a:r>
              <a:rPr lang="en-US" altLang="zh-CN" sz="2400" b="0">
                <a:solidFill>
                  <a:srgbClr val="3333FF"/>
                </a:solidFill>
                <a:latin typeface="宋体" pitchFamily="2" charset="-122"/>
                <a:ea typeface="黑体" pitchFamily="49" charset="-122"/>
                <a:sym typeface="宋体" pitchFamily="2" charset="-122"/>
              </a:rPr>
              <a:t> </a:t>
            </a:r>
            <a:r>
              <a:rPr lang="zh-CN" altLang="en-US" sz="2400" b="0">
                <a:solidFill>
                  <a:srgbClr val="990000"/>
                </a:solidFill>
                <a:latin typeface="宋体" pitchFamily="2" charset="-122"/>
                <a:ea typeface="黑体" pitchFamily="49" charset="-122"/>
                <a:sym typeface="宋体" pitchFamily="2" charset="-122"/>
              </a:rPr>
              <a:t>；</a:t>
            </a:r>
            <a:endParaRPr lang="zh-CN" altLang="en-US">
              <a:latin typeface="Times New Roman" pitchFamily="18" charset="0"/>
            </a:endParaRPr>
          </a:p>
        </p:txBody>
      </p:sp>
      <p:sp>
        <p:nvSpPr>
          <p:cNvPr id="29700" name="Text Box 4"/>
          <p:cNvSpPr>
            <a:spLocks noChangeArrowheads="1"/>
          </p:cNvSpPr>
          <p:nvPr/>
        </p:nvSpPr>
        <p:spPr bwMode="auto">
          <a:xfrm>
            <a:off x="2506663" y="2617788"/>
            <a:ext cx="67056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spcBef>
                <a:spcPct val="50000"/>
              </a:spcBef>
              <a:buFont typeface="Arial" pitchFamily="34" charset="0"/>
              <a:buNone/>
            </a:pPr>
            <a:r>
              <a:rPr lang="zh-CN" altLang="en-US" sz="2400" b="0">
                <a:solidFill>
                  <a:srgbClr val="990000"/>
                </a:solidFill>
                <a:latin typeface="黑体" pitchFamily="49" charset="-122"/>
                <a:ea typeface="黑体" pitchFamily="49" charset="-122"/>
                <a:sym typeface="黑体" pitchFamily="49" charset="-122"/>
              </a:rPr>
              <a:t>输出端交流短路时的正向电流传输比或称为</a:t>
            </a:r>
          </a:p>
          <a:p>
            <a:pPr>
              <a:lnSpc>
                <a:spcPct val="110000"/>
              </a:lnSpc>
              <a:spcBef>
                <a:spcPct val="50000"/>
              </a:spcBef>
              <a:buFont typeface="Arial" pitchFamily="34" charset="0"/>
              <a:buNone/>
            </a:pPr>
            <a:r>
              <a:rPr lang="zh-CN" altLang="en-US" sz="1600" b="0">
                <a:solidFill>
                  <a:srgbClr val="990000"/>
                </a:solidFill>
                <a:latin typeface="黑体" pitchFamily="49" charset="-122"/>
                <a:ea typeface="黑体" pitchFamily="49" charset="-122"/>
                <a:sym typeface="黑体" pitchFamily="49" charset="-122"/>
              </a:rPr>
              <a:t>                            </a:t>
            </a:r>
            <a:r>
              <a:rPr lang="zh-CN" altLang="en-US" sz="2400" b="0">
                <a:solidFill>
                  <a:srgbClr val="3333FF"/>
                </a:solidFill>
                <a:latin typeface="黑体" pitchFamily="49" charset="-122"/>
                <a:ea typeface="黑体" pitchFamily="49" charset="-122"/>
                <a:sym typeface="黑体" pitchFamily="49" charset="-122"/>
              </a:rPr>
              <a:t>电流放大系数</a:t>
            </a:r>
            <a:r>
              <a:rPr lang="zh-CN" altLang="en-US" sz="2400" i="1">
                <a:solidFill>
                  <a:srgbClr val="3333CC"/>
                </a:solidFill>
                <a:latin typeface="Times New Roman" pitchFamily="18" charset="0"/>
                <a:sym typeface="Symbol" pitchFamily="18" charset="2"/>
              </a:rPr>
              <a:t></a:t>
            </a:r>
            <a:r>
              <a:rPr lang="zh-CN" altLang="en-US" sz="2400">
                <a:solidFill>
                  <a:srgbClr val="3333FF"/>
                </a:solidFill>
                <a:latin typeface="宋体" pitchFamily="2" charset="-122"/>
                <a:sym typeface="宋体" pitchFamily="2" charset="-122"/>
              </a:rPr>
              <a:t> </a:t>
            </a:r>
            <a:r>
              <a:rPr lang="zh-CN" altLang="en-US" sz="1600">
                <a:solidFill>
                  <a:srgbClr val="990000"/>
                </a:solidFill>
                <a:latin typeface="宋体" pitchFamily="2" charset="-122"/>
                <a:sym typeface="宋体" pitchFamily="2" charset="-122"/>
              </a:rPr>
              <a:t>；</a:t>
            </a:r>
            <a:endParaRPr lang="zh-CN" altLang="en-US">
              <a:latin typeface="Times New Roman" pitchFamily="18" charset="0"/>
            </a:endParaRPr>
          </a:p>
        </p:txBody>
      </p:sp>
      <p:sp>
        <p:nvSpPr>
          <p:cNvPr id="29701" name="Text Box 5"/>
          <p:cNvSpPr>
            <a:spLocks noChangeArrowheads="1"/>
          </p:cNvSpPr>
          <p:nvPr/>
        </p:nvSpPr>
        <p:spPr bwMode="auto">
          <a:xfrm>
            <a:off x="2247900" y="3989388"/>
            <a:ext cx="6858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Font typeface="Arial" pitchFamily="34" charset="0"/>
              <a:buNone/>
            </a:pPr>
            <a:r>
              <a:rPr lang="zh-CN" altLang="en-US" sz="2400" b="0">
                <a:solidFill>
                  <a:srgbClr val="990000"/>
                </a:solidFill>
                <a:latin typeface="黑体" pitchFamily="49" charset="-122"/>
                <a:ea typeface="黑体" pitchFamily="49" charset="-122"/>
                <a:sym typeface="黑体" pitchFamily="49" charset="-122"/>
              </a:rPr>
              <a:t>输入端电流恒定</a:t>
            </a:r>
            <a:r>
              <a:rPr lang="en-US" altLang="zh-CN" sz="2400" b="0">
                <a:solidFill>
                  <a:srgbClr val="990000"/>
                </a:solidFill>
                <a:latin typeface="黑体" pitchFamily="49" charset="-122"/>
                <a:ea typeface="黑体" pitchFamily="49" charset="-122"/>
                <a:sym typeface="黑体" pitchFamily="49" charset="-122"/>
              </a:rPr>
              <a:t>(</a:t>
            </a:r>
            <a:r>
              <a:rPr lang="zh-CN" altLang="en-US" sz="2400" b="0">
                <a:solidFill>
                  <a:srgbClr val="990000"/>
                </a:solidFill>
                <a:latin typeface="黑体" pitchFamily="49" charset="-122"/>
                <a:ea typeface="黑体" pitchFamily="49" charset="-122"/>
                <a:sym typeface="黑体" pitchFamily="49" charset="-122"/>
              </a:rPr>
              <a:t>交流开路</a:t>
            </a:r>
            <a:r>
              <a:rPr lang="en-US" altLang="zh-CN" sz="2400" b="0">
                <a:solidFill>
                  <a:srgbClr val="990000"/>
                </a:solidFill>
                <a:latin typeface="黑体" pitchFamily="49" charset="-122"/>
                <a:ea typeface="黑体" pitchFamily="49" charset="-122"/>
                <a:sym typeface="黑体" pitchFamily="49" charset="-122"/>
              </a:rPr>
              <a:t>)</a:t>
            </a:r>
            <a:r>
              <a:rPr lang="zh-CN" altLang="en-US" sz="2400" b="0">
                <a:solidFill>
                  <a:srgbClr val="990000"/>
                </a:solidFill>
                <a:latin typeface="黑体" pitchFamily="49" charset="-122"/>
                <a:ea typeface="黑体" pitchFamily="49" charset="-122"/>
                <a:sym typeface="黑体" pitchFamily="49" charset="-122"/>
              </a:rPr>
              <a:t>的</a:t>
            </a:r>
            <a:r>
              <a:rPr lang="zh-CN" altLang="en-US" sz="2400" b="0">
                <a:solidFill>
                  <a:srgbClr val="3333FF"/>
                </a:solidFill>
                <a:latin typeface="黑体" pitchFamily="49" charset="-122"/>
                <a:ea typeface="黑体" pitchFamily="49" charset="-122"/>
                <a:sym typeface="黑体" pitchFamily="49" charset="-122"/>
              </a:rPr>
              <a:t>反向电压传输比</a:t>
            </a:r>
            <a:r>
              <a:rPr lang="en-US" altLang="zh-CN" sz="2000" i="1">
                <a:solidFill>
                  <a:srgbClr val="000000"/>
                </a:solidFill>
                <a:latin typeface="Times New Roman" pitchFamily="18" charset="0"/>
                <a:sym typeface="Arial" pitchFamily="34" charset="0"/>
              </a:rPr>
              <a:t>u</a:t>
            </a:r>
            <a:r>
              <a:rPr lang="en-US" altLang="zh-CN" sz="2000" baseline="-25000">
                <a:solidFill>
                  <a:srgbClr val="000000"/>
                </a:solidFill>
                <a:latin typeface="Times New Roman" pitchFamily="18" charset="0"/>
                <a:sym typeface="Arial" pitchFamily="34" charset="0"/>
              </a:rPr>
              <a:t>T</a:t>
            </a:r>
            <a:endParaRPr lang="zh-CN" altLang="en-US">
              <a:latin typeface="Times New Roman" pitchFamily="18" charset="0"/>
            </a:endParaRPr>
          </a:p>
        </p:txBody>
      </p:sp>
      <p:sp>
        <p:nvSpPr>
          <p:cNvPr id="29702" name="Text Box 6"/>
          <p:cNvSpPr>
            <a:spLocks noChangeArrowheads="1"/>
          </p:cNvSpPr>
          <p:nvPr/>
        </p:nvSpPr>
        <p:spPr bwMode="auto">
          <a:xfrm>
            <a:off x="2265363" y="4886325"/>
            <a:ext cx="6794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Font typeface="Arial" pitchFamily="34" charset="0"/>
              <a:buNone/>
            </a:pPr>
            <a:r>
              <a:rPr lang="zh-CN" altLang="en-US" sz="2400" b="0">
                <a:solidFill>
                  <a:srgbClr val="990000"/>
                </a:solidFill>
                <a:latin typeface="黑体" pitchFamily="49" charset="-122"/>
                <a:ea typeface="黑体" pitchFamily="49" charset="-122"/>
                <a:sym typeface="黑体" pitchFamily="49" charset="-122"/>
              </a:rPr>
              <a:t>输入端电流恒定</a:t>
            </a:r>
            <a:r>
              <a:rPr lang="en-US" altLang="zh-CN" sz="2400" b="0">
                <a:solidFill>
                  <a:srgbClr val="990000"/>
                </a:solidFill>
                <a:latin typeface="黑体" pitchFamily="49" charset="-122"/>
                <a:ea typeface="黑体" pitchFamily="49" charset="-122"/>
                <a:sym typeface="黑体" pitchFamily="49" charset="-122"/>
              </a:rPr>
              <a:t>(</a:t>
            </a:r>
            <a:r>
              <a:rPr lang="zh-CN" altLang="en-US" sz="2400" b="0">
                <a:solidFill>
                  <a:srgbClr val="990000"/>
                </a:solidFill>
                <a:latin typeface="黑体" pitchFamily="49" charset="-122"/>
                <a:ea typeface="黑体" pitchFamily="49" charset="-122"/>
                <a:sym typeface="黑体" pitchFamily="49" charset="-122"/>
              </a:rPr>
              <a:t>交流开路</a:t>
            </a:r>
            <a:r>
              <a:rPr lang="en-US" altLang="zh-CN" sz="2400" b="0">
                <a:solidFill>
                  <a:srgbClr val="990000"/>
                </a:solidFill>
                <a:latin typeface="黑体" pitchFamily="49" charset="-122"/>
                <a:ea typeface="黑体" pitchFamily="49" charset="-122"/>
                <a:sym typeface="黑体" pitchFamily="49" charset="-122"/>
              </a:rPr>
              <a:t>)</a:t>
            </a:r>
            <a:r>
              <a:rPr lang="zh-CN" altLang="en-US" sz="2400" b="0">
                <a:solidFill>
                  <a:srgbClr val="990000"/>
                </a:solidFill>
                <a:latin typeface="黑体" pitchFamily="49" charset="-122"/>
                <a:ea typeface="黑体" pitchFamily="49" charset="-122"/>
                <a:sym typeface="黑体" pitchFamily="49" charset="-122"/>
              </a:rPr>
              <a:t>时的</a:t>
            </a:r>
            <a:r>
              <a:rPr lang="zh-CN" altLang="en-US" sz="2400" b="0">
                <a:solidFill>
                  <a:srgbClr val="3333FF"/>
                </a:solidFill>
                <a:latin typeface="黑体" pitchFamily="49" charset="-122"/>
                <a:ea typeface="黑体" pitchFamily="49" charset="-122"/>
                <a:sym typeface="黑体" pitchFamily="49" charset="-122"/>
              </a:rPr>
              <a:t>输出电导</a:t>
            </a:r>
            <a:r>
              <a:rPr lang="en-US" altLang="zh-CN" sz="2400">
                <a:solidFill>
                  <a:srgbClr val="3333FF"/>
                </a:solidFill>
                <a:latin typeface="宋体" pitchFamily="2" charset="-122"/>
                <a:sym typeface="宋体" pitchFamily="2" charset="-122"/>
              </a:rPr>
              <a:t>1/</a:t>
            </a:r>
            <a:r>
              <a:rPr lang="en-US" altLang="zh-CN" sz="2000" i="1">
                <a:solidFill>
                  <a:srgbClr val="000000"/>
                </a:solidFill>
                <a:latin typeface="Times New Roman" pitchFamily="18" charset="0"/>
                <a:sym typeface="Arial" pitchFamily="34" charset="0"/>
              </a:rPr>
              <a:t>r</a:t>
            </a:r>
            <a:r>
              <a:rPr lang="en-US" altLang="zh-CN" sz="2000" baseline="-25000">
                <a:solidFill>
                  <a:srgbClr val="000000"/>
                </a:solidFill>
                <a:latin typeface="Times New Roman" pitchFamily="18" charset="0"/>
                <a:sym typeface="Arial" pitchFamily="34" charset="0"/>
              </a:rPr>
              <a:t>ce</a:t>
            </a:r>
            <a:r>
              <a:rPr lang="en-US" altLang="zh-CN" sz="2400">
                <a:solidFill>
                  <a:srgbClr val="000000"/>
                </a:solidFill>
                <a:latin typeface="宋体" pitchFamily="2" charset="-122"/>
                <a:sym typeface="宋体" pitchFamily="2" charset="-122"/>
              </a:rPr>
              <a:t> </a:t>
            </a:r>
            <a:endParaRPr lang="zh-CN" altLang="en-US">
              <a:latin typeface="Times New Roman" pitchFamily="18" charset="0"/>
            </a:endParaRPr>
          </a:p>
        </p:txBody>
      </p:sp>
      <p:sp>
        <p:nvSpPr>
          <p:cNvPr id="29703" name="Text Box 8"/>
          <p:cNvSpPr>
            <a:spLocks noChangeArrowheads="1"/>
          </p:cNvSpPr>
          <p:nvPr/>
        </p:nvSpPr>
        <p:spPr bwMode="auto">
          <a:xfrm>
            <a:off x="1116013" y="5589588"/>
            <a:ext cx="74168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nSpc>
                <a:spcPct val="130000"/>
              </a:lnSpc>
              <a:spcBef>
                <a:spcPct val="50000"/>
              </a:spcBef>
              <a:buFont typeface="Wingdings" pitchFamily="2" charset="2"/>
              <a:buChar char="l"/>
            </a:pPr>
            <a:r>
              <a:rPr lang="zh-CN" altLang="en-US" sz="2400" b="0">
                <a:solidFill>
                  <a:schemeClr val="tx1"/>
                </a:solidFill>
                <a:latin typeface="黑体" pitchFamily="49" charset="-122"/>
                <a:ea typeface="黑体" pitchFamily="49" charset="-122"/>
                <a:sym typeface="黑体" pitchFamily="49" charset="-122"/>
              </a:rPr>
              <a:t>四个参数量纲各不相同，故称为混合参数（</a:t>
            </a:r>
            <a:r>
              <a:rPr lang="en-US" altLang="zh-CN" sz="2400" b="0">
                <a:solidFill>
                  <a:schemeClr val="tx1"/>
                </a:solidFill>
                <a:latin typeface="黑体" pitchFamily="49" charset="-122"/>
                <a:ea typeface="黑体" pitchFamily="49" charset="-122"/>
                <a:sym typeface="黑体" pitchFamily="49" charset="-122"/>
              </a:rPr>
              <a:t>H</a:t>
            </a:r>
            <a:r>
              <a:rPr lang="zh-CN" altLang="en-US" sz="2400" b="0">
                <a:solidFill>
                  <a:schemeClr val="tx1"/>
                </a:solidFill>
                <a:latin typeface="黑体" pitchFamily="49" charset="-122"/>
                <a:ea typeface="黑体" pitchFamily="49" charset="-122"/>
                <a:sym typeface="黑体" pitchFamily="49" charset="-122"/>
              </a:rPr>
              <a:t>参数）</a:t>
            </a:r>
            <a:endParaRPr lang="zh-CN" altLang="en-US" b="0">
              <a:solidFill>
                <a:schemeClr val="tx1"/>
              </a:solidFill>
              <a:latin typeface="Times New Roman" pitchFamily="18" charset="0"/>
            </a:endParaRPr>
          </a:p>
        </p:txBody>
      </p:sp>
      <p:grpSp>
        <p:nvGrpSpPr>
          <p:cNvPr id="29704" name="Group 9"/>
          <p:cNvGrpSpPr>
            <a:grpSpLocks/>
          </p:cNvGrpSpPr>
          <p:nvPr/>
        </p:nvGrpSpPr>
        <p:grpSpPr bwMode="auto">
          <a:xfrm>
            <a:off x="2287588" y="727075"/>
            <a:ext cx="3124200" cy="1143000"/>
            <a:chOff x="0" y="0"/>
            <a:chExt cx="1968" cy="720"/>
          </a:xfrm>
        </p:grpSpPr>
        <p:sp>
          <p:nvSpPr>
            <p:cNvPr id="29712" name="AutoShape 10" descr="羊皮纸"/>
            <p:cNvSpPr>
              <a:spLocks noChangeArrowheads="1"/>
            </p:cNvSpPr>
            <p:nvPr/>
          </p:nvSpPr>
          <p:spPr bwMode="auto">
            <a:xfrm>
              <a:off x="0" y="0"/>
              <a:ext cx="1776" cy="720"/>
            </a:xfrm>
            <a:prstGeom prst="roundRect">
              <a:avLst>
                <a:gd name="adj" fmla="val 16667"/>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29713" name="Rectangle 11"/>
            <p:cNvSpPr>
              <a:spLocks noChangeArrowheads="1"/>
            </p:cNvSpPr>
            <p:nvPr/>
          </p:nvSpPr>
          <p:spPr bwMode="auto">
            <a:xfrm>
              <a:off x="144" y="0"/>
              <a:ext cx="18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pitchFamily="34" charset="0"/>
                <a:buNone/>
              </a:pPr>
              <a:r>
                <a:rPr lang="en-US" altLang="zh-CN" sz="2800" b="0" i="1">
                  <a:solidFill>
                    <a:srgbClr val="000000"/>
                  </a:solidFill>
                  <a:latin typeface="Times New Roman" pitchFamily="18" charset="0"/>
                  <a:sym typeface="Arial" pitchFamily="34" charset="0"/>
                </a:rPr>
                <a:t>u</a:t>
              </a:r>
              <a:r>
                <a:rPr lang="en-US" altLang="zh-CN" sz="2800" b="0" baseline="-25000">
                  <a:solidFill>
                    <a:srgbClr val="000000"/>
                  </a:solidFill>
                  <a:latin typeface="Times New Roman" pitchFamily="18" charset="0"/>
                  <a:sym typeface="Arial" pitchFamily="34" charset="0"/>
                </a:rPr>
                <a:t>be</a:t>
              </a:r>
              <a:r>
                <a:rPr lang="en-US" altLang="zh-CN" sz="2800" b="0">
                  <a:solidFill>
                    <a:srgbClr val="000000"/>
                  </a:solidFill>
                  <a:latin typeface="Times New Roman" pitchFamily="18" charset="0"/>
                  <a:sym typeface="Arial" pitchFamily="34" charset="0"/>
                </a:rPr>
                <a:t>= </a:t>
              </a:r>
              <a:r>
                <a:rPr lang="en-US" altLang="zh-CN" sz="2800" b="0" i="1">
                  <a:solidFill>
                    <a:srgbClr val="000000"/>
                  </a:solidFill>
                  <a:latin typeface="Times New Roman" pitchFamily="18" charset="0"/>
                  <a:sym typeface="Arial" pitchFamily="34" charset="0"/>
                </a:rPr>
                <a:t>h</a:t>
              </a:r>
              <a:r>
                <a:rPr lang="en-US" altLang="zh-CN" sz="2800" b="0" baseline="-25000">
                  <a:solidFill>
                    <a:srgbClr val="000000"/>
                  </a:solidFill>
                  <a:latin typeface="Times New Roman" pitchFamily="18" charset="0"/>
                  <a:sym typeface="Arial" pitchFamily="34" charset="0"/>
                </a:rPr>
                <a:t>11</a:t>
              </a:r>
              <a:r>
                <a:rPr lang="en-US" altLang="zh-CN" sz="2800" b="0" i="1">
                  <a:solidFill>
                    <a:srgbClr val="000000"/>
                  </a:solidFill>
                  <a:latin typeface="Times New Roman" pitchFamily="18" charset="0"/>
                  <a:sym typeface="Arial" pitchFamily="34" charset="0"/>
                </a:rPr>
                <a:t>i</a:t>
              </a:r>
              <a:r>
                <a:rPr lang="en-US" altLang="zh-CN" sz="2800" b="0" baseline="-25000">
                  <a:solidFill>
                    <a:srgbClr val="000000"/>
                  </a:solidFill>
                  <a:latin typeface="Times New Roman" pitchFamily="18" charset="0"/>
                  <a:sym typeface="Arial" pitchFamily="34" charset="0"/>
                </a:rPr>
                <a:t>b</a:t>
              </a:r>
              <a:r>
                <a:rPr lang="en-US" altLang="zh-CN" sz="2800" b="0">
                  <a:solidFill>
                    <a:srgbClr val="000000"/>
                  </a:solidFill>
                  <a:latin typeface="Times New Roman" pitchFamily="18" charset="0"/>
                  <a:sym typeface="Arial" pitchFamily="34" charset="0"/>
                </a:rPr>
                <a:t>+ </a:t>
              </a:r>
              <a:r>
                <a:rPr lang="en-US" altLang="zh-CN" sz="2800" b="0" i="1">
                  <a:solidFill>
                    <a:srgbClr val="000000"/>
                  </a:solidFill>
                  <a:latin typeface="Times New Roman" pitchFamily="18" charset="0"/>
                  <a:sym typeface="Arial" pitchFamily="34" charset="0"/>
                </a:rPr>
                <a:t>h</a:t>
              </a:r>
              <a:r>
                <a:rPr lang="en-US" altLang="zh-CN" sz="2800" b="0" baseline="-25000">
                  <a:solidFill>
                    <a:srgbClr val="000000"/>
                  </a:solidFill>
                  <a:latin typeface="Times New Roman" pitchFamily="18" charset="0"/>
                  <a:sym typeface="Arial" pitchFamily="34" charset="0"/>
                </a:rPr>
                <a:t>12</a:t>
              </a:r>
              <a:r>
                <a:rPr lang="en-US" altLang="zh-CN" sz="2800" b="0" i="1">
                  <a:solidFill>
                    <a:srgbClr val="000000"/>
                  </a:solidFill>
                  <a:latin typeface="Times New Roman" pitchFamily="18" charset="0"/>
                  <a:sym typeface="Arial" pitchFamily="34" charset="0"/>
                </a:rPr>
                <a:t>u</a:t>
              </a:r>
              <a:r>
                <a:rPr lang="en-US" altLang="zh-CN" sz="2800" b="0" baseline="-25000">
                  <a:solidFill>
                    <a:srgbClr val="000000"/>
                  </a:solidFill>
                  <a:latin typeface="Times New Roman" pitchFamily="18" charset="0"/>
                  <a:sym typeface="Arial" pitchFamily="34" charset="0"/>
                </a:rPr>
                <a:t>ce</a:t>
              </a:r>
              <a:endParaRPr lang="en-US" altLang="zh-CN" b="0">
                <a:solidFill>
                  <a:schemeClr val="tx1"/>
                </a:solidFill>
                <a:latin typeface="Times New Roman" pitchFamily="18" charset="0"/>
                <a:sym typeface="Arial" pitchFamily="34" charset="0"/>
              </a:endParaRPr>
            </a:p>
          </p:txBody>
        </p:sp>
        <p:sp>
          <p:nvSpPr>
            <p:cNvPr id="29714" name="Rectangle 12"/>
            <p:cNvSpPr>
              <a:spLocks noChangeArrowheads="1"/>
            </p:cNvSpPr>
            <p:nvPr/>
          </p:nvSpPr>
          <p:spPr bwMode="auto">
            <a:xfrm>
              <a:off x="240" y="336"/>
              <a:ext cx="148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pitchFamily="34" charset="0"/>
                <a:buNone/>
              </a:pPr>
              <a:r>
                <a:rPr lang="en-US" altLang="zh-CN" sz="2800" b="0" i="1">
                  <a:solidFill>
                    <a:srgbClr val="000000"/>
                  </a:solidFill>
                  <a:latin typeface="Times New Roman" pitchFamily="18" charset="0"/>
                  <a:sym typeface="Arial" pitchFamily="34" charset="0"/>
                </a:rPr>
                <a:t>i</a:t>
              </a:r>
              <a:r>
                <a:rPr lang="en-US" altLang="zh-CN" sz="2800" b="0" baseline="-25000">
                  <a:solidFill>
                    <a:srgbClr val="000000"/>
                  </a:solidFill>
                  <a:latin typeface="Times New Roman" pitchFamily="18" charset="0"/>
                  <a:sym typeface="Arial" pitchFamily="34" charset="0"/>
                </a:rPr>
                <a:t>c</a:t>
              </a:r>
              <a:r>
                <a:rPr lang="en-US" altLang="zh-CN" sz="2800" b="0">
                  <a:solidFill>
                    <a:srgbClr val="000000"/>
                  </a:solidFill>
                  <a:latin typeface="Times New Roman" pitchFamily="18" charset="0"/>
                  <a:sym typeface="Arial" pitchFamily="34" charset="0"/>
                </a:rPr>
                <a:t>= </a:t>
              </a:r>
              <a:r>
                <a:rPr lang="en-US" altLang="zh-CN" sz="2800" b="0" i="1">
                  <a:solidFill>
                    <a:srgbClr val="000000"/>
                  </a:solidFill>
                  <a:latin typeface="Times New Roman" pitchFamily="18" charset="0"/>
                  <a:sym typeface="Arial" pitchFamily="34" charset="0"/>
                </a:rPr>
                <a:t>h</a:t>
              </a:r>
              <a:r>
                <a:rPr lang="en-US" altLang="zh-CN" sz="2800" b="0" baseline="-25000">
                  <a:solidFill>
                    <a:srgbClr val="000000"/>
                  </a:solidFill>
                  <a:latin typeface="Times New Roman" pitchFamily="18" charset="0"/>
                  <a:sym typeface="Arial" pitchFamily="34" charset="0"/>
                </a:rPr>
                <a:t>21</a:t>
              </a:r>
              <a:r>
                <a:rPr lang="en-US" altLang="zh-CN" sz="2800" b="0" i="1">
                  <a:solidFill>
                    <a:srgbClr val="000000"/>
                  </a:solidFill>
                  <a:latin typeface="Times New Roman" pitchFamily="18" charset="0"/>
                  <a:sym typeface="Arial" pitchFamily="34" charset="0"/>
                </a:rPr>
                <a:t>i</a:t>
              </a:r>
              <a:r>
                <a:rPr lang="en-US" altLang="zh-CN" sz="2800" b="0" baseline="-25000">
                  <a:solidFill>
                    <a:srgbClr val="000000"/>
                  </a:solidFill>
                  <a:latin typeface="Times New Roman" pitchFamily="18" charset="0"/>
                  <a:sym typeface="Arial" pitchFamily="34" charset="0"/>
                </a:rPr>
                <a:t>b</a:t>
              </a:r>
              <a:r>
                <a:rPr lang="en-US" altLang="zh-CN" sz="2800" b="0">
                  <a:solidFill>
                    <a:srgbClr val="000000"/>
                  </a:solidFill>
                  <a:latin typeface="Times New Roman" pitchFamily="18" charset="0"/>
                  <a:sym typeface="Arial" pitchFamily="34" charset="0"/>
                </a:rPr>
                <a:t>+ </a:t>
              </a:r>
              <a:r>
                <a:rPr lang="en-US" altLang="zh-CN" sz="2800" b="0" i="1">
                  <a:solidFill>
                    <a:srgbClr val="000000"/>
                  </a:solidFill>
                  <a:latin typeface="Times New Roman" pitchFamily="18" charset="0"/>
                  <a:sym typeface="Arial" pitchFamily="34" charset="0"/>
                </a:rPr>
                <a:t>h</a:t>
              </a:r>
              <a:r>
                <a:rPr lang="en-US" altLang="zh-CN" sz="2800" b="0" baseline="-25000">
                  <a:solidFill>
                    <a:srgbClr val="000000"/>
                  </a:solidFill>
                  <a:latin typeface="Times New Roman" pitchFamily="18" charset="0"/>
                  <a:sym typeface="Arial" pitchFamily="34" charset="0"/>
                </a:rPr>
                <a:t>22</a:t>
              </a:r>
              <a:r>
                <a:rPr lang="en-US" altLang="zh-CN" sz="2800" b="0" i="1">
                  <a:solidFill>
                    <a:srgbClr val="000000"/>
                  </a:solidFill>
                  <a:latin typeface="Times New Roman" pitchFamily="18" charset="0"/>
                  <a:sym typeface="Arial" pitchFamily="34" charset="0"/>
                </a:rPr>
                <a:t>u</a:t>
              </a:r>
              <a:r>
                <a:rPr lang="en-US" altLang="zh-CN" sz="2800" b="0" baseline="-25000">
                  <a:solidFill>
                    <a:srgbClr val="000000"/>
                  </a:solidFill>
                  <a:latin typeface="Times New Roman" pitchFamily="18" charset="0"/>
                  <a:sym typeface="Arial" pitchFamily="34" charset="0"/>
                </a:rPr>
                <a:t>ce</a:t>
              </a:r>
              <a:endParaRPr lang="en-US" altLang="zh-CN" b="0">
                <a:solidFill>
                  <a:schemeClr val="tx1"/>
                </a:solidFill>
                <a:latin typeface="Times New Roman" pitchFamily="18" charset="0"/>
                <a:sym typeface="Arial" pitchFamily="34" charset="0"/>
              </a:endParaRPr>
            </a:p>
          </p:txBody>
        </p:sp>
      </p:grpSp>
      <p:pic>
        <p:nvPicPr>
          <p:cNvPr id="29705" name="Object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8800" y="2771775"/>
            <a:ext cx="1692275"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6" name="Object 1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1500" y="3740150"/>
            <a:ext cx="1744663"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7" name="Object 1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8800" y="4654550"/>
            <a:ext cx="1768475"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8" name="Line 17"/>
          <p:cNvSpPr>
            <a:spLocks noChangeShapeType="1"/>
          </p:cNvSpPr>
          <p:nvPr/>
        </p:nvSpPr>
        <p:spPr bwMode="auto">
          <a:xfrm>
            <a:off x="373063" y="3760788"/>
            <a:ext cx="8686800" cy="1587"/>
          </a:xfrm>
          <a:prstGeom prst="line">
            <a:avLst/>
          </a:prstGeom>
          <a:noFill/>
          <a:ln w="9525">
            <a:solidFill>
              <a:srgbClr val="FFFF66"/>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9709" name="Line 18"/>
          <p:cNvSpPr>
            <a:spLocks noChangeShapeType="1"/>
          </p:cNvSpPr>
          <p:nvPr/>
        </p:nvSpPr>
        <p:spPr bwMode="auto">
          <a:xfrm>
            <a:off x="373063" y="2617788"/>
            <a:ext cx="8686800" cy="1587"/>
          </a:xfrm>
          <a:prstGeom prst="line">
            <a:avLst/>
          </a:prstGeom>
          <a:noFill/>
          <a:ln w="9525">
            <a:solidFill>
              <a:srgbClr val="FFFF66"/>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9710" name="Line 19"/>
          <p:cNvSpPr>
            <a:spLocks noChangeShapeType="1"/>
          </p:cNvSpPr>
          <p:nvPr/>
        </p:nvSpPr>
        <p:spPr bwMode="auto">
          <a:xfrm>
            <a:off x="373063" y="4675188"/>
            <a:ext cx="8686800" cy="1587"/>
          </a:xfrm>
          <a:prstGeom prst="line">
            <a:avLst/>
          </a:prstGeom>
          <a:noFill/>
          <a:ln w="9525">
            <a:solidFill>
              <a:srgbClr val="FFFF66"/>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9711" name="Rectangle 7"/>
          <p:cNvSpPr>
            <a:spLocks noChangeArrowheads="1"/>
          </p:cNvSpPr>
          <p:nvPr/>
        </p:nvSpPr>
        <p:spPr bwMode="auto">
          <a:xfrm>
            <a:off x="266700" y="106363"/>
            <a:ext cx="57816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buFont typeface="Arial" pitchFamily="34" charset="0"/>
              <a:buNone/>
            </a:pPr>
            <a:r>
              <a:rPr lang="en-US" altLang="zh-CN" sz="2800">
                <a:solidFill>
                  <a:srgbClr val="000000"/>
                </a:solidFill>
                <a:latin typeface="黑体" pitchFamily="49" charset="-122"/>
                <a:ea typeface="黑体" pitchFamily="49" charset="-122"/>
                <a:sym typeface="黑体" pitchFamily="49" charset="-122"/>
              </a:rPr>
              <a:t>※ </a:t>
            </a:r>
            <a:r>
              <a:rPr lang="zh-CN" altLang="en-US" sz="2800">
                <a:solidFill>
                  <a:srgbClr val="000000"/>
                </a:solidFill>
                <a:latin typeface="黑体" pitchFamily="49" charset="-122"/>
                <a:ea typeface="黑体" pitchFamily="49" charset="-122"/>
                <a:sym typeface="黑体" pitchFamily="49" charset="-122"/>
              </a:rPr>
              <a:t>三极管微变等效模型</a:t>
            </a:r>
            <a:r>
              <a:rPr lang="zh-CN" altLang="en-US" sz="2400">
                <a:solidFill>
                  <a:srgbClr val="000000"/>
                </a:solidFill>
                <a:latin typeface="黑体" pitchFamily="49" charset="-122"/>
                <a:ea typeface="黑体" pitchFamily="49" charset="-122"/>
                <a:sym typeface="黑体" pitchFamily="49" charset="-122"/>
              </a:rPr>
              <a:t>－</a:t>
            </a:r>
            <a:r>
              <a:rPr lang="zh-CN" altLang="en-US" sz="1800" b="0">
                <a:solidFill>
                  <a:srgbClr val="000000"/>
                </a:solidFill>
                <a:latin typeface="黑体" pitchFamily="49" charset="-122"/>
                <a:ea typeface="黑体" pitchFamily="49" charset="-122"/>
                <a:sym typeface="黑体" pitchFamily="49" charset="-122"/>
              </a:rPr>
              <a:t>基于</a:t>
            </a:r>
            <a:r>
              <a:rPr lang="en-US" altLang="zh-CN" sz="1800" b="0">
                <a:solidFill>
                  <a:srgbClr val="000000"/>
                </a:solidFill>
                <a:latin typeface="黑体" pitchFamily="49" charset="-122"/>
                <a:ea typeface="黑体" pitchFamily="49" charset="-122"/>
                <a:sym typeface="黑体" pitchFamily="49" charset="-122"/>
              </a:rPr>
              <a:t>H</a:t>
            </a:r>
            <a:r>
              <a:rPr lang="zh-CN" altLang="en-US" sz="1800" b="0">
                <a:solidFill>
                  <a:srgbClr val="000000"/>
                </a:solidFill>
                <a:latin typeface="黑体" pitchFamily="49" charset="-122"/>
                <a:ea typeface="黑体" pitchFamily="49" charset="-122"/>
                <a:sym typeface="黑体" pitchFamily="49" charset="-122"/>
              </a:rPr>
              <a:t>参数导出</a:t>
            </a:r>
            <a:endParaRPr lang="zh-CN" altLang="en-US">
              <a:latin typeface="Times New Roman" pitchFamily="18" charset="0"/>
            </a:endParaRPr>
          </a:p>
        </p:txBody>
      </p:sp>
      <p:sp>
        <p:nvSpPr>
          <p:cNvPr id="19" name="文本框 18">
            <a:extLst>
              <a:ext uri="{FF2B5EF4-FFF2-40B4-BE49-F238E27FC236}">
                <a16:creationId xmlns:a16="http://schemas.microsoft.com/office/drawing/2014/main" id="{7A221501-B438-4366-ABC9-080DF0E1D067}"/>
              </a:ext>
            </a:extLst>
          </p:cNvPr>
          <p:cNvSpPr txBox="1"/>
          <p:nvPr/>
        </p:nvSpPr>
        <p:spPr>
          <a:xfrm>
            <a:off x="7771706" y="6228020"/>
            <a:ext cx="415499" cy="369332"/>
          </a:xfrm>
          <a:prstGeom prst="rect">
            <a:avLst/>
          </a:prstGeom>
          <a:noFill/>
        </p:spPr>
        <p:txBody>
          <a:bodyPr wrap="none" rtlCol="0">
            <a:spAutoFit/>
          </a:bodyPr>
          <a:lstStyle/>
          <a:p>
            <a:r>
              <a:rPr lang="en-US" altLang="zh-CN" sz="1800" dirty="0">
                <a:solidFill>
                  <a:srgbClr val="E4A4DC"/>
                </a:solidFill>
              </a:rPr>
              <a:t>85</a:t>
            </a:r>
            <a:endParaRPr lang="zh-CN" altLang="en-US" sz="1800" dirty="0">
              <a:solidFill>
                <a:srgbClr val="E4A4DC"/>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533400" y="1139825"/>
            <a:ext cx="8674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buFont typeface="Arial" pitchFamily="34" charset="0"/>
              <a:buNone/>
            </a:pPr>
            <a:r>
              <a:rPr lang="zh-CN" altLang="en-US" sz="2800">
                <a:solidFill>
                  <a:schemeClr val="tx1"/>
                </a:solidFill>
                <a:latin typeface="Times New Roman" pitchFamily="18" charset="0"/>
                <a:sym typeface="Arial" pitchFamily="34" charset="0"/>
              </a:rPr>
              <a:t>例</a:t>
            </a:r>
            <a:r>
              <a:rPr lang="en-US" altLang="zh-CN" sz="2800">
                <a:solidFill>
                  <a:schemeClr val="tx1"/>
                </a:solidFill>
                <a:latin typeface="Times New Roman" pitchFamily="18" charset="0"/>
                <a:sym typeface="Arial" pitchFamily="34" charset="0"/>
              </a:rPr>
              <a:t>1</a:t>
            </a:r>
            <a:r>
              <a:rPr lang="zh-CN" altLang="en-US" sz="2800">
                <a:solidFill>
                  <a:schemeClr val="tx1"/>
                </a:solidFill>
                <a:latin typeface="Times New Roman" pitchFamily="18" charset="0"/>
                <a:sym typeface="Arial" pitchFamily="34" charset="0"/>
              </a:rPr>
              <a:t>：已知放大电路中各管电位、试判断管型和材料 。</a:t>
            </a:r>
            <a:endParaRPr lang="zh-CN" altLang="en-US">
              <a:solidFill>
                <a:schemeClr val="tx1"/>
              </a:solidFill>
              <a:latin typeface="Times New Roman" pitchFamily="18" charset="0"/>
            </a:endParaRPr>
          </a:p>
        </p:txBody>
      </p:sp>
      <p:grpSp>
        <p:nvGrpSpPr>
          <p:cNvPr id="30723" name="Group 24"/>
          <p:cNvGrpSpPr>
            <a:grpSpLocks/>
          </p:cNvGrpSpPr>
          <p:nvPr/>
        </p:nvGrpSpPr>
        <p:grpSpPr bwMode="auto">
          <a:xfrm>
            <a:off x="711200" y="1811338"/>
            <a:ext cx="8051800" cy="2530475"/>
            <a:chOff x="0" y="0"/>
            <a:chExt cx="5072" cy="1594"/>
          </a:xfrm>
        </p:grpSpPr>
        <p:sp>
          <p:nvSpPr>
            <p:cNvPr id="30725" name="Oval 25"/>
            <p:cNvSpPr>
              <a:spLocks noChangeArrowheads="1"/>
            </p:cNvSpPr>
            <p:nvPr/>
          </p:nvSpPr>
          <p:spPr bwMode="auto">
            <a:xfrm>
              <a:off x="576" y="528"/>
              <a:ext cx="432" cy="432"/>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30726" name="Line 26"/>
            <p:cNvSpPr>
              <a:spLocks noChangeShapeType="1"/>
            </p:cNvSpPr>
            <p:nvPr/>
          </p:nvSpPr>
          <p:spPr bwMode="auto">
            <a:xfrm>
              <a:off x="808" y="960"/>
              <a:ext cx="1"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0727" name="Line 27"/>
            <p:cNvSpPr>
              <a:spLocks noChangeShapeType="1"/>
            </p:cNvSpPr>
            <p:nvPr/>
          </p:nvSpPr>
          <p:spPr bwMode="auto">
            <a:xfrm>
              <a:off x="816" y="240"/>
              <a:ext cx="1"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0728" name="Line 28"/>
            <p:cNvSpPr>
              <a:spLocks noChangeShapeType="1"/>
            </p:cNvSpPr>
            <p:nvPr/>
          </p:nvSpPr>
          <p:spPr bwMode="auto">
            <a:xfrm flipH="1">
              <a:off x="240" y="720"/>
              <a:ext cx="336" cy="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0729" name="Oval 29"/>
            <p:cNvSpPr>
              <a:spLocks noChangeArrowheads="1"/>
            </p:cNvSpPr>
            <p:nvPr/>
          </p:nvSpPr>
          <p:spPr bwMode="auto">
            <a:xfrm>
              <a:off x="784" y="1248"/>
              <a:ext cx="48" cy="48"/>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30730" name="Oval 30"/>
            <p:cNvSpPr>
              <a:spLocks noChangeArrowheads="1"/>
            </p:cNvSpPr>
            <p:nvPr/>
          </p:nvSpPr>
          <p:spPr bwMode="auto">
            <a:xfrm>
              <a:off x="792" y="192"/>
              <a:ext cx="48" cy="48"/>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30731" name="Oval 31"/>
            <p:cNvSpPr>
              <a:spLocks noChangeArrowheads="1"/>
            </p:cNvSpPr>
            <p:nvPr/>
          </p:nvSpPr>
          <p:spPr bwMode="auto">
            <a:xfrm>
              <a:off x="184" y="688"/>
              <a:ext cx="48" cy="48"/>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30732" name="Text Box 32"/>
            <p:cNvSpPr>
              <a:spLocks noChangeArrowheads="1"/>
            </p:cNvSpPr>
            <p:nvPr/>
          </p:nvSpPr>
          <p:spPr bwMode="auto">
            <a:xfrm>
              <a:off x="808" y="48"/>
              <a:ext cx="3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000" b="0">
                  <a:solidFill>
                    <a:schemeClr val="tx1"/>
                  </a:solidFill>
                  <a:latin typeface="Times New Roman" pitchFamily="18" charset="0"/>
                  <a:ea typeface="幼圆" pitchFamily="49" charset="-122"/>
                </a:rPr>
                <a:t>12V</a:t>
              </a:r>
              <a:endParaRPr lang="zh-CN" altLang="en-US">
                <a:latin typeface="Times New Roman" pitchFamily="18" charset="0"/>
              </a:endParaRPr>
            </a:p>
          </p:txBody>
        </p:sp>
        <p:sp>
          <p:nvSpPr>
            <p:cNvPr id="30733" name="Text Box 33"/>
            <p:cNvSpPr>
              <a:spLocks noChangeArrowheads="1"/>
            </p:cNvSpPr>
            <p:nvPr/>
          </p:nvSpPr>
          <p:spPr bwMode="auto">
            <a:xfrm>
              <a:off x="0" y="768"/>
              <a:ext cx="5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000" b="0">
                  <a:solidFill>
                    <a:schemeClr val="tx1"/>
                  </a:solidFill>
                  <a:latin typeface="Times New Roman" pitchFamily="18" charset="0"/>
                  <a:ea typeface="幼圆" pitchFamily="49" charset="-122"/>
                </a:rPr>
                <a:t>11.3V</a:t>
              </a:r>
              <a:endParaRPr lang="zh-CN" altLang="en-US">
                <a:latin typeface="Times New Roman" pitchFamily="18" charset="0"/>
              </a:endParaRPr>
            </a:p>
          </p:txBody>
        </p:sp>
        <p:sp>
          <p:nvSpPr>
            <p:cNvPr id="30734" name="Text Box 34"/>
            <p:cNvSpPr>
              <a:spLocks noChangeArrowheads="1"/>
            </p:cNvSpPr>
            <p:nvPr/>
          </p:nvSpPr>
          <p:spPr bwMode="auto">
            <a:xfrm>
              <a:off x="864" y="1104"/>
              <a:ext cx="3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000" b="0">
                  <a:solidFill>
                    <a:schemeClr val="tx1"/>
                  </a:solidFill>
                  <a:latin typeface="Times New Roman" pitchFamily="18" charset="0"/>
                  <a:ea typeface="幼圆" pitchFamily="49" charset="-122"/>
                </a:rPr>
                <a:t>0V</a:t>
              </a:r>
              <a:endParaRPr lang="zh-CN" altLang="en-US">
                <a:latin typeface="Times New Roman" pitchFamily="18" charset="0"/>
              </a:endParaRPr>
            </a:p>
          </p:txBody>
        </p:sp>
        <p:sp>
          <p:nvSpPr>
            <p:cNvPr id="30735" name="Oval 35"/>
            <p:cNvSpPr>
              <a:spLocks noChangeArrowheads="1"/>
            </p:cNvSpPr>
            <p:nvPr/>
          </p:nvSpPr>
          <p:spPr bwMode="auto">
            <a:xfrm>
              <a:off x="2408" y="528"/>
              <a:ext cx="432" cy="432"/>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30736" name="Line 36"/>
            <p:cNvSpPr>
              <a:spLocks noChangeShapeType="1"/>
            </p:cNvSpPr>
            <p:nvPr/>
          </p:nvSpPr>
          <p:spPr bwMode="auto">
            <a:xfrm>
              <a:off x="2640" y="960"/>
              <a:ext cx="1"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0737" name="Line 37"/>
            <p:cNvSpPr>
              <a:spLocks noChangeShapeType="1"/>
            </p:cNvSpPr>
            <p:nvPr/>
          </p:nvSpPr>
          <p:spPr bwMode="auto">
            <a:xfrm>
              <a:off x="2648" y="240"/>
              <a:ext cx="1"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0738" name="Line 38"/>
            <p:cNvSpPr>
              <a:spLocks noChangeShapeType="1"/>
            </p:cNvSpPr>
            <p:nvPr/>
          </p:nvSpPr>
          <p:spPr bwMode="auto">
            <a:xfrm flipH="1">
              <a:off x="2072" y="720"/>
              <a:ext cx="336" cy="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0739" name="Oval 39"/>
            <p:cNvSpPr>
              <a:spLocks noChangeArrowheads="1"/>
            </p:cNvSpPr>
            <p:nvPr/>
          </p:nvSpPr>
          <p:spPr bwMode="auto">
            <a:xfrm>
              <a:off x="2616" y="1248"/>
              <a:ext cx="48" cy="48"/>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30740" name="Oval 40"/>
            <p:cNvSpPr>
              <a:spLocks noChangeArrowheads="1"/>
            </p:cNvSpPr>
            <p:nvPr/>
          </p:nvSpPr>
          <p:spPr bwMode="auto">
            <a:xfrm>
              <a:off x="2624" y="192"/>
              <a:ext cx="48" cy="48"/>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30741" name="Oval 41"/>
            <p:cNvSpPr>
              <a:spLocks noChangeArrowheads="1"/>
            </p:cNvSpPr>
            <p:nvPr/>
          </p:nvSpPr>
          <p:spPr bwMode="auto">
            <a:xfrm>
              <a:off x="2016" y="688"/>
              <a:ext cx="48" cy="48"/>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30742" name="Text Box 42"/>
            <p:cNvSpPr>
              <a:spLocks noChangeArrowheads="1"/>
            </p:cNvSpPr>
            <p:nvPr/>
          </p:nvSpPr>
          <p:spPr bwMode="auto">
            <a:xfrm>
              <a:off x="2688" y="48"/>
              <a:ext cx="3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000" b="0">
                  <a:solidFill>
                    <a:schemeClr val="tx1"/>
                  </a:solidFill>
                  <a:latin typeface="Times New Roman" pitchFamily="18" charset="0"/>
                  <a:ea typeface="幼圆" pitchFamily="49" charset="-122"/>
                </a:rPr>
                <a:t>12V</a:t>
              </a:r>
              <a:endParaRPr lang="zh-CN" altLang="en-US">
                <a:latin typeface="Times New Roman" pitchFamily="18" charset="0"/>
              </a:endParaRPr>
            </a:p>
          </p:txBody>
        </p:sp>
        <p:sp>
          <p:nvSpPr>
            <p:cNvPr id="30743" name="Text Box 43"/>
            <p:cNvSpPr>
              <a:spLocks noChangeArrowheads="1"/>
            </p:cNvSpPr>
            <p:nvPr/>
          </p:nvSpPr>
          <p:spPr bwMode="auto">
            <a:xfrm>
              <a:off x="2688" y="1056"/>
              <a:ext cx="3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000" b="0">
                  <a:solidFill>
                    <a:schemeClr val="tx1"/>
                  </a:solidFill>
                  <a:latin typeface="Times New Roman" pitchFamily="18" charset="0"/>
                  <a:ea typeface="幼圆" pitchFamily="49" charset="-122"/>
                </a:rPr>
                <a:t>3V</a:t>
              </a:r>
              <a:endParaRPr lang="zh-CN" altLang="en-US">
                <a:latin typeface="Times New Roman" pitchFamily="18" charset="0"/>
              </a:endParaRPr>
            </a:p>
          </p:txBody>
        </p:sp>
        <p:sp>
          <p:nvSpPr>
            <p:cNvPr id="30744" name="Text Box 44"/>
            <p:cNvSpPr>
              <a:spLocks noChangeArrowheads="1"/>
            </p:cNvSpPr>
            <p:nvPr/>
          </p:nvSpPr>
          <p:spPr bwMode="auto">
            <a:xfrm>
              <a:off x="1920" y="76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000" b="0">
                  <a:solidFill>
                    <a:schemeClr val="tx1"/>
                  </a:solidFill>
                  <a:latin typeface="Times New Roman" pitchFamily="18" charset="0"/>
                  <a:ea typeface="幼圆" pitchFamily="49" charset="-122"/>
                </a:rPr>
                <a:t>3.7V</a:t>
              </a:r>
              <a:endParaRPr lang="zh-CN" altLang="en-US">
                <a:latin typeface="Times New Roman" pitchFamily="18" charset="0"/>
              </a:endParaRPr>
            </a:p>
          </p:txBody>
        </p:sp>
        <p:sp>
          <p:nvSpPr>
            <p:cNvPr id="30745" name="Oval 45"/>
            <p:cNvSpPr>
              <a:spLocks noChangeArrowheads="1"/>
            </p:cNvSpPr>
            <p:nvPr/>
          </p:nvSpPr>
          <p:spPr bwMode="auto">
            <a:xfrm>
              <a:off x="4280" y="480"/>
              <a:ext cx="432" cy="432"/>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30746" name="Line 46"/>
            <p:cNvSpPr>
              <a:spLocks noChangeShapeType="1"/>
            </p:cNvSpPr>
            <p:nvPr/>
          </p:nvSpPr>
          <p:spPr bwMode="auto">
            <a:xfrm>
              <a:off x="4512" y="912"/>
              <a:ext cx="1"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0747" name="Line 47"/>
            <p:cNvSpPr>
              <a:spLocks noChangeShapeType="1"/>
            </p:cNvSpPr>
            <p:nvPr/>
          </p:nvSpPr>
          <p:spPr bwMode="auto">
            <a:xfrm>
              <a:off x="4520" y="192"/>
              <a:ext cx="1"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0748" name="Line 48"/>
            <p:cNvSpPr>
              <a:spLocks noChangeShapeType="1"/>
            </p:cNvSpPr>
            <p:nvPr/>
          </p:nvSpPr>
          <p:spPr bwMode="auto">
            <a:xfrm flipH="1">
              <a:off x="3944" y="672"/>
              <a:ext cx="336" cy="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0749" name="Oval 49"/>
            <p:cNvSpPr>
              <a:spLocks noChangeArrowheads="1"/>
            </p:cNvSpPr>
            <p:nvPr/>
          </p:nvSpPr>
          <p:spPr bwMode="auto">
            <a:xfrm>
              <a:off x="4488" y="1200"/>
              <a:ext cx="48" cy="48"/>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30750" name="Oval 50"/>
            <p:cNvSpPr>
              <a:spLocks noChangeArrowheads="1"/>
            </p:cNvSpPr>
            <p:nvPr/>
          </p:nvSpPr>
          <p:spPr bwMode="auto">
            <a:xfrm>
              <a:off x="4496" y="144"/>
              <a:ext cx="48" cy="48"/>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30751" name="Oval 51"/>
            <p:cNvSpPr>
              <a:spLocks noChangeArrowheads="1"/>
            </p:cNvSpPr>
            <p:nvPr/>
          </p:nvSpPr>
          <p:spPr bwMode="auto">
            <a:xfrm>
              <a:off x="3888" y="640"/>
              <a:ext cx="48" cy="48"/>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30752" name="Text Box 52"/>
            <p:cNvSpPr>
              <a:spLocks noChangeArrowheads="1"/>
            </p:cNvSpPr>
            <p:nvPr/>
          </p:nvSpPr>
          <p:spPr bwMode="auto">
            <a:xfrm>
              <a:off x="4512" y="0"/>
              <a:ext cx="3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000" b="0">
                  <a:solidFill>
                    <a:schemeClr val="tx1"/>
                  </a:solidFill>
                  <a:latin typeface="Times New Roman" pitchFamily="18" charset="0"/>
                  <a:ea typeface="幼圆" pitchFamily="49" charset="-122"/>
                </a:rPr>
                <a:t>12V</a:t>
              </a:r>
              <a:endParaRPr lang="zh-CN" altLang="en-US">
                <a:latin typeface="Times New Roman" pitchFamily="18" charset="0"/>
              </a:endParaRPr>
            </a:p>
          </p:txBody>
        </p:sp>
        <p:sp>
          <p:nvSpPr>
            <p:cNvPr id="30753" name="Text Box 53"/>
            <p:cNvSpPr>
              <a:spLocks noChangeArrowheads="1"/>
            </p:cNvSpPr>
            <p:nvPr/>
          </p:nvSpPr>
          <p:spPr bwMode="auto">
            <a:xfrm>
              <a:off x="4560" y="1008"/>
              <a:ext cx="5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000" b="0">
                  <a:solidFill>
                    <a:schemeClr val="tx1"/>
                  </a:solidFill>
                  <a:latin typeface="Times New Roman" pitchFamily="18" charset="0"/>
                  <a:ea typeface="幼圆" pitchFamily="49" charset="-122"/>
                </a:rPr>
                <a:t>14.8V</a:t>
              </a:r>
              <a:endParaRPr lang="zh-CN" altLang="en-US">
                <a:latin typeface="Times New Roman" pitchFamily="18" charset="0"/>
              </a:endParaRPr>
            </a:p>
          </p:txBody>
        </p:sp>
        <p:sp>
          <p:nvSpPr>
            <p:cNvPr id="30754" name="Text Box 54"/>
            <p:cNvSpPr>
              <a:spLocks noChangeArrowheads="1"/>
            </p:cNvSpPr>
            <p:nvPr/>
          </p:nvSpPr>
          <p:spPr bwMode="auto">
            <a:xfrm>
              <a:off x="3792" y="720"/>
              <a:ext cx="3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000" b="0">
                  <a:solidFill>
                    <a:schemeClr val="tx1"/>
                  </a:solidFill>
                  <a:latin typeface="Times New Roman" pitchFamily="18" charset="0"/>
                  <a:ea typeface="幼圆" pitchFamily="49" charset="-122"/>
                </a:rPr>
                <a:t>15V</a:t>
              </a:r>
              <a:endParaRPr lang="zh-CN" altLang="en-US">
                <a:latin typeface="Times New Roman" pitchFamily="18" charset="0"/>
              </a:endParaRPr>
            </a:p>
          </p:txBody>
        </p:sp>
        <p:sp>
          <p:nvSpPr>
            <p:cNvPr id="30755" name="Text Box 55"/>
            <p:cNvSpPr>
              <a:spLocks noChangeArrowheads="1"/>
            </p:cNvSpPr>
            <p:nvPr/>
          </p:nvSpPr>
          <p:spPr bwMode="auto">
            <a:xfrm>
              <a:off x="528" y="1344"/>
              <a:ext cx="5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2000" b="0">
                  <a:solidFill>
                    <a:schemeClr val="tx1"/>
                  </a:solidFill>
                  <a:latin typeface="Times New Roman" pitchFamily="18" charset="0"/>
                  <a:ea typeface="幼圆" pitchFamily="49" charset="-122"/>
                </a:rPr>
                <a:t>（</a:t>
              </a:r>
              <a:r>
                <a:rPr lang="en-US" altLang="zh-CN" sz="2000" b="0">
                  <a:solidFill>
                    <a:schemeClr val="tx1"/>
                  </a:solidFill>
                  <a:latin typeface="Times New Roman" pitchFamily="18" charset="0"/>
                  <a:ea typeface="幼圆" pitchFamily="49" charset="-122"/>
                </a:rPr>
                <a:t>a</a:t>
              </a:r>
              <a:r>
                <a:rPr lang="zh-CN" altLang="en-US" sz="2000" b="0">
                  <a:solidFill>
                    <a:schemeClr val="tx1"/>
                  </a:solidFill>
                  <a:latin typeface="Times New Roman" pitchFamily="18" charset="0"/>
                  <a:ea typeface="幼圆" pitchFamily="49" charset="-122"/>
                </a:rPr>
                <a:t>）</a:t>
              </a:r>
              <a:endParaRPr lang="zh-CN" altLang="en-US">
                <a:latin typeface="Times New Roman" pitchFamily="18" charset="0"/>
              </a:endParaRPr>
            </a:p>
          </p:txBody>
        </p:sp>
        <p:sp>
          <p:nvSpPr>
            <p:cNvPr id="30756" name="Text Box 56"/>
            <p:cNvSpPr>
              <a:spLocks noChangeArrowheads="1"/>
            </p:cNvSpPr>
            <p:nvPr/>
          </p:nvSpPr>
          <p:spPr bwMode="auto">
            <a:xfrm>
              <a:off x="2400" y="1344"/>
              <a:ext cx="5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2000" b="0">
                  <a:solidFill>
                    <a:schemeClr val="tx1"/>
                  </a:solidFill>
                  <a:latin typeface="Times New Roman" pitchFamily="18" charset="0"/>
                  <a:ea typeface="幼圆" pitchFamily="49" charset="-122"/>
                </a:rPr>
                <a:t>（</a:t>
              </a:r>
              <a:r>
                <a:rPr lang="en-US" altLang="zh-CN" sz="2000" b="0">
                  <a:solidFill>
                    <a:schemeClr val="tx1"/>
                  </a:solidFill>
                  <a:latin typeface="Times New Roman" pitchFamily="18" charset="0"/>
                  <a:ea typeface="幼圆" pitchFamily="49" charset="-122"/>
                </a:rPr>
                <a:t>b</a:t>
              </a:r>
              <a:r>
                <a:rPr lang="zh-CN" altLang="en-US" sz="2000" b="0">
                  <a:solidFill>
                    <a:schemeClr val="tx1"/>
                  </a:solidFill>
                  <a:latin typeface="Times New Roman" pitchFamily="18" charset="0"/>
                  <a:ea typeface="幼圆" pitchFamily="49" charset="-122"/>
                </a:rPr>
                <a:t>）</a:t>
              </a:r>
              <a:endParaRPr lang="zh-CN" altLang="en-US">
                <a:latin typeface="Times New Roman" pitchFamily="18" charset="0"/>
              </a:endParaRPr>
            </a:p>
          </p:txBody>
        </p:sp>
        <p:sp>
          <p:nvSpPr>
            <p:cNvPr id="30757" name="Text Box 57"/>
            <p:cNvSpPr>
              <a:spLocks noChangeArrowheads="1"/>
            </p:cNvSpPr>
            <p:nvPr/>
          </p:nvSpPr>
          <p:spPr bwMode="auto">
            <a:xfrm>
              <a:off x="4272" y="1296"/>
              <a:ext cx="5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2000" b="0">
                  <a:solidFill>
                    <a:schemeClr val="tx1"/>
                  </a:solidFill>
                  <a:latin typeface="Times New Roman" pitchFamily="18" charset="0"/>
                  <a:ea typeface="幼圆" pitchFamily="49" charset="-122"/>
                </a:rPr>
                <a:t>（</a:t>
              </a:r>
              <a:r>
                <a:rPr lang="en-US" altLang="zh-CN" sz="2000" b="0">
                  <a:solidFill>
                    <a:schemeClr val="tx1"/>
                  </a:solidFill>
                  <a:latin typeface="Times New Roman" pitchFamily="18" charset="0"/>
                  <a:ea typeface="幼圆" pitchFamily="49" charset="-122"/>
                </a:rPr>
                <a:t>c</a:t>
              </a:r>
              <a:r>
                <a:rPr lang="zh-CN" altLang="en-US" sz="2000" b="0">
                  <a:solidFill>
                    <a:schemeClr val="tx1"/>
                  </a:solidFill>
                  <a:latin typeface="Times New Roman" pitchFamily="18" charset="0"/>
                  <a:ea typeface="幼圆" pitchFamily="49" charset="-122"/>
                </a:rPr>
                <a:t>）</a:t>
              </a:r>
              <a:endParaRPr lang="zh-CN" altLang="en-US">
                <a:latin typeface="Times New Roman" pitchFamily="18" charset="0"/>
              </a:endParaRPr>
            </a:p>
          </p:txBody>
        </p:sp>
      </p:grpSp>
      <p:sp>
        <p:nvSpPr>
          <p:cNvPr id="30724" name="Text Box 2"/>
          <p:cNvSpPr>
            <a:spLocks noChangeArrowheads="1"/>
          </p:cNvSpPr>
          <p:nvPr/>
        </p:nvSpPr>
        <p:spPr bwMode="auto">
          <a:xfrm>
            <a:off x="215900" y="103188"/>
            <a:ext cx="4724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3600" b="0" dirty="0">
                <a:solidFill>
                  <a:schemeClr val="tx1"/>
                </a:solidFill>
                <a:latin typeface="华文行楷" pitchFamily="2" charset="-122"/>
                <a:ea typeface="华文行楷" pitchFamily="2" charset="-122"/>
                <a:sym typeface="Times New Roman" pitchFamily="18" charset="0"/>
              </a:rPr>
              <a:t>1.4.6</a:t>
            </a:r>
            <a:r>
              <a:rPr lang="en-US" altLang="zh-CN" sz="3600" b="0" dirty="0">
                <a:solidFill>
                  <a:schemeClr val="tx1"/>
                </a:solidFill>
                <a:latin typeface="华文行楷" pitchFamily="2" charset="-122"/>
                <a:ea typeface="华文行楷" pitchFamily="2" charset="-122"/>
                <a:sym typeface="黑体" pitchFamily="49" charset="-122"/>
              </a:rPr>
              <a:t>  BJT</a:t>
            </a:r>
            <a:r>
              <a:rPr lang="zh-CN" altLang="en-US" sz="3600" b="0" dirty="0">
                <a:solidFill>
                  <a:schemeClr val="tx1"/>
                </a:solidFill>
                <a:latin typeface="华文行楷" pitchFamily="2" charset="-122"/>
                <a:ea typeface="华文行楷" pitchFamily="2" charset="-122"/>
                <a:sym typeface="黑体" pitchFamily="49" charset="-122"/>
              </a:rPr>
              <a:t>分析举例</a:t>
            </a:r>
          </a:p>
        </p:txBody>
      </p:sp>
      <p:sp>
        <p:nvSpPr>
          <p:cNvPr id="40" name="文本框 39">
            <a:extLst>
              <a:ext uri="{FF2B5EF4-FFF2-40B4-BE49-F238E27FC236}">
                <a16:creationId xmlns:a16="http://schemas.microsoft.com/office/drawing/2014/main" id="{561337AE-E5F3-4666-AC7B-2D68B02A67B0}"/>
              </a:ext>
            </a:extLst>
          </p:cNvPr>
          <p:cNvSpPr txBox="1"/>
          <p:nvPr/>
        </p:nvSpPr>
        <p:spPr>
          <a:xfrm>
            <a:off x="7771706" y="6228020"/>
            <a:ext cx="415499" cy="369332"/>
          </a:xfrm>
          <a:prstGeom prst="rect">
            <a:avLst/>
          </a:prstGeom>
          <a:noFill/>
        </p:spPr>
        <p:txBody>
          <a:bodyPr wrap="none" rtlCol="0">
            <a:spAutoFit/>
          </a:bodyPr>
          <a:lstStyle/>
          <a:p>
            <a:r>
              <a:rPr lang="en-US" altLang="zh-CN" sz="1800" dirty="0">
                <a:solidFill>
                  <a:srgbClr val="E4A4DC"/>
                </a:solidFill>
              </a:rPr>
              <a:t>86</a:t>
            </a:r>
            <a:endParaRPr lang="zh-CN" altLang="en-US" sz="1800" dirty="0">
              <a:solidFill>
                <a:srgbClr val="E4A4DC"/>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8" name="Group 2"/>
          <p:cNvGrpSpPr>
            <a:grpSpLocks/>
          </p:cNvGrpSpPr>
          <p:nvPr/>
        </p:nvGrpSpPr>
        <p:grpSpPr bwMode="auto">
          <a:xfrm>
            <a:off x="1954213" y="4368800"/>
            <a:ext cx="4724400" cy="752475"/>
            <a:chOff x="0" y="43"/>
            <a:chExt cx="2976" cy="474"/>
          </a:xfrm>
        </p:grpSpPr>
        <p:sp>
          <p:nvSpPr>
            <p:cNvPr id="31752" name="Text Box 3"/>
            <p:cNvSpPr>
              <a:spLocks noChangeArrowheads="1"/>
            </p:cNvSpPr>
            <p:nvPr/>
          </p:nvSpPr>
          <p:spPr bwMode="auto">
            <a:xfrm>
              <a:off x="0" y="144"/>
              <a:ext cx="129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buFont typeface="Arial" pitchFamily="34" charset="0"/>
                <a:buNone/>
              </a:pPr>
              <a:r>
                <a:rPr lang="zh-CN" altLang="en-US" sz="1800">
                  <a:solidFill>
                    <a:schemeClr val="tx1"/>
                  </a:solidFill>
                  <a:latin typeface="Times New Roman" pitchFamily="18" charset="0"/>
                  <a:sym typeface="Arial" pitchFamily="34" charset="0"/>
                </a:rPr>
                <a:t>导通电压 </a:t>
              </a:r>
              <a:r>
                <a:rPr lang="en-US" altLang="zh-CN" sz="1800" i="1">
                  <a:solidFill>
                    <a:schemeClr val="tx1"/>
                  </a:solidFill>
                  <a:latin typeface="Times New Roman" pitchFamily="18" charset="0"/>
                  <a:sym typeface="Arial" pitchFamily="34" charset="0"/>
                </a:rPr>
                <a:t>U</a:t>
              </a:r>
              <a:r>
                <a:rPr lang="en-US" altLang="zh-CN" sz="1800" baseline="-25000">
                  <a:solidFill>
                    <a:schemeClr val="tx1"/>
                  </a:solidFill>
                  <a:latin typeface="Times New Roman" pitchFamily="18" charset="0"/>
                  <a:sym typeface="Arial" pitchFamily="34" charset="0"/>
                </a:rPr>
                <a:t>BE</a:t>
              </a:r>
              <a:r>
                <a:rPr lang="en-US" altLang="zh-CN" sz="1800" baseline="-25000">
                  <a:solidFill>
                    <a:schemeClr val="tx1"/>
                  </a:solidFill>
                  <a:latin typeface="宋体" pitchFamily="2" charset="-122"/>
                  <a:sym typeface="宋体" pitchFamily="2" charset="-122"/>
                </a:rPr>
                <a:t>(</a:t>
              </a:r>
              <a:r>
                <a:rPr lang="en-US" altLang="zh-CN" sz="1800" baseline="-25000">
                  <a:solidFill>
                    <a:schemeClr val="tx1"/>
                  </a:solidFill>
                  <a:latin typeface="Times New Roman" pitchFamily="18" charset="0"/>
                  <a:sym typeface="Arial" pitchFamily="34" charset="0"/>
                </a:rPr>
                <a:t>on</a:t>
              </a:r>
              <a:r>
                <a:rPr lang="en-US" altLang="zh-CN" sz="1800" baseline="-25000">
                  <a:solidFill>
                    <a:schemeClr val="tx1"/>
                  </a:solidFill>
                  <a:latin typeface="宋体" pitchFamily="2" charset="-122"/>
                  <a:sym typeface="宋体" pitchFamily="2" charset="-122"/>
                </a:rPr>
                <a:t>)</a:t>
              </a:r>
              <a:endParaRPr lang="zh-CN" altLang="en-US" sz="3600">
                <a:latin typeface="Times New Roman" pitchFamily="18" charset="0"/>
              </a:endParaRPr>
            </a:p>
          </p:txBody>
        </p:sp>
        <p:sp>
          <p:nvSpPr>
            <p:cNvPr id="31753" name="AutoShape 4"/>
            <p:cNvSpPr>
              <a:spLocks/>
            </p:cNvSpPr>
            <p:nvPr/>
          </p:nvSpPr>
          <p:spPr bwMode="auto">
            <a:xfrm>
              <a:off x="1266" y="88"/>
              <a:ext cx="78" cy="403"/>
            </a:xfrm>
            <a:prstGeom prst="leftBrace">
              <a:avLst>
                <a:gd name="adj1" fmla="val 43008"/>
                <a:gd name="adj2"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a:buFont typeface="Arial" pitchFamily="34" charset="0"/>
                <a:buNone/>
              </a:pPr>
              <a:endParaRPr lang="zh-CN" altLang="zh-CN" sz="2400">
                <a:solidFill>
                  <a:srgbClr val="000000"/>
                </a:solidFill>
                <a:latin typeface="Times New Roman" pitchFamily="18" charset="0"/>
                <a:sym typeface="Arial" pitchFamily="34" charset="0"/>
              </a:endParaRPr>
            </a:p>
          </p:txBody>
        </p:sp>
        <p:sp>
          <p:nvSpPr>
            <p:cNvPr id="31754" name="Text Box 5"/>
            <p:cNvSpPr>
              <a:spLocks noChangeArrowheads="1"/>
            </p:cNvSpPr>
            <p:nvPr/>
          </p:nvSpPr>
          <p:spPr bwMode="auto">
            <a:xfrm>
              <a:off x="1350" y="43"/>
              <a:ext cx="153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buFont typeface="Arial" pitchFamily="34" charset="0"/>
                <a:buNone/>
              </a:pPr>
              <a:r>
                <a:rPr lang="zh-CN" altLang="en-US" sz="1800">
                  <a:solidFill>
                    <a:schemeClr val="tx1"/>
                  </a:solidFill>
                  <a:latin typeface="Times New Roman" pitchFamily="18" charset="0"/>
                  <a:sym typeface="Arial" pitchFamily="34" charset="0"/>
                </a:rPr>
                <a:t>硅管： </a:t>
              </a:r>
              <a:r>
                <a:rPr lang="en-US" altLang="zh-CN" sz="1800">
                  <a:solidFill>
                    <a:schemeClr val="tx1"/>
                  </a:solidFill>
                  <a:latin typeface="Times New Roman" pitchFamily="18" charset="0"/>
                  <a:sym typeface="Arial" pitchFamily="34" charset="0"/>
                </a:rPr>
                <a:t>(</a:t>
              </a:r>
              <a:r>
                <a:rPr lang="en-US" altLang="zh-CN" sz="1800">
                  <a:solidFill>
                    <a:srgbClr val="0033CC"/>
                  </a:solidFill>
                  <a:latin typeface="Times New Roman" pitchFamily="18" charset="0"/>
                  <a:sym typeface="Arial" pitchFamily="34" charset="0"/>
                </a:rPr>
                <a:t>0.6 </a:t>
              </a:r>
              <a:r>
                <a:rPr lang="en-US" altLang="zh-CN" sz="1800">
                  <a:solidFill>
                    <a:srgbClr val="0033CC"/>
                  </a:solidFill>
                  <a:latin typeface="Times New Roman" pitchFamily="18" charset="0"/>
                  <a:sym typeface="Symbol" pitchFamily="18" charset="2"/>
                </a:rPr>
                <a:t> </a:t>
              </a:r>
              <a:r>
                <a:rPr lang="en-US" altLang="zh-CN" sz="1800">
                  <a:solidFill>
                    <a:srgbClr val="0033CC"/>
                  </a:solidFill>
                  <a:latin typeface="Times New Roman" pitchFamily="18" charset="0"/>
                  <a:sym typeface="Arial" pitchFamily="34" charset="0"/>
                </a:rPr>
                <a:t>0.8) </a:t>
              </a:r>
              <a:r>
                <a:rPr lang="en-US" altLang="zh-CN" sz="1800">
                  <a:solidFill>
                    <a:schemeClr val="tx1"/>
                  </a:solidFill>
                  <a:latin typeface="Times New Roman" pitchFamily="18" charset="0"/>
                  <a:sym typeface="Arial" pitchFamily="34" charset="0"/>
                </a:rPr>
                <a:t>V</a:t>
              </a:r>
              <a:endParaRPr lang="zh-CN" altLang="en-US" sz="3600">
                <a:latin typeface="Times New Roman" pitchFamily="18" charset="0"/>
              </a:endParaRPr>
            </a:p>
          </p:txBody>
        </p:sp>
        <p:sp>
          <p:nvSpPr>
            <p:cNvPr id="31755" name="Text Box 6"/>
            <p:cNvSpPr>
              <a:spLocks noChangeArrowheads="1"/>
            </p:cNvSpPr>
            <p:nvPr/>
          </p:nvSpPr>
          <p:spPr bwMode="auto">
            <a:xfrm>
              <a:off x="1352" y="284"/>
              <a:ext cx="162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buFont typeface="Arial" pitchFamily="34" charset="0"/>
                <a:buNone/>
              </a:pPr>
              <a:r>
                <a:rPr lang="zh-CN" altLang="en-US" sz="1800">
                  <a:solidFill>
                    <a:schemeClr val="tx1"/>
                  </a:solidFill>
                  <a:latin typeface="Times New Roman" pitchFamily="18" charset="0"/>
                  <a:sym typeface="Arial" pitchFamily="34" charset="0"/>
                </a:rPr>
                <a:t>锗管：</a:t>
              </a:r>
              <a:r>
                <a:rPr lang="zh-CN" altLang="en-US" sz="1800">
                  <a:solidFill>
                    <a:srgbClr val="0033CC"/>
                  </a:solidFill>
                  <a:latin typeface="Times New Roman" pitchFamily="18" charset="0"/>
                  <a:sym typeface="Arial" pitchFamily="34" charset="0"/>
                </a:rPr>
                <a:t> </a:t>
              </a:r>
              <a:r>
                <a:rPr lang="en-US" altLang="zh-CN" sz="1800">
                  <a:solidFill>
                    <a:srgbClr val="0033CC"/>
                  </a:solidFill>
                  <a:latin typeface="Times New Roman" pitchFamily="18" charset="0"/>
                  <a:sym typeface="Arial" pitchFamily="34" charset="0"/>
                </a:rPr>
                <a:t>(0.2 </a:t>
              </a:r>
              <a:r>
                <a:rPr lang="en-US" altLang="zh-CN" sz="1800">
                  <a:solidFill>
                    <a:srgbClr val="0033CC"/>
                  </a:solidFill>
                  <a:latin typeface="Times New Roman" pitchFamily="18" charset="0"/>
                  <a:sym typeface="Symbol" pitchFamily="18" charset="2"/>
                </a:rPr>
                <a:t></a:t>
              </a:r>
              <a:r>
                <a:rPr lang="en-US" altLang="zh-CN" sz="1800">
                  <a:solidFill>
                    <a:srgbClr val="0033CC"/>
                  </a:solidFill>
                  <a:latin typeface="Times New Roman" pitchFamily="18" charset="0"/>
                  <a:sym typeface="Arial" pitchFamily="34" charset="0"/>
                </a:rPr>
                <a:t> 0.4) </a:t>
              </a:r>
              <a:r>
                <a:rPr lang="en-US" altLang="zh-CN" sz="1800">
                  <a:solidFill>
                    <a:schemeClr val="tx1"/>
                  </a:solidFill>
                  <a:latin typeface="Times New Roman" pitchFamily="18" charset="0"/>
                  <a:sym typeface="Arial" pitchFamily="34" charset="0"/>
                </a:rPr>
                <a:t>V</a:t>
              </a:r>
              <a:endParaRPr lang="zh-CN" altLang="en-US" sz="3600">
                <a:latin typeface="Times New Roman" pitchFamily="18" charset="0"/>
              </a:endParaRPr>
            </a:p>
          </p:txBody>
        </p:sp>
      </p:grpSp>
      <p:sp>
        <p:nvSpPr>
          <p:cNvPr id="39943" name="Text Box 7"/>
          <p:cNvSpPr>
            <a:spLocks noChangeArrowheads="1"/>
          </p:cNvSpPr>
          <p:nvPr/>
        </p:nvSpPr>
        <p:spPr bwMode="auto">
          <a:xfrm>
            <a:off x="1192213" y="3233738"/>
            <a:ext cx="60960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buFont typeface="Arial" pitchFamily="34" charset="0"/>
              <a:buNone/>
            </a:pPr>
            <a:r>
              <a:rPr lang="zh-CN" altLang="en-US" sz="2400" b="0">
                <a:solidFill>
                  <a:schemeClr val="tx1"/>
                </a:solidFill>
                <a:latin typeface="黑体" pitchFamily="49" charset="-122"/>
                <a:ea typeface="黑体" pitchFamily="49" charset="-122"/>
                <a:sym typeface="黑体" pitchFamily="49" charset="-122"/>
              </a:rPr>
              <a:t>解题步骤：</a:t>
            </a:r>
          </a:p>
          <a:p>
            <a:pPr algn="l">
              <a:buFont typeface="Arial" pitchFamily="34" charset="0"/>
              <a:buNone/>
            </a:pPr>
            <a:endParaRPr lang="zh-CN" altLang="en-US" sz="600" b="0">
              <a:solidFill>
                <a:schemeClr val="tx1"/>
              </a:solidFill>
              <a:latin typeface="黑体" pitchFamily="49" charset="-122"/>
              <a:ea typeface="黑体" pitchFamily="49" charset="-122"/>
              <a:sym typeface="黑体" pitchFamily="49" charset="-122"/>
            </a:endParaRPr>
          </a:p>
          <a:p>
            <a:pPr algn="l">
              <a:buFont typeface="Arial" pitchFamily="34" charset="0"/>
              <a:buNone/>
            </a:pPr>
            <a:r>
              <a:rPr lang="zh-CN" altLang="en-US" sz="2400" b="0">
                <a:solidFill>
                  <a:schemeClr val="tx1"/>
                </a:solidFill>
                <a:latin typeface="黑体" pitchFamily="49" charset="-122"/>
                <a:ea typeface="黑体" pitchFamily="49" charset="-122"/>
                <a:sym typeface="黑体" pitchFamily="49" charset="-122"/>
              </a:rPr>
              <a:t>（</a:t>
            </a:r>
            <a:r>
              <a:rPr lang="en-US" altLang="zh-CN" sz="2400" b="0">
                <a:solidFill>
                  <a:schemeClr val="tx1"/>
                </a:solidFill>
                <a:latin typeface="黑体" pitchFamily="49" charset="-122"/>
                <a:ea typeface="黑体" pitchFamily="49" charset="-122"/>
                <a:sym typeface="黑体" pitchFamily="49" charset="-122"/>
              </a:rPr>
              <a:t>1</a:t>
            </a:r>
            <a:r>
              <a:rPr lang="zh-CN" altLang="en-US" sz="2400" b="0">
                <a:solidFill>
                  <a:schemeClr val="tx1"/>
                </a:solidFill>
                <a:latin typeface="黑体" pitchFamily="49" charset="-122"/>
                <a:ea typeface="黑体" pitchFamily="49" charset="-122"/>
                <a:sym typeface="黑体" pitchFamily="49" charset="-122"/>
              </a:rPr>
              <a:t>）找基极：电位居中者</a:t>
            </a:r>
          </a:p>
          <a:p>
            <a:pPr algn="l">
              <a:buFont typeface="Arial" pitchFamily="34" charset="0"/>
              <a:buNone/>
            </a:pPr>
            <a:r>
              <a:rPr lang="zh-CN" altLang="en-US" sz="2400" b="0">
                <a:solidFill>
                  <a:schemeClr val="tx1"/>
                </a:solidFill>
                <a:latin typeface="黑体" pitchFamily="49" charset="-122"/>
                <a:ea typeface="黑体" pitchFamily="49" charset="-122"/>
                <a:sym typeface="黑体" pitchFamily="49" charset="-122"/>
              </a:rPr>
              <a:t>（</a:t>
            </a:r>
            <a:r>
              <a:rPr lang="en-US" altLang="zh-CN" sz="2400" b="0">
                <a:solidFill>
                  <a:schemeClr val="tx1"/>
                </a:solidFill>
                <a:latin typeface="黑体" pitchFamily="49" charset="-122"/>
                <a:ea typeface="黑体" pitchFamily="49" charset="-122"/>
                <a:sym typeface="黑体" pitchFamily="49" charset="-122"/>
              </a:rPr>
              <a:t>2</a:t>
            </a:r>
            <a:r>
              <a:rPr lang="zh-CN" altLang="en-US" sz="2400" b="0">
                <a:solidFill>
                  <a:schemeClr val="tx1"/>
                </a:solidFill>
                <a:latin typeface="黑体" pitchFamily="49" charset="-122"/>
                <a:ea typeface="黑体" pitchFamily="49" charset="-122"/>
                <a:sym typeface="黑体" pitchFamily="49" charset="-122"/>
              </a:rPr>
              <a:t>）找射极：</a:t>
            </a:r>
            <a:endParaRPr lang="zh-CN" altLang="en-US">
              <a:latin typeface="Times New Roman" pitchFamily="18" charset="0"/>
            </a:endParaRPr>
          </a:p>
        </p:txBody>
      </p:sp>
      <p:sp>
        <p:nvSpPr>
          <p:cNvPr id="39944" name="Text Box 8"/>
          <p:cNvSpPr>
            <a:spLocks noChangeArrowheads="1"/>
          </p:cNvSpPr>
          <p:nvPr/>
        </p:nvSpPr>
        <p:spPr bwMode="auto">
          <a:xfrm>
            <a:off x="1887538" y="1395413"/>
            <a:ext cx="52625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buFont typeface="Arial" pitchFamily="34" charset="0"/>
              <a:buNone/>
            </a:pPr>
            <a:r>
              <a:rPr lang="zh-CN" altLang="en-US" sz="2400" b="0">
                <a:solidFill>
                  <a:srgbClr val="FF0000"/>
                </a:solidFill>
                <a:latin typeface="黑体" pitchFamily="49" charset="-122"/>
                <a:ea typeface="黑体" pitchFamily="49" charset="-122"/>
                <a:sym typeface="黑体" pitchFamily="49" charset="-122"/>
              </a:rPr>
              <a:t>该题隐含条件是</a:t>
            </a:r>
            <a:r>
              <a:rPr lang="zh-CN" altLang="en-US" sz="2400" b="0">
                <a:solidFill>
                  <a:srgbClr val="FF0000"/>
                </a:solidFill>
                <a:latin typeface="Times New Roman" pitchFamily="18" charset="0"/>
                <a:ea typeface="黑体" pitchFamily="49" charset="-122"/>
              </a:rPr>
              <a:t>“</a:t>
            </a:r>
            <a:r>
              <a:rPr lang="en-US" altLang="zh-CN" sz="2400" b="0">
                <a:solidFill>
                  <a:srgbClr val="FF0000"/>
                </a:solidFill>
                <a:latin typeface="黑体" pitchFamily="49" charset="-122"/>
                <a:ea typeface="黑体" pitchFamily="49" charset="-122"/>
                <a:sym typeface="黑体" pitchFamily="49" charset="-122"/>
              </a:rPr>
              <a:t>BJT</a:t>
            </a:r>
            <a:r>
              <a:rPr lang="zh-CN" altLang="en-US" sz="2400" b="0">
                <a:solidFill>
                  <a:srgbClr val="FF0000"/>
                </a:solidFill>
                <a:latin typeface="黑体" pitchFamily="49" charset="-122"/>
                <a:ea typeface="黑体" pitchFamily="49" charset="-122"/>
                <a:sym typeface="黑体" pitchFamily="49" charset="-122"/>
              </a:rPr>
              <a:t>处于放大状态</a:t>
            </a:r>
            <a:r>
              <a:rPr lang="zh-CN" altLang="en-US" sz="2400" b="0">
                <a:solidFill>
                  <a:srgbClr val="FF0000"/>
                </a:solidFill>
                <a:latin typeface="Times New Roman" pitchFamily="18" charset="0"/>
                <a:ea typeface="黑体" pitchFamily="49" charset="-122"/>
              </a:rPr>
              <a:t>”</a:t>
            </a:r>
            <a:endParaRPr lang="zh-CN" altLang="en-US" sz="2400" b="0">
              <a:solidFill>
                <a:srgbClr val="FF0000"/>
              </a:solidFill>
              <a:latin typeface="黑体" pitchFamily="49" charset="-122"/>
              <a:ea typeface="黑体" pitchFamily="49" charset="-122"/>
              <a:sym typeface="黑体" pitchFamily="49" charset="-122"/>
            </a:endParaRPr>
          </a:p>
        </p:txBody>
      </p:sp>
      <p:sp>
        <p:nvSpPr>
          <p:cNvPr id="39945" name="Text Box 9"/>
          <p:cNvSpPr>
            <a:spLocks noChangeArrowheads="1"/>
          </p:cNvSpPr>
          <p:nvPr/>
        </p:nvSpPr>
        <p:spPr bwMode="auto">
          <a:xfrm>
            <a:off x="1735138" y="1928813"/>
            <a:ext cx="5715000" cy="1046162"/>
          </a:xfrm>
          <a:prstGeom prst="rect">
            <a:avLst/>
          </a:prstGeom>
          <a:noFill/>
          <a:ln w="19050">
            <a:solidFill>
              <a:schemeClr val="accent2"/>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buFont typeface="Arial" pitchFamily="34" charset="0"/>
              <a:buNone/>
            </a:pPr>
            <a:r>
              <a:rPr lang="zh-CN" altLang="en-US" sz="2400" b="0">
                <a:solidFill>
                  <a:schemeClr val="tx1"/>
                </a:solidFill>
                <a:latin typeface="黑体" pitchFamily="49" charset="-122"/>
                <a:ea typeface="黑体" pitchFamily="49" charset="-122"/>
                <a:sym typeface="黑体" pitchFamily="49" charset="-122"/>
              </a:rPr>
              <a:t> 由此可知对于：</a:t>
            </a:r>
            <a:r>
              <a:rPr lang="zh-CN" altLang="en-US" sz="2400" b="0">
                <a:solidFill>
                  <a:schemeClr val="tx1"/>
                </a:solidFill>
                <a:latin typeface="Times New Roman" pitchFamily="18" charset="0"/>
                <a:ea typeface="黑体" pitchFamily="49" charset="-122"/>
              </a:rPr>
              <a:t> </a:t>
            </a:r>
            <a:r>
              <a:rPr lang="en-US" altLang="zh-CN" sz="2400" b="0">
                <a:solidFill>
                  <a:schemeClr val="tx1"/>
                </a:solidFill>
                <a:latin typeface="Times New Roman" pitchFamily="18" charset="0"/>
                <a:ea typeface="黑体" pitchFamily="49" charset="-122"/>
              </a:rPr>
              <a:t>NPN</a:t>
            </a:r>
            <a:r>
              <a:rPr lang="zh-CN" altLang="en-US" sz="2400" b="0">
                <a:solidFill>
                  <a:schemeClr val="tx1"/>
                </a:solidFill>
                <a:latin typeface="Times New Roman" pitchFamily="18" charset="0"/>
                <a:ea typeface="黑体" pitchFamily="49" charset="-122"/>
              </a:rPr>
              <a:t>管：</a:t>
            </a:r>
            <a:r>
              <a:rPr lang="en-US" altLang="zh-CN" sz="2400" b="0" i="1">
                <a:solidFill>
                  <a:schemeClr val="tx1"/>
                </a:solidFill>
                <a:latin typeface="Times New Roman" pitchFamily="18" charset="0"/>
                <a:ea typeface="黑体" pitchFamily="49" charset="-122"/>
              </a:rPr>
              <a:t>V</a:t>
            </a:r>
            <a:r>
              <a:rPr lang="en-US" altLang="zh-CN" sz="1200" b="0">
                <a:solidFill>
                  <a:schemeClr val="tx1"/>
                </a:solidFill>
                <a:latin typeface="Times New Roman" pitchFamily="18" charset="0"/>
                <a:ea typeface="黑体" pitchFamily="49" charset="-122"/>
              </a:rPr>
              <a:t>C</a:t>
            </a:r>
            <a:r>
              <a:rPr lang="en-US" altLang="zh-CN" sz="2400" b="0">
                <a:solidFill>
                  <a:schemeClr val="tx1"/>
                </a:solidFill>
                <a:latin typeface="Times New Roman" pitchFamily="18" charset="0"/>
                <a:ea typeface="黑体" pitchFamily="49" charset="-122"/>
              </a:rPr>
              <a:t> </a:t>
            </a:r>
            <a:r>
              <a:rPr lang="en-US" altLang="zh-CN" sz="2400">
                <a:solidFill>
                  <a:srgbClr val="000000"/>
                </a:solidFill>
                <a:latin typeface="Times New Roman" pitchFamily="18" charset="0"/>
                <a:ea typeface="黑体" pitchFamily="49" charset="-122"/>
              </a:rPr>
              <a:t>&gt;</a:t>
            </a:r>
            <a:r>
              <a:rPr lang="en-US" altLang="zh-CN" sz="2400" b="0">
                <a:solidFill>
                  <a:schemeClr val="tx1"/>
                </a:solidFill>
                <a:latin typeface="Times New Roman" pitchFamily="18" charset="0"/>
                <a:ea typeface="黑体" pitchFamily="49" charset="-122"/>
              </a:rPr>
              <a:t> </a:t>
            </a:r>
            <a:r>
              <a:rPr lang="en-US" altLang="zh-CN" sz="2400" b="0" i="1">
                <a:solidFill>
                  <a:schemeClr val="tx1"/>
                </a:solidFill>
                <a:latin typeface="Times New Roman" pitchFamily="18" charset="0"/>
                <a:ea typeface="黑体" pitchFamily="49" charset="-122"/>
              </a:rPr>
              <a:t>V</a:t>
            </a:r>
            <a:r>
              <a:rPr lang="en-US" altLang="zh-CN" sz="1200" b="0">
                <a:solidFill>
                  <a:schemeClr val="tx1"/>
                </a:solidFill>
                <a:latin typeface="Times New Roman" pitchFamily="18" charset="0"/>
                <a:ea typeface="黑体" pitchFamily="49" charset="-122"/>
              </a:rPr>
              <a:t>B</a:t>
            </a:r>
            <a:r>
              <a:rPr lang="en-US" altLang="zh-CN" sz="2400">
                <a:solidFill>
                  <a:schemeClr val="tx1"/>
                </a:solidFill>
                <a:latin typeface="Times New Roman" pitchFamily="18" charset="0"/>
                <a:ea typeface="黑体" pitchFamily="49" charset="-122"/>
              </a:rPr>
              <a:t> </a:t>
            </a:r>
            <a:r>
              <a:rPr lang="en-US" altLang="zh-CN" sz="2400">
                <a:solidFill>
                  <a:srgbClr val="000000"/>
                </a:solidFill>
                <a:latin typeface="Times New Roman" pitchFamily="18" charset="0"/>
                <a:ea typeface="黑体" pitchFamily="49" charset="-122"/>
              </a:rPr>
              <a:t>&gt;</a:t>
            </a:r>
            <a:r>
              <a:rPr lang="en-US" altLang="zh-CN" sz="2400" b="0">
                <a:solidFill>
                  <a:schemeClr val="tx1"/>
                </a:solidFill>
                <a:latin typeface="Times New Roman" pitchFamily="18" charset="0"/>
                <a:ea typeface="黑体" pitchFamily="49" charset="-122"/>
              </a:rPr>
              <a:t> </a:t>
            </a:r>
            <a:r>
              <a:rPr lang="en-US" altLang="zh-CN" sz="2400" b="0" i="1">
                <a:solidFill>
                  <a:schemeClr val="tx1"/>
                </a:solidFill>
                <a:latin typeface="Times New Roman" pitchFamily="18" charset="0"/>
                <a:ea typeface="黑体" pitchFamily="49" charset="-122"/>
              </a:rPr>
              <a:t>V</a:t>
            </a:r>
            <a:r>
              <a:rPr lang="en-US" altLang="zh-CN" sz="1200" b="0">
                <a:solidFill>
                  <a:schemeClr val="tx1"/>
                </a:solidFill>
                <a:latin typeface="Times New Roman" pitchFamily="18" charset="0"/>
                <a:ea typeface="黑体" pitchFamily="49" charset="-122"/>
              </a:rPr>
              <a:t>E</a:t>
            </a:r>
            <a:endParaRPr lang="zh-CN" altLang="en-US" sz="1200" b="0">
              <a:solidFill>
                <a:schemeClr val="tx1"/>
              </a:solidFill>
              <a:latin typeface="Times New Roman" pitchFamily="18" charset="0"/>
              <a:ea typeface="黑体" pitchFamily="49" charset="-122"/>
            </a:endParaRPr>
          </a:p>
          <a:p>
            <a:pPr algn="l">
              <a:buFont typeface="Arial" pitchFamily="34" charset="0"/>
              <a:buNone/>
            </a:pPr>
            <a:endParaRPr lang="zh-CN" altLang="en-US" sz="600" b="0">
              <a:solidFill>
                <a:schemeClr val="tx1"/>
              </a:solidFill>
              <a:latin typeface="Times New Roman" pitchFamily="18" charset="0"/>
              <a:ea typeface="黑体" pitchFamily="49" charset="-122"/>
            </a:endParaRPr>
          </a:p>
          <a:p>
            <a:pPr algn="l">
              <a:buFont typeface="Arial" pitchFamily="34" charset="0"/>
              <a:buNone/>
            </a:pPr>
            <a:r>
              <a:rPr lang="en-US" altLang="zh-CN" sz="2400" b="0">
                <a:solidFill>
                  <a:schemeClr val="tx1"/>
                </a:solidFill>
                <a:latin typeface="Times New Roman" pitchFamily="18" charset="0"/>
                <a:ea typeface="黑体" pitchFamily="49" charset="-122"/>
              </a:rPr>
              <a:t>                               PNP</a:t>
            </a:r>
            <a:r>
              <a:rPr lang="zh-CN" altLang="en-US" sz="2400" b="0">
                <a:solidFill>
                  <a:schemeClr val="tx1"/>
                </a:solidFill>
                <a:latin typeface="Times New Roman" pitchFamily="18" charset="0"/>
                <a:ea typeface="黑体" pitchFamily="49" charset="-122"/>
              </a:rPr>
              <a:t>管：</a:t>
            </a:r>
            <a:r>
              <a:rPr lang="en-US" altLang="zh-CN" sz="2400" b="0" i="1">
                <a:solidFill>
                  <a:schemeClr val="tx1"/>
                </a:solidFill>
                <a:latin typeface="Times New Roman" pitchFamily="18" charset="0"/>
                <a:ea typeface="黑体" pitchFamily="49" charset="-122"/>
              </a:rPr>
              <a:t>V</a:t>
            </a:r>
            <a:r>
              <a:rPr lang="en-US" altLang="zh-CN" sz="1200" b="0">
                <a:solidFill>
                  <a:schemeClr val="tx1"/>
                </a:solidFill>
                <a:latin typeface="Times New Roman" pitchFamily="18" charset="0"/>
                <a:ea typeface="黑体" pitchFamily="49" charset="-122"/>
              </a:rPr>
              <a:t>E</a:t>
            </a:r>
            <a:r>
              <a:rPr lang="en-US" altLang="zh-CN" sz="2400" b="0">
                <a:solidFill>
                  <a:schemeClr val="tx1"/>
                </a:solidFill>
                <a:latin typeface="Times New Roman" pitchFamily="18" charset="0"/>
                <a:ea typeface="黑体" pitchFamily="49" charset="-122"/>
              </a:rPr>
              <a:t> </a:t>
            </a:r>
            <a:r>
              <a:rPr lang="en-US" altLang="zh-CN" sz="2400">
                <a:solidFill>
                  <a:srgbClr val="000000"/>
                </a:solidFill>
                <a:latin typeface="Times New Roman" pitchFamily="18" charset="0"/>
                <a:ea typeface="黑体" pitchFamily="49" charset="-122"/>
              </a:rPr>
              <a:t>&gt;</a:t>
            </a:r>
            <a:r>
              <a:rPr lang="en-US" altLang="zh-CN" sz="2400" b="0">
                <a:solidFill>
                  <a:schemeClr val="tx1"/>
                </a:solidFill>
                <a:latin typeface="Times New Roman" pitchFamily="18" charset="0"/>
                <a:ea typeface="黑体" pitchFamily="49" charset="-122"/>
              </a:rPr>
              <a:t> </a:t>
            </a:r>
            <a:r>
              <a:rPr lang="en-US" altLang="zh-CN" sz="2400" b="0" i="1">
                <a:solidFill>
                  <a:schemeClr val="tx1"/>
                </a:solidFill>
                <a:latin typeface="Times New Roman" pitchFamily="18" charset="0"/>
                <a:ea typeface="黑体" pitchFamily="49" charset="-122"/>
              </a:rPr>
              <a:t>V</a:t>
            </a:r>
            <a:r>
              <a:rPr lang="en-US" altLang="zh-CN" sz="1200" b="0">
                <a:solidFill>
                  <a:schemeClr val="tx1"/>
                </a:solidFill>
                <a:latin typeface="Times New Roman" pitchFamily="18" charset="0"/>
                <a:ea typeface="黑体" pitchFamily="49" charset="-122"/>
              </a:rPr>
              <a:t>B</a:t>
            </a:r>
            <a:r>
              <a:rPr lang="en-US" altLang="zh-CN" sz="2400">
                <a:solidFill>
                  <a:schemeClr val="tx1"/>
                </a:solidFill>
                <a:latin typeface="Times New Roman" pitchFamily="18" charset="0"/>
                <a:ea typeface="黑体" pitchFamily="49" charset="-122"/>
              </a:rPr>
              <a:t> </a:t>
            </a:r>
            <a:r>
              <a:rPr lang="en-US" altLang="zh-CN" sz="2400">
                <a:solidFill>
                  <a:srgbClr val="000000"/>
                </a:solidFill>
                <a:latin typeface="Times New Roman" pitchFamily="18" charset="0"/>
                <a:ea typeface="黑体" pitchFamily="49" charset="-122"/>
              </a:rPr>
              <a:t>&gt;</a:t>
            </a:r>
            <a:r>
              <a:rPr lang="en-US" altLang="zh-CN" sz="2400" b="0">
                <a:solidFill>
                  <a:schemeClr val="tx1"/>
                </a:solidFill>
                <a:latin typeface="Times New Roman" pitchFamily="18" charset="0"/>
                <a:ea typeface="黑体" pitchFamily="49" charset="-122"/>
              </a:rPr>
              <a:t> </a:t>
            </a:r>
            <a:r>
              <a:rPr lang="en-US" altLang="zh-CN" sz="2400" b="0" i="1">
                <a:solidFill>
                  <a:schemeClr val="tx1"/>
                </a:solidFill>
                <a:latin typeface="Times New Roman" pitchFamily="18" charset="0"/>
                <a:ea typeface="黑体" pitchFamily="49" charset="-122"/>
              </a:rPr>
              <a:t>V</a:t>
            </a:r>
            <a:r>
              <a:rPr lang="en-US" altLang="zh-CN" sz="1200" b="0">
                <a:solidFill>
                  <a:schemeClr val="tx1"/>
                </a:solidFill>
                <a:latin typeface="Times New Roman" pitchFamily="18" charset="0"/>
                <a:ea typeface="黑体" pitchFamily="49" charset="-122"/>
              </a:rPr>
              <a:t>C</a:t>
            </a:r>
            <a:endParaRPr lang="zh-CN" altLang="en-US" sz="1200" b="0">
              <a:solidFill>
                <a:schemeClr val="tx1"/>
              </a:solidFill>
              <a:latin typeface="Times New Roman" pitchFamily="18" charset="0"/>
              <a:ea typeface="黑体" pitchFamily="49" charset="-122"/>
            </a:endParaRPr>
          </a:p>
          <a:p>
            <a:pPr algn="l">
              <a:buFont typeface="Arial" pitchFamily="34" charset="0"/>
              <a:buNone/>
            </a:pPr>
            <a:endParaRPr lang="zh-CN" altLang="en-US" sz="700" b="0">
              <a:solidFill>
                <a:schemeClr val="tx1"/>
              </a:solidFill>
              <a:latin typeface="Times New Roman" pitchFamily="18" charset="0"/>
              <a:ea typeface="黑体" pitchFamily="49" charset="-122"/>
            </a:endParaRPr>
          </a:p>
        </p:txBody>
      </p:sp>
      <p:sp>
        <p:nvSpPr>
          <p:cNvPr id="31750" name="Rectangle 10"/>
          <p:cNvSpPr>
            <a:spLocks noChangeArrowheads="1"/>
          </p:cNvSpPr>
          <p:nvPr/>
        </p:nvSpPr>
        <p:spPr bwMode="auto">
          <a:xfrm>
            <a:off x="744538" y="260350"/>
            <a:ext cx="6607175"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buFont typeface="Arial" pitchFamily="34" charset="0"/>
              <a:buNone/>
            </a:pPr>
            <a:r>
              <a:rPr lang="zh-CN" altLang="en-US" sz="2800" dirty="0">
                <a:solidFill>
                  <a:srgbClr val="C00000"/>
                </a:solidFill>
                <a:latin typeface="黑体" pitchFamily="49" charset="-122"/>
                <a:ea typeface="黑体" pitchFamily="49" charset="-122"/>
                <a:sym typeface="黑体" pitchFamily="49" charset="-122"/>
              </a:rPr>
              <a:t>例</a:t>
            </a:r>
            <a:r>
              <a:rPr lang="en-US" altLang="zh-CN" sz="2800" dirty="0">
                <a:solidFill>
                  <a:srgbClr val="C00000"/>
                </a:solidFill>
                <a:latin typeface="黑体" pitchFamily="49" charset="-122"/>
                <a:ea typeface="黑体" pitchFamily="49" charset="-122"/>
                <a:sym typeface="黑体" pitchFamily="49" charset="-122"/>
              </a:rPr>
              <a:t>1</a:t>
            </a:r>
            <a:r>
              <a:rPr lang="zh-CN" altLang="en-US" sz="2800" dirty="0">
                <a:solidFill>
                  <a:srgbClr val="C00000"/>
                </a:solidFill>
                <a:latin typeface="黑体" pitchFamily="49" charset="-122"/>
                <a:ea typeface="黑体" pitchFamily="49" charset="-122"/>
                <a:sym typeface="黑体" pitchFamily="49" charset="-122"/>
              </a:rPr>
              <a:t>解题方法：</a:t>
            </a:r>
          </a:p>
          <a:p>
            <a:pPr algn="l">
              <a:buFont typeface="Arial" pitchFamily="34" charset="0"/>
              <a:buNone/>
            </a:pPr>
            <a:endParaRPr lang="zh-CN" altLang="en-US" sz="900" dirty="0">
              <a:solidFill>
                <a:srgbClr val="C00000"/>
              </a:solidFill>
              <a:latin typeface="黑体" pitchFamily="49" charset="-122"/>
              <a:ea typeface="黑体" pitchFamily="49" charset="-122"/>
              <a:sym typeface="黑体" pitchFamily="49" charset="-122"/>
            </a:endParaRPr>
          </a:p>
          <a:p>
            <a:pPr algn="l">
              <a:buFont typeface="Arial" pitchFamily="34" charset="0"/>
              <a:buNone/>
            </a:pPr>
            <a:r>
              <a:rPr lang="zh-CN" altLang="en-US" sz="2000" dirty="0">
                <a:solidFill>
                  <a:srgbClr val="000000"/>
                </a:solidFill>
                <a:latin typeface="幼圆" pitchFamily="49" charset="-122"/>
                <a:ea typeface="幼圆" pitchFamily="49" charset="-122"/>
                <a:sym typeface="幼圆" pitchFamily="49" charset="-122"/>
              </a:rPr>
              <a:t>   </a:t>
            </a:r>
            <a:r>
              <a:rPr lang="zh-CN" altLang="en-US" sz="2400" dirty="0">
                <a:solidFill>
                  <a:schemeClr val="tx1"/>
                </a:solidFill>
                <a:latin typeface="宋体" pitchFamily="2" charset="-122"/>
                <a:sym typeface="宋体" pitchFamily="2" charset="-122"/>
              </a:rPr>
              <a:t>已知放大电路中各管电位</a:t>
            </a:r>
            <a:r>
              <a:rPr lang="en-US" altLang="zh-CN" sz="2400" dirty="0">
                <a:solidFill>
                  <a:schemeClr val="tx1"/>
                </a:solidFill>
                <a:latin typeface="宋体" pitchFamily="2" charset="-122"/>
                <a:sym typeface="宋体" pitchFamily="2" charset="-122"/>
              </a:rPr>
              <a:t>,</a:t>
            </a:r>
            <a:r>
              <a:rPr lang="zh-CN" altLang="en-US" sz="2400" dirty="0">
                <a:solidFill>
                  <a:schemeClr val="tx1"/>
                </a:solidFill>
                <a:latin typeface="宋体" pitchFamily="2" charset="-122"/>
                <a:sym typeface="宋体" pitchFamily="2" charset="-122"/>
              </a:rPr>
              <a:t>试判断管型和材料</a:t>
            </a:r>
            <a:endParaRPr lang="zh-CN" altLang="en-US" sz="2400" dirty="0">
              <a:solidFill>
                <a:schemeClr val="tx1"/>
              </a:solidFill>
              <a:latin typeface="Times New Roman" pitchFamily="18" charset="0"/>
              <a:sym typeface="Arial" pitchFamily="34" charset="0"/>
            </a:endParaRPr>
          </a:p>
        </p:txBody>
      </p:sp>
      <p:sp>
        <p:nvSpPr>
          <p:cNvPr id="39947" name="Rectangle 11"/>
          <p:cNvSpPr>
            <a:spLocks noChangeArrowheads="1"/>
          </p:cNvSpPr>
          <p:nvPr/>
        </p:nvSpPr>
        <p:spPr bwMode="auto">
          <a:xfrm>
            <a:off x="1116013" y="5227638"/>
            <a:ext cx="7315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buFont typeface="Arial" pitchFamily="34" charset="0"/>
              <a:buNone/>
            </a:pPr>
            <a:r>
              <a:rPr lang="zh-CN" altLang="en-US" sz="2400" b="0">
                <a:solidFill>
                  <a:schemeClr val="tx1"/>
                </a:solidFill>
                <a:latin typeface="黑体" pitchFamily="49" charset="-122"/>
                <a:ea typeface="黑体" pitchFamily="49" charset="-122"/>
                <a:sym typeface="黑体" pitchFamily="49" charset="-122"/>
              </a:rPr>
              <a:t>（</a:t>
            </a:r>
            <a:r>
              <a:rPr lang="en-US" altLang="zh-CN" sz="2400" b="0">
                <a:solidFill>
                  <a:schemeClr val="tx1"/>
                </a:solidFill>
                <a:latin typeface="黑体" pitchFamily="49" charset="-122"/>
                <a:ea typeface="黑体" pitchFamily="49" charset="-122"/>
                <a:sym typeface="黑体" pitchFamily="49" charset="-122"/>
              </a:rPr>
              <a:t>3</a:t>
            </a:r>
            <a:r>
              <a:rPr lang="zh-CN" altLang="en-US" sz="2400" b="0">
                <a:solidFill>
                  <a:schemeClr val="tx1"/>
                </a:solidFill>
                <a:latin typeface="黑体" pitchFamily="49" charset="-122"/>
                <a:ea typeface="黑体" pitchFamily="49" charset="-122"/>
                <a:sym typeface="黑体" pitchFamily="49" charset="-122"/>
              </a:rPr>
              <a:t>）判断材料：由</a:t>
            </a:r>
            <a:r>
              <a:rPr lang="en-US" altLang="zh-CN" sz="1600" i="1">
                <a:solidFill>
                  <a:schemeClr val="tx1"/>
                </a:solidFill>
                <a:latin typeface="Times New Roman" pitchFamily="18" charset="0"/>
                <a:sym typeface="Arial" pitchFamily="34" charset="0"/>
              </a:rPr>
              <a:t>U</a:t>
            </a:r>
            <a:r>
              <a:rPr lang="en-US" altLang="zh-CN" sz="1600" baseline="-25000">
                <a:solidFill>
                  <a:schemeClr val="tx1"/>
                </a:solidFill>
                <a:latin typeface="Times New Roman" pitchFamily="18" charset="0"/>
                <a:sym typeface="Arial" pitchFamily="34" charset="0"/>
              </a:rPr>
              <a:t>BE </a:t>
            </a:r>
            <a:r>
              <a:rPr lang="zh-CN" altLang="en-US" sz="2400" b="0">
                <a:solidFill>
                  <a:schemeClr val="tx1"/>
                </a:solidFill>
                <a:latin typeface="黑体" pitchFamily="49" charset="-122"/>
                <a:ea typeface="黑体" pitchFamily="49" charset="-122"/>
                <a:sym typeface="黑体" pitchFamily="49" charset="-122"/>
              </a:rPr>
              <a:t>值可判明为 </a:t>
            </a:r>
            <a:r>
              <a:rPr lang="zh-CN" altLang="en-US" sz="2400" b="0">
                <a:solidFill>
                  <a:srgbClr val="0066FF"/>
                </a:solidFill>
                <a:latin typeface="黑体" pitchFamily="49" charset="-122"/>
                <a:ea typeface="黑体" pitchFamily="49" charset="-122"/>
                <a:sym typeface="黑体" pitchFamily="49" charset="-122"/>
              </a:rPr>
              <a:t>锗</a:t>
            </a:r>
            <a:r>
              <a:rPr lang="en-US" altLang="zh-CN" sz="2400">
                <a:solidFill>
                  <a:schemeClr val="tx1"/>
                </a:solidFill>
                <a:latin typeface="黑体" pitchFamily="49" charset="-122"/>
                <a:ea typeface="黑体" pitchFamily="49" charset="-122"/>
                <a:sym typeface="黑体" pitchFamily="49" charset="-122"/>
              </a:rPr>
              <a:t>/</a:t>
            </a:r>
            <a:r>
              <a:rPr lang="zh-CN" altLang="en-US" sz="2400" b="0">
                <a:solidFill>
                  <a:srgbClr val="0066FF"/>
                </a:solidFill>
                <a:latin typeface="黑体" pitchFamily="49" charset="-122"/>
                <a:ea typeface="黑体" pitchFamily="49" charset="-122"/>
                <a:sym typeface="黑体" pitchFamily="49" charset="-122"/>
              </a:rPr>
              <a:t>硅</a:t>
            </a:r>
            <a:r>
              <a:rPr lang="zh-CN" altLang="en-US" sz="2400" b="0">
                <a:solidFill>
                  <a:schemeClr val="tx1"/>
                </a:solidFill>
                <a:latin typeface="黑体" pitchFamily="49" charset="-122"/>
                <a:ea typeface="黑体" pitchFamily="49" charset="-122"/>
                <a:sym typeface="黑体" pitchFamily="49" charset="-122"/>
              </a:rPr>
              <a:t>材料</a:t>
            </a:r>
          </a:p>
          <a:p>
            <a:pPr algn="l">
              <a:buFont typeface="Arial" pitchFamily="34" charset="0"/>
              <a:buNone/>
            </a:pPr>
            <a:r>
              <a:rPr lang="zh-CN" altLang="en-US" sz="2400" b="0">
                <a:solidFill>
                  <a:schemeClr val="tx1"/>
                </a:solidFill>
                <a:latin typeface="黑体" pitchFamily="49" charset="-122"/>
                <a:ea typeface="黑体" pitchFamily="49" charset="-122"/>
                <a:sym typeface="黑体" pitchFamily="49" charset="-122"/>
              </a:rPr>
              <a:t>（</a:t>
            </a:r>
            <a:r>
              <a:rPr lang="en-US" altLang="zh-CN" sz="2400" b="0">
                <a:solidFill>
                  <a:schemeClr val="tx1"/>
                </a:solidFill>
                <a:latin typeface="黑体" pitchFamily="49" charset="-122"/>
                <a:ea typeface="黑体" pitchFamily="49" charset="-122"/>
                <a:sym typeface="黑体" pitchFamily="49" charset="-122"/>
              </a:rPr>
              <a:t>4</a:t>
            </a:r>
            <a:r>
              <a:rPr lang="zh-CN" altLang="en-US" sz="2400" b="0">
                <a:solidFill>
                  <a:schemeClr val="tx1"/>
                </a:solidFill>
                <a:latin typeface="黑体" pitchFamily="49" charset="-122"/>
                <a:ea typeface="黑体" pitchFamily="49" charset="-122"/>
                <a:sym typeface="黑体" pitchFamily="49" charset="-122"/>
              </a:rPr>
              <a:t>）由三极电位关系可判明是</a:t>
            </a:r>
            <a:r>
              <a:rPr lang="en-US" altLang="zh-CN" sz="2400" b="0">
                <a:solidFill>
                  <a:srgbClr val="0066FF"/>
                </a:solidFill>
                <a:latin typeface="黑体" pitchFamily="49" charset="-122"/>
                <a:ea typeface="黑体" pitchFamily="49" charset="-122"/>
                <a:sym typeface="黑体" pitchFamily="49" charset="-122"/>
              </a:rPr>
              <a:t>NPN</a:t>
            </a:r>
            <a:r>
              <a:rPr lang="zh-CN" altLang="en-US" sz="2400" b="0">
                <a:solidFill>
                  <a:srgbClr val="0066FF"/>
                </a:solidFill>
                <a:latin typeface="黑体" pitchFamily="49" charset="-122"/>
                <a:ea typeface="黑体" pitchFamily="49" charset="-122"/>
                <a:sym typeface="黑体" pitchFamily="49" charset="-122"/>
              </a:rPr>
              <a:t>管</a:t>
            </a:r>
            <a:r>
              <a:rPr lang="en-US" altLang="zh-CN" sz="2400">
                <a:solidFill>
                  <a:schemeClr val="tx1"/>
                </a:solidFill>
                <a:latin typeface="黑体" pitchFamily="49" charset="-122"/>
                <a:ea typeface="黑体" pitchFamily="49" charset="-122"/>
                <a:sym typeface="黑体" pitchFamily="49" charset="-122"/>
              </a:rPr>
              <a:t>/</a:t>
            </a:r>
            <a:r>
              <a:rPr lang="en-US" altLang="zh-CN" sz="2400" b="0">
                <a:solidFill>
                  <a:srgbClr val="0066FF"/>
                </a:solidFill>
                <a:latin typeface="黑体" pitchFamily="49" charset="-122"/>
                <a:ea typeface="黑体" pitchFamily="49" charset="-122"/>
                <a:sym typeface="黑体" pitchFamily="49" charset="-122"/>
              </a:rPr>
              <a:t>PNP</a:t>
            </a:r>
            <a:r>
              <a:rPr lang="zh-CN" altLang="en-US" sz="2400" b="0">
                <a:solidFill>
                  <a:srgbClr val="0066FF"/>
                </a:solidFill>
                <a:latin typeface="黑体" pitchFamily="49" charset="-122"/>
                <a:ea typeface="黑体" pitchFamily="49" charset="-122"/>
                <a:sym typeface="黑体" pitchFamily="49" charset="-122"/>
              </a:rPr>
              <a:t>管</a:t>
            </a:r>
            <a:endParaRPr lang="zh-CN" altLang="en-US">
              <a:latin typeface="Times New Roman" pitchFamily="18" charset="0"/>
            </a:endParaRPr>
          </a:p>
        </p:txBody>
      </p:sp>
      <p:sp>
        <p:nvSpPr>
          <p:cNvPr id="12" name="文本框 11">
            <a:extLst>
              <a:ext uri="{FF2B5EF4-FFF2-40B4-BE49-F238E27FC236}">
                <a16:creationId xmlns:a16="http://schemas.microsoft.com/office/drawing/2014/main" id="{BD33B6D0-95C9-4395-B001-3B5891002860}"/>
              </a:ext>
            </a:extLst>
          </p:cNvPr>
          <p:cNvSpPr txBox="1"/>
          <p:nvPr/>
        </p:nvSpPr>
        <p:spPr>
          <a:xfrm>
            <a:off x="7771706" y="6228020"/>
            <a:ext cx="415499" cy="369332"/>
          </a:xfrm>
          <a:prstGeom prst="rect">
            <a:avLst/>
          </a:prstGeom>
          <a:noFill/>
        </p:spPr>
        <p:txBody>
          <a:bodyPr wrap="none" rtlCol="0">
            <a:spAutoFit/>
          </a:bodyPr>
          <a:lstStyle/>
          <a:p>
            <a:r>
              <a:rPr lang="en-US" altLang="zh-CN" sz="1800" dirty="0">
                <a:solidFill>
                  <a:srgbClr val="E4A4DC"/>
                </a:solidFill>
              </a:rPr>
              <a:t>87</a:t>
            </a:r>
            <a:endParaRPr lang="zh-CN" altLang="en-US" sz="1800" dirty="0">
              <a:solidFill>
                <a:srgbClr val="E4A4D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44"/>
                                        </p:tgtEl>
                                        <p:attrNameLst>
                                          <p:attrName>style.visibility</p:attrName>
                                        </p:attrNameLst>
                                      </p:cBhvr>
                                      <p:to>
                                        <p:strVal val="visible"/>
                                      </p:to>
                                    </p:set>
                                    <p:animEffect filter="wipe(left)">
                                      <p:cBhvr>
                                        <p:cTn id="7" dur="500"/>
                                        <p:tgtEl>
                                          <p:spTgt spid="399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945">
                                            <p:bg/>
                                          </p:spTgt>
                                        </p:tgtEl>
                                        <p:attrNameLst>
                                          <p:attrName>style.visibility</p:attrName>
                                        </p:attrNameLst>
                                      </p:cBhvr>
                                      <p:to>
                                        <p:strVal val="visible"/>
                                      </p:to>
                                    </p:set>
                                    <p:animEffect filter="wipe(left)">
                                      <p:cBhvr>
                                        <p:cTn id="12" dur="500"/>
                                        <p:tgtEl>
                                          <p:spTgt spid="39945">
                                            <p:bg/>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9945">
                                            <p:txEl>
                                              <p:pRg st="0" end="0"/>
                                            </p:txEl>
                                          </p:spTgt>
                                        </p:tgtEl>
                                        <p:attrNameLst>
                                          <p:attrName>style.visibility</p:attrName>
                                        </p:attrNameLst>
                                      </p:cBhvr>
                                      <p:to>
                                        <p:strVal val="visible"/>
                                      </p:to>
                                    </p:set>
                                    <p:animEffect filter="wipe(left)">
                                      <p:cBhvr>
                                        <p:cTn id="15" dur="500"/>
                                        <p:tgtEl>
                                          <p:spTgt spid="39945">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9945">
                                            <p:txEl>
                                              <p:pRg st="2" end="2"/>
                                            </p:txEl>
                                          </p:spTgt>
                                        </p:tgtEl>
                                        <p:attrNameLst>
                                          <p:attrName>style.visibility</p:attrName>
                                        </p:attrNameLst>
                                      </p:cBhvr>
                                      <p:to>
                                        <p:strVal val="visible"/>
                                      </p:to>
                                    </p:set>
                                    <p:animEffect filter="wipe(left)">
                                      <p:cBhvr>
                                        <p:cTn id="18" dur="500"/>
                                        <p:tgtEl>
                                          <p:spTgt spid="39945">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9943">
                                            <p:txEl>
                                              <p:pRg st="0" end="0"/>
                                            </p:txEl>
                                          </p:spTgt>
                                        </p:tgtEl>
                                        <p:attrNameLst>
                                          <p:attrName>style.visibility</p:attrName>
                                        </p:attrNameLst>
                                      </p:cBhvr>
                                      <p:to>
                                        <p:strVal val="visible"/>
                                      </p:to>
                                    </p:set>
                                    <p:animEffect filter="wipe(left)">
                                      <p:cBhvr>
                                        <p:cTn id="23" dur="500"/>
                                        <p:tgtEl>
                                          <p:spTgt spid="39943">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9943">
                                            <p:txEl>
                                              <p:pRg st="2" end="2"/>
                                            </p:txEl>
                                          </p:spTgt>
                                        </p:tgtEl>
                                        <p:attrNameLst>
                                          <p:attrName>style.visibility</p:attrName>
                                        </p:attrNameLst>
                                      </p:cBhvr>
                                      <p:to>
                                        <p:strVal val="visible"/>
                                      </p:to>
                                    </p:set>
                                    <p:animEffect filter="wipe(left)">
                                      <p:cBhvr>
                                        <p:cTn id="28" dur="500"/>
                                        <p:tgtEl>
                                          <p:spTgt spid="39943">
                                            <p:txEl>
                                              <p:pRg st="2" end="2"/>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9943">
                                            <p:txEl>
                                              <p:pRg st="3" end="3"/>
                                            </p:txEl>
                                          </p:spTgt>
                                        </p:tgtEl>
                                        <p:attrNameLst>
                                          <p:attrName>style.visibility</p:attrName>
                                        </p:attrNameLst>
                                      </p:cBhvr>
                                      <p:to>
                                        <p:strVal val="visible"/>
                                      </p:to>
                                    </p:set>
                                    <p:animEffect filter="wipe(left)">
                                      <p:cBhvr>
                                        <p:cTn id="33" dur="500"/>
                                        <p:tgtEl>
                                          <p:spTgt spid="39943">
                                            <p:txEl>
                                              <p:pRg st="3" end="3"/>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39938"/>
                                        </p:tgtEl>
                                        <p:attrNameLst>
                                          <p:attrName>style.visibility</p:attrName>
                                        </p:attrNameLst>
                                      </p:cBhvr>
                                      <p:to>
                                        <p:strVal val="visible"/>
                                      </p:to>
                                    </p:set>
                                    <p:animEffect filter="wipe(left)">
                                      <p:cBhvr>
                                        <p:cTn id="38" dur="500"/>
                                        <p:tgtEl>
                                          <p:spTgt spid="3993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9947">
                                            <p:txEl>
                                              <p:pRg st="0" end="0"/>
                                            </p:txEl>
                                          </p:spTgt>
                                        </p:tgtEl>
                                        <p:attrNameLst>
                                          <p:attrName>style.visibility</p:attrName>
                                        </p:attrNameLst>
                                      </p:cBhvr>
                                      <p:to>
                                        <p:strVal val="visible"/>
                                      </p:to>
                                    </p:set>
                                    <p:animEffect filter="wipe(left)">
                                      <p:cBhvr>
                                        <p:cTn id="43" dur="500"/>
                                        <p:tgtEl>
                                          <p:spTgt spid="39947">
                                            <p:txEl>
                                              <p:pRg st="0" end="0"/>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9947">
                                            <p:txEl>
                                              <p:pRg st="1" end="1"/>
                                            </p:txEl>
                                          </p:spTgt>
                                        </p:tgtEl>
                                        <p:attrNameLst>
                                          <p:attrName>style.visibility</p:attrName>
                                        </p:attrNameLst>
                                      </p:cBhvr>
                                      <p:to>
                                        <p:strVal val="visible"/>
                                      </p:to>
                                    </p:set>
                                    <p:animEffect filter="wipe(left)">
                                      <p:cBhvr>
                                        <p:cTn id="48" dur="500"/>
                                        <p:tgtEl>
                                          <p:spTgt spid="399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3" grpId="0" build="p" bldLvl="0"/>
      <p:bldP spid="39944" grpId="0" bldLvl="0"/>
      <p:bldP spid="39945" grpId="0" build="allAtOnce" bldLvl="0" animBg="1"/>
      <p:bldP spid="39947" grpId="0" build="p" bldLvl="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533400" y="836613"/>
            <a:ext cx="8674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buFont typeface="Arial" pitchFamily="34" charset="0"/>
              <a:buNone/>
            </a:pPr>
            <a:r>
              <a:rPr lang="zh-CN" altLang="en-US" sz="2800" b="0" dirty="0">
                <a:solidFill>
                  <a:schemeClr val="tx1"/>
                </a:solidFill>
                <a:latin typeface="Times New Roman" pitchFamily="18" charset="0"/>
                <a:sym typeface="Arial" pitchFamily="34" charset="0"/>
              </a:rPr>
              <a:t>例</a:t>
            </a:r>
            <a:r>
              <a:rPr lang="en-US" altLang="zh-CN" sz="2800" b="0" dirty="0">
                <a:solidFill>
                  <a:schemeClr val="tx1"/>
                </a:solidFill>
                <a:latin typeface="Times New Roman" pitchFamily="18" charset="0"/>
                <a:sym typeface="Arial" pitchFamily="34" charset="0"/>
              </a:rPr>
              <a:t>1</a:t>
            </a:r>
            <a:r>
              <a:rPr lang="zh-CN" altLang="en-US" sz="2800" b="0" dirty="0">
                <a:solidFill>
                  <a:schemeClr val="tx1"/>
                </a:solidFill>
                <a:latin typeface="Times New Roman" pitchFamily="18" charset="0"/>
                <a:sym typeface="Arial" pitchFamily="34" charset="0"/>
              </a:rPr>
              <a:t>：已知放大电路中各管电位、试判断管型和材料 。</a:t>
            </a:r>
            <a:endParaRPr lang="zh-CN" altLang="en-US" b="0" dirty="0">
              <a:solidFill>
                <a:schemeClr val="tx1"/>
              </a:solidFill>
              <a:latin typeface="Times New Roman" pitchFamily="18" charset="0"/>
            </a:endParaRPr>
          </a:p>
        </p:txBody>
      </p:sp>
      <p:sp>
        <p:nvSpPr>
          <p:cNvPr id="40963" name="Text Box 3"/>
          <p:cNvSpPr>
            <a:spLocks noChangeArrowheads="1"/>
          </p:cNvSpPr>
          <p:nvPr/>
        </p:nvSpPr>
        <p:spPr bwMode="auto">
          <a:xfrm>
            <a:off x="647700" y="4410075"/>
            <a:ext cx="12684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800">
                <a:solidFill>
                  <a:srgbClr val="FF0000"/>
                </a:solidFill>
                <a:latin typeface="幼圆" pitchFamily="49" charset="-122"/>
                <a:ea typeface="幼圆" pitchFamily="49" charset="-122"/>
                <a:sym typeface="幼圆" pitchFamily="49" charset="-122"/>
              </a:rPr>
              <a:t>[</a:t>
            </a:r>
            <a:r>
              <a:rPr lang="zh-CN" altLang="en-US" sz="2800">
                <a:solidFill>
                  <a:srgbClr val="FF0000"/>
                </a:solidFill>
                <a:latin typeface="幼圆" pitchFamily="49" charset="-122"/>
                <a:ea typeface="幼圆" pitchFamily="49" charset="-122"/>
                <a:sym typeface="幼圆" pitchFamily="49" charset="-122"/>
              </a:rPr>
              <a:t>答案</a:t>
            </a:r>
            <a:r>
              <a:rPr lang="en-US" altLang="zh-CN" sz="2800">
                <a:solidFill>
                  <a:srgbClr val="FF0000"/>
                </a:solidFill>
                <a:latin typeface="幼圆" pitchFamily="49" charset="-122"/>
                <a:ea typeface="幼圆" pitchFamily="49" charset="-122"/>
                <a:sym typeface="幼圆" pitchFamily="49" charset="-122"/>
              </a:rPr>
              <a:t>]</a:t>
            </a:r>
            <a:endParaRPr lang="zh-CN" altLang="en-US">
              <a:latin typeface="Times New Roman" pitchFamily="18" charset="0"/>
            </a:endParaRPr>
          </a:p>
        </p:txBody>
      </p:sp>
      <p:sp>
        <p:nvSpPr>
          <p:cNvPr id="40964" name="Text Box 4"/>
          <p:cNvSpPr>
            <a:spLocks noChangeArrowheads="1"/>
          </p:cNvSpPr>
          <p:nvPr/>
        </p:nvSpPr>
        <p:spPr bwMode="auto">
          <a:xfrm>
            <a:off x="935038" y="5127625"/>
            <a:ext cx="2362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2400" b="0">
                <a:solidFill>
                  <a:schemeClr val="tx1"/>
                </a:solidFill>
                <a:latin typeface="黑体" pitchFamily="49" charset="-122"/>
                <a:ea typeface="黑体" pitchFamily="49" charset="-122"/>
                <a:sym typeface="黑体" pitchFamily="49" charset="-122"/>
              </a:rPr>
              <a:t>（</a:t>
            </a:r>
            <a:r>
              <a:rPr lang="en-US" altLang="zh-CN" sz="2400" b="0">
                <a:solidFill>
                  <a:schemeClr val="tx1"/>
                </a:solidFill>
                <a:latin typeface="黑体" pitchFamily="49" charset="-122"/>
                <a:ea typeface="黑体" pitchFamily="49" charset="-122"/>
                <a:sym typeface="黑体" pitchFamily="49" charset="-122"/>
              </a:rPr>
              <a:t>a</a:t>
            </a:r>
            <a:r>
              <a:rPr lang="zh-CN" altLang="en-US" sz="2400" b="0">
                <a:solidFill>
                  <a:schemeClr val="tx1"/>
                </a:solidFill>
                <a:latin typeface="黑体" pitchFamily="49" charset="-122"/>
                <a:ea typeface="黑体" pitchFamily="49" charset="-122"/>
                <a:sym typeface="黑体" pitchFamily="49" charset="-122"/>
              </a:rPr>
              <a:t>）</a:t>
            </a:r>
            <a:r>
              <a:rPr lang="en-US" altLang="zh-CN" sz="2400" b="0">
                <a:solidFill>
                  <a:schemeClr val="tx1"/>
                </a:solidFill>
                <a:latin typeface="黑体" pitchFamily="49" charset="-122"/>
                <a:ea typeface="黑体" pitchFamily="49" charset="-122"/>
                <a:sym typeface="黑体" pitchFamily="49" charset="-122"/>
              </a:rPr>
              <a:t>Si  PNP</a:t>
            </a:r>
            <a:r>
              <a:rPr lang="zh-CN" altLang="en-US" sz="2400" b="0">
                <a:solidFill>
                  <a:schemeClr val="tx1"/>
                </a:solidFill>
                <a:latin typeface="黑体" pitchFamily="49" charset="-122"/>
                <a:ea typeface="黑体" pitchFamily="49" charset="-122"/>
                <a:sym typeface="黑体" pitchFamily="49" charset="-122"/>
              </a:rPr>
              <a:t>管</a:t>
            </a:r>
            <a:endParaRPr lang="zh-CN" altLang="en-US">
              <a:latin typeface="Times New Roman" pitchFamily="18" charset="0"/>
            </a:endParaRPr>
          </a:p>
        </p:txBody>
      </p:sp>
      <p:grpSp>
        <p:nvGrpSpPr>
          <p:cNvPr id="40965" name="Group 5"/>
          <p:cNvGrpSpPr>
            <a:grpSpLocks/>
          </p:cNvGrpSpPr>
          <p:nvPr/>
        </p:nvGrpSpPr>
        <p:grpSpPr bwMode="auto">
          <a:xfrm>
            <a:off x="1625600" y="2441575"/>
            <a:ext cx="381000" cy="673100"/>
            <a:chOff x="0" y="0"/>
            <a:chExt cx="240" cy="424"/>
          </a:xfrm>
        </p:grpSpPr>
        <p:sp>
          <p:nvSpPr>
            <p:cNvPr id="32832" name="Line 6"/>
            <p:cNvSpPr>
              <a:spLocks noChangeShapeType="1"/>
            </p:cNvSpPr>
            <p:nvPr/>
          </p:nvSpPr>
          <p:spPr bwMode="auto">
            <a:xfrm>
              <a:off x="96" y="72"/>
              <a:ext cx="1" cy="240"/>
            </a:xfrm>
            <a:prstGeom prst="line">
              <a:avLst/>
            </a:prstGeom>
            <a:noFill/>
            <a:ln w="28575">
              <a:solidFill>
                <a:srgbClr val="FF0066"/>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833" name="Line 7"/>
            <p:cNvSpPr>
              <a:spLocks noChangeShapeType="1"/>
            </p:cNvSpPr>
            <p:nvPr/>
          </p:nvSpPr>
          <p:spPr bwMode="auto">
            <a:xfrm flipH="1">
              <a:off x="96" y="96"/>
              <a:ext cx="144" cy="48"/>
            </a:xfrm>
            <a:prstGeom prst="line">
              <a:avLst/>
            </a:prstGeom>
            <a:noFill/>
            <a:ln w="28575">
              <a:solidFill>
                <a:srgbClr val="FF0066"/>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834" name="Line 8"/>
            <p:cNvSpPr>
              <a:spLocks noChangeShapeType="1"/>
            </p:cNvSpPr>
            <p:nvPr/>
          </p:nvSpPr>
          <p:spPr bwMode="auto">
            <a:xfrm flipH="1" flipV="1">
              <a:off x="96" y="240"/>
              <a:ext cx="144" cy="48"/>
            </a:xfrm>
            <a:prstGeom prst="line">
              <a:avLst/>
            </a:prstGeom>
            <a:noFill/>
            <a:ln w="28575">
              <a:solidFill>
                <a:srgbClr val="FF0066"/>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835" name="Line 9"/>
            <p:cNvSpPr>
              <a:spLocks noChangeShapeType="1"/>
            </p:cNvSpPr>
            <p:nvPr/>
          </p:nvSpPr>
          <p:spPr bwMode="auto">
            <a:xfrm flipH="1">
              <a:off x="0" y="192"/>
              <a:ext cx="96" cy="1"/>
            </a:xfrm>
            <a:prstGeom prst="line">
              <a:avLst/>
            </a:prstGeom>
            <a:noFill/>
            <a:ln w="28575">
              <a:solidFill>
                <a:srgbClr val="FF0066"/>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836" name="Line 10"/>
            <p:cNvSpPr>
              <a:spLocks noChangeShapeType="1"/>
            </p:cNvSpPr>
            <p:nvPr/>
          </p:nvSpPr>
          <p:spPr bwMode="auto">
            <a:xfrm flipV="1">
              <a:off x="240" y="0"/>
              <a:ext cx="1" cy="96"/>
            </a:xfrm>
            <a:prstGeom prst="line">
              <a:avLst/>
            </a:prstGeom>
            <a:noFill/>
            <a:ln w="28575">
              <a:solidFill>
                <a:srgbClr val="FF0066"/>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837" name="Line 11"/>
            <p:cNvSpPr>
              <a:spLocks noChangeShapeType="1"/>
            </p:cNvSpPr>
            <p:nvPr/>
          </p:nvSpPr>
          <p:spPr bwMode="auto">
            <a:xfrm>
              <a:off x="240" y="288"/>
              <a:ext cx="1" cy="136"/>
            </a:xfrm>
            <a:prstGeom prst="line">
              <a:avLst/>
            </a:prstGeom>
            <a:noFill/>
            <a:ln w="28575">
              <a:solidFill>
                <a:srgbClr val="FF0066"/>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40972" name="Group 12"/>
          <p:cNvGrpSpPr>
            <a:grpSpLocks/>
          </p:cNvGrpSpPr>
          <p:nvPr/>
        </p:nvGrpSpPr>
        <p:grpSpPr bwMode="auto">
          <a:xfrm>
            <a:off x="4559300" y="2441575"/>
            <a:ext cx="381000" cy="685800"/>
            <a:chOff x="0" y="0"/>
            <a:chExt cx="240" cy="432"/>
          </a:xfrm>
        </p:grpSpPr>
        <p:sp>
          <p:nvSpPr>
            <p:cNvPr id="32826" name="Line 13"/>
            <p:cNvSpPr>
              <a:spLocks noChangeShapeType="1"/>
            </p:cNvSpPr>
            <p:nvPr/>
          </p:nvSpPr>
          <p:spPr bwMode="auto">
            <a:xfrm>
              <a:off x="96" y="72"/>
              <a:ext cx="1" cy="240"/>
            </a:xfrm>
            <a:prstGeom prst="line">
              <a:avLst/>
            </a:prstGeom>
            <a:noFill/>
            <a:ln w="28575">
              <a:solidFill>
                <a:srgbClr val="FF0066"/>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827" name="Line 14"/>
            <p:cNvSpPr>
              <a:spLocks noChangeShapeType="1"/>
            </p:cNvSpPr>
            <p:nvPr/>
          </p:nvSpPr>
          <p:spPr bwMode="auto">
            <a:xfrm>
              <a:off x="96" y="240"/>
              <a:ext cx="144" cy="48"/>
            </a:xfrm>
            <a:prstGeom prst="line">
              <a:avLst/>
            </a:prstGeom>
            <a:noFill/>
            <a:ln w="28575">
              <a:solidFill>
                <a:srgbClr val="FF0066"/>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828" name="Line 15"/>
            <p:cNvSpPr>
              <a:spLocks noChangeShapeType="1"/>
            </p:cNvSpPr>
            <p:nvPr/>
          </p:nvSpPr>
          <p:spPr bwMode="auto">
            <a:xfrm flipH="1">
              <a:off x="96" y="96"/>
              <a:ext cx="144" cy="48"/>
            </a:xfrm>
            <a:prstGeom prst="line">
              <a:avLst/>
            </a:prstGeom>
            <a:noFill/>
            <a:ln w="28575">
              <a:solidFill>
                <a:srgbClr val="FF0066"/>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829" name="Line 16"/>
            <p:cNvSpPr>
              <a:spLocks noChangeShapeType="1"/>
            </p:cNvSpPr>
            <p:nvPr/>
          </p:nvSpPr>
          <p:spPr bwMode="auto">
            <a:xfrm flipH="1">
              <a:off x="0" y="192"/>
              <a:ext cx="96" cy="1"/>
            </a:xfrm>
            <a:prstGeom prst="line">
              <a:avLst/>
            </a:prstGeom>
            <a:noFill/>
            <a:ln w="28575">
              <a:solidFill>
                <a:srgbClr val="FF0066"/>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830" name="Line 17"/>
            <p:cNvSpPr>
              <a:spLocks noChangeShapeType="1"/>
            </p:cNvSpPr>
            <p:nvPr/>
          </p:nvSpPr>
          <p:spPr bwMode="auto">
            <a:xfrm flipV="1">
              <a:off x="240" y="0"/>
              <a:ext cx="1" cy="96"/>
            </a:xfrm>
            <a:prstGeom prst="line">
              <a:avLst/>
            </a:prstGeom>
            <a:noFill/>
            <a:ln w="28575">
              <a:solidFill>
                <a:srgbClr val="FF0066"/>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831" name="Line 18"/>
            <p:cNvSpPr>
              <a:spLocks noChangeShapeType="1"/>
            </p:cNvSpPr>
            <p:nvPr/>
          </p:nvSpPr>
          <p:spPr bwMode="auto">
            <a:xfrm>
              <a:off x="240" y="296"/>
              <a:ext cx="1" cy="136"/>
            </a:xfrm>
            <a:prstGeom prst="line">
              <a:avLst/>
            </a:prstGeom>
            <a:noFill/>
            <a:ln w="28575">
              <a:solidFill>
                <a:srgbClr val="FF0066"/>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40979" name="Group 19"/>
          <p:cNvGrpSpPr>
            <a:grpSpLocks/>
          </p:cNvGrpSpPr>
          <p:nvPr/>
        </p:nvGrpSpPr>
        <p:grpSpPr bwMode="auto">
          <a:xfrm>
            <a:off x="7480300" y="2352675"/>
            <a:ext cx="558800" cy="685800"/>
            <a:chOff x="0" y="0"/>
            <a:chExt cx="352" cy="432"/>
          </a:xfrm>
        </p:grpSpPr>
        <p:sp>
          <p:nvSpPr>
            <p:cNvPr id="32822" name="Line 20"/>
            <p:cNvSpPr>
              <a:spLocks noChangeShapeType="1"/>
            </p:cNvSpPr>
            <p:nvPr/>
          </p:nvSpPr>
          <p:spPr bwMode="auto">
            <a:xfrm>
              <a:off x="0" y="192"/>
              <a:ext cx="192" cy="96"/>
            </a:xfrm>
            <a:prstGeom prst="line">
              <a:avLst/>
            </a:prstGeom>
            <a:noFill/>
            <a:ln w="28575">
              <a:solidFill>
                <a:srgbClr val="FF0066"/>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823" name="Line 21"/>
            <p:cNvSpPr>
              <a:spLocks noChangeShapeType="1"/>
            </p:cNvSpPr>
            <p:nvPr/>
          </p:nvSpPr>
          <p:spPr bwMode="auto">
            <a:xfrm>
              <a:off x="240" y="0"/>
              <a:ext cx="48" cy="240"/>
            </a:xfrm>
            <a:prstGeom prst="line">
              <a:avLst/>
            </a:prstGeom>
            <a:noFill/>
            <a:ln w="28575">
              <a:solidFill>
                <a:srgbClr val="FF0066"/>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824" name="Line 22"/>
            <p:cNvSpPr>
              <a:spLocks noChangeShapeType="1"/>
            </p:cNvSpPr>
            <p:nvPr/>
          </p:nvSpPr>
          <p:spPr bwMode="auto">
            <a:xfrm>
              <a:off x="240" y="288"/>
              <a:ext cx="1" cy="144"/>
            </a:xfrm>
            <a:prstGeom prst="line">
              <a:avLst/>
            </a:prstGeom>
            <a:noFill/>
            <a:ln w="28575">
              <a:solidFill>
                <a:srgbClr val="FF0066"/>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825" name="Line 23"/>
            <p:cNvSpPr>
              <a:spLocks noChangeShapeType="1"/>
            </p:cNvSpPr>
            <p:nvPr/>
          </p:nvSpPr>
          <p:spPr bwMode="auto">
            <a:xfrm flipV="1">
              <a:off x="112" y="198"/>
              <a:ext cx="240" cy="138"/>
            </a:xfrm>
            <a:prstGeom prst="line">
              <a:avLst/>
            </a:prstGeom>
            <a:noFill/>
            <a:ln w="28575">
              <a:solidFill>
                <a:srgbClr val="FF0066"/>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32776" name="Group 24"/>
          <p:cNvGrpSpPr>
            <a:grpSpLocks/>
          </p:cNvGrpSpPr>
          <p:nvPr/>
        </p:nvGrpSpPr>
        <p:grpSpPr bwMode="auto">
          <a:xfrm>
            <a:off x="711200" y="1590675"/>
            <a:ext cx="8051800" cy="2530475"/>
            <a:chOff x="0" y="0"/>
            <a:chExt cx="5072" cy="1594"/>
          </a:xfrm>
        </p:grpSpPr>
        <p:sp>
          <p:nvSpPr>
            <p:cNvPr id="32789" name="Oval 25"/>
            <p:cNvSpPr>
              <a:spLocks noChangeArrowheads="1"/>
            </p:cNvSpPr>
            <p:nvPr/>
          </p:nvSpPr>
          <p:spPr bwMode="auto">
            <a:xfrm>
              <a:off x="576" y="528"/>
              <a:ext cx="432" cy="432"/>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32790" name="Line 26"/>
            <p:cNvSpPr>
              <a:spLocks noChangeShapeType="1"/>
            </p:cNvSpPr>
            <p:nvPr/>
          </p:nvSpPr>
          <p:spPr bwMode="auto">
            <a:xfrm>
              <a:off x="808" y="960"/>
              <a:ext cx="1"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791" name="Line 27"/>
            <p:cNvSpPr>
              <a:spLocks noChangeShapeType="1"/>
            </p:cNvSpPr>
            <p:nvPr/>
          </p:nvSpPr>
          <p:spPr bwMode="auto">
            <a:xfrm>
              <a:off x="816" y="240"/>
              <a:ext cx="1"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792" name="Line 28"/>
            <p:cNvSpPr>
              <a:spLocks noChangeShapeType="1"/>
            </p:cNvSpPr>
            <p:nvPr/>
          </p:nvSpPr>
          <p:spPr bwMode="auto">
            <a:xfrm flipH="1">
              <a:off x="240" y="720"/>
              <a:ext cx="336" cy="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793" name="Oval 29"/>
            <p:cNvSpPr>
              <a:spLocks noChangeArrowheads="1"/>
            </p:cNvSpPr>
            <p:nvPr/>
          </p:nvSpPr>
          <p:spPr bwMode="auto">
            <a:xfrm>
              <a:off x="784" y="1248"/>
              <a:ext cx="48" cy="48"/>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32794" name="Oval 30"/>
            <p:cNvSpPr>
              <a:spLocks noChangeArrowheads="1"/>
            </p:cNvSpPr>
            <p:nvPr/>
          </p:nvSpPr>
          <p:spPr bwMode="auto">
            <a:xfrm>
              <a:off x="792" y="192"/>
              <a:ext cx="48" cy="48"/>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32795" name="Oval 31"/>
            <p:cNvSpPr>
              <a:spLocks noChangeArrowheads="1"/>
            </p:cNvSpPr>
            <p:nvPr/>
          </p:nvSpPr>
          <p:spPr bwMode="auto">
            <a:xfrm>
              <a:off x="184" y="688"/>
              <a:ext cx="48" cy="48"/>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32796" name="Text Box 32"/>
            <p:cNvSpPr>
              <a:spLocks noChangeArrowheads="1"/>
            </p:cNvSpPr>
            <p:nvPr/>
          </p:nvSpPr>
          <p:spPr bwMode="auto">
            <a:xfrm>
              <a:off x="808" y="48"/>
              <a:ext cx="3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000" b="0">
                  <a:solidFill>
                    <a:schemeClr val="tx1"/>
                  </a:solidFill>
                  <a:latin typeface="Times New Roman" pitchFamily="18" charset="0"/>
                  <a:ea typeface="幼圆" pitchFamily="49" charset="-122"/>
                </a:rPr>
                <a:t>12V</a:t>
              </a:r>
              <a:endParaRPr lang="zh-CN" altLang="en-US">
                <a:latin typeface="Times New Roman" pitchFamily="18" charset="0"/>
              </a:endParaRPr>
            </a:p>
          </p:txBody>
        </p:sp>
        <p:sp>
          <p:nvSpPr>
            <p:cNvPr id="32797" name="Text Box 33"/>
            <p:cNvSpPr>
              <a:spLocks noChangeArrowheads="1"/>
            </p:cNvSpPr>
            <p:nvPr/>
          </p:nvSpPr>
          <p:spPr bwMode="auto">
            <a:xfrm>
              <a:off x="0" y="768"/>
              <a:ext cx="5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000" b="0">
                  <a:solidFill>
                    <a:schemeClr val="tx1"/>
                  </a:solidFill>
                  <a:latin typeface="Times New Roman" pitchFamily="18" charset="0"/>
                  <a:ea typeface="幼圆" pitchFamily="49" charset="-122"/>
                </a:rPr>
                <a:t>11.3V</a:t>
              </a:r>
              <a:endParaRPr lang="zh-CN" altLang="en-US">
                <a:latin typeface="Times New Roman" pitchFamily="18" charset="0"/>
              </a:endParaRPr>
            </a:p>
          </p:txBody>
        </p:sp>
        <p:sp>
          <p:nvSpPr>
            <p:cNvPr id="32798" name="Text Box 34"/>
            <p:cNvSpPr>
              <a:spLocks noChangeArrowheads="1"/>
            </p:cNvSpPr>
            <p:nvPr/>
          </p:nvSpPr>
          <p:spPr bwMode="auto">
            <a:xfrm>
              <a:off x="864" y="1104"/>
              <a:ext cx="3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000" b="0">
                  <a:solidFill>
                    <a:schemeClr val="tx1"/>
                  </a:solidFill>
                  <a:latin typeface="Times New Roman" pitchFamily="18" charset="0"/>
                  <a:ea typeface="幼圆" pitchFamily="49" charset="-122"/>
                </a:rPr>
                <a:t>0V</a:t>
              </a:r>
              <a:endParaRPr lang="zh-CN" altLang="en-US">
                <a:latin typeface="Times New Roman" pitchFamily="18" charset="0"/>
              </a:endParaRPr>
            </a:p>
          </p:txBody>
        </p:sp>
        <p:sp>
          <p:nvSpPr>
            <p:cNvPr id="32799" name="Oval 35"/>
            <p:cNvSpPr>
              <a:spLocks noChangeArrowheads="1"/>
            </p:cNvSpPr>
            <p:nvPr/>
          </p:nvSpPr>
          <p:spPr bwMode="auto">
            <a:xfrm>
              <a:off x="2408" y="528"/>
              <a:ext cx="432" cy="432"/>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32800" name="Line 36"/>
            <p:cNvSpPr>
              <a:spLocks noChangeShapeType="1"/>
            </p:cNvSpPr>
            <p:nvPr/>
          </p:nvSpPr>
          <p:spPr bwMode="auto">
            <a:xfrm>
              <a:off x="2640" y="960"/>
              <a:ext cx="1"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801" name="Line 37"/>
            <p:cNvSpPr>
              <a:spLocks noChangeShapeType="1"/>
            </p:cNvSpPr>
            <p:nvPr/>
          </p:nvSpPr>
          <p:spPr bwMode="auto">
            <a:xfrm>
              <a:off x="2648" y="240"/>
              <a:ext cx="1"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802" name="Line 38"/>
            <p:cNvSpPr>
              <a:spLocks noChangeShapeType="1"/>
            </p:cNvSpPr>
            <p:nvPr/>
          </p:nvSpPr>
          <p:spPr bwMode="auto">
            <a:xfrm flipH="1">
              <a:off x="2072" y="720"/>
              <a:ext cx="336" cy="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803" name="Oval 39"/>
            <p:cNvSpPr>
              <a:spLocks noChangeArrowheads="1"/>
            </p:cNvSpPr>
            <p:nvPr/>
          </p:nvSpPr>
          <p:spPr bwMode="auto">
            <a:xfrm>
              <a:off x="2616" y="1248"/>
              <a:ext cx="48" cy="48"/>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32804" name="Oval 40"/>
            <p:cNvSpPr>
              <a:spLocks noChangeArrowheads="1"/>
            </p:cNvSpPr>
            <p:nvPr/>
          </p:nvSpPr>
          <p:spPr bwMode="auto">
            <a:xfrm>
              <a:off x="2624" y="192"/>
              <a:ext cx="48" cy="48"/>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32805" name="Oval 41"/>
            <p:cNvSpPr>
              <a:spLocks noChangeArrowheads="1"/>
            </p:cNvSpPr>
            <p:nvPr/>
          </p:nvSpPr>
          <p:spPr bwMode="auto">
            <a:xfrm>
              <a:off x="2016" y="688"/>
              <a:ext cx="48" cy="48"/>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32806" name="Text Box 42"/>
            <p:cNvSpPr>
              <a:spLocks noChangeArrowheads="1"/>
            </p:cNvSpPr>
            <p:nvPr/>
          </p:nvSpPr>
          <p:spPr bwMode="auto">
            <a:xfrm>
              <a:off x="2688" y="48"/>
              <a:ext cx="3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000" b="0">
                  <a:solidFill>
                    <a:schemeClr val="tx1"/>
                  </a:solidFill>
                  <a:latin typeface="Times New Roman" pitchFamily="18" charset="0"/>
                  <a:ea typeface="幼圆" pitchFamily="49" charset="-122"/>
                </a:rPr>
                <a:t>12V</a:t>
              </a:r>
              <a:endParaRPr lang="zh-CN" altLang="en-US">
                <a:latin typeface="Times New Roman" pitchFamily="18" charset="0"/>
              </a:endParaRPr>
            </a:p>
          </p:txBody>
        </p:sp>
        <p:sp>
          <p:nvSpPr>
            <p:cNvPr id="32807" name="Text Box 43"/>
            <p:cNvSpPr>
              <a:spLocks noChangeArrowheads="1"/>
            </p:cNvSpPr>
            <p:nvPr/>
          </p:nvSpPr>
          <p:spPr bwMode="auto">
            <a:xfrm>
              <a:off x="2688" y="1056"/>
              <a:ext cx="3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000" b="0">
                  <a:solidFill>
                    <a:schemeClr val="tx1"/>
                  </a:solidFill>
                  <a:latin typeface="Times New Roman" pitchFamily="18" charset="0"/>
                  <a:ea typeface="幼圆" pitchFamily="49" charset="-122"/>
                </a:rPr>
                <a:t>3V</a:t>
              </a:r>
              <a:endParaRPr lang="zh-CN" altLang="en-US">
                <a:latin typeface="Times New Roman" pitchFamily="18" charset="0"/>
              </a:endParaRPr>
            </a:p>
          </p:txBody>
        </p:sp>
        <p:sp>
          <p:nvSpPr>
            <p:cNvPr id="32808" name="Text Box 44"/>
            <p:cNvSpPr>
              <a:spLocks noChangeArrowheads="1"/>
            </p:cNvSpPr>
            <p:nvPr/>
          </p:nvSpPr>
          <p:spPr bwMode="auto">
            <a:xfrm>
              <a:off x="1920" y="76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000" b="0">
                  <a:solidFill>
                    <a:schemeClr val="tx1"/>
                  </a:solidFill>
                  <a:latin typeface="Times New Roman" pitchFamily="18" charset="0"/>
                  <a:ea typeface="幼圆" pitchFamily="49" charset="-122"/>
                </a:rPr>
                <a:t>3.7V</a:t>
              </a:r>
              <a:endParaRPr lang="zh-CN" altLang="en-US">
                <a:latin typeface="Times New Roman" pitchFamily="18" charset="0"/>
              </a:endParaRPr>
            </a:p>
          </p:txBody>
        </p:sp>
        <p:sp>
          <p:nvSpPr>
            <p:cNvPr id="32809" name="Oval 45"/>
            <p:cNvSpPr>
              <a:spLocks noChangeArrowheads="1"/>
            </p:cNvSpPr>
            <p:nvPr/>
          </p:nvSpPr>
          <p:spPr bwMode="auto">
            <a:xfrm>
              <a:off x="4280" y="480"/>
              <a:ext cx="432" cy="432"/>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32810" name="Line 46"/>
            <p:cNvSpPr>
              <a:spLocks noChangeShapeType="1"/>
            </p:cNvSpPr>
            <p:nvPr/>
          </p:nvSpPr>
          <p:spPr bwMode="auto">
            <a:xfrm>
              <a:off x="4512" y="912"/>
              <a:ext cx="1"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811" name="Line 47"/>
            <p:cNvSpPr>
              <a:spLocks noChangeShapeType="1"/>
            </p:cNvSpPr>
            <p:nvPr/>
          </p:nvSpPr>
          <p:spPr bwMode="auto">
            <a:xfrm>
              <a:off x="4520" y="192"/>
              <a:ext cx="1"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812" name="Line 48"/>
            <p:cNvSpPr>
              <a:spLocks noChangeShapeType="1"/>
            </p:cNvSpPr>
            <p:nvPr/>
          </p:nvSpPr>
          <p:spPr bwMode="auto">
            <a:xfrm flipH="1">
              <a:off x="3944" y="672"/>
              <a:ext cx="336" cy="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813" name="Oval 49"/>
            <p:cNvSpPr>
              <a:spLocks noChangeArrowheads="1"/>
            </p:cNvSpPr>
            <p:nvPr/>
          </p:nvSpPr>
          <p:spPr bwMode="auto">
            <a:xfrm>
              <a:off x="4488" y="1200"/>
              <a:ext cx="48" cy="48"/>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32814" name="Oval 50"/>
            <p:cNvSpPr>
              <a:spLocks noChangeArrowheads="1"/>
            </p:cNvSpPr>
            <p:nvPr/>
          </p:nvSpPr>
          <p:spPr bwMode="auto">
            <a:xfrm>
              <a:off x="4496" y="144"/>
              <a:ext cx="48" cy="48"/>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32815" name="Oval 51"/>
            <p:cNvSpPr>
              <a:spLocks noChangeArrowheads="1"/>
            </p:cNvSpPr>
            <p:nvPr/>
          </p:nvSpPr>
          <p:spPr bwMode="auto">
            <a:xfrm>
              <a:off x="3888" y="640"/>
              <a:ext cx="48" cy="48"/>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32816" name="Text Box 52"/>
            <p:cNvSpPr>
              <a:spLocks noChangeArrowheads="1"/>
            </p:cNvSpPr>
            <p:nvPr/>
          </p:nvSpPr>
          <p:spPr bwMode="auto">
            <a:xfrm>
              <a:off x="4512" y="0"/>
              <a:ext cx="3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000" b="0">
                  <a:solidFill>
                    <a:schemeClr val="tx1"/>
                  </a:solidFill>
                  <a:latin typeface="Times New Roman" pitchFamily="18" charset="0"/>
                  <a:ea typeface="幼圆" pitchFamily="49" charset="-122"/>
                </a:rPr>
                <a:t>12V</a:t>
              </a:r>
              <a:endParaRPr lang="zh-CN" altLang="en-US">
                <a:latin typeface="Times New Roman" pitchFamily="18" charset="0"/>
              </a:endParaRPr>
            </a:p>
          </p:txBody>
        </p:sp>
        <p:sp>
          <p:nvSpPr>
            <p:cNvPr id="32817" name="Text Box 53"/>
            <p:cNvSpPr>
              <a:spLocks noChangeArrowheads="1"/>
            </p:cNvSpPr>
            <p:nvPr/>
          </p:nvSpPr>
          <p:spPr bwMode="auto">
            <a:xfrm>
              <a:off x="4560" y="1008"/>
              <a:ext cx="5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000" b="0">
                  <a:solidFill>
                    <a:schemeClr val="tx1"/>
                  </a:solidFill>
                  <a:latin typeface="Times New Roman" pitchFamily="18" charset="0"/>
                  <a:ea typeface="幼圆" pitchFamily="49" charset="-122"/>
                </a:rPr>
                <a:t>14.8V</a:t>
              </a:r>
              <a:endParaRPr lang="zh-CN" altLang="en-US">
                <a:latin typeface="Times New Roman" pitchFamily="18" charset="0"/>
              </a:endParaRPr>
            </a:p>
          </p:txBody>
        </p:sp>
        <p:sp>
          <p:nvSpPr>
            <p:cNvPr id="32818" name="Text Box 54"/>
            <p:cNvSpPr>
              <a:spLocks noChangeArrowheads="1"/>
            </p:cNvSpPr>
            <p:nvPr/>
          </p:nvSpPr>
          <p:spPr bwMode="auto">
            <a:xfrm>
              <a:off x="3792" y="720"/>
              <a:ext cx="3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000" b="0">
                  <a:solidFill>
                    <a:schemeClr val="tx1"/>
                  </a:solidFill>
                  <a:latin typeface="Times New Roman" pitchFamily="18" charset="0"/>
                  <a:ea typeface="幼圆" pitchFamily="49" charset="-122"/>
                </a:rPr>
                <a:t>15V</a:t>
              </a:r>
              <a:endParaRPr lang="zh-CN" altLang="en-US">
                <a:latin typeface="Times New Roman" pitchFamily="18" charset="0"/>
              </a:endParaRPr>
            </a:p>
          </p:txBody>
        </p:sp>
        <p:sp>
          <p:nvSpPr>
            <p:cNvPr id="32819" name="Text Box 55"/>
            <p:cNvSpPr>
              <a:spLocks noChangeArrowheads="1"/>
            </p:cNvSpPr>
            <p:nvPr/>
          </p:nvSpPr>
          <p:spPr bwMode="auto">
            <a:xfrm>
              <a:off x="528" y="1344"/>
              <a:ext cx="5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2000" b="0">
                  <a:solidFill>
                    <a:schemeClr val="tx1"/>
                  </a:solidFill>
                  <a:latin typeface="Times New Roman" pitchFamily="18" charset="0"/>
                  <a:ea typeface="幼圆" pitchFamily="49" charset="-122"/>
                </a:rPr>
                <a:t>（</a:t>
              </a:r>
              <a:r>
                <a:rPr lang="en-US" altLang="zh-CN" sz="2000" b="0">
                  <a:solidFill>
                    <a:schemeClr val="tx1"/>
                  </a:solidFill>
                  <a:latin typeface="Times New Roman" pitchFamily="18" charset="0"/>
                  <a:ea typeface="幼圆" pitchFamily="49" charset="-122"/>
                </a:rPr>
                <a:t>a</a:t>
              </a:r>
              <a:r>
                <a:rPr lang="zh-CN" altLang="en-US" sz="2000" b="0">
                  <a:solidFill>
                    <a:schemeClr val="tx1"/>
                  </a:solidFill>
                  <a:latin typeface="Times New Roman" pitchFamily="18" charset="0"/>
                  <a:ea typeface="幼圆" pitchFamily="49" charset="-122"/>
                </a:rPr>
                <a:t>）</a:t>
              </a:r>
              <a:endParaRPr lang="zh-CN" altLang="en-US">
                <a:latin typeface="Times New Roman" pitchFamily="18" charset="0"/>
              </a:endParaRPr>
            </a:p>
          </p:txBody>
        </p:sp>
        <p:sp>
          <p:nvSpPr>
            <p:cNvPr id="32820" name="Text Box 56"/>
            <p:cNvSpPr>
              <a:spLocks noChangeArrowheads="1"/>
            </p:cNvSpPr>
            <p:nvPr/>
          </p:nvSpPr>
          <p:spPr bwMode="auto">
            <a:xfrm>
              <a:off x="2400" y="1344"/>
              <a:ext cx="5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2000" b="0">
                  <a:solidFill>
                    <a:schemeClr val="tx1"/>
                  </a:solidFill>
                  <a:latin typeface="Times New Roman" pitchFamily="18" charset="0"/>
                  <a:ea typeface="幼圆" pitchFamily="49" charset="-122"/>
                </a:rPr>
                <a:t>（</a:t>
              </a:r>
              <a:r>
                <a:rPr lang="en-US" altLang="zh-CN" sz="2000" b="0">
                  <a:solidFill>
                    <a:schemeClr val="tx1"/>
                  </a:solidFill>
                  <a:latin typeface="Times New Roman" pitchFamily="18" charset="0"/>
                  <a:ea typeface="幼圆" pitchFamily="49" charset="-122"/>
                </a:rPr>
                <a:t>b</a:t>
              </a:r>
              <a:r>
                <a:rPr lang="zh-CN" altLang="en-US" sz="2000" b="0">
                  <a:solidFill>
                    <a:schemeClr val="tx1"/>
                  </a:solidFill>
                  <a:latin typeface="Times New Roman" pitchFamily="18" charset="0"/>
                  <a:ea typeface="幼圆" pitchFamily="49" charset="-122"/>
                </a:rPr>
                <a:t>）</a:t>
              </a:r>
              <a:endParaRPr lang="zh-CN" altLang="en-US">
                <a:latin typeface="Times New Roman" pitchFamily="18" charset="0"/>
              </a:endParaRPr>
            </a:p>
          </p:txBody>
        </p:sp>
        <p:sp>
          <p:nvSpPr>
            <p:cNvPr id="32821" name="Text Box 57"/>
            <p:cNvSpPr>
              <a:spLocks noChangeArrowheads="1"/>
            </p:cNvSpPr>
            <p:nvPr/>
          </p:nvSpPr>
          <p:spPr bwMode="auto">
            <a:xfrm>
              <a:off x="4272" y="1296"/>
              <a:ext cx="5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2000" b="0">
                  <a:solidFill>
                    <a:schemeClr val="tx1"/>
                  </a:solidFill>
                  <a:latin typeface="Times New Roman" pitchFamily="18" charset="0"/>
                  <a:ea typeface="幼圆" pitchFamily="49" charset="-122"/>
                </a:rPr>
                <a:t>（</a:t>
              </a:r>
              <a:r>
                <a:rPr lang="en-US" altLang="zh-CN" sz="2000" b="0">
                  <a:solidFill>
                    <a:schemeClr val="tx1"/>
                  </a:solidFill>
                  <a:latin typeface="Times New Roman" pitchFamily="18" charset="0"/>
                  <a:ea typeface="幼圆" pitchFamily="49" charset="-122"/>
                </a:rPr>
                <a:t>c</a:t>
              </a:r>
              <a:r>
                <a:rPr lang="zh-CN" altLang="en-US" sz="2000" b="0">
                  <a:solidFill>
                    <a:schemeClr val="tx1"/>
                  </a:solidFill>
                  <a:latin typeface="Times New Roman" pitchFamily="18" charset="0"/>
                  <a:ea typeface="幼圆" pitchFamily="49" charset="-122"/>
                </a:rPr>
                <a:t>）</a:t>
              </a:r>
              <a:endParaRPr lang="zh-CN" altLang="en-US">
                <a:latin typeface="Times New Roman" pitchFamily="18" charset="0"/>
              </a:endParaRPr>
            </a:p>
          </p:txBody>
        </p:sp>
      </p:grpSp>
      <p:sp>
        <p:nvSpPr>
          <p:cNvPr id="41018" name="Text Box 58"/>
          <p:cNvSpPr>
            <a:spLocks noChangeArrowheads="1"/>
          </p:cNvSpPr>
          <p:nvPr/>
        </p:nvSpPr>
        <p:spPr bwMode="auto">
          <a:xfrm>
            <a:off x="1066800" y="2276475"/>
            <a:ext cx="390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b="0">
                <a:solidFill>
                  <a:srgbClr val="FF0000"/>
                </a:solidFill>
                <a:latin typeface="Times New Roman" pitchFamily="18" charset="0"/>
                <a:ea typeface="幼圆" pitchFamily="49" charset="-122"/>
              </a:rPr>
              <a:t>b</a:t>
            </a:r>
            <a:endParaRPr lang="zh-CN" altLang="en-US">
              <a:latin typeface="Times New Roman" pitchFamily="18" charset="0"/>
            </a:endParaRPr>
          </a:p>
        </p:txBody>
      </p:sp>
      <p:sp>
        <p:nvSpPr>
          <p:cNvPr id="41019" name="Text Box 59"/>
          <p:cNvSpPr>
            <a:spLocks noChangeArrowheads="1"/>
          </p:cNvSpPr>
          <p:nvPr/>
        </p:nvSpPr>
        <p:spPr bwMode="auto">
          <a:xfrm>
            <a:off x="2057400" y="2047875"/>
            <a:ext cx="3683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b="0">
                <a:solidFill>
                  <a:srgbClr val="FF0000"/>
                </a:solidFill>
                <a:latin typeface="Times New Roman" pitchFamily="18" charset="0"/>
                <a:ea typeface="幼圆" pitchFamily="49" charset="-122"/>
              </a:rPr>
              <a:t>e</a:t>
            </a:r>
            <a:endParaRPr lang="zh-CN" altLang="en-US">
              <a:latin typeface="Times New Roman" pitchFamily="18" charset="0"/>
            </a:endParaRPr>
          </a:p>
        </p:txBody>
      </p:sp>
      <p:sp>
        <p:nvSpPr>
          <p:cNvPr id="41020" name="Text Box 60"/>
          <p:cNvSpPr>
            <a:spLocks noChangeArrowheads="1"/>
          </p:cNvSpPr>
          <p:nvPr/>
        </p:nvSpPr>
        <p:spPr bwMode="auto">
          <a:xfrm>
            <a:off x="1600200" y="3190875"/>
            <a:ext cx="3683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b="0">
                <a:solidFill>
                  <a:srgbClr val="FF0000"/>
                </a:solidFill>
                <a:latin typeface="Times New Roman" pitchFamily="18" charset="0"/>
                <a:ea typeface="幼圆" pitchFamily="49" charset="-122"/>
              </a:rPr>
              <a:t>c</a:t>
            </a:r>
            <a:endParaRPr lang="zh-CN" altLang="en-US">
              <a:latin typeface="Times New Roman" pitchFamily="18" charset="0"/>
            </a:endParaRPr>
          </a:p>
        </p:txBody>
      </p:sp>
      <p:sp>
        <p:nvSpPr>
          <p:cNvPr id="41021" name="Text Box 61"/>
          <p:cNvSpPr>
            <a:spLocks noChangeArrowheads="1"/>
          </p:cNvSpPr>
          <p:nvPr/>
        </p:nvSpPr>
        <p:spPr bwMode="auto">
          <a:xfrm>
            <a:off x="4038600" y="2276475"/>
            <a:ext cx="390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b="0">
                <a:solidFill>
                  <a:srgbClr val="FF0000"/>
                </a:solidFill>
                <a:latin typeface="Times New Roman" pitchFamily="18" charset="0"/>
                <a:ea typeface="幼圆" pitchFamily="49" charset="-122"/>
              </a:rPr>
              <a:t>b</a:t>
            </a:r>
            <a:endParaRPr lang="zh-CN" altLang="en-US">
              <a:latin typeface="Times New Roman" pitchFamily="18" charset="0"/>
            </a:endParaRPr>
          </a:p>
        </p:txBody>
      </p:sp>
      <p:sp>
        <p:nvSpPr>
          <p:cNvPr id="41022" name="Text Box 62"/>
          <p:cNvSpPr>
            <a:spLocks noChangeArrowheads="1"/>
          </p:cNvSpPr>
          <p:nvPr/>
        </p:nvSpPr>
        <p:spPr bwMode="auto">
          <a:xfrm>
            <a:off x="4495800" y="3190875"/>
            <a:ext cx="3683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b="0">
                <a:solidFill>
                  <a:srgbClr val="FF0000"/>
                </a:solidFill>
                <a:latin typeface="Times New Roman" pitchFamily="18" charset="0"/>
                <a:ea typeface="幼圆" pitchFamily="49" charset="-122"/>
              </a:rPr>
              <a:t>e</a:t>
            </a:r>
            <a:endParaRPr lang="zh-CN" altLang="en-US">
              <a:latin typeface="Times New Roman" pitchFamily="18" charset="0"/>
            </a:endParaRPr>
          </a:p>
        </p:txBody>
      </p:sp>
      <p:sp>
        <p:nvSpPr>
          <p:cNvPr id="41023" name="Text Box 63"/>
          <p:cNvSpPr>
            <a:spLocks noChangeArrowheads="1"/>
          </p:cNvSpPr>
          <p:nvPr/>
        </p:nvSpPr>
        <p:spPr bwMode="auto">
          <a:xfrm>
            <a:off x="4953000" y="2047875"/>
            <a:ext cx="3683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b="0">
                <a:solidFill>
                  <a:srgbClr val="FF0000"/>
                </a:solidFill>
                <a:latin typeface="Times New Roman" pitchFamily="18" charset="0"/>
                <a:ea typeface="幼圆" pitchFamily="49" charset="-122"/>
              </a:rPr>
              <a:t>c</a:t>
            </a:r>
            <a:endParaRPr lang="zh-CN" altLang="en-US">
              <a:latin typeface="Times New Roman" pitchFamily="18" charset="0"/>
            </a:endParaRPr>
          </a:p>
        </p:txBody>
      </p:sp>
      <p:sp>
        <p:nvSpPr>
          <p:cNvPr id="41024" name="Text Box 64"/>
          <p:cNvSpPr>
            <a:spLocks noChangeArrowheads="1"/>
          </p:cNvSpPr>
          <p:nvPr/>
        </p:nvSpPr>
        <p:spPr bwMode="auto">
          <a:xfrm>
            <a:off x="7467600" y="3038475"/>
            <a:ext cx="390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b="0">
                <a:solidFill>
                  <a:srgbClr val="FF0000"/>
                </a:solidFill>
                <a:latin typeface="Times New Roman" pitchFamily="18" charset="0"/>
                <a:ea typeface="幼圆" pitchFamily="49" charset="-122"/>
              </a:rPr>
              <a:t>b</a:t>
            </a:r>
            <a:endParaRPr lang="zh-CN" altLang="en-US">
              <a:latin typeface="Times New Roman" pitchFamily="18" charset="0"/>
            </a:endParaRPr>
          </a:p>
        </p:txBody>
      </p:sp>
      <p:sp>
        <p:nvSpPr>
          <p:cNvPr id="41025" name="Text Box 65"/>
          <p:cNvSpPr>
            <a:spLocks noChangeArrowheads="1"/>
          </p:cNvSpPr>
          <p:nvPr/>
        </p:nvSpPr>
        <p:spPr bwMode="auto">
          <a:xfrm>
            <a:off x="7010400" y="2200275"/>
            <a:ext cx="3683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b="0">
                <a:solidFill>
                  <a:srgbClr val="FF0000"/>
                </a:solidFill>
                <a:latin typeface="Times New Roman" pitchFamily="18" charset="0"/>
                <a:ea typeface="幼圆" pitchFamily="49" charset="-122"/>
              </a:rPr>
              <a:t>e</a:t>
            </a:r>
            <a:endParaRPr lang="zh-CN" altLang="en-US">
              <a:latin typeface="Times New Roman" pitchFamily="18" charset="0"/>
            </a:endParaRPr>
          </a:p>
        </p:txBody>
      </p:sp>
      <p:sp>
        <p:nvSpPr>
          <p:cNvPr id="41026" name="Text Box 66"/>
          <p:cNvSpPr>
            <a:spLocks noChangeArrowheads="1"/>
          </p:cNvSpPr>
          <p:nvPr/>
        </p:nvSpPr>
        <p:spPr bwMode="auto">
          <a:xfrm>
            <a:off x="7848600" y="1895475"/>
            <a:ext cx="3683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b="0">
                <a:solidFill>
                  <a:srgbClr val="FF0000"/>
                </a:solidFill>
                <a:latin typeface="Times New Roman" pitchFamily="18" charset="0"/>
                <a:ea typeface="幼圆" pitchFamily="49" charset="-122"/>
              </a:rPr>
              <a:t>c</a:t>
            </a:r>
            <a:endParaRPr lang="zh-CN" altLang="en-US">
              <a:latin typeface="Times New Roman" pitchFamily="18" charset="0"/>
            </a:endParaRPr>
          </a:p>
        </p:txBody>
      </p:sp>
      <p:sp>
        <p:nvSpPr>
          <p:cNvPr id="41027" name="Rectangle 67"/>
          <p:cNvSpPr>
            <a:spLocks noChangeArrowheads="1"/>
          </p:cNvSpPr>
          <p:nvPr/>
        </p:nvSpPr>
        <p:spPr bwMode="auto">
          <a:xfrm>
            <a:off x="3746500" y="5127625"/>
            <a:ext cx="23383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2400" b="0">
                <a:solidFill>
                  <a:schemeClr val="tx1"/>
                </a:solidFill>
                <a:latin typeface="黑体" pitchFamily="49" charset="-122"/>
                <a:ea typeface="黑体" pitchFamily="49" charset="-122"/>
                <a:sym typeface="黑体" pitchFamily="49" charset="-122"/>
              </a:rPr>
              <a:t>（</a:t>
            </a:r>
            <a:r>
              <a:rPr lang="en-US" altLang="zh-CN" sz="2400" b="0">
                <a:solidFill>
                  <a:schemeClr val="tx1"/>
                </a:solidFill>
                <a:latin typeface="黑体" pitchFamily="49" charset="-122"/>
                <a:ea typeface="黑体" pitchFamily="49" charset="-122"/>
                <a:sym typeface="黑体" pitchFamily="49" charset="-122"/>
              </a:rPr>
              <a:t>b</a:t>
            </a:r>
            <a:r>
              <a:rPr lang="zh-CN" altLang="en-US" sz="2400" b="0">
                <a:solidFill>
                  <a:schemeClr val="tx1"/>
                </a:solidFill>
                <a:latin typeface="黑体" pitchFamily="49" charset="-122"/>
                <a:ea typeface="黑体" pitchFamily="49" charset="-122"/>
                <a:sym typeface="黑体" pitchFamily="49" charset="-122"/>
              </a:rPr>
              <a:t>）</a:t>
            </a:r>
            <a:r>
              <a:rPr lang="en-US" altLang="zh-CN" sz="2400" b="0">
                <a:solidFill>
                  <a:schemeClr val="tx1"/>
                </a:solidFill>
                <a:latin typeface="黑体" pitchFamily="49" charset="-122"/>
                <a:ea typeface="黑体" pitchFamily="49" charset="-122"/>
                <a:sym typeface="黑体" pitchFamily="49" charset="-122"/>
              </a:rPr>
              <a:t>Si  NPN</a:t>
            </a:r>
            <a:r>
              <a:rPr lang="zh-CN" altLang="en-US" sz="2400" b="0">
                <a:solidFill>
                  <a:schemeClr val="tx1"/>
                </a:solidFill>
                <a:latin typeface="黑体" pitchFamily="49" charset="-122"/>
                <a:ea typeface="黑体" pitchFamily="49" charset="-122"/>
                <a:sym typeface="黑体" pitchFamily="49" charset="-122"/>
              </a:rPr>
              <a:t>管</a:t>
            </a:r>
            <a:endParaRPr lang="zh-CN" altLang="en-US">
              <a:latin typeface="Times New Roman" pitchFamily="18" charset="0"/>
            </a:endParaRPr>
          </a:p>
        </p:txBody>
      </p:sp>
      <p:sp>
        <p:nvSpPr>
          <p:cNvPr id="41028" name="Rectangle 68"/>
          <p:cNvSpPr>
            <a:spLocks noChangeArrowheads="1"/>
          </p:cNvSpPr>
          <p:nvPr/>
        </p:nvSpPr>
        <p:spPr bwMode="auto">
          <a:xfrm>
            <a:off x="6343650" y="5127625"/>
            <a:ext cx="2584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2400" b="0">
                <a:solidFill>
                  <a:schemeClr val="tx1"/>
                </a:solidFill>
                <a:latin typeface="黑体" pitchFamily="49" charset="-122"/>
                <a:ea typeface="黑体" pitchFamily="49" charset="-122"/>
                <a:sym typeface="黑体" pitchFamily="49" charset="-122"/>
              </a:rPr>
              <a:t>（</a:t>
            </a:r>
            <a:r>
              <a:rPr lang="en-US" altLang="zh-CN" sz="2400" b="0">
                <a:solidFill>
                  <a:schemeClr val="tx1"/>
                </a:solidFill>
                <a:latin typeface="黑体" pitchFamily="49" charset="-122"/>
                <a:ea typeface="黑体" pitchFamily="49" charset="-122"/>
                <a:sym typeface="黑体" pitchFamily="49" charset="-122"/>
              </a:rPr>
              <a:t>c</a:t>
            </a:r>
            <a:r>
              <a:rPr lang="zh-CN" altLang="en-US" sz="2400" b="0">
                <a:solidFill>
                  <a:schemeClr val="tx1"/>
                </a:solidFill>
                <a:latin typeface="黑体" pitchFamily="49" charset="-122"/>
                <a:ea typeface="黑体" pitchFamily="49" charset="-122"/>
                <a:sym typeface="黑体" pitchFamily="49" charset="-122"/>
              </a:rPr>
              <a:t>）</a:t>
            </a:r>
            <a:r>
              <a:rPr lang="en-US" altLang="zh-CN" sz="2400" b="0">
                <a:solidFill>
                  <a:schemeClr val="tx1"/>
                </a:solidFill>
                <a:latin typeface="黑体" pitchFamily="49" charset="-122"/>
                <a:ea typeface="黑体" pitchFamily="49" charset="-122"/>
                <a:sym typeface="黑体" pitchFamily="49" charset="-122"/>
              </a:rPr>
              <a:t>Ge  PNP</a:t>
            </a:r>
            <a:r>
              <a:rPr lang="zh-CN" altLang="en-US" sz="2400" b="0">
                <a:solidFill>
                  <a:schemeClr val="tx1"/>
                </a:solidFill>
                <a:latin typeface="黑体" pitchFamily="49" charset="-122"/>
                <a:ea typeface="黑体" pitchFamily="49" charset="-122"/>
                <a:sym typeface="黑体" pitchFamily="49" charset="-122"/>
              </a:rPr>
              <a:t>管</a:t>
            </a:r>
            <a:endParaRPr lang="zh-CN" altLang="en-US">
              <a:latin typeface="Times New Roman" pitchFamily="18" charset="0"/>
            </a:endParaRPr>
          </a:p>
        </p:txBody>
      </p:sp>
      <p:sp>
        <p:nvSpPr>
          <p:cNvPr id="69" name="文本框 68">
            <a:extLst>
              <a:ext uri="{FF2B5EF4-FFF2-40B4-BE49-F238E27FC236}">
                <a16:creationId xmlns:a16="http://schemas.microsoft.com/office/drawing/2014/main" id="{9F3109BB-9EF3-4FA1-813F-01FAAAF3A7CF}"/>
              </a:ext>
            </a:extLst>
          </p:cNvPr>
          <p:cNvSpPr txBox="1"/>
          <p:nvPr/>
        </p:nvSpPr>
        <p:spPr>
          <a:xfrm>
            <a:off x="7771706" y="6228020"/>
            <a:ext cx="415499" cy="369332"/>
          </a:xfrm>
          <a:prstGeom prst="rect">
            <a:avLst/>
          </a:prstGeom>
          <a:noFill/>
        </p:spPr>
        <p:txBody>
          <a:bodyPr wrap="none" rtlCol="0">
            <a:spAutoFit/>
          </a:bodyPr>
          <a:lstStyle/>
          <a:p>
            <a:r>
              <a:rPr lang="en-US" altLang="zh-CN" sz="1800" dirty="0">
                <a:solidFill>
                  <a:srgbClr val="E4A4DC"/>
                </a:solidFill>
              </a:rPr>
              <a:t>88</a:t>
            </a:r>
            <a:endParaRPr lang="zh-CN" altLang="en-US" sz="1800" dirty="0">
              <a:solidFill>
                <a:srgbClr val="E4A4D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018"/>
                                        </p:tgtEl>
                                        <p:attrNameLst>
                                          <p:attrName>style.visibility</p:attrName>
                                        </p:attrNameLst>
                                      </p:cBhvr>
                                      <p:to>
                                        <p:strVal val="visible"/>
                                      </p:to>
                                    </p:set>
                                    <p:animEffect filter="wipe(left)">
                                      <p:cBhvr>
                                        <p:cTn id="7" dur="500"/>
                                        <p:tgtEl>
                                          <p:spTgt spid="410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019"/>
                                        </p:tgtEl>
                                        <p:attrNameLst>
                                          <p:attrName>style.visibility</p:attrName>
                                        </p:attrNameLst>
                                      </p:cBhvr>
                                      <p:to>
                                        <p:strVal val="visible"/>
                                      </p:to>
                                    </p:set>
                                    <p:animEffect filter="wipe(left)">
                                      <p:cBhvr>
                                        <p:cTn id="12" dur="500"/>
                                        <p:tgtEl>
                                          <p:spTgt spid="410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020"/>
                                        </p:tgtEl>
                                        <p:attrNameLst>
                                          <p:attrName>style.visibility</p:attrName>
                                        </p:attrNameLst>
                                      </p:cBhvr>
                                      <p:to>
                                        <p:strVal val="visible"/>
                                      </p:to>
                                    </p:set>
                                    <p:animEffect filter="wipe(left)">
                                      <p:cBhvr>
                                        <p:cTn id="17" dur="500"/>
                                        <p:tgtEl>
                                          <p:spTgt spid="410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0965"/>
                                        </p:tgtEl>
                                        <p:attrNameLst>
                                          <p:attrName>style.visibility</p:attrName>
                                        </p:attrNameLst>
                                      </p:cBhvr>
                                      <p:to>
                                        <p:strVal val="visible"/>
                                      </p:to>
                                    </p:set>
                                    <p:animEffect filter="wipe(left)">
                                      <p:cBhvr>
                                        <p:cTn id="22" dur="500"/>
                                        <p:tgtEl>
                                          <p:spTgt spid="4096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963"/>
                                        </p:tgtEl>
                                        <p:attrNameLst>
                                          <p:attrName>style.visibility</p:attrName>
                                        </p:attrNameLst>
                                      </p:cBhvr>
                                      <p:to>
                                        <p:strVal val="visible"/>
                                      </p:to>
                                    </p:set>
                                    <p:animEffect filter="wipe(left)">
                                      <p:cBhvr>
                                        <p:cTn id="27" dur="500"/>
                                        <p:tgtEl>
                                          <p:spTgt spid="4096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0964"/>
                                        </p:tgtEl>
                                        <p:attrNameLst>
                                          <p:attrName>style.visibility</p:attrName>
                                        </p:attrNameLst>
                                      </p:cBhvr>
                                      <p:to>
                                        <p:strVal val="visible"/>
                                      </p:to>
                                    </p:set>
                                    <p:animEffect filter="wipe(left)">
                                      <p:cBhvr>
                                        <p:cTn id="32" dur="500"/>
                                        <p:tgtEl>
                                          <p:spTgt spid="4096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1021"/>
                                        </p:tgtEl>
                                        <p:attrNameLst>
                                          <p:attrName>style.visibility</p:attrName>
                                        </p:attrNameLst>
                                      </p:cBhvr>
                                      <p:to>
                                        <p:strVal val="visible"/>
                                      </p:to>
                                    </p:set>
                                    <p:animEffect filter="wipe(left)">
                                      <p:cBhvr>
                                        <p:cTn id="37" dur="500"/>
                                        <p:tgtEl>
                                          <p:spTgt spid="4102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1022"/>
                                        </p:tgtEl>
                                        <p:attrNameLst>
                                          <p:attrName>style.visibility</p:attrName>
                                        </p:attrNameLst>
                                      </p:cBhvr>
                                      <p:to>
                                        <p:strVal val="visible"/>
                                      </p:to>
                                    </p:set>
                                    <p:animEffect filter="wipe(left)">
                                      <p:cBhvr>
                                        <p:cTn id="42" dur="500"/>
                                        <p:tgtEl>
                                          <p:spTgt spid="4102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1023"/>
                                        </p:tgtEl>
                                        <p:attrNameLst>
                                          <p:attrName>style.visibility</p:attrName>
                                        </p:attrNameLst>
                                      </p:cBhvr>
                                      <p:to>
                                        <p:strVal val="visible"/>
                                      </p:to>
                                    </p:set>
                                    <p:animEffect filter="wipe(left)">
                                      <p:cBhvr>
                                        <p:cTn id="47" dur="500"/>
                                        <p:tgtEl>
                                          <p:spTgt spid="4102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0972"/>
                                        </p:tgtEl>
                                        <p:attrNameLst>
                                          <p:attrName>style.visibility</p:attrName>
                                        </p:attrNameLst>
                                      </p:cBhvr>
                                      <p:to>
                                        <p:strVal val="visible"/>
                                      </p:to>
                                    </p:set>
                                    <p:animEffect filter="wipe(left)">
                                      <p:cBhvr>
                                        <p:cTn id="52" dur="500"/>
                                        <p:tgtEl>
                                          <p:spTgt spid="4097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1027"/>
                                        </p:tgtEl>
                                        <p:attrNameLst>
                                          <p:attrName>style.visibility</p:attrName>
                                        </p:attrNameLst>
                                      </p:cBhvr>
                                      <p:to>
                                        <p:strVal val="visible"/>
                                      </p:to>
                                    </p:set>
                                    <p:animEffect filter="wipe(left)">
                                      <p:cBhvr>
                                        <p:cTn id="57" dur="500"/>
                                        <p:tgtEl>
                                          <p:spTgt spid="4102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1024"/>
                                        </p:tgtEl>
                                        <p:attrNameLst>
                                          <p:attrName>style.visibility</p:attrName>
                                        </p:attrNameLst>
                                      </p:cBhvr>
                                      <p:to>
                                        <p:strVal val="visible"/>
                                      </p:to>
                                    </p:set>
                                    <p:animEffect filter="wipe(left)">
                                      <p:cBhvr>
                                        <p:cTn id="62" dur="500"/>
                                        <p:tgtEl>
                                          <p:spTgt spid="4102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41025"/>
                                        </p:tgtEl>
                                        <p:attrNameLst>
                                          <p:attrName>style.visibility</p:attrName>
                                        </p:attrNameLst>
                                      </p:cBhvr>
                                      <p:to>
                                        <p:strVal val="visible"/>
                                      </p:to>
                                    </p:set>
                                    <p:animEffect filter="wipe(left)">
                                      <p:cBhvr>
                                        <p:cTn id="67" dur="500"/>
                                        <p:tgtEl>
                                          <p:spTgt spid="4102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41026"/>
                                        </p:tgtEl>
                                        <p:attrNameLst>
                                          <p:attrName>style.visibility</p:attrName>
                                        </p:attrNameLst>
                                      </p:cBhvr>
                                      <p:to>
                                        <p:strVal val="visible"/>
                                      </p:to>
                                    </p:set>
                                    <p:animEffect filter="wipe(left)">
                                      <p:cBhvr>
                                        <p:cTn id="72" dur="500"/>
                                        <p:tgtEl>
                                          <p:spTgt spid="4102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40979"/>
                                        </p:tgtEl>
                                        <p:attrNameLst>
                                          <p:attrName>style.visibility</p:attrName>
                                        </p:attrNameLst>
                                      </p:cBhvr>
                                      <p:to>
                                        <p:strVal val="visible"/>
                                      </p:to>
                                    </p:set>
                                    <p:animEffect filter="wipe(left)">
                                      <p:cBhvr>
                                        <p:cTn id="77" dur="500"/>
                                        <p:tgtEl>
                                          <p:spTgt spid="40979"/>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41028"/>
                                        </p:tgtEl>
                                        <p:attrNameLst>
                                          <p:attrName>style.visibility</p:attrName>
                                        </p:attrNameLst>
                                      </p:cBhvr>
                                      <p:to>
                                        <p:strVal val="visible"/>
                                      </p:to>
                                    </p:set>
                                    <p:animEffect filter="wipe(left)">
                                      <p:cBhvr>
                                        <p:cTn id="82" dur="500"/>
                                        <p:tgtEl>
                                          <p:spTgt spid="4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ldLvl="0"/>
      <p:bldP spid="40964" grpId="0" bldLvl="0"/>
      <p:bldP spid="41018" grpId="0" bldLvl="0"/>
      <p:bldP spid="41019" grpId="0" bldLvl="0"/>
      <p:bldP spid="41020" grpId="0" bldLvl="0"/>
      <p:bldP spid="41021" grpId="0" bldLvl="0"/>
      <p:bldP spid="41022" grpId="0" bldLvl="0"/>
      <p:bldP spid="41023" grpId="0" bldLvl="0"/>
      <p:bldP spid="41024" grpId="0" bldLvl="0"/>
      <p:bldP spid="41025" grpId="0" bldLvl="0"/>
      <p:bldP spid="41026" grpId="0" bldLvl="0"/>
      <p:bldP spid="41027" grpId="0" bldLvl="0"/>
      <p:bldP spid="41028" grpId="0" bldLvl="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685800" y="476672"/>
            <a:ext cx="7620000" cy="9540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buFont typeface="Arial" pitchFamily="34" charset="0"/>
              <a:buNone/>
            </a:pPr>
            <a:r>
              <a:rPr lang="zh-CN" altLang="en-US" sz="2800" b="0" dirty="0">
                <a:solidFill>
                  <a:schemeClr val="tx1"/>
                </a:solidFill>
                <a:latin typeface="Times New Roman" pitchFamily="18" charset="0"/>
                <a:sym typeface="Arial" pitchFamily="34" charset="0"/>
              </a:rPr>
              <a:t>例</a:t>
            </a:r>
            <a:r>
              <a:rPr lang="en-US" altLang="zh-CN" sz="2800" b="0" dirty="0">
                <a:solidFill>
                  <a:schemeClr val="tx1"/>
                </a:solidFill>
                <a:latin typeface="Times New Roman" pitchFamily="18" charset="0"/>
                <a:sym typeface="Arial" pitchFamily="34" charset="0"/>
              </a:rPr>
              <a:t>2</a:t>
            </a:r>
            <a:r>
              <a:rPr lang="zh-CN" altLang="en-US" sz="2800" b="0" dirty="0">
                <a:solidFill>
                  <a:schemeClr val="tx1"/>
                </a:solidFill>
                <a:latin typeface="Times New Roman" pitchFamily="18" charset="0"/>
                <a:sym typeface="Arial" pitchFamily="34" charset="0"/>
              </a:rPr>
              <a:t>：已知</a:t>
            </a:r>
            <a:r>
              <a:rPr lang="en-US" altLang="zh-CN" sz="2800" b="0" dirty="0">
                <a:solidFill>
                  <a:schemeClr val="tx1"/>
                </a:solidFill>
                <a:latin typeface="Times New Roman" pitchFamily="18" charset="0"/>
                <a:sym typeface="Arial" pitchFamily="34" charset="0"/>
              </a:rPr>
              <a:t>BJT </a:t>
            </a:r>
            <a:r>
              <a:rPr lang="zh-CN" altLang="en-US" sz="2800" b="0" dirty="0">
                <a:solidFill>
                  <a:schemeClr val="tx1"/>
                </a:solidFill>
                <a:latin typeface="Times New Roman" pitchFamily="18" charset="0"/>
                <a:sym typeface="Arial" pitchFamily="34" charset="0"/>
              </a:rPr>
              <a:t>两个电极的电流，</a:t>
            </a:r>
          </a:p>
          <a:p>
            <a:pPr algn="l">
              <a:buFont typeface="Arial" pitchFamily="34" charset="0"/>
              <a:buNone/>
            </a:pPr>
            <a:r>
              <a:rPr lang="zh-CN" altLang="en-US" sz="2800" b="0" dirty="0">
                <a:solidFill>
                  <a:schemeClr val="tx1"/>
                </a:solidFill>
                <a:latin typeface="Times New Roman" pitchFamily="18" charset="0"/>
                <a:sym typeface="Arial" pitchFamily="34" charset="0"/>
              </a:rPr>
              <a:t>          求另一极电流 ，并在圆圈中画出管子。</a:t>
            </a:r>
            <a:endParaRPr lang="zh-CN" altLang="en-US" sz="3600" b="0" dirty="0">
              <a:solidFill>
                <a:schemeClr val="tx1"/>
              </a:solidFill>
              <a:latin typeface="Times New Roman" pitchFamily="18" charset="0"/>
            </a:endParaRPr>
          </a:p>
        </p:txBody>
      </p:sp>
      <p:grpSp>
        <p:nvGrpSpPr>
          <p:cNvPr id="33795" name="Group 3"/>
          <p:cNvGrpSpPr>
            <a:grpSpLocks/>
          </p:cNvGrpSpPr>
          <p:nvPr/>
        </p:nvGrpSpPr>
        <p:grpSpPr bwMode="auto">
          <a:xfrm>
            <a:off x="1828800" y="1803822"/>
            <a:ext cx="5454650" cy="1768475"/>
            <a:chOff x="0" y="0"/>
            <a:chExt cx="3436" cy="1114"/>
          </a:xfrm>
        </p:grpSpPr>
        <p:sp>
          <p:nvSpPr>
            <p:cNvPr id="33819" name="Oval 4"/>
            <p:cNvSpPr>
              <a:spLocks noChangeArrowheads="1"/>
            </p:cNvSpPr>
            <p:nvPr/>
          </p:nvSpPr>
          <p:spPr bwMode="auto">
            <a:xfrm>
              <a:off x="2408" y="336"/>
              <a:ext cx="432" cy="432"/>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33820" name="Oval 5"/>
            <p:cNvSpPr>
              <a:spLocks noChangeArrowheads="1"/>
            </p:cNvSpPr>
            <p:nvPr/>
          </p:nvSpPr>
          <p:spPr bwMode="auto">
            <a:xfrm>
              <a:off x="488" y="336"/>
              <a:ext cx="432" cy="432"/>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33821" name="Line 6"/>
            <p:cNvSpPr>
              <a:spLocks noChangeShapeType="1"/>
            </p:cNvSpPr>
            <p:nvPr/>
          </p:nvSpPr>
          <p:spPr bwMode="auto">
            <a:xfrm>
              <a:off x="720" y="768"/>
              <a:ext cx="56"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3822" name="Line 7"/>
            <p:cNvSpPr>
              <a:spLocks noChangeShapeType="1"/>
            </p:cNvSpPr>
            <p:nvPr/>
          </p:nvSpPr>
          <p:spPr bwMode="auto">
            <a:xfrm flipH="1">
              <a:off x="752" y="48"/>
              <a:ext cx="48"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3823" name="Line 8"/>
            <p:cNvSpPr>
              <a:spLocks noChangeShapeType="1"/>
            </p:cNvSpPr>
            <p:nvPr/>
          </p:nvSpPr>
          <p:spPr bwMode="auto">
            <a:xfrm flipH="1">
              <a:off x="152" y="528"/>
              <a:ext cx="336" cy="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3824" name="Oval 9"/>
            <p:cNvSpPr>
              <a:spLocks noChangeArrowheads="1"/>
            </p:cNvSpPr>
            <p:nvPr/>
          </p:nvSpPr>
          <p:spPr bwMode="auto">
            <a:xfrm>
              <a:off x="760" y="1056"/>
              <a:ext cx="48" cy="48"/>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33825" name="Oval 10"/>
            <p:cNvSpPr>
              <a:spLocks noChangeArrowheads="1"/>
            </p:cNvSpPr>
            <p:nvPr/>
          </p:nvSpPr>
          <p:spPr bwMode="auto">
            <a:xfrm>
              <a:off x="776" y="0"/>
              <a:ext cx="48" cy="48"/>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33826" name="Oval 11"/>
            <p:cNvSpPr>
              <a:spLocks noChangeArrowheads="1"/>
            </p:cNvSpPr>
            <p:nvPr/>
          </p:nvSpPr>
          <p:spPr bwMode="auto">
            <a:xfrm>
              <a:off x="96" y="496"/>
              <a:ext cx="48" cy="48"/>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33827" name="Line 12"/>
            <p:cNvSpPr>
              <a:spLocks noChangeShapeType="1"/>
            </p:cNvSpPr>
            <p:nvPr/>
          </p:nvSpPr>
          <p:spPr bwMode="auto">
            <a:xfrm>
              <a:off x="144" y="624"/>
              <a:ext cx="240" cy="1"/>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3828" name="Line 13"/>
            <p:cNvSpPr>
              <a:spLocks noChangeShapeType="1"/>
            </p:cNvSpPr>
            <p:nvPr/>
          </p:nvSpPr>
          <p:spPr bwMode="auto">
            <a:xfrm>
              <a:off x="864" y="864"/>
              <a:ext cx="48" cy="19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3829" name="Text Box 14"/>
            <p:cNvSpPr>
              <a:spLocks noChangeArrowheads="1"/>
            </p:cNvSpPr>
            <p:nvPr/>
          </p:nvSpPr>
          <p:spPr bwMode="auto">
            <a:xfrm>
              <a:off x="0" y="672"/>
              <a:ext cx="4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000" b="0">
                  <a:solidFill>
                    <a:schemeClr val="tx1"/>
                  </a:solidFill>
                  <a:latin typeface="Times New Roman" pitchFamily="18" charset="0"/>
                  <a:ea typeface="幼圆" pitchFamily="49" charset="-122"/>
                </a:rPr>
                <a:t>10uA</a:t>
              </a:r>
              <a:endParaRPr lang="zh-CN" altLang="en-US">
                <a:latin typeface="Times New Roman" pitchFamily="18" charset="0"/>
              </a:endParaRPr>
            </a:p>
          </p:txBody>
        </p:sp>
        <p:sp>
          <p:nvSpPr>
            <p:cNvPr id="33830" name="Text Box 15"/>
            <p:cNvSpPr>
              <a:spLocks noChangeArrowheads="1"/>
            </p:cNvSpPr>
            <p:nvPr/>
          </p:nvSpPr>
          <p:spPr bwMode="auto">
            <a:xfrm>
              <a:off x="960" y="816"/>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000" b="0">
                  <a:solidFill>
                    <a:schemeClr val="tx1"/>
                  </a:solidFill>
                  <a:latin typeface="Times New Roman" pitchFamily="18" charset="0"/>
                  <a:ea typeface="幼圆" pitchFamily="49" charset="-122"/>
                </a:rPr>
                <a:t>1mA</a:t>
              </a:r>
              <a:endParaRPr lang="zh-CN" altLang="en-US">
                <a:latin typeface="Times New Roman" pitchFamily="18" charset="0"/>
              </a:endParaRPr>
            </a:p>
          </p:txBody>
        </p:sp>
        <p:sp>
          <p:nvSpPr>
            <p:cNvPr id="33831" name="Line 16"/>
            <p:cNvSpPr>
              <a:spLocks noChangeShapeType="1"/>
            </p:cNvSpPr>
            <p:nvPr/>
          </p:nvSpPr>
          <p:spPr bwMode="auto">
            <a:xfrm>
              <a:off x="2640" y="768"/>
              <a:ext cx="56"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3832" name="Line 17"/>
            <p:cNvSpPr>
              <a:spLocks noChangeShapeType="1"/>
            </p:cNvSpPr>
            <p:nvPr/>
          </p:nvSpPr>
          <p:spPr bwMode="auto">
            <a:xfrm flipH="1">
              <a:off x="2672" y="48"/>
              <a:ext cx="48"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3833" name="Line 18"/>
            <p:cNvSpPr>
              <a:spLocks noChangeShapeType="1"/>
            </p:cNvSpPr>
            <p:nvPr/>
          </p:nvSpPr>
          <p:spPr bwMode="auto">
            <a:xfrm flipH="1">
              <a:off x="2072" y="608"/>
              <a:ext cx="336" cy="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3834" name="Oval 19"/>
            <p:cNvSpPr>
              <a:spLocks noChangeArrowheads="1"/>
            </p:cNvSpPr>
            <p:nvPr/>
          </p:nvSpPr>
          <p:spPr bwMode="auto">
            <a:xfrm>
              <a:off x="2680" y="1056"/>
              <a:ext cx="48" cy="48"/>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33835" name="Oval 20"/>
            <p:cNvSpPr>
              <a:spLocks noChangeArrowheads="1"/>
            </p:cNvSpPr>
            <p:nvPr/>
          </p:nvSpPr>
          <p:spPr bwMode="auto">
            <a:xfrm>
              <a:off x="2696" y="0"/>
              <a:ext cx="48" cy="48"/>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33836" name="Oval 21"/>
            <p:cNvSpPr>
              <a:spLocks noChangeArrowheads="1"/>
            </p:cNvSpPr>
            <p:nvPr/>
          </p:nvSpPr>
          <p:spPr bwMode="auto">
            <a:xfrm>
              <a:off x="2016" y="576"/>
              <a:ext cx="48" cy="48"/>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33837" name="Line 22"/>
            <p:cNvSpPr>
              <a:spLocks noChangeShapeType="1"/>
            </p:cNvSpPr>
            <p:nvPr/>
          </p:nvSpPr>
          <p:spPr bwMode="auto">
            <a:xfrm flipH="1">
              <a:off x="2736" y="96"/>
              <a:ext cx="48" cy="19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3838" name="Line 23"/>
            <p:cNvSpPr>
              <a:spLocks noChangeShapeType="1"/>
            </p:cNvSpPr>
            <p:nvPr/>
          </p:nvSpPr>
          <p:spPr bwMode="auto">
            <a:xfrm flipH="1" flipV="1">
              <a:off x="2784" y="864"/>
              <a:ext cx="48" cy="19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3839" name="Text Box 24"/>
            <p:cNvSpPr>
              <a:spLocks noChangeArrowheads="1"/>
            </p:cNvSpPr>
            <p:nvPr/>
          </p:nvSpPr>
          <p:spPr bwMode="auto">
            <a:xfrm>
              <a:off x="2880" y="864"/>
              <a:ext cx="5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000" b="0">
                  <a:solidFill>
                    <a:schemeClr val="tx1"/>
                  </a:solidFill>
                  <a:latin typeface="Times New Roman" pitchFamily="18" charset="0"/>
                  <a:ea typeface="幼圆" pitchFamily="49" charset="-122"/>
                </a:rPr>
                <a:t>5.1mA</a:t>
              </a:r>
              <a:endParaRPr lang="zh-CN" altLang="en-US">
                <a:latin typeface="Times New Roman" pitchFamily="18" charset="0"/>
              </a:endParaRPr>
            </a:p>
          </p:txBody>
        </p:sp>
        <p:sp>
          <p:nvSpPr>
            <p:cNvPr id="33840" name="Text Box 25"/>
            <p:cNvSpPr>
              <a:spLocks noChangeArrowheads="1"/>
            </p:cNvSpPr>
            <p:nvPr/>
          </p:nvSpPr>
          <p:spPr bwMode="auto">
            <a:xfrm>
              <a:off x="2832" y="48"/>
              <a:ext cx="5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000" b="0">
                  <a:solidFill>
                    <a:schemeClr val="tx1"/>
                  </a:solidFill>
                  <a:latin typeface="Times New Roman" pitchFamily="18" charset="0"/>
                  <a:ea typeface="幼圆" pitchFamily="49" charset="-122"/>
                </a:rPr>
                <a:t>100uA</a:t>
              </a:r>
              <a:endParaRPr lang="zh-CN" altLang="en-US">
                <a:latin typeface="Times New Roman" pitchFamily="18" charset="0"/>
              </a:endParaRPr>
            </a:p>
          </p:txBody>
        </p:sp>
      </p:grpSp>
      <p:grpSp>
        <p:nvGrpSpPr>
          <p:cNvPr id="42010" name="Group 26"/>
          <p:cNvGrpSpPr>
            <a:grpSpLocks/>
          </p:cNvGrpSpPr>
          <p:nvPr/>
        </p:nvGrpSpPr>
        <p:grpSpPr bwMode="auto">
          <a:xfrm>
            <a:off x="3200400" y="1864147"/>
            <a:ext cx="1085850" cy="396875"/>
            <a:chOff x="0" y="0"/>
            <a:chExt cx="684" cy="250"/>
          </a:xfrm>
        </p:grpSpPr>
        <p:sp>
          <p:nvSpPr>
            <p:cNvPr id="33817" name="Line 27"/>
            <p:cNvSpPr>
              <a:spLocks noChangeShapeType="1"/>
            </p:cNvSpPr>
            <p:nvPr/>
          </p:nvSpPr>
          <p:spPr bwMode="auto">
            <a:xfrm flipH="1">
              <a:off x="0" y="10"/>
              <a:ext cx="48" cy="240"/>
            </a:xfrm>
            <a:prstGeom prst="line">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3818" name="Text Box 28"/>
            <p:cNvSpPr>
              <a:spLocks noChangeArrowheads="1"/>
            </p:cNvSpPr>
            <p:nvPr/>
          </p:nvSpPr>
          <p:spPr bwMode="auto">
            <a:xfrm>
              <a:off x="48" y="0"/>
              <a:ext cx="6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000" b="0">
                  <a:solidFill>
                    <a:srgbClr val="C00000"/>
                  </a:solidFill>
                  <a:latin typeface="Times New Roman" pitchFamily="18" charset="0"/>
                  <a:ea typeface="幼圆" pitchFamily="49" charset="-122"/>
                </a:rPr>
                <a:t>0.99mA</a:t>
              </a:r>
              <a:endParaRPr lang="zh-CN" altLang="en-US">
                <a:latin typeface="Times New Roman" pitchFamily="18" charset="0"/>
              </a:endParaRPr>
            </a:p>
          </p:txBody>
        </p:sp>
      </p:grpSp>
      <p:grpSp>
        <p:nvGrpSpPr>
          <p:cNvPr id="42013" name="Group 29"/>
          <p:cNvGrpSpPr>
            <a:grpSpLocks/>
          </p:cNvGrpSpPr>
          <p:nvPr/>
        </p:nvGrpSpPr>
        <p:grpSpPr bwMode="auto">
          <a:xfrm>
            <a:off x="4832350" y="2092747"/>
            <a:ext cx="882650" cy="473075"/>
            <a:chOff x="0" y="0"/>
            <a:chExt cx="556" cy="298"/>
          </a:xfrm>
        </p:grpSpPr>
        <p:sp>
          <p:nvSpPr>
            <p:cNvPr id="33815" name="Line 30"/>
            <p:cNvSpPr>
              <a:spLocks noChangeShapeType="1"/>
            </p:cNvSpPr>
            <p:nvPr/>
          </p:nvSpPr>
          <p:spPr bwMode="auto">
            <a:xfrm flipH="1">
              <a:off x="172" y="298"/>
              <a:ext cx="240" cy="1"/>
            </a:xfrm>
            <a:prstGeom prst="line">
              <a:avLst/>
            </a:prstGeom>
            <a:noFill/>
            <a:ln w="9525">
              <a:solidFill>
                <a:srgbClr val="FF0066"/>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3816" name="Text Box 31"/>
            <p:cNvSpPr>
              <a:spLocks noChangeArrowheads="1"/>
            </p:cNvSpPr>
            <p:nvPr/>
          </p:nvSpPr>
          <p:spPr bwMode="auto">
            <a:xfrm>
              <a:off x="0" y="0"/>
              <a:ext cx="5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000" b="0">
                  <a:solidFill>
                    <a:srgbClr val="C00000"/>
                  </a:solidFill>
                  <a:latin typeface="Times New Roman" pitchFamily="18" charset="0"/>
                  <a:ea typeface="幼圆" pitchFamily="49" charset="-122"/>
                </a:rPr>
                <a:t>5.2mA</a:t>
              </a:r>
              <a:endParaRPr lang="zh-CN" altLang="en-US">
                <a:latin typeface="Times New Roman" pitchFamily="18" charset="0"/>
              </a:endParaRPr>
            </a:p>
          </p:txBody>
        </p:sp>
      </p:grpSp>
      <p:sp>
        <p:nvSpPr>
          <p:cNvPr id="42016" name="Text Box 32"/>
          <p:cNvSpPr>
            <a:spLocks noChangeArrowheads="1"/>
          </p:cNvSpPr>
          <p:nvPr/>
        </p:nvSpPr>
        <p:spPr bwMode="auto">
          <a:xfrm>
            <a:off x="838200" y="3556422"/>
            <a:ext cx="72628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buFont typeface="Arial" pitchFamily="34" charset="0"/>
              <a:buNone/>
            </a:pPr>
            <a:r>
              <a:rPr lang="en-US" altLang="zh-CN" sz="2400" b="0" dirty="0">
                <a:solidFill>
                  <a:schemeClr val="tx1"/>
                </a:solidFill>
                <a:latin typeface="黑体" pitchFamily="49" charset="-122"/>
                <a:ea typeface="黑体" pitchFamily="49" charset="-122"/>
                <a:sym typeface="黑体" pitchFamily="49" charset="-122"/>
              </a:rPr>
              <a:t>[</a:t>
            </a:r>
            <a:r>
              <a:rPr lang="zh-CN" altLang="en-US" sz="2400" b="0" dirty="0">
                <a:solidFill>
                  <a:schemeClr val="tx1"/>
                </a:solidFill>
                <a:latin typeface="黑体" pitchFamily="49" charset="-122"/>
                <a:ea typeface="黑体" pitchFamily="49" charset="-122"/>
                <a:sym typeface="黑体" pitchFamily="49" charset="-122"/>
              </a:rPr>
              <a:t>分析</a:t>
            </a:r>
            <a:r>
              <a:rPr lang="en-US" altLang="zh-CN" sz="2400" b="0" dirty="0">
                <a:solidFill>
                  <a:schemeClr val="tx1"/>
                </a:solidFill>
                <a:latin typeface="黑体" pitchFamily="49" charset="-122"/>
                <a:ea typeface="黑体" pitchFamily="49" charset="-122"/>
                <a:sym typeface="黑体" pitchFamily="49" charset="-122"/>
              </a:rPr>
              <a:t>]</a:t>
            </a:r>
            <a:endParaRPr lang="zh-CN" altLang="en-US" sz="2400" b="0" dirty="0">
              <a:solidFill>
                <a:schemeClr val="tx1"/>
              </a:solidFill>
              <a:latin typeface="黑体" pitchFamily="49" charset="-122"/>
              <a:ea typeface="黑体" pitchFamily="49" charset="-122"/>
              <a:sym typeface="黑体" pitchFamily="49" charset="-122"/>
            </a:endParaRPr>
          </a:p>
          <a:p>
            <a:pPr algn="l">
              <a:buFont typeface="Arial" pitchFamily="34" charset="0"/>
              <a:buNone/>
            </a:pPr>
            <a:r>
              <a:rPr lang="en-US" altLang="zh-CN" sz="2400" b="0" dirty="0">
                <a:solidFill>
                  <a:srgbClr val="009900"/>
                </a:solidFill>
                <a:latin typeface="黑体" pitchFamily="49" charset="-122"/>
                <a:ea typeface="黑体" pitchFamily="49" charset="-122"/>
                <a:sym typeface="黑体" pitchFamily="49" charset="-122"/>
              </a:rPr>
              <a:t>      </a:t>
            </a:r>
            <a:r>
              <a:rPr lang="zh-CN" altLang="en-US" sz="2400" b="0" dirty="0">
                <a:solidFill>
                  <a:srgbClr val="009900"/>
                </a:solidFill>
                <a:latin typeface="黑体" pitchFamily="49" charset="-122"/>
                <a:ea typeface="黑体" pitchFamily="49" charset="-122"/>
                <a:sym typeface="黑体" pitchFamily="49" charset="-122"/>
              </a:rPr>
              <a:t>该题隐含条件是 </a:t>
            </a:r>
            <a:r>
              <a:rPr lang="zh-CN" altLang="en-US" sz="2400" b="0" dirty="0">
                <a:solidFill>
                  <a:srgbClr val="009900"/>
                </a:solidFill>
                <a:latin typeface="Times New Roman" pitchFamily="18" charset="0"/>
                <a:ea typeface="黑体" pitchFamily="49" charset="-122"/>
              </a:rPr>
              <a:t>“</a:t>
            </a:r>
            <a:r>
              <a:rPr lang="en-US" altLang="zh-CN" sz="2400" b="0" dirty="0">
                <a:solidFill>
                  <a:srgbClr val="009900"/>
                </a:solidFill>
                <a:latin typeface="黑体" pitchFamily="49" charset="-122"/>
                <a:ea typeface="黑体" pitchFamily="49" charset="-122"/>
                <a:sym typeface="黑体" pitchFamily="49" charset="-122"/>
              </a:rPr>
              <a:t>BJT</a:t>
            </a:r>
            <a:r>
              <a:rPr lang="zh-CN" altLang="en-US" sz="2400" b="0" dirty="0">
                <a:solidFill>
                  <a:srgbClr val="009900"/>
                </a:solidFill>
                <a:latin typeface="黑体" pitchFamily="49" charset="-122"/>
                <a:ea typeface="黑体" pitchFamily="49" charset="-122"/>
                <a:sym typeface="黑体" pitchFamily="49" charset="-122"/>
              </a:rPr>
              <a:t>三极电流关系</a:t>
            </a:r>
            <a:r>
              <a:rPr lang="zh-CN" altLang="en-US" sz="2400" b="0" dirty="0">
                <a:solidFill>
                  <a:srgbClr val="009900"/>
                </a:solidFill>
                <a:latin typeface="Times New Roman" pitchFamily="18" charset="0"/>
                <a:ea typeface="黑体" pitchFamily="49" charset="-122"/>
              </a:rPr>
              <a:t>”</a:t>
            </a:r>
            <a:r>
              <a:rPr lang="zh-CN" altLang="en-US" sz="2400" b="0" dirty="0">
                <a:solidFill>
                  <a:srgbClr val="009900"/>
                </a:solidFill>
                <a:latin typeface="黑体" pitchFamily="49" charset="-122"/>
                <a:ea typeface="黑体" pitchFamily="49" charset="-122"/>
                <a:sym typeface="黑体" pitchFamily="49" charset="-122"/>
              </a:rPr>
              <a:t> 如下</a:t>
            </a:r>
            <a:r>
              <a:rPr lang="en-US" altLang="zh-CN" sz="2400" b="0" dirty="0">
                <a:solidFill>
                  <a:srgbClr val="009900"/>
                </a:solidFill>
                <a:latin typeface="黑体" pitchFamily="49" charset="-122"/>
                <a:ea typeface="黑体" pitchFamily="49" charset="-122"/>
                <a:sym typeface="黑体" pitchFamily="49" charset="-122"/>
              </a:rPr>
              <a:t>:</a:t>
            </a:r>
            <a:endParaRPr lang="zh-CN" altLang="en-US" dirty="0">
              <a:latin typeface="Times New Roman" pitchFamily="18" charset="0"/>
            </a:endParaRPr>
          </a:p>
        </p:txBody>
      </p:sp>
      <p:sp>
        <p:nvSpPr>
          <p:cNvPr id="42017" name="Text Box 33"/>
          <p:cNvSpPr>
            <a:spLocks noChangeArrowheads="1"/>
          </p:cNvSpPr>
          <p:nvPr/>
        </p:nvSpPr>
        <p:spPr bwMode="auto">
          <a:xfrm>
            <a:off x="1905000" y="4405735"/>
            <a:ext cx="16589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buFont typeface="Arial" pitchFamily="34" charset="0"/>
              <a:buNone/>
            </a:pPr>
            <a:r>
              <a:rPr lang="en-US" altLang="zh-CN" sz="2800" b="0" i="1" dirty="0">
                <a:solidFill>
                  <a:schemeClr val="tx1"/>
                </a:solidFill>
                <a:latin typeface="Times New Roman" pitchFamily="18" charset="0"/>
                <a:ea typeface="幼圆" pitchFamily="49" charset="-122"/>
              </a:rPr>
              <a:t>I</a:t>
            </a:r>
            <a:r>
              <a:rPr lang="en-US" altLang="zh-CN" sz="1600" b="0" dirty="0">
                <a:solidFill>
                  <a:schemeClr val="tx1"/>
                </a:solidFill>
                <a:latin typeface="Times New Roman" pitchFamily="18" charset="0"/>
                <a:ea typeface="幼圆" pitchFamily="49" charset="-122"/>
              </a:rPr>
              <a:t>E </a:t>
            </a:r>
            <a:r>
              <a:rPr lang="en-US" altLang="zh-CN" b="0" dirty="0">
                <a:solidFill>
                  <a:schemeClr val="tx1"/>
                </a:solidFill>
                <a:latin typeface="Times New Roman" pitchFamily="18" charset="0"/>
                <a:ea typeface="幼圆" pitchFamily="49" charset="-122"/>
              </a:rPr>
              <a:t>=  </a:t>
            </a:r>
            <a:r>
              <a:rPr lang="en-US" altLang="zh-CN" sz="2800" b="0" i="1" dirty="0">
                <a:solidFill>
                  <a:schemeClr val="tx1"/>
                </a:solidFill>
                <a:latin typeface="Times New Roman" pitchFamily="18" charset="0"/>
                <a:ea typeface="幼圆" pitchFamily="49" charset="-122"/>
              </a:rPr>
              <a:t>I</a:t>
            </a:r>
            <a:r>
              <a:rPr lang="en-US" altLang="zh-CN" sz="1600" b="0" dirty="0">
                <a:solidFill>
                  <a:schemeClr val="tx1"/>
                </a:solidFill>
                <a:latin typeface="Times New Roman" pitchFamily="18" charset="0"/>
                <a:ea typeface="幼圆" pitchFamily="49" charset="-122"/>
              </a:rPr>
              <a:t>B  </a:t>
            </a:r>
            <a:r>
              <a:rPr lang="en-US" altLang="zh-CN" b="0" dirty="0">
                <a:solidFill>
                  <a:schemeClr val="tx1"/>
                </a:solidFill>
                <a:latin typeface="Times New Roman" pitchFamily="18" charset="0"/>
                <a:ea typeface="幼圆" pitchFamily="49" charset="-122"/>
              </a:rPr>
              <a:t>+ </a:t>
            </a:r>
            <a:r>
              <a:rPr lang="en-US" altLang="zh-CN" sz="2800" b="0" i="1" dirty="0">
                <a:solidFill>
                  <a:schemeClr val="tx1"/>
                </a:solidFill>
                <a:latin typeface="Times New Roman" pitchFamily="18" charset="0"/>
                <a:ea typeface="幼圆" pitchFamily="49" charset="-122"/>
              </a:rPr>
              <a:t>I</a:t>
            </a:r>
            <a:r>
              <a:rPr lang="en-US" altLang="zh-CN" sz="1600" b="0" dirty="0">
                <a:solidFill>
                  <a:schemeClr val="tx1"/>
                </a:solidFill>
                <a:latin typeface="Times New Roman" pitchFamily="18" charset="0"/>
                <a:ea typeface="幼圆" pitchFamily="49" charset="-122"/>
              </a:rPr>
              <a:t>C</a:t>
            </a:r>
            <a:endParaRPr lang="zh-CN" altLang="en-US" dirty="0">
              <a:latin typeface="Times New Roman" pitchFamily="18" charset="0"/>
            </a:endParaRPr>
          </a:p>
        </p:txBody>
      </p:sp>
      <p:sp>
        <p:nvSpPr>
          <p:cNvPr id="42018" name="Text Box 34"/>
          <p:cNvSpPr>
            <a:spLocks noChangeArrowheads="1"/>
          </p:cNvSpPr>
          <p:nvPr/>
        </p:nvSpPr>
        <p:spPr bwMode="auto">
          <a:xfrm>
            <a:off x="3810000" y="4415260"/>
            <a:ext cx="3570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buFont typeface="Arial" pitchFamily="34" charset="0"/>
              <a:buNone/>
            </a:pPr>
            <a:r>
              <a:rPr lang="zh-CN" altLang="en-US" sz="2400" b="0" dirty="0">
                <a:solidFill>
                  <a:schemeClr val="tx1"/>
                </a:solidFill>
                <a:latin typeface="黑体" pitchFamily="49" charset="-122"/>
                <a:ea typeface="黑体" pitchFamily="49" charset="-122"/>
                <a:sym typeface="黑体" pitchFamily="49" charset="-122"/>
              </a:rPr>
              <a:t>由此可求出另一极的电流</a:t>
            </a:r>
            <a:endParaRPr lang="zh-CN" altLang="en-US" dirty="0">
              <a:latin typeface="Times New Roman" pitchFamily="18" charset="0"/>
            </a:endParaRPr>
          </a:p>
        </p:txBody>
      </p:sp>
      <p:sp>
        <p:nvSpPr>
          <p:cNvPr id="42019" name="Text Box 35"/>
          <p:cNvSpPr>
            <a:spLocks noChangeArrowheads="1"/>
          </p:cNvSpPr>
          <p:nvPr/>
        </p:nvSpPr>
        <p:spPr bwMode="auto">
          <a:xfrm>
            <a:off x="1219200" y="5046576"/>
            <a:ext cx="6705600" cy="830263"/>
          </a:xfrm>
          <a:prstGeom prst="rect">
            <a:avLst/>
          </a:prstGeom>
          <a:noFill/>
          <a:ln w="9525">
            <a:solidFill>
              <a:schemeClr val="accent2"/>
            </a:solidFill>
            <a:prstDash val="dashDot"/>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buFont typeface="Arial" pitchFamily="34" charset="0"/>
              <a:buNone/>
            </a:pPr>
            <a:r>
              <a:rPr lang="zh-CN" altLang="en-US" sz="2400" b="0" dirty="0">
                <a:solidFill>
                  <a:schemeClr val="tx1"/>
                </a:solidFill>
                <a:latin typeface="黑体" pitchFamily="49" charset="-122"/>
                <a:ea typeface="黑体" pitchFamily="49" charset="-122"/>
                <a:sym typeface="黑体" pitchFamily="49" charset="-122"/>
              </a:rPr>
              <a:t>另：对于</a:t>
            </a:r>
            <a:r>
              <a:rPr lang="en-US" altLang="zh-CN" sz="2400" b="0" dirty="0">
                <a:solidFill>
                  <a:schemeClr val="tx1"/>
                </a:solidFill>
                <a:latin typeface="黑体" pitchFamily="49" charset="-122"/>
                <a:ea typeface="黑体" pitchFamily="49" charset="-122"/>
                <a:sym typeface="黑体" pitchFamily="49" charset="-122"/>
              </a:rPr>
              <a:t>NPN</a:t>
            </a:r>
            <a:r>
              <a:rPr lang="zh-CN" altLang="en-US" sz="2400" b="0" dirty="0">
                <a:solidFill>
                  <a:schemeClr val="tx1"/>
                </a:solidFill>
                <a:latin typeface="黑体" pitchFamily="49" charset="-122"/>
                <a:ea typeface="黑体" pitchFamily="49" charset="-122"/>
                <a:sym typeface="黑体" pitchFamily="49" charset="-122"/>
              </a:rPr>
              <a:t>管， </a:t>
            </a:r>
            <a:r>
              <a:rPr lang="en-US" altLang="zh-CN" sz="2000" b="0" i="1" dirty="0">
                <a:solidFill>
                  <a:schemeClr val="tx1"/>
                </a:solidFill>
                <a:latin typeface="Times New Roman" pitchFamily="18" charset="0"/>
                <a:ea typeface="幼圆" pitchFamily="49" charset="-122"/>
              </a:rPr>
              <a:t>I</a:t>
            </a:r>
            <a:r>
              <a:rPr lang="en-US" altLang="zh-CN" sz="1200" b="0" dirty="0">
                <a:solidFill>
                  <a:schemeClr val="tx1"/>
                </a:solidFill>
                <a:latin typeface="Times New Roman" pitchFamily="18" charset="0"/>
                <a:ea typeface="幼圆" pitchFamily="49" charset="-122"/>
              </a:rPr>
              <a:t>B </a:t>
            </a:r>
            <a:r>
              <a:rPr lang="zh-CN" altLang="en-US" sz="2400" b="0" dirty="0">
                <a:solidFill>
                  <a:schemeClr val="tx1"/>
                </a:solidFill>
                <a:latin typeface="黑体" pitchFamily="49" charset="-122"/>
                <a:ea typeface="黑体" pitchFamily="49" charset="-122"/>
                <a:sym typeface="黑体" pitchFamily="49" charset="-122"/>
              </a:rPr>
              <a:t>和 </a:t>
            </a:r>
            <a:r>
              <a:rPr lang="en-US" altLang="zh-CN" sz="2000" b="0" i="1" dirty="0">
                <a:solidFill>
                  <a:schemeClr val="tx1"/>
                </a:solidFill>
                <a:latin typeface="Times New Roman" pitchFamily="18" charset="0"/>
                <a:ea typeface="幼圆" pitchFamily="49" charset="-122"/>
              </a:rPr>
              <a:t>I</a:t>
            </a:r>
            <a:r>
              <a:rPr lang="en-US" altLang="zh-CN" sz="1200" b="0" dirty="0">
                <a:solidFill>
                  <a:schemeClr val="tx1"/>
                </a:solidFill>
                <a:latin typeface="Times New Roman" pitchFamily="18" charset="0"/>
                <a:ea typeface="幼圆" pitchFamily="49" charset="-122"/>
              </a:rPr>
              <a:t>C</a:t>
            </a:r>
            <a:r>
              <a:rPr lang="en-US" altLang="zh-CN" sz="2400" b="0" dirty="0">
                <a:solidFill>
                  <a:schemeClr val="tx1"/>
                </a:solidFill>
                <a:latin typeface="黑体" pitchFamily="49" charset="-122"/>
                <a:ea typeface="黑体" pitchFamily="49" charset="-122"/>
                <a:sym typeface="黑体" pitchFamily="49" charset="-122"/>
              </a:rPr>
              <a:t> </a:t>
            </a:r>
            <a:r>
              <a:rPr lang="zh-CN" altLang="en-US" sz="2400" b="0" dirty="0">
                <a:solidFill>
                  <a:schemeClr val="tx1"/>
                </a:solidFill>
                <a:latin typeface="黑体" pitchFamily="49" charset="-122"/>
                <a:ea typeface="黑体" pitchFamily="49" charset="-122"/>
                <a:sym typeface="黑体" pitchFamily="49" charset="-122"/>
              </a:rPr>
              <a:t>流</a:t>
            </a:r>
            <a:r>
              <a:rPr lang="zh-CN" altLang="en-US" sz="2400" b="0" dirty="0">
                <a:solidFill>
                  <a:srgbClr val="FF0000"/>
                </a:solidFill>
                <a:latin typeface="黑体" pitchFamily="49" charset="-122"/>
                <a:ea typeface="黑体" pitchFamily="49" charset="-122"/>
                <a:sym typeface="黑体" pitchFamily="49" charset="-122"/>
              </a:rPr>
              <a:t>入</a:t>
            </a:r>
            <a:r>
              <a:rPr lang="zh-CN" altLang="en-US" sz="2400" b="0" dirty="0">
                <a:solidFill>
                  <a:schemeClr val="tx1"/>
                </a:solidFill>
                <a:latin typeface="黑体" pitchFamily="49" charset="-122"/>
                <a:ea typeface="黑体" pitchFamily="49" charset="-122"/>
                <a:sym typeface="黑体" pitchFamily="49" charset="-122"/>
              </a:rPr>
              <a:t>管子， </a:t>
            </a:r>
            <a:r>
              <a:rPr lang="en-US" altLang="zh-CN" sz="2000" b="0" i="1" dirty="0">
                <a:solidFill>
                  <a:schemeClr val="tx1"/>
                </a:solidFill>
                <a:latin typeface="Times New Roman" pitchFamily="18" charset="0"/>
                <a:ea typeface="幼圆" pitchFamily="49" charset="-122"/>
              </a:rPr>
              <a:t>I</a:t>
            </a:r>
            <a:r>
              <a:rPr lang="en-US" altLang="zh-CN" sz="1200" b="0" dirty="0">
                <a:solidFill>
                  <a:schemeClr val="tx1"/>
                </a:solidFill>
                <a:latin typeface="Times New Roman" pitchFamily="18" charset="0"/>
                <a:ea typeface="幼圆" pitchFamily="49" charset="-122"/>
              </a:rPr>
              <a:t>E </a:t>
            </a:r>
            <a:r>
              <a:rPr lang="zh-CN" altLang="en-US" sz="2400" b="0" dirty="0">
                <a:solidFill>
                  <a:schemeClr val="tx1"/>
                </a:solidFill>
                <a:latin typeface="黑体" pitchFamily="49" charset="-122"/>
                <a:ea typeface="黑体" pitchFamily="49" charset="-122"/>
                <a:sym typeface="黑体" pitchFamily="49" charset="-122"/>
              </a:rPr>
              <a:t>流</a:t>
            </a:r>
            <a:r>
              <a:rPr lang="zh-CN" altLang="en-US" sz="2400" b="0" dirty="0">
                <a:latin typeface="黑体" pitchFamily="49" charset="-122"/>
                <a:ea typeface="黑体" pitchFamily="49" charset="-122"/>
                <a:sym typeface="黑体" pitchFamily="49" charset="-122"/>
              </a:rPr>
              <a:t>出</a:t>
            </a:r>
          </a:p>
          <a:p>
            <a:pPr algn="l">
              <a:buFont typeface="Arial" pitchFamily="34" charset="0"/>
              <a:buNone/>
            </a:pPr>
            <a:r>
              <a:rPr lang="zh-CN" altLang="en-US" sz="2400" b="0" dirty="0">
                <a:solidFill>
                  <a:schemeClr val="tx1"/>
                </a:solidFill>
                <a:latin typeface="黑体" pitchFamily="49" charset="-122"/>
                <a:ea typeface="黑体" pitchFamily="49" charset="-122"/>
                <a:sym typeface="黑体" pitchFamily="49" charset="-122"/>
              </a:rPr>
              <a:t>    对于</a:t>
            </a:r>
            <a:r>
              <a:rPr lang="en-US" altLang="zh-CN" sz="2400" b="0" dirty="0">
                <a:solidFill>
                  <a:schemeClr val="tx1"/>
                </a:solidFill>
                <a:latin typeface="黑体" pitchFamily="49" charset="-122"/>
                <a:ea typeface="黑体" pitchFamily="49" charset="-122"/>
                <a:sym typeface="黑体" pitchFamily="49" charset="-122"/>
              </a:rPr>
              <a:t>PNP</a:t>
            </a:r>
            <a:r>
              <a:rPr lang="zh-CN" altLang="en-US" sz="2400" b="0" dirty="0">
                <a:solidFill>
                  <a:schemeClr val="tx1"/>
                </a:solidFill>
                <a:latin typeface="黑体" pitchFamily="49" charset="-122"/>
                <a:ea typeface="黑体" pitchFamily="49" charset="-122"/>
                <a:sym typeface="黑体" pitchFamily="49" charset="-122"/>
              </a:rPr>
              <a:t>管， </a:t>
            </a:r>
            <a:r>
              <a:rPr lang="en-US" altLang="zh-CN" sz="2000" b="0" i="1" dirty="0">
                <a:solidFill>
                  <a:schemeClr val="tx1"/>
                </a:solidFill>
                <a:latin typeface="Times New Roman" pitchFamily="18" charset="0"/>
                <a:ea typeface="幼圆" pitchFamily="49" charset="-122"/>
              </a:rPr>
              <a:t>I</a:t>
            </a:r>
            <a:r>
              <a:rPr lang="en-US" altLang="zh-CN" sz="1200" b="0" dirty="0">
                <a:solidFill>
                  <a:schemeClr val="tx1"/>
                </a:solidFill>
                <a:latin typeface="Times New Roman" pitchFamily="18" charset="0"/>
                <a:ea typeface="幼圆" pitchFamily="49" charset="-122"/>
              </a:rPr>
              <a:t>B </a:t>
            </a:r>
            <a:r>
              <a:rPr lang="zh-CN" altLang="en-US" sz="2400" b="0" dirty="0">
                <a:solidFill>
                  <a:schemeClr val="tx1"/>
                </a:solidFill>
                <a:latin typeface="黑体" pitchFamily="49" charset="-122"/>
                <a:ea typeface="黑体" pitchFamily="49" charset="-122"/>
                <a:sym typeface="黑体" pitchFamily="49" charset="-122"/>
              </a:rPr>
              <a:t>和 </a:t>
            </a:r>
            <a:r>
              <a:rPr lang="en-US" altLang="zh-CN" sz="2000" b="0" i="1" dirty="0">
                <a:solidFill>
                  <a:schemeClr val="tx1"/>
                </a:solidFill>
                <a:latin typeface="Times New Roman" pitchFamily="18" charset="0"/>
                <a:ea typeface="幼圆" pitchFamily="49" charset="-122"/>
              </a:rPr>
              <a:t>I</a:t>
            </a:r>
            <a:r>
              <a:rPr lang="en-US" altLang="zh-CN" sz="1200" b="0" dirty="0">
                <a:solidFill>
                  <a:schemeClr val="tx1"/>
                </a:solidFill>
                <a:latin typeface="Times New Roman" pitchFamily="18" charset="0"/>
                <a:ea typeface="幼圆" pitchFamily="49" charset="-122"/>
              </a:rPr>
              <a:t>C</a:t>
            </a:r>
            <a:r>
              <a:rPr lang="en-US" altLang="zh-CN" sz="2400" b="0" dirty="0">
                <a:solidFill>
                  <a:schemeClr val="tx1"/>
                </a:solidFill>
                <a:latin typeface="黑体" pitchFamily="49" charset="-122"/>
                <a:ea typeface="黑体" pitchFamily="49" charset="-122"/>
                <a:sym typeface="黑体" pitchFamily="49" charset="-122"/>
              </a:rPr>
              <a:t> </a:t>
            </a:r>
            <a:r>
              <a:rPr lang="zh-CN" altLang="en-US" sz="2400" b="0" dirty="0">
                <a:solidFill>
                  <a:schemeClr val="tx1"/>
                </a:solidFill>
                <a:latin typeface="黑体" pitchFamily="49" charset="-122"/>
                <a:ea typeface="黑体" pitchFamily="49" charset="-122"/>
                <a:sym typeface="黑体" pitchFamily="49" charset="-122"/>
              </a:rPr>
              <a:t>流</a:t>
            </a:r>
            <a:r>
              <a:rPr lang="zh-CN" altLang="en-US" sz="2400" b="0" dirty="0">
                <a:solidFill>
                  <a:srgbClr val="FF0000"/>
                </a:solidFill>
                <a:latin typeface="黑体" pitchFamily="49" charset="-122"/>
                <a:ea typeface="黑体" pitchFamily="49" charset="-122"/>
                <a:sym typeface="黑体" pitchFamily="49" charset="-122"/>
              </a:rPr>
              <a:t>出</a:t>
            </a:r>
            <a:r>
              <a:rPr lang="zh-CN" altLang="en-US" sz="2400" b="0" dirty="0">
                <a:solidFill>
                  <a:schemeClr val="tx1"/>
                </a:solidFill>
                <a:latin typeface="黑体" pitchFamily="49" charset="-122"/>
                <a:ea typeface="黑体" pitchFamily="49" charset="-122"/>
                <a:sym typeface="黑体" pitchFamily="49" charset="-122"/>
              </a:rPr>
              <a:t>管子， </a:t>
            </a:r>
            <a:r>
              <a:rPr lang="en-US" altLang="zh-CN" sz="2000" b="0" i="1" dirty="0">
                <a:solidFill>
                  <a:schemeClr val="tx1"/>
                </a:solidFill>
                <a:latin typeface="Times New Roman" pitchFamily="18" charset="0"/>
                <a:ea typeface="幼圆" pitchFamily="49" charset="-122"/>
              </a:rPr>
              <a:t>I</a:t>
            </a:r>
            <a:r>
              <a:rPr lang="en-US" altLang="zh-CN" sz="1200" b="0" dirty="0">
                <a:solidFill>
                  <a:schemeClr val="tx1"/>
                </a:solidFill>
                <a:latin typeface="Times New Roman" pitchFamily="18" charset="0"/>
                <a:ea typeface="幼圆" pitchFamily="49" charset="-122"/>
              </a:rPr>
              <a:t>E </a:t>
            </a:r>
            <a:r>
              <a:rPr lang="zh-CN" altLang="en-US" sz="2400" b="0" dirty="0">
                <a:solidFill>
                  <a:schemeClr val="tx1"/>
                </a:solidFill>
                <a:latin typeface="黑体" pitchFamily="49" charset="-122"/>
                <a:ea typeface="黑体" pitchFamily="49" charset="-122"/>
                <a:sym typeface="黑体" pitchFamily="49" charset="-122"/>
              </a:rPr>
              <a:t>流</a:t>
            </a:r>
            <a:r>
              <a:rPr lang="zh-CN" altLang="en-US" sz="2400" b="0" dirty="0">
                <a:latin typeface="黑体" pitchFamily="49" charset="-122"/>
                <a:ea typeface="黑体" pitchFamily="49" charset="-122"/>
                <a:sym typeface="黑体" pitchFamily="49" charset="-122"/>
              </a:rPr>
              <a:t>入</a:t>
            </a:r>
            <a:endParaRPr lang="zh-CN" altLang="en-US" b="0" dirty="0">
              <a:latin typeface="Times New Roman" pitchFamily="18" charset="0"/>
            </a:endParaRPr>
          </a:p>
        </p:txBody>
      </p:sp>
      <p:grpSp>
        <p:nvGrpSpPr>
          <p:cNvPr id="42020" name="Group 36"/>
          <p:cNvGrpSpPr>
            <a:grpSpLocks/>
          </p:cNvGrpSpPr>
          <p:nvPr/>
        </p:nvGrpSpPr>
        <p:grpSpPr bwMode="auto">
          <a:xfrm>
            <a:off x="2625725" y="2353097"/>
            <a:ext cx="381000" cy="685800"/>
            <a:chOff x="0" y="0"/>
            <a:chExt cx="240" cy="432"/>
          </a:xfrm>
        </p:grpSpPr>
        <p:sp>
          <p:nvSpPr>
            <p:cNvPr id="33809" name="Line 37"/>
            <p:cNvSpPr>
              <a:spLocks noChangeShapeType="1"/>
            </p:cNvSpPr>
            <p:nvPr/>
          </p:nvSpPr>
          <p:spPr bwMode="auto">
            <a:xfrm>
              <a:off x="96" y="72"/>
              <a:ext cx="1" cy="240"/>
            </a:xfrm>
            <a:prstGeom prst="line">
              <a:avLst/>
            </a:prstGeom>
            <a:noFill/>
            <a:ln w="28575">
              <a:solidFill>
                <a:srgbClr val="FF0066"/>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3810" name="Line 38"/>
            <p:cNvSpPr>
              <a:spLocks noChangeShapeType="1"/>
            </p:cNvSpPr>
            <p:nvPr/>
          </p:nvSpPr>
          <p:spPr bwMode="auto">
            <a:xfrm>
              <a:off x="96" y="240"/>
              <a:ext cx="144" cy="48"/>
            </a:xfrm>
            <a:prstGeom prst="line">
              <a:avLst/>
            </a:prstGeom>
            <a:noFill/>
            <a:ln w="28575">
              <a:solidFill>
                <a:srgbClr val="FF0066"/>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3811" name="Line 39"/>
            <p:cNvSpPr>
              <a:spLocks noChangeShapeType="1"/>
            </p:cNvSpPr>
            <p:nvPr/>
          </p:nvSpPr>
          <p:spPr bwMode="auto">
            <a:xfrm flipH="1">
              <a:off x="96" y="96"/>
              <a:ext cx="144" cy="48"/>
            </a:xfrm>
            <a:prstGeom prst="line">
              <a:avLst/>
            </a:prstGeom>
            <a:noFill/>
            <a:ln w="28575">
              <a:solidFill>
                <a:srgbClr val="FF0066"/>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3812" name="Line 40"/>
            <p:cNvSpPr>
              <a:spLocks noChangeShapeType="1"/>
            </p:cNvSpPr>
            <p:nvPr/>
          </p:nvSpPr>
          <p:spPr bwMode="auto">
            <a:xfrm flipH="1">
              <a:off x="0" y="192"/>
              <a:ext cx="96" cy="1"/>
            </a:xfrm>
            <a:prstGeom prst="line">
              <a:avLst/>
            </a:prstGeom>
            <a:noFill/>
            <a:ln w="28575">
              <a:solidFill>
                <a:srgbClr val="FF0066"/>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3813" name="Line 41"/>
            <p:cNvSpPr>
              <a:spLocks noChangeShapeType="1"/>
            </p:cNvSpPr>
            <p:nvPr/>
          </p:nvSpPr>
          <p:spPr bwMode="auto">
            <a:xfrm flipV="1">
              <a:off x="240" y="0"/>
              <a:ext cx="1" cy="96"/>
            </a:xfrm>
            <a:prstGeom prst="line">
              <a:avLst/>
            </a:prstGeom>
            <a:noFill/>
            <a:ln w="28575">
              <a:solidFill>
                <a:srgbClr val="FF0066"/>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3814" name="Line 42"/>
            <p:cNvSpPr>
              <a:spLocks noChangeShapeType="1"/>
            </p:cNvSpPr>
            <p:nvPr/>
          </p:nvSpPr>
          <p:spPr bwMode="auto">
            <a:xfrm>
              <a:off x="240" y="296"/>
              <a:ext cx="1" cy="136"/>
            </a:xfrm>
            <a:prstGeom prst="line">
              <a:avLst/>
            </a:prstGeom>
            <a:noFill/>
            <a:ln w="28575">
              <a:solidFill>
                <a:srgbClr val="FF0066"/>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42027" name="Group 43"/>
          <p:cNvGrpSpPr>
            <a:grpSpLocks/>
          </p:cNvGrpSpPr>
          <p:nvPr/>
        </p:nvGrpSpPr>
        <p:grpSpPr bwMode="auto">
          <a:xfrm>
            <a:off x="5648325" y="2337222"/>
            <a:ext cx="584200" cy="701675"/>
            <a:chOff x="0" y="0"/>
            <a:chExt cx="368" cy="442"/>
          </a:xfrm>
        </p:grpSpPr>
        <p:sp>
          <p:nvSpPr>
            <p:cNvPr id="33805" name="Line 44"/>
            <p:cNvSpPr>
              <a:spLocks noChangeShapeType="1"/>
            </p:cNvSpPr>
            <p:nvPr/>
          </p:nvSpPr>
          <p:spPr bwMode="auto">
            <a:xfrm flipH="1">
              <a:off x="0" y="144"/>
              <a:ext cx="192" cy="144"/>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3806" name="Line 45"/>
            <p:cNvSpPr>
              <a:spLocks noChangeShapeType="1"/>
            </p:cNvSpPr>
            <p:nvPr/>
          </p:nvSpPr>
          <p:spPr bwMode="auto">
            <a:xfrm>
              <a:off x="136" y="104"/>
              <a:ext cx="232" cy="88"/>
            </a:xfrm>
            <a:prstGeom prst="line">
              <a:avLst/>
            </a:prstGeom>
            <a:noFill/>
            <a:ln w="28575">
              <a:solidFill>
                <a:srgbClr val="FF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3807" name="Line 46"/>
            <p:cNvSpPr>
              <a:spLocks noChangeShapeType="1"/>
            </p:cNvSpPr>
            <p:nvPr/>
          </p:nvSpPr>
          <p:spPr bwMode="auto">
            <a:xfrm flipH="1">
              <a:off x="242" y="144"/>
              <a:ext cx="28" cy="298"/>
            </a:xfrm>
            <a:prstGeom prst="line">
              <a:avLst/>
            </a:prstGeom>
            <a:noFill/>
            <a:ln w="28575">
              <a:solidFill>
                <a:srgbClr val="FF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3808" name="Line 47"/>
            <p:cNvSpPr>
              <a:spLocks noChangeShapeType="1"/>
            </p:cNvSpPr>
            <p:nvPr/>
          </p:nvSpPr>
          <p:spPr bwMode="auto">
            <a:xfrm flipV="1">
              <a:off x="224" y="0"/>
              <a:ext cx="48" cy="144"/>
            </a:xfrm>
            <a:prstGeom prst="line">
              <a:avLst/>
            </a:prstGeom>
            <a:noFill/>
            <a:ln w="28575">
              <a:solidFill>
                <a:srgbClr val="FF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48" name="文本框 47">
            <a:extLst>
              <a:ext uri="{FF2B5EF4-FFF2-40B4-BE49-F238E27FC236}">
                <a16:creationId xmlns:a16="http://schemas.microsoft.com/office/drawing/2014/main" id="{7C1C2865-C892-4AF2-8FDC-1B4AC19CA44A}"/>
              </a:ext>
            </a:extLst>
          </p:cNvPr>
          <p:cNvSpPr txBox="1"/>
          <p:nvPr/>
        </p:nvSpPr>
        <p:spPr>
          <a:xfrm>
            <a:off x="7771706" y="6228020"/>
            <a:ext cx="415499" cy="369332"/>
          </a:xfrm>
          <a:prstGeom prst="rect">
            <a:avLst/>
          </a:prstGeom>
          <a:noFill/>
        </p:spPr>
        <p:txBody>
          <a:bodyPr wrap="none" rtlCol="0">
            <a:spAutoFit/>
          </a:bodyPr>
          <a:lstStyle/>
          <a:p>
            <a:r>
              <a:rPr lang="en-US" altLang="zh-CN" sz="1800" dirty="0">
                <a:solidFill>
                  <a:srgbClr val="E4A4DC"/>
                </a:solidFill>
              </a:rPr>
              <a:t>89</a:t>
            </a:r>
            <a:endParaRPr lang="zh-CN" altLang="en-US" sz="1800" dirty="0">
              <a:solidFill>
                <a:srgbClr val="E4A4D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016">
                                            <p:txEl>
                                              <p:pRg st="0" end="0"/>
                                            </p:txEl>
                                          </p:spTgt>
                                        </p:tgtEl>
                                        <p:attrNameLst>
                                          <p:attrName>style.visibility</p:attrName>
                                        </p:attrNameLst>
                                      </p:cBhvr>
                                      <p:to>
                                        <p:strVal val="visible"/>
                                      </p:to>
                                    </p:set>
                                    <p:animEffect filter="wipe(left)">
                                      <p:cBhvr>
                                        <p:cTn id="7" dur="500"/>
                                        <p:tgtEl>
                                          <p:spTgt spid="42016">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2016">
                                            <p:txEl>
                                              <p:pRg st="1" end="1"/>
                                            </p:txEl>
                                          </p:spTgt>
                                        </p:tgtEl>
                                        <p:attrNameLst>
                                          <p:attrName>style.visibility</p:attrName>
                                        </p:attrNameLst>
                                      </p:cBhvr>
                                      <p:to>
                                        <p:strVal val="visible"/>
                                      </p:to>
                                    </p:set>
                                    <p:animEffect filter="wipe(left)">
                                      <p:cBhvr>
                                        <p:cTn id="10" dur="500"/>
                                        <p:tgtEl>
                                          <p:spTgt spid="42016">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2017"/>
                                        </p:tgtEl>
                                        <p:attrNameLst>
                                          <p:attrName>style.visibility</p:attrName>
                                        </p:attrNameLst>
                                      </p:cBhvr>
                                      <p:to>
                                        <p:strVal val="visible"/>
                                      </p:to>
                                    </p:set>
                                    <p:animEffect filter="wipe(left)">
                                      <p:cBhvr>
                                        <p:cTn id="15" dur="500"/>
                                        <p:tgtEl>
                                          <p:spTgt spid="42017"/>
                                        </p:tgtEl>
                                      </p:cBhvr>
                                    </p:animEffect>
                                  </p:childTnLst>
                                </p:cTn>
                              </p:par>
                            </p:childTnLst>
                          </p:cTn>
                        </p:par>
                        <p:par>
                          <p:cTn id="16" fill="hold" nodeType="afterGroup">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42018"/>
                                        </p:tgtEl>
                                        <p:attrNameLst>
                                          <p:attrName>style.visibility</p:attrName>
                                        </p:attrNameLst>
                                      </p:cBhvr>
                                      <p:to>
                                        <p:strVal val="visible"/>
                                      </p:to>
                                    </p:set>
                                    <p:animEffect filter="wipe(left)">
                                      <p:cBhvr>
                                        <p:cTn id="19" dur="500"/>
                                        <p:tgtEl>
                                          <p:spTgt spid="4201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42019">
                                            <p:bg/>
                                          </p:spTgt>
                                        </p:tgtEl>
                                        <p:attrNameLst>
                                          <p:attrName>style.visibility</p:attrName>
                                        </p:attrNameLst>
                                      </p:cBhvr>
                                      <p:to>
                                        <p:strVal val="visible"/>
                                      </p:to>
                                    </p:set>
                                    <p:animEffect filter="wipe(left)">
                                      <p:cBhvr>
                                        <p:cTn id="24" dur="500"/>
                                        <p:tgtEl>
                                          <p:spTgt spid="42019">
                                            <p:bg/>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42019">
                                            <p:txEl>
                                              <p:pRg st="0" end="0"/>
                                            </p:txEl>
                                          </p:spTgt>
                                        </p:tgtEl>
                                        <p:attrNameLst>
                                          <p:attrName>style.visibility</p:attrName>
                                        </p:attrNameLst>
                                      </p:cBhvr>
                                      <p:to>
                                        <p:strVal val="visible"/>
                                      </p:to>
                                    </p:set>
                                    <p:animEffect filter="wipe(left)">
                                      <p:cBhvr>
                                        <p:cTn id="27" dur="500"/>
                                        <p:tgtEl>
                                          <p:spTgt spid="42019">
                                            <p:txEl>
                                              <p:pRg st="0" end="0"/>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42019">
                                            <p:txEl>
                                              <p:pRg st="1" end="1"/>
                                            </p:txEl>
                                          </p:spTgt>
                                        </p:tgtEl>
                                        <p:attrNameLst>
                                          <p:attrName>style.visibility</p:attrName>
                                        </p:attrNameLst>
                                      </p:cBhvr>
                                      <p:to>
                                        <p:strVal val="visible"/>
                                      </p:to>
                                    </p:set>
                                    <p:animEffect filter="wipe(left)">
                                      <p:cBhvr>
                                        <p:cTn id="30" dur="500"/>
                                        <p:tgtEl>
                                          <p:spTgt spid="42019">
                                            <p:txEl>
                                              <p:pRg st="1" end="1"/>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42010"/>
                                        </p:tgtEl>
                                        <p:attrNameLst>
                                          <p:attrName>style.visibility</p:attrName>
                                        </p:attrNameLst>
                                      </p:cBhvr>
                                      <p:to>
                                        <p:strVal val="visible"/>
                                      </p:to>
                                    </p:set>
                                    <p:animEffect filter="wipe(left)">
                                      <p:cBhvr>
                                        <p:cTn id="35" dur="500"/>
                                        <p:tgtEl>
                                          <p:spTgt spid="4201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42020"/>
                                        </p:tgtEl>
                                        <p:attrNameLst>
                                          <p:attrName>style.visibility</p:attrName>
                                        </p:attrNameLst>
                                      </p:cBhvr>
                                      <p:to>
                                        <p:strVal val="visible"/>
                                      </p:to>
                                    </p:set>
                                    <p:animEffect filter="wipe(left)">
                                      <p:cBhvr>
                                        <p:cTn id="40" dur="500"/>
                                        <p:tgtEl>
                                          <p:spTgt spid="4202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2" fill="hold" nodeType="clickEffect">
                                  <p:stCondLst>
                                    <p:cond delay="0"/>
                                  </p:stCondLst>
                                  <p:childTnLst>
                                    <p:set>
                                      <p:cBhvr>
                                        <p:cTn id="44" dur="1" fill="hold">
                                          <p:stCondLst>
                                            <p:cond delay="0"/>
                                          </p:stCondLst>
                                        </p:cTn>
                                        <p:tgtEl>
                                          <p:spTgt spid="42013"/>
                                        </p:tgtEl>
                                        <p:attrNameLst>
                                          <p:attrName>style.visibility</p:attrName>
                                        </p:attrNameLst>
                                      </p:cBhvr>
                                      <p:to>
                                        <p:strVal val="visible"/>
                                      </p:to>
                                    </p:set>
                                    <p:animEffect filter="wipe(right)">
                                      <p:cBhvr>
                                        <p:cTn id="45" dur="500"/>
                                        <p:tgtEl>
                                          <p:spTgt spid="4201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42027"/>
                                        </p:tgtEl>
                                        <p:attrNameLst>
                                          <p:attrName>style.visibility</p:attrName>
                                        </p:attrNameLst>
                                      </p:cBhvr>
                                      <p:to>
                                        <p:strVal val="visible"/>
                                      </p:to>
                                    </p:set>
                                    <p:animEffect filter="wipe(left)">
                                      <p:cBhvr>
                                        <p:cTn id="50" dur="500"/>
                                        <p:tgtEl>
                                          <p:spTgt spid="42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16" grpId="0" build="allAtOnce" bldLvl="0"/>
      <p:bldP spid="42017" grpId="0" bldLvl="0"/>
      <p:bldP spid="42018" grpId="0" bldLvl="0"/>
      <p:bldP spid="42019" grpId="0" build="allAtOnce"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684213" y="930275"/>
            <a:ext cx="6934200"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buFont typeface="Arial" panose="020B0604020202020204" pitchFamily="34" charset="0"/>
              <a:buNone/>
            </a:pPr>
            <a:r>
              <a:rPr lang="zh-CN" altLang="en-US" sz="2800" dirty="0">
                <a:solidFill>
                  <a:schemeClr val="tx1"/>
                </a:solidFill>
                <a:latin typeface="Times New Roman" pitchFamily="18" charset="0"/>
                <a:sym typeface="Arial" pitchFamily="34" charset="0"/>
              </a:rPr>
              <a:t>例</a:t>
            </a:r>
            <a:r>
              <a:rPr lang="en-US" altLang="zh-CN" sz="2800" dirty="0">
                <a:solidFill>
                  <a:schemeClr val="tx1"/>
                </a:solidFill>
                <a:latin typeface="Times New Roman" pitchFamily="18" charset="0"/>
                <a:sym typeface="Arial" pitchFamily="34" charset="0"/>
              </a:rPr>
              <a:t>3</a:t>
            </a:r>
            <a:r>
              <a:rPr lang="zh-CN" altLang="en-US" sz="2800" b="0" dirty="0">
                <a:solidFill>
                  <a:schemeClr val="tx1"/>
                </a:solidFill>
                <a:latin typeface="Times New Roman" pitchFamily="18" charset="0"/>
                <a:sym typeface="Arial" pitchFamily="34" charset="0"/>
              </a:rPr>
              <a:t>：判断下图各三极管的工作状态。</a:t>
            </a:r>
            <a:endParaRPr lang="zh-CN" altLang="en-US" b="0" dirty="0">
              <a:solidFill>
                <a:schemeClr val="tx1"/>
              </a:solidFill>
              <a:latin typeface="Times New Roman" pitchFamily="18" charset="0"/>
            </a:endParaRPr>
          </a:p>
        </p:txBody>
      </p:sp>
      <p:pic>
        <p:nvPicPr>
          <p:cNvPr id="34819"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2788" y="1879600"/>
            <a:ext cx="3757612" cy="396240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3482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1863725"/>
            <a:ext cx="3209925" cy="358140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38804C43-0B4F-4842-B0AA-76E09015138C}"/>
              </a:ext>
            </a:extLst>
          </p:cNvPr>
          <p:cNvSpPr txBox="1"/>
          <p:nvPr/>
        </p:nvSpPr>
        <p:spPr>
          <a:xfrm>
            <a:off x="7771706" y="6228020"/>
            <a:ext cx="415499" cy="369332"/>
          </a:xfrm>
          <a:prstGeom prst="rect">
            <a:avLst/>
          </a:prstGeom>
          <a:noFill/>
        </p:spPr>
        <p:txBody>
          <a:bodyPr wrap="none" rtlCol="0">
            <a:spAutoFit/>
          </a:bodyPr>
          <a:lstStyle/>
          <a:p>
            <a:r>
              <a:rPr lang="en-US" altLang="zh-CN" sz="1800" dirty="0">
                <a:solidFill>
                  <a:srgbClr val="E4A4DC"/>
                </a:solidFill>
              </a:rPr>
              <a:t>90</a:t>
            </a:r>
            <a:endParaRPr lang="zh-CN" altLang="en-US" sz="1800" dirty="0">
              <a:solidFill>
                <a:srgbClr val="E4A4DC"/>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1600200" y="333375"/>
            <a:ext cx="54562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gn="l">
              <a:buFont typeface="Wingdings" pitchFamily="2" charset="2"/>
              <a:buChar char="u"/>
              <a:defRPr/>
            </a:pPr>
            <a:r>
              <a:rPr lang="zh-CN" altLang="en-US" sz="3200" b="0" dirty="0">
                <a:latin typeface="Times New Roman" pitchFamily="18" charset="0"/>
                <a:ea typeface="隶书" pitchFamily="49" charset="-122"/>
              </a:rPr>
              <a:t>三种工作状态分析方法</a:t>
            </a:r>
            <a:endParaRPr lang="zh-CN" altLang="en-US" sz="3600" b="0" dirty="0">
              <a:latin typeface="Times New Roman" pitchFamily="18" charset="0"/>
            </a:endParaRPr>
          </a:p>
        </p:txBody>
      </p:sp>
      <p:graphicFrame>
        <p:nvGraphicFramePr>
          <p:cNvPr id="44035" name="表格 44034"/>
          <p:cNvGraphicFramePr/>
          <p:nvPr/>
        </p:nvGraphicFramePr>
        <p:xfrm>
          <a:off x="1905000" y="1303338"/>
          <a:ext cx="5232400" cy="3132136"/>
        </p:xfrm>
        <a:graphic>
          <a:graphicData uri="http://schemas.openxmlformats.org/drawingml/2006/table">
            <a:tbl>
              <a:tblPr/>
              <a:tblGrid>
                <a:gridCol w="1017319">
                  <a:extLst>
                    <a:ext uri="{9D8B030D-6E8A-4147-A177-3AD203B41FA5}">
                      <a16:colId xmlns:a16="http://schemas.microsoft.com/office/drawing/2014/main" val="20000"/>
                    </a:ext>
                  </a:extLst>
                </a:gridCol>
                <a:gridCol w="2266600">
                  <a:extLst>
                    <a:ext uri="{9D8B030D-6E8A-4147-A177-3AD203B41FA5}">
                      <a16:colId xmlns:a16="http://schemas.microsoft.com/office/drawing/2014/main" val="20001"/>
                    </a:ext>
                  </a:extLst>
                </a:gridCol>
                <a:gridCol w="1948481">
                  <a:extLst>
                    <a:ext uri="{9D8B030D-6E8A-4147-A177-3AD203B41FA5}">
                      <a16:colId xmlns:a16="http://schemas.microsoft.com/office/drawing/2014/main" val="20002"/>
                    </a:ext>
                  </a:extLst>
                </a:gridCol>
              </a:tblGrid>
              <a:tr h="585759">
                <a:tc>
                  <a:txBody>
                    <a:bodyPr/>
                    <a:lstStyle>
                      <a:lvl1pPr marL="342900" lvl="0" indent="-342900" algn="l" defTabSz="0" eaLnBrk="0" fontAlgn="base" latinLnBrk="0" hangingPunct="0">
                        <a:spcBef>
                          <a:spcPct val="20000"/>
                        </a:spcBef>
                        <a:spcAft>
                          <a:spcPct val="0"/>
                        </a:spcAft>
                        <a:buChar char="•"/>
                        <a:defRPr sz="3200" b="0" kern="1200">
                          <a:solidFill>
                            <a:schemeClr val="tx1"/>
                          </a:solidFill>
                          <a:latin typeface="Arial" charset="0"/>
                          <a:ea typeface="宋体" charset="-122"/>
                          <a:sym typeface="Arial" charset="0"/>
                        </a:defRPr>
                      </a:lvl1pPr>
                      <a:lvl2pPr marL="742950" lvl="1" indent="-285750" algn="l" eaLnBrk="0" fontAlgn="base" hangingPunct="0">
                        <a:spcBef>
                          <a:spcPct val="20000"/>
                        </a:spcBef>
                        <a:spcAft>
                          <a:spcPct val="0"/>
                        </a:spcAft>
                        <a:buChar char="–"/>
                        <a:defRPr sz="2800" b="0" kern="1200">
                          <a:solidFill>
                            <a:schemeClr val="tx1"/>
                          </a:solidFill>
                          <a:latin typeface="Arial" charset="0"/>
                          <a:ea typeface="宋体" charset="-122"/>
                        </a:defRPr>
                      </a:lvl2pPr>
                      <a:lvl3pPr marL="1143000" lvl="2" indent="-228600" algn="l" eaLnBrk="0" fontAlgn="base" hangingPunct="0">
                        <a:spcBef>
                          <a:spcPct val="20000"/>
                        </a:spcBef>
                        <a:spcAft>
                          <a:spcPct val="0"/>
                        </a:spcAft>
                        <a:buChar char="•"/>
                        <a:defRPr sz="2400" b="0" kern="1200">
                          <a:solidFill>
                            <a:schemeClr val="tx1"/>
                          </a:solidFill>
                          <a:latin typeface="Arial" charset="0"/>
                          <a:ea typeface="宋体" charset="-122"/>
                        </a:defRPr>
                      </a:lvl3pPr>
                      <a:lvl4pPr marL="1600200" lvl="3" indent="-228600" algn="l" eaLnBrk="0" fontAlgn="base" hangingPunct="0">
                        <a:spcBef>
                          <a:spcPct val="20000"/>
                        </a:spcBef>
                        <a:spcAft>
                          <a:spcPct val="0"/>
                        </a:spcAft>
                        <a:buChar char="–"/>
                        <a:defRPr sz="2000" b="0" kern="1200">
                          <a:solidFill>
                            <a:schemeClr val="tx1"/>
                          </a:solidFill>
                          <a:latin typeface="Arial" charset="0"/>
                          <a:ea typeface="宋体" charset="-122"/>
                        </a:defRPr>
                      </a:lvl4pPr>
                      <a:lvl5pPr marL="2057400" lvl="4" indent="-228600" algn="l" eaLnBrk="0" fontAlgn="base" hangingPunct="0">
                        <a:spcBef>
                          <a:spcPct val="20000"/>
                        </a:spcBef>
                        <a:spcAft>
                          <a:spcPct val="0"/>
                        </a:spcAft>
                        <a:buChar char="»"/>
                        <a:defRPr sz="2000" b="0" kern="1200">
                          <a:solidFill>
                            <a:schemeClr val="tx1"/>
                          </a:solidFill>
                          <a:latin typeface="Arial" charset="0"/>
                          <a:ea typeface="宋体" charset="-122"/>
                        </a:defRPr>
                      </a:lvl5pPr>
                    </a:lstStyle>
                    <a:p>
                      <a:pPr marL="0" lvl="0" indent="0" algn="ctr" eaLnBrk="1" fontAlgn="base" latinLnBrk="0" hangingPunct="1">
                        <a:spcBef>
                          <a:spcPct val="20000"/>
                        </a:spcBef>
                        <a:spcAft>
                          <a:spcPct val="0"/>
                        </a:spcAft>
                        <a:buFont typeface="Arial" charset="0"/>
                        <a:buNone/>
                      </a:pPr>
                      <a:r>
                        <a:rPr lang="zh-CN" altLang="en-US" sz="2400" b="1" baseline="0" dirty="0">
                          <a:solidFill>
                            <a:schemeClr val="tx1"/>
                          </a:solidFill>
                          <a:latin typeface="Symbol" pitchFamily="2" charset="2"/>
                          <a:ea typeface="宋体" charset="-122"/>
                          <a:sym typeface="Symbol" pitchFamily="2" charset="2"/>
                        </a:rPr>
                        <a:t>状态</a:t>
                      </a:r>
                      <a:endParaRPr lang="zh-CN" altLang="en-US" sz="3200" dirty="0"/>
                    </a:p>
                  </a:txBody>
                  <a:tcPr marT="45727" marB="45727">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0" eaLnBrk="0" fontAlgn="base" latinLnBrk="0" hangingPunct="0">
                        <a:spcBef>
                          <a:spcPct val="20000"/>
                        </a:spcBef>
                        <a:spcAft>
                          <a:spcPct val="0"/>
                        </a:spcAft>
                        <a:buChar char="•"/>
                        <a:defRPr sz="3200" b="0" kern="1200">
                          <a:solidFill>
                            <a:schemeClr val="tx1"/>
                          </a:solidFill>
                          <a:latin typeface="Arial" charset="0"/>
                          <a:ea typeface="宋体" charset="-122"/>
                          <a:sym typeface="Arial" charset="0"/>
                        </a:defRPr>
                      </a:lvl1pPr>
                      <a:lvl2pPr marL="742950" lvl="1" indent="-285750" algn="l" eaLnBrk="0" fontAlgn="base" hangingPunct="0">
                        <a:spcBef>
                          <a:spcPct val="20000"/>
                        </a:spcBef>
                        <a:spcAft>
                          <a:spcPct val="0"/>
                        </a:spcAft>
                        <a:buChar char="–"/>
                        <a:defRPr sz="2800" b="0" kern="1200">
                          <a:solidFill>
                            <a:schemeClr val="tx1"/>
                          </a:solidFill>
                          <a:latin typeface="Arial" charset="0"/>
                          <a:ea typeface="宋体" charset="-122"/>
                        </a:defRPr>
                      </a:lvl2pPr>
                      <a:lvl3pPr marL="1143000" lvl="2" indent="-228600" algn="l" eaLnBrk="0" fontAlgn="base" hangingPunct="0">
                        <a:spcBef>
                          <a:spcPct val="20000"/>
                        </a:spcBef>
                        <a:spcAft>
                          <a:spcPct val="0"/>
                        </a:spcAft>
                        <a:buChar char="•"/>
                        <a:defRPr sz="2400" b="0" kern="1200">
                          <a:solidFill>
                            <a:schemeClr val="tx1"/>
                          </a:solidFill>
                          <a:latin typeface="Arial" charset="0"/>
                          <a:ea typeface="宋体" charset="-122"/>
                        </a:defRPr>
                      </a:lvl3pPr>
                      <a:lvl4pPr marL="1600200" lvl="3" indent="-228600" algn="l" eaLnBrk="0" fontAlgn="base" hangingPunct="0">
                        <a:spcBef>
                          <a:spcPct val="20000"/>
                        </a:spcBef>
                        <a:spcAft>
                          <a:spcPct val="0"/>
                        </a:spcAft>
                        <a:buChar char="–"/>
                        <a:defRPr sz="2000" b="0" kern="1200">
                          <a:solidFill>
                            <a:schemeClr val="tx1"/>
                          </a:solidFill>
                          <a:latin typeface="Arial" charset="0"/>
                          <a:ea typeface="宋体" charset="-122"/>
                        </a:defRPr>
                      </a:lvl4pPr>
                      <a:lvl5pPr marL="2057400" lvl="4" indent="-228600" algn="l" eaLnBrk="0" fontAlgn="base" hangingPunct="0">
                        <a:spcBef>
                          <a:spcPct val="20000"/>
                        </a:spcBef>
                        <a:spcAft>
                          <a:spcPct val="0"/>
                        </a:spcAft>
                        <a:buChar char="»"/>
                        <a:defRPr sz="2000" b="0" kern="1200">
                          <a:solidFill>
                            <a:schemeClr val="tx1"/>
                          </a:solidFill>
                          <a:latin typeface="Arial" charset="0"/>
                          <a:ea typeface="宋体" charset="-122"/>
                        </a:defRPr>
                      </a:lvl5pPr>
                    </a:lstStyle>
                    <a:p>
                      <a:pPr marL="0" lvl="0" indent="0" algn="ctr" eaLnBrk="1" fontAlgn="base" latinLnBrk="0" hangingPunct="1">
                        <a:spcBef>
                          <a:spcPct val="20000"/>
                        </a:spcBef>
                        <a:spcAft>
                          <a:spcPct val="0"/>
                        </a:spcAft>
                        <a:buFont typeface="Arial" charset="0"/>
                        <a:buNone/>
                      </a:pPr>
                      <a:r>
                        <a:rPr lang="zh-CN" altLang="en-US" sz="2400" b="1" baseline="0" dirty="0">
                          <a:solidFill>
                            <a:schemeClr val="tx1"/>
                          </a:solidFill>
                          <a:latin typeface="Symbol" pitchFamily="2" charset="2"/>
                          <a:ea typeface="宋体" charset="-122"/>
                          <a:sym typeface="Symbol" pitchFamily="2" charset="2"/>
                        </a:rPr>
                        <a:t>电流关系</a:t>
                      </a:r>
                      <a:endParaRPr lang="zh-CN" altLang="en-US" sz="3200" dirty="0"/>
                    </a:p>
                  </a:txBody>
                  <a:tcPr marT="45727" marB="45727">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0" eaLnBrk="0" fontAlgn="base" latinLnBrk="0" hangingPunct="0">
                        <a:spcBef>
                          <a:spcPct val="20000"/>
                        </a:spcBef>
                        <a:spcAft>
                          <a:spcPct val="0"/>
                        </a:spcAft>
                        <a:buChar char="•"/>
                        <a:defRPr sz="3200" b="0" kern="1200">
                          <a:solidFill>
                            <a:schemeClr val="tx1"/>
                          </a:solidFill>
                          <a:latin typeface="Arial" charset="0"/>
                          <a:ea typeface="宋体" charset="-122"/>
                          <a:sym typeface="Arial" charset="0"/>
                        </a:defRPr>
                      </a:lvl1pPr>
                      <a:lvl2pPr marL="742950" lvl="1" indent="-285750" algn="l" eaLnBrk="0" fontAlgn="base" hangingPunct="0">
                        <a:spcBef>
                          <a:spcPct val="20000"/>
                        </a:spcBef>
                        <a:spcAft>
                          <a:spcPct val="0"/>
                        </a:spcAft>
                        <a:buChar char="–"/>
                        <a:defRPr sz="2800" b="0" kern="1200">
                          <a:solidFill>
                            <a:schemeClr val="tx1"/>
                          </a:solidFill>
                          <a:latin typeface="Arial" charset="0"/>
                          <a:ea typeface="宋体" charset="-122"/>
                        </a:defRPr>
                      </a:lvl2pPr>
                      <a:lvl3pPr marL="1143000" lvl="2" indent="-228600" algn="l" eaLnBrk="0" fontAlgn="base" hangingPunct="0">
                        <a:spcBef>
                          <a:spcPct val="20000"/>
                        </a:spcBef>
                        <a:spcAft>
                          <a:spcPct val="0"/>
                        </a:spcAft>
                        <a:buChar char="•"/>
                        <a:defRPr sz="2400" b="0" kern="1200">
                          <a:solidFill>
                            <a:schemeClr val="tx1"/>
                          </a:solidFill>
                          <a:latin typeface="Arial" charset="0"/>
                          <a:ea typeface="宋体" charset="-122"/>
                        </a:defRPr>
                      </a:lvl3pPr>
                      <a:lvl4pPr marL="1600200" lvl="3" indent="-228600" algn="l" eaLnBrk="0" fontAlgn="base" hangingPunct="0">
                        <a:spcBef>
                          <a:spcPct val="20000"/>
                        </a:spcBef>
                        <a:spcAft>
                          <a:spcPct val="0"/>
                        </a:spcAft>
                        <a:buChar char="–"/>
                        <a:defRPr sz="2000" b="0" kern="1200">
                          <a:solidFill>
                            <a:schemeClr val="tx1"/>
                          </a:solidFill>
                          <a:latin typeface="Arial" charset="0"/>
                          <a:ea typeface="宋体" charset="-122"/>
                        </a:defRPr>
                      </a:lvl4pPr>
                      <a:lvl5pPr marL="2057400" lvl="4" indent="-228600" algn="l" eaLnBrk="0" fontAlgn="base" hangingPunct="0">
                        <a:spcBef>
                          <a:spcPct val="20000"/>
                        </a:spcBef>
                        <a:spcAft>
                          <a:spcPct val="0"/>
                        </a:spcAft>
                        <a:buChar char="»"/>
                        <a:defRPr sz="2000" b="0" kern="1200">
                          <a:solidFill>
                            <a:schemeClr val="tx1"/>
                          </a:solidFill>
                          <a:latin typeface="Arial" charset="0"/>
                          <a:ea typeface="宋体" charset="-122"/>
                        </a:defRPr>
                      </a:lvl5pPr>
                    </a:lstStyle>
                    <a:p>
                      <a:pPr marL="0" lvl="0" indent="0" algn="ctr" eaLnBrk="1" fontAlgn="base" latinLnBrk="0" hangingPunct="1">
                        <a:spcBef>
                          <a:spcPct val="20000"/>
                        </a:spcBef>
                        <a:spcAft>
                          <a:spcPct val="0"/>
                        </a:spcAft>
                        <a:buFont typeface="Arial" charset="0"/>
                        <a:buNone/>
                      </a:pPr>
                      <a:r>
                        <a:rPr lang="zh-CN" altLang="en-US" sz="2400" b="1" baseline="0" dirty="0">
                          <a:solidFill>
                            <a:schemeClr val="tx1"/>
                          </a:solidFill>
                          <a:latin typeface="Symbol" pitchFamily="2" charset="2"/>
                          <a:ea typeface="宋体" charset="-122"/>
                          <a:sym typeface="Symbol" pitchFamily="2" charset="2"/>
                        </a:rPr>
                        <a:t> 条   件</a:t>
                      </a:r>
                      <a:endParaRPr lang="zh-CN" altLang="en-US" sz="3200" dirty="0"/>
                    </a:p>
                  </a:txBody>
                  <a:tcPr marT="45727" marB="45727">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84972">
                <a:tc>
                  <a:txBody>
                    <a:bodyPr/>
                    <a:lstStyle>
                      <a:lvl1pPr marL="342900" lvl="0" indent="-342900" algn="l" defTabSz="0" eaLnBrk="0" fontAlgn="base" latinLnBrk="0" hangingPunct="0">
                        <a:spcBef>
                          <a:spcPct val="20000"/>
                        </a:spcBef>
                        <a:spcAft>
                          <a:spcPct val="0"/>
                        </a:spcAft>
                        <a:buChar char="•"/>
                        <a:defRPr sz="3200" b="0" kern="1200">
                          <a:solidFill>
                            <a:schemeClr val="tx1"/>
                          </a:solidFill>
                          <a:latin typeface="Arial" charset="0"/>
                          <a:ea typeface="宋体" charset="-122"/>
                          <a:sym typeface="Arial" charset="0"/>
                        </a:defRPr>
                      </a:lvl1pPr>
                      <a:lvl2pPr marL="742950" lvl="1" indent="-285750" algn="l" eaLnBrk="0" fontAlgn="base" hangingPunct="0">
                        <a:spcBef>
                          <a:spcPct val="20000"/>
                        </a:spcBef>
                        <a:spcAft>
                          <a:spcPct val="0"/>
                        </a:spcAft>
                        <a:buChar char="–"/>
                        <a:defRPr sz="2800" b="0" kern="1200">
                          <a:solidFill>
                            <a:schemeClr val="tx1"/>
                          </a:solidFill>
                          <a:latin typeface="Arial" charset="0"/>
                          <a:ea typeface="宋体" charset="-122"/>
                        </a:defRPr>
                      </a:lvl2pPr>
                      <a:lvl3pPr marL="1143000" lvl="2" indent="-228600" algn="l" eaLnBrk="0" fontAlgn="base" hangingPunct="0">
                        <a:spcBef>
                          <a:spcPct val="20000"/>
                        </a:spcBef>
                        <a:spcAft>
                          <a:spcPct val="0"/>
                        </a:spcAft>
                        <a:buChar char="•"/>
                        <a:defRPr sz="2400" b="0" kern="1200">
                          <a:solidFill>
                            <a:schemeClr val="tx1"/>
                          </a:solidFill>
                          <a:latin typeface="Arial" charset="0"/>
                          <a:ea typeface="宋体" charset="-122"/>
                        </a:defRPr>
                      </a:lvl3pPr>
                      <a:lvl4pPr marL="1600200" lvl="3" indent="-228600" algn="l" eaLnBrk="0" fontAlgn="base" hangingPunct="0">
                        <a:spcBef>
                          <a:spcPct val="20000"/>
                        </a:spcBef>
                        <a:spcAft>
                          <a:spcPct val="0"/>
                        </a:spcAft>
                        <a:buChar char="–"/>
                        <a:defRPr sz="2000" b="0" kern="1200">
                          <a:solidFill>
                            <a:schemeClr val="tx1"/>
                          </a:solidFill>
                          <a:latin typeface="Arial" charset="0"/>
                          <a:ea typeface="宋体" charset="-122"/>
                        </a:defRPr>
                      </a:lvl4pPr>
                      <a:lvl5pPr marL="2057400" lvl="4" indent="-228600" algn="l" eaLnBrk="0" fontAlgn="base" hangingPunct="0">
                        <a:spcBef>
                          <a:spcPct val="20000"/>
                        </a:spcBef>
                        <a:spcAft>
                          <a:spcPct val="0"/>
                        </a:spcAft>
                        <a:buChar char="»"/>
                        <a:defRPr sz="2000" b="0" kern="1200">
                          <a:solidFill>
                            <a:schemeClr val="tx1"/>
                          </a:solidFill>
                          <a:latin typeface="Arial" charset="0"/>
                          <a:ea typeface="宋体" charset="-122"/>
                        </a:defRPr>
                      </a:lvl5pPr>
                    </a:lstStyle>
                    <a:p>
                      <a:pPr marL="0" lvl="0" indent="0" algn="l" eaLnBrk="1" fontAlgn="base" latinLnBrk="0" hangingPunct="1">
                        <a:spcBef>
                          <a:spcPct val="20000"/>
                        </a:spcBef>
                        <a:spcAft>
                          <a:spcPct val="0"/>
                        </a:spcAft>
                        <a:buFont typeface="Arial" charset="0"/>
                        <a:buNone/>
                      </a:pPr>
                      <a:endParaRPr sz="2800" b="1" baseline="0">
                        <a:solidFill>
                          <a:schemeClr val="tx1"/>
                        </a:solidFill>
                        <a:latin typeface="Symbol" pitchFamily="2" charset="2"/>
                        <a:ea typeface="宋体" charset="-122"/>
                        <a:sym typeface="Symbol" pitchFamily="2" charset="2"/>
                      </a:endParaRPr>
                    </a:p>
                  </a:txBody>
                  <a:tcPr marT="45727" marB="45727">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0" eaLnBrk="0" fontAlgn="base" latinLnBrk="0" hangingPunct="0">
                        <a:spcBef>
                          <a:spcPct val="20000"/>
                        </a:spcBef>
                        <a:spcAft>
                          <a:spcPct val="0"/>
                        </a:spcAft>
                        <a:buChar char="•"/>
                        <a:defRPr sz="3200" b="0" kern="1200">
                          <a:solidFill>
                            <a:schemeClr val="tx1"/>
                          </a:solidFill>
                          <a:latin typeface="Arial" charset="0"/>
                          <a:ea typeface="宋体" charset="-122"/>
                          <a:sym typeface="Arial" charset="0"/>
                        </a:defRPr>
                      </a:lvl1pPr>
                      <a:lvl2pPr marL="742950" lvl="1" indent="-285750" algn="l" eaLnBrk="0" fontAlgn="base" hangingPunct="0">
                        <a:spcBef>
                          <a:spcPct val="20000"/>
                        </a:spcBef>
                        <a:spcAft>
                          <a:spcPct val="0"/>
                        </a:spcAft>
                        <a:buChar char="–"/>
                        <a:defRPr sz="2800" b="0" kern="1200">
                          <a:solidFill>
                            <a:schemeClr val="tx1"/>
                          </a:solidFill>
                          <a:latin typeface="Arial" charset="0"/>
                          <a:ea typeface="宋体" charset="-122"/>
                        </a:defRPr>
                      </a:lvl2pPr>
                      <a:lvl3pPr marL="1143000" lvl="2" indent="-228600" algn="l" eaLnBrk="0" fontAlgn="base" hangingPunct="0">
                        <a:spcBef>
                          <a:spcPct val="20000"/>
                        </a:spcBef>
                        <a:spcAft>
                          <a:spcPct val="0"/>
                        </a:spcAft>
                        <a:buChar char="•"/>
                        <a:defRPr sz="2400" b="0" kern="1200">
                          <a:solidFill>
                            <a:schemeClr val="tx1"/>
                          </a:solidFill>
                          <a:latin typeface="Arial" charset="0"/>
                          <a:ea typeface="宋体" charset="-122"/>
                        </a:defRPr>
                      </a:lvl3pPr>
                      <a:lvl4pPr marL="1600200" lvl="3" indent="-228600" algn="l" eaLnBrk="0" fontAlgn="base" hangingPunct="0">
                        <a:spcBef>
                          <a:spcPct val="20000"/>
                        </a:spcBef>
                        <a:spcAft>
                          <a:spcPct val="0"/>
                        </a:spcAft>
                        <a:buChar char="–"/>
                        <a:defRPr sz="2000" b="0" kern="1200">
                          <a:solidFill>
                            <a:schemeClr val="tx1"/>
                          </a:solidFill>
                          <a:latin typeface="Arial" charset="0"/>
                          <a:ea typeface="宋体" charset="-122"/>
                        </a:defRPr>
                      </a:lvl4pPr>
                      <a:lvl5pPr marL="2057400" lvl="4" indent="-228600" algn="l" eaLnBrk="0" fontAlgn="base" hangingPunct="0">
                        <a:spcBef>
                          <a:spcPct val="20000"/>
                        </a:spcBef>
                        <a:spcAft>
                          <a:spcPct val="0"/>
                        </a:spcAft>
                        <a:buChar char="»"/>
                        <a:defRPr sz="2000" b="0" kern="1200">
                          <a:solidFill>
                            <a:schemeClr val="tx1"/>
                          </a:solidFill>
                          <a:latin typeface="Arial" charset="0"/>
                          <a:ea typeface="宋体" charset="-122"/>
                        </a:defRPr>
                      </a:lvl5pPr>
                    </a:lstStyle>
                    <a:p>
                      <a:pPr marL="0" lvl="0" indent="0" algn="l" eaLnBrk="1" fontAlgn="base" latinLnBrk="0" hangingPunct="1">
                        <a:spcBef>
                          <a:spcPct val="20000"/>
                        </a:spcBef>
                        <a:spcAft>
                          <a:spcPct val="0"/>
                        </a:spcAft>
                        <a:buFont typeface="Arial" charset="0"/>
                        <a:buNone/>
                      </a:pPr>
                      <a:endParaRPr sz="2800" b="1" baseline="-25000" dirty="0">
                        <a:solidFill>
                          <a:srgbClr val="FF0000"/>
                        </a:solidFill>
                        <a:latin typeface="Symbol" pitchFamily="2" charset="2"/>
                        <a:ea typeface="宋体" charset="-122"/>
                        <a:sym typeface="Symbol" pitchFamily="2" charset="2"/>
                      </a:endParaRPr>
                    </a:p>
                  </a:txBody>
                  <a:tcPr marT="45727" marB="45727">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0" eaLnBrk="0" fontAlgn="base" latinLnBrk="0" hangingPunct="0">
                        <a:spcBef>
                          <a:spcPct val="20000"/>
                        </a:spcBef>
                        <a:spcAft>
                          <a:spcPct val="0"/>
                        </a:spcAft>
                        <a:buChar char="•"/>
                        <a:defRPr sz="3200" b="0" kern="1200">
                          <a:solidFill>
                            <a:schemeClr val="tx1"/>
                          </a:solidFill>
                          <a:latin typeface="Arial" charset="0"/>
                          <a:ea typeface="宋体" charset="-122"/>
                          <a:sym typeface="Arial" charset="0"/>
                        </a:defRPr>
                      </a:lvl1pPr>
                      <a:lvl2pPr marL="742950" lvl="1" indent="-285750" algn="l" eaLnBrk="0" fontAlgn="base" hangingPunct="0">
                        <a:spcBef>
                          <a:spcPct val="20000"/>
                        </a:spcBef>
                        <a:spcAft>
                          <a:spcPct val="0"/>
                        </a:spcAft>
                        <a:buChar char="–"/>
                        <a:defRPr sz="2800" b="0" kern="1200">
                          <a:solidFill>
                            <a:schemeClr val="tx1"/>
                          </a:solidFill>
                          <a:latin typeface="Arial" charset="0"/>
                          <a:ea typeface="宋体" charset="-122"/>
                        </a:defRPr>
                      </a:lvl2pPr>
                      <a:lvl3pPr marL="1143000" lvl="2" indent="-228600" algn="l" eaLnBrk="0" fontAlgn="base" hangingPunct="0">
                        <a:spcBef>
                          <a:spcPct val="20000"/>
                        </a:spcBef>
                        <a:spcAft>
                          <a:spcPct val="0"/>
                        </a:spcAft>
                        <a:buChar char="•"/>
                        <a:defRPr sz="2400" b="0" kern="1200">
                          <a:solidFill>
                            <a:schemeClr val="tx1"/>
                          </a:solidFill>
                          <a:latin typeface="Arial" charset="0"/>
                          <a:ea typeface="宋体" charset="-122"/>
                        </a:defRPr>
                      </a:lvl3pPr>
                      <a:lvl4pPr marL="1600200" lvl="3" indent="-228600" algn="l" eaLnBrk="0" fontAlgn="base" hangingPunct="0">
                        <a:spcBef>
                          <a:spcPct val="20000"/>
                        </a:spcBef>
                        <a:spcAft>
                          <a:spcPct val="0"/>
                        </a:spcAft>
                        <a:buChar char="–"/>
                        <a:defRPr sz="2000" b="0" kern="1200">
                          <a:solidFill>
                            <a:schemeClr val="tx1"/>
                          </a:solidFill>
                          <a:latin typeface="Arial" charset="0"/>
                          <a:ea typeface="宋体" charset="-122"/>
                        </a:defRPr>
                      </a:lvl4pPr>
                      <a:lvl5pPr marL="2057400" lvl="4" indent="-228600" algn="l" eaLnBrk="0" fontAlgn="base" hangingPunct="0">
                        <a:spcBef>
                          <a:spcPct val="20000"/>
                        </a:spcBef>
                        <a:spcAft>
                          <a:spcPct val="0"/>
                        </a:spcAft>
                        <a:buChar char="»"/>
                        <a:defRPr sz="2000" b="0" kern="1200">
                          <a:solidFill>
                            <a:schemeClr val="tx1"/>
                          </a:solidFill>
                          <a:latin typeface="Arial" charset="0"/>
                          <a:ea typeface="宋体" charset="-122"/>
                        </a:defRPr>
                      </a:lvl5pPr>
                    </a:lstStyle>
                    <a:p>
                      <a:pPr marL="0" lvl="0" indent="0" algn="l" eaLnBrk="1" fontAlgn="base" latinLnBrk="0" hangingPunct="1">
                        <a:spcBef>
                          <a:spcPct val="20000"/>
                        </a:spcBef>
                        <a:spcAft>
                          <a:spcPct val="0"/>
                        </a:spcAft>
                        <a:buFont typeface="Arial" charset="0"/>
                        <a:buNone/>
                      </a:pPr>
                      <a:endParaRPr sz="2800" b="1" baseline="0">
                        <a:solidFill>
                          <a:schemeClr val="tx1"/>
                        </a:solidFill>
                        <a:latin typeface="Symbol" pitchFamily="2" charset="2"/>
                        <a:ea typeface="宋体" charset="-122"/>
                        <a:sym typeface="Symbol" pitchFamily="2" charset="2"/>
                      </a:endParaRPr>
                    </a:p>
                  </a:txBody>
                  <a:tcPr marT="45727" marB="45727">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95430">
                <a:tc>
                  <a:txBody>
                    <a:bodyPr/>
                    <a:lstStyle>
                      <a:lvl1pPr marL="342900" lvl="0" indent="-342900" algn="l" defTabSz="0" eaLnBrk="0" fontAlgn="base" latinLnBrk="0" hangingPunct="0">
                        <a:spcBef>
                          <a:spcPct val="20000"/>
                        </a:spcBef>
                        <a:spcAft>
                          <a:spcPct val="0"/>
                        </a:spcAft>
                        <a:buChar char="•"/>
                        <a:defRPr sz="3200" b="0" kern="1200">
                          <a:solidFill>
                            <a:schemeClr val="tx1"/>
                          </a:solidFill>
                          <a:latin typeface="Arial" charset="0"/>
                          <a:ea typeface="宋体" charset="-122"/>
                          <a:sym typeface="Arial" charset="0"/>
                        </a:defRPr>
                      </a:lvl1pPr>
                      <a:lvl2pPr marL="742950" lvl="1" indent="-285750" algn="l" eaLnBrk="0" fontAlgn="base" hangingPunct="0">
                        <a:spcBef>
                          <a:spcPct val="20000"/>
                        </a:spcBef>
                        <a:spcAft>
                          <a:spcPct val="0"/>
                        </a:spcAft>
                        <a:buChar char="–"/>
                        <a:defRPr sz="2800" b="0" kern="1200">
                          <a:solidFill>
                            <a:schemeClr val="tx1"/>
                          </a:solidFill>
                          <a:latin typeface="Arial" charset="0"/>
                          <a:ea typeface="宋体" charset="-122"/>
                        </a:defRPr>
                      </a:lvl2pPr>
                      <a:lvl3pPr marL="1143000" lvl="2" indent="-228600" algn="l" eaLnBrk="0" fontAlgn="base" hangingPunct="0">
                        <a:spcBef>
                          <a:spcPct val="20000"/>
                        </a:spcBef>
                        <a:spcAft>
                          <a:spcPct val="0"/>
                        </a:spcAft>
                        <a:buChar char="•"/>
                        <a:defRPr sz="2400" b="0" kern="1200">
                          <a:solidFill>
                            <a:schemeClr val="tx1"/>
                          </a:solidFill>
                          <a:latin typeface="Arial" charset="0"/>
                          <a:ea typeface="宋体" charset="-122"/>
                        </a:defRPr>
                      </a:lvl3pPr>
                      <a:lvl4pPr marL="1600200" lvl="3" indent="-228600" algn="l" eaLnBrk="0" fontAlgn="base" hangingPunct="0">
                        <a:spcBef>
                          <a:spcPct val="20000"/>
                        </a:spcBef>
                        <a:spcAft>
                          <a:spcPct val="0"/>
                        </a:spcAft>
                        <a:buChar char="–"/>
                        <a:defRPr sz="2000" b="0" kern="1200">
                          <a:solidFill>
                            <a:schemeClr val="tx1"/>
                          </a:solidFill>
                          <a:latin typeface="Arial" charset="0"/>
                          <a:ea typeface="宋体" charset="-122"/>
                        </a:defRPr>
                      </a:lvl4pPr>
                      <a:lvl5pPr marL="2057400" lvl="4" indent="-228600" algn="l" eaLnBrk="0" fontAlgn="base" hangingPunct="0">
                        <a:spcBef>
                          <a:spcPct val="20000"/>
                        </a:spcBef>
                        <a:spcAft>
                          <a:spcPct val="0"/>
                        </a:spcAft>
                        <a:buChar char="»"/>
                        <a:defRPr sz="2000" b="0" kern="1200">
                          <a:solidFill>
                            <a:schemeClr val="tx1"/>
                          </a:solidFill>
                          <a:latin typeface="Arial" charset="0"/>
                          <a:ea typeface="宋体" charset="-122"/>
                        </a:defRPr>
                      </a:lvl5pPr>
                    </a:lstStyle>
                    <a:p>
                      <a:pPr marL="0" lvl="0" indent="0" algn="l" eaLnBrk="1" fontAlgn="base" latinLnBrk="0" hangingPunct="1">
                        <a:spcBef>
                          <a:spcPct val="20000"/>
                        </a:spcBef>
                        <a:spcAft>
                          <a:spcPct val="0"/>
                        </a:spcAft>
                        <a:buFont typeface="Arial" charset="0"/>
                        <a:buNone/>
                      </a:pPr>
                      <a:endParaRPr sz="2800" baseline="0">
                        <a:solidFill>
                          <a:schemeClr val="tx1"/>
                        </a:solidFill>
                        <a:latin typeface="Symbol" pitchFamily="2" charset="2"/>
                        <a:ea typeface="宋体" charset="-122"/>
                        <a:sym typeface="Symbol" pitchFamily="2" charset="2"/>
                      </a:endParaRPr>
                    </a:p>
                  </a:txBody>
                  <a:tcPr marT="45727" marB="45727">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0" eaLnBrk="0" fontAlgn="base" latinLnBrk="0" hangingPunct="0">
                        <a:spcBef>
                          <a:spcPct val="20000"/>
                        </a:spcBef>
                        <a:spcAft>
                          <a:spcPct val="0"/>
                        </a:spcAft>
                        <a:buChar char="•"/>
                        <a:defRPr sz="3200" b="0" kern="1200">
                          <a:solidFill>
                            <a:schemeClr val="tx1"/>
                          </a:solidFill>
                          <a:latin typeface="Arial" charset="0"/>
                          <a:ea typeface="宋体" charset="-122"/>
                          <a:sym typeface="Arial" charset="0"/>
                        </a:defRPr>
                      </a:lvl1pPr>
                      <a:lvl2pPr marL="742950" lvl="1" indent="-285750" algn="l" eaLnBrk="0" fontAlgn="base" hangingPunct="0">
                        <a:spcBef>
                          <a:spcPct val="20000"/>
                        </a:spcBef>
                        <a:spcAft>
                          <a:spcPct val="0"/>
                        </a:spcAft>
                        <a:buChar char="–"/>
                        <a:defRPr sz="2800" b="0" kern="1200">
                          <a:solidFill>
                            <a:schemeClr val="tx1"/>
                          </a:solidFill>
                          <a:latin typeface="Arial" charset="0"/>
                          <a:ea typeface="宋体" charset="-122"/>
                        </a:defRPr>
                      </a:lvl2pPr>
                      <a:lvl3pPr marL="1143000" lvl="2" indent="-228600" algn="l" eaLnBrk="0" fontAlgn="base" hangingPunct="0">
                        <a:spcBef>
                          <a:spcPct val="20000"/>
                        </a:spcBef>
                        <a:spcAft>
                          <a:spcPct val="0"/>
                        </a:spcAft>
                        <a:buChar char="•"/>
                        <a:defRPr sz="2400" b="0" kern="1200">
                          <a:solidFill>
                            <a:schemeClr val="tx1"/>
                          </a:solidFill>
                          <a:latin typeface="Arial" charset="0"/>
                          <a:ea typeface="宋体" charset="-122"/>
                        </a:defRPr>
                      </a:lvl3pPr>
                      <a:lvl4pPr marL="1600200" lvl="3" indent="-228600" algn="l" eaLnBrk="0" fontAlgn="base" hangingPunct="0">
                        <a:spcBef>
                          <a:spcPct val="20000"/>
                        </a:spcBef>
                        <a:spcAft>
                          <a:spcPct val="0"/>
                        </a:spcAft>
                        <a:buChar char="–"/>
                        <a:defRPr sz="2000" b="0" kern="1200">
                          <a:solidFill>
                            <a:schemeClr val="tx1"/>
                          </a:solidFill>
                          <a:latin typeface="Arial" charset="0"/>
                          <a:ea typeface="宋体" charset="-122"/>
                        </a:defRPr>
                      </a:lvl4pPr>
                      <a:lvl5pPr marL="2057400" lvl="4" indent="-228600" algn="l" eaLnBrk="0" fontAlgn="base" hangingPunct="0">
                        <a:spcBef>
                          <a:spcPct val="20000"/>
                        </a:spcBef>
                        <a:spcAft>
                          <a:spcPct val="0"/>
                        </a:spcAft>
                        <a:buChar char="»"/>
                        <a:defRPr sz="2000" b="0" kern="1200">
                          <a:solidFill>
                            <a:schemeClr val="tx1"/>
                          </a:solidFill>
                          <a:latin typeface="Arial" charset="0"/>
                          <a:ea typeface="宋体" charset="-122"/>
                        </a:defRPr>
                      </a:lvl5pPr>
                    </a:lstStyle>
                    <a:p>
                      <a:pPr marL="0" lvl="0" indent="0" algn="l" eaLnBrk="1" fontAlgn="base" latinLnBrk="0" hangingPunct="1">
                        <a:spcBef>
                          <a:spcPct val="20000"/>
                        </a:spcBef>
                        <a:spcAft>
                          <a:spcPct val="0"/>
                        </a:spcAft>
                        <a:buFont typeface="Arial" charset="0"/>
                        <a:buNone/>
                      </a:pPr>
                      <a:endParaRPr sz="2800" baseline="0">
                        <a:solidFill>
                          <a:schemeClr val="tx1"/>
                        </a:solidFill>
                        <a:latin typeface="Symbol" pitchFamily="2" charset="2"/>
                        <a:ea typeface="宋体" charset="-122"/>
                        <a:sym typeface="Symbol" pitchFamily="2" charset="2"/>
                      </a:endParaRPr>
                    </a:p>
                  </a:txBody>
                  <a:tcPr marT="45727" marB="45727">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0" eaLnBrk="0" fontAlgn="base" latinLnBrk="0" hangingPunct="0">
                        <a:spcBef>
                          <a:spcPct val="20000"/>
                        </a:spcBef>
                        <a:spcAft>
                          <a:spcPct val="0"/>
                        </a:spcAft>
                        <a:buChar char="•"/>
                        <a:defRPr sz="3200" b="0" kern="1200">
                          <a:solidFill>
                            <a:schemeClr val="tx1"/>
                          </a:solidFill>
                          <a:latin typeface="Arial" charset="0"/>
                          <a:ea typeface="宋体" charset="-122"/>
                          <a:sym typeface="Arial" charset="0"/>
                        </a:defRPr>
                      </a:lvl1pPr>
                      <a:lvl2pPr marL="742950" lvl="1" indent="-285750" algn="l" eaLnBrk="0" fontAlgn="base" hangingPunct="0">
                        <a:spcBef>
                          <a:spcPct val="20000"/>
                        </a:spcBef>
                        <a:spcAft>
                          <a:spcPct val="0"/>
                        </a:spcAft>
                        <a:buChar char="–"/>
                        <a:defRPr sz="2800" b="0" kern="1200">
                          <a:solidFill>
                            <a:schemeClr val="tx1"/>
                          </a:solidFill>
                          <a:latin typeface="Arial" charset="0"/>
                          <a:ea typeface="宋体" charset="-122"/>
                        </a:defRPr>
                      </a:lvl2pPr>
                      <a:lvl3pPr marL="1143000" lvl="2" indent="-228600" algn="l" eaLnBrk="0" fontAlgn="base" hangingPunct="0">
                        <a:spcBef>
                          <a:spcPct val="20000"/>
                        </a:spcBef>
                        <a:spcAft>
                          <a:spcPct val="0"/>
                        </a:spcAft>
                        <a:buChar char="•"/>
                        <a:defRPr sz="2400" b="0" kern="1200">
                          <a:solidFill>
                            <a:schemeClr val="tx1"/>
                          </a:solidFill>
                          <a:latin typeface="Arial" charset="0"/>
                          <a:ea typeface="宋体" charset="-122"/>
                        </a:defRPr>
                      </a:lvl3pPr>
                      <a:lvl4pPr marL="1600200" lvl="3" indent="-228600" algn="l" eaLnBrk="0" fontAlgn="base" hangingPunct="0">
                        <a:spcBef>
                          <a:spcPct val="20000"/>
                        </a:spcBef>
                        <a:spcAft>
                          <a:spcPct val="0"/>
                        </a:spcAft>
                        <a:buChar char="–"/>
                        <a:defRPr sz="2000" b="0" kern="1200">
                          <a:solidFill>
                            <a:schemeClr val="tx1"/>
                          </a:solidFill>
                          <a:latin typeface="Arial" charset="0"/>
                          <a:ea typeface="宋体" charset="-122"/>
                        </a:defRPr>
                      </a:lvl4pPr>
                      <a:lvl5pPr marL="2057400" lvl="4" indent="-228600" algn="l" eaLnBrk="0" fontAlgn="base" hangingPunct="0">
                        <a:spcBef>
                          <a:spcPct val="20000"/>
                        </a:spcBef>
                        <a:spcAft>
                          <a:spcPct val="0"/>
                        </a:spcAft>
                        <a:buChar char="»"/>
                        <a:defRPr sz="2000" b="0" kern="1200">
                          <a:solidFill>
                            <a:schemeClr val="tx1"/>
                          </a:solidFill>
                          <a:latin typeface="Arial" charset="0"/>
                          <a:ea typeface="宋体" charset="-122"/>
                        </a:defRPr>
                      </a:lvl5pPr>
                    </a:lstStyle>
                    <a:p>
                      <a:pPr marL="0" lvl="0" indent="0" algn="l" eaLnBrk="1" fontAlgn="base" latinLnBrk="0" hangingPunct="1">
                        <a:spcBef>
                          <a:spcPct val="20000"/>
                        </a:spcBef>
                        <a:spcAft>
                          <a:spcPct val="0"/>
                        </a:spcAft>
                        <a:buFont typeface="Arial" charset="0"/>
                        <a:buNone/>
                      </a:pPr>
                      <a:endParaRPr sz="2800" baseline="0">
                        <a:solidFill>
                          <a:schemeClr val="tx1"/>
                        </a:solidFill>
                        <a:latin typeface="Symbol" pitchFamily="2" charset="2"/>
                        <a:ea typeface="宋体" charset="-122"/>
                        <a:sym typeface="Symbol" pitchFamily="2" charset="2"/>
                      </a:endParaRPr>
                    </a:p>
                  </a:txBody>
                  <a:tcPr marT="45727" marB="45727">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5975">
                <a:tc>
                  <a:txBody>
                    <a:bodyPr/>
                    <a:lstStyle>
                      <a:lvl1pPr marL="342900" lvl="0" indent="-342900" algn="l" defTabSz="0" eaLnBrk="0" fontAlgn="base" latinLnBrk="0" hangingPunct="0">
                        <a:spcBef>
                          <a:spcPct val="20000"/>
                        </a:spcBef>
                        <a:spcAft>
                          <a:spcPct val="0"/>
                        </a:spcAft>
                        <a:buChar char="•"/>
                        <a:defRPr sz="3200" b="0" kern="1200">
                          <a:solidFill>
                            <a:schemeClr val="tx1"/>
                          </a:solidFill>
                          <a:latin typeface="Arial" charset="0"/>
                          <a:ea typeface="宋体" charset="-122"/>
                          <a:sym typeface="Arial" charset="0"/>
                        </a:defRPr>
                      </a:lvl1pPr>
                      <a:lvl2pPr marL="742950" lvl="1" indent="-285750" algn="l" eaLnBrk="0" fontAlgn="base" hangingPunct="0">
                        <a:spcBef>
                          <a:spcPct val="20000"/>
                        </a:spcBef>
                        <a:spcAft>
                          <a:spcPct val="0"/>
                        </a:spcAft>
                        <a:buChar char="–"/>
                        <a:defRPr sz="2800" b="0" kern="1200">
                          <a:solidFill>
                            <a:schemeClr val="tx1"/>
                          </a:solidFill>
                          <a:latin typeface="Arial" charset="0"/>
                          <a:ea typeface="宋体" charset="-122"/>
                        </a:defRPr>
                      </a:lvl2pPr>
                      <a:lvl3pPr marL="1143000" lvl="2" indent="-228600" algn="l" eaLnBrk="0" fontAlgn="base" hangingPunct="0">
                        <a:spcBef>
                          <a:spcPct val="20000"/>
                        </a:spcBef>
                        <a:spcAft>
                          <a:spcPct val="0"/>
                        </a:spcAft>
                        <a:buChar char="•"/>
                        <a:defRPr sz="2400" b="0" kern="1200">
                          <a:solidFill>
                            <a:schemeClr val="tx1"/>
                          </a:solidFill>
                          <a:latin typeface="Arial" charset="0"/>
                          <a:ea typeface="宋体" charset="-122"/>
                        </a:defRPr>
                      </a:lvl3pPr>
                      <a:lvl4pPr marL="1600200" lvl="3" indent="-228600" algn="l" eaLnBrk="0" fontAlgn="base" hangingPunct="0">
                        <a:spcBef>
                          <a:spcPct val="20000"/>
                        </a:spcBef>
                        <a:spcAft>
                          <a:spcPct val="0"/>
                        </a:spcAft>
                        <a:buChar char="–"/>
                        <a:defRPr sz="2000" b="0" kern="1200">
                          <a:solidFill>
                            <a:schemeClr val="tx1"/>
                          </a:solidFill>
                          <a:latin typeface="Arial" charset="0"/>
                          <a:ea typeface="宋体" charset="-122"/>
                        </a:defRPr>
                      </a:lvl4pPr>
                      <a:lvl5pPr marL="2057400" lvl="4" indent="-228600" algn="l" eaLnBrk="0" fontAlgn="base" hangingPunct="0">
                        <a:spcBef>
                          <a:spcPct val="20000"/>
                        </a:spcBef>
                        <a:spcAft>
                          <a:spcPct val="0"/>
                        </a:spcAft>
                        <a:buChar char="»"/>
                        <a:defRPr sz="2000" b="0" kern="1200">
                          <a:solidFill>
                            <a:schemeClr val="tx1"/>
                          </a:solidFill>
                          <a:latin typeface="Arial" charset="0"/>
                          <a:ea typeface="宋体" charset="-122"/>
                        </a:defRPr>
                      </a:lvl5pPr>
                    </a:lstStyle>
                    <a:p>
                      <a:pPr marL="0" lvl="0" indent="0" algn="l" eaLnBrk="1" fontAlgn="base" latinLnBrk="0" hangingPunct="1">
                        <a:spcBef>
                          <a:spcPct val="20000"/>
                        </a:spcBef>
                        <a:spcAft>
                          <a:spcPct val="0"/>
                        </a:spcAft>
                        <a:buFont typeface="Arial" charset="0"/>
                        <a:buNone/>
                      </a:pPr>
                      <a:endParaRPr sz="2800" baseline="0">
                        <a:solidFill>
                          <a:schemeClr val="tx1"/>
                        </a:solidFill>
                        <a:latin typeface="Symbol" pitchFamily="2" charset="2"/>
                        <a:ea typeface="宋体" charset="-122"/>
                        <a:sym typeface="Symbol" pitchFamily="2" charset="2"/>
                      </a:endParaRPr>
                    </a:p>
                  </a:txBody>
                  <a:tcPr marT="45727" marB="45727">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0" eaLnBrk="0" fontAlgn="base" latinLnBrk="0" hangingPunct="0">
                        <a:spcBef>
                          <a:spcPct val="20000"/>
                        </a:spcBef>
                        <a:spcAft>
                          <a:spcPct val="0"/>
                        </a:spcAft>
                        <a:buChar char="•"/>
                        <a:defRPr sz="3200" b="0" kern="1200">
                          <a:solidFill>
                            <a:schemeClr val="tx1"/>
                          </a:solidFill>
                          <a:latin typeface="Arial" charset="0"/>
                          <a:ea typeface="宋体" charset="-122"/>
                          <a:sym typeface="Arial" charset="0"/>
                        </a:defRPr>
                      </a:lvl1pPr>
                      <a:lvl2pPr marL="742950" lvl="1" indent="-285750" algn="l" eaLnBrk="0" fontAlgn="base" hangingPunct="0">
                        <a:spcBef>
                          <a:spcPct val="20000"/>
                        </a:spcBef>
                        <a:spcAft>
                          <a:spcPct val="0"/>
                        </a:spcAft>
                        <a:buChar char="–"/>
                        <a:defRPr sz="2800" b="0" kern="1200">
                          <a:solidFill>
                            <a:schemeClr val="tx1"/>
                          </a:solidFill>
                          <a:latin typeface="Arial" charset="0"/>
                          <a:ea typeface="宋体" charset="-122"/>
                        </a:defRPr>
                      </a:lvl2pPr>
                      <a:lvl3pPr marL="1143000" lvl="2" indent="-228600" algn="l" eaLnBrk="0" fontAlgn="base" hangingPunct="0">
                        <a:spcBef>
                          <a:spcPct val="20000"/>
                        </a:spcBef>
                        <a:spcAft>
                          <a:spcPct val="0"/>
                        </a:spcAft>
                        <a:buChar char="•"/>
                        <a:defRPr sz="2400" b="0" kern="1200">
                          <a:solidFill>
                            <a:schemeClr val="tx1"/>
                          </a:solidFill>
                          <a:latin typeface="Arial" charset="0"/>
                          <a:ea typeface="宋体" charset="-122"/>
                        </a:defRPr>
                      </a:lvl3pPr>
                      <a:lvl4pPr marL="1600200" lvl="3" indent="-228600" algn="l" eaLnBrk="0" fontAlgn="base" hangingPunct="0">
                        <a:spcBef>
                          <a:spcPct val="20000"/>
                        </a:spcBef>
                        <a:spcAft>
                          <a:spcPct val="0"/>
                        </a:spcAft>
                        <a:buChar char="–"/>
                        <a:defRPr sz="2000" b="0" kern="1200">
                          <a:solidFill>
                            <a:schemeClr val="tx1"/>
                          </a:solidFill>
                          <a:latin typeface="Arial" charset="0"/>
                          <a:ea typeface="宋体" charset="-122"/>
                        </a:defRPr>
                      </a:lvl4pPr>
                      <a:lvl5pPr marL="2057400" lvl="4" indent="-228600" algn="l" eaLnBrk="0" fontAlgn="base" hangingPunct="0">
                        <a:spcBef>
                          <a:spcPct val="20000"/>
                        </a:spcBef>
                        <a:spcAft>
                          <a:spcPct val="0"/>
                        </a:spcAft>
                        <a:buChar char="»"/>
                        <a:defRPr sz="2000" b="0" kern="1200">
                          <a:solidFill>
                            <a:schemeClr val="tx1"/>
                          </a:solidFill>
                          <a:latin typeface="Arial" charset="0"/>
                          <a:ea typeface="宋体" charset="-122"/>
                        </a:defRPr>
                      </a:lvl5pPr>
                    </a:lstStyle>
                    <a:p>
                      <a:pPr marL="0" lvl="0" indent="0" algn="l" eaLnBrk="1" fontAlgn="base" latinLnBrk="0" hangingPunct="1">
                        <a:spcBef>
                          <a:spcPct val="20000"/>
                        </a:spcBef>
                        <a:spcAft>
                          <a:spcPct val="0"/>
                        </a:spcAft>
                        <a:buFont typeface="Arial" charset="0"/>
                        <a:buNone/>
                      </a:pPr>
                      <a:endParaRPr sz="2800" baseline="0">
                        <a:solidFill>
                          <a:schemeClr val="tx1"/>
                        </a:solidFill>
                        <a:latin typeface="Symbol" pitchFamily="2" charset="2"/>
                        <a:ea typeface="宋体" charset="-122"/>
                        <a:sym typeface="Symbol" pitchFamily="2" charset="2"/>
                      </a:endParaRPr>
                    </a:p>
                  </a:txBody>
                  <a:tcPr marT="45727" marB="45727">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0" eaLnBrk="0" fontAlgn="base" latinLnBrk="0" hangingPunct="0">
                        <a:spcBef>
                          <a:spcPct val="20000"/>
                        </a:spcBef>
                        <a:spcAft>
                          <a:spcPct val="0"/>
                        </a:spcAft>
                        <a:buChar char="•"/>
                        <a:defRPr sz="3200" b="0" kern="1200">
                          <a:solidFill>
                            <a:schemeClr val="tx1"/>
                          </a:solidFill>
                          <a:latin typeface="Arial" charset="0"/>
                          <a:ea typeface="宋体" charset="-122"/>
                          <a:sym typeface="Arial" charset="0"/>
                        </a:defRPr>
                      </a:lvl1pPr>
                      <a:lvl2pPr marL="742950" lvl="1" indent="-285750" algn="l" eaLnBrk="0" fontAlgn="base" hangingPunct="0">
                        <a:spcBef>
                          <a:spcPct val="20000"/>
                        </a:spcBef>
                        <a:spcAft>
                          <a:spcPct val="0"/>
                        </a:spcAft>
                        <a:buChar char="–"/>
                        <a:defRPr sz="2800" b="0" kern="1200">
                          <a:solidFill>
                            <a:schemeClr val="tx1"/>
                          </a:solidFill>
                          <a:latin typeface="Arial" charset="0"/>
                          <a:ea typeface="宋体" charset="-122"/>
                        </a:defRPr>
                      </a:lvl2pPr>
                      <a:lvl3pPr marL="1143000" lvl="2" indent="-228600" algn="l" eaLnBrk="0" fontAlgn="base" hangingPunct="0">
                        <a:spcBef>
                          <a:spcPct val="20000"/>
                        </a:spcBef>
                        <a:spcAft>
                          <a:spcPct val="0"/>
                        </a:spcAft>
                        <a:buChar char="•"/>
                        <a:defRPr sz="2400" b="0" kern="1200">
                          <a:solidFill>
                            <a:schemeClr val="tx1"/>
                          </a:solidFill>
                          <a:latin typeface="Arial" charset="0"/>
                          <a:ea typeface="宋体" charset="-122"/>
                        </a:defRPr>
                      </a:lvl3pPr>
                      <a:lvl4pPr marL="1600200" lvl="3" indent="-228600" algn="l" eaLnBrk="0" fontAlgn="base" hangingPunct="0">
                        <a:spcBef>
                          <a:spcPct val="20000"/>
                        </a:spcBef>
                        <a:spcAft>
                          <a:spcPct val="0"/>
                        </a:spcAft>
                        <a:buChar char="–"/>
                        <a:defRPr sz="2000" b="0" kern="1200">
                          <a:solidFill>
                            <a:schemeClr val="tx1"/>
                          </a:solidFill>
                          <a:latin typeface="Arial" charset="0"/>
                          <a:ea typeface="宋体" charset="-122"/>
                        </a:defRPr>
                      </a:lvl4pPr>
                      <a:lvl5pPr marL="2057400" lvl="4" indent="-228600" algn="l" eaLnBrk="0" fontAlgn="base" hangingPunct="0">
                        <a:spcBef>
                          <a:spcPct val="20000"/>
                        </a:spcBef>
                        <a:spcAft>
                          <a:spcPct val="0"/>
                        </a:spcAft>
                        <a:buChar char="»"/>
                        <a:defRPr sz="2000" b="0" kern="1200">
                          <a:solidFill>
                            <a:schemeClr val="tx1"/>
                          </a:solidFill>
                          <a:latin typeface="Arial" charset="0"/>
                          <a:ea typeface="宋体" charset="-122"/>
                        </a:defRPr>
                      </a:lvl5pPr>
                    </a:lstStyle>
                    <a:p>
                      <a:pPr marL="0" lvl="0" indent="0" algn="l" eaLnBrk="1" fontAlgn="base" latinLnBrk="0" hangingPunct="1">
                        <a:spcBef>
                          <a:spcPct val="20000"/>
                        </a:spcBef>
                        <a:spcAft>
                          <a:spcPct val="0"/>
                        </a:spcAft>
                        <a:buFont typeface="Arial" charset="0"/>
                        <a:buNone/>
                      </a:pPr>
                      <a:endParaRPr sz="2800" baseline="0" dirty="0">
                        <a:solidFill>
                          <a:schemeClr val="tx1"/>
                        </a:solidFill>
                        <a:latin typeface="Symbol" pitchFamily="2" charset="2"/>
                        <a:ea typeface="宋体" charset="-122"/>
                        <a:sym typeface="Symbol" pitchFamily="2" charset="2"/>
                      </a:endParaRPr>
                    </a:p>
                  </a:txBody>
                  <a:tcPr marT="45727" marB="45727">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4057" name="Text Box 25"/>
          <p:cNvSpPr>
            <a:spLocks noChangeArrowheads="1"/>
          </p:cNvSpPr>
          <p:nvPr/>
        </p:nvSpPr>
        <p:spPr bwMode="auto">
          <a:xfrm>
            <a:off x="2001838" y="2098675"/>
            <a:ext cx="99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2400">
                <a:solidFill>
                  <a:srgbClr val="FF0000"/>
                </a:solidFill>
                <a:latin typeface="Symbol" pitchFamily="18" charset="2"/>
                <a:sym typeface="Symbol" pitchFamily="18" charset="2"/>
              </a:rPr>
              <a:t>放大</a:t>
            </a:r>
            <a:endParaRPr lang="zh-CN" altLang="en-US">
              <a:solidFill>
                <a:srgbClr val="FF0000"/>
              </a:solidFill>
              <a:latin typeface="Times New Roman" pitchFamily="18" charset="0"/>
            </a:endParaRPr>
          </a:p>
        </p:txBody>
      </p:sp>
      <p:sp>
        <p:nvSpPr>
          <p:cNvPr id="44058" name="Rectangle 26"/>
          <p:cNvSpPr>
            <a:spLocks noChangeArrowheads="1"/>
          </p:cNvSpPr>
          <p:nvPr/>
        </p:nvSpPr>
        <p:spPr bwMode="auto">
          <a:xfrm>
            <a:off x="3209925" y="2098675"/>
            <a:ext cx="1793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2000" i="1">
                <a:solidFill>
                  <a:srgbClr val="FF0000"/>
                </a:solidFill>
                <a:latin typeface="Times New Roman" pitchFamily="18" charset="0"/>
                <a:sym typeface="Arial" pitchFamily="34" charset="0"/>
              </a:rPr>
              <a:t>I</a:t>
            </a:r>
            <a:r>
              <a:rPr lang="en-US" altLang="zh-CN" sz="2000" i="1" baseline="-25000">
                <a:solidFill>
                  <a:srgbClr val="FF0000"/>
                </a:solidFill>
                <a:latin typeface="Times New Roman" pitchFamily="18" charset="0"/>
                <a:sym typeface="Arial" pitchFamily="34" charset="0"/>
              </a:rPr>
              <a:t> </a:t>
            </a:r>
            <a:r>
              <a:rPr lang="en-US" altLang="zh-CN" sz="2000" baseline="-25000">
                <a:solidFill>
                  <a:srgbClr val="FF0000"/>
                </a:solidFill>
                <a:latin typeface="Times New Roman" pitchFamily="18" charset="0"/>
                <a:sym typeface="Arial" pitchFamily="34" charset="0"/>
              </a:rPr>
              <a:t>C </a:t>
            </a:r>
            <a:r>
              <a:rPr lang="en-US" altLang="zh-CN" sz="2000">
                <a:solidFill>
                  <a:srgbClr val="FF0000"/>
                </a:solidFill>
                <a:latin typeface="Times New Roman" pitchFamily="18" charset="0"/>
                <a:sym typeface="Arial" pitchFamily="34" charset="0"/>
              </a:rPr>
              <a:t>= </a:t>
            </a:r>
            <a:r>
              <a:rPr lang="en-US" altLang="zh-CN" sz="2000" i="1">
                <a:solidFill>
                  <a:srgbClr val="FF0000"/>
                </a:solidFill>
                <a:latin typeface="Times New Roman" pitchFamily="18" charset="0"/>
                <a:sym typeface="Symbol" pitchFamily="18" charset="2"/>
              </a:rPr>
              <a:t></a:t>
            </a:r>
            <a:r>
              <a:rPr lang="en-US" altLang="zh-CN" sz="2000">
                <a:solidFill>
                  <a:srgbClr val="FF0000"/>
                </a:solidFill>
                <a:latin typeface="Times New Roman" pitchFamily="18" charset="0"/>
                <a:sym typeface="Arial" pitchFamily="34" charset="0"/>
              </a:rPr>
              <a:t> </a:t>
            </a:r>
            <a:r>
              <a:rPr lang="en-US" altLang="zh-CN" sz="2000" i="1">
                <a:solidFill>
                  <a:srgbClr val="FF0000"/>
                </a:solidFill>
                <a:latin typeface="Times New Roman" pitchFamily="18" charset="0"/>
                <a:sym typeface="Arial" pitchFamily="34" charset="0"/>
              </a:rPr>
              <a:t>I</a:t>
            </a:r>
            <a:r>
              <a:rPr lang="en-US" altLang="zh-CN" sz="2000" baseline="-25000">
                <a:solidFill>
                  <a:srgbClr val="FF0000"/>
                </a:solidFill>
                <a:latin typeface="Times New Roman" pitchFamily="18" charset="0"/>
                <a:sym typeface="Arial" pitchFamily="34" charset="0"/>
              </a:rPr>
              <a:t>B</a:t>
            </a:r>
            <a:endParaRPr lang="zh-CN" altLang="en-US">
              <a:solidFill>
                <a:srgbClr val="FF0000"/>
              </a:solidFill>
              <a:latin typeface="Times New Roman" pitchFamily="18" charset="0"/>
            </a:endParaRPr>
          </a:p>
        </p:txBody>
      </p:sp>
      <p:sp>
        <p:nvSpPr>
          <p:cNvPr id="44059" name="Text Box 27"/>
          <p:cNvSpPr>
            <a:spLocks noChangeArrowheads="1"/>
          </p:cNvSpPr>
          <p:nvPr/>
        </p:nvSpPr>
        <p:spPr bwMode="auto">
          <a:xfrm>
            <a:off x="5294313" y="1987550"/>
            <a:ext cx="19780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2000">
                <a:solidFill>
                  <a:srgbClr val="FF0000"/>
                </a:solidFill>
                <a:latin typeface="Symbol" pitchFamily="18" charset="2"/>
                <a:sym typeface="Symbol" pitchFamily="18" charset="2"/>
              </a:rPr>
              <a:t>发射结正偏</a:t>
            </a:r>
            <a:endParaRPr lang="zh-CN" altLang="en-US" sz="1800">
              <a:solidFill>
                <a:srgbClr val="FF0000"/>
              </a:solidFill>
              <a:latin typeface="Symbol" pitchFamily="18" charset="2"/>
              <a:sym typeface="Symbol" pitchFamily="18" charset="2"/>
            </a:endParaRPr>
          </a:p>
          <a:p>
            <a:pPr>
              <a:buFont typeface="Arial" pitchFamily="34" charset="0"/>
              <a:buNone/>
            </a:pPr>
            <a:r>
              <a:rPr lang="zh-CN" altLang="en-US" sz="2000">
                <a:solidFill>
                  <a:srgbClr val="FF0000"/>
                </a:solidFill>
                <a:latin typeface="Symbol" pitchFamily="18" charset="2"/>
                <a:sym typeface="Symbol" pitchFamily="18" charset="2"/>
              </a:rPr>
              <a:t>集电结反偏</a:t>
            </a:r>
          </a:p>
        </p:txBody>
      </p:sp>
      <p:sp>
        <p:nvSpPr>
          <p:cNvPr id="44060" name="Rectangle 28"/>
          <p:cNvSpPr>
            <a:spLocks noChangeArrowheads="1"/>
          </p:cNvSpPr>
          <p:nvPr/>
        </p:nvSpPr>
        <p:spPr bwMode="auto">
          <a:xfrm>
            <a:off x="2001838" y="2867025"/>
            <a:ext cx="1101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2400">
                <a:solidFill>
                  <a:schemeClr val="tx1"/>
                </a:solidFill>
                <a:latin typeface="Symbol" pitchFamily="18" charset="2"/>
                <a:sym typeface="Symbol" pitchFamily="18" charset="2"/>
              </a:rPr>
              <a:t>饱和</a:t>
            </a:r>
          </a:p>
        </p:txBody>
      </p:sp>
      <p:sp>
        <p:nvSpPr>
          <p:cNvPr id="44061" name="Text Box 29"/>
          <p:cNvSpPr>
            <a:spLocks noChangeArrowheads="1"/>
          </p:cNvSpPr>
          <p:nvPr/>
        </p:nvSpPr>
        <p:spPr bwMode="auto">
          <a:xfrm>
            <a:off x="3097213" y="2868613"/>
            <a:ext cx="18557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2000" i="1">
                <a:solidFill>
                  <a:schemeClr val="tx1"/>
                </a:solidFill>
                <a:latin typeface="Times New Roman" pitchFamily="18" charset="0"/>
                <a:sym typeface="Arial" pitchFamily="34" charset="0"/>
              </a:rPr>
              <a:t> </a:t>
            </a:r>
            <a:r>
              <a:rPr lang="en-US" altLang="zh-CN" sz="2000" i="1">
                <a:solidFill>
                  <a:schemeClr val="tx1"/>
                </a:solidFill>
                <a:latin typeface="Times New Roman" pitchFamily="18" charset="0"/>
                <a:sym typeface="Arial" pitchFamily="34" charset="0"/>
              </a:rPr>
              <a:t>I</a:t>
            </a:r>
            <a:r>
              <a:rPr lang="en-US" altLang="zh-CN" sz="2000" baseline="-25000">
                <a:solidFill>
                  <a:schemeClr val="tx1"/>
                </a:solidFill>
                <a:latin typeface="Times New Roman" pitchFamily="18" charset="0"/>
                <a:sym typeface="Arial" pitchFamily="34" charset="0"/>
              </a:rPr>
              <a:t> C</a:t>
            </a:r>
            <a:r>
              <a:rPr lang="en-US" altLang="zh-CN" sz="2000">
                <a:solidFill>
                  <a:schemeClr val="tx1"/>
                </a:solidFill>
                <a:latin typeface="Times New Roman" pitchFamily="18" charset="0"/>
                <a:sym typeface="Arial" pitchFamily="34" charset="0"/>
              </a:rPr>
              <a:t> </a:t>
            </a:r>
            <a:r>
              <a:rPr lang="en-US" altLang="zh-CN" sz="2000">
                <a:solidFill>
                  <a:schemeClr val="tx1"/>
                </a:solidFill>
                <a:latin typeface="Times New Roman" pitchFamily="18" charset="0"/>
                <a:sym typeface="Symbol" pitchFamily="18" charset="2"/>
              </a:rPr>
              <a:t></a:t>
            </a:r>
            <a:r>
              <a:rPr lang="en-US" altLang="zh-CN" sz="2000" i="1">
                <a:solidFill>
                  <a:schemeClr val="tx1"/>
                </a:solidFill>
                <a:latin typeface="Times New Roman" pitchFamily="18" charset="0"/>
                <a:sym typeface="Arial" pitchFamily="34" charset="0"/>
              </a:rPr>
              <a:t> </a:t>
            </a:r>
            <a:r>
              <a:rPr lang="en-US" altLang="zh-CN" sz="2000" i="1">
                <a:solidFill>
                  <a:schemeClr val="tx1"/>
                </a:solidFill>
                <a:latin typeface="Times New Roman" pitchFamily="18" charset="0"/>
                <a:sym typeface="Symbol" pitchFamily="18" charset="2"/>
              </a:rPr>
              <a:t></a:t>
            </a:r>
            <a:r>
              <a:rPr lang="en-US" altLang="zh-CN" sz="2000">
                <a:solidFill>
                  <a:schemeClr val="tx1"/>
                </a:solidFill>
                <a:latin typeface="Times New Roman" pitchFamily="18" charset="0"/>
                <a:sym typeface="Arial" pitchFamily="34" charset="0"/>
              </a:rPr>
              <a:t> </a:t>
            </a:r>
            <a:r>
              <a:rPr lang="en-US" altLang="zh-CN" sz="2000" i="1">
                <a:solidFill>
                  <a:schemeClr val="tx1"/>
                </a:solidFill>
                <a:latin typeface="Times New Roman" pitchFamily="18" charset="0"/>
                <a:sym typeface="Arial" pitchFamily="34" charset="0"/>
              </a:rPr>
              <a:t>I</a:t>
            </a:r>
            <a:r>
              <a:rPr lang="en-US" altLang="zh-CN" sz="2000" baseline="-25000">
                <a:solidFill>
                  <a:schemeClr val="tx1"/>
                </a:solidFill>
                <a:latin typeface="Times New Roman" pitchFamily="18" charset="0"/>
                <a:sym typeface="Arial" pitchFamily="34" charset="0"/>
              </a:rPr>
              <a:t>B</a:t>
            </a:r>
            <a:endParaRPr lang="en-US" altLang="zh-CN" sz="2000" b="0" baseline="-25000">
              <a:solidFill>
                <a:schemeClr val="tx1"/>
              </a:solidFill>
              <a:latin typeface="Times New Roman" pitchFamily="18" charset="0"/>
              <a:sym typeface="Arial" pitchFamily="34" charset="0"/>
            </a:endParaRPr>
          </a:p>
        </p:txBody>
      </p:sp>
      <p:sp>
        <p:nvSpPr>
          <p:cNvPr id="44062" name="Text Box 30"/>
          <p:cNvSpPr>
            <a:spLocks noChangeArrowheads="1"/>
          </p:cNvSpPr>
          <p:nvPr/>
        </p:nvSpPr>
        <p:spPr bwMode="auto">
          <a:xfrm>
            <a:off x="5186363" y="2887663"/>
            <a:ext cx="1978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2000">
                <a:solidFill>
                  <a:schemeClr val="tx1"/>
                </a:solidFill>
                <a:latin typeface="Symbol" pitchFamily="18" charset="2"/>
                <a:sym typeface="Symbol" pitchFamily="18" charset="2"/>
              </a:rPr>
              <a:t>两个结正偏</a:t>
            </a:r>
          </a:p>
        </p:txBody>
      </p:sp>
      <p:sp>
        <p:nvSpPr>
          <p:cNvPr id="44063" name="Rectangle 31"/>
          <p:cNvSpPr>
            <a:spLocks noChangeArrowheads="1"/>
          </p:cNvSpPr>
          <p:nvPr/>
        </p:nvSpPr>
        <p:spPr bwMode="auto">
          <a:xfrm>
            <a:off x="3128963" y="3254375"/>
            <a:ext cx="4000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defRPr/>
            </a:pPr>
            <a:r>
              <a:rPr lang="en-US" altLang="zh-CN" sz="2000" i="1" dirty="0">
                <a:solidFill>
                  <a:schemeClr val="bg1">
                    <a:lumMod val="50000"/>
                  </a:schemeClr>
                </a:solidFill>
                <a:latin typeface="Times New Roman" pitchFamily="18" charset="0"/>
                <a:sym typeface="Arial" pitchFamily="34" charset="0"/>
              </a:rPr>
              <a:t>I</a:t>
            </a:r>
            <a:r>
              <a:rPr lang="en-US" altLang="zh-CN" sz="2000" baseline="-25000" dirty="0">
                <a:solidFill>
                  <a:schemeClr val="bg1">
                    <a:lumMod val="50000"/>
                  </a:schemeClr>
                </a:solidFill>
                <a:latin typeface="Times New Roman" pitchFamily="18" charset="0"/>
                <a:sym typeface="Arial" pitchFamily="34" charset="0"/>
              </a:rPr>
              <a:t>CS </a:t>
            </a:r>
            <a:r>
              <a:rPr lang="en-US" altLang="zh-CN" sz="2000" dirty="0">
                <a:solidFill>
                  <a:schemeClr val="bg1">
                    <a:lumMod val="50000"/>
                  </a:schemeClr>
                </a:solidFill>
                <a:latin typeface="Times New Roman" pitchFamily="18" charset="0"/>
                <a:sym typeface="Arial" pitchFamily="34" charset="0"/>
              </a:rPr>
              <a:t>= </a:t>
            </a:r>
            <a:r>
              <a:rPr lang="en-US" altLang="zh-CN" sz="2000" i="1" dirty="0">
                <a:solidFill>
                  <a:schemeClr val="bg1">
                    <a:lumMod val="50000"/>
                  </a:schemeClr>
                </a:solidFill>
                <a:latin typeface="Times New Roman" pitchFamily="18" charset="0"/>
                <a:sym typeface="Symbol" pitchFamily="18" charset="2"/>
              </a:rPr>
              <a:t></a:t>
            </a:r>
            <a:r>
              <a:rPr lang="en-US" altLang="zh-CN" sz="2000" dirty="0">
                <a:solidFill>
                  <a:schemeClr val="bg1">
                    <a:lumMod val="50000"/>
                  </a:schemeClr>
                </a:solidFill>
                <a:latin typeface="Times New Roman" pitchFamily="18" charset="0"/>
                <a:sym typeface="Arial" pitchFamily="34" charset="0"/>
              </a:rPr>
              <a:t> </a:t>
            </a:r>
            <a:r>
              <a:rPr lang="en-US" altLang="zh-CN" sz="2000" i="1" dirty="0">
                <a:solidFill>
                  <a:schemeClr val="bg1">
                    <a:lumMod val="50000"/>
                  </a:schemeClr>
                </a:solidFill>
                <a:latin typeface="Times New Roman" pitchFamily="18" charset="0"/>
                <a:sym typeface="Arial" pitchFamily="34" charset="0"/>
              </a:rPr>
              <a:t>I</a:t>
            </a:r>
            <a:r>
              <a:rPr lang="en-US" altLang="zh-CN" sz="2000" baseline="-25000" dirty="0">
                <a:solidFill>
                  <a:schemeClr val="bg1">
                    <a:lumMod val="50000"/>
                  </a:schemeClr>
                </a:solidFill>
                <a:latin typeface="Times New Roman" pitchFamily="18" charset="0"/>
                <a:sym typeface="Arial" pitchFamily="34" charset="0"/>
              </a:rPr>
              <a:t>BS                     </a:t>
            </a:r>
            <a:r>
              <a:rPr lang="zh-CN" altLang="en-US" sz="2400" dirty="0">
                <a:solidFill>
                  <a:schemeClr val="bg1">
                    <a:lumMod val="50000"/>
                  </a:schemeClr>
                </a:solidFill>
                <a:latin typeface="Symbol" pitchFamily="18" charset="2"/>
                <a:sym typeface="Symbol" pitchFamily="18" charset="2"/>
              </a:rPr>
              <a:t>集电结零偏</a:t>
            </a:r>
            <a:endParaRPr lang="zh-CN" altLang="en-US" sz="2400" baseline="-25000" dirty="0">
              <a:solidFill>
                <a:schemeClr val="bg1">
                  <a:lumMod val="50000"/>
                </a:schemeClr>
              </a:solidFill>
              <a:latin typeface="Symbol" pitchFamily="18" charset="2"/>
              <a:sym typeface="Symbol" pitchFamily="18" charset="2"/>
            </a:endParaRPr>
          </a:p>
        </p:txBody>
      </p:sp>
      <p:sp>
        <p:nvSpPr>
          <p:cNvPr id="44064" name="Rectangle 32"/>
          <p:cNvSpPr>
            <a:spLocks noChangeArrowheads="1"/>
          </p:cNvSpPr>
          <p:nvPr/>
        </p:nvSpPr>
        <p:spPr bwMode="auto">
          <a:xfrm>
            <a:off x="1990725" y="3254375"/>
            <a:ext cx="99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defRPr/>
            </a:pPr>
            <a:r>
              <a:rPr lang="zh-CN" altLang="en-US" sz="2400" dirty="0">
                <a:solidFill>
                  <a:schemeClr val="bg1">
                    <a:lumMod val="50000"/>
                  </a:schemeClr>
                </a:solidFill>
                <a:latin typeface="Symbol" pitchFamily="18" charset="2"/>
                <a:sym typeface="Symbol" pitchFamily="18" charset="2"/>
              </a:rPr>
              <a:t>临界</a:t>
            </a:r>
          </a:p>
        </p:txBody>
      </p:sp>
      <p:sp>
        <p:nvSpPr>
          <p:cNvPr id="44065" name="Rectangle 33"/>
          <p:cNvSpPr>
            <a:spLocks noChangeArrowheads="1"/>
          </p:cNvSpPr>
          <p:nvPr/>
        </p:nvSpPr>
        <p:spPr bwMode="auto">
          <a:xfrm>
            <a:off x="2001838" y="3830638"/>
            <a:ext cx="1101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2400">
                <a:solidFill>
                  <a:schemeClr val="tx1"/>
                </a:solidFill>
                <a:latin typeface="Symbol" pitchFamily="18" charset="2"/>
                <a:sym typeface="Symbol" pitchFamily="18" charset="2"/>
              </a:rPr>
              <a:t>截止</a:t>
            </a:r>
            <a:endParaRPr lang="zh-CN" altLang="en-US">
              <a:solidFill>
                <a:schemeClr val="tx1"/>
              </a:solidFill>
              <a:latin typeface="Times New Roman" pitchFamily="18" charset="0"/>
            </a:endParaRPr>
          </a:p>
        </p:txBody>
      </p:sp>
      <p:sp>
        <p:nvSpPr>
          <p:cNvPr id="44066" name="Text Box 34"/>
          <p:cNvSpPr>
            <a:spLocks noChangeArrowheads="1"/>
          </p:cNvSpPr>
          <p:nvPr/>
        </p:nvSpPr>
        <p:spPr bwMode="auto">
          <a:xfrm>
            <a:off x="3044825" y="3860800"/>
            <a:ext cx="21701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i="1" dirty="0">
                <a:solidFill>
                  <a:schemeClr val="tx1"/>
                </a:solidFill>
                <a:latin typeface="Times New Roman" pitchFamily="18" charset="0"/>
                <a:sym typeface="Arial" pitchFamily="34" charset="0"/>
              </a:rPr>
              <a:t>I</a:t>
            </a:r>
            <a:r>
              <a:rPr lang="en-US" altLang="zh-CN" sz="2000" baseline="-25000" dirty="0">
                <a:solidFill>
                  <a:schemeClr val="tx1"/>
                </a:solidFill>
                <a:latin typeface="Times New Roman" pitchFamily="18" charset="0"/>
                <a:sym typeface="Arial" pitchFamily="34" charset="0"/>
              </a:rPr>
              <a:t>B </a:t>
            </a:r>
            <a:r>
              <a:rPr lang="en-US" altLang="zh-CN" sz="2000" b="0" dirty="0">
                <a:solidFill>
                  <a:schemeClr val="tx1"/>
                </a:solidFill>
                <a:sym typeface="Symbol" pitchFamily="18" charset="2"/>
              </a:rPr>
              <a:t> </a:t>
            </a:r>
            <a:r>
              <a:rPr lang="en-US" altLang="zh-CN" sz="2000" dirty="0">
                <a:solidFill>
                  <a:schemeClr val="tx1"/>
                </a:solidFill>
                <a:latin typeface="Times New Roman" pitchFamily="18" charset="0"/>
                <a:sym typeface="Arial" pitchFamily="34" charset="0"/>
              </a:rPr>
              <a:t>0, </a:t>
            </a:r>
            <a:r>
              <a:rPr lang="en-US" altLang="zh-CN" sz="2000" i="1" dirty="0">
                <a:solidFill>
                  <a:schemeClr val="tx1"/>
                </a:solidFill>
                <a:latin typeface="Times New Roman" pitchFamily="18" charset="0"/>
                <a:sym typeface="Arial" pitchFamily="34" charset="0"/>
              </a:rPr>
              <a:t>I</a:t>
            </a:r>
            <a:r>
              <a:rPr lang="en-US" altLang="zh-CN" sz="2000" baseline="-25000" dirty="0">
                <a:solidFill>
                  <a:schemeClr val="tx1"/>
                </a:solidFill>
                <a:latin typeface="Times New Roman" pitchFamily="18" charset="0"/>
                <a:sym typeface="Arial" pitchFamily="34" charset="0"/>
              </a:rPr>
              <a:t>C </a:t>
            </a:r>
            <a:r>
              <a:rPr lang="en-US" altLang="zh-CN" sz="2000" b="0" dirty="0">
                <a:solidFill>
                  <a:schemeClr val="tx1"/>
                </a:solidFill>
                <a:ea typeface="华文行楷"/>
                <a:sym typeface="Arial" pitchFamily="34" charset="0"/>
              </a:rPr>
              <a:t>≈</a:t>
            </a:r>
            <a:r>
              <a:rPr lang="en-US" altLang="zh-CN" sz="2000" dirty="0">
                <a:solidFill>
                  <a:schemeClr val="tx1"/>
                </a:solidFill>
                <a:latin typeface="Times New Roman" pitchFamily="18" charset="0"/>
                <a:sym typeface="Arial" pitchFamily="34" charset="0"/>
              </a:rPr>
              <a:t> 0</a:t>
            </a:r>
            <a:endParaRPr lang="zh-CN" altLang="en-US" dirty="0">
              <a:solidFill>
                <a:schemeClr val="tx1"/>
              </a:solidFill>
              <a:latin typeface="Times New Roman" pitchFamily="18" charset="0"/>
            </a:endParaRPr>
          </a:p>
        </p:txBody>
      </p:sp>
      <p:sp>
        <p:nvSpPr>
          <p:cNvPr id="44067" name="Text Box 35"/>
          <p:cNvSpPr>
            <a:spLocks noChangeArrowheads="1"/>
          </p:cNvSpPr>
          <p:nvPr/>
        </p:nvSpPr>
        <p:spPr bwMode="auto">
          <a:xfrm>
            <a:off x="5126038" y="3830638"/>
            <a:ext cx="1978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2400">
                <a:solidFill>
                  <a:schemeClr val="tx1"/>
                </a:solidFill>
                <a:latin typeface="Symbol" pitchFamily="18" charset="2"/>
                <a:sym typeface="Symbol" pitchFamily="18" charset="2"/>
              </a:rPr>
              <a:t>两个结反偏</a:t>
            </a:r>
            <a:endParaRPr lang="zh-CN" altLang="en-US">
              <a:solidFill>
                <a:schemeClr val="tx1"/>
              </a:solidFill>
              <a:latin typeface="Times New Roman" pitchFamily="18" charset="0"/>
            </a:endParaRPr>
          </a:p>
        </p:txBody>
      </p:sp>
      <p:sp>
        <p:nvSpPr>
          <p:cNvPr id="44069" name="Rectangle 15"/>
          <p:cNvSpPr>
            <a:spLocks noChangeArrowheads="1"/>
          </p:cNvSpPr>
          <p:nvPr/>
        </p:nvSpPr>
        <p:spPr bwMode="auto">
          <a:xfrm>
            <a:off x="2987824" y="5316538"/>
            <a:ext cx="59763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gn="l">
              <a:buFont typeface="Wingdings" pitchFamily="2" charset="2"/>
              <a:buChar char="Ø"/>
            </a:pPr>
            <a:r>
              <a:rPr lang="zh-CN" altLang="en-US" sz="2800" dirty="0">
                <a:solidFill>
                  <a:schemeClr val="tx1"/>
                </a:solidFill>
                <a:latin typeface="Times New Roman" pitchFamily="18" charset="0"/>
                <a:sym typeface="Arial" pitchFamily="34" charset="0"/>
              </a:rPr>
              <a:t>当</a:t>
            </a:r>
            <a:r>
              <a:rPr lang="en-US" altLang="zh-CN" sz="2800" i="1" dirty="0">
                <a:solidFill>
                  <a:schemeClr val="tx1"/>
                </a:solidFill>
                <a:latin typeface="Times New Roman" pitchFamily="18" charset="0"/>
                <a:sym typeface="Arial" pitchFamily="34" charset="0"/>
              </a:rPr>
              <a:t>I</a:t>
            </a:r>
            <a:r>
              <a:rPr lang="en-US" altLang="zh-CN" sz="2800" baseline="-25000" dirty="0">
                <a:solidFill>
                  <a:schemeClr val="tx1"/>
                </a:solidFill>
                <a:latin typeface="Times New Roman" pitchFamily="18" charset="0"/>
                <a:sym typeface="Arial" pitchFamily="34" charset="0"/>
              </a:rPr>
              <a:t>B</a:t>
            </a:r>
            <a:r>
              <a:rPr lang="en-US" altLang="zh-CN" sz="2800" dirty="0">
                <a:solidFill>
                  <a:schemeClr val="tx1"/>
                </a:solidFill>
                <a:latin typeface="Times New Roman" pitchFamily="18" charset="0"/>
                <a:sym typeface="Arial" pitchFamily="34" charset="0"/>
              </a:rPr>
              <a:t> &gt; </a:t>
            </a:r>
            <a:r>
              <a:rPr lang="en-US" altLang="zh-CN" sz="2800" i="1" dirty="0">
                <a:solidFill>
                  <a:schemeClr val="tx1"/>
                </a:solidFill>
                <a:latin typeface="Times New Roman" pitchFamily="18" charset="0"/>
                <a:sym typeface="Arial" pitchFamily="34" charset="0"/>
              </a:rPr>
              <a:t>I</a:t>
            </a:r>
            <a:r>
              <a:rPr lang="en-US" altLang="zh-CN" sz="2800" baseline="-25000" dirty="0">
                <a:solidFill>
                  <a:schemeClr val="tx1"/>
                </a:solidFill>
                <a:latin typeface="Times New Roman" pitchFamily="18" charset="0"/>
                <a:sym typeface="Arial" pitchFamily="34" charset="0"/>
              </a:rPr>
              <a:t>BS</a:t>
            </a:r>
            <a:r>
              <a:rPr lang="en-US" altLang="zh-CN" sz="2800" dirty="0">
                <a:solidFill>
                  <a:schemeClr val="tx1"/>
                </a:solidFill>
                <a:latin typeface="Times New Roman" pitchFamily="18" charset="0"/>
                <a:sym typeface="Arial" pitchFamily="34" charset="0"/>
              </a:rPr>
              <a:t>  </a:t>
            </a:r>
            <a:r>
              <a:rPr lang="zh-CN" altLang="en-US" sz="2800" dirty="0">
                <a:solidFill>
                  <a:schemeClr val="tx1"/>
                </a:solidFill>
                <a:latin typeface="Times New Roman" pitchFamily="18" charset="0"/>
                <a:sym typeface="Arial" pitchFamily="34" charset="0"/>
              </a:rPr>
              <a:t>则</a:t>
            </a:r>
            <a:r>
              <a:rPr lang="en-US" altLang="zh-CN" sz="2800" dirty="0">
                <a:solidFill>
                  <a:schemeClr val="tx1"/>
                </a:solidFill>
                <a:latin typeface="Times New Roman" pitchFamily="18" charset="0"/>
                <a:sym typeface="Arial" pitchFamily="34" charset="0"/>
              </a:rPr>
              <a:t>BJT</a:t>
            </a:r>
            <a:r>
              <a:rPr lang="zh-CN" altLang="en-US" sz="2800" dirty="0">
                <a:solidFill>
                  <a:schemeClr val="tx1"/>
                </a:solidFill>
                <a:latin typeface="Times New Roman" pitchFamily="18" charset="0"/>
                <a:sym typeface="Arial" pitchFamily="34" charset="0"/>
              </a:rPr>
              <a:t>处于饱和状态；</a:t>
            </a:r>
            <a:endParaRPr lang="zh-CN" altLang="en-US" sz="2800" dirty="0">
              <a:solidFill>
                <a:schemeClr val="tx1"/>
              </a:solidFill>
              <a:latin typeface="Times New Roman" pitchFamily="18" charset="0"/>
            </a:endParaRPr>
          </a:p>
        </p:txBody>
      </p:sp>
      <p:sp>
        <p:nvSpPr>
          <p:cNvPr id="44070" name="Rectangle 16"/>
          <p:cNvSpPr>
            <a:spLocks noChangeArrowheads="1"/>
          </p:cNvSpPr>
          <p:nvPr/>
        </p:nvSpPr>
        <p:spPr bwMode="auto">
          <a:xfrm>
            <a:off x="2987675" y="4705350"/>
            <a:ext cx="60128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gn="l">
              <a:buFont typeface="Wingdings" pitchFamily="2" charset="2"/>
              <a:buChar char="Ø"/>
            </a:pPr>
            <a:r>
              <a:rPr lang="zh-CN" altLang="en-US" sz="2800" dirty="0">
                <a:solidFill>
                  <a:schemeClr val="tx1"/>
                </a:solidFill>
                <a:latin typeface="Times New Roman" pitchFamily="18" charset="0"/>
                <a:sym typeface="Arial" pitchFamily="34" charset="0"/>
              </a:rPr>
              <a:t>当 </a:t>
            </a:r>
            <a:r>
              <a:rPr lang="en-US" altLang="zh-CN" sz="2800" i="1" dirty="0">
                <a:solidFill>
                  <a:schemeClr val="tx1"/>
                </a:solidFill>
                <a:latin typeface="Times New Roman" pitchFamily="18" charset="0"/>
                <a:sym typeface="Arial" pitchFamily="34" charset="0"/>
              </a:rPr>
              <a:t>I</a:t>
            </a:r>
            <a:r>
              <a:rPr lang="en-US" altLang="zh-CN" sz="2800" baseline="-25000" dirty="0">
                <a:solidFill>
                  <a:schemeClr val="tx1"/>
                </a:solidFill>
                <a:latin typeface="Times New Roman" pitchFamily="18" charset="0"/>
                <a:sym typeface="Arial" pitchFamily="34" charset="0"/>
              </a:rPr>
              <a:t>B </a:t>
            </a:r>
            <a:r>
              <a:rPr lang="en-US" altLang="zh-CN" sz="2800" dirty="0">
                <a:solidFill>
                  <a:schemeClr val="tx1"/>
                </a:solidFill>
                <a:latin typeface="Times New Roman" pitchFamily="18" charset="0"/>
                <a:sym typeface="Arial" pitchFamily="34" charset="0"/>
              </a:rPr>
              <a:t>&lt; </a:t>
            </a:r>
            <a:r>
              <a:rPr lang="en-US" altLang="zh-CN" sz="2800" i="1" dirty="0">
                <a:solidFill>
                  <a:schemeClr val="tx1"/>
                </a:solidFill>
                <a:latin typeface="Times New Roman" pitchFamily="18" charset="0"/>
                <a:sym typeface="Arial" pitchFamily="34" charset="0"/>
              </a:rPr>
              <a:t>I</a:t>
            </a:r>
            <a:r>
              <a:rPr lang="en-US" altLang="zh-CN" sz="2800" baseline="-25000" dirty="0">
                <a:solidFill>
                  <a:schemeClr val="tx1"/>
                </a:solidFill>
                <a:latin typeface="Times New Roman" pitchFamily="18" charset="0"/>
                <a:sym typeface="Arial" pitchFamily="34" charset="0"/>
              </a:rPr>
              <a:t>BS    </a:t>
            </a:r>
            <a:r>
              <a:rPr lang="zh-CN" altLang="en-US" sz="2800" dirty="0">
                <a:solidFill>
                  <a:schemeClr val="tx1"/>
                </a:solidFill>
                <a:latin typeface="Times New Roman" pitchFamily="18" charset="0"/>
                <a:sym typeface="Arial" pitchFamily="34" charset="0"/>
              </a:rPr>
              <a:t>则</a:t>
            </a:r>
            <a:r>
              <a:rPr lang="en-US" altLang="zh-CN" sz="2800" dirty="0">
                <a:solidFill>
                  <a:schemeClr val="tx1"/>
                </a:solidFill>
                <a:latin typeface="Times New Roman" pitchFamily="18" charset="0"/>
                <a:sym typeface="Arial" pitchFamily="34" charset="0"/>
              </a:rPr>
              <a:t>BJT</a:t>
            </a:r>
            <a:r>
              <a:rPr lang="zh-CN" altLang="en-US" sz="2800" dirty="0">
                <a:solidFill>
                  <a:schemeClr val="tx1"/>
                </a:solidFill>
                <a:latin typeface="Times New Roman" pitchFamily="18" charset="0"/>
                <a:sym typeface="Arial" pitchFamily="34" charset="0"/>
              </a:rPr>
              <a:t>处于</a:t>
            </a:r>
            <a:r>
              <a:rPr lang="zh-CN" altLang="en-US" sz="2800" dirty="0">
                <a:solidFill>
                  <a:srgbClr val="000000"/>
                </a:solidFill>
                <a:latin typeface="Times New Roman" pitchFamily="18" charset="0"/>
                <a:sym typeface="Arial" pitchFamily="34" charset="0"/>
              </a:rPr>
              <a:t>放大状态；</a:t>
            </a:r>
            <a:endParaRPr lang="zh-CN" altLang="en-US" sz="3600" dirty="0">
              <a:latin typeface="Times New Roman" pitchFamily="18" charset="0"/>
            </a:endParaRPr>
          </a:p>
        </p:txBody>
      </p:sp>
      <p:graphicFrame>
        <p:nvGraphicFramePr>
          <p:cNvPr id="44071" name="对象 44070"/>
          <p:cNvGraphicFramePr>
            <a:graphicFrameLocks noChangeAspect="1"/>
          </p:cNvGraphicFramePr>
          <p:nvPr/>
        </p:nvGraphicFramePr>
        <p:xfrm>
          <a:off x="971550" y="4699000"/>
          <a:ext cx="1655763" cy="1069975"/>
        </p:xfrm>
        <a:graphic>
          <a:graphicData uri="http://schemas.openxmlformats.org/presentationml/2006/ole">
            <mc:AlternateContent xmlns:mc="http://schemas.openxmlformats.org/markup-compatibility/2006">
              <mc:Choice xmlns:v="urn:schemas-microsoft-com:vml" Requires="v">
                <p:oleObj spid="_x0000_s6149" name="公式" r:id="rId3" imgW="15544800" imgH="10058400" progId="Equation.3">
                  <p:embed/>
                </p:oleObj>
              </mc:Choice>
              <mc:Fallback>
                <p:oleObj name="公式" r:id="rId3" imgW="15544800" imgH="10058400" progId="Equation.3">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4699000"/>
                        <a:ext cx="1655763" cy="1069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文本框 17">
            <a:extLst>
              <a:ext uri="{FF2B5EF4-FFF2-40B4-BE49-F238E27FC236}">
                <a16:creationId xmlns:a16="http://schemas.microsoft.com/office/drawing/2014/main" id="{F365377A-754F-446C-8DBB-27931D393D9A}"/>
              </a:ext>
            </a:extLst>
          </p:cNvPr>
          <p:cNvSpPr txBox="1"/>
          <p:nvPr/>
        </p:nvSpPr>
        <p:spPr>
          <a:xfrm>
            <a:off x="7771706" y="6228020"/>
            <a:ext cx="415499" cy="369332"/>
          </a:xfrm>
          <a:prstGeom prst="rect">
            <a:avLst/>
          </a:prstGeom>
          <a:noFill/>
        </p:spPr>
        <p:txBody>
          <a:bodyPr wrap="none" rtlCol="0">
            <a:spAutoFit/>
          </a:bodyPr>
          <a:lstStyle/>
          <a:p>
            <a:r>
              <a:rPr lang="en-US" altLang="zh-CN" sz="1800" dirty="0">
                <a:solidFill>
                  <a:srgbClr val="E4A4DC"/>
                </a:solidFill>
              </a:rPr>
              <a:t>91</a:t>
            </a:r>
            <a:endParaRPr lang="zh-CN" altLang="en-US" sz="1800" dirty="0">
              <a:solidFill>
                <a:srgbClr val="E4A4D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4035"/>
                                        </p:tgtEl>
                                        <p:attrNameLst>
                                          <p:attrName>style.visibility</p:attrName>
                                        </p:attrNameLst>
                                      </p:cBhvr>
                                      <p:to>
                                        <p:strVal val="visible"/>
                                      </p:to>
                                    </p:set>
                                    <p:animEffect transition="in" filter="wipe(left)">
                                      <p:cBhvr>
                                        <p:cTn id="7" dur="500"/>
                                        <p:tgtEl>
                                          <p:spTgt spid="440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057"/>
                                        </p:tgtEl>
                                        <p:attrNameLst>
                                          <p:attrName>style.visibility</p:attrName>
                                        </p:attrNameLst>
                                      </p:cBhvr>
                                      <p:to>
                                        <p:strVal val="visible"/>
                                      </p:to>
                                    </p:set>
                                    <p:animEffect transition="in" filter="wipe(left)">
                                      <p:cBhvr>
                                        <p:cTn id="12" dur="500"/>
                                        <p:tgtEl>
                                          <p:spTgt spid="44057"/>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4058"/>
                                        </p:tgtEl>
                                        <p:attrNameLst>
                                          <p:attrName>style.visibility</p:attrName>
                                        </p:attrNameLst>
                                      </p:cBhvr>
                                      <p:to>
                                        <p:strVal val="visible"/>
                                      </p:to>
                                    </p:set>
                                    <p:animEffect transition="in" filter="wipe(left)">
                                      <p:cBhvr>
                                        <p:cTn id="15" dur="500"/>
                                        <p:tgtEl>
                                          <p:spTgt spid="4405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4059"/>
                                        </p:tgtEl>
                                        <p:attrNameLst>
                                          <p:attrName>style.visibility</p:attrName>
                                        </p:attrNameLst>
                                      </p:cBhvr>
                                      <p:to>
                                        <p:strVal val="visible"/>
                                      </p:to>
                                    </p:set>
                                    <p:animEffect transition="in" filter="wipe(left)">
                                      <p:cBhvr>
                                        <p:cTn id="18" dur="500"/>
                                        <p:tgtEl>
                                          <p:spTgt spid="4405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4060"/>
                                        </p:tgtEl>
                                        <p:attrNameLst>
                                          <p:attrName>style.visibility</p:attrName>
                                        </p:attrNameLst>
                                      </p:cBhvr>
                                      <p:to>
                                        <p:strVal val="visible"/>
                                      </p:to>
                                    </p:set>
                                    <p:animEffect transition="in" filter="wipe(left)">
                                      <p:cBhvr>
                                        <p:cTn id="23" dur="500"/>
                                        <p:tgtEl>
                                          <p:spTgt spid="44060"/>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4061"/>
                                        </p:tgtEl>
                                        <p:attrNameLst>
                                          <p:attrName>style.visibility</p:attrName>
                                        </p:attrNameLst>
                                      </p:cBhvr>
                                      <p:to>
                                        <p:strVal val="visible"/>
                                      </p:to>
                                    </p:set>
                                    <p:animEffect transition="in" filter="wipe(left)">
                                      <p:cBhvr>
                                        <p:cTn id="26" dur="500"/>
                                        <p:tgtEl>
                                          <p:spTgt spid="44061"/>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44062"/>
                                        </p:tgtEl>
                                        <p:attrNameLst>
                                          <p:attrName>style.visibility</p:attrName>
                                        </p:attrNameLst>
                                      </p:cBhvr>
                                      <p:to>
                                        <p:strVal val="visible"/>
                                      </p:to>
                                    </p:set>
                                    <p:animEffect transition="in" filter="wipe(left)">
                                      <p:cBhvr>
                                        <p:cTn id="29" dur="500"/>
                                        <p:tgtEl>
                                          <p:spTgt spid="4406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4064"/>
                                        </p:tgtEl>
                                        <p:attrNameLst>
                                          <p:attrName>style.visibility</p:attrName>
                                        </p:attrNameLst>
                                      </p:cBhvr>
                                      <p:to>
                                        <p:strVal val="visible"/>
                                      </p:to>
                                    </p:set>
                                    <p:animEffect transition="in" filter="wipe(left)">
                                      <p:cBhvr>
                                        <p:cTn id="34" dur="500"/>
                                        <p:tgtEl>
                                          <p:spTgt spid="44064"/>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4063"/>
                                        </p:tgtEl>
                                        <p:attrNameLst>
                                          <p:attrName>style.visibility</p:attrName>
                                        </p:attrNameLst>
                                      </p:cBhvr>
                                      <p:to>
                                        <p:strVal val="visible"/>
                                      </p:to>
                                    </p:set>
                                    <p:animEffect transition="in" filter="wipe(left)">
                                      <p:cBhvr>
                                        <p:cTn id="37" dur="500"/>
                                        <p:tgtEl>
                                          <p:spTgt spid="4406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4065"/>
                                        </p:tgtEl>
                                        <p:attrNameLst>
                                          <p:attrName>style.visibility</p:attrName>
                                        </p:attrNameLst>
                                      </p:cBhvr>
                                      <p:to>
                                        <p:strVal val="visible"/>
                                      </p:to>
                                    </p:set>
                                    <p:animEffect transition="in" filter="wipe(left)">
                                      <p:cBhvr>
                                        <p:cTn id="42" dur="500"/>
                                        <p:tgtEl>
                                          <p:spTgt spid="44065"/>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44066"/>
                                        </p:tgtEl>
                                        <p:attrNameLst>
                                          <p:attrName>style.visibility</p:attrName>
                                        </p:attrNameLst>
                                      </p:cBhvr>
                                      <p:to>
                                        <p:strVal val="visible"/>
                                      </p:to>
                                    </p:set>
                                    <p:animEffect transition="in" filter="wipe(left)">
                                      <p:cBhvr>
                                        <p:cTn id="45" dur="500"/>
                                        <p:tgtEl>
                                          <p:spTgt spid="44066"/>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44067"/>
                                        </p:tgtEl>
                                        <p:attrNameLst>
                                          <p:attrName>style.visibility</p:attrName>
                                        </p:attrNameLst>
                                      </p:cBhvr>
                                      <p:to>
                                        <p:strVal val="visible"/>
                                      </p:to>
                                    </p:set>
                                    <p:animEffect transition="in" filter="wipe(left)">
                                      <p:cBhvr>
                                        <p:cTn id="48" dur="500"/>
                                        <p:tgtEl>
                                          <p:spTgt spid="4406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44071"/>
                                        </p:tgtEl>
                                        <p:attrNameLst>
                                          <p:attrName>style.visibility</p:attrName>
                                        </p:attrNameLst>
                                      </p:cBhvr>
                                      <p:to>
                                        <p:strVal val="visible"/>
                                      </p:to>
                                    </p:set>
                                    <p:animEffect filter="wipe(left)">
                                      <p:cBhvr>
                                        <p:cTn id="53" dur="500"/>
                                        <p:tgtEl>
                                          <p:spTgt spid="4407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44070">
                                            <p:txEl>
                                              <p:pRg st="0" end="0"/>
                                            </p:txEl>
                                          </p:spTgt>
                                        </p:tgtEl>
                                        <p:attrNameLst>
                                          <p:attrName>style.visibility</p:attrName>
                                        </p:attrNameLst>
                                      </p:cBhvr>
                                      <p:to>
                                        <p:strVal val="visible"/>
                                      </p:to>
                                    </p:set>
                                    <p:animEffect filter="wipe(left)">
                                      <p:cBhvr>
                                        <p:cTn id="58" dur="500"/>
                                        <p:tgtEl>
                                          <p:spTgt spid="44070">
                                            <p:txEl>
                                              <p:pRg st="0" end="0"/>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44069">
                                            <p:txEl>
                                              <p:pRg st="0" end="0"/>
                                            </p:txEl>
                                          </p:spTgt>
                                        </p:tgtEl>
                                        <p:attrNameLst>
                                          <p:attrName>style.visibility</p:attrName>
                                        </p:attrNameLst>
                                      </p:cBhvr>
                                      <p:to>
                                        <p:strVal val="visible"/>
                                      </p:to>
                                    </p:set>
                                    <p:animEffect filter="wipe(left)">
                                      <p:cBhvr>
                                        <p:cTn id="63" dur="500"/>
                                        <p:tgtEl>
                                          <p:spTgt spid="440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57" grpId="0"/>
      <p:bldP spid="44058" grpId="0"/>
      <p:bldP spid="44059" grpId="0"/>
      <p:bldP spid="44060" grpId="0"/>
      <p:bldP spid="44061" grpId="0"/>
      <p:bldP spid="44062" grpId="0"/>
      <p:bldP spid="44063" grpId="0"/>
      <p:bldP spid="44064" grpId="0"/>
      <p:bldP spid="44065" grpId="0"/>
      <p:bldP spid="44066" grpId="0"/>
      <p:bldP spid="44067" grpId="0"/>
      <p:bldP spid="44069" grpId="0" build="p" bldLvl="0"/>
      <p:bldP spid="44070" grpId="0" build="p" bldLvl="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6938" y="255588"/>
            <a:ext cx="3005137" cy="335280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45060"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2393950"/>
            <a:ext cx="58674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Object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800" y="4211638"/>
            <a:ext cx="7162800" cy="101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2" name="Rectangle 6"/>
          <p:cNvSpPr>
            <a:spLocks noChangeArrowheads="1"/>
          </p:cNvSpPr>
          <p:nvPr/>
        </p:nvSpPr>
        <p:spPr bwMode="auto">
          <a:xfrm>
            <a:off x="685800" y="3500438"/>
            <a:ext cx="5291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0" hangingPunct="0">
              <a:buFont typeface="Arial" pitchFamily="34" charset="0"/>
              <a:buNone/>
            </a:pPr>
            <a:r>
              <a:rPr lang="zh-CN" altLang="en-US" sz="2400" b="0">
                <a:solidFill>
                  <a:schemeClr val="tx1"/>
                </a:solidFill>
                <a:latin typeface="Times New Roman" pitchFamily="18" charset="0"/>
                <a:ea typeface="黑体" pitchFamily="49" charset="-122"/>
              </a:rPr>
              <a:t>临界饱和时的基极偏置电流 </a:t>
            </a:r>
            <a:r>
              <a:rPr lang="en-US" altLang="zh-CN" sz="2400" b="0" i="1">
                <a:solidFill>
                  <a:schemeClr val="tx1"/>
                </a:solidFill>
                <a:latin typeface="Times New Roman" pitchFamily="18" charset="0"/>
                <a:sym typeface="Arial" pitchFamily="34" charset="0"/>
              </a:rPr>
              <a:t>I</a:t>
            </a:r>
            <a:r>
              <a:rPr lang="en-US" altLang="zh-CN" sz="2400" b="0" baseline="-30000">
                <a:solidFill>
                  <a:schemeClr val="tx1"/>
                </a:solidFill>
                <a:latin typeface="Times New Roman" pitchFamily="18" charset="0"/>
                <a:sym typeface="Arial" pitchFamily="34" charset="0"/>
              </a:rPr>
              <a:t>BS </a:t>
            </a:r>
            <a:r>
              <a:rPr lang="zh-CN" altLang="en-US" sz="2400" b="0">
                <a:solidFill>
                  <a:schemeClr val="tx1"/>
                </a:solidFill>
                <a:latin typeface="Times New Roman" pitchFamily="18" charset="0"/>
                <a:ea typeface="黑体" pitchFamily="49" charset="-122"/>
              </a:rPr>
              <a:t>为：</a:t>
            </a:r>
            <a:endParaRPr lang="zh-CN" altLang="en-US">
              <a:latin typeface="Times New Roman" pitchFamily="18" charset="0"/>
            </a:endParaRPr>
          </a:p>
        </p:txBody>
      </p:sp>
      <p:sp>
        <p:nvSpPr>
          <p:cNvPr id="45063" name="Rectangle 7"/>
          <p:cNvSpPr>
            <a:spLocks noChangeArrowheads="1"/>
          </p:cNvSpPr>
          <p:nvPr/>
        </p:nvSpPr>
        <p:spPr bwMode="auto">
          <a:xfrm>
            <a:off x="647700" y="5389563"/>
            <a:ext cx="73802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gn="l">
              <a:buFont typeface="Wingdings" pitchFamily="2" charset="2"/>
              <a:buChar char="l"/>
            </a:pPr>
            <a:r>
              <a:rPr lang="zh-CN" altLang="en-US" sz="2800">
                <a:solidFill>
                  <a:srgbClr val="000000"/>
                </a:solidFill>
                <a:latin typeface="Times New Roman" pitchFamily="18" charset="0"/>
                <a:ea typeface="黑体" pitchFamily="49" charset="-122"/>
              </a:rPr>
              <a:t>由于</a:t>
            </a:r>
            <a:r>
              <a:rPr lang="zh-CN" altLang="en-US" sz="2800">
                <a:solidFill>
                  <a:srgbClr val="000000"/>
                </a:solidFill>
                <a:latin typeface="宋体" pitchFamily="2" charset="-122"/>
                <a:sym typeface="宋体" pitchFamily="2" charset="-122"/>
              </a:rPr>
              <a:t> </a:t>
            </a:r>
            <a:r>
              <a:rPr lang="en-US" altLang="zh-CN" sz="2800" i="1">
                <a:solidFill>
                  <a:srgbClr val="000000"/>
                </a:solidFill>
                <a:latin typeface="Times New Roman" pitchFamily="18" charset="0"/>
                <a:ea typeface="黑体" pitchFamily="49" charset="-122"/>
              </a:rPr>
              <a:t>I</a:t>
            </a:r>
            <a:r>
              <a:rPr lang="en-US" altLang="zh-CN" sz="2800" baseline="-30000">
                <a:solidFill>
                  <a:srgbClr val="000000"/>
                </a:solidFill>
                <a:latin typeface="Times New Roman" pitchFamily="18" charset="0"/>
                <a:ea typeface="黑体" pitchFamily="49" charset="-122"/>
              </a:rPr>
              <a:t>B </a:t>
            </a:r>
            <a:r>
              <a:rPr lang="en-US" altLang="zh-CN" sz="2800">
                <a:solidFill>
                  <a:srgbClr val="000000"/>
                </a:solidFill>
                <a:latin typeface="Times New Roman" pitchFamily="18" charset="0"/>
                <a:ea typeface="黑体" pitchFamily="49" charset="-122"/>
              </a:rPr>
              <a:t>&lt; </a:t>
            </a:r>
            <a:r>
              <a:rPr lang="en-US" altLang="zh-CN" sz="2800" i="1">
                <a:solidFill>
                  <a:srgbClr val="000000"/>
                </a:solidFill>
                <a:latin typeface="Times New Roman" pitchFamily="18" charset="0"/>
                <a:ea typeface="黑体" pitchFamily="49" charset="-122"/>
              </a:rPr>
              <a:t>I</a:t>
            </a:r>
            <a:r>
              <a:rPr lang="en-US" altLang="zh-CN" sz="2800" baseline="-30000">
                <a:solidFill>
                  <a:srgbClr val="000000"/>
                </a:solidFill>
                <a:latin typeface="Times New Roman" pitchFamily="18" charset="0"/>
                <a:ea typeface="黑体" pitchFamily="49" charset="-122"/>
              </a:rPr>
              <a:t>BS     </a:t>
            </a:r>
            <a:r>
              <a:rPr lang="zh-CN" altLang="en-US" sz="2800">
                <a:solidFill>
                  <a:srgbClr val="000000"/>
                </a:solidFill>
                <a:latin typeface="黑体" pitchFamily="49" charset="-122"/>
                <a:ea typeface="黑体" pitchFamily="49" charset="-122"/>
                <a:sym typeface="黑体" pitchFamily="49" charset="-122"/>
              </a:rPr>
              <a:t>故三极管</a:t>
            </a:r>
            <a:r>
              <a:rPr lang="en-US" altLang="zh-CN" sz="2800">
                <a:solidFill>
                  <a:srgbClr val="000000"/>
                </a:solidFill>
                <a:latin typeface="黑体" pitchFamily="49" charset="-122"/>
                <a:ea typeface="黑体" pitchFamily="49" charset="-122"/>
                <a:sym typeface="黑体" pitchFamily="49" charset="-122"/>
              </a:rPr>
              <a:t>T</a:t>
            </a:r>
            <a:r>
              <a:rPr lang="zh-CN" altLang="en-US" sz="2800">
                <a:solidFill>
                  <a:srgbClr val="000000"/>
                </a:solidFill>
                <a:latin typeface="黑体" pitchFamily="49" charset="-122"/>
                <a:ea typeface="黑体" pitchFamily="49" charset="-122"/>
                <a:sym typeface="黑体" pitchFamily="49" charset="-122"/>
              </a:rPr>
              <a:t>处在</a:t>
            </a:r>
            <a:r>
              <a:rPr lang="zh-CN" altLang="en-US" sz="2800">
                <a:solidFill>
                  <a:srgbClr val="FF0000"/>
                </a:solidFill>
                <a:latin typeface="黑体" pitchFamily="49" charset="-122"/>
                <a:ea typeface="黑体" pitchFamily="49" charset="-122"/>
                <a:sym typeface="黑体" pitchFamily="49" charset="-122"/>
              </a:rPr>
              <a:t>放大状态</a:t>
            </a:r>
          </a:p>
        </p:txBody>
      </p:sp>
      <p:sp>
        <p:nvSpPr>
          <p:cNvPr id="36871" name="Rectangle 8"/>
          <p:cNvSpPr>
            <a:spLocks noChangeArrowheads="1"/>
          </p:cNvSpPr>
          <p:nvPr/>
        </p:nvSpPr>
        <p:spPr bwMode="auto">
          <a:xfrm>
            <a:off x="684213" y="404813"/>
            <a:ext cx="441960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buFont typeface="Arial" pitchFamily="34" charset="0"/>
              <a:buNone/>
            </a:pPr>
            <a:r>
              <a:rPr lang="zh-CN" altLang="en-US" sz="2800" dirty="0">
                <a:solidFill>
                  <a:schemeClr val="tx1"/>
                </a:solidFill>
                <a:latin typeface="Times New Roman" pitchFamily="18" charset="0"/>
                <a:sym typeface="Arial" pitchFamily="34" charset="0"/>
              </a:rPr>
              <a:t>例</a:t>
            </a:r>
            <a:r>
              <a:rPr lang="en-US" altLang="zh-CN" sz="2800" dirty="0">
                <a:solidFill>
                  <a:schemeClr val="tx1"/>
                </a:solidFill>
                <a:latin typeface="Times New Roman" pitchFamily="18" charset="0"/>
                <a:sym typeface="Arial" pitchFamily="34" charset="0"/>
              </a:rPr>
              <a:t>3</a:t>
            </a:r>
            <a:r>
              <a:rPr lang="zh-CN" altLang="en-US" sz="2800" dirty="0">
                <a:solidFill>
                  <a:schemeClr val="tx1"/>
                </a:solidFill>
                <a:latin typeface="Times New Roman" pitchFamily="18" charset="0"/>
                <a:sym typeface="Arial" pitchFamily="34" charset="0"/>
              </a:rPr>
              <a:t>：</a:t>
            </a:r>
            <a:r>
              <a:rPr lang="en-US" altLang="zh-CN" sz="2800" dirty="0">
                <a:solidFill>
                  <a:schemeClr val="tx1"/>
                </a:solidFill>
                <a:latin typeface="Times New Roman" pitchFamily="18" charset="0"/>
                <a:sym typeface="Arial" pitchFamily="34" charset="0"/>
              </a:rPr>
              <a:t> </a:t>
            </a:r>
            <a:r>
              <a:rPr lang="zh-CN" altLang="en-US" sz="2800" b="0" dirty="0">
                <a:solidFill>
                  <a:schemeClr val="tx1"/>
                </a:solidFill>
                <a:latin typeface="Times New Roman" pitchFamily="18" charset="0"/>
                <a:sym typeface="Arial" pitchFamily="34" charset="0"/>
              </a:rPr>
              <a:t>判断三极管工作状态</a:t>
            </a:r>
          </a:p>
          <a:p>
            <a:pPr algn="l">
              <a:buFont typeface="Arial" pitchFamily="34" charset="0"/>
              <a:buNone/>
            </a:pPr>
            <a:endParaRPr lang="zh-CN" altLang="en-US" sz="1000" b="0" dirty="0">
              <a:solidFill>
                <a:schemeClr val="tx1"/>
              </a:solidFill>
              <a:latin typeface="Times New Roman" pitchFamily="18" charset="0"/>
              <a:sym typeface="Arial" pitchFamily="34" charset="0"/>
            </a:endParaRPr>
          </a:p>
          <a:p>
            <a:pPr algn="l">
              <a:buFont typeface="Arial" pitchFamily="34" charset="0"/>
              <a:buNone/>
            </a:pPr>
            <a:r>
              <a:rPr lang="zh-CN" altLang="en-US" sz="2800" dirty="0">
                <a:solidFill>
                  <a:srgbClr val="C00000"/>
                </a:solidFill>
                <a:latin typeface="Times New Roman" pitchFamily="18" charset="0"/>
                <a:sym typeface="Arial" pitchFamily="34" charset="0"/>
              </a:rPr>
              <a:t>解（</a:t>
            </a:r>
            <a:r>
              <a:rPr lang="en-US" altLang="zh-CN" sz="2800" dirty="0">
                <a:solidFill>
                  <a:srgbClr val="C00000"/>
                </a:solidFill>
                <a:latin typeface="Times New Roman" pitchFamily="18" charset="0"/>
                <a:sym typeface="Arial" pitchFamily="34" charset="0"/>
              </a:rPr>
              <a:t>a</a:t>
            </a:r>
            <a:r>
              <a:rPr lang="zh-CN" altLang="en-US" sz="2800" dirty="0">
                <a:solidFill>
                  <a:srgbClr val="C00000"/>
                </a:solidFill>
                <a:latin typeface="Times New Roman" pitchFamily="18" charset="0"/>
                <a:sym typeface="Arial" pitchFamily="34" charset="0"/>
              </a:rPr>
              <a:t>） ：</a:t>
            </a:r>
            <a:endParaRPr lang="zh-CN" altLang="en-US" dirty="0">
              <a:solidFill>
                <a:srgbClr val="C00000"/>
              </a:solidFill>
              <a:latin typeface="Times New Roman" pitchFamily="18" charset="0"/>
            </a:endParaRPr>
          </a:p>
        </p:txBody>
      </p:sp>
      <p:sp>
        <p:nvSpPr>
          <p:cNvPr id="36872" name="TextBox 2"/>
          <p:cNvSpPr txBox="1">
            <a:spLocks noChangeArrowheads="1"/>
          </p:cNvSpPr>
          <p:nvPr/>
        </p:nvSpPr>
        <p:spPr bwMode="auto">
          <a:xfrm>
            <a:off x="684213" y="1736725"/>
            <a:ext cx="48958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0000FF"/>
                </a:solidFill>
                <a:latin typeface="Arial" pitchFamily="34" charset="0"/>
                <a:ea typeface="宋体" pitchFamily="2" charset="-122"/>
              </a:defRPr>
            </a:lvl1pPr>
            <a:lvl2pPr marL="742950" indent="-285750" eaLnBrk="0" hangingPunct="0">
              <a:defRPr sz="3200" b="1">
                <a:solidFill>
                  <a:srgbClr val="0000FF"/>
                </a:solidFill>
                <a:latin typeface="Arial" pitchFamily="34" charset="0"/>
                <a:ea typeface="宋体" pitchFamily="2" charset="-122"/>
              </a:defRPr>
            </a:lvl2pPr>
            <a:lvl3pPr marL="1143000" indent="-228600" eaLnBrk="0" hangingPunct="0">
              <a:defRPr sz="3200" b="1">
                <a:solidFill>
                  <a:srgbClr val="0000FF"/>
                </a:solidFill>
                <a:latin typeface="Arial" pitchFamily="34" charset="0"/>
                <a:ea typeface="宋体" pitchFamily="2" charset="-122"/>
              </a:defRPr>
            </a:lvl3pPr>
            <a:lvl4pPr marL="1600200" indent="-228600" eaLnBrk="0" hangingPunct="0">
              <a:defRPr sz="3200" b="1">
                <a:solidFill>
                  <a:srgbClr val="0000FF"/>
                </a:solidFill>
                <a:latin typeface="Arial" pitchFamily="34" charset="0"/>
                <a:ea typeface="宋体" pitchFamily="2" charset="-122"/>
              </a:defRPr>
            </a:lvl4pPr>
            <a:lvl5pPr marL="2057400" indent="-228600" eaLnBrk="0" hangingPunct="0">
              <a:defRPr sz="3200" b="1">
                <a:solidFill>
                  <a:srgbClr val="0000FF"/>
                </a:solidFill>
                <a:latin typeface="Arial" pitchFamily="34" charset="0"/>
                <a:ea typeface="宋体" pitchFamily="2" charset="-122"/>
              </a:defRPr>
            </a:lvl5pPr>
            <a:lvl6pPr marL="2514600" indent="-228600" eaLnBrk="0" fontAlgn="base" hangingPunct="0">
              <a:spcBef>
                <a:spcPct val="0"/>
              </a:spcBef>
              <a:spcAft>
                <a:spcPct val="0"/>
              </a:spcAft>
              <a:defRPr sz="3200" b="1">
                <a:solidFill>
                  <a:srgbClr val="0000FF"/>
                </a:solidFill>
                <a:latin typeface="Arial" pitchFamily="34" charset="0"/>
                <a:ea typeface="宋体" pitchFamily="2" charset="-122"/>
              </a:defRPr>
            </a:lvl6pPr>
            <a:lvl7pPr marL="2971800" indent="-228600" eaLnBrk="0" fontAlgn="base" hangingPunct="0">
              <a:spcBef>
                <a:spcPct val="0"/>
              </a:spcBef>
              <a:spcAft>
                <a:spcPct val="0"/>
              </a:spcAft>
              <a:defRPr sz="3200" b="1">
                <a:solidFill>
                  <a:srgbClr val="0000FF"/>
                </a:solidFill>
                <a:latin typeface="Arial" pitchFamily="34" charset="0"/>
                <a:ea typeface="宋体" pitchFamily="2" charset="-122"/>
              </a:defRPr>
            </a:lvl7pPr>
            <a:lvl8pPr marL="3429000" indent="-228600" eaLnBrk="0" fontAlgn="base" hangingPunct="0">
              <a:spcBef>
                <a:spcPct val="0"/>
              </a:spcBef>
              <a:spcAft>
                <a:spcPct val="0"/>
              </a:spcAft>
              <a:defRPr sz="3200" b="1">
                <a:solidFill>
                  <a:srgbClr val="0000FF"/>
                </a:solidFill>
                <a:latin typeface="Arial" pitchFamily="34" charset="0"/>
                <a:ea typeface="宋体" pitchFamily="2" charset="-122"/>
              </a:defRPr>
            </a:lvl8pPr>
            <a:lvl9pPr marL="3886200" indent="-228600" eaLnBrk="0" fontAlgn="base" hangingPunct="0">
              <a:spcBef>
                <a:spcPct val="0"/>
              </a:spcBef>
              <a:spcAft>
                <a:spcPct val="0"/>
              </a:spcAft>
              <a:defRPr sz="3200" b="1">
                <a:solidFill>
                  <a:srgbClr val="0000FF"/>
                </a:solidFill>
                <a:latin typeface="Arial" pitchFamily="34" charset="0"/>
                <a:ea typeface="宋体" pitchFamily="2" charset="-122"/>
              </a:defRPr>
            </a:lvl9pPr>
          </a:lstStyle>
          <a:p>
            <a:pPr algn="l" eaLnBrk="1" hangingPunct="1"/>
            <a:r>
              <a:rPr lang="zh-CN" altLang="en-US" sz="2400" b="0">
                <a:solidFill>
                  <a:schemeClr val="tx1"/>
                </a:solidFill>
                <a:latin typeface="黑体" pitchFamily="49" charset="-122"/>
                <a:ea typeface="黑体" pitchFamily="49" charset="-122"/>
                <a:sym typeface="黑体" pitchFamily="49" charset="-122"/>
              </a:rPr>
              <a:t>由图</a:t>
            </a:r>
            <a:r>
              <a:rPr lang="en-US" altLang="zh-CN" sz="2400" b="0">
                <a:solidFill>
                  <a:schemeClr val="tx1"/>
                </a:solidFill>
                <a:latin typeface="Times New Roman" pitchFamily="18" charset="0"/>
                <a:ea typeface="黑体" pitchFamily="49" charset="-122"/>
              </a:rPr>
              <a:t>(a)</a:t>
            </a:r>
            <a:r>
              <a:rPr lang="zh-CN" altLang="en-US" sz="2400" b="0">
                <a:solidFill>
                  <a:schemeClr val="tx1"/>
                </a:solidFill>
                <a:latin typeface="黑体" pitchFamily="49" charset="-122"/>
                <a:ea typeface="黑体" pitchFamily="49" charset="-122"/>
                <a:sym typeface="黑体" pitchFamily="49" charset="-122"/>
              </a:rPr>
              <a:t>电路方程可得 </a:t>
            </a:r>
            <a:r>
              <a:rPr lang="en-US" altLang="zh-CN" sz="2400" b="0" i="1">
                <a:solidFill>
                  <a:schemeClr val="tx1"/>
                </a:solidFill>
                <a:latin typeface="Times New Roman" pitchFamily="18" charset="0"/>
                <a:ea typeface="黑体" pitchFamily="49" charset="-122"/>
              </a:rPr>
              <a:t>I</a:t>
            </a:r>
            <a:r>
              <a:rPr lang="en-US" altLang="zh-CN" sz="2400" b="0" baseline="-30000">
                <a:solidFill>
                  <a:schemeClr val="tx1"/>
                </a:solidFill>
                <a:latin typeface="Times New Roman" pitchFamily="18" charset="0"/>
                <a:ea typeface="黑体" pitchFamily="49" charset="-122"/>
              </a:rPr>
              <a:t>B </a:t>
            </a:r>
            <a:r>
              <a:rPr lang="zh-CN" altLang="en-US" sz="2400" b="0">
                <a:solidFill>
                  <a:schemeClr val="tx1"/>
                </a:solidFill>
                <a:latin typeface="黑体" pitchFamily="49" charset="-122"/>
                <a:ea typeface="黑体" pitchFamily="49" charset="-122"/>
                <a:sym typeface="黑体" pitchFamily="49" charset="-122"/>
              </a:rPr>
              <a:t>为：</a:t>
            </a:r>
            <a:endParaRPr lang="zh-CN" altLang="en-US" sz="2400"/>
          </a:p>
        </p:txBody>
      </p:sp>
      <p:sp>
        <p:nvSpPr>
          <p:cNvPr id="9" name="文本框 8">
            <a:extLst>
              <a:ext uri="{FF2B5EF4-FFF2-40B4-BE49-F238E27FC236}">
                <a16:creationId xmlns:a16="http://schemas.microsoft.com/office/drawing/2014/main" id="{28043061-4BE5-4FD4-ACD8-D9A90EB84FA8}"/>
              </a:ext>
            </a:extLst>
          </p:cNvPr>
          <p:cNvSpPr txBox="1"/>
          <p:nvPr/>
        </p:nvSpPr>
        <p:spPr>
          <a:xfrm>
            <a:off x="7771706" y="6228020"/>
            <a:ext cx="415499" cy="369332"/>
          </a:xfrm>
          <a:prstGeom prst="rect">
            <a:avLst/>
          </a:prstGeom>
          <a:noFill/>
        </p:spPr>
        <p:txBody>
          <a:bodyPr wrap="none" rtlCol="0">
            <a:spAutoFit/>
          </a:bodyPr>
          <a:lstStyle/>
          <a:p>
            <a:r>
              <a:rPr lang="en-US" altLang="zh-CN" sz="1800" dirty="0">
                <a:solidFill>
                  <a:srgbClr val="E4A4DC"/>
                </a:solidFill>
              </a:rPr>
              <a:t>92</a:t>
            </a:r>
            <a:endParaRPr lang="zh-CN" altLang="en-US" sz="1800" dirty="0">
              <a:solidFill>
                <a:srgbClr val="E4A4D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72"/>
                                        </p:tgtEl>
                                        <p:attrNameLst>
                                          <p:attrName>style.visibility</p:attrName>
                                        </p:attrNameLst>
                                      </p:cBhvr>
                                      <p:to>
                                        <p:strVal val="visible"/>
                                      </p:to>
                                    </p:set>
                                    <p:animEffect transition="in" filter="wipe(left)">
                                      <p:cBhvr>
                                        <p:cTn id="7" dur="500"/>
                                        <p:tgtEl>
                                          <p:spTgt spid="368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5060"/>
                                        </p:tgtEl>
                                        <p:attrNameLst>
                                          <p:attrName>style.visibility</p:attrName>
                                        </p:attrNameLst>
                                      </p:cBhvr>
                                      <p:to>
                                        <p:strVal val="visible"/>
                                      </p:to>
                                    </p:set>
                                    <p:animEffect filter="wipe(left)">
                                      <p:cBhvr>
                                        <p:cTn id="12" dur="500"/>
                                        <p:tgtEl>
                                          <p:spTgt spid="450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062"/>
                                        </p:tgtEl>
                                        <p:attrNameLst>
                                          <p:attrName>style.visibility</p:attrName>
                                        </p:attrNameLst>
                                      </p:cBhvr>
                                      <p:to>
                                        <p:strVal val="visible"/>
                                      </p:to>
                                    </p:set>
                                    <p:animEffect filter="wipe(left)">
                                      <p:cBhvr>
                                        <p:cTn id="17" dur="500"/>
                                        <p:tgtEl>
                                          <p:spTgt spid="450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5061"/>
                                        </p:tgtEl>
                                        <p:attrNameLst>
                                          <p:attrName>style.visibility</p:attrName>
                                        </p:attrNameLst>
                                      </p:cBhvr>
                                      <p:to>
                                        <p:strVal val="visible"/>
                                      </p:to>
                                    </p:set>
                                    <p:animEffect filter="wipe(left)">
                                      <p:cBhvr>
                                        <p:cTn id="22" dur="500"/>
                                        <p:tgtEl>
                                          <p:spTgt spid="4506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5063"/>
                                        </p:tgtEl>
                                        <p:attrNameLst>
                                          <p:attrName>style.visibility</p:attrName>
                                        </p:attrNameLst>
                                      </p:cBhvr>
                                      <p:to>
                                        <p:strVal val="visible"/>
                                      </p:to>
                                    </p:set>
                                    <p:animEffect filter="wipe(left)">
                                      <p:cBhvr>
                                        <p:cTn id="27" dur="500"/>
                                        <p:tgtEl>
                                          <p:spTgt spid="45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2" grpId="0" bldLvl="0"/>
      <p:bldP spid="45063" grpId="0" bldLvl="0"/>
      <p:bldP spid="3687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2138" y="398463"/>
            <a:ext cx="3395662" cy="358140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6083" name="Rectangle 3"/>
          <p:cNvSpPr>
            <a:spLocks noChangeArrowheads="1"/>
          </p:cNvSpPr>
          <p:nvPr/>
        </p:nvSpPr>
        <p:spPr bwMode="auto">
          <a:xfrm>
            <a:off x="127000" y="844840"/>
            <a:ext cx="68580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342900" algn="l">
              <a:buFont typeface="Arial" pitchFamily="34" charset="0"/>
              <a:buNone/>
            </a:pPr>
            <a:endParaRPr lang="zh-CN" altLang="en-US" sz="600" b="0" dirty="0">
              <a:solidFill>
                <a:schemeClr val="tx1"/>
              </a:solidFill>
              <a:latin typeface="Times New Roman" pitchFamily="18" charset="0"/>
              <a:sym typeface="Arial" pitchFamily="34" charset="0"/>
            </a:endParaRPr>
          </a:p>
          <a:p>
            <a:pPr indent="342900" algn="l">
              <a:buFont typeface="Arial" pitchFamily="34" charset="0"/>
              <a:buNone/>
            </a:pPr>
            <a:endParaRPr lang="zh-CN" altLang="en-US" sz="600" b="0" dirty="0">
              <a:solidFill>
                <a:schemeClr val="tx1"/>
              </a:solidFill>
              <a:latin typeface="幼圆" pitchFamily="49" charset="-122"/>
              <a:sym typeface="幼圆" pitchFamily="49" charset="-122"/>
            </a:endParaRPr>
          </a:p>
          <a:p>
            <a:pPr indent="342900" algn="l" eaLnBrk="0" hangingPunct="0">
              <a:buFont typeface="Arial" pitchFamily="34" charset="0"/>
              <a:buNone/>
            </a:pPr>
            <a:r>
              <a:rPr lang="en-US" altLang="zh-CN" sz="2400" dirty="0">
                <a:solidFill>
                  <a:schemeClr val="tx1"/>
                </a:solidFill>
                <a:latin typeface="Times New Roman" pitchFamily="18" charset="0"/>
                <a:sym typeface="Arial" pitchFamily="34" charset="0"/>
              </a:rPr>
              <a:t>1</a:t>
            </a:r>
            <a:r>
              <a:rPr lang="zh-CN" altLang="en-US" sz="2400" dirty="0">
                <a:solidFill>
                  <a:schemeClr val="tx1"/>
                </a:solidFill>
                <a:latin typeface="Times New Roman" pitchFamily="18" charset="0"/>
                <a:sym typeface="Arial" pitchFamily="34" charset="0"/>
              </a:rPr>
              <a:t>）在</a:t>
            </a:r>
            <a:r>
              <a:rPr lang="en-US" altLang="zh-CN" sz="2400" i="1" dirty="0" err="1">
                <a:solidFill>
                  <a:schemeClr val="tx1"/>
                </a:solidFill>
                <a:latin typeface="Times New Roman" pitchFamily="18" charset="0"/>
                <a:sym typeface="Arial" pitchFamily="34" charset="0"/>
              </a:rPr>
              <a:t>U</a:t>
            </a:r>
            <a:r>
              <a:rPr lang="en-US" altLang="zh-CN" sz="2400" baseline="-30000" dirty="0" err="1">
                <a:solidFill>
                  <a:schemeClr val="tx1"/>
                </a:solidFill>
                <a:latin typeface="Times New Roman" pitchFamily="18" charset="0"/>
                <a:sym typeface="Arial" pitchFamily="34" charset="0"/>
              </a:rPr>
              <a:t>i</a:t>
            </a:r>
            <a:r>
              <a:rPr lang="en-US" altLang="zh-CN" sz="2400" dirty="0">
                <a:solidFill>
                  <a:schemeClr val="tx1"/>
                </a:solidFill>
                <a:latin typeface="Times New Roman" pitchFamily="18" charset="0"/>
                <a:sym typeface="Arial" pitchFamily="34" charset="0"/>
              </a:rPr>
              <a:t>=0V </a:t>
            </a:r>
            <a:r>
              <a:rPr lang="zh-CN" altLang="en-US" sz="2400" dirty="0">
                <a:solidFill>
                  <a:schemeClr val="tx1"/>
                </a:solidFill>
                <a:latin typeface="Times New Roman" pitchFamily="18" charset="0"/>
                <a:sym typeface="Arial" pitchFamily="34" charset="0"/>
              </a:rPr>
              <a:t>时，发射结零偏，三极管</a:t>
            </a:r>
            <a:r>
              <a:rPr lang="zh-CN" altLang="en-US" sz="2400" b="0" dirty="0">
                <a:solidFill>
                  <a:schemeClr val="tx1"/>
                </a:solidFill>
                <a:latin typeface="Times New Roman" pitchFamily="18" charset="0"/>
                <a:sym typeface="Arial" pitchFamily="34" charset="0"/>
              </a:rPr>
              <a:t>截止</a:t>
            </a:r>
            <a:endParaRPr lang="zh-CN" altLang="en-US" sz="2400" dirty="0">
              <a:solidFill>
                <a:schemeClr val="tx1"/>
              </a:solidFill>
              <a:latin typeface="Times New Roman" pitchFamily="18" charset="0"/>
              <a:sym typeface="Arial" pitchFamily="34" charset="0"/>
            </a:endParaRPr>
          </a:p>
          <a:p>
            <a:pPr indent="342900" algn="l" eaLnBrk="0" hangingPunct="0">
              <a:buFont typeface="Arial" pitchFamily="34" charset="0"/>
              <a:buNone/>
            </a:pPr>
            <a:endParaRPr lang="zh-CN" altLang="en-US" sz="600" dirty="0">
              <a:solidFill>
                <a:schemeClr val="tx1"/>
              </a:solidFill>
              <a:latin typeface="Times New Roman" pitchFamily="18" charset="0"/>
              <a:sym typeface="Arial" pitchFamily="34" charset="0"/>
            </a:endParaRPr>
          </a:p>
          <a:p>
            <a:pPr indent="342900" algn="l" eaLnBrk="0" hangingPunct="0"/>
            <a:r>
              <a:rPr lang="zh-CN" altLang="en-US" sz="2400" b="0" dirty="0">
                <a:solidFill>
                  <a:schemeClr val="tx1"/>
                </a:solidFill>
                <a:latin typeface="Times New Roman" pitchFamily="18" charset="0"/>
                <a:sym typeface="Arial" pitchFamily="34" charset="0"/>
              </a:rPr>
              <a:t>       ∵</a:t>
            </a:r>
            <a:r>
              <a:rPr lang="en-US" altLang="zh-CN" sz="2400" b="0" i="1" dirty="0">
                <a:solidFill>
                  <a:schemeClr val="tx1"/>
                </a:solidFill>
                <a:latin typeface="Times New Roman" pitchFamily="18" charset="0"/>
                <a:sym typeface="Arial" pitchFamily="34" charset="0"/>
              </a:rPr>
              <a:t>I</a:t>
            </a:r>
            <a:r>
              <a:rPr lang="en-US" altLang="zh-CN" sz="2400" b="0" baseline="-25000" dirty="0">
                <a:solidFill>
                  <a:schemeClr val="tx1"/>
                </a:solidFill>
                <a:latin typeface="Times New Roman" pitchFamily="18" charset="0"/>
                <a:sym typeface="Arial" pitchFamily="34" charset="0"/>
              </a:rPr>
              <a:t>B </a:t>
            </a:r>
            <a:r>
              <a:rPr lang="en-US" altLang="zh-CN" sz="2400" b="0" dirty="0">
                <a:solidFill>
                  <a:schemeClr val="tx1"/>
                </a:solidFill>
                <a:latin typeface="Times New Roman" pitchFamily="18" charset="0"/>
                <a:sym typeface="Arial" pitchFamily="34" charset="0"/>
              </a:rPr>
              <a:t>=0</a:t>
            </a:r>
            <a:r>
              <a:rPr lang="zh-CN" altLang="en-US" sz="2400" b="0" dirty="0">
                <a:solidFill>
                  <a:schemeClr val="tx1"/>
                </a:solidFill>
                <a:latin typeface="Times New Roman" pitchFamily="18" charset="0"/>
                <a:sym typeface="Arial" pitchFamily="34" charset="0"/>
              </a:rPr>
              <a:t>，∴</a:t>
            </a:r>
            <a:r>
              <a:rPr lang="en-US" altLang="zh-CN" sz="2400" b="0" i="1" dirty="0">
                <a:solidFill>
                  <a:schemeClr val="tx1"/>
                </a:solidFill>
                <a:latin typeface="Times New Roman" pitchFamily="18" charset="0"/>
                <a:sym typeface="Arial" pitchFamily="34" charset="0"/>
              </a:rPr>
              <a:t>I</a:t>
            </a:r>
            <a:r>
              <a:rPr lang="en-US" altLang="zh-CN" sz="2400" b="0" baseline="-25000" dirty="0">
                <a:solidFill>
                  <a:schemeClr val="tx1"/>
                </a:solidFill>
                <a:latin typeface="Times New Roman" pitchFamily="18" charset="0"/>
                <a:sym typeface="Arial" pitchFamily="34" charset="0"/>
              </a:rPr>
              <a:t>C </a:t>
            </a:r>
            <a:r>
              <a:rPr lang="en-US" altLang="zh-CN" sz="2400" b="0" dirty="0">
                <a:solidFill>
                  <a:schemeClr val="tx1"/>
                </a:solidFill>
                <a:latin typeface="Times New Roman" pitchFamily="18" charset="0"/>
                <a:sym typeface="Arial" pitchFamily="34" charset="0"/>
              </a:rPr>
              <a:t>= </a:t>
            </a:r>
            <a:r>
              <a:rPr lang="en-US" altLang="zh-CN" sz="2400" b="0" i="1" dirty="0">
                <a:solidFill>
                  <a:schemeClr val="tx1"/>
                </a:solidFill>
                <a:latin typeface="Times New Roman" pitchFamily="18" charset="0"/>
                <a:sym typeface="Arial" pitchFamily="34" charset="0"/>
              </a:rPr>
              <a:t>I</a:t>
            </a:r>
            <a:r>
              <a:rPr lang="en-US" altLang="zh-CN" sz="2400" b="0" baseline="-25000" dirty="0">
                <a:solidFill>
                  <a:schemeClr val="tx1"/>
                </a:solidFill>
                <a:latin typeface="Times New Roman" pitchFamily="18" charset="0"/>
                <a:sym typeface="Arial" pitchFamily="34" charset="0"/>
              </a:rPr>
              <a:t>CEO</a:t>
            </a:r>
            <a:r>
              <a:rPr lang="en-US" altLang="zh-CN" b="0" dirty="0">
                <a:solidFill>
                  <a:schemeClr val="tx1"/>
                </a:solidFill>
                <a:ea typeface="华文行楷"/>
                <a:sym typeface="Arial" pitchFamily="34" charset="0"/>
              </a:rPr>
              <a:t> ≈ 0</a:t>
            </a:r>
            <a:r>
              <a:rPr lang="zh-CN" altLang="en-US" sz="2400" b="0" dirty="0">
                <a:solidFill>
                  <a:schemeClr val="tx1"/>
                </a:solidFill>
                <a:latin typeface="Times New Roman" pitchFamily="18" charset="0"/>
                <a:sym typeface="Arial" pitchFamily="34" charset="0"/>
              </a:rPr>
              <a:t>， 故：</a:t>
            </a:r>
            <a:r>
              <a:rPr lang="en-US" altLang="zh-CN" sz="2400" b="0" i="1" dirty="0" err="1">
                <a:solidFill>
                  <a:schemeClr val="tx1"/>
                </a:solidFill>
                <a:latin typeface="Times New Roman" pitchFamily="18" charset="0"/>
                <a:sym typeface="Arial" pitchFamily="34" charset="0"/>
              </a:rPr>
              <a:t>U</a:t>
            </a:r>
            <a:r>
              <a:rPr lang="en-US" altLang="zh-CN" sz="2400" b="0" baseline="-25000" dirty="0" err="1">
                <a:solidFill>
                  <a:schemeClr val="tx1"/>
                </a:solidFill>
                <a:latin typeface="Times New Roman" pitchFamily="18" charset="0"/>
                <a:sym typeface="Arial" pitchFamily="34" charset="0"/>
              </a:rPr>
              <a:t>o</a:t>
            </a:r>
            <a:r>
              <a:rPr lang="en-US" altLang="zh-CN" sz="2400" b="0" baseline="-25000" dirty="0">
                <a:solidFill>
                  <a:schemeClr val="tx1"/>
                </a:solidFill>
                <a:latin typeface="Times New Roman" pitchFamily="18" charset="0"/>
                <a:sym typeface="Arial" pitchFamily="34" charset="0"/>
              </a:rPr>
              <a:t> </a:t>
            </a:r>
            <a:r>
              <a:rPr lang="en-US" altLang="zh-CN" sz="2400" b="0" dirty="0">
                <a:solidFill>
                  <a:schemeClr val="tx1"/>
                </a:solidFill>
                <a:latin typeface="Times New Roman" pitchFamily="18" charset="0"/>
                <a:ea typeface="华文行楷"/>
                <a:sym typeface="Arial" pitchFamily="34" charset="0"/>
              </a:rPr>
              <a:t>≈ 5V</a:t>
            </a:r>
            <a:r>
              <a:rPr lang="zh-CN" altLang="en-US" sz="2400" b="0" dirty="0">
                <a:solidFill>
                  <a:schemeClr val="tx1"/>
                </a:solidFill>
                <a:latin typeface="Times New Roman" pitchFamily="18" charset="0"/>
                <a:sym typeface="Arial" pitchFamily="34" charset="0"/>
              </a:rPr>
              <a:t>；</a:t>
            </a:r>
            <a:r>
              <a:rPr lang="zh-CN" altLang="en-US" sz="2400" b="0" dirty="0">
                <a:solidFill>
                  <a:schemeClr val="tx1"/>
                </a:solidFill>
                <a:sym typeface="Arial" pitchFamily="34" charset="0"/>
              </a:rPr>
              <a:t>                </a:t>
            </a:r>
            <a:endParaRPr lang="zh-CN" altLang="en-US" sz="2400" b="0" dirty="0">
              <a:solidFill>
                <a:schemeClr val="tx1"/>
              </a:solidFill>
              <a:latin typeface="幼圆" pitchFamily="49" charset="-122"/>
              <a:sym typeface="幼圆" pitchFamily="49" charset="-122"/>
            </a:endParaRPr>
          </a:p>
        </p:txBody>
      </p:sp>
      <p:pic>
        <p:nvPicPr>
          <p:cNvPr id="46084" name="Object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5597" y="2914141"/>
            <a:ext cx="5130241" cy="969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Rectangle 6"/>
          <p:cNvSpPr>
            <a:spLocks noChangeArrowheads="1"/>
          </p:cNvSpPr>
          <p:nvPr/>
        </p:nvSpPr>
        <p:spPr bwMode="auto">
          <a:xfrm>
            <a:off x="555625" y="2276872"/>
            <a:ext cx="4953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0" hangingPunct="0">
              <a:buFont typeface="Arial" pitchFamily="34" charset="0"/>
              <a:buNone/>
            </a:pPr>
            <a:r>
              <a:rPr lang="en-US" altLang="zh-CN" sz="2400" dirty="0">
                <a:solidFill>
                  <a:schemeClr val="tx1"/>
                </a:solidFill>
                <a:cs typeface="Times New Roman" panose="02020603050405020304" pitchFamily="18" charset="0"/>
                <a:sym typeface="Arial" pitchFamily="34" charset="0"/>
              </a:rPr>
              <a:t>2</a:t>
            </a:r>
            <a:r>
              <a:rPr lang="zh-CN" altLang="en-US" sz="2400" dirty="0">
                <a:solidFill>
                  <a:schemeClr val="tx1"/>
                </a:solidFill>
                <a:cs typeface="Times New Roman" panose="02020603050405020304" pitchFamily="18" charset="0"/>
                <a:sym typeface="Arial" pitchFamily="34" charset="0"/>
              </a:rPr>
              <a:t>）当</a:t>
            </a:r>
            <a:r>
              <a:rPr lang="zh-CN" altLang="en-US" sz="2400" i="1" dirty="0">
                <a:solidFill>
                  <a:schemeClr val="tx1"/>
                </a:solidFill>
                <a:cs typeface="Times New Roman" panose="02020603050405020304" pitchFamily="18" charset="0"/>
                <a:sym typeface="Arial" pitchFamily="34" charset="0"/>
              </a:rPr>
              <a:t> </a:t>
            </a:r>
            <a:r>
              <a:rPr lang="en-US" altLang="zh-CN" sz="2400" i="1" dirty="0" err="1">
                <a:solidFill>
                  <a:schemeClr val="tx1"/>
                </a:solidFill>
                <a:cs typeface="Times New Roman" panose="02020603050405020304" pitchFamily="18" charset="0"/>
                <a:sym typeface="幼圆" pitchFamily="49" charset="-122"/>
              </a:rPr>
              <a:t>U</a:t>
            </a:r>
            <a:r>
              <a:rPr lang="en-US" altLang="zh-CN" sz="2400" baseline="-30000" dirty="0" err="1">
                <a:solidFill>
                  <a:schemeClr val="tx1"/>
                </a:solidFill>
                <a:cs typeface="Times New Roman" panose="02020603050405020304" pitchFamily="18" charset="0"/>
                <a:sym typeface="Arial" pitchFamily="34" charset="0"/>
              </a:rPr>
              <a:t>i</a:t>
            </a:r>
            <a:r>
              <a:rPr lang="en-US" altLang="zh-CN" sz="2400" baseline="-30000" dirty="0">
                <a:solidFill>
                  <a:schemeClr val="tx1"/>
                </a:solidFill>
                <a:cs typeface="Times New Roman" panose="02020603050405020304" pitchFamily="18" charset="0"/>
                <a:sym typeface="Arial" pitchFamily="34" charset="0"/>
              </a:rPr>
              <a:t> </a:t>
            </a:r>
            <a:r>
              <a:rPr lang="en-US" altLang="zh-CN" sz="2400" dirty="0">
                <a:solidFill>
                  <a:schemeClr val="tx1"/>
                </a:solidFill>
                <a:cs typeface="Times New Roman" panose="02020603050405020304" pitchFamily="18" charset="0"/>
                <a:sym typeface="Arial" pitchFamily="34" charset="0"/>
              </a:rPr>
              <a:t>= 3V </a:t>
            </a:r>
            <a:r>
              <a:rPr lang="zh-CN" altLang="en-US" sz="2400" dirty="0">
                <a:solidFill>
                  <a:schemeClr val="tx1"/>
                </a:solidFill>
                <a:cs typeface="Times New Roman" panose="02020603050405020304" pitchFamily="18" charset="0"/>
                <a:sym typeface="Arial" pitchFamily="34" charset="0"/>
              </a:rPr>
              <a:t>时，可直接求得 </a:t>
            </a:r>
            <a:r>
              <a:rPr lang="en-US" altLang="zh-CN" sz="2400" i="1" dirty="0">
                <a:solidFill>
                  <a:schemeClr val="tx1"/>
                </a:solidFill>
                <a:cs typeface="Times New Roman" panose="02020603050405020304" pitchFamily="18" charset="0"/>
                <a:sym typeface="幼圆" pitchFamily="49" charset="-122"/>
              </a:rPr>
              <a:t>I</a:t>
            </a:r>
            <a:r>
              <a:rPr lang="en-US" altLang="zh-CN" sz="2400" baseline="-30000" dirty="0">
                <a:solidFill>
                  <a:schemeClr val="tx1"/>
                </a:solidFill>
                <a:cs typeface="Times New Roman" panose="02020603050405020304" pitchFamily="18" charset="0"/>
                <a:sym typeface="Arial" pitchFamily="34" charset="0"/>
              </a:rPr>
              <a:t>B</a:t>
            </a:r>
            <a:endParaRPr lang="en-US" altLang="zh-CN" sz="2400" dirty="0">
              <a:solidFill>
                <a:schemeClr val="tx1"/>
              </a:solidFill>
              <a:cs typeface="Times New Roman" panose="02020603050405020304" pitchFamily="18" charset="0"/>
              <a:sym typeface="Arial" pitchFamily="34" charset="0"/>
            </a:endParaRPr>
          </a:p>
        </p:txBody>
      </p:sp>
      <p:sp>
        <p:nvSpPr>
          <p:cNvPr id="46086" name="Rectangle 7"/>
          <p:cNvSpPr>
            <a:spLocks noChangeArrowheads="1"/>
          </p:cNvSpPr>
          <p:nvPr/>
        </p:nvSpPr>
        <p:spPr bwMode="auto">
          <a:xfrm>
            <a:off x="971550" y="3979863"/>
            <a:ext cx="5094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0" hangingPunct="0">
              <a:spcBef>
                <a:spcPct val="50000"/>
              </a:spcBef>
              <a:buFont typeface="Arial" pitchFamily="34" charset="0"/>
              <a:buNone/>
            </a:pPr>
            <a:r>
              <a:rPr lang="zh-CN" altLang="en-US" sz="2400" dirty="0">
                <a:solidFill>
                  <a:schemeClr val="tx1"/>
                </a:solidFill>
                <a:latin typeface="Times New Roman" pitchFamily="18" charset="0"/>
                <a:sym typeface="Arial" pitchFamily="34" charset="0"/>
              </a:rPr>
              <a:t>而临界饱和基极偏置电流 </a:t>
            </a:r>
            <a:r>
              <a:rPr lang="en-US" altLang="zh-CN" sz="2400" i="1" dirty="0">
                <a:solidFill>
                  <a:schemeClr val="tx1"/>
                </a:solidFill>
                <a:latin typeface="Times New Roman" pitchFamily="18" charset="0"/>
                <a:sym typeface="Arial" pitchFamily="34" charset="0"/>
              </a:rPr>
              <a:t>I</a:t>
            </a:r>
            <a:r>
              <a:rPr lang="en-US" altLang="zh-CN" sz="2400" baseline="-30000" dirty="0">
                <a:solidFill>
                  <a:schemeClr val="tx1"/>
                </a:solidFill>
                <a:latin typeface="Times New Roman" pitchFamily="18" charset="0"/>
                <a:sym typeface="Arial" pitchFamily="34" charset="0"/>
              </a:rPr>
              <a:t>BS </a:t>
            </a:r>
            <a:r>
              <a:rPr lang="zh-CN" altLang="en-US" sz="2400" dirty="0">
                <a:solidFill>
                  <a:schemeClr val="tx1"/>
                </a:solidFill>
                <a:latin typeface="Times New Roman" pitchFamily="18" charset="0"/>
                <a:sym typeface="Arial" pitchFamily="34" charset="0"/>
              </a:rPr>
              <a:t>为：</a:t>
            </a:r>
            <a:endParaRPr lang="zh-CN" altLang="en-US" dirty="0">
              <a:latin typeface="Times New Roman" pitchFamily="18" charset="0"/>
            </a:endParaRPr>
          </a:p>
        </p:txBody>
      </p:sp>
      <p:sp>
        <p:nvSpPr>
          <p:cNvPr id="46087" name="Rectangle 8"/>
          <p:cNvSpPr>
            <a:spLocks noChangeArrowheads="1"/>
          </p:cNvSpPr>
          <p:nvPr/>
        </p:nvSpPr>
        <p:spPr bwMode="auto">
          <a:xfrm>
            <a:off x="863600" y="5605463"/>
            <a:ext cx="73802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l">
              <a:buFont typeface="Wingdings" pitchFamily="2" charset="2"/>
              <a:buChar char="l"/>
            </a:pPr>
            <a:r>
              <a:rPr lang="zh-CN" altLang="en-US" sz="2800">
                <a:solidFill>
                  <a:srgbClr val="000000"/>
                </a:solidFill>
                <a:latin typeface="宋体" pitchFamily="2" charset="-122"/>
                <a:sym typeface="宋体" pitchFamily="2" charset="-122"/>
              </a:rPr>
              <a:t>因 </a:t>
            </a:r>
            <a:r>
              <a:rPr lang="en-US" altLang="zh-CN" sz="2800" i="1">
                <a:solidFill>
                  <a:srgbClr val="000000"/>
                </a:solidFill>
                <a:latin typeface="Times New Roman" pitchFamily="18" charset="0"/>
                <a:sym typeface="Arial" pitchFamily="34" charset="0"/>
              </a:rPr>
              <a:t>I</a:t>
            </a:r>
            <a:r>
              <a:rPr lang="en-US" altLang="zh-CN" sz="2800" baseline="-30000">
                <a:solidFill>
                  <a:srgbClr val="000000"/>
                </a:solidFill>
                <a:latin typeface="Times New Roman" pitchFamily="18" charset="0"/>
                <a:sym typeface="Arial" pitchFamily="34" charset="0"/>
              </a:rPr>
              <a:t>B </a:t>
            </a:r>
            <a:r>
              <a:rPr lang="en-US" altLang="zh-CN" sz="2800">
                <a:solidFill>
                  <a:srgbClr val="000000"/>
                </a:solidFill>
                <a:latin typeface="Times New Roman" pitchFamily="18" charset="0"/>
                <a:sym typeface="Arial" pitchFamily="34" charset="0"/>
              </a:rPr>
              <a:t>&gt; </a:t>
            </a:r>
            <a:r>
              <a:rPr lang="en-US" altLang="zh-CN" sz="2800" i="1">
                <a:solidFill>
                  <a:srgbClr val="000000"/>
                </a:solidFill>
                <a:latin typeface="Times New Roman" pitchFamily="18" charset="0"/>
                <a:sym typeface="Arial" pitchFamily="34" charset="0"/>
              </a:rPr>
              <a:t>I</a:t>
            </a:r>
            <a:r>
              <a:rPr lang="en-US" altLang="zh-CN" sz="2800" baseline="-30000">
                <a:solidFill>
                  <a:srgbClr val="000000"/>
                </a:solidFill>
                <a:latin typeface="Times New Roman" pitchFamily="18" charset="0"/>
                <a:sym typeface="Arial" pitchFamily="34" charset="0"/>
              </a:rPr>
              <a:t>BS</a:t>
            </a:r>
            <a:r>
              <a:rPr lang="en-US" altLang="zh-CN" sz="2800">
                <a:solidFill>
                  <a:srgbClr val="000000"/>
                </a:solidFill>
                <a:latin typeface="宋体" pitchFamily="2" charset="-122"/>
                <a:sym typeface="宋体" pitchFamily="2" charset="-122"/>
              </a:rPr>
              <a:t> </a:t>
            </a:r>
            <a:r>
              <a:rPr lang="zh-CN" altLang="en-US" sz="2800">
                <a:solidFill>
                  <a:srgbClr val="000000"/>
                </a:solidFill>
                <a:latin typeface="宋体" pitchFamily="2" charset="-122"/>
                <a:sym typeface="宋体" pitchFamily="2" charset="-122"/>
              </a:rPr>
              <a:t>故电路中三极管处在</a:t>
            </a:r>
            <a:r>
              <a:rPr lang="zh-CN" altLang="en-US" sz="2800">
                <a:solidFill>
                  <a:srgbClr val="FF0000"/>
                </a:solidFill>
                <a:latin typeface="宋体" pitchFamily="2" charset="-122"/>
                <a:sym typeface="宋体" pitchFamily="2" charset="-122"/>
              </a:rPr>
              <a:t>饱和状态</a:t>
            </a:r>
          </a:p>
        </p:txBody>
      </p:sp>
      <p:pic>
        <p:nvPicPr>
          <p:cNvPr id="46090" name="Object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9500" y="4597400"/>
            <a:ext cx="5257800"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7897" name="对象 2">
            <a:hlinkClick r:id="" action="ppaction://ole?verb=1"/>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7173" name="公式" r:id="rId6" imgW="914760" imgH="215725" progId="Equation.3">
                  <p:embed/>
                </p:oleObj>
              </mc:Choice>
              <mc:Fallback>
                <p:oleObj name="公式" r:id="rId6" imgW="914760" imgH="215725" progId="Equation.3">
                  <p:embed/>
                  <p:pic>
                    <p:nvPicPr>
                      <p:cNvPr id="0"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8" name="Rectangle 8"/>
          <p:cNvSpPr>
            <a:spLocks noChangeArrowheads="1"/>
          </p:cNvSpPr>
          <p:nvPr/>
        </p:nvSpPr>
        <p:spPr bwMode="auto">
          <a:xfrm>
            <a:off x="522448" y="196379"/>
            <a:ext cx="61737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buFont typeface="Arial" pitchFamily="34" charset="0"/>
              <a:buNone/>
            </a:pPr>
            <a:r>
              <a:rPr lang="zh-CN" altLang="en-US" sz="2800" dirty="0">
                <a:solidFill>
                  <a:schemeClr val="tx1"/>
                </a:solidFill>
                <a:latin typeface="Times New Roman" pitchFamily="18" charset="0"/>
                <a:sym typeface="Arial" pitchFamily="34" charset="0"/>
              </a:rPr>
              <a:t>例</a:t>
            </a:r>
            <a:r>
              <a:rPr lang="en-US" altLang="zh-CN" sz="2800" dirty="0">
                <a:solidFill>
                  <a:schemeClr val="tx1"/>
                </a:solidFill>
                <a:latin typeface="Times New Roman" pitchFamily="18" charset="0"/>
                <a:sym typeface="Arial" pitchFamily="34" charset="0"/>
              </a:rPr>
              <a:t>3</a:t>
            </a:r>
            <a:endParaRPr lang="zh-CN" altLang="en-US" dirty="0">
              <a:solidFill>
                <a:srgbClr val="C00000"/>
              </a:solidFill>
              <a:latin typeface="Times New Roman" pitchFamily="18" charset="0"/>
            </a:endParaRPr>
          </a:p>
        </p:txBody>
      </p:sp>
      <p:sp>
        <p:nvSpPr>
          <p:cNvPr id="37899" name="矩形 1"/>
          <p:cNvSpPr>
            <a:spLocks noChangeArrowheads="1"/>
          </p:cNvSpPr>
          <p:nvPr/>
        </p:nvSpPr>
        <p:spPr bwMode="auto">
          <a:xfrm>
            <a:off x="1287468" y="241484"/>
            <a:ext cx="42484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buFont typeface="Arial" pitchFamily="34" charset="0"/>
              <a:buNone/>
            </a:pPr>
            <a:r>
              <a:rPr lang="zh-CN" altLang="en-US" sz="2800" dirty="0">
                <a:solidFill>
                  <a:srgbClr val="C00000"/>
                </a:solidFill>
                <a:latin typeface="Times New Roman" pitchFamily="18" charset="0"/>
                <a:sym typeface="Arial" pitchFamily="34" charset="0"/>
              </a:rPr>
              <a:t>解（</a:t>
            </a:r>
            <a:r>
              <a:rPr lang="en-US" altLang="zh-CN" sz="2800" dirty="0">
                <a:solidFill>
                  <a:srgbClr val="C00000"/>
                </a:solidFill>
                <a:latin typeface="Times New Roman" pitchFamily="18" charset="0"/>
                <a:sym typeface="Arial" pitchFamily="34" charset="0"/>
              </a:rPr>
              <a:t>b</a:t>
            </a:r>
            <a:r>
              <a:rPr lang="zh-CN" altLang="en-US" sz="2800" dirty="0">
                <a:solidFill>
                  <a:srgbClr val="C00000"/>
                </a:solidFill>
                <a:latin typeface="Times New Roman" pitchFamily="18" charset="0"/>
                <a:sym typeface="Arial" pitchFamily="34" charset="0"/>
              </a:rPr>
              <a:t>） </a:t>
            </a:r>
            <a:r>
              <a:rPr lang="en-US" altLang="zh-CN" sz="2800" dirty="0">
                <a:solidFill>
                  <a:srgbClr val="C00000"/>
                </a:solidFill>
                <a:latin typeface="Times New Roman" pitchFamily="18" charset="0"/>
                <a:sym typeface="Arial" pitchFamily="34" charset="0"/>
              </a:rPr>
              <a:t>:</a:t>
            </a:r>
            <a:r>
              <a:rPr lang="zh-CN" altLang="en-US" sz="2800" b="0" dirty="0">
                <a:solidFill>
                  <a:schemeClr val="tx1"/>
                </a:solidFill>
                <a:latin typeface="Times New Roman" pitchFamily="18" charset="0"/>
                <a:sym typeface="Arial" pitchFamily="34" charset="0"/>
              </a:rPr>
              <a:t> 讨论两种情况</a:t>
            </a:r>
            <a:endParaRPr lang="zh-CN" altLang="en-US" sz="2800" i="1" dirty="0">
              <a:solidFill>
                <a:srgbClr val="C00000"/>
              </a:solidFill>
              <a:latin typeface="Times New Roman" pitchFamily="18" charset="0"/>
            </a:endParaRPr>
          </a:p>
        </p:txBody>
      </p:sp>
      <p:sp>
        <p:nvSpPr>
          <p:cNvPr id="12" name="文本框 11">
            <a:extLst>
              <a:ext uri="{FF2B5EF4-FFF2-40B4-BE49-F238E27FC236}">
                <a16:creationId xmlns:a16="http://schemas.microsoft.com/office/drawing/2014/main" id="{67E7BC6C-B078-4AC6-8991-CE65DD7F0612}"/>
              </a:ext>
            </a:extLst>
          </p:cNvPr>
          <p:cNvSpPr txBox="1"/>
          <p:nvPr/>
        </p:nvSpPr>
        <p:spPr>
          <a:xfrm>
            <a:off x="7771706" y="6228020"/>
            <a:ext cx="415499" cy="369332"/>
          </a:xfrm>
          <a:prstGeom prst="rect">
            <a:avLst/>
          </a:prstGeom>
          <a:noFill/>
        </p:spPr>
        <p:txBody>
          <a:bodyPr wrap="none" rtlCol="0">
            <a:spAutoFit/>
          </a:bodyPr>
          <a:lstStyle/>
          <a:p>
            <a:r>
              <a:rPr lang="en-US" altLang="zh-CN" sz="1800" dirty="0">
                <a:solidFill>
                  <a:srgbClr val="E4A4DC"/>
                </a:solidFill>
              </a:rPr>
              <a:t>93</a:t>
            </a:r>
            <a:endParaRPr lang="zh-CN" altLang="en-US" sz="1800" dirty="0">
              <a:solidFill>
                <a:srgbClr val="E4A4D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animEffect filter="wipe(left)">
                                      <p:cBhvr>
                                        <p:cTn id="7" dur="500"/>
                                        <p:tgtEl>
                                          <p:spTgt spid="4608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083">
                                            <p:txEl>
                                              <p:pRg st="4" end="4"/>
                                            </p:txEl>
                                          </p:spTgt>
                                        </p:tgtEl>
                                        <p:attrNameLst>
                                          <p:attrName>style.visibility</p:attrName>
                                        </p:attrNameLst>
                                      </p:cBhvr>
                                      <p:to>
                                        <p:strVal val="visible"/>
                                      </p:to>
                                    </p:set>
                                    <p:animEffect filter="wipe(left)">
                                      <p:cBhvr>
                                        <p:cTn id="12" dur="500"/>
                                        <p:tgtEl>
                                          <p:spTgt spid="46083">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085"/>
                                        </p:tgtEl>
                                        <p:attrNameLst>
                                          <p:attrName>style.visibility</p:attrName>
                                        </p:attrNameLst>
                                      </p:cBhvr>
                                      <p:to>
                                        <p:strVal val="visible"/>
                                      </p:to>
                                    </p:set>
                                    <p:animEffect filter="wipe(left)">
                                      <p:cBhvr>
                                        <p:cTn id="17" dur="500"/>
                                        <p:tgtEl>
                                          <p:spTgt spid="460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6084"/>
                                        </p:tgtEl>
                                        <p:attrNameLst>
                                          <p:attrName>style.visibility</p:attrName>
                                        </p:attrNameLst>
                                      </p:cBhvr>
                                      <p:to>
                                        <p:strVal val="visible"/>
                                      </p:to>
                                    </p:set>
                                    <p:animEffect filter="wipe(left)">
                                      <p:cBhvr>
                                        <p:cTn id="22" dur="500"/>
                                        <p:tgtEl>
                                          <p:spTgt spid="4608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6086"/>
                                        </p:tgtEl>
                                        <p:attrNameLst>
                                          <p:attrName>style.visibility</p:attrName>
                                        </p:attrNameLst>
                                      </p:cBhvr>
                                      <p:to>
                                        <p:strVal val="visible"/>
                                      </p:to>
                                    </p:set>
                                    <p:animEffect filter="wipe(left)">
                                      <p:cBhvr>
                                        <p:cTn id="27" dur="500"/>
                                        <p:tgtEl>
                                          <p:spTgt spid="4608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16" fill="hold" nodeType="clickEffect">
                                  <p:stCondLst>
                                    <p:cond delay="0"/>
                                  </p:stCondLst>
                                  <p:childTnLst>
                                    <p:set>
                                      <p:cBhvr>
                                        <p:cTn id="31" dur="1" fill="hold">
                                          <p:stCondLst>
                                            <p:cond delay="0"/>
                                          </p:stCondLst>
                                        </p:cTn>
                                        <p:tgtEl>
                                          <p:spTgt spid="46090"/>
                                        </p:tgtEl>
                                        <p:attrNameLst>
                                          <p:attrName>style.visibility</p:attrName>
                                        </p:attrNameLst>
                                      </p:cBhvr>
                                      <p:to>
                                        <p:strVal val="visible"/>
                                      </p:to>
                                    </p:set>
                                    <p:anim calcmode="lin" valueType="num">
                                      <p:cBhvr>
                                        <p:cTn id="32" dur="500" fill="hold"/>
                                        <p:tgtEl>
                                          <p:spTgt spid="46090"/>
                                        </p:tgtEl>
                                        <p:attrNameLst>
                                          <p:attrName>ppt_w</p:attrName>
                                        </p:attrNameLst>
                                      </p:cBhvr>
                                      <p:tavLst>
                                        <p:tav tm="0">
                                          <p:val>
                                            <p:fltVal val="0"/>
                                          </p:val>
                                        </p:tav>
                                        <p:tav tm="100000">
                                          <p:val>
                                            <p:strVal val="#ppt_w"/>
                                          </p:val>
                                        </p:tav>
                                      </p:tavLst>
                                    </p:anim>
                                    <p:anim calcmode="lin" valueType="num">
                                      <p:cBhvr>
                                        <p:cTn id="33" dur="500" fill="hold"/>
                                        <p:tgtEl>
                                          <p:spTgt spid="46090"/>
                                        </p:tgtEl>
                                        <p:attrNameLst>
                                          <p:attrName>ppt_h</p:attrName>
                                        </p:attrNameLst>
                                      </p:cBhvr>
                                      <p:tavLst>
                                        <p:tav tm="0">
                                          <p:val>
                                            <p:fltVal val="0"/>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6087"/>
                                        </p:tgtEl>
                                        <p:attrNameLst>
                                          <p:attrName>style.visibility</p:attrName>
                                        </p:attrNameLst>
                                      </p:cBhvr>
                                      <p:to>
                                        <p:strVal val="visible"/>
                                      </p:to>
                                    </p:set>
                                    <p:animEffect filter="wipe(left)">
                                      <p:cBhvr>
                                        <p:cTn id="38" dur="500"/>
                                        <p:tgtEl>
                                          <p:spTgt spid="46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bldLvl="0"/>
      <p:bldP spid="46085" grpId="0" bldLvl="0"/>
      <p:bldP spid="46086" grpId="0" bldLvl="0"/>
      <p:bldP spid="46087" grpId="0" bldLvl="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ChangeArrowheads="1"/>
          </p:cNvSpPr>
          <p:nvPr/>
        </p:nvSpPr>
        <p:spPr bwMode="auto">
          <a:xfrm>
            <a:off x="719572" y="906871"/>
            <a:ext cx="2484438" cy="584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buFont typeface="Arial" pitchFamily="34" charset="0"/>
              <a:buNone/>
              <a:defRPr/>
            </a:pPr>
            <a:r>
              <a:rPr lang="en-US" altLang="zh-CN" sz="3200" b="0" dirty="0">
                <a:solidFill>
                  <a:srgbClr val="0033CC"/>
                </a:solidFill>
                <a:latin typeface="黑体" panose="02010609060101010101" pitchFamily="49" charset="-122"/>
                <a:ea typeface="黑体" panose="02010609060101010101" pitchFamily="49" charset="-122"/>
                <a:sym typeface="宋体" pitchFamily="2" charset="-122"/>
              </a:rPr>
              <a:t>1</a:t>
            </a:r>
            <a:r>
              <a:rPr lang="zh-CN" altLang="en-US" sz="3200" b="0" dirty="0">
                <a:solidFill>
                  <a:srgbClr val="0033CC"/>
                </a:solidFill>
                <a:latin typeface="黑体" panose="02010609060101010101" pitchFamily="49" charset="-122"/>
                <a:ea typeface="黑体" panose="02010609060101010101" pitchFamily="49" charset="-122"/>
                <a:sym typeface="宋体" pitchFamily="2" charset="-122"/>
              </a:rPr>
              <a:t>、类型</a:t>
            </a:r>
            <a:endParaRPr lang="zh-CN" altLang="en-US" sz="3600" b="0" dirty="0">
              <a:solidFill>
                <a:srgbClr val="0033CC"/>
              </a:solidFill>
              <a:latin typeface="黑体" panose="02010609060101010101" pitchFamily="49" charset="-122"/>
              <a:ea typeface="黑体" panose="02010609060101010101" pitchFamily="49" charset="-122"/>
              <a:sym typeface="宋体" pitchFamily="2" charset="-122"/>
            </a:endParaRPr>
          </a:p>
        </p:txBody>
      </p:sp>
      <p:sp>
        <p:nvSpPr>
          <p:cNvPr id="7172" name="Rectangle 5"/>
          <p:cNvSpPr>
            <a:spLocks noChangeArrowheads="1"/>
          </p:cNvSpPr>
          <p:nvPr/>
        </p:nvSpPr>
        <p:spPr bwMode="auto">
          <a:xfrm>
            <a:off x="719138" y="4675188"/>
            <a:ext cx="8137525" cy="1382712"/>
          </a:xfrm>
          <a:prstGeom prst="rect">
            <a:avLst/>
          </a:prstGeom>
          <a:noFill/>
          <a:ln w="9525">
            <a:solidFill>
              <a:srgbClr val="75E5EB"/>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marL="457200" indent="-457200" algn="l">
              <a:buFont typeface="Wingdings" pitchFamily="2" charset="2"/>
              <a:buChar char="Ø"/>
              <a:defRPr/>
            </a:pPr>
            <a:r>
              <a:rPr lang="zh-CN" altLang="en-US" sz="2800" dirty="0">
                <a:solidFill>
                  <a:schemeClr val="tx1"/>
                </a:solidFill>
                <a:latin typeface="Times New Roman" pitchFamily="18" charset="0"/>
                <a:sym typeface="Arial" pitchFamily="34" charset="0"/>
              </a:rPr>
              <a:t>按功率：          小功率管 </a:t>
            </a:r>
            <a:r>
              <a:rPr lang="en-US" altLang="zh-CN" sz="2800" dirty="0">
                <a:solidFill>
                  <a:schemeClr val="tx1"/>
                </a:solidFill>
                <a:latin typeface="Times New Roman" pitchFamily="18" charset="0"/>
                <a:sym typeface="Symbol" pitchFamily="18" charset="2"/>
              </a:rPr>
              <a:t>&lt;</a:t>
            </a:r>
            <a:r>
              <a:rPr lang="en-US" altLang="zh-CN" sz="2800" dirty="0">
                <a:solidFill>
                  <a:schemeClr val="tx1"/>
                </a:solidFill>
                <a:latin typeface="Times New Roman" pitchFamily="18" charset="0"/>
                <a:sym typeface="Arial" pitchFamily="34" charset="0"/>
              </a:rPr>
              <a:t> 500 </a:t>
            </a:r>
            <a:r>
              <a:rPr lang="en-US" altLang="zh-CN" sz="2800" dirty="0" err="1">
                <a:solidFill>
                  <a:schemeClr val="tx1"/>
                </a:solidFill>
                <a:latin typeface="Times New Roman" pitchFamily="18" charset="0"/>
                <a:sym typeface="Arial" pitchFamily="34" charset="0"/>
              </a:rPr>
              <a:t>mW</a:t>
            </a:r>
            <a:r>
              <a:rPr lang="en-US" altLang="zh-CN" sz="2800" dirty="0">
                <a:solidFill>
                  <a:schemeClr val="tx1"/>
                </a:solidFill>
                <a:latin typeface="Times New Roman" pitchFamily="18" charset="0"/>
                <a:sym typeface="Arial" pitchFamily="34" charset="0"/>
              </a:rPr>
              <a:t>  </a:t>
            </a:r>
            <a:r>
              <a:rPr lang="en-US" altLang="zh-CN" sz="2400" dirty="0">
                <a:solidFill>
                  <a:schemeClr val="tx1">
                    <a:lumMod val="65000"/>
                    <a:lumOff val="35000"/>
                  </a:schemeClr>
                </a:solidFill>
                <a:latin typeface="Times New Roman" pitchFamily="18" charset="0"/>
                <a:sym typeface="Arial" pitchFamily="34" charset="0"/>
              </a:rPr>
              <a:t>(</a:t>
            </a:r>
            <a:r>
              <a:rPr lang="zh-CN" altLang="en-US" sz="2400" dirty="0">
                <a:solidFill>
                  <a:schemeClr val="tx1">
                    <a:lumMod val="65000"/>
                    <a:lumOff val="35000"/>
                  </a:schemeClr>
                </a:solidFill>
                <a:latin typeface="Times New Roman" pitchFamily="18" charset="0"/>
                <a:sym typeface="Arial" pitchFamily="34" charset="0"/>
              </a:rPr>
              <a:t>图</a:t>
            </a:r>
            <a:r>
              <a:rPr lang="en-US" altLang="zh-CN" sz="2400" dirty="0">
                <a:solidFill>
                  <a:schemeClr val="tx1">
                    <a:lumMod val="65000"/>
                    <a:lumOff val="35000"/>
                  </a:schemeClr>
                </a:solidFill>
                <a:latin typeface="Times New Roman" pitchFamily="18" charset="0"/>
                <a:sym typeface="Arial" pitchFamily="34" charset="0"/>
              </a:rPr>
              <a:t>a</a:t>
            </a:r>
            <a:r>
              <a:rPr lang="zh-CN" altLang="en-US" sz="2400" dirty="0">
                <a:solidFill>
                  <a:schemeClr val="tx1">
                    <a:lumMod val="65000"/>
                    <a:lumOff val="35000"/>
                  </a:schemeClr>
                </a:solidFill>
                <a:latin typeface="Times New Roman" pitchFamily="18" charset="0"/>
                <a:sym typeface="Arial" pitchFamily="34" charset="0"/>
              </a:rPr>
              <a:t>和</a:t>
            </a:r>
            <a:r>
              <a:rPr lang="en-US" altLang="zh-CN" sz="2400" dirty="0">
                <a:solidFill>
                  <a:schemeClr val="tx1">
                    <a:lumMod val="65000"/>
                    <a:lumOff val="35000"/>
                  </a:schemeClr>
                </a:solidFill>
                <a:latin typeface="Times New Roman" pitchFamily="18" charset="0"/>
                <a:sym typeface="Arial" pitchFamily="34" charset="0"/>
              </a:rPr>
              <a:t>b)</a:t>
            </a:r>
            <a:endParaRPr lang="en-US" altLang="zh-CN" sz="2800" dirty="0">
              <a:solidFill>
                <a:schemeClr val="tx1">
                  <a:lumMod val="65000"/>
                  <a:lumOff val="35000"/>
                </a:schemeClr>
              </a:solidFill>
              <a:latin typeface="Times New Roman" pitchFamily="18" charset="0"/>
              <a:sym typeface="Arial" pitchFamily="34" charset="0"/>
            </a:endParaRPr>
          </a:p>
          <a:p>
            <a:pPr algn="l">
              <a:buFont typeface="Arial" pitchFamily="34" charset="0"/>
              <a:buNone/>
              <a:defRPr/>
            </a:pPr>
            <a:r>
              <a:rPr lang="en-US" altLang="zh-CN" sz="2800" dirty="0">
                <a:solidFill>
                  <a:schemeClr val="tx1"/>
                </a:solidFill>
                <a:latin typeface="Times New Roman" pitchFamily="18" charset="0"/>
                <a:sym typeface="Arial" pitchFamily="34" charset="0"/>
              </a:rPr>
              <a:t>                               </a:t>
            </a:r>
            <a:r>
              <a:rPr lang="zh-CN" altLang="en-US" sz="2800" dirty="0">
                <a:solidFill>
                  <a:schemeClr val="tx1"/>
                </a:solidFill>
                <a:latin typeface="Times New Roman" pitchFamily="18" charset="0"/>
                <a:sym typeface="Arial" pitchFamily="34" charset="0"/>
              </a:rPr>
              <a:t>中功率管 </a:t>
            </a:r>
            <a:r>
              <a:rPr lang="en-US" altLang="zh-CN" sz="2800" dirty="0">
                <a:solidFill>
                  <a:schemeClr val="tx1"/>
                </a:solidFill>
                <a:latin typeface="Times New Roman" pitchFamily="18" charset="0"/>
                <a:sym typeface="Arial" pitchFamily="34" charset="0"/>
              </a:rPr>
              <a:t>0.5 </a:t>
            </a:r>
            <a:r>
              <a:rPr lang="en-US" altLang="zh-CN" sz="2800" dirty="0">
                <a:solidFill>
                  <a:schemeClr val="tx1"/>
                </a:solidFill>
                <a:latin typeface="Times New Roman" pitchFamily="18" charset="0"/>
                <a:sym typeface="Symbol" pitchFamily="18" charset="2"/>
              </a:rPr>
              <a:t></a:t>
            </a:r>
            <a:r>
              <a:rPr lang="en-US" altLang="zh-CN" sz="2800" dirty="0">
                <a:solidFill>
                  <a:schemeClr val="tx1"/>
                </a:solidFill>
                <a:latin typeface="Times New Roman" pitchFamily="18" charset="0"/>
                <a:sym typeface="Arial" pitchFamily="34" charset="0"/>
              </a:rPr>
              <a:t>1 W     </a:t>
            </a:r>
            <a:r>
              <a:rPr lang="en-US" altLang="zh-CN" sz="2400" dirty="0">
                <a:solidFill>
                  <a:schemeClr val="tx1">
                    <a:lumMod val="65000"/>
                    <a:lumOff val="35000"/>
                  </a:schemeClr>
                </a:solidFill>
                <a:latin typeface="Times New Roman" pitchFamily="18" charset="0"/>
                <a:sym typeface="Arial" pitchFamily="34" charset="0"/>
              </a:rPr>
              <a:t>(</a:t>
            </a:r>
            <a:r>
              <a:rPr lang="zh-CN" altLang="en-US" sz="2400" dirty="0">
                <a:solidFill>
                  <a:schemeClr val="tx1">
                    <a:lumMod val="65000"/>
                    <a:lumOff val="35000"/>
                  </a:schemeClr>
                </a:solidFill>
                <a:latin typeface="Times New Roman" pitchFamily="18" charset="0"/>
                <a:sym typeface="Arial" pitchFamily="34" charset="0"/>
              </a:rPr>
              <a:t>图</a:t>
            </a:r>
            <a:r>
              <a:rPr lang="en-US" altLang="zh-CN" sz="2400" dirty="0">
                <a:solidFill>
                  <a:schemeClr val="tx1">
                    <a:lumMod val="65000"/>
                    <a:lumOff val="35000"/>
                  </a:schemeClr>
                </a:solidFill>
                <a:latin typeface="Times New Roman" pitchFamily="18" charset="0"/>
                <a:sym typeface="Arial" pitchFamily="34" charset="0"/>
              </a:rPr>
              <a:t>c)</a:t>
            </a:r>
            <a:endParaRPr lang="en-US" altLang="zh-CN" sz="2800" dirty="0">
              <a:solidFill>
                <a:schemeClr val="tx1">
                  <a:lumMod val="65000"/>
                  <a:lumOff val="35000"/>
                </a:schemeClr>
              </a:solidFill>
              <a:latin typeface="Times New Roman" pitchFamily="18" charset="0"/>
              <a:sym typeface="Arial" pitchFamily="34" charset="0"/>
            </a:endParaRPr>
          </a:p>
          <a:p>
            <a:pPr algn="l">
              <a:buFont typeface="Arial" pitchFamily="34" charset="0"/>
              <a:buNone/>
              <a:defRPr/>
            </a:pPr>
            <a:r>
              <a:rPr lang="en-US" altLang="zh-CN" sz="2800" dirty="0">
                <a:solidFill>
                  <a:schemeClr val="tx1"/>
                </a:solidFill>
                <a:latin typeface="Times New Roman" pitchFamily="18" charset="0"/>
                <a:sym typeface="Arial" pitchFamily="34" charset="0"/>
              </a:rPr>
              <a:t>                               </a:t>
            </a:r>
            <a:r>
              <a:rPr lang="zh-CN" altLang="en-US" sz="2800" dirty="0">
                <a:solidFill>
                  <a:schemeClr val="tx1"/>
                </a:solidFill>
                <a:latin typeface="Times New Roman" pitchFamily="18" charset="0"/>
                <a:sym typeface="Arial" pitchFamily="34" charset="0"/>
              </a:rPr>
              <a:t>大功率管  </a:t>
            </a:r>
            <a:r>
              <a:rPr lang="en-US" altLang="zh-CN" sz="2800" dirty="0">
                <a:solidFill>
                  <a:schemeClr val="tx1"/>
                </a:solidFill>
                <a:latin typeface="Times New Roman" pitchFamily="18" charset="0"/>
                <a:sym typeface="Symbol" pitchFamily="18" charset="2"/>
              </a:rPr>
              <a:t>&gt; 1 </a:t>
            </a:r>
            <a:r>
              <a:rPr lang="en-US" altLang="zh-CN" sz="2800" dirty="0">
                <a:solidFill>
                  <a:schemeClr val="tx1"/>
                </a:solidFill>
                <a:latin typeface="Times New Roman" pitchFamily="18" charset="0"/>
                <a:sym typeface="Arial" pitchFamily="34" charset="0"/>
              </a:rPr>
              <a:t>W         </a:t>
            </a:r>
            <a:r>
              <a:rPr lang="en-US" altLang="zh-CN" sz="2400" dirty="0">
                <a:solidFill>
                  <a:schemeClr val="tx1">
                    <a:lumMod val="65000"/>
                    <a:lumOff val="35000"/>
                  </a:schemeClr>
                </a:solidFill>
                <a:latin typeface="Times New Roman" pitchFamily="18" charset="0"/>
                <a:sym typeface="Arial" pitchFamily="34" charset="0"/>
              </a:rPr>
              <a:t>(</a:t>
            </a:r>
            <a:r>
              <a:rPr lang="zh-CN" altLang="en-US" sz="2400" dirty="0">
                <a:solidFill>
                  <a:schemeClr val="tx1">
                    <a:lumMod val="65000"/>
                    <a:lumOff val="35000"/>
                  </a:schemeClr>
                </a:solidFill>
                <a:latin typeface="Times New Roman" pitchFamily="18" charset="0"/>
                <a:sym typeface="Arial" pitchFamily="34" charset="0"/>
              </a:rPr>
              <a:t>图</a:t>
            </a:r>
            <a:r>
              <a:rPr lang="en-US" altLang="zh-CN" sz="2400" dirty="0">
                <a:solidFill>
                  <a:schemeClr val="tx1">
                    <a:lumMod val="65000"/>
                    <a:lumOff val="35000"/>
                  </a:schemeClr>
                </a:solidFill>
                <a:latin typeface="Times New Roman" pitchFamily="18" charset="0"/>
                <a:sym typeface="Arial" pitchFamily="34" charset="0"/>
              </a:rPr>
              <a:t>d)</a:t>
            </a:r>
            <a:endParaRPr lang="en-US" altLang="zh-CN" dirty="0">
              <a:solidFill>
                <a:schemeClr val="tx1">
                  <a:lumMod val="65000"/>
                  <a:lumOff val="35000"/>
                </a:schemeClr>
              </a:solidFill>
              <a:latin typeface="Times New Roman" pitchFamily="18" charset="0"/>
              <a:sym typeface="Arial" pitchFamily="34" charset="0"/>
            </a:endParaRPr>
          </a:p>
        </p:txBody>
      </p:sp>
      <p:sp>
        <p:nvSpPr>
          <p:cNvPr id="3076" name="Rectangle 6"/>
          <p:cNvSpPr>
            <a:spLocks noChangeArrowheads="1"/>
          </p:cNvSpPr>
          <p:nvPr/>
        </p:nvSpPr>
        <p:spPr bwMode="auto">
          <a:xfrm>
            <a:off x="719138" y="3465004"/>
            <a:ext cx="6248400"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p>
            <a:pPr marL="457200" indent="-457200" algn="l">
              <a:buFont typeface="Wingdings" pitchFamily="2" charset="2"/>
              <a:buChar char="Ø"/>
            </a:pPr>
            <a:r>
              <a:rPr lang="zh-CN" altLang="en-US" sz="2800" dirty="0">
                <a:solidFill>
                  <a:schemeClr val="tx1"/>
                </a:solidFill>
                <a:latin typeface="Times New Roman" pitchFamily="18" charset="0"/>
                <a:sym typeface="Arial" pitchFamily="34" charset="0"/>
              </a:rPr>
              <a:t>按结构：           </a:t>
            </a:r>
            <a:r>
              <a:rPr lang="en-US" altLang="zh-CN" sz="2800" dirty="0">
                <a:solidFill>
                  <a:schemeClr val="tx1"/>
                </a:solidFill>
                <a:latin typeface="Times New Roman" pitchFamily="18" charset="0"/>
                <a:sym typeface="Arial" pitchFamily="34" charset="0"/>
              </a:rPr>
              <a:t>NPN</a:t>
            </a:r>
            <a:r>
              <a:rPr lang="zh-CN" altLang="en-US" sz="2800" dirty="0">
                <a:solidFill>
                  <a:schemeClr val="tx1"/>
                </a:solidFill>
                <a:latin typeface="Times New Roman" pitchFamily="18" charset="0"/>
                <a:sym typeface="Arial" pitchFamily="34" charset="0"/>
              </a:rPr>
              <a:t>、 </a:t>
            </a:r>
            <a:r>
              <a:rPr lang="en-US" altLang="zh-CN" sz="2800" dirty="0">
                <a:solidFill>
                  <a:schemeClr val="tx1"/>
                </a:solidFill>
                <a:latin typeface="Times New Roman" pitchFamily="18" charset="0"/>
                <a:sym typeface="Arial" pitchFamily="34" charset="0"/>
              </a:rPr>
              <a:t>PNP</a:t>
            </a:r>
            <a:endParaRPr lang="zh-CN" altLang="en-US" dirty="0">
              <a:solidFill>
                <a:schemeClr val="tx1"/>
              </a:solidFill>
              <a:latin typeface="Times New Roman" pitchFamily="18" charset="0"/>
            </a:endParaRPr>
          </a:p>
        </p:txBody>
      </p:sp>
      <p:sp>
        <p:nvSpPr>
          <p:cNvPr id="3077" name="Rectangle 7"/>
          <p:cNvSpPr>
            <a:spLocks noChangeArrowheads="1"/>
          </p:cNvSpPr>
          <p:nvPr/>
        </p:nvSpPr>
        <p:spPr bwMode="auto">
          <a:xfrm>
            <a:off x="719138" y="4005263"/>
            <a:ext cx="6248400"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p>
            <a:pPr marL="457200" indent="-457200" algn="l">
              <a:buFont typeface="Wingdings" pitchFamily="2" charset="2"/>
              <a:buChar char="Ø"/>
            </a:pPr>
            <a:r>
              <a:rPr lang="zh-CN" altLang="en-US" sz="2800" dirty="0">
                <a:solidFill>
                  <a:schemeClr val="tx1"/>
                </a:solidFill>
                <a:latin typeface="Times New Roman" pitchFamily="18" charset="0"/>
                <a:sym typeface="Arial" pitchFamily="34" charset="0"/>
              </a:rPr>
              <a:t>按使用频率：   低频管、高频管</a:t>
            </a:r>
            <a:endParaRPr lang="zh-CN" altLang="en-US" dirty="0">
              <a:solidFill>
                <a:schemeClr val="tx1"/>
              </a:solidFill>
              <a:latin typeface="Times New Roman" pitchFamily="18" charset="0"/>
              <a:sym typeface="Arial" pitchFamily="34" charset="0"/>
            </a:endParaRPr>
          </a:p>
        </p:txBody>
      </p:sp>
      <p:sp>
        <p:nvSpPr>
          <p:cNvPr id="3078" name="Rectangle 82"/>
          <p:cNvSpPr>
            <a:spLocks noChangeArrowheads="1"/>
          </p:cNvSpPr>
          <p:nvPr/>
        </p:nvSpPr>
        <p:spPr bwMode="auto">
          <a:xfrm>
            <a:off x="327434" y="154596"/>
            <a:ext cx="68008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buFont typeface="Arial" pitchFamily="34" charset="0"/>
              <a:buNone/>
            </a:pPr>
            <a:r>
              <a:rPr lang="en-US" altLang="zh-CN" sz="3600" dirty="0">
                <a:solidFill>
                  <a:schemeClr val="tx1"/>
                </a:solidFill>
                <a:latin typeface="华文行楷" pitchFamily="2" charset="-122"/>
                <a:ea typeface="华文行楷" pitchFamily="2" charset="-122"/>
                <a:sym typeface="Arial" pitchFamily="34" charset="0"/>
              </a:rPr>
              <a:t>1.4.1  </a:t>
            </a:r>
            <a:r>
              <a:rPr lang="en-US" altLang="zh-CN" sz="3200" dirty="0">
                <a:solidFill>
                  <a:schemeClr val="tx1"/>
                </a:solidFill>
                <a:latin typeface="华文行楷" panose="02010800040101010101" pitchFamily="2" charset="-122"/>
                <a:ea typeface="华文行楷" panose="02010800040101010101" pitchFamily="2" charset="-122"/>
                <a:cs typeface="Times New Roman" pitchFamily="18" charset="0"/>
                <a:sym typeface="Arial" pitchFamily="34" charset="0"/>
              </a:rPr>
              <a:t>BJT</a:t>
            </a:r>
            <a:r>
              <a:rPr lang="zh-CN" altLang="en-US" sz="3600" dirty="0">
                <a:solidFill>
                  <a:schemeClr val="tx1"/>
                </a:solidFill>
                <a:latin typeface="华文行楷" pitchFamily="2" charset="-122"/>
                <a:ea typeface="华文行楷" pitchFamily="2" charset="-122"/>
                <a:sym typeface="Arial" pitchFamily="34" charset="0"/>
              </a:rPr>
              <a:t>的结构及类型</a:t>
            </a:r>
            <a:endParaRPr lang="zh-CN" altLang="en-US" sz="4000" dirty="0">
              <a:latin typeface="华文行楷" pitchFamily="2" charset="-122"/>
              <a:ea typeface="华文行楷" pitchFamily="2" charset="-122"/>
            </a:endParaRPr>
          </a:p>
        </p:txBody>
      </p:sp>
      <p:pic>
        <p:nvPicPr>
          <p:cNvPr id="3079" name="Picture 6" descr="4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68799" y="956496"/>
            <a:ext cx="5415669" cy="211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Rectangle 4"/>
          <p:cNvSpPr>
            <a:spLocks noChangeArrowheads="1"/>
          </p:cNvSpPr>
          <p:nvPr/>
        </p:nvSpPr>
        <p:spPr bwMode="auto">
          <a:xfrm>
            <a:off x="719138" y="2900362"/>
            <a:ext cx="6248400"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p>
            <a:pPr marL="457200" indent="-457200" algn="l">
              <a:buFont typeface="Wingdings" pitchFamily="2" charset="2"/>
              <a:buChar char="Ø"/>
            </a:pPr>
            <a:r>
              <a:rPr lang="zh-CN" altLang="en-US" sz="2800" dirty="0">
                <a:solidFill>
                  <a:schemeClr val="tx1"/>
                </a:solidFill>
                <a:latin typeface="Times New Roman" pitchFamily="18" charset="0"/>
                <a:sym typeface="Arial" pitchFamily="34" charset="0"/>
              </a:rPr>
              <a:t>按材料：          硅管、锗管</a:t>
            </a:r>
            <a:endParaRPr lang="zh-CN" altLang="en-US" dirty="0">
              <a:solidFill>
                <a:schemeClr val="tx1"/>
              </a:solidFill>
              <a:latin typeface="Times New Roman" pitchFamily="18" charset="0"/>
            </a:endParaRPr>
          </a:p>
        </p:txBody>
      </p:sp>
      <p:sp>
        <p:nvSpPr>
          <p:cNvPr id="9" name="文本框 8">
            <a:extLst>
              <a:ext uri="{FF2B5EF4-FFF2-40B4-BE49-F238E27FC236}">
                <a16:creationId xmlns:a16="http://schemas.microsoft.com/office/drawing/2014/main" id="{EFB4F250-E034-4CEF-B3D0-DC61B6FDEEBA}"/>
              </a:ext>
            </a:extLst>
          </p:cNvPr>
          <p:cNvSpPr txBox="1"/>
          <p:nvPr/>
        </p:nvSpPr>
        <p:spPr>
          <a:xfrm>
            <a:off x="7809893" y="6228020"/>
            <a:ext cx="415498" cy="369332"/>
          </a:xfrm>
          <a:prstGeom prst="rect">
            <a:avLst/>
          </a:prstGeom>
          <a:noFill/>
        </p:spPr>
        <p:txBody>
          <a:bodyPr wrap="none" rtlCol="0">
            <a:spAutoFit/>
          </a:bodyPr>
          <a:lstStyle/>
          <a:p>
            <a:r>
              <a:rPr lang="en-US" altLang="zh-CN" sz="1800" dirty="0">
                <a:solidFill>
                  <a:srgbClr val="E4A4DC"/>
                </a:solidFill>
              </a:rPr>
              <a:t>58</a:t>
            </a:r>
            <a:endParaRPr lang="zh-CN" altLang="en-US" sz="1800" dirty="0">
              <a:solidFill>
                <a:srgbClr val="E4A4D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80"/>
                                        </p:tgtEl>
                                        <p:attrNameLst>
                                          <p:attrName>style.visibility</p:attrName>
                                        </p:attrNameLst>
                                      </p:cBhvr>
                                      <p:to>
                                        <p:strVal val="visible"/>
                                      </p:to>
                                    </p:set>
                                    <p:animEffect transition="in" filter="wipe(left)">
                                      <p:cBhvr>
                                        <p:cTn id="7" dur="500"/>
                                        <p:tgtEl>
                                          <p:spTgt spid="30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wipe(left)">
                                      <p:cBhvr>
                                        <p:cTn id="12" dur="500"/>
                                        <p:tgtEl>
                                          <p:spTgt spid="30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77"/>
                                        </p:tgtEl>
                                        <p:attrNameLst>
                                          <p:attrName>style.visibility</p:attrName>
                                        </p:attrNameLst>
                                      </p:cBhvr>
                                      <p:to>
                                        <p:strVal val="visible"/>
                                      </p:to>
                                    </p:set>
                                    <p:animEffect transition="in" filter="wipe(left)">
                                      <p:cBhvr>
                                        <p:cTn id="17" dur="500"/>
                                        <p:tgtEl>
                                          <p:spTgt spid="30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172"/>
                                        </p:tgtEl>
                                        <p:attrNameLst>
                                          <p:attrName>style.visibility</p:attrName>
                                        </p:attrNameLst>
                                      </p:cBhvr>
                                      <p:to>
                                        <p:strVal val="visible"/>
                                      </p:to>
                                    </p:set>
                                    <p:animEffect transition="in" filter="wipe(left)">
                                      <p:cBhvr>
                                        <p:cTn id="22"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p:bldP spid="3076" grpId="0"/>
      <p:bldP spid="3077" grpId="0"/>
      <p:bldP spid="308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星形: 五角 7">
            <a:extLst>
              <a:ext uri="{FF2B5EF4-FFF2-40B4-BE49-F238E27FC236}">
                <a16:creationId xmlns:a16="http://schemas.microsoft.com/office/drawing/2014/main" id="{87F65A42-E80D-4170-BA67-6C32D0AEAEA8}"/>
              </a:ext>
            </a:extLst>
          </p:cNvPr>
          <p:cNvSpPr/>
          <p:nvPr/>
        </p:nvSpPr>
        <p:spPr bwMode="auto">
          <a:xfrm>
            <a:off x="7524328" y="158807"/>
            <a:ext cx="1440160" cy="1469993"/>
          </a:xfrm>
          <a:prstGeom prst="star5">
            <a:avLst/>
          </a:prstGeom>
          <a:solidFill>
            <a:srgbClr val="FFFFCC"/>
          </a:solidFill>
          <a:ln w="28575">
            <a:solidFill>
              <a:srgbClr val="FF0000"/>
            </a:solidFill>
            <a:miter lim="800000"/>
          </a:ln>
        </p:spPr>
        <p:txBody>
          <a:bodyPr wrap="square" rtlCol="0" anchor="ctr">
            <a:spAutoFit/>
          </a:bodyPr>
          <a:lstStyle/>
          <a:p>
            <a:pPr algn="ctr">
              <a:spcBef>
                <a:spcPct val="20000"/>
              </a:spcBef>
            </a:pPr>
            <a:r>
              <a:rPr lang="zh-CN" altLang="en-US" sz="1400" dirty="0">
                <a:solidFill>
                  <a:srgbClr val="0066FF"/>
                </a:solidFill>
                <a:latin typeface="隶书" pitchFamily="49" charset="-122"/>
                <a:ea typeface="隶书" pitchFamily="49" charset="-122"/>
              </a:rPr>
              <a:t>思政</a:t>
            </a:r>
            <a:endParaRPr lang="en-US" altLang="zh-CN" sz="1400" dirty="0">
              <a:solidFill>
                <a:srgbClr val="0066FF"/>
              </a:solidFill>
              <a:latin typeface="隶书" pitchFamily="49" charset="-122"/>
              <a:ea typeface="隶书" pitchFamily="49" charset="-122"/>
            </a:endParaRPr>
          </a:p>
          <a:p>
            <a:pPr algn="ctr">
              <a:spcBef>
                <a:spcPct val="20000"/>
              </a:spcBef>
            </a:pPr>
            <a:r>
              <a:rPr lang="zh-CN" altLang="en-US" sz="1400" dirty="0">
                <a:solidFill>
                  <a:srgbClr val="0066FF"/>
                </a:solidFill>
                <a:latin typeface="隶书" pitchFamily="49" charset="-122"/>
                <a:ea typeface="隶书" pitchFamily="49" charset="-122"/>
              </a:rPr>
              <a:t>要点</a:t>
            </a:r>
          </a:p>
        </p:txBody>
      </p:sp>
      <p:sp>
        <p:nvSpPr>
          <p:cNvPr id="9" name="文本框 8">
            <a:extLst>
              <a:ext uri="{FF2B5EF4-FFF2-40B4-BE49-F238E27FC236}">
                <a16:creationId xmlns:a16="http://schemas.microsoft.com/office/drawing/2014/main" id="{C90EA974-063D-4606-94A9-45F342D91095}"/>
              </a:ext>
            </a:extLst>
          </p:cNvPr>
          <p:cNvSpPr txBox="1"/>
          <p:nvPr/>
        </p:nvSpPr>
        <p:spPr>
          <a:xfrm>
            <a:off x="683568" y="534154"/>
            <a:ext cx="8280920" cy="5847755"/>
          </a:xfrm>
          <a:prstGeom prst="rect">
            <a:avLst/>
          </a:prstGeom>
          <a:noFill/>
        </p:spPr>
        <p:txBody>
          <a:bodyPr wrap="square" rtlCol="0">
            <a:spAutoFit/>
          </a:bodyPr>
          <a:lstStyle/>
          <a:p>
            <a:pPr algn="l"/>
            <a:r>
              <a:rPr lang="en-US" altLang="zh-CN" sz="3200" dirty="0">
                <a:solidFill>
                  <a:srgbClr val="0000FF"/>
                </a:solidFill>
              </a:rPr>
              <a:t>BJT</a:t>
            </a:r>
            <a:r>
              <a:rPr lang="zh-CN" altLang="en-US" sz="3200" dirty="0">
                <a:solidFill>
                  <a:srgbClr val="0000FF"/>
                </a:solidFill>
              </a:rPr>
              <a:t>工作区判断方法总结：</a:t>
            </a:r>
            <a:endParaRPr lang="en-US" altLang="zh-CN" sz="3200" dirty="0">
              <a:solidFill>
                <a:srgbClr val="0000FF"/>
              </a:solidFill>
            </a:endParaRPr>
          </a:p>
          <a:p>
            <a:pPr algn="l"/>
            <a:endParaRPr lang="en-US" altLang="zh-CN" sz="1200" dirty="0">
              <a:solidFill>
                <a:srgbClr val="0000FF"/>
              </a:solidFill>
            </a:endParaRPr>
          </a:p>
          <a:p>
            <a:pPr algn="l"/>
            <a:r>
              <a:rPr lang="zh-CN" altLang="en-US" dirty="0">
                <a:solidFill>
                  <a:srgbClr val="0000FF"/>
                </a:solidFill>
              </a:rPr>
              <a:t>        </a:t>
            </a:r>
            <a:r>
              <a:rPr lang="en-US" altLang="zh-CN" dirty="0">
                <a:solidFill>
                  <a:srgbClr val="0000FF"/>
                </a:solidFill>
              </a:rPr>
              <a:t>BJT</a:t>
            </a:r>
            <a:r>
              <a:rPr lang="zh-CN" altLang="en-US" dirty="0">
                <a:solidFill>
                  <a:srgbClr val="0000FF"/>
                </a:solidFill>
              </a:rPr>
              <a:t>有</a:t>
            </a:r>
            <a:r>
              <a:rPr lang="en-US" altLang="zh-CN" dirty="0">
                <a:solidFill>
                  <a:srgbClr val="0000FF"/>
                </a:solidFill>
              </a:rPr>
              <a:t>NPN</a:t>
            </a:r>
            <a:r>
              <a:rPr lang="zh-CN" altLang="en-US" dirty="0">
                <a:solidFill>
                  <a:srgbClr val="0000FF"/>
                </a:solidFill>
              </a:rPr>
              <a:t>和</a:t>
            </a:r>
            <a:r>
              <a:rPr lang="en-US" altLang="zh-CN" dirty="0">
                <a:solidFill>
                  <a:srgbClr val="0000FF"/>
                </a:solidFill>
              </a:rPr>
              <a:t>PNP</a:t>
            </a:r>
            <a:r>
              <a:rPr lang="zh-CN" altLang="en-US" dirty="0">
                <a:solidFill>
                  <a:srgbClr val="0000FF"/>
                </a:solidFill>
              </a:rPr>
              <a:t>两种类型，虽然有两个</a:t>
            </a:r>
            <a:r>
              <a:rPr lang="en-US" altLang="zh-CN" dirty="0">
                <a:solidFill>
                  <a:srgbClr val="0000FF"/>
                </a:solidFill>
              </a:rPr>
              <a:t>PN</a:t>
            </a:r>
            <a:r>
              <a:rPr lang="zh-CN" altLang="en-US" dirty="0">
                <a:solidFill>
                  <a:srgbClr val="0000FF"/>
                </a:solidFill>
              </a:rPr>
              <a:t>结</a:t>
            </a:r>
            <a:endParaRPr lang="en-US" altLang="zh-CN" dirty="0">
              <a:solidFill>
                <a:srgbClr val="0000FF"/>
              </a:solidFill>
            </a:endParaRPr>
          </a:p>
          <a:p>
            <a:pPr algn="l"/>
            <a:r>
              <a:rPr lang="zh-CN" altLang="en-US" dirty="0">
                <a:solidFill>
                  <a:srgbClr val="0000FF"/>
                </a:solidFill>
              </a:rPr>
              <a:t>三个电极，但是工作方式有与二极管相似的开关区</a:t>
            </a:r>
            <a:endParaRPr lang="en-US" altLang="zh-CN" dirty="0">
              <a:solidFill>
                <a:srgbClr val="0000FF"/>
              </a:solidFill>
            </a:endParaRPr>
          </a:p>
          <a:p>
            <a:pPr algn="l"/>
            <a:r>
              <a:rPr lang="zh-CN" altLang="en-US" dirty="0">
                <a:solidFill>
                  <a:srgbClr val="0000FF"/>
                </a:solidFill>
              </a:rPr>
              <a:t>（饱和与截止）、另有二极管不具备的放大区，其建模方式和元件特性参数与二极管有相似之处也有完全不同的地方。</a:t>
            </a:r>
            <a:endParaRPr lang="en-US" altLang="zh-CN" dirty="0">
              <a:solidFill>
                <a:srgbClr val="0000FF"/>
              </a:solidFill>
            </a:endParaRPr>
          </a:p>
          <a:p>
            <a:pPr algn="l"/>
            <a:endParaRPr lang="en-US" altLang="zh-CN" sz="900" dirty="0">
              <a:solidFill>
                <a:srgbClr val="0000FF"/>
              </a:solidFill>
            </a:endParaRPr>
          </a:p>
          <a:p>
            <a:pPr algn="l"/>
            <a:r>
              <a:rPr lang="zh-CN" altLang="en-US" dirty="0"/>
              <a:t>        </a:t>
            </a:r>
            <a:r>
              <a:rPr lang="zh-CN" altLang="en-US" dirty="0">
                <a:solidFill>
                  <a:srgbClr val="0066FF"/>
                </a:solidFill>
              </a:rPr>
              <a:t>掌握元件的特性是使用的前提，基于伏安特性在特定</a:t>
            </a:r>
            <a:endParaRPr lang="en-US" altLang="zh-CN" dirty="0">
              <a:solidFill>
                <a:srgbClr val="0066FF"/>
              </a:solidFill>
            </a:endParaRPr>
          </a:p>
          <a:p>
            <a:pPr algn="l"/>
            <a:r>
              <a:rPr lang="zh-CN" altLang="en-US" dirty="0">
                <a:solidFill>
                  <a:srgbClr val="0066FF"/>
                </a:solidFill>
              </a:rPr>
              <a:t>条件下近似，将非线性元件在不同工作区划分边界，仅用“发射结正偏、集电结反偏”即可界定放大区。</a:t>
            </a:r>
            <a:endParaRPr lang="en-US" altLang="zh-CN" dirty="0">
              <a:solidFill>
                <a:srgbClr val="0066FF"/>
              </a:solidFill>
            </a:endParaRPr>
          </a:p>
          <a:p>
            <a:pPr algn="l"/>
            <a:r>
              <a:rPr lang="en-US" altLang="zh-CN" dirty="0">
                <a:solidFill>
                  <a:srgbClr val="0066FF"/>
                </a:solidFill>
              </a:rPr>
              <a:t>       </a:t>
            </a:r>
            <a:r>
              <a:rPr lang="zh-CN" altLang="en-US" dirty="0">
                <a:solidFill>
                  <a:srgbClr val="0066FF"/>
                </a:solidFill>
              </a:rPr>
              <a:t>利用三极管主要构成放大电路或者逻辑电路，所以明确三极管的用途，设定三极管的工作区是正确使用的前提。</a:t>
            </a:r>
            <a:endParaRPr lang="en-US" altLang="zh-CN" dirty="0">
              <a:solidFill>
                <a:srgbClr val="0066FF"/>
              </a:solidFill>
            </a:endParaRPr>
          </a:p>
          <a:p>
            <a:pPr algn="l"/>
            <a:endParaRPr lang="en-US" altLang="zh-CN" sz="900" dirty="0">
              <a:solidFill>
                <a:srgbClr val="0066FF"/>
              </a:solidFill>
            </a:endParaRPr>
          </a:p>
          <a:p>
            <a:pPr algn="l"/>
            <a:r>
              <a:rPr lang="en-US" altLang="zh-CN" dirty="0">
                <a:solidFill>
                  <a:srgbClr val="FF0000"/>
                </a:solidFill>
              </a:rPr>
              <a:t>       </a:t>
            </a:r>
            <a:r>
              <a:rPr lang="zh-CN" altLang="en-US" dirty="0">
                <a:solidFill>
                  <a:srgbClr val="FF0000"/>
                </a:solidFill>
              </a:rPr>
              <a:t>寓意：行动之前必须做好规划，明确定位，否则拥有再好的资源也不可能达成目标。</a:t>
            </a:r>
            <a:endParaRPr lang="en-US" altLang="zh-CN" dirty="0">
              <a:solidFill>
                <a:srgbClr val="FF0000"/>
              </a:solidFill>
            </a:endParaRPr>
          </a:p>
          <a:p>
            <a:pPr algn="l"/>
            <a:r>
              <a:rPr lang="en-US" altLang="zh-CN" dirty="0"/>
              <a:t>      </a:t>
            </a:r>
          </a:p>
          <a:p>
            <a:pPr algn="l"/>
            <a:endParaRPr lang="zh-CN" altLang="en-US" dirty="0"/>
          </a:p>
        </p:txBody>
      </p:sp>
    </p:spTree>
    <p:extLst>
      <p:ext uri="{BB962C8B-B14F-4D97-AF65-F5344CB8AC3E}">
        <p14:creationId xmlns:p14="http://schemas.microsoft.com/office/powerpoint/2010/main" val="34894128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0A8B6BF-BFBF-4C49-85E7-A8B14260A801}"/>
              </a:ext>
            </a:extLst>
          </p:cNvPr>
          <p:cNvSpPr txBox="1">
            <a:spLocks noChangeArrowheads="1"/>
          </p:cNvSpPr>
          <p:nvPr/>
        </p:nvSpPr>
        <p:spPr>
          <a:xfrm>
            <a:off x="1473200" y="548680"/>
            <a:ext cx="5545137" cy="1143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eaLnBrk="1" hangingPunct="1">
              <a:buFontTx/>
            </a:pPr>
            <a:r>
              <a:rPr lang="zh-CN" altLang="en-US" sz="3600" b="1" kern="0" dirty="0"/>
              <a:t>1.5  场效应晶体管</a:t>
            </a:r>
            <a:r>
              <a:rPr lang="zh-CN" altLang="en-US" b="1" kern="0" dirty="0"/>
              <a:t>  </a:t>
            </a:r>
          </a:p>
        </p:txBody>
      </p:sp>
      <p:sp>
        <p:nvSpPr>
          <p:cNvPr id="3" name="AutoShape 3">
            <a:extLst>
              <a:ext uri="{FF2B5EF4-FFF2-40B4-BE49-F238E27FC236}">
                <a16:creationId xmlns:a16="http://schemas.microsoft.com/office/drawing/2014/main" id="{C8E8B9D4-283D-46E1-AD67-6382478D1D35}"/>
              </a:ext>
            </a:extLst>
          </p:cNvPr>
          <p:cNvSpPr>
            <a:spLocks noChangeArrowheads="1"/>
          </p:cNvSpPr>
          <p:nvPr/>
        </p:nvSpPr>
        <p:spPr bwMode="auto">
          <a:xfrm>
            <a:off x="1250950" y="1631950"/>
            <a:ext cx="6419850" cy="4005263"/>
          </a:xfrm>
          <a:prstGeom prst="flowChartPunchedCard">
            <a:avLst/>
          </a:prstGeom>
          <a:gradFill rotWithShape="1">
            <a:gsLst>
              <a:gs pos="0">
                <a:srgbClr val="FFFFFF"/>
              </a:gs>
              <a:gs pos="50000">
                <a:srgbClr val="FFEAC1"/>
              </a:gs>
              <a:gs pos="100000">
                <a:srgbClr val="FFFFFF"/>
              </a:gs>
            </a:gsLst>
            <a:lin ang="5400000" scaled="1"/>
          </a:gradFill>
          <a:ln w="38100" cmpd="dbl">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bg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bg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bg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bg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bg1"/>
                </a:solidFill>
                <a:latin typeface="Arial" panose="020B0604020202020204" pitchFamily="34" charset="0"/>
                <a:ea typeface="宋体" panose="02010600030101010101" pitchFamily="2" charset="-122"/>
              </a:defRPr>
            </a:lvl9pPr>
          </a:lstStyle>
          <a:p>
            <a:pPr eaLnBrk="1" hangingPunct="1">
              <a:lnSpc>
                <a:spcPct val="130000"/>
              </a:lnSpc>
              <a:spcBef>
                <a:spcPct val="30000"/>
              </a:spcBef>
              <a:buClrTx/>
              <a:buSzTx/>
              <a:buFontTx/>
              <a:buNone/>
            </a:pPr>
            <a:r>
              <a:rPr lang="zh-CN" altLang="en-US">
                <a:solidFill>
                  <a:schemeClr val="tx1"/>
                </a:solidFill>
                <a:ea typeface="楷体_GB2312" pitchFamily="49" charset="-122"/>
              </a:rPr>
              <a:t>    </a:t>
            </a:r>
            <a:r>
              <a:rPr lang="zh-CN" altLang="en-US">
                <a:solidFill>
                  <a:schemeClr val="tx1"/>
                </a:solidFill>
                <a:ea typeface="楷体_GB2312" pitchFamily="49" charset="-122"/>
                <a:hlinkClick r:id="rId2" action="ppaction://hlinksldjump"/>
              </a:rPr>
              <a:t>绝缘栅场</a:t>
            </a:r>
            <a:r>
              <a:rPr lang="zh-CN" altLang="en-US" u="sng">
                <a:solidFill>
                  <a:schemeClr val="hlink"/>
                </a:solidFill>
                <a:ea typeface="楷体_GB2312" pitchFamily="49" charset="-122"/>
              </a:rPr>
              <a:t>效应管</a:t>
            </a:r>
            <a:endParaRPr lang="zh-CN" altLang="en-US" u="sng">
              <a:solidFill>
                <a:schemeClr val="tx1"/>
              </a:solidFill>
              <a:ea typeface="楷体_GB2312" pitchFamily="49" charset="-122"/>
            </a:endParaRPr>
          </a:p>
          <a:p>
            <a:pPr eaLnBrk="1" hangingPunct="1">
              <a:lnSpc>
                <a:spcPct val="130000"/>
              </a:lnSpc>
              <a:spcBef>
                <a:spcPct val="30000"/>
              </a:spcBef>
              <a:buClrTx/>
              <a:buSzTx/>
              <a:buFontTx/>
              <a:buNone/>
            </a:pPr>
            <a:r>
              <a:rPr lang="zh-CN" altLang="en-US">
                <a:solidFill>
                  <a:schemeClr val="tx1"/>
                </a:solidFill>
                <a:ea typeface="楷体_GB2312" pitchFamily="49" charset="-122"/>
              </a:rPr>
              <a:t>    </a:t>
            </a:r>
            <a:r>
              <a:rPr lang="zh-CN" altLang="en-US">
                <a:solidFill>
                  <a:schemeClr val="tx1"/>
                </a:solidFill>
                <a:ea typeface="楷体_GB2312" pitchFamily="49" charset="-122"/>
                <a:hlinkClick r:id="rId3" action="ppaction://hlinksldjump"/>
              </a:rPr>
              <a:t>场效应管的主要参数</a:t>
            </a:r>
            <a:endParaRPr lang="zh-CN" altLang="en-US">
              <a:solidFill>
                <a:schemeClr val="tx1"/>
              </a:solidFill>
              <a:ea typeface="楷体_GB2312" pitchFamily="49" charset="-122"/>
            </a:endParaRPr>
          </a:p>
          <a:p>
            <a:pPr eaLnBrk="1" hangingPunct="1">
              <a:lnSpc>
                <a:spcPct val="130000"/>
              </a:lnSpc>
              <a:spcBef>
                <a:spcPct val="30000"/>
              </a:spcBef>
              <a:buClrTx/>
              <a:buSzTx/>
              <a:buFontTx/>
              <a:buNone/>
            </a:pPr>
            <a:r>
              <a:rPr lang="zh-CN" altLang="en-US">
                <a:solidFill>
                  <a:schemeClr val="tx1"/>
                </a:solidFill>
                <a:latin typeface="Times New Roman" panose="02020603050405020304" pitchFamily="18" charset="0"/>
                <a:ea typeface="楷体_GB2312" pitchFamily="49" charset="-122"/>
              </a:rPr>
              <a:t>    </a:t>
            </a:r>
            <a:r>
              <a:rPr lang="zh-CN" altLang="en-US">
                <a:solidFill>
                  <a:schemeClr val="tx1"/>
                </a:solidFill>
                <a:latin typeface="Times New Roman" panose="02020603050405020304" pitchFamily="18" charset="0"/>
                <a:ea typeface="楷体_GB2312" pitchFamily="49" charset="-122"/>
                <a:hlinkClick r:id="rId4" action="ppaction://hlinksldjump"/>
              </a:rPr>
              <a:t>双极型和场效应三极管的比较</a:t>
            </a:r>
            <a:endParaRPr lang="zh-CN" altLang="en-US">
              <a:solidFill>
                <a:schemeClr val="tx1"/>
              </a:solidFill>
              <a:latin typeface="Times New Roman" panose="02020603050405020304" pitchFamily="18" charset="0"/>
              <a:ea typeface="楷体_GB2312" pitchFamily="49" charset="-122"/>
            </a:endParaRPr>
          </a:p>
        </p:txBody>
      </p:sp>
      <p:sp>
        <p:nvSpPr>
          <p:cNvPr id="4" name="文本框 3">
            <a:extLst>
              <a:ext uri="{FF2B5EF4-FFF2-40B4-BE49-F238E27FC236}">
                <a16:creationId xmlns:a16="http://schemas.microsoft.com/office/drawing/2014/main" id="{49550ABE-A79E-47CC-86BA-AFDFE0632FE3}"/>
              </a:ext>
            </a:extLst>
          </p:cNvPr>
          <p:cNvSpPr txBox="1"/>
          <p:nvPr/>
        </p:nvSpPr>
        <p:spPr>
          <a:xfrm>
            <a:off x="7771706" y="6228020"/>
            <a:ext cx="415499" cy="369332"/>
          </a:xfrm>
          <a:prstGeom prst="rect">
            <a:avLst/>
          </a:prstGeom>
          <a:noFill/>
        </p:spPr>
        <p:txBody>
          <a:bodyPr wrap="none" rtlCol="0">
            <a:spAutoFit/>
          </a:bodyPr>
          <a:lstStyle/>
          <a:p>
            <a:r>
              <a:rPr lang="en-US" altLang="zh-CN" sz="1800" dirty="0">
                <a:solidFill>
                  <a:srgbClr val="E4A4DC"/>
                </a:solidFill>
              </a:rPr>
              <a:t>94</a:t>
            </a:r>
            <a:endParaRPr lang="zh-CN" altLang="en-US" sz="1800" dirty="0">
              <a:solidFill>
                <a:srgbClr val="E4A4DC"/>
              </a:solidFill>
            </a:endParaRPr>
          </a:p>
        </p:txBody>
      </p:sp>
    </p:spTree>
    <p:extLst>
      <p:ext uri="{BB962C8B-B14F-4D97-AF65-F5344CB8AC3E}">
        <p14:creationId xmlns:p14="http://schemas.microsoft.com/office/powerpoint/2010/main" val="9418218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ChangeArrowheads="1"/>
          </p:cNvSpPr>
          <p:nvPr/>
        </p:nvSpPr>
        <p:spPr bwMode="auto">
          <a:xfrm>
            <a:off x="805186" y="701872"/>
            <a:ext cx="67911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sz="2800" dirty="0">
                <a:solidFill>
                  <a:schemeClr val="tx1"/>
                </a:solidFill>
                <a:latin typeface="Times New Roman" pitchFamily="18" charset="0"/>
                <a:sym typeface="Arial" pitchFamily="34" charset="0"/>
              </a:rPr>
              <a:t>场效应管 </a:t>
            </a:r>
            <a:r>
              <a:rPr lang="en-US" altLang="zh-CN" sz="2800" dirty="0">
                <a:solidFill>
                  <a:srgbClr val="000000"/>
                </a:solidFill>
                <a:latin typeface="Times New Roman" pitchFamily="18" charset="0"/>
                <a:sym typeface="Arial" pitchFamily="34" charset="0"/>
              </a:rPr>
              <a:t>FET</a:t>
            </a:r>
            <a:r>
              <a:rPr lang="en-US" altLang="zh-CN" sz="2800" dirty="0">
                <a:solidFill>
                  <a:schemeClr val="tx1"/>
                </a:solidFill>
                <a:latin typeface="Times New Roman" pitchFamily="18" charset="0"/>
                <a:sym typeface="Arial" pitchFamily="34" charset="0"/>
              </a:rPr>
              <a:t> </a:t>
            </a:r>
            <a:r>
              <a:rPr lang="en-US" altLang="zh-CN" sz="2800" dirty="0">
                <a:solidFill>
                  <a:srgbClr val="0033CC"/>
                </a:solidFill>
                <a:latin typeface="宋体" pitchFamily="2" charset="-122"/>
                <a:sym typeface="宋体" pitchFamily="2" charset="-122"/>
              </a:rPr>
              <a:t>(</a:t>
            </a:r>
            <a:r>
              <a:rPr lang="en-US" altLang="zh-CN" sz="2800" dirty="0">
                <a:solidFill>
                  <a:srgbClr val="000000"/>
                </a:solidFill>
                <a:latin typeface="Times New Roman" pitchFamily="18" charset="0"/>
                <a:sym typeface="Arial" pitchFamily="34" charset="0"/>
              </a:rPr>
              <a:t>F</a:t>
            </a:r>
            <a:r>
              <a:rPr lang="en-US" altLang="zh-CN" sz="2800" dirty="0">
                <a:solidFill>
                  <a:srgbClr val="0033CC"/>
                </a:solidFill>
                <a:latin typeface="Times New Roman" pitchFamily="18" charset="0"/>
                <a:sym typeface="Arial" pitchFamily="34" charset="0"/>
              </a:rPr>
              <a:t>ield  </a:t>
            </a:r>
            <a:r>
              <a:rPr lang="en-US" altLang="zh-CN" sz="2800" dirty="0">
                <a:solidFill>
                  <a:srgbClr val="000000"/>
                </a:solidFill>
                <a:latin typeface="Times New Roman" pitchFamily="18" charset="0"/>
                <a:sym typeface="Arial" pitchFamily="34" charset="0"/>
              </a:rPr>
              <a:t>E</a:t>
            </a:r>
            <a:r>
              <a:rPr lang="en-US" altLang="zh-CN" sz="2800" dirty="0">
                <a:solidFill>
                  <a:srgbClr val="0033CC"/>
                </a:solidFill>
                <a:latin typeface="Times New Roman" pitchFamily="18" charset="0"/>
                <a:sym typeface="Arial" pitchFamily="34" charset="0"/>
              </a:rPr>
              <a:t>ffect  </a:t>
            </a:r>
            <a:r>
              <a:rPr lang="en-US" altLang="zh-CN" sz="2800" dirty="0">
                <a:solidFill>
                  <a:srgbClr val="000000"/>
                </a:solidFill>
                <a:latin typeface="Times New Roman" pitchFamily="18" charset="0"/>
                <a:sym typeface="Arial" pitchFamily="34" charset="0"/>
              </a:rPr>
              <a:t>T</a:t>
            </a:r>
            <a:r>
              <a:rPr lang="en-US" altLang="zh-CN" sz="2800" dirty="0">
                <a:solidFill>
                  <a:srgbClr val="0033CC"/>
                </a:solidFill>
                <a:latin typeface="Times New Roman" pitchFamily="18" charset="0"/>
                <a:sym typeface="Arial" pitchFamily="34" charset="0"/>
              </a:rPr>
              <a:t>ransistor</a:t>
            </a:r>
            <a:r>
              <a:rPr lang="en-US" altLang="zh-CN" sz="2800" dirty="0">
                <a:solidFill>
                  <a:srgbClr val="0033CC"/>
                </a:solidFill>
                <a:latin typeface="宋体" pitchFamily="2" charset="-122"/>
                <a:sym typeface="宋体" pitchFamily="2" charset="-122"/>
              </a:rPr>
              <a:t>)</a:t>
            </a:r>
            <a:endParaRPr lang="zh-CN" altLang="en-US" dirty="0">
              <a:latin typeface="Times New Roman" pitchFamily="18" charset="0"/>
            </a:endParaRPr>
          </a:p>
        </p:txBody>
      </p:sp>
      <p:sp>
        <p:nvSpPr>
          <p:cNvPr id="4100" name="Rectangle 4"/>
          <p:cNvSpPr>
            <a:spLocks noChangeArrowheads="1"/>
          </p:cNvSpPr>
          <p:nvPr/>
        </p:nvSpPr>
        <p:spPr bwMode="auto">
          <a:xfrm>
            <a:off x="809376" y="1610500"/>
            <a:ext cx="2073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zh-CN" sz="3200" b="0" dirty="0">
                <a:solidFill>
                  <a:srgbClr val="0033CC"/>
                </a:solidFill>
                <a:latin typeface="黑体" panose="02010609060101010101" pitchFamily="49" charset="-122"/>
                <a:ea typeface="黑体" panose="02010609060101010101" pitchFamily="49" charset="-122"/>
                <a:sym typeface="Arial" pitchFamily="34" charset="0"/>
              </a:rPr>
              <a:t>1</a:t>
            </a:r>
            <a:r>
              <a:rPr lang="zh-CN" altLang="en-US" sz="3200" b="0" dirty="0">
                <a:solidFill>
                  <a:srgbClr val="0033CC"/>
                </a:solidFill>
                <a:latin typeface="黑体" panose="02010609060101010101" pitchFamily="49" charset="-122"/>
                <a:ea typeface="黑体" panose="02010609060101010101" pitchFamily="49" charset="-122"/>
                <a:sym typeface="Arial" pitchFamily="34" charset="0"/>
              </a:rPr>
              <a:t>、类型</a:t>
            </a:r>
            <a:endParaRPr lang="zh-CN" altLang="en-US" sz="3200" b="0" dirty="0">
              <a:latin typeface="黑体" panose="02010609060101010101" pitchFamily="49" charset="-122"/>
              <a:ea typeface="黑体" panose="02010609060101010101" pitchFamily="49" charset="-122"/>
            </a:endParaRPr>
          </a:p>
        </p:txBody>
      </p:sp>
      <p:sp>
        <p:nvSpPr>
          <p:cNvPr id="4101" name="AutoShape 5"/>
          <p:cNvSpPr>
            <a:spLocks/>
          </p:cNvSpPr>
          <p:nvPr/>
        </p:nvSpPr>
        <p:spPr bwMode="auto">
          <a:xfrm>
            <a:off x="656976" y="3534630"/>
            <a:ext cx="152400" cy="1606550"/>
          </a:xfrm>
          <a:prstGeom prst="leftBrace">
            <a:avLst>
              <a:gd name="adj1" fmla="val 8775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4102" name="Rectangle 6"/>
          <p:cNvSpPr>
            <a:spLocks noChangeArrowheads="1"/>
          </p:cNvSpPr>
          <p:nvPr/>
        </p:nvSpPr>
        <p:spPr bwMode="auto">
          <a:xfrm>
            <a:off x="817786" y="2892712"/>
            <a:ext cx="59864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sz="2800" dirty="0">
                <a:solidFill>
                  <a:schemeClr val="tx1"/>
                </a:solidFill>
                <a:latin typeface="Times New Roman" pitchFamily="18" charset="0"/>
                <a:sym typeface="Arial" pitchFamily="34" charset="0"/>
              </a:rPr>
              <a:t>结型 </a:t>
            </a:r>
            <a:r>
              <a:rPr lang="en-US" altLang="zh-CN" sz="2800" dirty="0">
                <a:solidFill>
                  <a:srgbClr val="000000"/>
                </a:solidFill>
                <a:latin typeface="Times New Roman" pitchFamily="18" charset="0"/>
                <a:sym typeface="Arial" pitchFamily="34" charset="0"/>
              </a:rPr>
              <a:t>JFET</a:t>
            </a:r>
            <a:r>
              <a:rPr lang="en-US" altLang="zh-CN" sz="2800" dirty="0">
                <a:solidFill>
                  <a:schemeClr val="tx1"/>
                </a:solidFill>
                <a:latin typeface="Times New Roman" pitchFamily="18" charset="0"/>
                <a:sym typeface="Arial" pitchFamily="34" charset="0"/>
              </a:rPr>
              <a:t> </a:t>
            </a:r>
            <a:endParaRPr lang="zh-CN" altLang="en-US" sz="2800" dirty="0">
              <a:solidFill>
                <a:schemeClr val="tx1"/>
              </a:solidFill>
              <a:latin typeface="Times New Roman" pitchFamily="18" charset="0"/>
              <a:sym typeface="Arial" pitchFamily="34" charset="0"/>
            </a:endParaRPr>
          </a:p>
          <a:p>
            <a:pPr algn="l"/>
            <a:r>
              <a:rPr lang="en-US" altLang="zh-CN" sz="2800" dirty="0">
                <a:solidFill>
                  <a:schemeClr val="tx1"/>
                </a:solidFill>
                <a:latin typeface="宋体" pitchFamily="2" charset="-122"/>
                <a:sym typeface="宋体" pitchFamily="2" charset="-122"/>
              </a:rPr>
              <a:t>(</a:t>
            </a:r>
            <a:r>
              <a:rPr lang="en-US" altLang="zh-CN" sz="2800" dirty="0">
                <a:solidFill>
                  <a:srgbClr val="000000"/>
                </a:solidFill>
                <a:latin typeface="Times New Roman" pitchFamily="18" charset="0"/>
                <a:sym typeface="Arial" pitchFamily="34" charset="0"/>
              </a:rPr>
              <a:t>J</a:t>
            </a:r>
            <a:r>
              <a:rPr lang="en-US" altLang="zh-CN" sz="2800" dirty="0">
                <a:solidFill>
                  <a:schemeClr val="tx1"/>
                </a:solidFill>
                <a:latin typeface="Times New Roman" pitchFamily="18" charset="0"/>
                <a:sym typeface="Arial" pitchFamily="34" charset="0"/>
              </a:rPr>
              <a:t>unction  </a:t>
            </a:r>
            <a:r>
              <a:rPr lang="en-US" altLang="zh-CN" sz="2800" dirty="0">
                <a:solidFill>
                  <a:srgbClr val="FF0000"/>
                </a:solidFill>
                <a:latin typeface="Times New Roman" pitchFamily="18" charset="0"/>
                <a:sym typeface="Arial" pitchFamily="34" charset="0"/>
              </a:rPr>
              <a:t>F</a:t>
            </a:r>
            <a:r>
              <a:rPr lang="en-US" altLang="zh-CN" sz="2800" dirty="0">
                <a:solidFill>
                  <a:schemeClr val="tx1"/>
                </a:solidFill>
                <a:latin typeface="Times New Roman" pitchFamily="18" charset="0"/>
                <a:sym typeface="Arial" pitchFamily="34" charset="0"/>
              </a:rPr>
              <a:t>ield  </a:t>
            </a:r>
            <a:r>
              <a:rPr lang="en-US" altLang="zh-CN" sz="2800" dirty="0">
                <a:solidFill>
                  <a:srgbClr val="010000"/>
                </a:solidFill>
                <a:latin typeface="Times New Roman" pitchFamily="18" charset="0"/>
                <a:sym typeface="Arial" pitchFamily="34" charset="0"/>
              </a:rPr>
              <a:t>E</a:t>
            </a:r>
            <a:r>
              <a:rPr lang="en-US" altLang="zh-CN" sz="2800" dirty="0">
                <a:solidFill>
                  <a:schemeClr val="tx1"/>
                </a:solidFill>
                <a:latin typeface="Times New Roman" pitchFamily="18" charset="0"/>
                <a:sym typeface="Arial" pitchFamily="34" charset="0"/>
              </a:rPr>
              <a:t>ffect  </a:t>
            </a:r>
            <a:r>
              <a:rPr lang="en-US" altLang="zh-CN" sz="2800" dirty="0">
                <a:solidFill>
                  <a:srgbClr val="000000"/>
                </a:solidFill>
                <a:latin typeface="Times New Roman" pitchFamily="18" charset="0"/>
                <a:sym typeface="Arial" pitchFamily="34" charset="0"/>
              </a:rPr>
              <a:t>T</a:t>
            </a:r>
            <a:r>
              <a:rPr lang="en-US" altLang="zh-CN" sz="2800" dirty="0">
                <a:solidFill>
                  <a:schemeClr val="tx1"/>
                </a:solidFill>
                <a:latin typeface="Times New Roman" pitchFamily="18" charset="0"/>
                <a:sym typeface="Arial" pitchFamily="34" charset="0"/>
              </a:rPr>
              <a:t>ransistor</a:t>
            </a:r>
            <a:r>
              <a:rPr lang="en-US" altLang="zh-CN" sz="2800" dirty="0">
                <a:solidFill>
                  <a:schemeClr val="tx1"/>
                </a:solidFill>
                <a:latin typeface="宋体" pitchFamily="2" charset="-122"/>
                <a:sym typeface="宋体" pitchFamily="2" charset="-122"/>
              </a:rPr>
              <a:t>)</a:t>
            </a:r>
            <a:endParaRPr lang="zh-CN" altLang="en-US" dirty="0">
              <a:latin typeface="Times New Roman" pitchFamily="18" charset="0"/>
            </a:endParaRPr>
          </a:p>
        </p:txBody>
      </p:sp>
      <p:sp>
        <p:nvSpPr>
          <p:cNvPr id="4103" name="Rectangle 7"/>
          <p:cNvSpPr>
            <a:spLocks noChangeArrowheads="1"/>
          </p:cNvSpPr>
          <p:nvPr/>
        </p:nvSpPr>
        <p:spPr bwMode="auto">
          <a:xfrm>
            <a:off x="821432" y="4444268"/>
            <a:ext cx="4038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sz="2800" dirty="0">
                <a:solidFill>
                  <a:schemeClr val="tx1"/>
                </a:solidFill>
                <a:latin typeface="Times New Roman" pitchFamily="18" charset="0"/>
                <a:sym typeface="Arial" pitchFamily="34" charset="0"/>
              </a:rPr>
              <a:t>绝缘栅型 </a:t>
            </a:r>
            <a:r>
              <a:rPr lang="en-US" altLang="zh-CN" sz="2800" dirty="0">
                <a:solidFill>
                  <a:srgbClr val="000000"/>
                </a:solidFill>
                <a:latin typeface="Times New Roman" pitchFamily="18" charset="0"/>
                <a:sym typeface="Arial" pitchFamily="34" charset="0"/>
              </a:rPr>
              <a:t>IGFET</a:t>
            </a:r>
            <a:endParaRPr lang="zh-CN" altLang="en-US" sz="2800" dirty="0">
              <a:solidFill>
                <a:srgbClr val="000000"/>
              </a:solidFill>
              <a:latin typeface="Times New Roman" pitchFamily="18" charset="0"/>
              <a:sym typeface="Arial" pitchFamily="34" charset="0"/>
            </a:endParaRPr>
          </a:p>
          <a:p>
            <a:pPr algn="l"/>
            <a:r>
              <a:rPr lang="en-US" altLang="zh-CN" sz="2800" dirty="0">
                <a:solidFill>
                  <a:schemeClr val="tx1"/>
                </a:solidFill>
                <a:latin typeface="宋体" pitchFamily="2" charset="-122"/>
                <a:sym typeface="宋体" pitchFamily="2" charset="-122"/>
              </a:rPr>
              <a:t>(</a:t>
            </a:r>
            <a:r>
              <a:rPr lang="en-US" altLang="zh-CN" sz="2800" dirty="0">
                <a:solidFill>
                  <a:srgbClr val="FF0000"/>
                </a:solidFill>
                <a:latin typeface="Times New Roman" pitchFamily="18" charset="0"/>
                <a:sym typeface="Arial" pitchFamily="34" charset="0"/>
              </a:rPr>
              <a:t>I</a:t>
            </a:r>
            <a:r>
              <a:rPr lang="en-US" altLang="zh-CN" sz="2800" dirty="0">
                <a:solidFill>
                  <a:schemeClr val="tx1"/>
                </a:solidFill>
                <a:latin typeface="Times New Roman" pitchFamily="18" charset="0"/>
                <a:sym typeface="Arial" pitchFamily="34" charset="0"/>
              </a:rPr>
              <a:t>nsulated  </a:t>
            </a:r>
            <a:r>
              <a:rPr lang="en-US" altLang="zh-CN" sz="2800" dirty="0">
                <a:solidFill>
                  <a:srgbClr val="FF0000"/>
                </a:solidFill>
                <a:latin typeface="Times New Roman" pitchFamily="18" charset="0"/>
                <a:sym typeface="Arial" pitchFamily="34" charset="0"/>
              </a:rPr>
              <a:t>G</a:t>
            </a:r>
            <a:r>
              <a:rPr lang="en-US" altLang="zh-CN" sz="2800" dirty="0">
                <a:solidFill>
                  <a:schemeClr val="tx1"/>
                </a:solidFill>
                <a:latin typeface="Times New Roman" pitchFamily="18" charset="0"/>
                <a:sym typeface="Arial" pitchFamily="34" charset="0"/>
              </a:rPr>
              <a:t>ate  </a:t>
            </a:r>
            <a:r>
              <a:rPr lang="en-US" altLang="zh-CN" sz="2800" dirty="0">
                <a:solidFill>
                  <a:srgbClr val="000000"/>
                </a:solidFill>
                <a:latin typeface="Times New Roman" pitchFamily="18" charset="0"/>
                <a:sym typeface="Arial" pitchFamily="34" charset="0"/>
              </a:rPr>
              <a:t>FET</a:t>
            </a:r>
            <a:r>
              <a:rPr lang="en-US" altLang="zh-CN" sz="2800" dirty="0">
                <a:solidFill>
                  <a:srgbClr val="000000"/>
                </a:solidFill>
                <a:latin typeface="宋体" pitchFamily="2" charset="-122"/>
                <a:sym typeface="宋体" pitchFamily="2" charset="-122"/>
              </a:rPr>
              <a:t>)</a:t>
            </a:r>
            <a:endParaRPr lang="zh-CN" altLang="en-US" dirty="0">
              <a:latin typeface="Times New Roman" pitchFamily="18" charset="0"/>
            </a:endParaRPr>
          </a:p>
        </p:txBody>
      </p:sp>
      <p:grpSp>
        <p:nvGrpSpPr>
          <p:cNvPr id="4104" name="Group 8"/>
          <p:cNvGrpSpPr>
            <a:grpSpLocks/>
          </p:cNvGrpSpPr>
          <p:nvPr/>
        </p:nvGrpSpPr>
        <p:grpSpPr bwMode="auto">
          <a:xfrm>
            <a:off x="6470401" y="2920268"/>
            <a:ext cx="2028825" cy="946150"/>
            <a:chOff x="0" y="0"/>
            <a:chExt cx="1278" cy="596"/>
          </a:xfrm>
        </p:grpSpPr>
        <p:sp>
          <p:nvSpPr>
            <p:cNvPr id="3091" name="Rectangle 9"/>
            <p:cNvSpPr>
              <a:spLocks noChangeArrowheads="1"/>
            </p:cNvSpPr>
            <p:nvPr/>
          </p:nvSpPr>
          <p:spPr bwMode="auto">
            <a:xfrm>
              <a:off x="78" y="0"/>
              <a:ext cx="1200"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800">
                  <a:solidFill>
                    <a:schemeClr val="tx1"/>
                  </a:solidFill>
                  <a:latin typeface="Times New Roman" pitchFamily="18" charset="0"/>
                  <a:sym typeface="Arial" pitchFamily="34" charset="0"/>
                </a:rPr>
                <a:t>N</a:t>
              </a:r>
              <a:r>
                <a:rPr lang="zh-CN" altLang="en-US" sz="2800">
                  <a:solidFill>
                    <a:schemeClr val="tx1"/>
                  </a:solidFill>
                  <a:latin typeface="Times New Roman" pitchFamily="18" charset="0"/>
                  <a:sym typeface="Arial" pitchFamily="34" charset="0"/>
                </a:rPr>
                <a:t>沟</a:t>
              </a:r>
              <a:r>
                <a:rPr lang="en-US" altLang="zh-CN" sz="2800">
                  <a:solidFill>
                    <a:srgbClr val="000000"/>
                  </a:solidFill>
                  <a:latin typeface="Times New Roman" pitchFamily="18" charset="0"/>
                  <a:sym typeface="Arial" pitchFamily="34" charset="0"/>
                </a:rPr>
                <a:t>JFET</a:t>
              </a:r>
              <a:r>
                <a:rPr lang="en-US" altLang="zh-CN" sz="2800">
                  <a:solidFill>
                    <a:schemeClr val="tx1"/>
                  </a:solidFill>
                  <a:latin typeface="Times New Roman" pitchFamily="18" charset="0"/>
                  <a:sym typeface="Arial" pitchFamily="34" charset="0"/>
                </a:rPr>
                <a:t> </a:t>
              </a:r>
              <a:endParaRPr lang="zh-CN" altLang="en-US" sz="2800">
                <a:solidFill>
                  <a:schemeClr val="tx1"/>
                </a:solidFill>
                <a:latin typeface="Times New Roman" pitchFamily="18" charset="0"/>
                <a:sym typeface="Arial" pitchFamily="34" charset="0"/>
              </a:endParaRPr>
            </a:p>
            <a:p>
              <a:pPr algn="ctr"/>
              <a:r>
                <a:rPr lang="en-US" altLang="zh-CN" sz="2800">
                  <a:solidFill>
                    <a:schemeClr val="tx1"/>
                  </a:solidFill>
                  <a:latin typeface="Times New Roman" pitchFamily="18" charset="0"/>
                  <a:sym typeface="Arial" pitchFamily="34" charset="0"/>
                </a:rPr>
                <a:t>P</a:t>
              </a:r>
              <a:r>
                <a:rPr lang="zh-CN" altLang="en-US" sz="2800">
                  <a:solidFill>
                    <a:schemeClr val="tx1"/>
                  </a:solidFill>
                  <a:latin typeface="Times New Roman" pitchFamily="18" charset="0"/>
                  <a:sym typeface="Arial" pitchFamily="34" charset="0"/>
                </a:rPr>
                <a:t>沟</a:t>
              </a:r>
              <a:r>
                <a:rPr lang="en-US" altLang="zh-CN" sz="2800">
                  <a:solidFill>
                    <a:srgbClr val="000000"/>
                  </a:solidFill>
                  <a:latin typeface="Times New Roman" pitchFamily="18" charset="0"/>
                  <a:sym typeface="Arial" pitchFamily="34" charset="0"/>
                </a:rPr>
                <a:t>JFET</a:t>
              </a:r>
              <a:r>
                <a:rPr lang="en-US" altLang="zh-CN" sz="2800">
                  <a:solidFill>
                    <a:schemeClr val="tx1"/>
                  </a:solidFill>
                  <a:latin typeface="Times New Roman" pitchFamily="18" charset="0"/>
                  <a:sym typeface="Arial" pitchFamily="34" charset="0"/>
                </a:rPr>
                <a:t> </a:t>
              </a:r>
              <a:endParaRPr lang="zh-CN" altLang="en-US">
                <a:latin typeface="Times New Roman" pitchFamily="18" charset="0"/>
              </a:endParaRPr>
            </a:p>
          </p:txBody>
        </p:sp>
        <p:sp>
          <p:nvSpPr>
            <p:cNvPr id="3092" name="AutoShape 10"/>
            <p:cNvSpPr>
              <a:spLocks/>
            </p:cNvSpPr>
            <p:nvPr/>
          </p:nvSpPr>
          <p:spPr bwMode="auto">
            <a:xfrm>
              <a:off x="0" y="116"/>
              <a:ext cx="144" cy="432"/>
            </a:xfrm>
            <a:prstGeom prst="leftBrace">
              <a:avLst>
                <a:gd name="adj1" fmla="val 25000"/>
                <a:gd name="adj2" fmla="val 50000"/>
              </a:avLst>
            </a:prstGeom>
            <a:noFill/>
            <a:ln w="28575">
              <a:solidFill>
                <a:srgbClr val="99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a:solidFill>
                  <a:srgbClr val="000000"/>
                </a:solidFill>
                <a:latin typeface="Times New Roman" pitchFamily="18" charset="0"/>
                <a:sym typeface="Arial" pitchFamily="34" charset="0"/>
              </a:endParaRPr>
            </a:p>
          </p:txBody>
        </p:sp>
      </p:grpSp>
      <p:grpSp>
        <p:nvGrpSpPr>
          <p:cNvPr id="4107" name="Group 11"/>
          <p:cNvGrpSpPr>
            <a:grpSpLocks/>
          </p:cNvGrpSpPr>
          <p:nvPr/>
        </p:nvGrpSpPr>
        <p:grpSpPr bwMode="auto">
          <a:xfrm>
            <a:off x="4379664" y="4333143"/>
            <a:ext cx="3276600" cy="1373187"/>
            <a:chOff x="0" y="0"/>
            <a:chExt cx="2064" cy="865"/>
          </a:xfrm>
        </p:grpSpPr>
        <p:sp>
          <p:nvSpPr>
            <p:cNvPr id="3089" name="Rectangle 12"/>
            <p:cNvSpPr>
              <a:spLocks noChangeArrowheads="1"/>
            </p:cNvSpPr>
            <p:nvPr/>
          </p:nvSpPr>
          <p:spPr bwMode="auto">
            <a:xfrm>
              <a:off x="0" y="0"/>
              <a:ext cx="2064"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800" dirty="0">
                  <a:solidFill>
                    <a:schemeClr val="tx1"/>
                  </a:solidFill>
                  <a:latin typeface="Times New Roman" pitchFamily="18" charset="0"/>
                  <a:sym typeface="Arial" pitchFamily="34" charset="0"/>
                </a:rPr>
                <a:t>N</a:t>
              </a:r>
              <a:r>
                <a:rPr lang="zh-CN" altLang="en-US" sz="2800" dirty="0">
                  <a:solidFill>
                    <a:schemeClr val="tx1"/>
                  </a:solidFill>
                  <a:latin typeface="Times New Roman" pitchFamily="18" charset="0"/>
                  <a:sym typeface="Arial" pitchFamily="34" charset="0"/>
                </a:rPr>
                <a:t>沟</a:t>
              </a:r>
              <a:r>
                <a:rPr lang="en-US" altLang="zh-CN" sz="2800" dirty="0">
                  <a:solidFill>
                    <a:srgbClr val="000000"/>
                  </a:solidFill>
                  <a:latin typeface="Times New Roman" pitchFamily="18" charset="0"/>
                  <a:sym typeface="Arial" pitchFamily="34" charset="0"/>
                </a:rPr>
                <a:t>MOSFET</a:t>
              </a:r>
              <a:endParaRPr lang="zh-CN" altLang="en-US" sz="2800" dirty="0">
                <a:solidFill>
                  <a:srgbClr val="000000"/>
                </a:solidFill>
                <a:latin typeface="Times New Roman" pitchFamily="18" charset="0"/>
                <a:sym typeface="Arial" pitchFamily="34" charset="0"/>
              </a:endParaRPr>
            </a:p>
            <a:p>
              <a:pPr algn="ctr"/>
              <a:r>
                <a:rPr lang="en-US" altLang="zh-CN" sz="2800" dirty="0">
                  <a:solidFill>
                    <a:schemeClr val="tx1"/>
                  </a:solidFill>
                  <a:latin typeface="Times New Roman" pitchFamily="18" charset="0"/>
                  <a:sym typeface="Arial" pitchFamily="34" charset="0"/>
                </a:rPr>
                <a:t> </a:t>
              </a:r>
              <a:endParaRPr lang="zh-CN" altLang="en-US" sz="2800" dirty="0">
                <a:solidFill>
                  <a:schemeClr val="tx1"/>
                </a:solidFill>
                <a:latin typeface="Times New Roman" pitchFamily="18" charset="0"/>
                <a:sym typeface="Arial" pitchFamily="34" charset="0"/>
              </a:endParaRPr>
            </a:p>
            <a:p>
              <a:pPr algn="ctr"/>
              <a:r>
                <a:rPr lang="en-US" altLang="zh-CN" sz="2800" dirty="0">
                  <a:solidFill>
                    <a:schemeClr val="tx1"/>
                  </a:solidFill>
                  <a:latin typeface="Times New Roman" pitchFamily="18" charset="0"/>
                  <a:sym typeface="Arial" pitchFamily="34" charset="0"/>
                </a:rPr>
                <a:t>P</a:t>
              </a:r>
              <a:r>
                <a:rPr lang="zh-CN" altLang="en-US" sz="2800" dirty="0">
                  <a:solidFill>
                    <a:schemeClr val="tx1"/>
                  </a:solidFill>
                  <a:latin typeface="Times New Roman" pitchFamily="18" charset="0"/>
                  <a:sym typeface="Arial" pitchFamily="34" charset="0"/>
                </a:rPr>
                <a:t>沟</a:t>
              </a:r>
              <a:r>
                <a:rPr lang="en-US" altLang="zh-CN" sz="2800" dirty="0">
                  <a:solidFill>
                    <a:srgbClr val="000000"/>
                  </a:solidFill>
                  <a:latin typeface="Times New Roman" pitchFamily="18" charset="0"/>
                  <a:sym typeface="Arial" pitchFamily="34" charset="0"/>
                </a:rPr>
                <a:t>MOSFET</a:t>
              </a:r>
              <a:r>
                <a:rPr lang="en-US" altLang="zh-CN" sz="2800" dirty="0">
                  <a:solidFill>
                    <a:schemeClr val="tx1"/>
                  </a:solidFill>
                  <a:latin typeface="Times New Roman" pitchFamily="18" charset="0"/>
                  <a:sym typeface="Arial" pitchFamily="34" charset="0"/>
                </a:rPr>
                <a:t> </a:t>
              </a:r>
              <a:endParaRPr lang="zh-CN" altLang="en-US" dirty="0">
                <a:latin typeface="Times New Roman" pitchFamily="18" charset="0"/>
              </a:endParaRPr>
            </a:p>
          </p:txBody>
        </p:sp>
        <p:sp>
          <p:nvSpPr>
            <p:cNvPr id="3090" name="AutoShape 13"/>
            <p:cNvSpPr>
              <a:spLocks/>
            </p:cNvSpPr>
            <p:nvPr/>
          </p:nvSpPr>
          <p:spPr bwMode="auto">
            <a:xfrm>
              <a:off x="86" y="192"/>
              <a:ext cx="144" cy="500"/>
            </a:xfrm>
            <a:prstGeom prst="leftBrace">
              <a:avLst>
                <a:gd name="adj1" fmla="val 28903"/>
                <a:gd name="adj2" fmla="val 50000"/>
              </a:avLst>
            </a:prstGeom>
            <a:noFill/>
            <a:ln w="28575">
              <a:solidFill>
                <a:srgbClr val="99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a:solidFill>
                  <a:srgbClr val="000000"/>
                </a:solidFill>
                <a:latin typeface="Times New Roman" pitchFamily="18" charset="0"/>
                <a:sym typeface="Arial" pitchFamily="34" charset="0"/>
              </a:endParaRPr>
            </a:p>
          </p:txBody>
        </p:sp>
      </p:grpSp>
      <p:grpSp>
        <p:nvGrpSpPr>
          <p:cNvPr id="4110" name="Group 14"/>
          <p:cNvGrpSpPr>
            <a:grpSpLocks/>
          </p:cNvGrpSpPr>
          <p:nvPr/>
        </p:nvGrpSpPr>
        <p:grpSpPr bwMode="auto">
          <a:xfrm>
            <a:off x="7218114" y="4120418"/>
            <a:ext cx="1493837" cy="822325"/>
            <a:chOff x="0" y="0"/>
            <a:chExt cx="941" cy="518"/>
          </a:xfrm>
        </p:grpSpPr>
        <p:sp>
          <p:nvSpPr>
            <p:cNvPr id="3087" name="AutoShape 15"/>
            <p:cNvSpPr>
              <a:spLocks/>
            </p:cNvSpPr>
            <p:nvPr/>
          </p:nvSpPr>
          <p:spPr bwMode="auto">
            <a:xfrm>
              <a:off x="0" y="86"/>
              <a:ext cx="144" cy="384"/>
            </a:xfrm>
            <a:prstGeom prst="leftBrace">
              <a:avLst>
                <a:gd name="adj1" fmla="val 22198"/>
                <a:gd name="adj2" fmla="val 50000"/>
              </a:avLst>
            </a:prstGeom>
            <a:noFill/>
            <a:ln w="28575">
              <a:solidFill>
                <a:srgbClr val="75E5EB"/>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3088" name="Rectangle 16"/>
            <p:cNvSpPr>
              <a:spLocks noChangeArrowheads="1"/>
            </p:cNvSpPr>
            <p:nvPr/>
          </p:nvSpPr>
          <p:spPr bwMode="auto">
            <a:xfrm>
              <a:off x="29" y="0"/>
              <a:ext cx="91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a:solidFill>
                    <a:schemeClr val="tx1"/>
                  </a:solidFill>
                  <a:latin typeface="Times New Roman" pitchFamily="18" charset="0"/>
                  <a:ea typeface="黑体" pitchFamily="49" charset="-122"/>
                </a:rPr>
                <a:t>增强型</a:t>
              </a:r>
            </a:p>
            <a:p>
              <a:pPr algn="ctr"/>
              <a:r>
                <a:rPr lang="zh-CN" altLang="en-US">
                  <a:solidFill>
                    <a:schemeClr val="tx1"/>
                  </a:solidFill>
                  <a:latin typeface="Times New Roman" pitchFamily="18" charset="0"/>
                  <a:ea typeface="黑体" pitchFamily="49" charset="-122"/>
                </a:rPr>
                <a:t>耗尽型</a:t>
              </a:r>
              <a:endParaRPr lang="zh-CN" altLang="en-US">
                <a:latin typeface="Times New Roman" pitchFamily="18" charset="0"/>
              </a:endParaRPr>
            </a:p>
          </p:txBody>
        </p:sp>
      </p:grpSp>
      <p:grpSp>
        <p:nvGrpSpPr>
          <p:cNvPr id="4113" name="Group 17"/>
          <p:cNvGrpSpPr>
            <a:grpSpLocks/>
          </p:cNvGrpSpPr>
          <p:nvPr/>
        </p:nvGrpSpPr>
        <p:grpSpPr bwMode="auto">
          <a:xfrm>
            <a:off x="7227639" y="5018943"/>
            <a:ext cx="1520825" cy="822325"/>
            <a:chOff x="0" y="0"/>
            <a:chExt cx="958" cy="518"/>
          </a:xfrm>
        </p:grpSpPr>
        <p:sp>
          <p:nvSpPr>
            <p:cNvPr id="3085" name="AutoShape 18"/>
            <p:cNvSpPr>
              <a:spLocks/>
            </p:cNvSpPr>
            <p:nvPr/>
          </p:nvSpPr>
          <p:spPr bwMode="auto">
            <a:xfrm>
              <a:off x="0" y="86"/>
              <a:ext cx="144" cy="384"/>
            </a:xfrm>
            <a:prstGeom prst="leftBrace">
              <a:avLst>
                <a:gd name="adj1" fmla="val 22198"/>
                <a:gd name="adj2" fmla="val 50000"/>
              </a:avLst>
            </a:prstGeom>
            <a:noFill/>
            <a:ln w="28575">
              <a:solidFill>
                <a:srgbClr val="75E5EB"/>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3086" name="Rectangle 19"/>
            <p:cNvSpPr>
              <a:spLocks noChangeArrowheads="1"/>
            </p:cNvSpPr>
            <p:nvPr/>
          </p:nvSpPr>
          <p:spPr bwMode="auto">
            <a:xfrm>
              <a:off x="46" y="0"/>
              <a:ext cx="91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a:solidFill>
                    <a:schemeClr val="tx1"/>
                  </a:solidFill>
                  <a:latin typeface="Times New Roman" pitchFamily="18" charset="0"/>
                  <a:ea typeface="黑体" pitchFamily="49" charset="-122"/>
                </a:rPr>
                <a:t>增强型</a:t>
              </a:r>
            </a:p>
            <a:p>
              <a:pPr algn="ctr"/>
              <a:r>
                <a:rPr lang="zh-CN" altLang="en-US">
                  <a:solidFill>
                    <a:schemeClr val="tx1"/>
                  </a:solidFill>
                  <a:latin typeface="Times New Roman" pitchFamily="18" charset="0"/>
                  <a:ea typeface="黑体" pitchFamily="49" charset="-122"/>
                </a:rPr>
                <a:t>耗尽型</a:t>
              </a:r>
              <a:endParaRPr lang="zh-CN" altLang="en-US">
                <a:latin typeface="Times New Roman" pitchFamily="18" charset="0"/>
              </a:endParaRPr>
            </a:p>
          </p:txBody>
        </p:sp>
      </p:grpSp>
      <p:pic>
        <p:nvPicPr>
          <p:cNvPr id="3084" name="Picture 20" descr="020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7412" y="1517715"/>
            <a:ext cx="1259445" cy="1347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文本框 20">
            <a:extLst>
              <a:ext uri="{FF2B5EF4-FFF2-40B4-BE49-F238E27FC236}">
                <a16:creationId xmlns:a16="http://schemas.microsoft.com/office/drawing/2014/main" id="{50CA1AA9-3D2C-4C97-8F1B-F4D50F5C9BCB}"/>
              </a:ext>
            </a:extLst>
          </p:cNvPr>
          <p:cNvSpPr txBox="1"/>
          <p:nvPr/>
        </p:nvSpPr>
        <p:spPr>
          <a:xfrm>
            <a:off x="7771706" y="6228020"/>
            <a:ext cx="415499" cy="369332"/>
          </a:xfrm>
          <a:prstGeom prst="rect">
            <a:avLst/>
          </a:prstGeom>
          <a:noFill/>
        </p:spPr>
        <p:txBody>
          <a:bodyPr wrap="none" rtlCol="0">
            <a:spAutoFit/>
          </a:bodyPr>
          <a:lstStyle/>
          <a:p>
            <a:r>
              <a:rPr lang="en-US" altLang="zh-CN" sz="1800" dirty="0">
                <a:solidFill>
                  <a:srgbClr val="E4A4DC"/>
                </a:solidFill>
              </a:rPr>
              <a:t>95</a:t>
            </a:r>
            <a:endParaRPr lang="zh-CN" altLang="en-US" sz="1800" dirty="0">
              <a:solidFill>
                <a:srgbClr val="E4A4D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animEffect filter="wipe(left)">
                                      <p:cBhvr>
                                        <p:cTn id="7" dur="500"/>
                                        <p:tgtEl>
                                          <p:spTgt spid="410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01"/>
                                        </p:tgtEl>
                                        <p:attrNameLst>
                                          <p:attrName>style.visibility</p:attrName>
                                        </p:attrNameLst>
                                      </p:cBhvr>
                                      <p:to>
                                        <p:strVal val="visible"/>
                                      </p:to>
                                    </p:set>
                                    <p:animEffect filter="wipe(left)">
                                      <p:cBhvr>
                                        <p:cTn id="12" dur="500"/>
                                        <p:tgtEl>
                                          <p:spTgt spid="4101"/>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102">
                                            <p:txEl>
                                              <p:pRg st="0" end="0"/>
                                            </p:txEl>
                                          </p:spTgt>
                                        </p:tgtEl>
                                        <p:attrNameLst>
                                          <p:attrName>style.visibility</p:attrName>
                                        </p:attrNameLst>
                                      </p:cBhvr>
                                      <p:to>
                                        <p:strVal val="visible"/>
                                      </p:to>
                                    </p:set>
                                    <p:animEffect filter="wipe(left)">
                                      <p:cBhvr>
                                        <p:cTn id="16" dur="500"/>
                                        <p:tgtEl>
                                          <p:spTgt spid="4102">
                                            <p:txEl>
                                              <p:pRg st="0" end="0"/>
                                            </p:txEl>
                                          </p:spTgt>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4102">
                                            <p:txEl>
                                              <p:pRg st="1" end="1"/>
                                            </p:txEl>
                                          </p:spTgt>
                                        </p:tgtEl>
                                        <p:attrNameLst>
                                          <p:attrName>style.visibility</p:attrName>
                                        </p:attrNameLst>
                                      </p:cBhvr>
                                      <p:to>
                                        <p:strVal val="visible"/>
                                      </p:to>
                                    </p:set>
                                    <p:animEffect filter="wipe(left)">
                                      <p:cBhvr>
                                        <p:cTn id="20" dur="500"/>
                                        <p:tgtEl>
                                          <p:spTgt spid="4102">
                                            <p:txEl>
                                              <p:pRg st="1" end="1"/>
                                            </p:txEl>
                                          </p:spTgt>
                                        </p:tgtEl>
                                      </p:cBhvr>
                                    </p:animEffect>
                                  </p:childTnLst>
                                </p:cTn>
                              </p:par>
                            </p:childTnLst>
                          </p:cTn>
                        </p:par>
                        <p:par>
                          <p:cTn id="21" fill="hold" nodeType="afterGroup">
                            <p:stCondLst>
                              <p:cond delay="1500"/>
                            </p:stCondLst>
                            <p:childTnLst>
                              <p:par>
                                <p:cTn id="22" presetID="22" presetClass="entr" presetSubtype="8" fill="hold" grpId="0" nodeType="afterEffect">
                                  <p:stCondLst>
                                    <p:cond delay="2000"/>
                                  </p:stCondLst>
                                  <p:childTnLst>
                                    <p:set>
                                      <p:cBhvr>
                                        <p:cTn id="23" dur="1" fill="hold">
                                          <p:stCondLst>
                                            <p:cond delay="0"/>
                                          </p:stCondLst>
                                        </p:cTn>
                                        <p:tgtEl>
                                          <p:spTgt spid="4103">
                                            <p:txEl>
                                              <p:pRg st="0" end="0"/>
                                            </p:txEl>
                                          </p:spTgt>
                                        </p:tgtEl>
                                        <p:attrNameLst>
                                          <p:attrName>style.visibility</p:attrName>
                                        </p:attrNameLst>
                                      </p:cBhvr>
                                      <p:to>
                                        <p:strVal val="visible"/>
                                      </p:to>
                                    </p:set>
                                    <p:animEffect filter="wipe(left)">
                                      <p:cBhvr>
                                        <p:cTn id="24" dur="500"/>
                                        <p:tgtEl>
                                          <p:spTgt spid="4103">
                                            <p:txEl>
                                              <p:pRg st="0" end="0"/>
                                            </p:txEl>
                                          </p:spTgt>
                                        </p:tgtEl>
                                      </p:cBhvr>
                                    </p:animEffect>
                                  </p:childTnLst>
                                </p:cTn>
                              </p:par>
                            </p:childTnLst>
                          </p:cTn>
                        </p:par>
                        <p:par>
                          <p:cTn id="25" fill="hold" nodeType="afterGroup">
                            <p:stCondLst>
                              <p:cond delay="4000"/>
                            </p:stCondLst>
                            <p:childTnLst>
                              <p:par>
                                <p:cTn id="26" presetID="22" presetClass="entr" presetSubtype="8" fill="hold" grpId="0" nodeType="afterEffect">
                                  <p:stCondLst>
                                    <p:cond delay="2000"/>
                                  </p:stCondLst>
                                  <p:childTnLst>
                                    <p:set>
                                      <p:cBhvr>
                                        <p:cTn id="27" dur="1" fill="hold">
                                          <p:stCondLst>
                                            <p:cond delay="0"/>
                                          </p:stCondLst>
                                        </p:cTn>
                                        <p:tgtEl>
                                          <p:spTgt spid="4103">
                                            <p:txEl>
                                              <p:pRg st="1" end="1"/>
                                            </p:txEl>
                                          </p:spTgt>
                                        </p:tgtEl>
                                        <p:attrNameLst>
                                          <p:attrName>style.visibility</p:attrName>
                                        </p:attrNameLst>
                                      </p:cBhvr>
                                      <p:to>
                                        <p:strVal val="visible"/>
                                      </p:to>
                                    </p:set>
                                    <p:animEffect filter="wipe(left)">
                                      <p:cBhvr>
                                        <p:cTn id="28" dur="500"/>
                                        <p:tgtEl>
                                          <p:spTgt spid="4103">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16" fill="hold" nodeType="clickEffect">
                                  <p:stCondLst>
                                    <p:cond delay="0"/>
                                  </p:stCondLst>
                                  <p:childTnLst>
                                    <p:set>
                                      <p:cBhvr>
                                        <p:cTn id="32" dur="1" fill="hold">
                                          <p:stCondLst>
                                            <p:cond delay="0"/>
                                          </p:stCondLst>
                                        </p:cTn>
                                        <p:tgtEl>
                                          <p:spTgt spid="4104"/>
                                        </p:tgtEl>
                                        <p:attrNameLst>
                                          <p:attrName>style.visibility</p:attrName>
                                        </p:attrNameLst>
                                      </p:cBhvr>
                                      <p:to>
                                        <p:strVal val="visible"/>
                                      </p:to>
                                    </p:set>
                                    <p:anim calcmode="lin" valueType="num">
                                      <p:cBhvr>
                                        <p:cTn id="33" dur="500" fill="hold"/>
                                        <p:tgtEl>
                                          <p:spTgt spid="4104"/>
                                        </p:tgtEl>
                                        <p:attrNameLst>
                                          <p:attrName>ppt_w</p:attrName>
                                        </p:attrNameLst>
                                      </p:cBhvr>
                                      <p:tavLst>
                                        <p:tav tm="0">
                                          <p:val>
                                            <p:fltVal val="0"/>
                                          </p:val>
                                        </p:tav>
                                        <p:tav tm="100000">
                                          <p:val>
                                            <p:strVal val="#ppt_w"/>
                                          </p:val>
                                        </p:tav>
                                      </p:tavLst>
                                    </p:anim>
                                    <p:anim calcmode="lin" valueType="num">
                                      <p:cBhvr>
                                        <p:cTn id="34" dur="500" fill="hold"/>
                                        <p:tgtEl>
                                          <p:spTgt spid="4104"/>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16" fill="hold" nodeType="clickEffect">
                                  <p:stCondLst>
                                    <p:cond delay="0"/>
                                  </p:stCondLst>
                                  <p:childTnLst>
                                    <p:set>
                                      <p:cBhvr>
                                        <p:cTn id="38" dur="1" fill="hold">
                                          <p:stCondLst>
                                            <p:cond delay="0"/>
                                          </p:stCondLst>
                                        </p:cTn>
                                        <p:tgtEl>
                                          <p:spTgt spid="4107"/>
                                        </p:tgtEl>
                                        <p:attrNameLst>
                                          <p:attrName>style.visibility</p:attrName>
                                        </p:attrNameLst>
                                      </p:cBhvr>
                                      <p:to>
                                        <p:strVal val="visible"/>
                                      </p:to>
                                    </p:set>
                                    <p:anim calcmode="lin" valueType="num">
                                      <p:cBhvr>
                                        <p:cTn id="39" dur="500" fill="hold"/>
                                        <p:tgtEl>
                                          <p:spTgt spid="4107"/>
                                        </p:tgtEl>
                                        <p:attrNameLst>
                                          <p:attrName>ppt_w</p:attrName>
                                        </p:attrNameLst>
                                      </p:cBhvr>
                                      <p:tavLst>
                                        <p:tav tm="0">
                                          <p:val>
                                            <p:fltVal val="0"/>
                                          </p:val>
                                        </p:tav>
                                        <p:tav tm="100000">
                                          <p:val>
                                            <p:strVal val="#ppt_w"/>
                                          </p:val>
                                        </p:tav>
                                      </p:tavLst>
                                    </p:anim>
                                    <p:anim calcmode="lin" valueType="num">
                                      <p:cBhvr>
                                        <p:cTn id="40" dur="500" fill="hold"/>
                                        <p:tgtEl>
                                          <p:spTgt spid="4107"/>
                                        </p:tgtEl>
                                        <p:attrNameLst>
                                          <p:attrName>ppt_h</p:attrName>
                                        </p:attrNameLst>
                                      </p:cBhvr>
                                      <p:tavLst>
                                        <p:tav tm="0">
                                          <p:val>
                                            <p:fltVal val="0"/>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3" presetClass="entr" presetSubtype="16" fill="hold" nodeType="clickEffect">
                                  <p:stCondLst>
                                    <p:cond delay="0"/>
                                  </p:stCondLst>
                                  <p:childTnLst>
                                    <p:set>
                                      <p:cBhvr>
                                        <p:cTn id="44" dur="1" fill="hold">
                                          <p:stCondLst>
                                            <p:cond delay="0"/>
                                          </p:stCondLst>
                                        </p:cTn>
                                        <p:tgtEl>
                                          <p:spTgt spid="4110"/>
                                        </p:tgtEl>
                                        <p:attrNameLst>
                                          <p:attrName>style.visibility</p:attrName>
                                        </p:attrNameLst>
                                      </p:cBhvr>
                                      <p:to>
                                        <p:strVal val="visible"/>
                                      </p:to>
                                    </p:set>
                                    <p:anim calcmode="lin" valueType="num">
                                      <p:cBhvr>
                                        <p:cTn id="45" dur="500" fill="hold"/>
                                        <p:tgtEl>
                                          <p:spTgt spid="4110"/>
                                        </p:tgtEl>
                                        <p:attrNameLst>
                                          <p:attrName>ppt_w</p:attrName>
                                        </p:attrNameLst>
                                      </p:cBhvr>
                                      <p:tavLst>
                                        <p:tav tm="0">
                                          <p:val>
                                            <p:fltVal val="0"/>
                                          </p:val>
                                        </p:tav>
                                        <p:tav tm="100000">
                                          <p:val>
                                            <p:strVal val="#ppt_w"/>
                                          </p:val>
                                        </p:tav>
                                      </p:tavLst>
                                    </p:anim>
                                    <p:anim calcmode="lin" valueType="num">
                                      <p:cBhvr>
                                        <p:cTn id="46" dur="500" fill="hold"/>
                                        <p:tgtEl>
                                          <p:spTgt spid="4110"/>
                                        </p:tgtEl>
                                        <p:attrNameLst>
                                          <p:attrName>ppt_h</p:attrName>
                                        </p:attrNameLst>
                                      </p:cBhvr>
                                      <p:tavLst>
                                        <p:tav tm="0">
                                          <p:val>
                                            <p:fltVal val="0"/>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3" presetClass="entr" presetSubtype="16" fill="hold" nodeType="clickEffect">
                                  <p:stCondLst>
                                    <p:cond delay="0"/>
                                  </p:stCondLst>
                                  <p:childTnLst>
                                    <p:set>
                                      <p:cBhvr>
                                        <p:cTn id="50" dur="1" fill="hold">
                                          <p:stCondLst>
                                            <p:cond delay="0"/>
                                          </p:stCondLst>
                                        </p:cTn>
                                        <p:tgtEl>
                                          <p:spTgt spid="4113"/>
                                        </p:tgtEl>
                                        <p:attrNameLst>
                                          <p:attrName>style.visibility</p:attrName>
                                        </p:attrNameLst>
                                      </p:cBhvr>
                                      <p:to>
                                        <p:strVal val="visible"/>
                                      </p:to>
                                    </p:set>
                                    <p:anim calcmode="lin" valueType="num">
                                      <p:cBhvr>
                                        <p:cTn id="51" dur="500" fill="hold"/>
                                        <p:tgtEl>
                                          <p:spTgt spid="4113"/>
                                        </p:tgtEl>
                                        <p:attrNameLst>
                                          <p:attrName>ppt_w</p:attrName>
                                        </p:attrNameLst>
                                      </p:cBhvr>
                                      <p:tavLst>
                                        <p:tav tm="0">
                                          <p:val>
                                            <p:fltVal val="0"/>
                                          </p:val>
                                        </p:tav>
                                        <p:tav tm="100000">
                                          <p:val>
                                            <p:strVal val="#ppt_w"/>
                                          </p:val>
                                        </p:tav>
                                      </p:tavLst>
                                    </p:anim>
                                    <p:anim calcmode="lin" valueType="num">
                                      <p:cBhvr>
                                        <p:cTn id="52" dur="500" fill="hold"/>
                                        <p:tgtEl>
                                          <p:spTgt spid="411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build="p" bldLvl="0"/>
      <p:bldP spid="4101" grpId="0" bldLvl="0" animBg="1"/>
      <p:bldP spid="4102" grpId="0" build="p" bldLvl="0"/>
      <p:bldP spid="4103" grpId="0" build="p" bldLvl="0" advAuto="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55576" y="1340768"/>
            <a:ext cx="26468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0" dirty="0">
                <a:solidFill>
                  <a:srgbClr val="0033CC"/>
                </a:solidFill>
                <a:latin typeface="黑体" panose="02010609060101010101" pitchFamily="49" charset="-122"/>
                <a:ea typeface="黑体" panose="02010609060101010101" pitchFamily="49" charset="-122"/>
                <a:sym typeface="Arial" pitchFamily="34" charset="0"/>
              </a:rPr>
              <a:t>2</a:t>
            </a:r>
            <a:r>
              <a:rPr lang="zh-CN" altLang="en-US" sz="3200" b="0" dirty="0">
                <a:solidFill>
                  <a:srgbClr val="0033CC"/>
                </a:solidFill>
                <a:latin typeface="黑体" panose="02010609060101010101" pitchFamily="49" charset="-122"/>
                <a:ea typeface="黑体" panose="02010609060101010101" pitchFamily="49" charset="-122"/>
                <a:sym typeface="Arial" pitchFamily="34" charset="0"/>
              </a:rPr>
              <a:t>、</a:t>
            </a:r>
            <a:r>
              <a:rPr lang="en-US" altLang="zh-CN" sz="3200" b="0" dirty="0">
                <a:solidFill>
                  <a:srgbClr val="0033CC"/>
                </a:solidFill>
                <a:latin typeface="黑体" panose="02010609060101010101" pitchFamily="49" charset="-122"/>
                <a:ea typeface="黑体" panose="02010609060101010101" pitchFamily="49" charset="-122"/>
                <a:sym typeface="Arial" pitchFamily="34" charset="0"/>
              </a:rPr>
              <a:t>FET</a:t>
            </a:r>
            <a:r>
              <a:rPr lang="zh-CN" altLang="en-US" sz="3200" b="0" dirty="0">
                <a:solidFill>
                  <a:srgbClr val="0033CC"/>
                </a:solidFill>
                <a:latin typeface="黑体" panose="02010609060101010101" pitchFamily="49" charset="-122"/>
                <a:ea typeface="黑体" panose="02010609060101010101" pitchFamily="49" charset="-122"/>
                <a:sym typeface="Arial" pitchFamily="34" charset="0"/>
              </a:rPr>
              <a:t>的特点</a:t>
            </a:r>
            <a:endParaRPr lang="zh-CN" altLang="en-US" sz="2000" b="0" dirty="0">
              <a:latin typeface="黑体" panose="02010609060101010101" pitchFamily="49" charset="-122"/>
              <a:ea typeface="黑体" panose="02010609060101010101" pitchFamily="49" charset="-122"/>
            </a:endParaRPr>
          </a:p>
        </p:txBody>
      </p:sp>
      <p:sp>
        <p:nvSpPr>
          <p:cNvPr id="5123" name="Rectangle 3"/>
          <p:cNvSpPr>
            <a:spLocks noChangeArrowheads="1"/>
          </p:cNvSpPr>
          <p:nvPr/>
        </p:nvSpPr>
        <p:spPr bwMode="auto">
          <a:xfrm>
            <a:off x="215516" y="2820265"/>
            <a:ext cx="790274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914400" lvl="1" indent="-457200" algn="l">
              <a:buFont typeface="Wingdings" panose="05000000000000000000" pitchFamily="2" charset="2"/>
              <a:buChar char="Ø"/>
            </a:pPr>
            <a:r>
              <a:rPr lang="zh-CN" altLang="en-US" sz="2800" dirty="0">
                <a:solidFill>
                  <a:schemeClr val="tx1"/>
                </a:solidFill>
                <a:latin typeface="Times New Roman" pitchFamily="18" charset="0"/>
                <a:sym typeface="Arial" pitchFamily="34" charset="0"/>
              </a:rPr>
              <a:t>单极型器件</a:t>
            </a:r>
            <a:r>
              <a:rPr lang="zh-CN" altLang="en-US" sz="2800" dirty="0">
                <a:solidFill>
                  <a:schemeClr val="tx1"/>
                </a:solidFill>
                <a:latin typeface="宋体" pitchFamily="2" charset="-122"/>
                <a:sym typeface="宋体" pitchFamily="2" charset="-122"/>
              </a:rPr>
              <a:t>（</a:t>
            </a:r>
            <a:r>
              <a:rPr lang="en-US" altLang="zh-CN" sz="2800" dirty="0">
                <a:solidFill>
                  <a:schemeClr val="tx1"/>
                </a:solidFill>
                <a:latin typeface="宋体" pitchFamily="2" charset="-122"/>
                <a:sym typeface="宋体" pitchFamily="2" charset="-122"/>
              </a:rPr>
              <a:t>FET</a:t>
            </a:r>
            <a:r>
              <a:rPr lang="zh-CN" altLang="en-US" sz="2800" dirty="0">
                <a:solidFill>
                  <a:schemeClr val="tx1"/>
                </a:solidFill>
                <a:latin typeface="宋体" pitchFamily="2" charset="-122"/>
                <a:sym typeface="宋体" pitchFamily="2" charset="-122"/>
              </a:rPr>
              <a:t>中只有</a:t>
            </a:r>
            <a:r>
              <a:rPr lang="zh-CN" altLang="en-US" sz="2800" dirty="0">
                <a:solidFill>
                  <a:schemeClr val="tx1"/>
                </a:solidFill>
                <a:latin typeface="Times New Roman" pitchFamily="18" charset="0"/>
                <a:sym typeface="Arial" pitchFamily="34" charset="0"/>
              </a:rPr>
              <a:t>一种载流子导电</a:t>
            </a:r>
            <a:r>
              <a:rPr lang="zh-CN" altLang="en-US" sz="2800" dirty="0">
                <a:solidFill>
                  <a:schemeClr val="tx1"/>
                </a:solidFill>
                <a:latin typeface="宋体" pitchFamily="2" charset="-122"/>
                <a:sym typeface="宋体" pitchFamily="2" charset="-122"/>
              </a:rPr>
              <a:t>）</a:t>
            </a:r>
            <a:endParaRPr lang="zh-CN" altLang="en-US" dirty="0">
              <a:latin typeface="Times New Roman" pitchFamily="18" charset="0"/>
            </a:endParaRPr>
          </a:p>
        </p:txBody>
      </p:sp>
      <p:sp>
        <p:nvSpPr>
          <p:cNvPr id="5124" name="Rectangle 4"/>
          <p:cNvSpPr>
            <a:spLocks noChangeArrowheads="1"/>
          </p:cNvSpPr>
          <p:nvPr/>
        </p:nvSpPr>
        <p:spPr bwMode="auto">
          <a:xfrm>
            <a:off x="716470" y="4926112"/>
            <a:ext cx="8140006"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gn="l">
              <a:buFont typeface="Wingdings" pitchFamily="2" charset="2"/>
              <a:buChar char="Ø"/>
            </a:pPr>
            <a:r>
              <a:rPr lang="zh-CN" altLang="en-US" sz="2800" dirty="0">
                <a:solidFill>
                  <a:schemeClr val="tx1"/>
                </a:solidFill>
                <a:latin typeface="Times New Roman" pitchFamily="18" charset="0"/>
                <a:sym typeface="Arial" pitchFamily="34" charset="0"/>
              </a:rPr>
              <a:t>工艺简单易集成、功耗小、 体积小、成本低</a:t>
            </a:r>
            <a:endParaRPr lang="zh-CN" altLang="en-US" dirty="0">
              <a:latin typeface="Times New Roman" pitchFamily="18" charset="0"/>
            </a:endParaRPr>
          </a:p>
        </p:txBody>
      </p:sp>
      <p:sp>
        <p:nvSpPr>
          <p:cNvPr id="5125" name="Rectangle 5"/>
          <p:cNvSpPr>
            <a:spLocks noChangeArrowheads="1"/>
          </p:cNvSpPr>
          <p:nvPr/>
        </p:nvSpPr>
        <p:spPr bwMode="auto">
          <a:xfrm>
            <a:off x="701675" y="3622375"/>
            <a:ext cx="7335838"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gn="l">
              <a:buFont typeface="Wingdings" pitchFamily="2" charset="2"/>
              <a:buChar char="Ø"/>
            </a:pPr>
            <a:r>
              <a:rPr lang="zh-CN" altLang="en-US" sz="2800" dirty="0">
                <a:solidFill>
                  <a:schemeClr val="tx1"/>
                </a:solidFill>
                <a:latin typeface="Times New Roman" pitchFamily="18" charset="0"/>
                <a:sym typeface="Arial" pitchFamily="34" charset="0"/>
              </a:rPr>
              <a:t>输入电阻高</a:t>
            </a:r>
          </a:p>
          <a:p>
            <a:pPr algn="l"/>
            <a:r>
              <a:rPr lang="zh-CN" altLang="en-US" sz="1100" dirty="0">
                <a:solidFill>
                  <a:schemeClr val="tx1"/>
                </a:solidFill>
                <a:latin typeface="Times New Roman" pitchFamily="18" charset="0"/>
                <a:sym typeface="Arial" pitchFamily="34" charset="0"/>
              </a:rPr>
              <a:t>              </a:t>
            </a:r>
          </a:p>
          <a:p>
            <a:pPr algn="l"/>
            <a:r>
              <a:rPr lang="zh-CN" altLang="en-US" sz="2800" dirty="0">
                <a:solidFill>
                  <a:schemeClr val="tx1"/>
                </a:solidFill>
                <a:latin typeface="Times New Roman" pitchFamily="18" charset="0"/>
                <a:sym typeface="Arial" pitchFamily="34" charset="0"/>
              </a:rPr>
              <a:t>        </a:t>
            </a:r>
            <a:r>
              <a:rPr lang="en-US" altLang="zh-CN" sz="2800" dirty="0">
                <a:solidFill>
                  <a:schemeClr val="tx1"/>
                </a:solidFill>
                <a:latin typeface="宋体" pitchFamily="2" charset="-122"/>
                <a:sym typeface="宋体" pitchFamily="2" charset="-122"/>
              </a:rPr>
              <a:t>( </a:t>
            </a:r>
            <a:r>
              <a:rPr lang="en-US" altLang="zh-CN" sz="2800" dirty="0">
                <a:solidFill>
                  <a:schemeClr val="tx1"/>
                </a:solidFill>
                <a:latin typeface="Times New Roman" pitchFamily="18" charset="0"/>
                <a:sym typeface="Arial" pitchFamily="34" charset="0"/>
              </a:rPr>
              <a:t>10</a:t>
            </a:r>
            <a:r>
              <a:rPr lang="en-US" altLang="zh-CN" sz="2800" baseline="30000" dirty="0">
                <a:solidFill>
                  <a:schemeClr val="tx1"/>
                </a:solidFill>
                <a:latin typeface="Times New Roman" pitchFamily="18" charset="0"/>
                <a:sym typeface="Arial" pitchFamily="34" charset="0"/>
              </a:rPr>
              <a:t>10 </a:t>
            </a:r>
            <a:r>
              <a:rPr lang="en-US" altLang="zh-CN" sz="2800" dirty="0">
                <a:solidFill>
                  <a:schemeClr val="tx1"/>
                </a:solidFill>
                <a:latin typeface="Times New Roman" pitchFamily="18" charset="0"/>
                <a:sym typeface="Symbol" pitchFamily="18" charset="2"/>
              </a:rPr>
              <a:t> </a:t>
            </a:r>
            <a:r>
              <a:rPr lang="en-US" altLang="zh-CN" sz="2800" dirty="0">
                <a:solidFill>
                  <a:schemeClr val="tx1"/>
                </a:solidFill>
                <a:latin typeface="Times New Roman" pitchFamily="18" charset="0"/>
                <a:sym typeface="Arial" pitchFamily="34" charset="0"/>
              </a:rPr>
              <a:t>10</a:t>
            </a:r>
            <a:r>
              <a:rPr lang="en-US" altLang="zh-CN" sz="2800" baseline="30000" dirty="0">
                <a:solidFill>
                  <a:schemeClr val="tx1"/>
                </a:solidFill>
                <a:latin typeface="Times New Roman" pitchFamily="18" charset="0"/>
                <a:sym typeface="Arial" pitchFamily="34" charset="0"/>
              </a:rPr>
              <a:t>15 </a:t>
            </a:r>
            <a:r>
              <a:rPr lang="en-US" altLang="zh-CN" sz="2800" dirty="0">
                <a:solidFill>
                  <a:schemeClr val="tx1"/>
                </a:solidFill>
                <a:latin typeface="Symbol" pitchFamily="18" charset="2"/>
                <a:sym typeface="Symbol" pitchFamily="18" charset="2"/>
              </a:rPr>
              <a:t></a:t>
            </a:r>
            <a:r>
              <a:rPr lang="zh-CN" altLang="en-US" sz="2800" dirty="0">
                <a:solidFill>
                  <a:schemeClr val="tx1"/>
                </a:solidFill>
                <a:latin typeface="Times New Roman" pitchFamily="18" charset="0"/>
                <a:sym typeface="Arial" pitchFamily="34" charset="0"/>
              </a:rPr>
              <a:t>，</a:t>
            </a:r>
            <a:r>
              <a:rPr lang="en-US" altLang="zh-CN" sz="2800" dirty="0">
                <a:solidFill>
                  <a:schemeClr val="tx1"/>
                </a:solidFill>
                <a:latin typeface="Times New Roman" pitchFamily="18" charset="0"/>
                <a:sym typeface="Arial" pitchFamily="34" charset="0"/>
              </a:rPr>
              <a:t>IGFET </a:t>
            </a:r>
            <a:r>
              <a:rPr lang="zh-CN" altLang="en-US" sz="2800" dirty="0">
                <a:solidFill>
                  <a:schemeClr val="tx1"/>
                </a:solidFill>
                <a:latin typeface="Times New Roman" pitchFamily="18" charset="0"/>
                <a:sym typeface="Arial" pitchFamily="34" charset="0"/>
              </a:rPr>
              <a:t>可高达 </a:t>
            </a:r>
            <a:r>
              <a:rPr lang="en-US" altLang="zh-CN" sz="2800" dirty="0">
                <a:solidFill>
                  <a:schemeClr val="tx1"/>
                </a:solidFill>
                <a:latin typeface="Times New Roman" pitchFamily="18" charset="0"/>
                <a:sym typeface="Arial" pitchFamily="34" charset="0"/>
              </a:rPr>
              <a:t>10</a:t>
            </a:r>
            <a:r>
              <a:rPr lang="en-US" altLang="zh-CN" sz="2800" baseline="30000" dirty="0">
                <a:solidFill>
                  <a:schemeClr val="tx1"/>
                </a:solidFill>
                <a:latin typeface="Times New Roman" pitchFamily="18" charset="0"/>
                <a:sym typeface="Arial" pitchFamily="34" charset="0"/>
              </a:rPr>
              <a:t>15  </a:t>
            </a:r>
            <a:r>
              <a:rPr lang="en-US" altLang="zh-CN" sz="2800" dirty="0">
                <a:solidFill>
                  <a:schemeClr val="tx1"/>
                </a:solidFill>
                <a:latin typeface="Symbol" pitchFamily="18" charset="2"/>
                <a:sym typeface="Symbol" pitchFamily="18" charset="2"/>
              </a:rPr>
              <a:t> </a:t>
            </a:r>
            <a:r>
              <a:rPr lang="en-US" altLang="zh-CN" sz="2800" dirty="0">
                <a:solidFill>
                  <a:schemeClr val="tx1"/>
                </a:solidFill>
                <a:latin typeface="宋体" pitchFamily="2" charset="-122"/>
                <a:sym typeface="宋体" pitchFamily="2" charset="-122"/>
              </a:rPr>
              <a:t>)</a:t>
            </a:r>
            <a:endParaRPr lang="zh-CN" altLang="en-US" dirty="0">
              <a:latin typeface="Times New Roman" pitchFamily="18" charset="0"/>
            </a:endParaRPr>
          </a:p>
        </p:txBody>
      </p:sp>
      <p:sp>
        <p:nvSpPr>
          <p:cNvPr id="8" name="Rectangle 3">
            <a:extLst>
              <a:ext uri="{FF2B5EF4-FFF2-40B4-BE49-F238E27FC236}">
                <a16:creationId xmlns:a16="http://schemas.microsoft.com/office/drawing/2014/main" id="{63DE9F7D-47A9-46B4-A770-057B50325DDB}"/>
              </a:ext>
            </a:extLst>
          </p:cNvPr>
          <p:cNvSpPr>
            <a:spLocks noChangeArrowheads="1"/>
          </p:cNvSpPr>
          <p:nvPr/>
        </p:nvSpPr>
        <p:spPr bwMode="auto">
          <a:xfrm>
            <a:off x="755576" y="440668"/>
            <a:ext cx="67911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sz="2800" dirty="0">
                <a:solidFill>
                  <a:schemeClr val="tx1"/>
                </a:solidFill>
                <a:latin typeface="Times New Roman" pitchFamily="18" charset="0"/>
                <a:sym typeface="Arial" pitchFamily="34" charset="0"/>
              </a:rPr>
              <a:t>场效应管 </a:t>
            </a:r>
            <a:r>
              <a:rPr lang="en-US" altLang="zh-CN" sz="2800" dirty="0">
                <a:solidFill>
                  <a:srgbClr val="000000"/>
                </a:solidFill>
                <a:latin typeface="Times New Roman" pitchFamily="18" charset="0"/>
                <a:sym typeface="Arial" pitchFamily="34" charset="0"/>
              </a:rPr>
              <a:t>FET</a:t>
            </a:r>
            <a:r>
              <a:rPr lang="en-US" altLang="zh-CN" sz="2800" dirty="0">
                <a:solidFill>
                  <a:schemeClr val="tx1"/>
                </a:solidFill>
                <a:latin typeface="Times New Roman" pitchFamily="18" charset="0"/>
                <a:sym typeface="Arial" pitchFamily="34" charset="0"/>
              </a:rPr>
              <a:t> </a:t>
            </a:r>
            <a:r>
              <a:rPr lang="en-US" altLang="zh-CN" sz="2800" dirty="0">
                <a:solidFill>
                  <a:srgbClr val="0033CC"/>
                </a:solidFill>
                <a:latin typeface="宋体" pitchFamily="2" charset="-122"/>
                <a:sym typeface="宋体" pitchFamily="2" charset="-122"/>
              </a:rPr>
              <a:t>(</a:t>
            </a:r>
            <a:r>
              <a:rPr lang="en-US" altLang="zh-CN" sz="2800" dirty="0">
                <a:solidFill>
                  <a:srgbClr val="000000"/>
                </a:solidFill>
                <a:latin typeface="Times New Roman" pitchFamily="18" charset="0"/>
                <a:sym typeface="Arial" pitchFamily="34" charset="0"/>
              </a:rPr>
              <a:t>F</a:t>
            </a:r>
            <a:r>
              <a:rPr lang="en-US" altLang="zh-CN" sz="2800" dirty="0">
                <a:solidFill>
                  <a:srgbClr val="0033CC"/>
                </a:solidFill>
                <a:latin typeface="Times New Roman" pitchFamily="18" charset="0"/>
                <a:sym typeface="Arial" pitchFamily="34" charset="0"/>
              </a:rPr>
              <a:t>ield  </a:t>
            </a:r>
            <a:r>
              <a:rPr lang="en-US" altLang="zh-CN" sz="2800" dirty="0">
                <a:solidFill>
                  <a:srgbClr val="000000"/>
                </a:solidFill>
                <a:latin typeface="Times New Roman" pitchFamily="18" charset="0"/>
                <a:sym typeface="Arial" pitchFamily="34" charset="0"/>
              </a:rPr>
              <a:t>E</a:t>
            </a:r>
            <a:r>
              <a:rPr lang="en-US" altLang="zh-CN" sz="2800" dirty="0">
                <a:solidFill>
                  <a:srgbClr val="0033CC"/>
                </a:solidFill>
                <a:latin typeface="Times New Roman" pitchFamily="18" charset="0"/>
                <a:sym typeface="Arial" pitchFamily="34" charset="0"/>
              </a:rPr>
              <a:t>ffect  </a:t>
            </a:r>
            <a:r>
              <a:rPr lang="en-US" altLang="zh-CN" sz="2800" dirty="0">
                <a:solidFill>
                  <a:srgbClr val="000000"/>
                </a:solidFill>
                <a:latin typeface="Times New Roman" pitchFamily="18" charset="0"/>
                <a:sym typeface="Arial" pitchFamily="34" charset="0"/>
              </a:rPr>
              <a:t>T</a:t>
            </a:r>
            <a:r>
              <a:rPr lang="en-US" altLang="zh-CN" sz="2800" dirty="0">
                <a:solidFill>
                  <a:srgbClr val="0033CC"/>
                </a:solidFill>
                <a:latin typeface="Times New Roman" pitchFamily="18" charset="0"/>
                <a:sym typeface="Arial" pitchFamily="34" charset="0"/>
              </a:rPr>
              <a:t>ransistor</a:t>
            </a:r>
            <a:r>
              <a:rPr lang="en-US" altLang="zh-CN" sz="2800" dirty="0">
                <a:solidFill>
                  <a:srgbClr val="0033CC"/>
                </a:solidFill>
                <a:latin typeface="宋体" pitchFamily="2" charset="-122"/>
                <a:sym typeface="宋体" pitchFamily="2" charset="-122"/>
              </a:rPr>
              <a:t>)</a:t>
            </a:r>
            <a:endParaRPr lang="zh-CN" altLang="en-US" dirty="0">
              <a:latin typeface="Times New Roman" pitchFamily="18" charset="0"/>
            </a:endParaRPr>
          </a:p>
        </p:txBody>
      </p:sp>
      <p:pic>
        <p:nvPicPr>
          <p:cNvPr id="10" name="Picture 20" descr="02048">
            <a:extLst>
              <a:ext uri="{FF2B5EF4-FFF2-40B4-BE49-F238E27FC236}">
                <a16:creationId xmlns:a16="http://schemas.microsoft.com/office/drawing/2014/main" id="{C42EB711-1883-4086-A830-6EEE1DC799A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12060" y="1229572"/>
            <a:ext cx="1224136" cy="130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a:extLst>
              <a:ext uri="{FF2B5EF4-FFF2-40B4-BE49-F238E27FC236}">
                <a16:creationId xmlns:a16="http://schemas.microsoft.com/office/drawing/2014/main" id="{0B4E3946-1EB3-418A-8E96-E77355048BD2}"/>
              </a:ext>
            </a:extLst>
          </p:cNvPr>
          <p:cNvSpPr txBox="1"/>
          <p:nvPr/>
        </p:nvSpPr>
        <p:spPr>
          <a:xfrm>
            <a:off x="7771706" y="6228020"/>
            <a:ext cx="415499" cy="369332"/>
          </a:xfrm>
          <a:prstGeom prst="rect">
            <a:avLst/>
          </a:prstGeom>
          <a:noFill/>
        </p:spPr>
        <p:txBody>
          <a:bodyPr wrap="none" rtlCol="0">
            <a:spAutoFit/>
          </a:bodyPr>
          <a:lstStyle/>
          <a:p>
            <a:r>
              <a:rPr lang="en-US" altLang="zh-CN" sz="1800" dirty="0">
                <a:solidFill>
                  <a:srgbClr val="E4A4DC"/>
                </a:solidFill>
              </a:rPr>
              <a:t>96</a:t>
            </a:r>
            <a:endParaRPr lang="zh-CN" altLang="en-US" sz="1800" dirty="0">
              <a:solidFill>
                <a:srgbClr val="E4A4D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filter="wipe(left)">
                                      <p:cBhvr>
                                        <p:cTn id="7" dur="500"/>
                                        <p:tgtEl>
                                          <p:spTgt spid="5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5">
                                            <p:txEl>
                                              <p:pRg st="0" end="0"/>
                                            </p:txEl>
                                          </p:spTgt>
                                        </p:tgtEl>
                                        <p:attrNameLst>
                                          <p:attrName>style.visibility</p:attrName>
                                        </p:attrNameLst>
                                      </p:cBhvr>
                                      <p:to>
                                        <p:strVal val="visible"/>
                                      </p:to>
                                    </p:set>
                                    <p:animEffect filter="wipe(left)">
                                      <p:cBhvr>
                                        <p:cTn id="12" dur="500"/>
                                        <p:tgtEl>
                                          <p:spTgt spid="5125">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125">
                                            <p:txEl>
                                              <p:pRg st="1" end="1"/>
                                            </p:txEl>
                                          </p:spTgt>
                                        </p:tgtEl>
                                        <p:attrNameLst>
                                          <p:attrName>style.visibility</p:attrName>
                                        </p:attrNameLst>
                                      </p:cBhvr>
                                      <p:to>
                                        <p:strVal val="visible"/>
                                      </p:to>
                                    </p:set>
                                    <p:animEffect filter="wipe(left)">
                                      <p:cBhvr>
                                        <p:cTn id="15" dur="500"/>
                                        <p:tgtEl>
                                          <p:spTgt spid="5125">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125">
                                            <p:txEl>
                                              <p:pRg st="2" end="2"/>
                                            </p:txEl>
                                          </p:spTgt>
                                        </p:tgtEl>
                                        <p:attrNameLst>
                                          <p:attrName>style.visibility</p:attrName>
                                        </p:attrNameLst>
                                      </p:cBhvr>
                                      <p:to>
                                        <p:strVal val="visible"/>
                                      </p:to>
                                    </p:set>
                                    <p:animEffect filter="wipe(left)">
                                      <p:cBhvr>
                                        <p:cTn id="18" dur="500"/>
                                        <p:tgtEl>
                                          <p:spTgt spid="5125">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124">
                                            <p:txEl>
                                              <p:pRg st="0" end="0"/>
                                            </p:txEl>
                                          </p:spTgt>
                                        </p:tgtEl>
                                        <p:attrNameLst>
                                          <p:attrName>style.visibility</p:attrName>
                                        </p:attrNameLst>
                                      </p:cBhvr>
                                      <p:to>
                                        <p:strVal val="visible"/>
                                      </p:to>
                                    </p:set>
                                    <p:animEffect filter="wipe(left)">
                                      <p:cBhvr>
                                        <p:cTn id="23" dur="500"/>
                                        <p:tgtEl>
                                          <p:spTgt spid="51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bldLvl="0"/>
      <p:bldP spid="5124" grpId="0" build="p" bldLvl="0"/>
      <p:bldP spid="5125" grpId="0" build="allAtOnce" bldLvl="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7"/>
          <p:cNvSpPr>
            <a:spLocks noChangeArrowheads="1"/>
          </p:cNvSpPr>
          <p:nvPr/>
        </p:nvSpPr>
        <p:spPr bwMode="auto">
          <a:xfrm>
            <a:off x="2057400" y="5780112"/>
            <a:ext cx="171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spcBef>
                <a:spcPct val="50000"/>
              </a:spcBef>
            </a:pPr>
            <a:r>
              <a:rPr lang="zh-CN" altLang="en-US">
                <a:solidFill>
                  <a:schemeClr val="accent2"/>
                </a:solidFill>
                <a:latin typeface="Times New Roman" pitchFamily="18" charset="0"/>
                <a:sym typeface="Arial" pitchFamily="34" charset="0"/>
              </a:rPr>
              <a:t>结构示意图</a:t>
            </a:r>
            <a:endParaRPr lang="zh-CN" altLang="en-US">
              <a:latin typeface="Times New Roman" pitchFamily="18" charset="0"/>
            </a:endParaRPr>
          </a:p>
        </p:txBody>
      </p:sp>
      <p:grpSp>
        <p:nvGrpSpPr>
          <p:cNvPr id="6147" name="Group 8"/>
          <p:cNvGrpSpPr>
            <a:grpSpLocks/>
          </p:cNvGrpSpPr>
          <p:nvPr/>
        </p:nvGrpSpPr>
        <p:grpSpPr bwMode="auto">
          <a:xfrm>
            <a:off x="1104900" y="3560244"/>
            <a:ext cx="3570288" cy="1428750"/>
            <a:chOff x="0" y="0"/>
            <a:chExt cx="2352" cy="1008"/>
          </a:xfrm>
        </p:grpSpPr>
        <p:sp>
          <p:nvSpPr>
            <p:cNvPr id="5182" name="Rectangle 9"/>
            <p:cNvSpPr>
              <a:spLocks noChangeArrowheads="1"/>
            </p:cNvSpPr>
            <p:nvPr/>
          </p:nvSpPr>
          <p:spPr bwMode="auto">
            <a:xfrm>
              <a:off x="0" y="0"/>
              <a:ext cx="2352" cy="1008"/>
            </a:xfrm>
            <a:prstGeom prst="rect">
              <a:avLst/>
            </a:prstGeom>
            <a:solidFill>
              <a:srgbClr val="FFFF00"/>
            </a:solidFill>
            <a:ln w="9525">
              <a:solidFill>
                <a:schemeClr val="tx1"/>
              </a:solidFill>
              <a:miter lim="800000"/>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5183" name="Text Box 10"/>
            <p:cNvSpPr>
              <a:spLocks noChangeArrowheads="1"/>
            </p:cNvSpPr>
            <p:nvPr/>
          </p:nvSpPr>
          <p:spPr bwMode="auto">
            <a:xfrm>
              <a:off x="683" y="609"/>
              <a:ext cx="1051"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spcBef>
                  <a:spcPct val="50000"/>
                </a:spcBef>
              </a:pPr>
              <a:r>
                <a:rPr lang="en-US" altLang="zh-CN">
                  <a:solidFill>
                    <a:schemeClr val="tx1"/>
                  </a:solidFill>
                  <a:latin typeface="Times New Roman" pitchFamily="18" charset="0"/>
                  <a:sym typeface="Arial" pitchFamily="34" charset="0"/>
                </a:rPr>
                <a:t>P</a:t>
              </a:r>
              <a:r>
                <a:rPr lang="zh-CN" altLang="en-US">
                  <a:solidFill>
                    <a:schemeClr val="tx1"/>
                  </a:solidFill>
                  <a:latin typeface="Times New Roman" pitchFamily="18" charset="0"/>
                  <a:sym typeface="Arial" pitchFamily="34" charset="0"/>
                </a:rPr>
                <a:t>型硅衬底</a:t>
              </a:r>
              <a:endParaRPr lang="zh-CN" altLang="en-US" b="0">
                <a:solidFill>
                  <a:schemeClr val="tx1"/>
                </a:solidFill>
                <a:latin typeface="Times New Roman" pitchFamily="18" charset="0"/>
                <a:sym typeface="Arial" pitchFamily="34" charset="0"/>
              </a:endParaRPr>
            </a:p>
          </p:txBody>
        </p:sp>
      </p:grpSp>
      <p:grpSp>
        <p:nvGrpSpPr>
          <p:cNvPr id="6150" name="Group 17"/>
          <p:cNvGrpSpPr>
            <a:grpSpLocks/>
          </p:cNvGrpSpPr>
          <p:nvPr/>
        </p:nvGrpSpPr>
        <p:grpSpPr bwMode="auto">
          <a:xfrm>
            <a:off x="2248271" y="2232856"/>
            <a:ext cx="1119963" cy="1194037"/>
            <a:chOff x="-28" y="67"/>
            <a:chExt cx="738" cy="842"/>
          </a:xfrm>
        </p:grpSpPr>
        <p:sp>
          <p:nvSpPr>
            <p:cNvPr id="5178" name="Rectangle 18"/>
            <p:cNvSpPr>
              <a:spLocks noChangeArrowheads="1"/>
            </p:cNvSpPr>
            <p:nvPr/>
          </p:nvSpPr>
          <p:spPr bwMode="auto">
            <a:xfrm>
              <a:off x="179" y="813"/>
              <a:ext cx="384" cy="96"/>
            </a:xfrm>
            <a:prstGeom prst="rect">
              <a:avLst/>
            </a:prstGeom>
            <a:solidFill>
              <a:srgbClr val="000000"/>
            </a:solidFill>
            <a:ln w="9525">
              <a:solidFill>
                <a:schemeClr val="tx1"/>
              </a:solidFill>
              <a:miter lim="800000"/>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5179" name="Text Box 19"/>
            <p:cNvSpPr>
              <a:spLocks noChangeArrowheads="1"/>
            </p:cNvSpPr>
            <p:nvPr/>
          </p:nvSpPr>
          <p:spPr bwMode="auto">
            <a:xfrm>
              <a:off x="-28" y="67"/>
              <a:ext cx="73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lang="en-US" altLang="zh-CN" dirty="0">
                  <a:solidFill>
                    <a:srgbClr val="C00000"/>
                  </a:solidFill>
                  <a:latin typeface="Times New Roman" pitchFamily="18" charset="0"/>
                  <a:sym typeface="Arial" pitchFamily="34" charset="0"/>
                </a:rPr>
                <a:t>G </a:t>
              </a:r>
              <a:r>
                <a:rPr lang="zh-CN" altLang="en-US" dirty="0">
                  <a:solidFill>
                    <a:srgbClr val="C00000"/>
                  </a:solidFill>
                  <a:latin typeface="Times New Roman" pitchFamily="18" charset="0"/>
                  <a:sym typeface="Arial" pitchFamily="34" charset="0"/>
                </a:rPr>
                <a:t>栅极</a:t>
              </a:r>
              <a:endParaRPr lang="zh-CN" altLang="en-US" dirty="0">
                <a:solidFill>
                  <a:srgbClr val="C00000"/>
                </a:solidFill>
                <a:latin typeface="Times New Roman" pitchFamily="18" charset="0"/>
              </a:endParaRPr>
            </a:p>
          </p:txBody>
        </p:sp>
        <p:sp>
          <p:nvSpPr>
            <p:cNvPr id="5180" name="Oval 20"/>
            <p:cNvSpPr>
              <a:spLocks noChangeArrowheads="1"/>
            </p:cNvSpPr>
            <p:nvPr/>
          </p:nvSpPr>
          <p:spPr bwMode="auto">
            <a:xfrm>
              <a:off x="333" y="442"/>
              <a:ext cx="71" cy="7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5181" name="Line 21"/>
            <p:cNvSpPr>
              <a:spLocks noChangeShapeType="1"/>
            </p:cNvSpPr>
            <p:nvPr/>
          </p:nvSpPr>
          <p:spPr bwMode="auto">
            <a:xfrm>
              <a:off x="371" y="518"/>
              <a:ext cx="1" cy="30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155" name="Group 28"/>
          <p:cNvGrpSpPr>
            <a:grpSpLocks/>
          </p:cNvGrpSpPr>
          <p:nvPr/>
        </p:nvGrpSpPr>
        <p:grpSpPr bwMode="auto">
          <a:xfrm>
            <a:off x="2562225" y="4996932"/>
            <a:ext cx="2046401" cy="628312"/>
            <a:chOff x="0" y="0"/>
            <a:chExt cx="1348" cy="443"/>
          </a:xfrm>
        </p:grpSpPr>
        <p:sp>
          <p:nvSpPr>
            <p:cNvPr id="5173" name="Text Box 29"/>
            <p:cNvSpPr>
              <a:spLocks noChangeArrowheads="1"/>
            </p:cNvSpPr>
            <p:nvPr/>
          </p:nvSpPr>
          <p:spPr bwMode="auto">
            <a:xfrm>
              <a:off x="225" y="117"/>
              <a:ext cx="1123"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spcBef>
                  <a:spcPct val="50000"/>
                </a:spcBef>
              </a:pPr>
              <a:r>
                <a:rPr lang="en-US" altLang="zh-CN" dirty="0">
                  <a:solidFill>
                    <a:srgbClr val="C00000"/>
                  </a:solidFill>
                  <a:latin typeface="Times New Roman" pitchFamily="18" charset="0"/>
                  <a:sym typeface="Arial" pitchFamily="34" charset="0"/>
                </a:rPr>
                <a:t>B </a:t>
              </a:r>
              <a:r>
                <a:rPr lang="zh-CN" altLang="en-US" dirty="0">
                  <a:solidFill>
                    <a:srgbClr val="C00000"/>
                  </a:solidFill>
                  <a:latin typeface="Times New Roman" pitchFamily="18" charset="0"/>
                  <a:sym typeface="Arial" pitchFamily="34" charset="0"/>
                </a:rPr>
                <a:t>衬底引线</a:t>
              </a:r>
              <a:endParaRPr lang="zh-CN" altLang="en-US" dirty="0">
                <a:solidFill>
                  <a:srgbClr val="C00000"/>
                </a:solidFill>
                <a:latin typeface="Times New Roman" pitchFamily="18" charset="0"/>
              </a:endParaRPr>
            </a:p>
          </p:txBody>
        </p:sp>
        <p:grpSp>
          <p:nvGrpSpPr>
            <p:cNvPr id="5174" name="Group 30"/>
            <p:cNvGrpSpPr>
              <a:grpSpLocks/>
            </p:cNvGrpSpPr>
            <p:nvPr/>
          </p:nvGrpSpPr>
          <p:grpSpPr bwMode="auto">
            <a:xfrm>
              <a:off x="0" y="0"/>
              <a:ext cx="384" cy="395"/>
              <a:chOff x="0" y="0"/>
              <a:chExt cx="384" cy="395"/>
            </a:xfrm>
          </p:grpSpPr>
          <p:sp>
            <p:nvSpPr>
              <p:cNvPr id="5175" name="Rectangle 31"/>
              <p:cNvSpPr>
                <a:spLocks noChangeArrowheads="1"/>
              </p:cNvSpPr>
              <p:nvPr/>
            </p:nvSpPr>
            <p:spPr bwMode="auto">
              <a:xfrm>
                <a:off x="0" y="0"/>
                <a:ext cx="384" cy="96"/>
              </a:xfrm>
              <a:prstGeom prst="rect">
                <a:avLst/>
              </a:prstGeom>
              <a:solidFill>
                <a:srgbClr val="000000"/>
              </a:solidFill>
              <a:ln w="9525">
                <a:solidFill>
                  <a:schemeClr val="tx1"/>
                </a:solidFill>
                <a:miter lim="800000"/>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5176" name="Line 32"/>
              <p:cNvSpPr>
                <a:spLocks noChangeShapeType="1"/>
              </p:cNvSpPr>
              <p:nvPr/>
            </p:nvSpPr>
            <p:spPr bwMode="auto">
              <a:xfrm>
                <a:off x="192" y="96"/>
                <a:ext cx="1"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77" name="Oval 33"/>
              <p:cNvSpPr>
                <a:spLocks noChangeArrowheads="1"/>
              </p:cNvSpPr>
              <p:nvPr/>
            </p:nvSpPr>
            <p:spPr bwMode="auto">
              <a:xfrm>
                <a:off x="144" y="299"/>
                <a:ext cx="96"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a:solidFill>
                    <a:srgbClr val="000000"/>
                  </a:solidFill>
                  <a:latin typeface="Times New Roman" pitchFamily="18" charset="0"/>
                  <a:sym typeface="Arial" pitchFamily="34" charset="0"/>
                </a:endParaRPr>
              </a:p>
            </p:txBody>
          </p:sp>
        </p:grpSp>
      </p:grpSp>
      <p:grpSp>
        <p:nvGrpSpPr>
          <p:cNvPr id="6161" name="Group 34"/>
          <p:cNvGrpSpPr>
            <a:grpSpLocks/>
          </p:cNvGrpSpPr>
          <p:nvPr/>
        </p:nvGrpSpPr>
        <p:grpSpPr bwMode="auto">
          <a:xfrm>
            <a:off x="1360488" y="3480869"/>
            <a:ext cx="3095625" cy="661988"/>
            <a:chOff x="0" y="0"/>
            <a:chExt cx="2040" cy="467"/>
          </a:xfrm>
        </p:grpSpPr>
        <p:grpSp>
          <p:nvGrpSpPr>
            <p:cNvPr id="5167" name="Group 35"/>
            <p:cNvGrpSpPr>
              <a:grpSpLocks/>
            </p:cNvGrpSpPr>
            <p:nvPr/>
          </p:nvGrpSpPr>
          <p:grpSpPr bwMode="auto">
            <a:xfrm>
              <a:off x="1512" y="14"/>
              <a:ext cx="528" cy="453"/>
              <a:chOff x="0" y="0"/>
              <a:chExt cx="528" cy="453"/>
            </a:xfrm>
          </p:grpSpPr>
          <p:sp>
            <p:nvSpPr>
              <p:cNvPr id="5171" name="Rectangle 36"/>
              <p:cNvSpPr>
                <a:spLocks noChangeArrowheads="1"/>
              </p:cNvSpPr>
              <p:nvPr/>
            </p:nvSpPr>
            <p:spPr bwMode="auto">
              <a:xfrm>
                <a:off x="0" y="43"/>
                <a:ext cx="528" cy="336"/>
              </a:xfrm>
              <a:prstGeom prst="rect">
                <a:avLst/>
              </a:prstGeom>
              <a:solidFill>
                <a:srgbClr val="CCFFFF"/>
              </a:solidFill>
              <a:ln w="9525">
                <a:solidFill>
                  <a:schemeClr val="tx1"/>
                </a:solidFill>
                <a:miter lim="800000"/>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5172" name="Text Box 37"/>
              <p:cNvSpPr>
                <a:spLocks noChangeArrowheads="1"/>
              </p:cNvSpPr>
              <p:nvPr/>
            </p:nvSpPr>
            <p:spPr bwMode="auto">
              <a:xfrm>
                <a:off x="63" y="0"/>
                <a:ext cx="405"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2800">
                    <a:solidFill>
                      <a:srgbClr val="FF3300"/>
                    </a:solidFill>
                    <a:latin typeface="Times New Roman" pitchFamily="18" charset="0"/>
                    <a:sym typeface="Arial" pitchFamily="34" charset="0"/>
                  </a:rPr>
                  <a:t>N</a:t>
                </a:r>
                <a:r>
                  <a:rPr lang="en-US" altLang="zh-CN" sz="3600" baseline="30000">
                    <a:solidFill>
                      <a:srgbClr val="FF3300"/>
                    </a:solidFill>
                    <a:latin typeface="Times New Roman" pitchFamily="18" charset="0"/>
                    <a:sym typeface="Arial" pitchFamily="34" charset="0"/>
                  </a:rPr>
                  <a:t>+</a:t>
                </a:r>
                <a:endParaRPr lang="en-US" altLang="zh-CN" sz="2800">
                  <a:solidFill>
                    <a:srgbClr val="FF3300"/>
                  </a:solidFill>
                  <a:latin typeface="Times New Roman" pitchFamily="18" charset="0"/>
                  <a:sym typeface="Arial" pitchFamily="34" charset="0"/>
                </a:endParaRPr>
              </a:p>
            </p:txBody>
          </p:sp>
        </p:grpSp>
        <p:grpSp>
          <p:nvGrpSpPr>
            <p:cNvPr id="5168" name="Group 38"/>
            <p:cNvGrpSpPr>
              <a:grpSpLocks/>
            </p:cNvGrpSpPr>
            <p:nvPr/>
          </p:nvGrpSpPr>
          <p:grpSpPr bwMode="auto">
            <a:xfrm>
              <a:off x="0" y="0"/>
              <a:ext cx="528" cy="452"/>
              <a:chOff x="0" y="0"/>
              <a:chExt cx="528" cy="452"/>
            </a:xfrm>
          </p:grpSpPr>
          <p:sp>
            <p:nvSpPr>
              <p:cNvPr id="5169" name="Rectangle 39"/>
              <p:cNvSpPr>
                <a:spLocks noChangeArrowheads="1"/>
              </p:cNvSpPr>
              <p:nvPr/>
            </p:nvSpPr>
            <p:spPr bwMode="auto">
              <a:xfrm>
                <a:off x="0" y="42"/>
                <a:ext cx="528" cy="336"/>
              </a:xfrm>
              <a:prstGeom prst="rect">
                <a:avLst/>
              </a:prstGeom>
              <a:solidFill>
                <a:srgbClr val="CCFFFF"/>
              </a:solidFill>
              <a:ln w="9525">
                <a:solidFill>
                  <a:schemeClr val="tx1"/>
                </a:solidFill>
                <a:miter lim="800000"/>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5170" name="Text Box 40"/>
              <p:cNvSpPr>
                <a:spLocks noChangeArrowheads="1"/>
              </p:cNvSpPr>
              <p:nvPr/>
            </p:nvSpPr>
            <p:spPr bwMode="auto">
              <a:xfrm>
                <a:off x="64" y="0"/>
                <a:ext cx="405"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2800">
                    <a:solidFill>
                      <a:srgbClr val="FF3300"/>
                    </a:solidFill>
                    <a:latin typeface="Times New Roman" pitchFamily="18" charset="0"/>
                    <a:sym typeface="Arial" pitchFamily="34" charset="0"/>
                  </a:rPr>
                  <a:t>N</a:t>
                </a:r>
                <a:r>
                  <a:rPr lang="en-US" altLang="zh-CN" sz="3600" baseline="30000">
                    <a:solidFill>
                      <a:srgbClr val="FF3300"/>
                    </a:solidFill>
                    <a:latin typeface="Times New Roman" pitchFamily="18" charset="0"/>
                    <a:sym typeface="Arial" pitchFamily="34" charset="0"/>
                  </a:rPr>
                  <a:t>+</a:t>
                </a:r>
                <a:endParaRPr lang="en-US" altLang="zh-CN" sz="2800">
                  <a:solidFill>
                    <a:srgbClr val="FF3300"/>
                  </a:solidFill>
                  <a:latin typeface="Times New Roman" pitchFamily="18" charset="0"/>
                  <a:sym typeface="Arial" pitchFamily="34" charset="0"/>
                </a:endParaRPr>
              </a:p>
            </p:txBody>
          </p:sp>
        </p:grpSp>
      </p:grpSp>
      <p:grpSp>
        <p:nvGrpSpPr>
          <p:cNvPr id="6168" name="Group 41"/>
          <p:cNvGrpSpPr>
            <a:grpSpLocks/>
          </p:cNvGrpSpPr>
          <p:nvPr/>
        </p:nvGrpSpPr>
        <p:grpSpPr bwMode="auto">
          <a:xfrm>
            <a:off x="6064250" y="2476525"/>
            <a:ext cx="2241550" cy="2816225"/>
            <a:chOff x="0" y="0"/>
            <a:chExt cx="1477" cy="1987"/>
          </a:xfrm>
        </p:grpSpPr>
        <p:sp>
          <p:nvSpPr>
            <p:cNvPr id="5147" name="Line 42"/>
            <p:cNvSpPr>
              <a:spLocks noChangeShapeType="1"/>
            </p:cNvSpPr>
            <p:nvPr/>
          </p:nvSpPr>
          <p:spPr bwMode="auto">
            <a:xfrm>
              <a:off x="611" y="800"/>
              <a:ext cx="1" cy="3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8" name="Line 43"/>
            <p:cNvSpPr>
              <a:spLocks noChangeShapeType="1"/>
            </p:cNvSpPr>
            <p:nvPr/>
          </p:nvSpPr>
          <p:spPr bwMode="auto">
            <a:xfrm>
              <a:off x="341" y="1167"/>
              <a:ext cx="270"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9" name="Line 44"/>
            <p:cNvSpPr>
              <a:spLocks noChangeShapeType="1"/>
            </p:cNvSpPr>
            <p:nvPr/>
          </p:nvSpPr>
          <p:spPr bwMode="auto">
            <a:xfrm>
              <a:off x="812" y="617"/>
              <a:ext cx="1" cy="18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0" name="Line 45"/>
            <p:cNvSpPr>
              <a:spLocks noChangeShapeType="1"/>
            </p:cNvSpPr>
            <p:nvPr/>
          </p:nvSpPr>
          <p:spPr bwMode="auto">
            <a:xfrm>
              <a:off x="812" y="861"/>
              <a:ext cx="1" cy="1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1" name="Line 46"/>
            <p:cNvSpPr>
              <a:spLocks noChangeShapeType="1"/>
            </p:cNvSpPr>
            <p:nvPr/>
          </p:nvSpPr>
          <p:spPr bwMode="auto">
            <a:xfrm>
              <a:off x="812" y="1106"/>
              <a:ext cx="1" cy="18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2" name="Line 47"/>
            <p:cNvSpPr>
              <a:spLocks noChangeShapeType="1"/>
            </p:cNvSpPr>
            <p:nvPr/>
          </p:nvSpPr>
          <p:spPr bwMode="auto">
            <a:xfrm flipH="1">
              <a:off x="803" y="940"/>
              <a:ext cx="337" cy="1"/>
            </a:xfrm>
            <a:prstGeom prst="line">
              <a:avLst/>
            </a:prstGeom>
            <a:noFill/>
            <a:ln w="28575">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3" name="Line 48"/>
            <p:cNvSpPr>
              <a:spLocks noChangeShapeType="1"/>
            </p:cNvSpPr>
            <p:nvPr/>
          </p:nvSpPr>
          <p:spPr bwMode="auto">
            <a:xfrm>
              <a:off x="812" y="705"/>
              <a:ext cx="202"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4" name="Line 49"/>
            <p:cNvSpPr>
              <a:spLocks noChangeShapeType="1"/>
            </p:cNvSpPr>
            <p:nvPr/>
          </p:nvSpPr>
          <p:spPr bwMode="auto">
            <a:xfrm>
              <a:off x="812" y="1194"/>
              <a:ext cx="202"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5" name="Line 50"/>
            <p:cNvSpPr>
              <a:spLocks noChangeShapeType="1"/>
            </p:cNvSpPr>
            <p:nvPr/>
          </p:nvSpPr>
          <p:spPr bwMode="auto">
            <a:xfrm flipV="1">
              <a:off x="1014" y="338"/>
              <a:ext cx="1" cy="36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6" name="Text Box 51"/>
            <p:cNvSpPr>
              <a:spLocks noChangeArrowheads="1"/>
            </p:cNvSpPr>
            <p:nvPr/>
          </p:nvSpPr>
          <p:spPr bwMode="auto">
            <a:xfrm>
              <a:off x="983" y="0"/>
              <a:ext cx="267"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spcBef>
                  <a:spcPct val="50000"/>
                </a:spcBef>
              </a:pPr>
              <a:r>
                <a:rPr lang="en-US" altLang="zh-CN">
                  <a:solidFill>
                    <a:schemeClr val="tx1"/>
                  </a:solidFill>
                  <a:latin typeface="Times New Roman" pitchFamily="18" charset="0"/>
                  <a:sym typeface="Arial" pitchFamily="34" charset="0"/>
                </a:rPr>
                <a:t>D</a:t>
              </a:r>
              <a:endParaRPr lang="en-US" altLang="zh-CN" sz="1200">
                <a:solidFill>
                  <a:schemeClr val="tx1"/>
                </a:solidFill>
                <a:latin typeface="Times New Roman" pitchFamily="18" charset="0"/>
                <a:sym typeface="Arial" pitchFamily="34" charset="0"/>
              </a:endParaRPr>
            </a:p>
          </p:txBody>
        </p:sp>
        <p:sp>
          <p:nvSpPr>
            <p:cNvPr id="5157" name="Text Box 52"/>
            <p:cNvSpPr>
              <a:spLocks noChangeArrowheads="1"/>
            </p:cNvSpPr>
            <p:nvPr/>
          </p:nvSpPr>
          <p:spPr bwMode="auto">
            <a:xfrm>
              <a:off x="1216" y="798"/>
              <a:ext cx="261"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spcBef>
                  <a:spcPct val="50000"/>
                </a:spcBef>
              </a:pPr>
              <a:r>
                <a:rPr lang="en-US" altLang="zh-CN">
                  <a:solidFill>
                    <a:schemeClr val="tx1"/>
                  </a:solidFill>
                  <a:latin typeface="Times New Roman" pitchFamily="18" charset="0"/>
                  <a:sym typeface="Arial" pitchFamily="34" charset="0"/>
                </a:rPr>
                <a:t>B</a:t>
              </a:r>
              <a:endParaRPr lang="en-US" altLang="zh-CN" sz="1200">
                <a:solidFill>
                  <a:schemeClr val="tx1"/>
                </a:solidFill>
                <a:latin typeface="Times New Roman" pitchFamily="18" charset="0"/>
                <a:sym typeface="Arial" pitchFamily="34" charset="0"/>
              </a:endParaRPr>
            </a:p>
          </p:txBody>
        </p:sp>
        <p:sp>
          <p:nvSpPr>
            <p:cNvPr id="5158" name="Text Box 53"/>
            <p:cNvSpPr>
              <a:spLocks noChangeArrowheads="1"/>
            </p:cNvSpPr>
            <p:nvPr/>
          </p:nvSpPr>
          <p:spPr bwMode="auto">
            <a:xfrm>
              <a:off x="1083" y="1361"/>
              <a:ext cx="233"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spcBef>
                  <a:spcPct val="50000"/>
                </a:spcBef>
              </a:pPr>
              <a:r>
                <a:rPr lang="en-US" altLang="zh-CN">
                  <a:solidFill>
                    <a:schemeClr val="tx1"/>
                  </a:solidFill>
                  <a:latin typeface="Times New Roman" pitchFamily="18" charset="0"/>
                  <a:sym typeface="Arial" pitchFamily="34" charset="0"/>
                </a:rPr>
                <a:t>S</a:t>
              </a:r>
              <a:endParaRPr lang="zh-CN" altLang="en-US">
                <a:latin typeface="Times New Roman" pitchFamily="18" charset="0"/>
              </a:endParaRPr>
            </a:p>
          </p:txBody>
        </p:sp>
        <p:sp>
          <p:nvSpPr>
            <p:cNvPr id="5159" name="Text Box 54"/>
            <p:cNvSpPr>
              <a:spLocks noChangeArrowheads="1"/>
            </p:cNvSpPr>
            <p:nvPr/>
          </p:nvSpPr>
          <p:spPr bwMode="auto">
            <a:xfrm>
              <a:off x="0" y="995"/>
              <a:ext cx="278"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spcBef>
                  <a:spcPct val="50000"/>
                </a:spcBef>
              </a:pPr>
              <a:r>
                <a:rPr lang="en-US" altLang="zh-CN">
                  <a:solidFill>
                    <a:schemeClr val="tx1"/>
                  </a:solidFill>
                  <a:latin typeface="Times New Roman" pitchFamily="18" charset="0"/>
                  <a:sym typeface="Arial" pitchFamily="34" charset="0"/>
                </a:rPr>
                <a:t>G</a:t>
              </a:r>
              <a:endParaRPr lang="en-US" altLang="zh-CN" sz="2000">
                <a:solidFill>
                  <a:schemeClr val="tx1"/>
                </a:solidFill>
                <a:latin typeface="Times New Roman" pitchFamily="18" charset="0"/>
                <a:sym typeface="Arial" pitchFamily="34" charset="0"/>
              </a:endParaRPr>
            </a:p>
          </p:txBody>
        </p:sp>
        <p:sp>
          <p:nvSpPr>
            <p:cNvPr id="5160" name="Text Box 55"/>
            <p:cNvSpPr>
              <a:spLocks noChangeArrowheads="1"/>
            </p:cNvSpPr>
            <p:nvPr/>
          </p:nvSpPr>
          <p:spPr bwMode="auto">
            <a:xfrm>
              <a:off x="603" y="1665"/>
              <a:ext cx="525"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spcBef>
                  <a:spcPct val="50000"/>
                </a:spcBef>
              </a:pPr>
              <a:r>
                <a:rPr lang="zh-CN" altLang="en-US">
                  <a:solidFill>
                    <a:schemeClr val="tx1"/>
                  </a:solidFill>
                  <a:latin typeface="Times New Roman" pitchFamily="18" charset="0"/>
                  <a:sym typeface="Arial" pitchFamily="34" charset="0"/>
                </a:rPr>
                <a:t>符号</a:t>
              </a:r>
              <a:endParaRPr lang="zh-CN" altLang="en-US">
                <a:latin typeface="Times New Roman" pitchFamily="18" charset="0"/>
              </a:endParaRPr>
            </a:p>
          </p:txBody>
        </p:sp>
        <p:sp>
          <p:nvSpPr>
            <p:cNvPr id="5161" name="Oval 56"/>
            <p:cNvSpPr>
              <a:spLocks noChangeArrowheads="1"/>
            </p:cNvSpPr>
            <p:nvPr/>
          </p:nvSpPr>
          <p:spPr bwMode="auto">
            <a:xfrm>
              <a:off x="1141" y="916"/>
              <a:ext cx="48" cy="48"/>
            </a:xfrm>
            <a:prstGeom prst="ellipse">
              <a:avLst/>
            </a:prstGeom>
            <a:solidFill>
              <a:srgbClr val="FFFFFF"/>
            </a:solidFill>
            <a:ln w="28575">
              <a:solidFill>
                <a:schemeClr val="tx1"/>
              </a:solidFill>
              <a:round/>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5162" name="Oval 57"/>
            <p:cNvSpPr>
              <a:spLocks noChangeArrowheads="1"/>
            </p:cNvSpPr>
            <p:nvPr/>
          </p:nvSpPr>
          <p:spPr bwMode="auto">
            <a:xfrm>
              <a:off x="325" y="1153"/>
              <a:ext cx="48" cy="48"/>
            </a:xfrm>
            <a:prstGeom prst="ellipse">
              <a:avLst/>
            </a:prstGeom>
            <a:solidFill>
              <a:srgbClr val="FFFFFF"/>
            </a:solidFill>
            <a:ln w="28575">
              <a:solidFill>
                <a:schemeClr val="tx1"/>
              </a:solidFill>
              <a:round/>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5163" name="Oval 58"/>
            <p:cNvSpPr>
              <a:spLocks noChangeArrowheads="1"/>
            </p:cNvSpPr>
            <p:nvPr/>
          </p:nvSpPr>
          <p:spPr bwMode="auto">
            <a:xfrm>
              <a:off x="997" y="316"/>
              <a:ext cx="48" cy="48"/>
            </a:xfrm>
            <a:prstGeom prst="ellipse">
              <a:avLst/>
            </a:prstGeom>
            <a:solidFill>
              <a:srgbClr val="FFFFFF"/>
            </a:solidFill>
            <a:ln w="28575">
              <a:solidFill>
                <a:schemeClr val="tx1"/>
              </a:solidFill>
              <a:round/>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grpSp>
          <p:nvGrpSpPr>
            <p:cNvPr id="5164" name="Group 59"/>
            <p:cNvGrpSpPr>
              <a:grpSpLocks/>
            </p:cNvGrpSpPr>
            <p:nvPr/>
          </p:nvGrpSpPr>
          <p:grpSpPr bwMode="auto">
            <a:xfrm>
              <a:off x="997" y="1194"/>
              <a:ext cx="48" cy="418"/>
              <a:chOff x="0" y="0"/>
              <a:chExt cx="48" cy="418"/>
            </a:xfrm>
          </p:grpSpPr>
          <p:sp>
            <p:nvSpPr>
              <p:cNvPr id="5165" name="Line 60"/>
              <p:cNvSpPr>
                <a:spLocks noChangeShapeType="1"/>
              </p:cNvSpPr>
              <p:nvPr/>
            </p:nvSpPr>
            <p:spPr bwMode="auto">
              <a:xfrm flipV="1">
                <a:off x="17" y="0"/>
                <a:ext cx="1" cy="36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6" name="Oval 61"/>
              <p:cNvSpPr>
                <a:spLocks noChangeArrowheads="1"/>
              </p:cNvSpPr>
              <p:nvPr/>
            </p:nvSpPr>
            <p:spPr bwMode="auto">
              <a:xfrm>
                <a:off x="0" y="370"/>
                <a:ext cx="48" cy="48"/>
              </a:xfrm>
              <a:prstGeom prst="ellipse">
                <a:avLst/>
              </a:prstGeom>
              <a:solidFill>
                <a:srgbClr val="FFFFFF"/>
              </a:solidFill>
              <a:ln w="28575">
                <a:solidFill>
                  <a:schemeClr val="tx1"/>
                </a:solidFill>
                <a:round/>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grpSp>
      </p:grpSp>
      <p:sp>
        <p:nvSpPr>
          <p:cNvPr id="5128" name="Rectangle 62"/>
          <p:cNvSpPr>
            <a:spLocks noChangeArrowheads="1"/>
          </p:cNvSpPr>
          <p:nvPr/>
        </p:nvSpPr>
        <p:spPr bwMode="auto">
          <a:xfrm>
            <a:off x="647564" y="817548"/>
            <a:ext cx="81009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b="0" dirty="0">
                <a:solidFill>
                  <a:srgbClr val="0033CC"/>
                </a:solidFill>
                <a:latin typeface="黑体" panose="02010609060101010101" pitchFamily="49" charset="-122"/>
                <a:ea typeface="黑体" panose="02010609060101010101" pitchFamily="49" charset="-122"/>
                <a:sym typeface="Arial" pitchFamily="34" charset="0"/>
              </a:rPr>
              <a:t>1</a:t>
            </a:r>
            <a:r>
              <a:rPr lang="zh-CN" altLang="en-US" sz="2800" b="0" dirty="0">
                <a:solidFill>
                  <a:srgbClr val="0033CC"/>
                </a:solidFill>
                <a:latin typeface="黑体" panose="02010609060101010101" pitchFamily="49" charset="-122"/>
                <a:ea typeface="黑体" panose="02010609060101010101" pitchFamily="49" charset="-122"/>
                <a:sym typeface="Arial" pitchFamily="34" charset="0"/>
              </a:rPr>
              <a:t>、增强型 </a:t>
            </a:r>
            <a:r>
              <a:rPr lang="en-US" altLang="zh-CN" sz="2800" b="0" dirty="0">
                <a:solidFill>
                  <a:srgbClr val="000000"/>
                </a:solidFill>
                <a:latin typeface="黑体" panose="02010609060101010101" pitchFamily="49" charset="-122"/>
                <a:ea typeface="黑体" panose="02010609060101010101" pitchFamily="49" charset="-122"/>
                <a:sym typeface="Arial" pitchFamily="34" charset="0"/>
              </a:rPr>
              <a:t>N </a:t>
            </a:r>
            <a:r>
              <a:rPr lang="zh-CN" altLang="en-US" sz="2800" b="0" dirty="0">
                <a:solidFill>
                  <a:srgbClr val="0033CC"/>
                </a:solidFill>
                <a:latin typeface="黑体" panose="02010609060101010101" pitchFamily="49" charset="-122"/>
                <a:ea typeface="黑体" panose="02010609060101010101" pitchFamily="49" charset="-122"/>
                <a:sym typeface="Arial" pitchFamily="34" charset="0"/>
              </a:rPr>
              <a:t>沟道 </a:t>
            </a:r>
            <a:r>
              <a:rPr lang="en-US" altLang="zh-CN" sz="2800" b="0" dirty="0">
                <a:solidFill>
                  <a:srgbClr val="000000"/>
                </a:solidFill>
                <a:latin typeface="黑体" panose="02010609060101010101" pitchFamily="49" charset="-122"/>
                <a:ea typeface="黑体" panose="02010609060101010101" pitchFamily="49" charset="-122"/>
                <a:sym typeface="Arial" pitchFamily="34" charset="0"/>
              </a:rPr>
              <a:t>MOSFET</a:t>
            </a:r>
            <a:r>
              <a:rPr lang="en-US" altLang="zh-CN" b="0" dirty="0">
                <a:solidFill>
                  <a:srgbClr val="0033CC"/>
                </a:solidFill>
                <a:latin typeface="黑体" panose="02010609060101010101" pitchFamily="49" charset="-122"/>
                <a:ea typeface="黑体" panose="02010609060101010101" pitchFamily="49" charset="-122"/>
                <a:sym typeface="Arial" pitchFamily="34" charset="0"/>
              </a:rPr>
              <a:t> </a:t>
            </a:r>
            <a:r>
              <a:rPr lang="en-US" altLang="zh-CN" sz="2000" b="0" dirty="0">
                <a:solidFill>
                  <a:srgbClr val="0033CC"/>
                </a:solidFill>
                <a:latin typeface="黑体" panose="02010609060101010101" pitchFamily="49" charset="-122"/>
                <a:ea typeface="黑体" panose="02010609060101010101" pitchFamily="49" charset="-122"/>
                <a:sym typeface="宋体" pitchFamily="2" charset="-122"/>
              </a:rPr>
              <a:t>(</a:t>
            </a:r>
            <a:r>
              <a:rPr lang="en-US" altLang="zh-CN" sz="2000" b="0" dirty="0">
                <a:solidFill>
                  <a:srgbClr val="000000"/>
                </a:solidFill>
                <a:latin typeface="黑体" panose="02010609060101010101" pitchFamily="49" charset="-122"/>
                <a:ea typeface="黑体" panose="02010609060101010101" pitchFamily="49" charset="-122"/>
                <a:sym typeface="Arial" pitchFamily="34" charset="0"/>
              </a:rPr>
              <a:t>M</a:t>
            </a:r>
            <a:r>
              <a:rPr lang="en-US" altLang="zh-CN" sz="2000" b="0" dirty="0">
                <a:solidFill>
                  <a:srgbClr val="0033CC"/>
                </a:solidFill>
                <a:latin typeface="黑体" panose="02010609060101010101" pitchFamily="49" charset="-122"/>
                <a:ea typeface="黑体" panose="02010609060101010101" pitchFamily="49" charset="-122"/>
                <a:sym typeface="Arial" pitchFamily="34" charset="0"/>
              </a:rPr>
              <a:t>etal </a:t>
            </a:r>
            <a:r>
              <a:rPr lang="en-US" altLang="zh-CN" sz="2000" b="0" dirty="0">
                <a:solidFill>
                  <a:srgbClr val="000000"/>
                </a:solidFill>
                <a:latin typeface="黑体" panose="02010609060101010101" pitchFamily="49" charset="-122"/>
                <a:ea typeface="黑体" panose="02010609060101010101" pitchFamily="49" charset="-122"/>
                <a:sym typeface="Arial" pitchFamily="34" charset="0"/>
              </a:rPr>
              <a:t>O</a:t>
            </a:r>
            <a:r>
              <a:rPr lang="en-US" altLang="zh-CN" sz="2000" b="0" dirty="0">
                <a:solidFill>
                  <a:srgbClr val="0033CC"/>
                </a:solidFill>
                <a:latin typeface="黑体" panose="02010609060101010101" pitchFamily="49" charset="-122"/>
                <a:ea typeface="黑体" panose="02010609060101010101" pitchFamily="49" charset="-122"/>
                <a:sym typeface="Arial" pitchFamily="34" charset="0"/>
              </a:rPr>
              <a:t>xide </a:t>
            </a:r>
            <a:r>
              <a:rPr lang="en-US" altLang="zh-CN" sz="2000" b="0" dirty="0">
                <a:solidFill>
                  <a:srgbClr val="000000"/>
                </a:solidFill>
                <a:latin typeface="黑体" panose="02010609060101010101" pitchFamily="49" charset="-122"/>
                <a:ea typeface="黑体" panose="02010609060101010101" pitchFamily="49" charset="-122"/>
                <a:sym typeface="Arial" pitchFamily="34" charset="0"/>
              </a:rPr>
              <a:t>S</a:t>
            </a:r>
            <a:r>
              <a:rPr lang="en-US" altLang="zh-CN" sz="2000" b="0" dirty="0">
                <a:solidFill>
                  <a:srgbClr val="0033CC"/>
                </a:solidFill>
                <a:latin typeface="黑体" panose="02010609060101010101" pitchFamily="49" charset="-122"/>
                <a:ea typeface="黑体" panose="02010609060101010101" pitchFamily="49" charset="-122"/>
                <a:sym typeface="Arial" pitchFamily="34" charset="0"/>
              </a:rPr>
              <a:t>emi— </a:t>
            </a:r>
            <a:r>
              <a:rPr lang="en-US" altLang="zh-CN" sz="2000" b="0" dirty="0">
                <a:solidFill>
                  <a:schemeClr val="tx1"/>
                </a:solidFill>
                <a:latin typeface="黑体" panose="02010609060101010101" pitchFamily="49" charset="-122"/>
                <a:ea typeface="黑体" panose="02010609060101010101" pitchFamily="49" charset="-122"/>
                <a:sym typeface="Arial" pitchFamily="34" charset="0"/>
              </a:rPr>
              <a:t>FET</a:t>
            </a:r>
            <a:r>
              <a:rPr lang="en-US" altLang="zh-CN" sz="2000" b="0" dirty="0">
                <a:solidFill>
                  <a:srgbClr val="0033CC"/>
                </a:solidFill>
                <a:latin typeface="黑体" panose="02010609060101010101" pitchFamily="49" charset="-122"/>
                <a:ea typeface="黑体" panose="02010609060101010101" pitchFamily="49" charset="-122"/>
                <a:sym typeface="宋体" pitchFamily="2" charset="-122"/>
              </a:rPr>
              <a:t>) </a:t>
            </a:r>
            <a:endParaRPr lang="zh-CN" altLang="en-US" sz="2000" b="0" dirty="0">
              <a:latin typeface="黑体" panose="02010609060101010101" pitchFamily="49" charset="-122"/>
              <a:ea typeface="黑体" panose="02010609060101010101" pitchFamily="49" charset="-122"/>
            </a:endParaRPr>
          </a:p>
        </p:txBody>
      </p:sp>
      <p:sp>
        <p:nvSpPr>
          <p:cNvPr id="5129" name="Rectangle 63"/>
          <p:cNvSpPr>
            <a:spLocks noChangeArrowheads="1"/>
          </p:cNvSpPr>
          <p:nvPr/>
        </p:nvSpPr>
        <p:spPr bwMode="auto">
          <a:xfrm>
            <a:off x="323528" y="154377"/>
            <a:ext cx="511452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3600" b="0" dirty="0">
                <a:solidFill>
                  <a:schemeClr val="tx1"/>
                </a:solidFill>
                <a:latin typeface="华文行楷" pitchFamily="2" charset="-122"/>
                <a:ea typeface="华文行楷" pitchFamily="2" charset="-122"/>
                <a:sym typeface="Arial" pitchFamily="34" charset="0"/>
              </a:rPr>
              <a:t>1.5.1  MOS </a:t>
            </a:r>
            <a:r>
              <a:rPr lang="zh-CN" altLang="en-US" sz="3600" b="0" dirty="0">
                <a:solidFill>
                  <a:schemeClr val="tx1"/>
                </a:solidFill>
                <a:latin typeface="华文行楷" pitchFamily="2" charset="-122"/>
                <a:ea typeface="华文行楷" pitchFamily="2" charset="-122"/>
                <a:sym typeface="Arial" pitchFamily="34" charset="0"/>
              </a:rPr>
              <a:t>场效应管</a:t>
            </a:r>
            <a:endParaRPr lang="zh-CN" altLang="en-US" sz="3200" b="0" dirty="0">
              <a:latin typeface="华文行楷" pitchFamily="2" charset="-122"/>
              <a:ea typeface="华文行楷" pitchFamily="2" charset="-122"/>
            </a:endParaRPr>
          </a:p>
        </p:txBody>
      </p:sp>
      <p:grpSp>
        <p:nvGrpSpPr>
          <p:cNvPr id="6191" name="Group 2"/>
          <p:cNvGrpSpPr>
            <a:grpSpLocks/>
          </p:cNvGrpSpPr>
          <p:nvPr/>
        </p:nvGrpSpPr>
        <p:grpSpPr bwMode="auto">
          <a:xfrm>
            <a:off x="1104900" y="2844282"/>
            <a:ext cx="4341813" cy="717550"/>
            <a:chOff x="0" y="0"/>
            <a:chExt cx="2860" cy="507"/>
          </a:xfrm>
        </p:grpSpPr>
        <p:grpSp>
          <p:nvGrpSpPr>
            <p:cNvPr id="5143" name="Group 3"/>
            <p:cNvGrpSpPr>
              <a:grpSpLocks/>
            </p:cNvGrpSpPr>
            <p:nvPr/>
          </p:nvGrpSpPr>
          <p:grpSpPr bwMode="auto">
            <a:xfrm>
              <a:off x="0" y="0"/>
              <a:ext cx="2860" cy="507"/>
              <a:chOff x="0" y="0"/>
              <a:chExt cx="2860" cy="507"/>
            </a:xfrm>
          </p:grpSpPr>
          <p:sp>
            <p:nvSpPr>
              <p:cNvPr id="5145" name="Rectangle 4"/>
              <p:cNvSpPr>
                <a:spLocks noChangeArrowheads="1"/>
              </p:cNvSpPr>
              <p:nvPr/>
            </p:nvSpPr>
            <p:spPr bwMode="auto">
              <a:xfrm>
                <a:off x="0" y="411"/>
                <a:ext cx="2352" cy="96"/>
              </a:xfrm>
              <a:prstGeom prst="rect">
                <a:avLst/>
              </a:prstGeom>
              <a:solidFill>
                <a:srgbClr val="66CCFF"/>
              </a:solidFill>
              <a:ln w="9525">
                <a:solidFill>
                  <a:schemeClr val="tx1"/>
                </a:solidFill>
                <a:miter lim="800000"/>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5146" name="Text Box 5"/>
              <p:cNvSpPr>
                <a:spLocks noChangeArrowheads="1"/>
              </p:cNvSpPr>
              <p:nvPr/>
            </p:nvSpPr>
            <p:spPr bwMode="auto">
              <a:xfrm>
                <a:off x="2348" y="0"/>
                <a:ext cx="512"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a:solidFill>
                      <a:schemeClr val="tx1"/>
                    </a:solidFill>
                    <a:latin typeface="Times New Roman" pitchFamily="18" charset="0"/>
                    <a:sym typeface="Arial" pitchFamily="34" charset="0"/>
                  </a:rPr>
                  <a:t>SiO</a:t>
                </a:r>
                <a:r>
                  <a:rPr lang="en-US" altLang="zh-CN" baseline="-25000">
                    <a:solidFill>
                      <a:schemeClr val="tx1"/>
                    </a:solidFill>
                    <a:latin typeface="Times New Roman" pitchFamily="18" charset="0"/>
                    <a:sym typeface="Arial" pitchFamily="34" charset="0"/>
                  </a:rPr>
                  <a:t>2</a:t>
                </a:r>
                <a:endParaRPr lang="en-US" altLang="zh-CN">
                  <a:solidFill>
                    <a:schemeClr val="tx1"/>
                  </a:solidFill>
                  <a:latin typeface="Times New Roman" pitchFamily="18" charset="0"/>
                  <a:sym typeface="Arial" pitchFamily="34" charset="0"/>
                </a:endParaRPr>
              </a:p>
            </p:txBody>
          </p:sp>
        </p:grpSp>
        <p:sp>
          <p:nvSpPr>
            <p:cNvPr id="5144" name="Line 6"/>
            <p:cNvSpPr>
              <a:spLocks noChangeShapeType="1"/>
            </p:cNvSpPr>
            <p:nvPr/>
          </p:nvSpPr>
          <p:spPr bwMode="auto">
            <a:xfrm rot="21427538" flipV="1">
              <a:off x="2256" y="315"/>
              <a:ext cx="28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196" name="Group 11"/>
          <p:cNvGrpSpPr>
            <a:grpSpLocks/>
          </p:cNvGrpSpPr>
          <p:nvPr/>
        </p:nvGrpSpPr>
        <p:grpSpPr bwMode="auto">
          <a:xfrm>
            <a:off x="1160899" y="2197354"/>
            <a:ext cx="1051779" cy="1364478"/>
            <a:chOff x="-29" y="42"/>
            <a:chExt cx="693" cy="963"/>
          </a:xfrm>
        </p:grpSpPr>
        <p:sp>
          <p:nvSpPr>
            <p:cNvPr id="5138" name="Rectangle 12"/>
            <p:cNvSpPr>
              <a:spLocks noChangeArrowheads="1"/>
            </p:cNvSpPr>
            <p:nvPr/>
          </p:nvSpPr>
          <p:spPr bwMode="auto">
            <a:xfrm>
              <a:off x="222" y="909"/>
              <a:ext cx="288" cy="96"/>
            </a:xfrm>
            <a:prstGeom prst="rect">
              <a:avLst/>
            </a:prstGeom>
            <a:solidFill>
              <a:srgbClr val="000000"/>
            </a:solidFill>
            <a:ln w="9525">
              <a:solidFill>
                <a:schemeClr val="tx1"/>
              </a:solidFill>
              <a:miter lim="800000"/>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5139" name="Rectangle 13"/>
            <p:cNvSpPr>
              <a:spLocks noChangeArrowheads="1"/>
            </p:cNvSpPr>
            <p:nvPr/>
          </p:nvSpPr>
          <p:spPr bwMode="auto">
            <a:xfrm>
              <a:off x="126" y="813"/>
              <a:ext cx="384" cy="96"/>
            </a:xfrm>
            <a:prstGeom prst="rect">
              <a:avLst/>
            </a:prstGeom>
            <a:solidFill>
              <a:srgbClr val="000000"/>
            </a:solidFill>
            <a:ln w="9525">
              <a:solidFill>
                <a:schemeClr val="tx1"/>
              </a:solidFill>
              <a:miter lim="800000"/>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5140" name="Text Box 14"/>
            <p:cNvSpPr>
              <a:spLocks noChangeArrowheads="1"/>
            </p:cNvSpPr>
            <p:nvPr/>
          </p:nvSpPr>
          <p:spPr bwMode="auto">
            <a:xfrm>
              <a:off x="-29" y="42"/>
              <a:ext cx="693"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spcBef>
                  <a:spcPct val="50000"/>
                </a:spcBef>
              </a:pPr>
              <a:r>
                <a:rPr lang="en-US" altLang="zh-CN" dirty="0">
                  <a:solidFill>
                    <a:srgbClr val="C00000"/>
                  </a:solidFill>
                  <a:latin typeface="Times New Roman" pitchFamily="18" charset="0"/>
                  <a:sym typeface="Arial" pitchFamily="34" charset="0"/>
                </a:rPr>
                <a:t>S </a:t>
              </a:r>
              <a:r>
                <a:rPr lang="zh-CN" altLang="en-US" dirty="0">
                  <a:solidFill>
                    <a:srgbClr val="C00000"/>
                  </a:solidFill>
                  <a:latin typeface="Times New Roman" pitchFamily="18" charset="0"/>
                  <a:sym typeface="Arial" pitchFamily="34" charset="0"/>
                </a:rPr>
                <a:t>源极</a:t>
              </a:r>
              <a:endParaRPr lang="en-US" altLang="zh-CN" sz="1800" b="0" dirty="0">
                <a:solidFill>
                  <a:srgbClr val="C00000"/>
                </a:solidFill>
                <a:latin typeface="Times New Roman" pitchFamily="18" charset="0"/>
                <a:sym typeface="Arial" pitchFamily="34" charset="0"/>
              </a:endParaRPr>
            </a:p>
          </p:txBody>
        </p:sp>
        <p:sp>
          <p:nvSpPr>
            <p:cNvPr id="5141" name="Oval 15"/>
            <p:cNvSpPr>
              <a:spLocks noChangeArrowheads="1"/>
            </p:cNvSpPr>
            <p:nvPr/>
          </p:nvSpPr>
          <p:spPr bwMode="auto">
            <a:xfrm>
              <a:off x="280" y="475"/>
              <a:ext cx="71" cy="7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5142" name="Line 16"/>
            <p:cNvSpPr>
              <a:spLocks noChangeShapeType="1"/>
            </p:cNvSpPr>
            <p:nvPr/>
          </p:nvSpPr>
          <p:spPr bwMode="auto">
            <a:xfrm>
              <a:off x="318" y="544"/>
              <a:ext cx="1" cy="27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202" name="Group 22"/>
          <p:cNvGrpSpPr>
            <a:grpSpLocks/>
          </p:cNvGrpSpPr>
          <p:nvPr/>
        </p:nvGrpSpPr>
        <p:grpSpPr bwMode="auto">
          <a:xfrm>
            <a:off x="3580024" y="2232777"/>
            <a:ext cx="1102890" cy="1329055"/>
            <a:chOff x="-3" y="67"/>
            <a:chExt cx="727" cy="938"/>
          </a:xfrm>
        </p:grpSpPr>
        <p:sp>
          <p:nvSpPr>
            <p:cNvPr id="5133" name="Rectangle 23"/>
            <p:cNvSpPr>
              <a:spLocks noChangeArrowheads="1"/>
            </p:cNvSpPr>
            <p:nvPr/>
          </p:nvSpPr>
          <p:spPr bwMode="auto">
            <a:xfrm>
              <a:off x="143" y="909"/>
              <a:ext cx="288" cy="96"/>
            </a:xfrm>
            <a:prstGeom prst="rect">
              <a:avLst/>
            </a:prstGeom>
            <a:solidFill>
              <a:srgbClr val="000000"/>
            </a:solidFill>
            <a:ln w="9525">
              <a:solidFill>
                <a:schemeClr val="tx1"/>
              </a:solidFill>
              <a:miter lim="800000"/>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5134" name="Rectangle 24"/>
            <p:cNvSpPr>
              <a:spLocks noChangeArrowheads="1"/>
            </p:cNvSpPr>
            <p:nvPr/>
          </p:nvSpPr>
          <p:spPr bwMode="auto">
            <a:xfrm>
              <a:off x="143" y="813"/>
              <a:ext cx="384" cy="96"/>
            </a:xfrm>
            <a:prstGeom prst="rect">
              <a:avLst/>
            </a:prstGeom>
            <a:solidFill>
              <a:srgbClr val="000000"/>
            </a:solidFill>
            <a:ln w="9525">
              <a:solidFill>
                <a:schemeClr val="tx1"/>
              </a:solidFill>
              <a:miter lim="800000"/>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5135" name="Text Box 25"/>
            <p:cNvSpPr>
              <a:spLocks noChangeArrowheads="1"/>
            </p:cNvSpPr>
            <p:nvPr/>
          </p:nvSpPr>
          <p:spPr bwMode="auto">
            <a:xfrm>
              <a:off x="-3" y="67"/>
              <a:ext cx="727"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spcBef>
                  <a:spcPct val="50000"/>
                </a:spcBef>
              </a:pPr>
              <a:r>
                <a:rPr lang="en-US" altLang="zh-CN" dirty="0">
                  <a:solidFill>
                    <a:srgbClr val="C00000"/>
                  </a:solidFill>
                  <a:latin typeface="Times New Roman" pitchFamily="18" charset="0"/>
                  <a:sym typeface="Arial" pitchFamily="34" charset="0"/>
                </a:rPr>
                <a:t>D </a:t>
              </a:r>
              <a:r>
                <a:rPr lang="zh-CN" altLang="en-US" dirty="0">
                  <a:solidFill>
                    <a:srgbClr val="C00000"/>
                  </a:solidFill>
                  <a:latin typeface="Times New Roman" pitchFamily="18" charset="0"/>
                  <a:sym typeface="Arial" pitchFamily="34" charset="0"/>
                </a:rPr>
                <a:t>漏极</a:t>
              </a:r>
              <a:endParaRPr lang="zh-CN" altLang="en-US" dirty="0">
                <a:solidFill>
                  <a:srgbClr val="C00000"/>
                </a:solidFill>
                <a:latin typeface="Times New Roman" pitchFamily="18" charset="0"/>
              </a:endParaRPr>
            </a:p>
          </p:txBody>
        </p:sp>
        <p:sp>
          <p:nvSpPr>
            <p:cNvPr id="5136" name="Oval 26"/>
            <p:cNvSpPr>
              <a:spLocks noChangeArrowheads="1"/>
            </p:cNvSpPr>
            <p:nvPr/>
          </p:nvSpPr>
          <p:spPr bwMode="auto">
            <a:xfrm>
              <a:off x="307" y="442"/>
              <a:ext cx="71" cy="7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5137" name="Line 27"/>
            <p:cNvSpPr>
              <a:spLocks noChangeShapeType="1"/>
            </p:cNvSpPr>
            <p:nvPr/>
          </p:nvSpPr>
          <p:spPr bwMode="auto">
            <a:xfrm>
              <a:off x="335" y="518"/>
              <a:ext cx="1" cy="30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4" name="Text Box 65"/>
          <p:cNvSpPr>
            <a:spLocks noChangeArrowheads="1"/>
          </p:cNvSpPr>
          <p:nvPr/>
        </p:nvSpPr>
        <p:spPr bwMode="auto">
          <a:xfrm>
            <a:off x="719572" y="1501624"/>
            <a:ext cx="25282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20000"/>
              </a:spcBef>
            </a:pPr>
            <a:r>
              <a:rPr lang="en-US" altLang="zh-CN" sz="2800" dirty="0">
                <a:solidFill>
                  <a:srgbClr val="000000"/>
                </a:solidFill>
                <a:latin typeface="Times New Roman" pitchFamily="18" charset="0"/>
                <a:sym typeface="Arial" pitchFamily="34" charset="0"/>
              </a:rPr>
              <a:t>1</a:t>
            </a:r>
            <a:r>
              <a:rPr lang="zh-CN" altLang="en-US" sz="2800" dirty="0">
                <a:solidFill>
                  <a:srgbClr val="000000"/>
                </a:solidFill>
                <a:latin typeface="Times New Roman" pitchFamily="18" charset="0"/>
                <a:sym typeface="Arial" pitchFamily="34" charset="0"/>
              </a:rPr>
              <a:t>）结构和符号</a:t>
            </a:r>
            <a:endParaRPr lang="zh-CN" altLang="en-US" dirty="0">
              <a:latin typeface="Times New Roman" pitchFamily="18" charset="0"/>
            </a:endParaRPr>
          </a:p>
        </p:txBody>
      </p:sp>
      <p:sp>
        <p:nvSpPr>
          <p:cNvPr id="66" name="文本框 65">
            <a:extLst>
              <a:ext uri="{FF2B5EF4-FFF2-40B4-BE49-F238E27FC236}">
                <a16:creationId xmlns:a16="http://schemas.microsoft.com/office/drawing/2014/main" id="{2E114CEC-57DC-4A64-8BDD-A76E10F6239A}"/>
              </a:ext>
            </a:extLst>
          </p:cNvPr>
          <p:cNvSpPr txBox="1"/>
          <p:nvPr/>
        </p:nvSpPr>
        <p:spPr>
          <a:xfrm>
            <a:off x="7771706" y="6228020"/>
            <a:ext cx="415499" cy="369332"/>
          </a:xfrm>
          <a:prstGeom prst="rect">
            <a:avLst/>
          </a:prstGeom>
          <a:noFill/>
        </p:spPr>
        <p:txBody>
          <a:bodyPr wrap="none" rtlCol="0">
            <a:spAutoFit/>
          </a:bodyPr>
          <a:lstStyle/>
          <a:p>
            <a:r>
              <a:rPr lang="en-US" altLang="zh-CN" sz="1800" dirty="0">
                <a:solidFill>
                  <a:srgbClr val="E4A4DC"/>
                </a:solidFill>
              </a:rPr>
              <a:t>97</a:t>
            </a:r>
            <a:endParaRPr lang="zh-CN" altLang="en-US" sz="1800" dirty="0">
              <a:solidFill>
                <a:srgbClr val="E4A4D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iterate type="wd">
                                    <p:tmPct val="100000"/>
                                  </p:iterate>
                                  <p:childTnLst>
                                    <p:set>
                                      <p:cBhvr>
                                        <p:cTn id="6" dur="1" fill="hold">
                                          <p:stCondLst>
                                            <p:cond delay="0"/>
                                          </p:stCondLst>
                                        </p:cTn>
                                        <p:tgtEl>
                                          <p:spTgt spid="6146"/>
                                        </p:tgtEl>
                                        <p:attrNameLst>
                                          <p:attrName>style.visibility</p:attrName>
                                        </p:attrNameLst>
                                      </p:cBhvr>
                                      <p:to>
                                        <p:strVal val="visible"/>
                                      </p:to>
                                    </p:set>
                                    <p:animEffect filter="wipe(left)">
                                      <p:cBhvr>
                                        <p:cTn id="7" dur="300"/>
                                        <p:tgtEl>
                                          <p:spTgt spid="61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6147"/>
                                        </p:tgtEl>
                                        <p:attrNameLst>
                                          <p:attrName>style.visibility</p:attrName>
                                        </p:attrNameLst>
                                      </p:cBhvr>
                                      <p:to>
                                        <p:strVal val="visible"/>
                                      </p:to>
                                    </p:set>
                                    <p:animEffect filter="box(out)">
                                      <p:cBhvr>
                                        <p:cTn id="12" dur="500"/>
                                        <p:tgtEl>
                                          <p:spTgt spid="6147"/>
                                        </p:tgtEl>
                                      </p:cBhvr>
                                    </p:animEffect>
                                  </p:childTnLst>
                                </p:cTn>
                              </p:par>
                            </p:childTnLst>
                          </p:cTn>
                        </p:par>
                        <p:par>
                          <p:cTn id="13" fill="hold" nodeType="afterGroup">
                            <p:stCondLst>
                              <p:cond delay="500"/>
                            </p:stCondLst>
                            <p:childTnLst>
                              <p:par>
                                <p:cTn id="14" presetID="1" presetClass="entr" presetSubtype="0" fill="hold" nodeType="afterEffect">
                                  <p:stCondLst>
                                    <p:cond delay="2000"/>
                                  </p:stCondLst>
                                  <p:childTnLst>
                                    <p:set>
                                      <p:cBhvr>
                                        <p:cTn id="15" dur="1" fill="hold">
                                          <p:stCondLst>
                                            <p:cond delay="499"/>
                                          </p:stCondLst>
                                        </p:cTn>
                                        <p:tgtEl>
                                          <p:spTgt spid="6161"/>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2000"/>
                                  </p:stCondLst>
                                  <p:childTnLst>
                                    <p:set>
                                      <p:cBhvr>
                                        <p:cTn id="19" dur="1" fill="hold">
                                          <p:stCondLst>
                                            <p:cond delay="499"/>
                                          </p:stCondLst>
                                        </p:cTn>
                                        <p:tgtEl>
                                          <p:spTgt spid="6191"/>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4" fill="hold" nodeType="clickEffect">
                                  <p:stCondLst>
                                    <p:cond delay="2000"/>
                                  </p:stCondLst>
                                  <p:childTnLst>
                                    <p:set>
                                      <p:cBhvr>
                                        <p:cTn id="23" dur="1" fill="hold">
                                          <p:stCondLst>
                                            <p:cond delay="0"/>
                                          </p:stCondLst>
                                        </p:cTn>
                                        <p:tgtEl>
                                          <p:spTgt spid="6196"/>
                                        </p:tgtEl>
                                        <p:attrNameLst>
                                          <p:attrName>style.visibility</p:attrName>
                                        </p:attrNameLst>
                                      </p:cBhvr>
                                      <p:to>
                                        <p:strVal val="visible"/>
                                      </p:to>
                                    </p:set>
                                    <p:anim calcmode="lin" valueType="num">
                                      <p:cBhvr>
                                        <p:cTn id="24" dur="500" fill="hold"/>
                                        <p:tgtEl>
                                          <p:spTgt spid="6196"/>
                                        </p:tgtEl>
                                        <p:attrNameLst>
                                          <p:attrName>ppt_x</p:attrName>
                                        </p:attrNameLst>
                                      </p:cBhvr>
                                      <p:tavLst>
                                        <p:tav tm="0">
                                          <p:val>
                                            <p:strVal val="#ppt_x"/>
                                          </p:val>
                                        </p:tav>
                                        <p:tav tm="100000">
                                          <p:val>
                                            <p:strVal val="#ppt_x"/>
                                          </p:val>
                                        </p:tav>
                                      </p:tavLst>
                                    </p:anim>
                                    <p:anim calcmode="lin" valueType="num">
                                      <p:cBhvr>
                                        <p:cTn id="25" dur="500" fill="hold"/>
                                        <p:tgtEl>
                                          <p:spTgt spid="6196"/>
                                        </p:tgtEl>
                                        <p:attrNameLst>
                                          <p:attrName>ppt_y</p:attrName>
                                        </p:attrNameLst>
                                      </p:cBhvr>
                                      <p:tavLst>
                                        <p:tav tm="0">
                                          <p:val>
                                            <p:strVal val="#ppt_y+#ppt_h/2"/>
                                          </p:val>
                                        </p:tav>
                                        <p:tav tm="100000">
                                          <p:val>
                                            <p:strVal val="#ppt_y"/>
                                          </p:val>
                                        </p:tav>
                                      </p:tavLst>
                                    </p:anim>
                                    <p:anim calcmode="lin" valueType="num">
                                      <p:cBhvr>
                                        <p:cTn id="26" dur="500" fill="hold"/>
                                        <p:tgtEl>
                                          <p:spTgt spid="6196"/>
                                        </p:tgtEl>
                                        <p:attrNameLst>
                                          <p:attrName>ppt_w</p:attrName>
                                        </p:attrNameLst>
                                      </p:cBhvr>
                                      <p:tavLst>
                                        <p:tav tm="0">
                                          <p:val>
                                            <p:strVal val="#ppt_w"/>
                                          </p:val>
                                        </p:tav>
                                        <p:tav tm="100000">
                                          <p:val>
                                            <p:strVal val="#ppt_w"/>
                                          </p:val>
                                        </p:tav>
                                      </p:tavLst>
                                    </p:anim>
                                    <p:anim calcmode="lin" valueType="num">
                                      <p:cBhvr>
                                        <p:cTn id="27" dur="500" fill="hold"/>
                                        <p:tgtEl>
                                          <p:spTgt spid="6196"/>
                                        </p:tgtEl>
                                        <p:attrNameLst>
                                          <p:attrName>ppt_h</p:attrName>
                                        </p:attrNameLst>
                                      </p:cBhvr>
                                      <p:tavLst>
                                        <p:tav tm="0">
                                          <p:val>
                                            <p:fltVal val="0"/>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4" fill="hold" nodeType="clickEffect">
                                  <p:stCondLst>
                                    <p:cond delay="2000"/>
                                  </p:stCondLst>
                                  <p:childTnLst>
                                    <p:set>
                                      <p:cBhvr>
                                        <p:cTn id="31" dur="1" fill="hold">
                                          <p:stCondLst>
                                            <p:cond delay="0"/>
                                          </p:stCondLst>
                                        </p:cTn>
                                        <p:tgtEl>
                                          <p:spTgt spid="6202"/>
                                        </p:tgtEl>
                                        <p:attrNameLst>
                                          <p:attrName>style.visibility</p:attrName>
                                        </p:attrNameLst>
                                      </p:cBhvr>
                                      <p:to>
                                        <p:strVal val="visible"/>
                                      </p:to>
                                    </p:set>
                                    <p:anim calcmode="lin" valueType="num">
                                      <p:cBhvr>
                                        <p:cTn id="32" dur="500" fill="hold"/>
                                        <p:tgtEl>
                                          <p:spTgt spid="6202"/>
                                        </p:tgtEl>
                                        <p:attrNameLst>
                                          <p:attrName>ppt_x</p:attrName>
                                        </p:attrNameLst>
                                      </p:cBhvr>
                                      <p:tavLst>
                                        <p:tav tm="0">
                                          <p:val>
                                            <p:strVal val="#ppt_x"/>
                                          </p:val>
                                        </p:tav>
                                        <p:tav tm="100000">
                                          <p:val>
                                            <p:strVal val="#ppt_x"/>
                                          </p:val>
                                        </p:tav>
                                      </p:tavLst>
                                    </p:anim>
                                    <p:anim calcmode="lin" valueType="num">
                                      <p:cBhvr>
                                        <p:cTn id="33" dur="500" fill="hold"/>
                                        <p:tgtEl>
                                          <p:spTgt spid="6202"/>
                                        </p:tgtEl>
                                        <p:attrNameLst>
                                          <p:attrName>ppt_y</p:attrName>
                                        </p:attrNameLst>
                                      </p:cBhvr>
                                      <p:tavLst>
                                        <p:tav tm="0">
                                          <p:val>
                                            <p:strVal val="#ppt_y+#ppt_h/2"/>
                                          </p:val>
                                        </p:tav>
                                        <p:tav tm="100000">
                                          <p:val>
                                            <p:strVal val="#ppt_y"/>
                                          </p:val>
                                        </p:tav>
                                      </p:tavLst>
                                    </p:anim>
                                    <p:anim calcmode="lin" valueType="num">
                                      <p:cBhvr>
                                        <p:cTn id="34" dur="500" fill="hold"/>
                                        <p:tgtEl>
                                          <p:spTgt spid="6202"/>
                                        </p:tgtEl>
                                        <p:attrNameLst>
                                          <p:attrName>ppt_w</p:attrName>
                                        </p:attrNameLst>
                                      </p:cBhvr>
                                      <p:tavLst>
                                        <p:tav tm="0">
                                          <p:val>
                                            <p:strVal val="#ppt_w"/>
                                          </p:val>
                                        </p:tav>
                                        <p:tav tm="100000">
                                          <p:val>
                                            <p:strVal val="#ppt_w"/>
                                          </p:val>
                                        </p:tav>
                                      </p:tavLst>
                                    </p:anim>
                                    <p:anim calcmode="lin" valueType="num">
                                      <p:cBhvr>
                                        <p:cTn id="35" dur="500" fill="hold"/>
                                        <p:tgtEl>
                                          <p:spTgt spid="6202"/>
                                        </p:tgtEl>
                                        <p:attrNameLst>
                                          <p:attrName>ppt_h</p:attrName>
                                        </p:attrNameLst>
                                      </p:cBhvr>
                                      <p:tavLst>
                                        <p:tav tm="0">
                                          <p:val>
                                            <p:fltVal val="0"/>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7" presetClass="entr" presetSubtype="4" fill="hold" nodeType="clickEffect">
                                  <p:stCondLst>
                                    <p:cond delay="2000"/>
                                  </p:stCondLst>
                                  <p:childTnLst>
                                    <p:set>
                                      <p:cBhvr>
                                        <p:cTn id="39" dur="1" fill="hold">
                                          <p:stCondLst>
                                            <p:cond delay="0"/>
                                          </p:stCondLst>
                                        </p:cTn>
                                        <p:tgtEl>
                                          <p:spTgt spid="6150"/>
                                        </p:tgtEl>
                                        <p:attrNameLst>
                                          <p:attrName>style.visibility</p:attrName>
                                        </p:attrNameLst>
                                      </p:cBhvr>
                                      <p:to>
                                        <p:strVal val="visible"/>
                                      </p:to>
                                    </p:set>
                                    <p:anim calcmode="lin" valueType="num">
                                      <p:cBhvr>
                                        <p:cTn id="40" dur="500" fill="hold"/>
                                        <p:tgtEl>
                                          <p:spTgt spid="6150"/>
                                        </p:tgtEl>
                                        <p:attrNameLst>
                                          <p:attrName>ppt_x</p:attrName>
                                        </p:attrNameLst>
                                      </p:cBhvr>
                                      <p:tavLst>
                                        <p:tav tm="0">
                                          <p:val>
                                            <p:strVal val="#ppt_x"/>
                                          </p:val>
                                        </p:tav>
                                        <p:tav tm="100000">
                                          <p:val>
                                            <p:strVal val="#ppt_x"/>
                                          </p:val>
                                        </p:tav>
                                      </p:tavLst>
                                    </p:anim>
                                    <p:anim calcmode="lin" valueType="num">
                                      <p:cBhvr>
                                        <p:cTn id="41" dur="500" fill="hold"/>
                                        <p:tgtEl>
                                          <p:spTgt spid="6150"/>
                                        </p:tgtEl>
                                        <p:attrNameLst>
                                          <p:attrName>ppt_y</p:attrName>
                                        </p:attrNameLst>
                                      </p:cBhvr>
                                      <p:tavLst>
                                        <p:tav tm="0">
                                          <p:val>
                                            <p:strVal val="#ppt_y+#ppt_h/2"/>
                                          </p:val>
                                        </p:tav>
                                        <p:tav tm="100000">
                                          <p:val>
                                            <p:strVal val="#ppt_y"/>
                                          </p:val>
                                        </p:tav>
                                      </p:tavLst>
                                    </p:anim>
                                    <p:anim calcmode="lin" valueType="num">
                                      <p:cBhvr>
                                        <p:cTn id="42" dur="500" fill="hold"/>
                                        <p:tgtEl>
                                          <p:spTgt spid="6150"/>
                                        </p:tgtEl>
                                        <p:attrNameLst>
                                          <p:attrName>ppt_w</p:attrName>
                                        </p:attrNameLst>
                                      </p:cBhvr>
                                      <p:tavLst>
                                        <p:tav tm="0">
                                          <p:val>
                                            <p:strVal val="#ppt_w"/>
                                          </p:val>
                                        </p:tav>
                                        <p:tav tm="100000">
                                          <p:val>
                                            <p:strVal val="#ppt_w"/>
                                          </p:val>
                                        </p:tav>
                                      </p:tavLst>
                                    </p:anim>
                                    <p:anim calcmode="lin" valueType="num">
                                      <p:cBhvr>
                                        <p:cTn id="43" dur="500" fill="hold"/>
                                        <p:tgtEl>
                                          <p:spTgt spid="6150"/>
                                        </p:tgtEl>
                                        <p:attrNameLst>
                                          <p:attrName>ppt_h</p:attrName>
                                        </p:attrNameLst>
                                      </p:cBhvr>
                                      <p:tavLst>
                                        <p:tav tm="0">
                                          <p:val>
                                            <p:fltVal val="0"/>
                                          </p:val>
                                        </p:tav>
                                        <p:tav tm="100000">
                                          <p:val>
                                            <p:strVal val="#ppt_h"/>
                                          </p:val>
                                        </p:tav>
                                      </p:tavLst>
                                    </p:anim>
                                  </p:childTnLst>
                                </p:cTn>
                              </p:par>
                            </p:childTnLst>
                          </p:cTn>
                        </p:par>
                        <p:par>
                          <p:cTn id="44" fill="hold" nodeType="afterGroup">
                            <p:stCondLst>
                              <p:cond delay="2500"/>
                            </p:stCondLst>
                            <p:childTnLst>
                              <p:par>
                                <p:cTn id="45" presetID="17" presetClass="entr" presetSubtype="1" fill="hold" nodeType="afterEffect">
                                  <p:stCondLst>
                                    <p:cond delay="2000"/>
                                  </p:stCondLst>
                                  <p:childTnLst>
                                    <p:set>
                                      <p:cBhvr>
                                        <p:cTn id="46" dur="1" fill="hold">
                                          <p:stCondLst>
                                            <p:cond delay="0"/>
                                          </p:stCondLst>
                                        </p:cTn>
                                        <p:tgtEl>
                                          <p:spTgt spid="6155"/>
                                        </p:tgtEl>
                                        <p:attrNameLst>
                                          <p:attrName>style.visibility</p:attrName>
                                        </p:attrNameLst>
                                      </p:cBhvr>
                                      <p:to>
                                        <p:strVal val="visible"/>
                                      </p:to>
                                    </p:set>
                                    <p:anim calcmode="lin" valueType="num">
                                      <p:cBhvr>
                                        <p:cTn id="47" dur="500" fill="hold"/>
                                        <p:tgtEl>
                                          <p:spTgt spid="6155"/>
                                        </p:tgtEl>
                                        <p:attrNameLst>
                                          <p:attrName>ppt_x</p:attrName>
                                        </p:attrNameLst>
                                      </p:cBhvr>
                                      <p:tavLst>
                                        <p:tav tm="0">
                                          <p:val>
                                            <p:strVal val="#ppt_x"/>
                                          </p:val>
                                        </p:tav>
                                        <p:tav tm="100000">
                                          <p:val>
                                            <p:strVal val="#ppt_x"/>
                                          </p:val>
                                        </p:tav>
                                      </p:tavLst>
                                    </p:anim>
                                    <p:anim calcmode="lin" valueType="num">
                                      <p:cBhvr>
                                        <p:cTn id="48" dur="500" fill="hold"/>
                                        <p:tgtEl>
                                          <p:spTgt spid="6155"/>
                                        </p:tgtEl>
                                        <p:attrNameLst>
                                          <p:attrName>ppt_y</p:attrName>
                                        </p:attrNameLst>
                                      </p:cBhvr>
                                      <p:tavLst>
                                        <p:tav tm="0">
                                          <p:val>
                                            <p:strVal val="#ppt_y-#ppt_h/2"/>
                                          </p:val>
                                        </p:tav>
                                        <p:tav tm="100000">
                                          <p:val>
                                            <p:strVal val="#ppt_y"/>
                                          </p:val>
                                        </p:tav>
                                      </p:tavLst>
                                    </p:anim>
                                    <p:anim calcmode="lin" valueType="num">
                                      <p:cBhvr>
                                        <p:cTn id="49" dur="500" fill="hold"/>
                                        <p:tgtEl>
                                          <p:spTgt spid="6155"/>
                                        </p:tgtEl>
                                        <p:attrNameLst>
                                          <p:attrName>ppt_w</p:attrName>
                                        </p:attrNameLst>
                                      </p:cBhvr>
                                      <p:tavLst>
                                        <p:tav tm="0">
                                          <p:val>
                                            <p:strVal val="#ppt_w"/>
                                          </p:val>
                                        </p:tav>
                                        <p:tav tm="100000">
                                          <p:val>
                                            <p:strVal val="#ppt_w"/>
                                          </p:val>
                                        </p:tav>
                                      </p:tavLst>
                                    </p:anim>
                                    <p:anim calcmode="lin" valueType="num">
                                      <p:cBhvr>
                                        <p:cTn id="50" dur="500" fill="hold"/>
                                        <p:tgtEl>
                                          <p:spTgt spid="6155"/>
                                        </p:tgtEl>
                                        <p:attrNameLst>
                                          <p:attrName>ppt_h</p:attrName>
                                        </p:attrNameLst>
                                      </p:cBhvr>
                                      <p:tavLst>
                                        <p:tav tm="0">
                                          <p:val>
                                            <p:fltVal val="0"/>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32" fill="hold" nodeType="clickEffect">
                                  <p:stCondLst>
                                    <p:cond delay="2000"/>
                                  </p:stCondLst>
                                  <p:childTnLst>
                                    <p:set>
                                      <p:cBhvr>
                                        <p:cTn id="54" dur="1" fill="hold">
                                          <p:stCondLst>
                                            <p:cond delay="0"/>
                                          </p:stCondLst>
                                        </p:cTn>
                                        <p:tgtEl>
                                          <p:spTgt spid="6168"/>
                                        </p:tgtEl>
                                        <p:attrNameLst>
                                          <p:attrName>style.visibility</p:attrName>
                                        </p:attrNameLst>
                                      </p:cBhvr>
                                      <p:to>
                                        <p:strVal val="visible"/>
                                      </p:to>
                                    </p:set>
                                    <p:animEffect filter="box(out)">
                                      <p:cBhvr>
                                        <p:cTn id="55" dur="500"/>
                                        <p:tgtEl>
                                          <p:spTgt spid="6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ldLvl="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a:spLocks noChangeArrowheads="1"/>
          </p:cNvSpPr>
          <p:nvPr/>
        </p:nvSpPr>
        <p:spPr bwMode="auto">
          <a:xfrm>
            <a:off x="719572" y="1681644"/>
            <a:ext cx="335380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l" eaLnBrk="0" hangingPunct="0"/>
            <a:r>
              <a:rPr lang="en-US" altLang="zh-CN" sz="2800" dirty="0">
                <a:solidFill>
                  <a:srgbClr val="C00000"/>
                </a:solidFill>
                <a:latin typeface="Times New Roman" pitchFamily="18" charset="0"/>
                <a:ea typeface="方正琥珀繁体" pitchFamily="2" charset="-122"/>
              </a:rPr>
              <a:t>(1)   0</a:t>
            </a:r>
            <a:r>
              <a:rPr lang="en-US" altLang="zh-CN" sz="2800" i="1" dirty="0">
                <a:solidFill>
                  <a:srgbClr val="C00000"/>
                </a:solidFill>
                <a:latin typeface="Times New Roman" pitchFamily="18" charset="0"/>
                <a:ea typeface="方正琥珀繁体" pitchFamily="2" charset="-122"/>
              </a:rPr>
              <a:t> &lt; U</a:t>
            </a:r>
            <a:r>
              <a:rPr lang="en-US" altLang="zh-CN" sz="2800" baseline="-25000" dirty="0">
                <a:solidFill>
                  <a:srgbClr val="C00000"/>
                </a:solidFill>
                <a:latin typeface="Times New Roman" pitchFamily="18" charset="0"/>
                <a:ea typeface="方正琥珀繁体" pitchFamily="2" charset="-122"/>
              </a:rPr>
              <a:t>GS</a:t>
            </a:r>
            <a:r>
              <a:rPr lang="en-US" altLang="zh-CN" sz="2800" dirty="0">
                <a:solidFill>
                  <a:srgbClr val="C00000"/>
                </a:solidFill>
                <a:latin typeface="Times New Roman" pitchFamily="18" charset="0"/>
                <a:ea typeface="方正琥珀繁体" pitchFamily="2" charset="-122"/>
              </a:rPr>
              <a:t> </a:t>
            </a:r>
            <a:r>
              <a:rPr lang="en-US" altLang="zh-CN" sz="2800" i="1" dirty="0">
                <a:solidFill>
                  <a:srgbClr val="C00000"/>
                </a:solidFill>
                <a:latin typeface="Times New Roman" pitchFamily="18" charset="0"/>
                <a:ea typeface="方正琥珀繁体" pitchFamily="2" charset="-122"/>
              </a:rPr>
              <a:t>&lt; U</a:t>
            </a:r>
            <a:r>
              <a:rPr lang="en-US" altLang="zh-CN" sz="2800" baseline="-25000" dirty="0">
                <a:solidFill>
                  <a:srgbClr val="C00000"/>
                </a:solidFill>
                <a:latin typeface="Times New Roman" pitchFamily="18" charset="0"/>
                <a:ea typeface="方正琥珀繁体" pitchFamily="2" charset="-122"/>
              </a:rPr>
              <a:t>GS(</a:t>
            </a:r>
            <a:r>
              <a:rPr lang="en-US" altLang="zh-CN" sz="2800" baseline="-25000" dirty="0" err="1">
                <a:solidFill>
                  <a:srgbClr val="C00000"/>
                </a:solidFill>
                <a:latin typeface="Times New Roman" pitchFamily="18" charset="0"/>
                <a:ea typeface="方正琥珀繁体" pitchFamily="2" charset="-122"/>
              </a:rPr>
              <a:t>th</a:t>
            </a:r>
            <a:r>
              <a:rPr lang="en-US" altLang="zh-CN" sz="2800" baseline="-25000" dirty="0">
                <a:solidFill>
                  <a:srgbClr val="C00000"/>
                </a:solidFill>
                <a:latin typeface="Times New Roman" pitchFamily="18" charset="0"/>
                <a:ea typeface="方正琥珀繁体" pitchFamily="2" charset="-122"/>
              </a:rPr>
              <a:t>)</a:t>
            </a:r>
            <a:endParaRPr lang="en-US" altLang="zh-CN" sz="2800" dirty="0">
              <a:solidFill>
                <a:srgbClr val="C00000"/>
              </a:solidFill>
              <a:latin typeface="Times New Roman" pitchFamily="18" charset="0"/>
              <a:ea typeface="方正琥珀繁体" pitchFamily="2" charset="-122"/>
            </a:endParaRPr>
          </a:p>
        </p:txBody>
      </p:sp>
      <p:sp>
        <p:nvSpPr>
          <p:cNvPr id="8195" name="Text Box 3"/>
          <p:cNvSpPr>
            <a:spLocks noChangeArrowheads="1"/>
          </p:cNvSpPr>
          <p:nvPr/>
        </p:nvSpPr>
        <p:spPr bwMode="auto">
          <a:xfrm>
            <a:off x="575556" y="2456892"/>
            <a:ext cx="6859401" cy="3354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457200" indent="-457200" algn="l" eaLnBrk="0" hangingPunct="0">
              <a:buFont typeface="Wingdings" pitchFamily="2" charset="2"/>
              <a:buChar char="Ø"/>
            </a:pPr>
            <a:r>
              <a:rPr lang="en-US" altLang="zh-CN" dirty="0">
                <a:solidFill>
                  <a:schemeClr val="tx1"/>
                </a:solidFill>
                <a:latin typeface="Times New Roman" pitchFamily="18" charset="0"/>
                <a:ea typeface="方正琥珀繁体" pitchFamily="2" charset="-122"/>
              </a:rPr>
              <a:t>D-S</a:t>
            </a:r>
            <a:r>
              <a:rPr lang="zh-CN" altLang="en-US" dirty="0">
                <a:solidFill>
                  <a:schemeClr val="tx1"/>
                </a:solidFill>
                <a:latin typeface="Times New Roman" pitchFamily="18" charset="0"/>
                <a:ea typeface="方正琥珀繁体" pitchFamily="2" charset="-122"/>
              </a:rPr>
              <a:t>之间</a:t>
            </a:r>
            <a:endParaRPr lang="en-US" altLang="zh-CN" dirty="0">
              <a:solidFill>
                <a:schemeClr val="tx1"/>
              </a:solidFill>
              <a:latin typeface="Times New Roman" pitchFamily="18" charset="0"/>
              <a:ea typeface="方正琥珀繁体" pitchFamily="2" charset="-122"/>
            </a:endParaRPr>
          </a:p>
          <a:p>
            <a:pPr algn="l" eaLnBrk="0" hangingPunct="0"/>
            <a:r>
              <a:rPr lang="en-US" altLang="zh-CN" dirty="0">
                <a:solidFill>
                  <a:schemeClr val="tx1"/>
                </a:solidFill>
                <a:latin typeface="Times New Roman" pitchFamily="18" charset="0"/>
                <a:ea typeface="方正琥珀繁体" pitchFamily="2" charset="-122"/>
              </a:rPr>
              <a:t>     </a:t>
            </a:r>
            <a:r>
              <a:rPr lang="zh-CN" altLang="en-US" dirty="0">
                <a:solidFill>
                  <a:schemeClr val="tx1"/>
                </a:solidFill>
                <a:latin typeface="Times New Roman" pitchFamily="18" charset="0"/>
                <a:ea typeface="方正琥珀繁体" pitchFamily="2" charset="-122"/>
              </a:rPr>
              <a:t>有两个背靠背的</a:t>
            </a:r>
            <a:r>
              <a:rPr lang="en-US" altLang="zh-CN" dirty="0">
                <a:solidFill>
                  <a:schemeClr val="tx1"/>
                </a:solidFill>
                <a:latin typeface="Times New Roman" pitchFamily="18" charset="0"/>
                <a:ea typeface="方正琥珀繁体" pitchFamily="2" charset="-122"/>
              </a:rPr>
              <a:t>PN</a:t>
            </a:r>
            <a:r>
              <a:rPr lang="zh-CN" altLang="en-US" dirty="0">
                <a:solidFill>
                  <a:schemeClr val="tx1"/>
                </a:solidFill>
                <a:latin typeface="Times New Roman" pitchFamily="18" charset="0"/>
                <a:ea typeface="方正琥珀繁体" pitchFamily="2" charset="-122"/>
              </a:rPr>
              <a:t>结；</a:t>
            </a:r>
            <a:endParaRPr lang="en-US" altLang="zh-CN" dirty="0">
              <a:solidFill>
                <a:schemeClr val="tx1"/>
              </a:solidFill>
              <a:latin typeface="Times New Roman" pitchFamily="18" charset="0"/>
              <a:ea typeface="方正琥珀繁体" pitchFamily="2" charset="-122"/>
            </a:endParaRPr>
          </a:p>
          <a:p>
            <a:pPr algn="l" eaLnBrk="0" hangingPunct="0"/>
            <a:endParaRPr lang="en-US" altLang="zh-CN" sz="1000" dirty="0">
              <a:solidFill>
                <a:schemeClr val="tx1"/>
              </a:solidFill>
              <a:latin typeface="Times New Roman" pitchFamily="18" charset="0"/>
              <a:ea typeface="方正琥珀繁体" pitchFamily="2" charset="-122"/>
            </a:endParaRPr>
          </a:p>
          <a:p>
            <a:pPr marL="342900" indent="-342900" algn="l" eaLnBrk="0" hangingPunct="0">
              <a:buFont typeface="Wingdings" pitchFamily="2" charset="2"/>
              <a:buChar char="Ø"/>
            </a:pPr>
            <a:r>
              <a:rPr lang="en-US" altLang="zh-CN" dirty="0">
                <a:solidFill>
                  <a:schemeClr val="tx1"/>
                </a:solidFill>
                <a:latin typeface="Times New Roman" pitchFamily="18" charset="0"/>
                <a:ea typeface="方正琥珀繁体" pitchFamily="2" charset="-122"/>
              </a:rPr>
              <a:t>G→B</a:t>
            </a:r>
            <a:r>
              <a:rPr lang="zh-CN" altLang="en-US" dirty="0">
                <a:solidFill>
                  <a:schemeClr val="tx1"/>
                </a:solidFill>
                <a:latin typeface="Times New Roman" pitchFamily="18" charset="0"/>
                <a:ea typeface="方正琥珀繁体" pitchFamily="2" charset="-122"/>
              </a:rPr>
              <a:t>的电场使空穴向下</a:t>
            </a:r>
            <a:endParaRPr lang="en-US" altLang="zh-CN" dirty="0">
              <a:solidFill>
                <a:schemeClr val="tx1"/>
              </a:solidFill>
              <a:latin typeface="Times New Roman" pitchFamily="18" charset="0"/>
              <a:ea typeface="方正琥珀繁体" pitchFamily="2" charset="-122"/>
            </a:endParaRPr>
          </a:p>
          <a:p>
            <a:pPr algn="l" eaLnBrk="0" hangingPunct="0"/>
            <a:r>
              <a:rPr lang="en-US" altLang="zh-CN" dirty="0">
                <a:solidFill>
                  <a:schemeClr val="tx1"/>
                </a:solidFill>
                <a:latin typeface="Times New Roman" pitchFamily="18" charset="0"/>
                <a:ea typeface="方正琥珀繁体" pitchFamily="2" charset="-122"/>
              </a:rPr>
              <a:t>    </a:t>
            </a:r>
            <a:r>
              <a:rPr lang="zh-CN" altLang="en-US" dirty="0">
                <a:solidFill>
                  <a:schemeClr val="tx1"/>
                </a:solidFill>
                <a:latin typeface="Times New Roman" pitchFamily="18" charset="0"/>
                <a:ea typeface="方正琥珀繁体" pitchFamily="2" charset="-122"/>
              </a:rPr>
              <a:t>移动</a:t>
            </a:r>
            <a:r>
              <a:rPr lang="en-US" altLang="zh-CN" dirty="0">
                <a:solidFill>
                  <a:schemeClr val="tx1"/>
                </a:solidFill>
                <a:latin typeface="Times New Roman" pitchFamily="18" charset="0"/>
                <a:ea typeface="方正琥珀繁体" pitchFamily="2" charset="-122"/>
              </a:rPr>
              <a:t>,</a:t>
            </a:r>
            <a:r>
              <a:rPr lang="zh-CN" altLang="en-US" dirty="0">
                <a:solidFill>
                  <a:schemeClr val="tx1"/>
                </a:solidFill>
                <a:latin typeface="Times New Roman" pitchFamily="18" charset="0"/>
                <a:ea typeface="方正琥珀繁体" pitchFamily="2" charset="-122"/>
              </a:rPr>
              <a:t>电子向上移 动</a:t>
            </a:r>
            <a:r>
              <a:rPr lang="en-US" altLang="zh-CN" dirty="0">
                <a:solidFill>
                  <a:schemeClr val="tx1"/>
                </a:solidFill>
                <a:latin typeface="Times New Roman" pitchFamily="18" charset="0"/>
                <a:ea typeface="方正琥珀繁体" pitchFamily="2" charset="-122"/>
              </a:rPr>
              <a:t>,  </a:t>
            </a:r>
            <a:endParaRPr lang="en-US" altLang="zh-CN" sz="2000" dirty="0">
              <a:solidFill>
                <a:schemeClr val="tx1"/>
              </a:solidFill>
              <a:latin typeface="Times New Roman" pitchFamily="18" charset="0"/>
              <a:ea typeface="方正琥珀繁体" pitchFamily="2" charset="-122"/>
            </a:endParaRPr>
          </a:p>
          <a:p>
            <a:pPr algn="l" eaLnBrk="0" hangingPunct="0"/>
            <a:r>
              <a:rPr lang="zh-CN" altLang="en-US" dirty="0">
                <a:solidFill>
                  <a:schemeClr val="tx1"/>
                </a:solidFill>
                <a:latin typeface="Times New Roman" pitchFamily="18" charset="0"/>
                <a:ea typeface="方正琥珀繁体" pitchFamily="2" charset="-122"/>
              </a:rPr>
              <a:t>    在</a:t>
            </a:r>
            <a:r>
              <a:rPr lang="en-US" altLang="zh-CN" dirty="0">
                <a:solidFill>
                  <a:schemeClr val="tx1"/>
                </a:solidFill>
                <a:latin typeface="Times New Roman" pitchFamily="18" charset="0"/>
                <a:sym typeface="Arial" pitchFamily="34" charset="0"/>
              </a:rPr>
              <a:t>P </a:t>
            </a:r>
            <a:r>
              <a:rPr lang="zh-CN" altLang="en-US" dirty="0">
                <a:solidFill>
                  <a:schemeClr val="tx1"/>
                </a:solidFill>
                <a:latin typeface="Times New Roman" pitchFamily="18" charset="0"/>
                <a:sym typeface="Arial" pitchFamily="34" charset="0"/>
              </a:rPr>
              <a:t>型硅衬底的上表面</a:t>
            </a:r>
            <a:endParaRPr lang="en-US" altLang="zh-CN" dirty="0">
              <a:solidFill>
                <a:schemeClr val="tx1"/>
              </a:solidFill>
              <a:latin typeface="Times New Roman" pitchFamily="18" charset="0"/>
              <a:sym typeface="Arial" pitchFamily="34" charset="0"/>
            </a:endParaRPr>
          </a:p>
          <a:p>
            <a:pPr algn="l" eaLnBrk="0" hangingPunct="0"/>
            <a:r>
              <a:rPr lang="en-US" altLang="zh-CN" dirty="0">
                <a:solidFill>
                  <a:schemeClr val="tx1"/>
                </a:solidFill>
                <a:latin typeface="Times New Roman" pitchFamily="18" charset="0"/>
                <a:sym typeface="Arial" pitchFamily="34" charset="0"/>
              </a:rPr>
              <a:t>    </a:t>
            </a:r>
            <a:r>
              <a:rPr lang="zh-CN" altLang="en-US" dirty="0">
                <a:solidFill>
                  <a:schemeClr val="tx1"/>
                </a:solidFill>
                <a:latin typeface="Times New Roman" pitchFamily="18" charset="0"/>
                <a:sym typeface="Arial" pitchFamily="34" charset="0"/>
              </a:rPr>
              <a:t>形成耗尽层。 </a:t>
            </a:r>
            <a:endParaRPr lang="en-US" altLang="zh-CN" dirty="0">
              <a:solidFill>
                <a:schemeClr val="tx1"/>
              </a:solidFill>
              <a:latin typeface="Times New Roman" pitchFamily="18" charset="0"/>
              <a:sym typeface="Arial" pitchFamily="34" charset="0"/>
            </a:endParaRPr>
          </a:p>
          <a:p>
            <a:pPr algn="l" eaLnBrk="0" hangingPunct="0"/>
            <a:endParaRPr lang="en-US" altLang="zh-CN" sz="1000" dirty="0">
              <a:solidFill>
                <a:schemeClr val="tx1"/>
              </a:solidFill>
              <a:latin typeface="Times New Roman" pitchFamily="18" charset="0"/>
              <a:sym typeface="Arial" pitchFamily="34" charset="0"/>
            </a:endParaRPr>
          </a:p>
          <a:p>
            <a:pPr marL="342900" indent="-342900" algn="l" eaLnBrk="0" hangingPunct="0">
              <a:buFont typeface="Wingdings" pitchFamily="2" charset="2"/>
              <a:buChar char="Ø"/>
            </a:pPr>
            <a:r>
              <a:rPr lang="zh-CN" altLang="en-US" dirty="0">
                <a:solidFill>
                  <a:schemeClr val="tx1"/>
                </a:solidFill>
                <a:latin typeface="Times New Roman" pitchFamily="18" charset="0"/>
                <a:sym typeface="Arial" pitchFamily="34" charset="0"/>
              </a:rPr>
              <a:t>此时漏极电流 </a:t>
            </a:r>
            <a:r>
              <a:rPr lang="en-US" altLang="zh-CN" i="1" dirty="0">
                <a:solidFill>
                  <a:schemeClr val="tx1"/>
                </a:solidFill>
                <a:latin typeface="Times New Roman" pitchFamily="18" charset="0"/>
                <a:ea typeface="方正琥珀繁体" pitchFamily="2" charset="-122"/>
              </a:rPr>
              <a:t>I</a:t>
            </a:r>
            <a:r>
              <a:rPr lang="en-US" altLang="zh-CN" baseline="-25000" dirty="0">
                <a:solidFill>
                  <a:schemeClr val="tx1"/>
                </a:solidFill>
                <a:latin typeface="Times New Roman" pitchFamily="18" charset="0"/>
                <a:ea typeface="方正琥珀繁体" pitchFamily="2" charset="-122"/>
              </a:rPr>
              <a:t>D</a:t>
            </a:r>
            <a:r>
              <a:rPr lang="en-US" altLang="zh-CN" dirty="0">
                <a:solidFill>
                  <a:schemeClr val="tx1"/>
                </a:solidFill>
                <a:latin typeface="Times New Roman" pitchFamily="18" charset="0"/>
                <a:ea typeface="方正琥珀繁体" pitchFamily="2" charset="-122"/>
              </a:rPr>
              <a:t> = 0</a:t>
            </a:r>
            <a:r>
              <a:rPr lang="zh-CN" altLang="en-US" dirty="0">
                <a:solidFill>
                  <a:schemeClr val="tx1"/>
                </a:solidFill>
                <a:latin typeface="Times New Roman" pitchFamily="18" charset="0"/>
                <a:ea typeface="方正琥珀繁体" pitchFamily="2" charset="-122"/>
              </a:rPr>
              <a:t>。</a:t>
            </a:r>
            <a:endParaRPr lang="en-US" altLang="zh-CN" dirty="0">
              <a:solidFill>
                <a:schemeClr val="tx1"/>
              </a:solidFill>
              <a:latin typeface="Times New Roman" pitchFamily="18" charset="0"/>
              <a:ea typeface="方正琥珀繁体" pitchFamily="2" charset="-122"/>
            </a:endParaRPr>
          </a:p>
          <a:p>
            <a:pPr algn="l" eaLnBrk="0" hangingPunct="0"/>
            <a:r>
              <a:rPr lang="en-US" altLang="zh-CN" dirty="0">
                <a:solidFill>
                  <a:schemeClr val="tx1"/>
                </a:solidFill>
                <a:latin typeface="Times New Roman" pitchFamily="18" charset="0"/>
                <a:ea typeface="方正琥珀繁体" pitchFamily="2" charset="-122"/>
              </a:rPr>
              <a:t>     FET</a:t>
            </a:r>
            <a:r>
              <a:rPr lang="zh-CN" altLang="en-US" dirty="0">
                <a:solidFill>
                  <a:schemeClr val="tx1"/>
                </a:solidFill>
                <a:latin typeface="Times New Roman" pitchFamily="18" charset="0"/>
                <a:ea typeface="方正琥珀繁体" pitchFamily="2" charset="-122"/>
              </a:rPr>
              <a:t>处于夹断状态（相当于开关断开）。</a:t>
            </a:r>
            <a:endParaRPr lang="zh-CN" altLang="en-US" dirty="0">
              <a:solidFill>
                <a:schemeClr val="tx1"/>
              </a:solidFill>
              <a:latin typeface="Times New Roman" pitchFamily="18" charset="0"/>
              <a:sym typeface="Arial" pitchFamily="34" charset="0"/>
            </a:endParaRPr>
          </a:p>
        </p:txBody>
      </p:sp>
      <p:sp>
        <p:nvSpPr>
          <p:cNvPr id="7172" name="Rectangle 4"/>
          <p:cNvSpPr>
            <a:spLocks noChangeArrowheads="1"/>
          </p:cNvSpPr>
          <p:nvPr/>
        </p:nvSpPr>
        <p:spPr bwMode="auto">
          <a:xfrm>
            <a:off x="5528121" y="2820963"/>
            <a:ext cx="3508375" cy="1447800"/>
          </a:xfrm>
          <a:prstGeom prst="rect">
            <a:avLst/>
          </a:prstGeom>
          <a:solidFill>
            <a:srgbClr val="FFFF99"/>
          </a:solidFill>
          <a:ln w="9525">
            <a:solidFill>
              <a:schemeClr val="tx1"/>
            </a:solidFill>
            <a:miter lim="800000"/>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7173" name="Rectangle 5"/>
          <p:cNvSpPr>
            <a:spLocks noChangeArrowheads="1"/>
          </p:cNvSpPr>
          <p:nvPr/>
        </p:nvSpPr>
        <p:spPr bwMode="auto">
          <a:xfrm>
            <a:off x="5813871" y="2820963"/>
            <a:ext cx="787400" cy="482600"/>
          </a:xfrm>
          <a:prstGeom prst="rect">
            <a:avLst/>
          </a:prstGeom>
          <a:solidFill>
            <a:schemeClr val="accent1"/>
          </a:solidFill>
          <a:ln w="9525">
            <a:solidFill>
              <a:schemeClr val="tx1"/>
            </a:solidFill>
            <a:miter lim="800000"/>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7174" name="Rectangle 6"/>
          <p:cNvSpPr>
            <a:spLocks noChangeArrowheads="1"/>
          </p:cNvSpPr>
          <p:nvPr/>
        </p:nvSpPr>
        <p:spPr bwMode="auto">
          <a:xfrm>
            <a:off x="8033196" y="2820963"/>
            <a:ext cx="787400" cy="482600"/>
          </a:xfrm>
          <a:prstGeom prst="rect">
            <a:avLst/>
          </a:prstGeom>
          <a:solidFill>
            <a:schemeClr val="accent1"/>
          </a:solidFill>
          <a:ln w="9525">
            <a:solidFill>
              <a:schemeClr val="tx1"/>
            </a:solidFill>
            <a:miter lim="800000"/>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7175" name="Rectangle 7"/>
          <p:cNvSpPr>
            <a:spLocks noChangeArrowheads="1"/>
          </p:cNvSpPr>
          <p:nvPr/>
        </p:nvSpPr>
        <p:spPr bwMode="auto">
          <a:xfrm>
            <a:off x="5528121" y="2682851"/>
            <a:ext cx="3508375" cy="138112"/>
          </a:xfrm>
          <a:prstGeom prst="rect">
            <a:avLst/>
          </a:prstGeom>
          <a:solidFill>
            <a:srgbClr val="66CCFF"/>
          </a:solidFill>
          <a:ln w="9525">
            <a:solidFill>
              <a:schemeClr val="tx1"/>
            </a:solidFill>
            <a:miter lim="800000"/>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7176" name="Rectangle 8"/>
          <p:cNvSpPr>
            <a:spLocks noChangeArrowheads="1"/>
          </p:cNvSpPr>
          <p:nvPr/>
        </p:nvSpPr>
        <p:spPr bwMode="auto">
          <a:xfrm>
            <a:off x="5956746" y="2682851"/>
            <a:ext cx="430213" cy="138112"/>
          </a:xfrm>
          <a:prstGeom prst="rect">
            <a:avLst/>
          </a:prstGeom>
          <a:solidFill>
            <a:srgbClr val="000000"/>
          </a:solidFill>
          <a:ln w="9525">
            <a:solidFill>
              <a:schemeClr val="tx1"/>
            </a:solidFill>
            <a:miter lim="800000"/>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7177" name="Rectangle 9"/>
          <p:cNvSpPr>
            <a:spLocks noChangeArrowheads="1"/>
          </p:cNvSpPr>
          <p:nvPr/>
        </p:nvSpPr>
        <p:spPr bwMode="auto">
          <a:xfrm>
            <a:off x="8177659" y="2682851"/>
            <a:ext cx="428625" cy="138112"/>
          </a:xfrm>
          <a:prstGeom prst="rect">
            <a:avLst/>
          </a:prstGeom>
          <a:solidFill>
            <a:srgbClr val="000000"/>
          </a:solidFill>
          <a:ln w="9525">
            <a:solidFill>
              <a:schemeClr val="tx1"/>
            </a:solidFill>
            <a:miter lim="800000"/>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7178" name="Rectangle 10"/>
          <p:cNvSpPr>
            <a:spLocks noChangeArrowheads="1"/>
          </p:cNvSpPr>
          <p:nvPr/>
        </p:nvSpPr>
        <p:spPr bwMode="auto">
          <a:xfrm>
            <a:off x="5813871" y="2544738"/>
            <a:ext cx="573088" cy="138113"/>
          </a:xfrm>
          <a:prstGeom prst="rect">
            <a:avLst/>
          </a:prstGeom>
          <a:solidFill>
            <a:srgbClr val="000000"/>
          </a:solidFill>
          <a:ln w="9525">
            <a:solidFill>
              <a:schemeClr val="tx1"/>
            </a:solidFill>
            <a:miter lim="800000"/>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7179" name="Rectangle 11"/>
          <p:cNvSpPr>
            <a:spLocks noChangeArrowheads="1"/>
          </p:cNvSpPr>
          <p:nvPr/>
        </p:nvSpPr>
        <p:spPr bwMode="auto">
          <a:xfrm>
            <a:off x="8177659" y="2544738"/>
            <a:ext cx="571500" cy="138113"/>
          </a:xfrm>
          <a:prstGeom prst="rect">
            <a:avLst/>
          </a:prstGeom>
          <a:solidFill>
            <a:srgbClr val="000000"/>
          </a:solidFill>
          <a:ln w="9525">
            <a:solidFill>
              <a:schemeClr val="tx1"/>
            </a:solidFill>
            <a:miter lim="800000"/>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7180" name="Rectangle 12"/>
          <p:cNvSpPr>
            <a:spLocks noChangeArrowheads="1"/>
          </p:cNvSpPr>
          <p:nvPr/>
        </p:nvSpPr>
        <p:spPr bwMode="auto">
          <a:xfrm>
            <a:off x="6960046" y="2544738"/>
            <a:ext cx="573088" cy="138113"/>
          </a:xfrm>
          <a:prstGeom prst="rect">
            <a:avLst/>
          </a:prstGeom>
          <a:solidFill>
            <a:srgbClr val="000000"/>
          </a:solidFill>
          <a:ln w="9525">
            <a:solidFill>
              <a:schemeClr val="tx1"/>
            </a:solidFill>
            <a:miter lim="800000"/>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7181" name="Rectangle 13"/>
          <p:cNvSpPr>
            <a:spLocks noChangeArrowheads="1"/>
          </p:cNvSpPr>
          <p:nvPr/>
        </p:nvSpPr>
        <p:spPr bwMode="auto">
          <a:xfrm>
            <a:off x="6960046" y="4268763"/>
            <a:ext cx="573088" cy="138113"/>
          </a:xfrm>
          <a:prstGeom prst="rect">
            <a:avLst/>
          </a:prstGeom>
          <a:solidFill>
            <a:srgbClr val="000000"/>
          </a:solidFill>
          <a:ln w="9525">
            <a:solidFill>
              <a:schemeClr val="tx1"/>
            </a:solidFill>
            <a:miter lim="800000"/>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7182" name="Text Box 14"/>
          <p:cNvSpPr>
            <a:spLocks noChangeArrowheads="1"/>
          </p:cNvSpPr>
          <p:nvPr/>
        </p:nvSpPr>
        <p:spPr bwMode="auto">
          <a:xfrm>
            <a:off x="6647309" y="3822676"/>
            <a:ext cx="1362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spcBef>
                <a:spcPct val="50000"/>
              </a:spcBef>
            </a:pPr>
            <a:r>
              <a:rPr lang="en-US" altLang="zh-CN" sz="2000">
                <a:solidFill>
                  <a:schemeClr val="tx1"/>
                </a:solidFill>
                <a:latin typeface="Times New Roman" pitchFamily="18" charset="0"/>
                <a:sym typeface="Arial" pitchFamily="34" charset="0"/>
              </a:rPr>
              <a:t>P</a:t>
            </a:r>
            <a:r>
              <a:rPr lang="zh-CN" altLang="en-US" sz="2000">
                <a:solidFill>
                  <a:schemeClr val="tx1"/>
                </a:solidFill>
                <a:latin typeface="Times New Roman" pitchFamily="18" charset="0"/>
                <a:sym typeface="Arial" pitchFamily="34" charset="0"/>
              </a:rPr>
              <a:t>型硅衬底</a:t>
            </a:r>
            <a:endParaRPr lang="zh-CN" altLang="en-US" sz="2000" b="0">
              <a:solidFill>
                <a:schemeClr val="tx1"/>
              </a:solidFill>
              <a:latin typeface="Times New Roman" pitchFamily="18" charset="0"/>
              <a:sym typeface="Arial" pitchFamily="34" charset="0"/>
            </a:endParaRPr>
          </a:p>
        </p:txBody>
      </p:sp>
      <p:sp>
        <p:nvSpPr>
          <p:cNvPr id="7183" name="Text Box 15"/>
          <p:cNvSpPr>
            <a:spLocks noChangeArrowheads="1"/>
          </p:cNvSpPr>
          <p:nvPr/>
        </p:nvSpPr>
        <p:spPr bwMode="auto">
          <a:xfrm>
            <a:off x="8177659" y="2960663"/>
            <a:ext cx="2746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spcBef>
                <a:spcPct val="50000"/>
              </a:spcBef>
            </a:pPr>
            <a:r>
              <a:rPr lang="en-US" altLang="zh-CN" sz="1000">
                <a:solidFill>
                  <a:schemeClr val="tx1"/>
                </a:solidFill>
                <a:latin typeface="Times New Roman" pitchFamily="18" charset="0"/>
                <a:sym typeface="Arial" pitchFamily="34" charset="0"/>
              </a:rPr>
              <a:t>N</a:t>
            </a:r>
            <a:endParaRPr lang="zh-CN" altLang="en-US">
              <a:latin typeface="Times New Roman" pitchFamily="18" charset="0"/>
            </a:endParaRPr>
          </a:p>
        </p:txBody>
      </p:sp>
      <p:sp>
        <p:nvSpPr>
          <p:cNvPr id="7184" name="Text Box 16"/>
          <p:cNvSpPr>
            <a:spLocks noChangeArrowheads="1"/>
          </p:cNvSpPr>
          <p:nvPr/>
        </p:nvSpPr>
        <p:spPr bwMode="auto">
          <a:xfrm>
            <a:off x="6171059" y="2822551"/>
            <a:ext cx="257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spcBef>
                <a:spcPct val="50000"/>
              </a:spcBef>
            </a:pPr>
            <a:r>
              <a:rPr lang="en-US" altLang="zh-CN" sz="1000">
                <a:solidFill>
                  <a:schemeClr val="tx1"/>
                </a:solidFill>
                <a:latin typeface="Times New Roman" pitchFamily="18" charset="0"/>
                <a:sym typeface="Arial" pitchFamily="34" charset="0"/>
              </a:rPr>
              <a:t>+</a:t>
            </a:r>
            <a:endParaRPr lang="zh-CN" altLang="en-US">
              <a:latin typeface="Times New Roman" pitchFamily="18" charset="0"/>
            </a:endParaRPr>
          </a:p>
        </p:txBody>
      </p:sp>
      <p:sp>
        <p:nvSpPr>
          <p:cNvPr id="7185" name="Text Box 17"/>
          <p:cNvSpPr>
            <a:spLocks noChangeArrowheads="1"/>
          </p:cNvSpPr>
          <p:nvPr/>
        </p:nvSpPr>
        <p:spPr bwMode="auto">
          <a:xfrm>
            <a:off x="8304659" y="2862238"/>
            <a:ext cx="2873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spcBef>
                <a:spcPct val="50000"/>
              </a:spcBef>
            </a:pPr>
            <a:r>
              <a:rPr lang="en-US" altLang="zh-CN" sz="1400">
                <a:solidFill>
                  <a:schemeClr val="tx1"/>
                </a:solidFill>
                <a:latin typeface="Times New Roman" pitchFamily="18" charset="0"/>
                <a:sym typeface="Arial" pitchFamily="34" charset="0"/>
              </a:rPr>
              <a:t>+</a:t>
            </a:r>
            <a:endParaRPr lang="zh-CN" altLang="en-US">
              <a:latin typeface="Times New Roman" pitchFamily="18" charset="0"/>
            </a:endParaRPr>
          </a:p>
        </p:txBody>
      </p:sp>
      <p:sp>
        <p:nvSpPr>
          <p:cNvPr id="7186" name="Line 18"/>
          <p:cNvSpPr>
            <a:spLocks noChangeShapeType="1"/>
          </p:cNvSpPr>
          <p:nvPr/>
        </p:nvSpPr>
        <p:spPr bwMode="auto">
          <a:xfrm>
            <a:off x="6101209" y="1373163"/>
            <a:ext cx="1587" cy="11715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7" name="Line 19"/>
          <p:cNvSpPr>
            <a:spLocks noChangeShapeType="1"/>
          </p:cNvSpPr>
          <p:nvPr/>
        </p:nvSpPr>
        <p:spPr bwMode="auto">
          <a:xfrm>
            <a:off x="7245796" y="1924026"/>
            <a:ext cx="0" cy="6207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8" name="Line 20"/>
          <p:cNvSpPr>
            <a:spLocks noChangeShapeType="1"/>
          </p:cNvSpPr>
          <p:nvPr/>
        </p:nvSpPr>
        <p:spPr bwMode="auto">
          <a:xfrm>
            <a:off x="8463409" y="1373163"/>
            <a:ext cx="1587" cy="11715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9" name="Line 21"/>
          <p:cNvSpPr>
            <a:spLocks noChangeShapeType="1"/>
          </p:cNvSpPr>
          <p:nvPr/>
        </p:nvSpPr>
        <p:spPr bwMode="auto">
          <a:xfrm>
            <a:off x="7245796" y="4406876"/>
            <a:ext cx="0" cy="482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0" name="Oval 22"/>
          <p:cNvSpPr>
            <a:spLocks noChangeArrowheads="1"/>
          </p:cNvSpPr>
          <p:nvPr/>
        </p:nvSpPr>
        <p:spPr bwMode="auto">
          <a:xfrm>
            <a:off x="7210871" y="4889476"/>
            <a:ext cx="71438" cy="68262"/>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7191" name="Line 23"/>
          <p:cNvSpPr>
            <a:spLocks noChangeShapeType="1"/>
          </p:cNvSpPr>
          <p:nvPr/>
        </p:nvSpPr>
        <p:spPr bwMode="auto">
          <a:xfrm flipH="1">
            <a:off x="5044636" y="1924026"/>
            <a:ext cx="1044000"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2" name="Line 24"/>
          <p:cNvSpPr>
            <a:spLocks noChangeShapeType="1"/>
          </p:cNvSpPr>
          <p:nvPr/>
        </p:nvSpPr>
        <p:spPr bwMode="auto">
          <a:xfrm>
            <a:off x="5041267" y="1924026"/>
            <a:ext cx="0" cy="27574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3" name="Line 25"/>
          <p:cNvSpPr>
            <a:spLocks noChangeShapeType="1"/>
          </p:cNvSpPr>
          <p:nvPr/>
        </p:nvSpPr>
        <p:spPr bwMode="auto">
          <a:xfrm>
            <a:off x="5044768" y="4681513"/>
            <a:ext cx="2196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4" name="Text Box 26"/>
          <p:cNvSpPr>
            <a:spLocks noChangeArrowheads="1"/>
          </p:cNvSpPr>
          <p:nvPr/>
        </p:nvSpPr>
        <p:spPr bwMode="auto">
          <a:xfrm>
            <a:off x="7315646" y="4540226"/>
            <a:ext cx="33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spcBef>
                <a:spcPct val="50000"/>
              </a:spcBef>
            </a:pPr>
            <a:r>
              <a:rPr lang="en-US" altLang="zh-CN" sz="1800">
                <a:solidFill>
                  <a:schemeClr val="tx1"/>
                </a:solidFill>
                <a:latin typeface="Times New Roman" pitchFamily="18" charset="0"/>
                <a:ea typeface="方正琥珀繁体" pitchFamily="2" charset="-122"/>
              </a:rPr>
              <a:t>B</a:t>
            </a:r>
            <a:endParaRPr lang="en-US" altLang="zh-CN" sz="2000">
              <a:solidFill>
                <a:schemeClr val="tx1"/>
              </a:solidFill>
              <a:latin typeface="Times New Roman" pitchFamily="18" charset="0"/>
              <a:ea typeface="方正琥珀繁体" pitchFamily="2" charset="-122"/>
            </a:endParaRPr>
          </a:p>
        </p:txBody>
      </p:sp>
      <p:sp>
        <p:nvSpPr>
          <p:cNvPr id="7195" name="Text Box 27"/>
          <p:cNvSpPr>
            <a:spLocks noChangeArrowheads="1"/>
          </p:cNvSpPr>
          <p:nvPr/>
        </p:nvSpPr>
        <p:spPr bwMode="auto">
          <a:xfrm>
            <a:off x="5747196" y="21320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spcBef>
                <a:spcPct val="50000"/>
              </a:spcBef>
            </a:pPr>
            <a:r>
              <a:rPr lang="en-US" altLang="zh-CN" sz="2000" dirty="0">
                <a:solidFill>
                  <a:schemeClr val="tx1"/>
                </a:solidFill>
                <a:latin typeface="Times New Roman" pitchFamily="18" charset="0"/>
                <a:ea typeface="方正琥珀繁体" pitchFamily="2" charset="-122"/>
              </a:rPr>
              <a:t>S</a:t>
            </a:r>
            <a:endParaRPr lang="en-US" altLang="zh-CN" sz="1400" dirty="0">
              <a:solidFill>
                <a:schemeClr val="tx1"/>
              </a:solidFill>
              <a:latin typeface="Times New Roman" pitchFamily="18" charset="0"/>
              <a:ea typeface="方正琥珀繁体" pitchFamily="2" charset="-122"/>
            </a:endParaRPr>
          </a:p>
        </p:txBody>
      </p:sp>
      <p:sp>
        <p:nvSpPr>
          <p:cNvPr id="7196" name="Text Box 28"/>
          <p:cNvSpPr>
            <a:spLocks noChangeArrowheads="1"/>
          </p:cNvSpPr>
          <p:nvPr/>
        </p:nvSpPr>
        <p:spPr bwMode="auto">
          <a:xfrm>
            <a:off x="7323584" y="2132025"/>
            <a:ext cx="3825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spcBef>
                <a:spcPct val="50000"/>
              </a:spcBef>
            </a:pPr>
            <a:r>
              <a:rPr lang="en-US" altLang="zh-CN" sz="2000">
                <a:solidFill>
                  <a:schemeClr val="tx1"/>
                </a:solidFill>
                <a:latin typeface="Times New Roman" pitchFamily="18" charset="0"/>
                <a:ea typeface="方正琥珀繁体" pitchFamily="2" charset="-122"/>
              </a:rPr>
              <a:t>G</a:t>
            </a:r>
            <a:endParaRPr lang="en-US" altLang="zh-CN" sz="1400">
              <a:solidFill>
                <a:schemeClr val="tx1"/>
              </a:solidFill>
              <a:latin typeface="Times New Roman" pitchFamily="18" charset="0"/>
              <a:ea typeface="方正琥珀繁体" pitchFamily="2" charset="-122"/>
            </a:endParaRPr>
          </a:p>
        </p:txBody>
      </p:sp>
      <p:sp>
        <p:nvSpPr>
          <p:cNvPr id="7197" name="Text Box 29"/>
          <p:cNvSpPr>
            <a:spLocks noChangeArrowheads="1"/>
          </p:cNvSpPr>
          <p:nvPr/>
        </p:nvSpPr>
        <p:spPr bwMode="auto">
          <a:xfrm>
            <a:off x="8110984" y="2132025"/>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lang="en-US" altLang="zh-CN" sz="2000">
                <a:solidFill>
                  <a:schemeClr val="tx1"/>
                </a:solidFill>
                <a:latin typeface="Times New Roman" pitchFamily="18" charset="0"/>
                <a:ea typeface="方正琥珀繁体" pitchFamily="2" charset="-122"/>
              </a:rPr>
              <a:t>D</a:t>
            </a:r>
            <a:endParaRPr lang="en-US" altLang="zh-CN" sz="1400">
              <a:solidFill>
                <a:schemeClr val="tx1"/>
              </a:solidFill>
              <a:latin typeface="Times New Roman" pitchFamily="18" charset="0"/>
              <a:ea typeface="方正琥珀繁体" pitchFamily="2" charset="-122"/>
            </a:endParaRPr>
          </a:p>
        </p:txBody>
      </p:sp>
      <p:sp>
        <p:nvSpPr>
          <p:cNvPr id="7198" name="Line 30"/>
          <p:cNvSpPr>
            <a:spLocks noChangeShapeType="1"/>
          </p:cNvSpPr>
          <p:nvPr/>
        </p:nvSpPr>
        <p:spPr bwMode="auto">
          <a:xfrm>
            <a:off x="6101209" y="1373163"/>
            <a:ext cx="9302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199" name="Group 31"/>
          <p:cNvGrpSpPr>
            <a:grpSpLocks/>
          </p:cNvGrpSpPr>
          <p:nvPr/>
        </p:nvGrpSpPr>
        <p:grpSpPr bwMode="auto">
          <a:xfrm>
            <a:off x="7031484" y="1166788"/>
            <a:ext cx="430212" cy="412750"/>
            <a:chOff x="0" y="0"/>
            <a:chExt cx="288" cy="288"/>
          </a:xfrm>
        </p:grpSpPr>
        <p:sp>
          <p:nvSpPr>
            <p:cNvPr id="7229" name="Line 32"/>
            <p:cNvSpPr>
              <a:spLocks noChangeShapeType="1"/>
            </p:cNvSpPr>
            <p:nvPr/>
          </p:nvSpPr>
          <p:spPr bwMode="auto">
            <a:xfrm>
              <a:off x="0" y="96"/>
              <a:ext cx="1" cy="96"/>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30" name="Line 33"/>
            <p:cNvSpPr>
              <a:spLocks noChangeShapeType="1"/>
            </p:cNvSpPr>
            <p:nvPr/>
          </p:nvSpPr>
          <p:spPr bwMode="auto">
            <a:xfrm>
              <a:off x="96" y="0"/>
              <a:ext cx="1" cy="288"/>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231" name="Group 34"/>
            <p:cNvGrpSpPr>
              <a:grpSpLocks/>
            </p:cNvGrpSpPr>
            <p:nvPr/>
          </p:nvGrpSpPr>
          <p:grpSpPr bwMode="auto">
            <a:xfrm>
              <a:off x="192" y="0"/>
              <a:ext cx="96" cy="288"/>
              <a:chOff x="0" y="0"/>
              <a:chExt cx="96" cy="288"/>
            </a:xfrm>
          </p:grpSpPr>
          <p:sp>
            <p:nvSpPr>
              <p:cNvPr id="7232" name="Line 35"/>
              <p:cNvSpPr>
                <a:spLocks noChangeShapeType="1"/>
              </p:cNvSpPr>
              <p:nvPr/>
            </p:nvSpPr>
            <p:spPr bwMode="auto">
              <a:xfrm>
                <a:off x="0" y="96"/>
                <a:ext cx="1" cy="96"/>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33" name="Line 36"/>
              <p:cNvSpPr>
                <a:spLocks noChangeShapeType="1"/>
              </p:cNvSpPr>
              <p:nvPr/>
            </p:nvSpPr>
            <p:spPr bwMode="auto">
              <a:xfrm>
                <a:off x="96" y="0"/>
                <a:ext cx="1" cy="288"/>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7200" name="Line 37"/>
          <p:cNvSpPr>
            <a:spLocks noChangeShapeType="1"/>
          </p:cNvSpPr>
          <p:nvPr/>
        </p:nvSpPr>
        <p:spPr bwMode="auto">
          <a:xfrm>
            <a:off x="7461696" y="1373163"/>
            <a:ext cx="10017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1" name="Text Box 38"/>
          <p:cNvSpPr>
            <a:spLocks noChangeArrowheads="1"/>
          </p:cNvSpPr>
          <p:nvPr/>
        </p:nvSpPr>
        <p:spPr bwMode="auto">
          <a:xfrm>
            <a:off x="5958334" y="1717651"/>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lang="zh-CN" altLang="en-US" sz="1400">
                <a:solidFill>
                  <a:schemeClr val="tx1"/>
                </a:solidFill>
                <a:latin typeface="Times New Roman" pitchFamily="18" charset="0"/>
                <a:ea typeface="方正琥珀繁体" pitchFamily="2" charset="-122"/>
              </a:rPr>
              <a:t>。</a:t>
            </a:r>
            <a:endParaRPr lang="zh-CN" altLang="en-US">
              <a:latin typeface="Times New Roman" pitchFamily="18" charset="0"/>
            </a:endParaRPr>
          </a:p>
        </p:txBody>
      </p:sp>
      <p:sp>
        <p:nvSpPr>
          <p:cNvPr id="7202" name="Rectangle 39"/>
          <p:cNvSpPr>
            <a:spLocks noChangeArrowheads="1"/>
          </p:cNvSpPr>
          <p:nvPr/>
        </p:nvSpPr>
        <p:spPr bwMode="auto">
          <a:xfrm>
            <a:off x="5670996" y="2820963"/>
            <a:ext cx="1074738" cy="620713"/>
          </a:xfrm>
          <a:prstGeom prst="rect">
            <a:avLst/>
          </a:prstGeom>
          <a:solidFill>
            <a:srgbClr val="FF99FF"/>
          </a:solidFill>
          <a:ln w="9525">
            <a:solidFill>
              <a:schemeClr val="tx1"/>
            </a:solidFill>
            <a:miter lim="800000"/>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7203" name="Rectangle 40"/>
          <p:cNvSpPr>
            <a:spLocks noChangeArrowheads="1"/>
          </p:cNvSpPr>
          <p:nvPr/>
        </p:nvSpPr>
        <p:spPr bwMode="auto">
          <a:xfrm>
            <a:off x="5813871" y="2820963"/>
            <a:ext cx="787400" cy="482600"/>
          </a:xfrm>
          <a:prstGeom prst="rect">
            <a:avLst/>
          </a:prstGeom>
          <a:solidFill>
            <a:srgbClr val="99FFCC"/>
          </a:solidFill>
          <a:ln w="9525">
            <a:solidFill>
              <a:schemeClr val="tx1"/>
            </a:solidFill>
            <a:miter lim="800000"/>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7204" name="Rectangle 41"/>
          <p:cNvSpPr>
            <a:spLocks noChangeArrowheads="1"/>
          </p:cNvSpPr>
          <p:nvPr/>
        </p:nvSpPr>
        <p:spPr bwMode="auto">
          <a:xfrm>
            <a:off x="7890321" y="2820963"/>
            <a:ext cx="1074738" cy="620713"/>
          </a:xfrm>
          <a:prstGeom prst="rect">
            <a:avLst/>
          </a:prstGeom>
          <a:solidFill>
            <a:srgbClr val="FF99FF"/>
          </a:solidFill>
          <a:ln w="9525">
            <a:solidFill>
              <a:schemeClr val="tx1"/>
            </a:solidFill>
            <a:miter lim="800000"/>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7205" name="Rectangle 42"/>
          <p:cNvSpPr>
            <a:spLocks noChangeArrowheads="1"/>
          </p:cNvSpPr>
          <p:nvPr/>
        </p:nvSpPr>
        <p:spPr bwMode="auto">
          <a:xfrm>
            <a:off x="8033196" y="2820963"/>
            <a:ext cx="787400" cy="482600"/>
          </a:xfrm>
          <a:prstGeom prst="rect">
            <a:avLst/>
          </a:prstGeom>
          <a:solidFill>
            <a:srgbClr val="99FFCC"/>
          </a:solidFill>
          <a:ln w="9525">
            <a:solidFill>
              <a:schemeClr val="tx1"/>
            </a:solidFill>
            <a:miter lim="800000"/>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7206" name="Text Box 43"/>
          <p:cNvSpPr>
            <a:spLocks noChangeArrowheads="1"/>
          </p:cNvSpPr>
          <p:nvPr/>
        </p:nvSpPr>
        <p:spPr bwMode="auto">
          <a:xfrm>
            <a:off x="6785421" y="3381351"/>
            <a:ext cx="9509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spcBef>
                <a:spcPct val="50000"/>
              </a:spcBef>
            </a:pPr>
            <a:r>
              <a:rPr lang="zh-CN" altLang="en-US" sz="2000">
                <a:solidFill>
                  <a:srgbClr val="669900"/>
                </a:solidFill>
                <a:latin typeface="Times New Roman" pitchFamily="18" charset="0"/>
                <a:sym typeface="Arial" pitchFamily="34" charset="0"/>
              </a:rPr>
              <a:t>耗尽层</a:t>
            </a:r>
            <a:endParaRPr lang="zh-CN" altLang="en-US">
              <a:latin typeface="Times New Roman" pitchFamily="18" charset="0"/>
            </a:endParaRPr>
          </a:p>
        </p:txBody>
      </p:sp>
      <p:sp>
        <p:nvSpPr>
          <p:cNvPr id="7207" name="Line 44"/>
          <p:cNvSpPr>
            <a:spLocks noChangeShapeType="1"/>
          </p:cNvSpPr>
          <p:nvPr/>
        </p:nvSpPr>
        <p:spPr bwMode="auto">
          <a:xfrm flipV="1">
            <a:off x="7604571" y="3441676"/>
            <a:ext cx="428625" cy="138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8" name="Line 45"/>
          <p:cNvSpPr>
            <a:spLocks noChangeShapeType="1"/>
          </p:cNvSpPr>
          <p:nvPr/>
        </p:nvSpPr>
        <p:spPr bwMode="auto">
          <a:xfrm flipH="1" flipV="1">
            <a:off x="6386959" y="3371826"/>
            <a:ext cx="430212" cy="2079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9" name="Line 46"/>
          <p:cNvSpPr>
            <a:spLocks noChangeShapeType="1"/>
          </p:cNvSpPr>
          <p:nvPr/>
        </p:nvSpPr>
        <p:spPr bwMode="auto">
          <a:xfrm flipH="1">
            <a:off x="8033196" y="1258020"/>
            <a:ext cx="446088" cy="0"/>
          </a:xfrm>
          <a:prstGeom prst="line">
            <a:avLst/>
          </a:prstGeom>
          <a:noFill/>
          <a:ln w="28575">
            <a:solidFill>
              <a:srgbClr val="FF3300"/>
            </a:solidFill>
            <a:round/>
            <a:headEnd type="stealth" w="sm"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10" name="Text Box 47"/>
          <p:cNvSpPr>
            <a:spLocks noChangeArrowheads="1"/>
          </p:cNvSpPr>
          <p:nvPr/>
        </p:nvSpPr>
        <p:spPr bwMode="auto">
          <a:xfrm>
            <a:off x="7840687" y="778260"/>
            <a:ext cx="925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spcBef>
                <a:spcPct val="50000"/>
              </a:spcBef>
            </a:pPr>
            <a:r>
              <a:rPr lang="en-US" altLang="zh-CN" i="1" dirty="0">
                <a:solidFill>
                  <a:srgbClr val="FF3300"/>
                </a:solidFill>
                <a:latin typeface="Times New Roman" pitchFamily="18" charset="0"/>
                <a:ea typeface="方正琥珀繁体" pitchFamily="2" charset="-122"/>
              </a:rPr>
              <a:t>I</a:t>
            </a:r>
            <a:r>
              <a:rPr lang="en-US" altLang="zh-CN" baseline="-25000" dirty="0">
                <a:solidFill>
                  <a:srgbClr val="FF3300"/>
                </a:solidFill>
                <a:latin typeface="Times New Roman" pitchFamily="18" charset="0"/>
                <a:ea typeface="方正琥珀繁体" pitchFamily="2" charset="-122"/>
              </a:rPr>
              <a:t>D</a:t>
            </a:r>
            <a:r>
              <a:rPr lang="en-US" altLang="zh-CN" dirty="0">
                <a:solidFill>
                  <a:srgbClr val="FF3300"/>
                </a:solidFill>
                <a:latin typeface="Times New Roman" pitchFamily="18" charset="0"/>
                <a:ea typeface="方正琥珀繁体" pitchFamily="2" charset="-122"/>
              </a:rPr>
              <a:t> = 0</a:t>
            </a:r>
            <a:endParaRPr lang="zh-CN" altLang="en-US" dirty="0">
              <a:latin typeface="Times New Roman" pitchFamily="18" charset="0"/>
            </a:endParaRPr>
          </a:p>
        </p:txBody>
      </p:sp>
      <p:sp>
        <p:nvSpPr>
          <p:cNvPr id="8240" name="Rectangle 48"/>
          <p:cNvSpPr>
            <a:spLocks noChangeArrowheads="1"/>
          </p:cNvSpPr>
          <p:nvPr/>
        </p:nvSpPr>
        <p:spPr bwMode="auto">
          <a:xfrm>
            <a:off x="6745734" y="2833663"/>
            <a:ext cx="1144587" cy="138113"/>
          </a:xfrm>
          <a:prstGeom prst="rect">
            <a:avLst/>
          </a:prstGeom>
          <a:solidFill>
            <a:srgbClr val="FF99FF"/>
          </a:solidFill>
          <a:ln w="9525">
            <a:solidFill>
              <a:srgbClr val="000000"/>
            </a:solidFill>
            <a:miter lim="800000"/>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grpSp>
        <p:nvGrpSpPr>
          <p:cNvPr id="7212" name="Group 49"/>
          <p:cNvGrpSpPr>
            <a:grpSpLocks/>
          </p:cNvGrpSpPr>
          <p:nvPr/>
        </p:nvGrpSpPr>
        <p:grpSpPr bwMode="auto">
          <a:xfrm>
            <a:off x="6601271" y="1717651"/>
            <a:ext cx="144463" cy="414337"/>
            <a:chOff x="0" y="0"/>
            <a:chExt cx="96" cy="288"/>
          </a:xfrm>
        </p:grpSpPr>
        <p:sp>
          <p:nvSpPr>
            <p:cNvPr id="7227" name="Line 50"/>
            <p:cNvSpPr>
              <a:spLocks noChangeShapeType="1"/>
            </p:cNvSpPr>
            <p:nvPr/>
          </p:nvSpPr>
          <p:spPr bwMode="auto">
            <a:xfrm>
              <a:off x="0" y="96"/>
              <a:ext cx="1" cy="96"/>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28" name="Line 51"/>
            <p:cNvSpPr>
              <a:spLocks noChangeShapeType="1"/>
            </p:cNvSpPr>
            <p:nvPr/>
          </p:nvSpPr>
          <p:spPr bwMode="auto">
            <a:xfrm>
              <a:off x="96" y="0"/>
              <a:ext cx="1" cy="288"/>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213" name="Line 52"/>
          <p:cNvSpPr>
            <a:spLocks noChangeShapeType="1"/>
          </p:cNvSpPr>
          <p:nvPr/>
        </p:nvSpPr>
        <p:spPr bwMode="auto">
          <a:xfrm>
            <a:off x="6101209" y="1924026"/>
            <a:ext cx="500062" cy="15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14" name="Line 53"/>
          <p:cNvSpPr>
            <a:spLocks noChangeShapeType="1"/>
          </p:cNvSpPr>
          <p:nvPr/>
        </p:nvSpPr>
        <p:spPr bwMode="auto">
          <a:xfrm>
            <a:off x="6745734" y="1924026"/>
            <a:ext cx="500062" cy="15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15" name="Oval 54"/>
          <p:cNvSpPr>
            <a:spLocks noChangeArrowheads="1"/>
          </p:cNvSpPr>
          <p:nvPr/>
        </p:nvSpPr>
        <p:spPr bwMode="auto">
          <a:xfrm>
            <a:off x="6074221" y="1881163"/>
            <a:ext cx="71438" cy="69850"/>
          </a:xfrm>
          <a:prstGeom prst="ellipse">
            <a:avLst/>
          </a:prstGeom>
          <a:solidFill>
            <a:schemeClr val="tx1"/>
          </a:solidFill>
          <a:ln w="28575">
            <a:solidFill>
              <a:srgbClr val="000000"/>
            </a:solidFill>
            <a:round/>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7216" name="Line 55"/>
          <p:cNvSpPr>
            <a:spLocks noChangeShapeType="1"/>
          </p:cNvSpPr>
          <p:nvPr/>
        </p:nvSpPr>
        <p:spPr bwMode="auto">
          <a:xfrm flipV="1">
            <a:off x="6458396" y="1787501"/>
            <a:ext cx="430213" cy="206375"/>
          </a:xfrm>
          <a:prstGeom prst="line">
            <a:avLst/>
          </a:prstGeom>
          <a:noFill/>
          <a:ln w="28575">
            <a:solidFill>
              <a:schemeClr val="accent2"/>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17" name="Text Box 56"/>
          <p:cNvSpPr>
            <a:spLocks noChangeArrowheads="1"/>
          </p:cNvSpPr>
          <p:nvPr/>
        </p:nvSpPr>
        <p:spPr bwMode="auto">
          <a:xfrm>
            <a:off x="6337746" y="1984351"/>
            <a:ext cx="676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i="1">
                <a:solidFill>
                  <a:schemeClr val="accent2"/>
                </a:solidFill>
                <a:latin typeface="Times New Roman" pitchFamily="18" charset="0"/>
                <a:ea typeface="方正琥珀繁体" pitchFamily="2" charset="-122"/>
              </a:rPr>
              <a:t>U</a:t>
            </a:r>
            <a:r>
              <a:rPr lang="en-US" altLang="zh-CN" baseline="-25000">
                <a:solidFill>
                  <a:schemeClr val="accent2"/>
                </a:solidFill>
                <a:latin typeface="Times New Roman" pitchFamily="18" charset="0"/>
                <a:ea typeface="方正琥珀繁体" pitchFamily="2" charset="-122"/>
              </a:rPr>
              <a:t>GS</a:t>
            </a:r>
            <a:endParaRPr lang="en-US" altLang="zh-CN" sz="1600" i="1">
              <a:solidFill>
                <a:schemeClr val="accent2"/>
              </a:solidFill>
              <a:latin typeface="Times New Roman" pitchFamily="18" charset="0"/>
              <a:ea typeface="方正琥珀繁体" pitchFamily="2" charset="-122"/>
            </a:endParaRPr>
          </a:p>
        </p:txBody>
      </p:sp>
      <p:sp>
        <p:nvSpPr>
          <p:cNvPr id="7218" name="Text Box 57"/>
          <p:cNvSpPr>
            <a:spLocks noChangeArrowheads="1"/>
          </p:cNvSpPr>
          <p:nvPr/>
        </p:nvSpPr>
        <p:spPr bwMode="auto">
          <a:xfrm>
            <a:off x="5894834" y="2844776"/>
            <a:ext cx="557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a:solidFill>
                  <a:srgbClr val="FF3300"/>
                </a:solidFill>
                <a:latin typeface="Times New Roman" pitchFamily="18" charset="0"/>
                <a:sym typeface="Arial" pitchFamily="34" charset="0"/>
              </a:rPr>
              <a:t>N</a:t>
            </a:r>
            <a:r>
              <a:rPr lang="en-US" altLang="zh-CN" baseline="30000">
                <a:solidFill>
                  <a:srgbClr val="FF3300"/>
                </a:solidFill>
                <a:latin typeface="Times New Roman" pitchFamily="18" charset="0"/>
                <a:sym typeface="Arial" pitchFamily="34" charset="0"/>
              </a:rPr>
              <a:t>+</a:t>
            </a:r>
            <a:endParaRPr lang="zh-CN" altLang="en-US">
              <a:latin typeface="Times New Roman" pitchFamily="18" charset="0"/>
            </a:endParaRPr>
          </a:p>
        </p:txBody>
      </p:sp>
      <p:sp>
        <p:nvSpPr>
          <p:cNvPr id="7219" name="Text Box 58"/>
          <p:cNvSpPr>
            <a:spLocks noChangeArrowheads="1"/>
          </p:cNvSpPr>
          <p:nvPr/>
        </p:nvSpPr>
        <p:spPr bwMode="auto">
          <a:xfrm>
            <a:off x="8149084" y="2844776"/>
            <a:ext cx="557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a:solidFill>
                  <a:srgbClr val="FF3300"/>
                </a:solidFill>
                <a:latin typeface="Times New Roman" pitchFamily="18" charset="0"/>
                <a:sym typeface="Arial" pitchFamily="34" charset="0"/>
              </a:rPr>
              <a:t>N</a:t>
            </a:r>
            <a:r>
              <a:rPr lang="en-US" altLang="zh-CN" baseline="30000">
                <a:solidFill>
                  <a:srgbClr val="FF3300"/>
                </a:solidFill>
                <a:latin typeface="Times New Roman" pitchFamily="18" charset="0"/>
                <a:sym typeface="Arial" pitchFamily="34" charset="0"/>
              </a:rPr>
              <a:t>+</a:t>
            </a:r>
            <a:endParaRPr lang="zh-CN" altLang="en-US">
              <a:latin typeface="Times New Roman" pitchFamily="18" charset="0"/>
            </a:endParaRPr>
          </a:p>
        </p:txBody>
      </p:sp>
      <p:sp>
        <p:nvSpPr>
          <p:cNvPr id="7220" name="Text Box 59"/>
          <p:cNvSpPr>
            <a:spLocks noChangeArrowheads="1"/>
          </p:cNvSpPr>
          <p:nvPr/>
        </p:nvSpPr>
        <p:spPr bwMode="auto">
          <a:xfrm>
            <a:off x="6834634" y="620688"/>
            <a:ext cx="663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spcBef>
                <a:spcPct val="50000"/>
              </a:spcBef>
            </a:pPr>
            <a:r>
              <a:rPr lang="en-US" altLang="zh-CN" i="1">
                <a:solidFill>
                  <a:srgbClr val="FF3300"/>
                </a:solidFill>
                <a:latin typeface="Times New Roman" pitchFamily="18" charset="0"/>
                <a:ea typeface="方正琥珀繁体" pitchFamily="2" charset="-122"/>
              </a:rPr>
              <a:t>U</a:t>
            </a:r>
            <a:r>
              <a:rPr lang="en-US" altLang="zh-CN" baseline="-25000">
                <a:solidFill>
                  <a:srgbClr val="FF3300"/>
                </a:solidFill>
                <a:latin typeface="Times New Roman" pitchFamily="18" charset="0"/>
                <a:ea typeface="方正琥珀繁体" pitchFamily="2" charset="-122"/>
              </a:rPr>
              <a:t>DS</a:t>
            </a:r>
            <a:endParaRPr lang="en-US" altLang="zh-CN">
              <a:solidFill>
                <a:srgbClr val="FF3300"/>
              </a:solidFill>
              <a:latin typeface="Times New Roman" pitchFamily="18" charset="0"/>
              <a:ea typeface="方正琥珀繁体" pitchFamily="2" charset="-122"/>
            </a:endParaRPr>
          </a:p>
        </p:txBody>
      </p:sp>
      <p:grpSp>
        <p:nvGrpSpPr>
          <p:cNvPr id="8253" name="Group 62"/>
          <p:cNvGrpSpPr>
            <a:grpSpLocks/>
          </p:cNvGrpSpPr>
          <p:nvPr/>
        </p:nvGrpSpPr>
        <p:grpSpPr bwMode="auto">
          <a:xfrm>
            <a:off x="7236270" y="2744762"/>
            <a:ext cx="492125" cy="647700"/>
            <a:chOff x="-80" y="522"/>
            <a:chExt cx="310" cy="408"/>
          </a:xfrm>
        </p:grpSpPr>
        <p:sp>
          <p:nvSpPr>
            <p:cNvPr id="7225" name="Line 63"/>
            <p:cNvSpPr>
              <a:spLocks noChangeShapeType="1"/>
            </p:cNvSpPr>
            <p:nvPr/>
          </p:nvSpPr>
          <p:spPr bwMode="auto">
            <a:xfrm>
              <a:off x="-80" y="522"/>
              <a:ext cx="1" cy="363"/>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226" name="Text Box 64"/>
            <p:cNvSpPr>
              <a:spLocks noChangeArrowheads="1"/>
            </p:cNvSpPr>
            <p:nvPr/>
          </p:nvSpPr>
          <p:spPr bwMode="auto">
            <a:xfrm>
              <a:off x="-35" y="603"/>
              <a:ext cx="265" cy="32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20000"/>
                </a:spcBef>
              </a:pPr>
              <a:r>
                <a:rPr lang="en-US" altLang="zh-CN" sz="2800" dirty="0">
                  <a:solidFill>
                    <a:srgbClr val="0000FF"/>
                  </a:solidFill>
                  <a:latin typeface="Times New Roman" pitchFamily="18" charset="0"/>
                  <a:sym typeface="Arial" pitchFamily="34" charset="0"/>
                </a:rPr>
                <a:t>E</a:t>
              </a:r>
              <a:endParaRPr lang="zh-CN" altLang="en-US" dirty="0">
                <a:solidFill>
                  <a:srgbClr val="0000FF"/>
                </a:solidFill>
                <a:latin typeface="Times New Roman" pitchFamily="18" charset="0"/>
              </a:endParaRPr>
            </a:p>
          </p:txBody>
        </p:sp>
      </p:grpSp>
      <p:sp>
        <p:nvSpPr>
          <p:cNvPr id="7223" name="Text Box 65"/>
          <p:cNvSpPr>
            <a:spLocks noChangeArrowheads="1"/>
          </p:cNvSpPr>
          <p:nvPr/>
        </p:nvSpPr>
        <p:spPr bwMode="auto">
          <a:xfrm>
            <a:off x="751010" y="991226"/>
            <a:ext cx="331693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20000"/>
              </a:spcBef>
            </a:pPr>
            <a:r>
              <a:rPr lang="en-US" altLang="zh-CN" sz="2800" dirty="0">
                <a:solidFill>
                  <a:schemeClr val="tx1"/>
                </a:solidFill>
                <a:latin typeface="Times New Roman" pitchFamily="18" charset="0"/>
                <a:sym typeface="Arial" pitchFamily="34" charset="0"/>
              </a:rPr>
              <a:t>2) </a:t>
            </a:r>
            <a:r>
              <a:rPr lang="en-US" altLang="zh-CN" sz="2800" i="1" dirty="0">
                <a:solidFill>
                  <a:schemeClr val="tx1"/>
                </a:solidFill>
                <a:latin typeface="Times New Roman" pitchFamily="18" charset="0"/>
                <a:ea typeface="方正琥珀繁体" pitchFamily="2" charset="-122"/>
              </a:rPr>
              <a:t>U</a:t>
            </a:r>
            <a:r>
              <a:rPr lang="en-US" altLang="zh-CN" sz="2800" baseline="-25000" dirty="0">
                <a:solidFill>
                  <a:schemeClr val="tx1"/>
                </a:solidFill>
                <a:latin typeface="Times New Roman" pitchFamily="18" charset="0"/>
                <a:ea typeface="方正琥珀繁体" pitchFamily="2" charset="-122"/>
              </a:rPr>
              <a:t>GS</a:t>
            </a:r>
            <a:r>
              <a:rPr lang="zh-CN" altLang="en-US" sz="2800" dirty="0">
                <a:solidFill>
                  <a:schemeClr val="tx1"/>
                </a:solidFill>
                <a:latin typeface="Times New Roman" pitchFamily="18" charset="0"/>
                <a:sym typeface="Arial" pitchFamily="34" charset="0"/>
              </a:rPr>
              <a:t>对沟道的控制</a:t>
            </a:r>
            <a:endParaRPr lang="zh-CN" altLang="en-US" dirty="0">
              <a:solidFill>
                <a:schemeClr val="tx1"/>
              </a:solidFill>
              <a:latin typeface="Times New Roman" pitchFamily="18" charset="0"/>
            </a:endParaRPr>
          </a:p>
        </p:txBody>
      </p:sp>
      <p:sp>
        <p:nvSpPr>
          <p:cNvPr id="66" name="矩形 65"/>
          <p:cNvSpPr/>
          <p:nvPr/>
        </p:nvSpPr>
        <p:spPr>
          <a:xfrm>
            <a:off x="690046" y="322206"/>
            <a:ext cx="4314002" cy="523220"/>
          </a:xfrm>
          <a:prstGeom prst="rect">
            <a:avLst/>
          </a:prstGeom>
        </p:spPr>
        <p:txBody>
          <a:bodyPr wrap="none">
            <a:spAutoFit/>
          </a:bodyPr>
          <a:lstStyle/>
          <a:p>
            <a:r>
              <a:rPr lang="en-US" altLang="zh-CN" sz="2800" b="0" dirty="0">
                <a:solidFill>
                  <a:srgbClr val="0033CC"/>
                </a:solidFill>
                <a:latin typeface="黑体" panose="02010609060101010101" pitchFamily="49" charset="-122"/>
                <a:ea typeface="黑体" panose="02010609060101010101" pitchFamily="49" charset="-122"/>
                <a:sym typeface="Arial" pitchFamily="34" charset="0"/>
              </a:rPr>
              <a:t>1</a:t>
            </a:r>
            <a:r>
              <a:rPr lang="zh-CN" altLang="en-US" sz="2800" b="0" dirty="0">
                <a:solidFill>
                  <a:srgbClr val="0033CC"/>
                </a:solidFill>
                <a:latin typeface="黑体" panose="02010609060101010101" pitchFamily="49" charset="-122"/>
                <a:ea typeface="黑体" panose="02010609060101010101" pitchFamily="49" charset="-122"/>
                <a:sym typeface="Arial" pitchFamily="34" charset="0"/>
              </a:rPr>
              <a:t>、增强型 </a:t>
            </a:r>
            <a:r>
              <a:rPr lang="en-US" altLang="zh-CN" sz="2800" b="0" dirty="0">
                <a:solidFill>
                  <a:srgbClr val="0033CC"/>
                </a:solidFill>
                <a:latin typeface="黑体" panose="02010609060101010101" pitchFamily="49" charset="-122"/>
                <a:ea typeface="黑体" panose="02010609060101010101" pitchFamily="49" charset="-122"/>
                <a:sym typeface="Arial" pitchFamily="34" charset="0"/>
              </a:rPr>
              <a:t>N </a:t>
            </a:r>
            <a:r>
              <a:rPr lang="zh-CN" altLang="en-US" sz="2800" b="0" dirty="0">
                <a:solidFill>
                  <a:srgbClr val="0033CC"/>
                </a:solidFill>
                <a:latin typeface="黑体" panose="02010609060101010101" pitchFamily="49" charset="-122"/>
                <a:ea typeface="黑体" panose="02010609060101010101" pitchFamily="49" charset="-122"/>
                <a:sym typeface="Arial" pitchFamily="34" charset="0"/>
              </a:rPr>
              <a:t>沟道 </a:t>
            </a:r>
            <a:r>
              <a:rPr lang="en-US" altLang="zh-CN" sz="2800" b="0" dirty="0">
                <a:solidFill>
                  <a:srgbClr val="0033CC"/>
                </a:solidFill>
                <a:latin typeface="黑体" panose="02010609060101010101" pitchFamily="49" charset="-122"/>
                <a:ea typeface="黑体" panose="02010609060101010101" pitchFamily="49" charset="-122"/>
                <a:sym typeface="Arial" pitchFamily="34" charset="0"/>
              </a:rPr>
              <a:t>MOSFET</a:t>
            </a:r>
            <a:endParaRPr lang="zh-CN" altLang="en-US" sz="2800" b="0" dirty="0">
              <a:solidFill>
                <a:srgbClr val="0033CC"/>
              </a:solidFill>
              <a:latin typeface="黑体" panose="02010609060101010101" pitchFamily="49" charset="-122"/>
              <a:ea typeface="黑体" panose="02010609060101010101" pitchFamily="49" charset="-122"/>
              <a:sym typeface="Arial" pitchFamily="34" charset="0"/>
            </a:endParaRPr>
          </a:p>
        </p:txBody>
      </p:sp>
      <p:sp>
        <p:nvSpPr>
          <p:cNvPr id="65" name="文本框 64">
            <a:extLst>
              <a:ext uri="{FF2B5EF4-FFF2-40B4-BE49-F238E27FC236}">
                <a16:creationId xmlns:a16="http://schemas.microsoft.com/office/drawing/2014/main" id="{B73CEA82-12F3-4EE7-985F-3FFF28479E47}"/>
              </a:ext>
            </a:extLst>
          </p:cNvPr>
          <p:cNvSpPr txBox="1"/>
          <p:nvPr/>
        </p:nvSpPr>
        <p:spPr>
          <a:xfrm>
            <a:off x="7771706" y="6228020"/>
            <a:ext cx="415499" cy="369332"/>
          </a:xfrm>
          <a:prstGeom prst="rect">
            <a:avLst/>
          </a:prstGeom>
          <a:noFill/>
        </p:spPr>
        <p:txBody>
          <a:bodyPr wrap="none" rtlCol="0">
            <a:spAutoFit/>
          </a:bodyPr>
          <a:lstStyle/>
          <a:p>
            <a:r>
              <a:rPr lang="en-US" altLang="zh-CN" sz="1800" dirty="0">
                <a:solidFill>
                  <a:srgbClr val="E4A4DC"/>
                </a:solidFill>
              </a:rPr>
              <a:t>98</a:t>
            </a:r>
            <a:endParaRPr lang="zh-CN" altLang="en-US" sz="1800" dirty="0">
              <a:solidFill>
                <a:srgbClr val="E4A4D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filter="wipe(left)">
                                      <p:cBhvr>
                                        <p:cTn id="7" dur="500"/>
                                        <p:tgtEl>
                                          <p:spTgt spid="81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8253"/>
                                        </p:tgtEl>
                                        <p:attrNameLst>
                                          <p:attrName>style.visibility</p:attrName>
                                        </p:attrNameLst>
                                      </p:cBhvr>
                                      <p:to>
                                        <p:strVal val="visible"/>
                                      </p:to>
                                    </p:set>
                                    <p:animEffect filter="wipe(up)">
                                      <p:cBhvr>
                                        <p:cTn id="12" dur="250"/>
                                        <p:tgtEl>
                                          <p:spTgt spid="82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4" fill="hold" grpId="0" nodeType="clickEffect">
                                  <p:stCondLst>
                                    <p:cond delay="0"/>
                                  </p:stCondLst>
                                  <p:childTnLst>
                                    <p:set>
                                      <p:cBhvr>
                                        <p:cTn id="16" dur="1" fill="hold">
                                          <p:stCondLst>
                                            <p:cond delay="0"/>
                                          </p:stCondLst>
                                        </p:cTn>
                                        <p:tgtEl>
                                          <p:spTgt spid="8240"/>
                                        </p:tgtEl>
                                        <p:attrNameLst>
                                          <p:attrName>style.visibility</p:attrName>
                                        </p:attrNameLst>
                                      </p:cBhvr>
                                      <p:to>
                                        <p:strVal val="visible"/>
                                      </p:to>
                                    </p:set>
                                    <p:anim calcmode="lin" valueType="num">
                                      <p:cBhvr>
                                        <p:cTn id="17" dur="250" fill="hold"/>
                                        <p:tgtEl>
                                          <p:spTgt spid="8240"/>
                                        </p:tgtEl>
                                        <p:attrNameLst>
                                          <p:attrName>ppt_x</p:attrName>
                                        </p:attrNameLst>
                                      </p:cBhvr>
                                      <p:tavLst>
                                        <p:tav tm="0">
                                          <p:val>
                                            <p:strVal val="#ppt_x"/>
                                          </p:val>
                                        </p:tav>
                                        <p:tav tm="100000">
                                          <p:val>
                                            <p:strVal val="#ppt_x"/>
                                          </p:val>
                                        </p:tav>
                                      </p:tavLst>
                                    </p:anim>
                                    <p:anim calcmode="lin" valueType="num">
                                      <p:cBhvr>
                                        <p:cTn id="18" dur="250" fill="hold"/>
                                        <p:tgtEl>
                                          <p:spTgt spid="8240"/>
                                        </p:tgtEl>
                                        <p:attrNameLst>
                                          <p:attrName>ppt_y</p:attrName>
                                        </p:attrNameLst>
                                      </p:cBhvr>
                                      <p:tavLst>
                                        <p:tav tm="0">
                                          <p:val>
                                            <p:strVal val="#ppt_y+#ppt_h/2"/>
                                          </p:val>
                                        </p:tav>
                                        <p:tav tm="100000">
                                          <p:val>
                                            <p:strVal val="#ppt_y"/>
                                          </p:val>
                                        </p:tav>
                                      </p:tavLst>
                                    </p:anim>
                                    <p:anim calcmode="lin" valueType="num">
                                      <p:cBhvr>
                                        <p:cTn id="19" dur="250" fill="hold"/>
                                        <p:tgtEl>
                                          <p:spTgt spid="8240"/>
                                        </p:tgtEl>
                                        <p:attrNameLst>
                                          <p:attrName>ppt_w</p:attrName>
                                        </p:attrNameLst>
                                      </p:cBhvr>
                                      <p:tavLst>
                                        <p:tav tm="0">
                                          <p:val>
                                            <p:strVal val="#ppt_w"/>
                                          </p:val>
                                        </p:tav>
                                        <p:tav tm="100000">
                                          <p:val>
                                            <p:strVal val="#ppt_w"/>
                                          </p:val>
                                        </p:tav>
                                      </p:tavLst>
                                    </p:anim>
                                    <p:anim calcmode="lin" valueType="num">
                                      <p:cBhvr>
                                        <p:cTn id="20" dur="250" fill="hold"/>
                                        <p:tgtEl>
                                          <p:spTgt spid="8240"/>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195"/>
                                        </p:tgtEl>
                                        <p:attrNameLst>
                                          <p:attrName>style.visibility</p:attrName>
                                        </p:attrNameLst>
                                      </p:cBhvr>
                                      <p:to>
                                        <p:strVal val="visible"/>
                                      </p:to>
                                    </p:set>
                                    <p:animEffect filter="wipe(left)">
                                      <p:cBhvr>
                                        <p:cTn id="25" dur="10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0"/>
      <p:bldP spid="8195" grpId="0" bldLvl="0"/>
      <p:bldP spid="8240"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575556" y="2505231"/>
            <a:ext cx="7859910" cy="337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457200" indent="-457200" algn="l" eaLnBrk="0" hangingPunct="0">
              <a:buFont typeface="Wingdings" pitchFamily="2" charset="2"/>
              <a:buChar char="Ø"/>
            </a:pPr>
            <a:r>
              <a:rPr lang="en-US" altLang="zh-CN" dirty="0">
                <a:solidFill>
                  <a:schemeClr val="tx1"/>
                </a:solidFill>
                <a:latin typeface="Times New Roman" pitchFamily="18" charset="0"/>
                <a:ea typeface="方正琥珀繁体" pitchFamily="2" charset="-122"/>
              </a:rPr>
              <a:t>G→B</a:t>
            </a:r>
            <a:r>
              <a:rPr lang="zh-CN" altLang="en-US" dirty="0">
                <a:solidFill>
                  <a:schemeClr val="tx1"/>
                </a:solidFill>
                <a:latin typeface="Times New Roman" pitchFamily="18" charset="0"/>
                <a:ea typeface="方正琥珀繁体" pitchFamily="2" charset="-122"/>
              </a:rPr>
              <a:t>的电场足够强，</a:t>
            </a:r>
            <a:endParaRPr lang="en-US" altLang="zh-CN" dirty="0">
              <a:solidFill>
                <a:schemeClr val="tx1"/>
              </a:solidFill>
              <a:latin typeface="Times New Roman" pitchFamily="18" charset="0"/>
              <a:ea typeface="方正琥珀繁体" pitchFamily="2" charset="-122"/>
            </a:endParaRPr>
          </a:p>
          <a:p>
            <a:pPr algn="l" eaLnBrk="0" hangingPunct="0"/>
            <a:r>
              <a:rPr lang="zh-CN" altLang="en-US" dirty="0">
                <a:solidFill>
                  <a:schemeClr val="tx1"/>
                </a:solidFill>
                <a:latin typeface="Times New Roman" pitchFamily="18" charset="0"/>
                <a:ea typeface="方正琥珀繁体" pitchFamily="2" charset="-122"/>
              </a:rPr>
              <a:t>     在栅极下的</a:t>
            </a:r>
            <a:r>
              <a:rPr lang="en-US" altLang="zh-CN" dirty="0">
                <a:solidFill>
                  <a:schemeClr val="tx1"/>
                </a:solidFill>
                <a:latin typeface="Times New Roman" pitchFamily="18" charset="0"/>
                <a:ea typeface="方正琥珀繁体" pitchFamily="2" charset="-122"/>
              </a:rPr>
              <a:t>P</a:t>
            </a:r>
            <a:r>
              <a:rPr lang="zh-CN" altLang="en-US" dirty="0">
                <a:solidFill>
                  <a:schemeClr val="tx1"/>
                </a:solidFill>
                <a:latin typeface="Times New Roman" pitchFamily="18" charset="0"/>
                <a:ea typeface="方正琥珀繁体" pitchFamily="2" charset="-122"/>
              </a:rPr>
              <a:t>型半导体</a:t>
            </a:r>
            <a:endParaRPr lang="en-US" altLang="zh-CN" dirty="0">
              <a:solidFill>
                <a:schemeClr val="tx1"/>
              </a:solidFill>
              <a:latin typeface="Times New Roman" pitchFamily="18" charset="0"/>
              <a:ea typeface="方正琥珀繁体" pitchFamily="2" charset="-122"/>
            </a:endParaRPr>
          </a:p>
          <a:p>
            <a:pPr algn="l" eaLnBrk="0" hangingPunct="0"/>
            <a:r>
              <a:rPr lang="en-US" altLang="zh-CN" dirty="0">
                <a:solidFill>
                  <a:schemeClr val="tx1"/>
                </a:solidFill>
                <a:latin typeface="Times New Roman" pitchFamily="18" charset="0"/>
                <a:ea typeface="方正琥珀繁体" pitchFamily="2" charset="-122"/>
              </a:rPr>
              <a:t>     </a:t>
            </a:r>
            <a:r>
              <a:rPr lang="zh-CN" altLang="en-US" dirty="0">
                <a:solidFill>
                  <a:schemeClr val="tx1"/>
                </a:solidFill>
                <a:latin typeface="Times New Roman" pitchFamily="18" charset="0"/>
                <a:ea typeface="方正琥珀繁体" pitchFamily="2" charset="-122"/>
              </a:rPr>
              <a:t>表面形成</a:t>
            </a:r>
            <a:r>
              <a:rPr lang="en-US" altLang="zh-CN" dirty="0">
                <a:solidFill>
                  <a:schemeClr val="tx1"/>
                </a:solidFill>
                <a:latin typeface="Times New Roman" pitchFamily="18" charset="0"/>
                <a:ea typeface="方正琥珀繁体" pitchFamily="2" charset="-122"/>
              </a:rPr>
              <a:t>N</a:t>
            </a:r>
            <a:r>
              <a:rPr lang="zh-CN" altLang="en-US" dirty="0">
                <a:solidFill>
                  <a:schemeClr val="tx1"/>
                </a:solidFill>
                <a:latin typeface="Times New Roman" pitchFamily="18" charset="0"/>
                <a:ea typeface="方正琥珀繁体" pitchFamily="2" charset="-122"/>
              </a:rPr>
              <a:t>型导电</a:t>
            </a:r>
            <a:r>
              <a:rPr lang="en-US" altLang="zh-CN" dirty="0">
                <a:solidFill>
                  <a:schemeClr val="tx1"/>
                </a:solidFill>
                <a:latin typeface="Times New Roman" pitchFamily="18" charset="0"/>
                <a:ea typeface="方正琥珀繁体" pitchFamily="2" charset="-122"/>
              </a:rPr>
              <a:t> </a:t>
            </a:r>
            <a:r>
              <a:rPr lang="zh-CN" altLang="en-US" dirty="0">
                <a:solidFill>
                  <a:schemeClr val="tx1"/>
                </a:solidFill>
                <a:latin typeface="Times New Roman" pitchFamily="18" charset="0"/>
                <a:ea typeface="方正琥珀繁体" pitchFamily="2" charset="-122"/>
              </a:rPr>
              <a:t>沟道</a:t>
            </a:r>
            <a:endParaRPr lang="en-US" altLang="zh-CN" dirty="0">
              <a:solidFill>
                <a:schemeClr val="tx1"/>
              </a:solidFill>
              <a:latin typeface="Times New Roman" pitchFamily="18" charset="0"/>
              <a:ea typeface="方正琥珀繁体" pitchFamily="2" charset="-122"/>
            </a:endParaRPr>
          </a:p>
          <a:p>
            <a:pPr algn="l" eaLnBrk="0" hangingPunct="0"/>
            <a:r>
              <a:rPr lang="en-US" altLang="zh-CN" dirty="0">
                <a:solidFill>
                  <a:schemeClr val="tx1"/>
                </a:solidFill>
                <a:latin typeface="Times New Roman" pitchFamily="18" charset="0"/>
                <a:ea typeface="方正琥珀繁体" pitchFamily="2" charset="-122"/>
              </a:rPr>
              <a:t>   </a:t>
            </a:r>
            <a:r>
              <a:rPr lang="zh-CN" altLang="en-US" dirty="0">
                <a:solidFill>
                  <a:schemeClr val="tx1"/>
                </a:solidFill>
                <a:latin typeface="Times New Roman" pitchFamily="18" charset="0"/>
                <a:ea typeface="方正琥珀繁体" pitchFamily="2" charset="-122"/>
              </a:rPr>
              <a:t>（反型层）；</a:t>
            </a:r>
            <a:endParaRPr lang="en-US" dirty="0">
              <a:solidFill>
                <a:schemeClr val="tx1"/>
              </a:solidFill>
              <a:latin typeface="Times New Roman" pitchFamily="18" charset="0"/>
              <a:ea typeface="方正琥珀繁体" pitchFamily="2" charset="-122"/>
            </a:endParaRPr>
          </a:p>
          <a:p>
            <a:pPr algn="l" eaLnBrk="0" hangingPunct="0"/>
            <a:endParaRPr lang="zh-CN" altLang="en-US" sz="1050" dirty="0">
              <a:solidFill>
                <a:schemeClr val="tx1"/>
              </a:solidFill>
              <a:latin typeface="Times New Roman" pitchFamily="18" charset="0"/>
              <a:ea typeface="方正琥珀繁体" pitchFamily="2" charset="-122"/>
            </a:endParaRPr>
          </a:p>
          <a:p>
            <a:pPr marL="457200" indent="-457200" algn="l" eaLnBrk="0" hangingPunct="0">
              <a:buFont typeface="Wingdings" pitchFamily="2" charset="2"/>
              <a:buChar char="Ø"/>
            </a:pPr>
            <a:r>
              <a:rPr lang="en-US" altLang="zh-CN" i="1" dirty="0">
                <a:solidFill>
                  <a:schemeClr val="tx1"/>
                </a:solidFill>
                <a:latin typeface="Times New Roman" pitchFamily="18" charset="0"/>
                <a:ea typeface="方正琥珀繁体" pitchFamily="2" charset="-122"/>
              </a:rPr>
              <a:t>U</a:t>
            </a:r>
            <a:r>
              <a:rPr lang="en-US" altLang="zh-CN" baseline="-25000" dirty="0">
                <a:solidFill>
                  <a:schemeClr val="tx1"/>
                </a:solidFill>
                <a:latin typeface="Times New Roman" pitchFamily="18" charset="0"/>
                <a:ea typeface="方正琥珀繁体" pitchFamily="2" charset="-122"/>
              </a:rPr>
              <a:t>GS</a:t>
            </a:r>
            <a:r>
              <a:rPr lang="en-US" altLang="zh-CN" dirty="0">
                <a:solidFill>
                  <a:schemeClr val="tx1"/>
                </a:solidFill>
                <a:latin typeface="Times New Roman" pitchFamily="18" charset="0"/>
                <a:ea typeface="方正琥珀繁体" pitchFamily="2" charset="-122"/>
              </a:rPr>
              <a:t> </a:t>
            </a:r>
            <a:r>
              <a:rPr lang="zh-CN" altLang="en-US" dirty="0">
                <a:solidFill>
                  <a:schemeClr val="tx1"/>
                </a:solidFill>
                <a:latin typeface="Times New Roman" pitchFamily="18" charset="0"/>
                <a:ea typeface="方正琥珀繁体" pitchFamily="2" charset="-122"/>
              </a:rPr>
              <a:t>的大小可以控制</a:t>
            </a:r>
            <a:endParaRPr lang="en-US" altLang="zh-CN" dirty="0">
              <a:solidFill>
                <a:schemeClr val="tx1"/>
              </a:solidFill>
              <a:latin typeface="Times New Roman" pitchFamily="18" charset="0"/>
              <a:ea typeface="方正琥珀繁体" pitchFamily="2" charset="-122"/>
            </a:endParaRPr>
          </a:p>
          <a:p>
            <a:pPr algn="l" eaLnBrk="0" hangingPunct="0"/>
            <a:r>
              <a:rPr lang="en-US" altLang="zh-CN" dirty="0">
                <a:solidFill>
                  <a:schemeClr val="tx1"/>
                </a:solidFill>
                <a:latin typeface="Times New Roman" pitchFamily="18" charset="0"/>
                <a:ea typeface="方正琥珀繁体" pitchFamily="2" charset="-122"/>
              </a:rPr>
              <a:t>      </a:t>
            </a:r>
            <a:r>
              <a:rPr lang="zh-CN" altLang="en-US" dirty="0">
                <a:solidFill>
                  <a:schemeClr val="tx1"/>
                </a:solidFill>
                <a:latin typeface="Times New Roman" pitchFamily="18" charset="0"/>
                <a:ea typeface="方正琥珀繁体" pitchFamily="2" charset="-122"/>
              </a:rPr>
              <a:t>导电沟道的宽度；</a:t>
            </a:r>
            <a:endParaRPr lang="en-US" altLang="zh-CN" dirty="0">
              <a:solidFill>
                <a:schemeClr val="tx1"/>
              </a:solidFill>
              <a:latin typeface="Times New Roman" pitchFamily="18" charset="0"/>
              <a:ea typeface="方正琥珀繁体" pitchFamily="2" charset="-122"/>
            </a:endParaRPr>
          </a:p>
          <a:p>
            <a:pPr algn="l" eaLnBrk="0" hangingPunct="0"/>
            <a:endParaRPr lang="zh-CN" altLang="en-US" sz="1050" dirty="0">
              <a:solidFill>
                <a:schemeClr val="tx1"/>
              </a:solidFill>
              <a:latin typeface="Times New Roman" pitchFamily="18" charset="0"/>
              <a:ea typeface="方正琥珀繁体" pitchFamily="2" charset="-122"/>
            </a:endParaRPr>
          </a:p>
          <a:p>
            <a:pPr marL="457200" indent="-457200" algn="l" eaLnBrk="0" hangingPunct="0">
              <a:buFont typeface="Wingdings" pitchFamily="2" charset="2"/>
              <a:buChar char="Ø"/>
            </a:pPr>
            <a:r>
              <a:rPr lang="zh-CN" altLang="en-US" dirty="0">
                <a:solidFill>
                  <a:schemeClr val="tx1"/>
                </a:solidFill>
                <a:latin typeface="Times New Roman" pitchFamily="18" charset="0"/>
                <a:ea typeface="方正琥珀繁体" pitchFamily="2" charset="-122"/>
              </a:rPr>
              <a:t>当</a:t>
            </a:r>
            <a:r>
              <a:rPr lang="zh-CN" altLang="en-US" i="1" dirty="0">
                <a:solidFill>
                  <a:schemeClr val="tx1"/>
                </a:solidFill>
                <a:latin typeface="Times New Roman" pitchFamily="18" charset="0"/>
                <a:sym typeface="Arial" pitchFamily="34" charset="0"/>
              </a:rPr>
              <a:t>u</a:t>
            </a:r>
            <a:r>
              <a:rPr lang="en-US" altLang="zh-CN" baseline="-25000" dirty="0">
                <a:solidFill>
                  <a:schemeClr val="tx1"/>
                </a:solidFill>
                <a:latin typeface="Times New Roman" pitchFamily="18" charset="0"/>
                <a:sym typeface="Arial" pitchFamily="34" charset="0"/>
              </a:rPr>
              <a:t>D</a:t>
            </a:r>
            <a:r>
              <a:rPr lang="zh-CN" altLang="en-US" baseline="-25000" dirty="0">
                <a:solidFill>
                  <a:schemeClr val="tx1"/>
                </a:solidFill>
                <a:latin typeface="Times New Roman" pitchFamily="18" charset="0"/>
                <a:sym typeface="Arial" pitchFamily="34" charset="0"/>
              </a:rPr>
              <a:t>S </a:t>
            </a:r>
            <a:r>
              <a:rPr lang="en-US" altLang="zh-CN" dirty="0">
                <a:solidFill>
                  <a:schemeClr val="tx1"/>
                </a:solidFill>
                <a:latin typeface="Times New Roman" pitchFamily="18" charset="0"/>
                <a:sym typeface="Arial" pitchFamily="34" charset="0"/>
              </a:rPr>
              <a:t>&gt;</a:t>
            </a:r>
            <a:r>
              <a:rPr lang="zh-CN" altLang="en-US" dirty="0">
                <a:solidFill>
                  <a:schemeClr val="tx1"/>
                </a:solidFill>
                <a:latin typeface="Times New Roman" pitchFamily="18" charset="0"/>
                <a:sym typeface="Arial" pitchFamily="34" charset="0"/>
              </a:rPr>
              <a:t> </a:t>
            </a:r>
            <a:r>
              <a:rPr lang="en-US" altLang="zh-CN" dirty="0">
                <a:solidFill>
                  <a:schemeClr val="tx1"/>
                </a:solidFill>
                <a:latin typeface="Times New Roman" pitchFamily="18" charset="0"/>
                <a:sym typeface="Arial" pitchFamily="34" charset="0"/>
              </a:rPr>
              <a:t>0</a:t>
            </a:r>
            <a:r>
              <a:rPr lang="zh-CN" altLang="en-US" dirty="0">
                <a:solidFill>
                  <a:schemeClr val="tx1"/>
                </a:solidFill>
                <a:latin typeface="Times New Roman" pitchFamily="18" charset="0"/>
                <a:sym typeface="Arial" pitchFamily="34" charset="0"/>
              </a:rPr>
              <a:t>时，导电沟道宽度由均匀变成楔形，</a:t>
            </a:r>
            <a:endParaRPr lang="en-US" altLang="zh-CN" dirty="0">
              <a:solidFill>
                <a:schemeClr val="tx1"/>
              </a:solidFill>
              <a:latin typeface="Times New Roman" pitchFamily="18" charset="0"/>
              <a:sym typeface="Arial" pitchFamily="34" charset="0"/>
            </a:endParaRPr>
          </a:p>
          <a:p>
            <a:pPr algn="l" eaLnBrk="0" hangingPunct="0"/>
            <a:r>
              <a:rPr lang="en-US" altLang="zh-CN" dirty="0">
                <a:solidFill>
                  <a:schemeClr val="tx1"/>
                </a:solidFill>
                <a:latin typeface="Times New Roman" pitchFamily="18" charset="0"/>
                <a:sym typeface="Arial" pitchFamily="34" charset="0"/>
              </a:rPr>
              <a:t>     </a:t>
            </a:r>
            <a:r>
              <a:rPr lang="zh-CN" altLang="en-US" dirty="0">
                <a:solidFill>
                  <a:schemeClr val="tx1"/>
                </a:solidFill>
                <a:latin typeface="Times New Roman" pitchFamily="18" charset="0"/>
                <a:sym typeface="Arial" pitchFamily="34" charset="0"/>
              </a:rPr>
              <a:t>三极管导通，有</a:t>
            </a:r>
            <a:r>
              <a:rPr lang="zh-CN" altLang="en-US" dirty="0">
                <a:solidFill>
                  <a:schemeClr val="tx1"/>
                </a:solidFill>
                <a:latin typeface="Times New Roman" pitchFamily="18" charset="0"/>
                <a:ea typeface="方正琥珀繁体" pitchFamily="2" charset="-122"/>
              </a:rPr>
              <a:t>漏极电流 </a:t>
            </a:r>
            <a:r>
              <a:rPr lang="en-US" altLang="zh-CN" i="1" dirty="0">
                <a:solidFill>
                  <a:schemeClr val="tx1"/>
                </a:solidFill>
                <a:latin typeface="Times New Roman" pitchFamily="18" charset="0"/>
                <a:ea typeface="方正琥珀繁体" pitchFamily="2" charset="-122"/>
              </a:rPr>
              <a:t>I</a:t>
            </a:r>
            <a:r>
              <a:rPr lang="en-US" altLang="zh-CN" baseline="-25000" dirty="0">
                <a:solidFill>
                  <a:schemeClr val="tx1"/>
                </a:solidFill>
                <a:latin typeface="Times New Roman" pitchFamily="18" charset="0"/>
                <a:ea typeface="方正琥珀繁体" pitchFamily="2" charset="-122"/>
              </a:rPr>
              <a:t>D </a:t>
            </a:r>
            <a:r>
              <a:rPr lang="en-US" altLang="zh-CN" dirty="0">
                <a:solidFill>
                  <a:schemeClr val="tx1"/>
                </a:solidFill>
                <a:latin typeface="Times New Roman" pitchFamily="18" charset="0"/>
                <a:ea typeface="方正琥珀繁体" pitchFamily="2" charset="-122"/>
              </a:rPr>
              <a:t> </a:t>
            </a:r>
            <a:r>
              <a:rPr lang="zh-CN" altLang="en-US" dirty="0">
                <a:solidFill>
                  <a:schemeClr val="tx1"/>
                </a:solidFill>
                <a:latin typeface="Times New Roman" pitchFamily="18" charset="0"/>
                <a:ea typeface="方正琥珀繁体" pitchFamily="2" charset="-122"/>
              </a:rPr>
              <a:t>。</a:t>
            </a:r>
            <a:endParaRPr lang="zh-CN" altLang="en-US" dirty="0">
              <a:solidFill>
                <a:schemeClr val="tx1"/>
              </a:solidFill>
              <a:latin typeface="Times New Roman" pitchFamily="18" charset="0"/>
            </a:endParaRPr>
          </a:p>
        </p:txBody>
      </p:sp>
      <p:sp>
        <p:nvSpPr>
          <p:cNvPr id="9219" name="Text Box 3"/>
          <p:cNvSpPr>
            <a:spLocks noChangeArrowheads="1"/>
          </p:cNvSpPr>
          <p:nvPr/>
        </p:nvSpPr>
        <p:spPr bwMode="auto">
          <a:xfrm>
            <a:off x="503548" y="1683209"/>
            <a:ext cx="27003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eaLnBrk="0" hangingPunct="0"/>
            <a:r>
              <a:rPr lang="en-US" altLang="zh-CN" sz="2800" dirty="0">
                <a:solidFill>
                  <a:srgbClr val="C00000"/>
                </a:solidFill>
                <a:latin typeface="Times New Roman" pitchFamily="18" charset="0"/>
                <a:ea typeface="方正琥珀繁体" pitchFamily="2" charset="-122"/>
              </a:rPr>
              <a:t>(2) </a:t>
            </a:r>
            <a:r>
              <a:rPr lang="en-US" altLang="zh-CN" sz="2800" i="1" dirty="0">
                <a:solidFill>
                  <a:srgbClr val="C00000"/>
                </a:solidFill>
                <a:latin typeface="Times New Roman" pitchFamily="18" charset="0"/>
                <a:ea typeface="方正琥珀繁体" pitchFamily="2" charset="-122"/>
              </a:rPr>
              <a:t>U</a:t>
            </a:r>
            <a:r>
              <a:rPr lang="en-US" altLang="zh-CN" sz="2800" baseline="-25000" dirty="0">
                <a:solidFill>
                  <a:srgbClr val="C00000"/>
                </a:solidFill>
                <a:latin typeface="Times New Roman" pitchFamily="18" charset="0"/>
                <a:ea typeface="方正琥珀繁体" pitchFamily="2" charset="-122"/>
              </a:rPr>
              <a:t>GS</a:t>
            </a:r>
            <a:r>
              <a:rPr lang="en-US" altLang="zh-CN" dirty="0">
                <a:solidFill>
                  <a:srgbClr val="C00000"/>
                </a:solidFill>
                <a:latin typeface="Times New Roman" pitchFamily="18" charset="0"/>
                <a:ea typeface="方正琥珀繁体" pitchFamily="2" charset="-122"/>
              </a:rPr>
              <a:t> &gt;</a:t>
            </a:r>
            <a:r>
              <a:rPr lang="en-US" altLang="zh-CN" sz="2800" i="1" dirty="0">
                <a:solidFill>
                  <a:srgbClr val="C00000"/>
                </a:solidFill>
                <a:latin typeface="Times New Roman" pitchFamily="18" charset="0"/>
                <a:ea typeface="方正琥珀繁体" pitchFamily="2" charset="-122"/>
              </a:rPr>
              <a:t>U</a:t>
            </a:r>
            <a:r>
              <a:rPr lang="en-US" altLang="zh-CN" sz="2800" baseline="-25000" dirty="0">
                <a:solidFill>
                  <a:srgbClr val="C00000"/>
                </a:solidFill>
                <a:latin typeface="Times New Roman" pitchFamily="18" charset="0"/>
                <a:ea typeface="方正琥珀繁体" pitchFamily="2" charset="-122"/>
              </a:rPr>
              <a:t>GS(</a:t>
            </a:r>
            <a:r>
              <a:rPr lang="en-US" altLang="zh-CN" sz="2800" baseline="-25000" dirty="0" err="1">
                <a:solidFill>
                  <a:srgbClr val="C00000"/>
                </a:solidFill>
                <a:latin typeface="Times New Roman" pitchFamily="18" charset="0"/>
                <a:ea typeface="方正琥珀繁体" pitchFamily="2" charset="-122"/>
              </a:rPr>
              <a:t>th</a:t>
            </a:r>
            <a:r>
              <a:rPr lang="en-US" altLang="zh-CN" sz="2800" baseline="-25000" dirty="0">
                <a:solidFill>
                  <a:srgbClr val="C00000"/>
                </a:solidFill>
                <a:latin typeface="Times New Roman" pitchFamily="18" charset="0"/>
                <a:ea typeface="方正琥珀繁体" pitchFamily="2" charset="-122"/>
              </a:rPr>
              <a:t>)</a:t>
            </a:r>
            <a:endParaRPr lang="en-US" altLang="zh-CN" dirty="0">
              <a:solidFill>
                <a:srgbClr val="C00000"/>
              </a:solidFill>
              <a:latin typeface="Times New Roman" pitchFamily="18" charset="0"/>
              <a:ea typeface="方正琥珀繁体" pitchFamily="2" charset="-122"/>
            </a:endParaRPr>
          </a:p>
          <a:p>
            <a:pPr algn="ctr" eaLnBrk="0" hangingPunct="0"/>
            <a:endParaRPr lang="zh-CN" altLang="en-US" sz="1200" b="0" dirty="0">
              <a:solidFill>
                <a:srgbClr val="C00000"/>
              </a:solidFill>
              <a:latin typeface="Times New Roman" pitchFamily="18" charset="0"/>
              <a:ea typeface="方正琥珀繁体" pitchFamily="2" charset="-122"/>
            </a:endParaRPr>
          </a:p>
        </p:txBody>
      </p:sp>
      <p:sp>
        <p:nvSpPr>
          <p:cNvPr id="8196" name="Rectangle 4"/>
          <p:cNvSpPr>
            <a:spLocks noChangeArrowheads="1"/>
          </p:cNvSpPr>
          <p:nvPr/>
        </p:nvSpPr>
        <p:spPr bwMode="auto">
          <a:xfrm>
            <a:off x="5430328" y="2673834"/>
            <a:ext cx="3440113" cy="1468438"/>
          </a:xfrm>
          <a:prstGeom prst="rect">
            <a:avLst/>
          </a:prstGeom>
          <a:solidFill>
            <a:srgbClr val="FFFF00"/>
          </a:solidFill>
          <a:ln w="9525">
            <a:solidFill>
              <a:schemeClr val="tx1"/>
            </a:solidFill>
            <a:miter lim="800000"/>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8197" name="Rectangle 5"/>
          <p:cNvSpPr>
            <a:spLocks noChangeArrowheads="1"/>
          </p:cNvSpPr>
          <p:nvPr/>
        </p:nvSpPr>
        <p:spPr bwMode="auto">
          <a:xfrm>
            <a:off x="6624128" y="2703997"/>
            <a:ext cx="1123950" cy="139700"/>
          </a:xfrm>
          <a:prstGeom prst="rect">
            <a:avLst/>
          </a:prstGeom>
          <a:solidFill>
            <a:srgbClr val="FF99FF"/>
          </a:solidFill>
          <a:ln w="28575">
            <a:solidFill>
              <a:srgbClr val="FF00FF"/>
            </a:solidFill>
            <a:miter lim="800000"/>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8198" name="Rectangle 6"/>
          <p:cNvSpPr>
            <a:spLocks noChangeArrowheads="1"/>
          </p:cNvSpPr>
          <p:nvPr/>
        </p:nvSpPr>
        <p:spPr bwMode="auto">
          <a:xfrm>
            <a:off x="5711316" y="2673834"/>
            <a:ext cx="771525" cy="488950"/>
          </a:xfrm>
          <a:prstGeom prst="rect">
            <a:avLst/>
          </a:prstGeom>
          <a:solidFill>
            <a:schemeClr val="accent1"/>
          </a:solidFill>
          <a:ln w="9525">
            <a:solidFill>
              <a:schemeClr val="tx1"/>
            </a:solidFill>
            <a:miter lim="800000"/>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8199" name="Rectangle 7"/>
          <p:cNvSpPr>
            <a:spLocks noChangeArrowheads="1"/>
          </p:cNvSpPr>
          <p:nvPr/>
        </p:nvSpPr>
        <p:spPr bwMode="auto">
          <a:xfrm>
            <a:off x="7887778" y="2673834"/>
            <a:ext cx="771525" cy="488950"/>
          </a:xfrm>
          <a:prstGeom prst="rect">
            <a:avLst/>
          </a:prstGeom>
          <a:solidFill>
            <a:schemeClr val="accent1"/>
          </a:solidFill>
          <a:ln w="9525">
            <a:solidFill>
              <a:schemeClr val="tx1"/>
            </a:solidFill>
            <a:miter lim="800000"/>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8200" name="Rectangle 8"/>
          <p:cNvSpPr>
            <a:spLocks noChangeArrowheads="1"/>
          </p:cNvSpPr>
          <p:nvPr/>
        </p:nvSpPr>
        <p:spPr bwMode="auto">
          <a:xfrm>
            <a:off x="5430328" y="2534134"/>
            <a:ext cx="3440113" cy="139700"/>
          </a:xfrm>
          <a:prstGeom prst="rect">
            <a:avLst/>
          </a:prstGeom>
          <a:solidFill>
            <a:srgbClr val="66CCFF"/>
          </a:solidFill>
          <a:ln w="9525">
            <a:solidFill>
              <a:schemeClr val="tx1"/>
            </a:solidFill>
            <a:miter lim="800000"/>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8201" name="Rectangle 9"/>
          <p:cNvSpPr>
            <a:spLocks noChangeArrowheads="1"/>
          </p:cNvSpPr>
          <p:nvPr/>
        </p:nvSpPr>
        <p:spPr bwMode="auto">
          <a:xfrm>
            <a:off x="5851016" y="2534134"/>
            <a:ext cx="422275" cy="139700"/>
          </a:xfrm>
          <a:prstGeom prst="rect">
            <a:avLst/>
          </a:prstGeom>
          <a:solidFill>
            <a:srgbClr val="000000"/>
          </a:solidFill>
          <a:ln w="9525">
            <a:solidFill>
              <a:schemeClr val="tx1"/>
            </a:solidFill>
            <a:miter lim="800000"/>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8202" name="Rectangle 10"/>
          <p:cNvSpPr>
            <a:spLocks noChangeArrowheads="1"/>
          </p:cNvSpPr>
          <p:nvPr/>
        </p:nvSpPr>
        <p:spPr bwMode="auto">
          <a:xfrm>
            <a:off x="8027478" y="2534134"/>
            <a:ext cx="422275" cy="139700"/>
          </a:xfrm>
          <a:prstGeom prst="rect">
            <a:avLst/>
          </a:prstGeom>
          <a:solidFill>
            <a:srgbClr val="000000"/>
          </a:solidFill>
          <a:ln w="9525">
            <a:solidFill>
              <a:schemeClr val="tx1"/>
            </a:solidFill>
            <a:miter lim="800000"/>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8203" name="Rectangle 11"/>
          <p:cNvSpPr>
            <a:spLocks noChangeArrowheads="1"/>
          </p:cNvSpPr>
          <p:nvPr/>
        </p:nvSpPr>
        <p:spPr bwMode="auto">
          <a:xfrm>
            <a:off x="5711316" y="2392847"/>
            <a:ext cx="561975" cy="141287"/>
          </a:xfrm>
          <a:prstGeom prst="rect">
            <a:avLst/>
          </a:prstGeom>
          <a:solidFill>
            <a:srgbClr val="000000"/>
          </a:solidFill>
          <a:ln w="9525">
            <a:solidFill>
              <a:schemeClr val="tx1"/>
            </a:solidFill>
            <a:miter lim="800000"/>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8204" name="Rectangle 12"/>
          <p:cNvSpPr>
            <a:spLocks noChangeArrowheads="1"/>
          </p:cNvSpPr>
          <p:nvPr/>
        </p:nvSpPr>
        <p:spPr bwMode="auto">
          <a:xfrm>
            <a:off x="8027478" y="2392847"/>
            <a:ext cx="561975" cy="141287"/>
          </a:xfrm>
          <a:prstGeom prst="rect">
            <a:avLst/>
          </a:prstGeom>
          <a:solidFill>
            <a:srgbClr val="000000"/>
          </a:solidFill>
          <a:ln w="9525">
            <a:solidFill>
              <a:schemeClr val="tx1"/>
            </a:solidFill>
            <a:miter lim="800000"/>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8205" name="Rectangle 13"/>
          <p:cNvSpPr>
            <a:spLocks noChangeArrowheads="1"/>
          </p:cNvSpPr>
          <p:nvPr/>
        </p:nvSpPr>
        <p:spPr bwMode="auto">
          <a:xfrm>
            <a:off x="6835266" y="2392847"/>
            <a:ext cx="560387" cy="141287"/>
          </a:xfrm>
          <a:prstGeom prst="rect">
            <a:avLst/>
          </a:prstGeom>
          <a:solidFill>
            <a:srgbClr val="000000"/>
          </a:solidFill>
          <a:ln w="9525">
            <a:solidFill>
              <a:schemeClr val="tx1"/>
            </a:solidFill>
            <a:miter lim="800000"/>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8206" name="Rectangle 14"/>
          <p:cNvSpPr>
            <a:spLocks noChangeArrowheads="1"/>
          </p:cNvSpPr>
          <p:nvPr/>
        </p:nvSpPr>
        <p:spPr bwMode="auto">
          <a:xfrm>
            <a:off x="6835266" y="4142272"/>
            <a:ext cx="560387" cy="139700"/>
          </a:xfrm>
          <a:prstGeom prst="rect">
            <a:avLst/>
          </a:prstGeom>
          <a:solidFill>
            <a:srgbClr val="000000"/>
          </a:solidFill>
          <a:ln w="9525">
            <a:solidFill>
              <a:schemeClr val="tx1"/>
            </a:solidFill>
            <a:miter lim="800000"/>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8207" name="Text Box 15"/>
          <p:cNvSpPr>
            <a:spLocks noChangeArrowheads="1"/>
          </p:cNvSpPr>
          <p:nvPr/>
        </p:nvSpPr>
        <p:spPr bwMode="auto">
          <a:xfrm>
            <a:off x="6531493" y="3746939"/>
            <a:ext cx="113685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spcBef>
                <a:spcPct val="50000"/>
              </a:spcBef>
            </a:pPr>
            <a:r>
              <a:rPr lang="en-US" altLang="zh-CN" sz="1600" dirty="0">
                <a:solidFill>
                  <a:schemeClr val="tx1"/>
                </a:solidFill>
                <a:latin typeface="Times New Roman" pitchFamily="18" charset="0"/>
                <a:sym typeface="Arial" pitchFamily="34" charset="0"/>
              </a:rPr>
              <a:t>P</a:t>
            </a:r>
            <a:r>
              <a:rPr lang="zh-CN" altLang="en-US" sz="1600" dirty="0">
                <a:solidFill>
                  <a:schemeClr val="tx1"/>
                </a:solidFill>
                <a:latin typeface="Times New Roman" pitchFamily="18" charset="0"/>
                <a:sym typeface="Arial" pitchFamily="34" charset="0"/>
              </a:rPr>
              <a:t>型硅衬底</a:t>
            </a:r>
            <a:endParaRPr lang="zh-CN" altLang="en-US" sz="1600" b="0" dirty="0">
              <a:solidFill>
                <a:schemeClr val="tx1"/>
              </a:solidFill>
              <a:latin typeface="Times New Roman" pitchFamily="18" charset="0"/>
              <a:sym typeface="Arial" pitchFamily="34" charset="0"/>
            </a:endParaRPr>
          </a:p>
        </p:txBody>
      </p:sp>
      <p:sp>
        <p:nvSpPr>
          <p:cNvPr id="8208" name="Text Box 16"/>
          <p:cNvSpPr>
            <a:spLocks noChangeArrowheads="1"/>
          </p:cNvSpPr>
          <p:nvPr/>
        </p:nvSpPr>
        <p:spPr bwMode="auto">
          <a:xfrm>
            <a:off x="8025891" y="2816709"/>
            <a:ext cx="276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spcBef>
                <a:spcPct val="50000"/>
              </a:spcBef>
            </a:pPr>
            <a:r>
              <a:rPr lang="en-US" altLang="zh-CN" sz="1000">
                <a:solidFill>
                  <a:schemeClr val="tx1"/>
                </a:solidFill>
                <a:latin typeface="Times New Roman" pitchFamily="18" charset="0"/>
                <a:sym typeface="Arial" pitchFamily="34" charset="0"/>
              </a:rPr>
              <a:t>N</a:t>
            </a:r>
            <a:endParaRPr lang="zh-CN" altLang="en-US">
              <a:latin typeface="Times New Roman" pitchFamily="18" charset="0"/>
            </a:endParaRPr>
          </a:p>
        </p:txBody>
      </p:sp>
      <p:sp>
        <p:nvSpPr>
          <p:cNvPr id="8209" name="Text Box 17"/>
          <p:cNvSpPr>
            <a:spLocks noChangeArrowheads="1"/>
          </p:cNvSpPr>
          <p:nvPr/>
        </p:nvSpPr>
        <p:spPr bwMode="auto">
          <a:xfrm>
            <a:off x="6058978" y="2677009"/>
            <a:ext cx="2555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spcBef>
                <a:spcPct val="50000"/>
              </a:spcBef>
            </a:pPr>
            <a:r>
              <a:rPr lang="en-US" altLang="zh-CN" sz="1000">
                <a:solidFill>
                  <a:schemeClr val="tx1"/>
                </a:solidFill>
                <a:latin typeface="Times New Roman" pitchFamily="18" charset="0"/>
                <a:sym typeface="Arial" pitchFamily="34" charset="0"/>
              </a:rPr>
              <a:t>+</a:t>
            </a:r>
            <a:endParaRPr lang="zh-CN" altLang="en-US">
              <a:latin typeface="Times New Roman" pitchFamily="18" charset="0"/>
            </a:endParaRPr>
          </a:p>
        </p:txBody>
      </p:sp>
      <p:sp>
        <p:nvSpPr>
          <p:cNvPr id="8210" name="Text Box 18"/>
          <p:cNvSpPr>
            <a:spLocks noChangeArrowheads="1"/>
          </p:cNvSpPr>
          <p:nvPr/>
        </p:nvSpPr>
        <p:spPr bwMode="auto">
          <a:xfrm>
            <a:off x="8151303" y="2718284"/>
            <a:ext cx="284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spcBef>
                <a:spcPct val="50000"/>
              </a:spcBef>
            </a:pPr>
            <a:r>
              <a:rPr lang="en-US" altLang="zh-CN" sz="1400">
                <a:solidFill>
                  <a:schemeClr val="tx1"/>
                </a:solidFill>
                <a:latin typeface="Times New Roman" pitchFamily="18" charset="0"/>
                <a:sym typeface="Arial" pitchFamily="34" charset="0"/>
              </a:rPr>
              <a:t>+</a:t>
            </a:r>
            <a:endParaRPr lang="zh-CN" altLang="en-US">
              <a:latin typeface="Times New Roman" pitchFamily="18" charset="0"/>
            </a:endParaRPr>
          </a:p>
        </p:txBody>
      </p:sp>
      <p:sp>
        <p:nvSpPr>
          <p:cNvPr id="8211" name="Line 19"/>
          <p:cNvSpPr>
            <a:spLocks noChangeShapeType="1"/>
          </p:cNvSpPr>
          <p:nvPr/>
        </p:nvSpPr>
        <p:spPr bwMode="auto">
          <a:xfrm>
            <a:off x="5992303" y="1203809"/>
            <a:ext cx="0" cy="11890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2" name="Line 20"/>
          <p:cNvSpPr>
            <a:spLocks noChangeShapeType="1"/>
          </p:cNvSpPr>
          <p:nvPr/>
        </p:nvSpPr>
        <p:spPr bwMode="auto">
          <a:xfrm>
            <a:off x="7114666" y="1764197"/>
            <a:ext cx="1587" cy="628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3" name="Line 21"/>
          <p:cNvSpPr>
            <a:spLocks noChangeShapeType="1"/>
          </p:cNvSpPr>
          <p:nvPr/>
        </p:nvSpPr>
        <p:spPr bwMode="auto">
          <a:xfrm>
            <a:off x="8308466" y="1199047"/>
            <a:ext cx="1587" cy="12604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4" name="Line 22"/>
          <p:cNvSpPr>
            <a:spLocks noChangeShapeType="1"/>
          </p:cNvSpPr>
          <p:nvPr/>
        </p:nvSpPr>
        <p:spPr bwMode="auto">
          <a:xfrm>
            <a:off x="7114666" y="4281972"/>
            <a:ext cx="1587" cy="4905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5" name="Oval 23"/>
          <p:cNvSpPr>
            <a:spLocks noChangeArrowheads="1"/>
          </p:cNvSpPr>
          <p:nvPr/>
        </p:nvSpPr>
        <p:spPr bwMode="auto">
          <a:xfrm>
            <a:off x="7079741" y="4772509"/>
            <a:ext cx="71437" cy="6985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8216" name="Line 24"/>
          <p:cNvSpPr>
            <a:spLocks noChangeShapeType="1"/>
          </p:cNvSpPr>
          <p:nvPr/>
        </p:nvSpPr>
        <p:spPr bwMode="auto">
          <a:xfrm flipH="1">
            <a:off x="4982614" y="1764197"/>
            <a:ext cx="1193800"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7" name="Line 25"/>
          <p:cNvSpPr>
            <a:spLocks noChangeShapeType="1"/>
          </p:cNvSpPr>
          <p:nvPr/>
        </p:nvSpPr>
        <p:spPr bwMode="auto">
          <a:xfrm>
            <a:off x="5004048" y="1764197"/>
            <a:ext cx="0" cy="27987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8" name="Line 26"/>
          <p:cNvSpPr>
            <a:spLocks noChangeShapeType="1"/>
          </p:cNvSpPr>
          <p:nvPr/>
        </p:nvSpPr>
        <p:spPr bwMode="auto">
          <a:xfrm>
            <a:off x="5004292" y="4562959"/>
            <a:ext cx="2088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9" name="Text Box 27"/>
          <p:cNvSpPr>
            <a:spLocks noChangeArrowheads="1"/>
          </p:cNvSpPr>
          <p:nvPr/>
        </p:nvSpPr>
        <p:spPr bwMode="auto">
          <a:xfrm>
            <a:off x="7179753" y="4421672"/>
            <a:ext cx="33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spcBef>
                <a:spcPct val="50000"/>
              </a:spcBef>
            </a:pPr>
            <a:r>
              <a:rPr lang="en-US" altLang="zh-CN" sz="1800">
                <a:solidFill>
                  <a:schemeClr val="tx1"/>
                </a:solidFill>
                <a:latin typeface="Times New Roman" pitchFamily="18" charset="0"/>
                <a:ea typeface="方正琥珀繁体" pitchFamily="2" charset="-122"/>
              </a:rPr>
              <a:t>B</a:t>
            </a:r>
            <a:endParaRPr lang="en-US" altLang="zh-CN" sz="1000">
              <a:solidFill>
                <a:schemeClr val="tx1"/>
              </a:solidFill>
              <a:latin typeface="Times New Roman" pitchFamily="18" charset="0"/>
              <a:ea typeface="方正琥珀繁体" pitchFamily="2" charset="-122"/>
            </a:endParaRPr>
          </a:p>
        </p:txBody>
      </p:sp>
      <p:sp>
        <p:nvSpPr>
          <p:cNvPr id="8220" name="Text Box 28"/>
          <p:cNvSpPr>
            <a:spLocks noChangeArrowheads="1"/>
          </p:cNvSpPr>
          <p:nvPr/>
        </p:nvSpPr>
        <p:spPr bwMode="auto">
          <a:xfrm>
            <a:off x="5685916" y="1986422"/>
            <a:ext cx="32543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spcBef>
                <a:spcPct val="50000"/>
              </a:spcBef>
            </a:pPr>
            <a:r>
              <a:rPr lang="en-US" altLang="zh-CN" sz="2000" dirty="0">
                <a:solidFill>
                  <a:schemeClr val="tx1"/>
                </a:solidFill>
                <a:latin typeface="Times New Roman" pitchFamily="18" charset="0"/>
                <a:ea typeface="方正琥珀繁体" pitchFamily="2" charset="-122"/>
              </a:rPr>
              <a:t>S</a:t>
            </a:r>
            <a:endParaRPr lang="zh-CN" altLang="en-US" dirty="0">
              <a:latin typeface="Times New Roman" pitchFamily="18" charset="0"/>
            </a:endParaRPr>
          </a:p>
        </p:txBody>
      </p:sp>
      <p:sp>
        <p:nvSpPr>
          <p:cNvPr id="8221" name="Text Box 29"/>
          <p:cNvSpPr>
            <a:spLocks noChangeArrowheads="1"/>
          </p:cNvSpPr>
          <p:nvPr/>
        </p:nvSpPr>
        <p:spPr bwMode="auto">
          <a:xfrm>
            <a:off x="7128284" y="1986422"/>
            <a:ext cx="3825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spcBef>
                <a:spcPct val="50000"/>
              </a:spcBef>
            </a:pPr>
            <a:r>
              <a:rPr lang="en-US" altLang="zh-CN" sz="2000" dirty="0">
                <a:solidFill>
                  <a:schemeClr val="tx1"/>
                </a:solidFill>
                <a:latin typeface="Times New Roman" pitchFamily="18" charset="0"/>
                <a:ea typeface="方正琥珀繁体" pitchFamily="2" charset="-122"/>
              </a:rPr>
              <a:t>G</a:t>
            </a:r>
            <a:endParaRPr lang="zh-CN" altLang="en-US" dirty="0">
              <a:latin typeface="Times New Roman" pitchFamily="18" charset="0"/>
            </a:endParaRPr>
          </a:p>
        </p:txBody>
      </p:sp>
      <p:sp>
        <p:nvSpPr>
          <p:cNvPr id="8222" name="Text Box 30"/>
          <p:cNvSpPr>
            <a:spLocks noChangeArrowheads="1"/>
          </p:cNvSpPr>
          <p:nvPr/>
        </p:nvSpPr>
        <p:spPr bwMode="auto">
          <a:xfrm>
            <a:off x="7995728" y="1986422"/>
            <a:ext cx="366713"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lang="en-US" altLang="zh-CN" sz="2000" dirty="0">
                <a:solidFill>
                  <a:schemeClr val="tx1"/>
                </a:solidFill>
                <a:latin typeface="Times New Roman" pitchFamily="18" charset="0"/>
                <a:ea typeface="方正琥珀繁体" pitchFamily="2" charset="-122"/>
              </a:rPr>
              <a:t>D</a:t>
            </a:r>
            <a:endParaRPr lang="zh-CN" altLang="en-US" dirty="0">
              <a:latin typeface="Times New Roman" pitchFamily="18" charset="0"/>
            </a:endParaRPr>
          </a:p>
        </p:txBody>
      </p:sp>
      <p:sp>
        <p:nvSpPr>
          <p:cNvPr id="8223" name="Line 31"/>
          <p:cNvSpPr>
            <a:spLocks noChangeShapeType="1"/>
          </p:cNvSpPr>
          <p:nvPr/>
        </p:nvSpPr>
        <p:spPr bwMode="auto">
          <a:xfrm>
            <a:off x="5992303" y="1203809"/>
            <a:ext cx="9128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4" name="Line 32"/>
          <p:cNvSpPr>
            <a:spLocks noChangeShapeType="1"/>
          </p:cNvSpPr>
          <p:nvPr/>
        </p:nvSpPr>
        <p:spPr bwMode="auto">
          <a:xfrm>
            <a:off x="7325803" y="1203809"/>
            <a:ext cx="9826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5" name="Text Box 33"/>
          <p:cNvSpPr>
            <a:spLocks noChangeArrowheads="1"/>
          </p:cNvSpPr>
          <p:nvPr/>
        </p:nvSpPr>
        <p:spPr bwMode="auto">
          <a:xfrm>
            <a:off x="5849428" y="1556234"/>
            <a:ext cx="36195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lang="zh-CN" altLang="en-US" sz="1400">
                <a:solidFill>
                  <a:schemeClr val="tx1"/>
                </a:solidFill>
                <a:latin typeface="Times New Roman" pitchFamily="18" charset="0"/>
                <a:ea typeface="方正琥珀繁体" pitchFamily="2" charset="-122"/>
              </a:rPr>
              <a:t>。</a:t>
            </a:r>
            <a:endParaRPr lang="zh-CN" altLang="en-US">
              <a:latin typeface="Times New Roman" pitchFamily="18" charset="0"/>
            </a:endParaRPr>
          </a:p>
        </p:txBody>
      </p:sp>
      <p:sp>
        <p:nvSpPr>
          <p:cNvPr id="8226" name="Rectangle 34"/>
          <p:cNvSpPr>
            <a:spLocks noChangeArrowheads="1"/>
          </p:cNvSpPr>
          <p:nvPr/>
        </p:nvSpPr>
        <p:spPr bwMode="auto">
          <a:xfrm>
            <a:off x="5570028" y="2673834"/>
            <a:ext cx="1054100" cy="628650"/>
          </a:xfrm>
          <a:prstGeom prst="rect">
            <a:avLst/>
          </a:prstGeom>
          <a:solidFill>
            <a:srgbClr val="FF99FF"/>
          </a:solidFill>
          <a:ln w="9525">
            <a:solidFill>
              <a:schemeClr val="tx1"/>
            </a:solidFill>
            <a:miter lim="800000"/>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8227" name="Rectangle 35"/>
          <p:cNvSpPr>
            <a:spLocks noChangeArrowheads="1"/>
          </p:cNvSpPr>
          <p:nvPr/>
        </p:nvSpPr>
        <p:spPr bwMode="auto">
          <a:xfrm>
            <a:off x="5711316" y="2673834"/>
            <a:ext cx="771525" cy="488950"/>
          </a:xfrm>
          <a:prstGeom prst="rect">
            <a:avLst/>
          </a:prstGeom>
          <a:solidFill>
            <a:srgbClr val="99FFCC"/>
          </a:solidFill>
          <a:ln w="9525">
            <a:solidFill>
              <a:schemeClr val="tx1"/>
            </a:solidFill>
            <a:miter lim="800000"/>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8228" name="Rectangle 36"/>
          <p:cNvSpPr>
            <a:spLocks noChangeArrowheads="1"/>
          </p:cNvSpPr>
          <p:nvPr/>
        </p:nvSpPr>
        <p:spPr bwMode="auto">
          <a:xfrm>
            <a:off x="7748078" y="2673834"/>
            <a:ext cx="1052513" cy="628650"/>
          </a:xfrm>
          <a:prstGeom prst="rect">
            <a:avLst/>
          </a:prstGeom>
          <a:solidFill>
            <a:srgbClr val="FF99FF"/>
          </a:solidFill>
          <a:ln w="9525">
            <a:solidFill>
              <a:schemeClr val="tx1"/>
            </a:solidFill>
            <a:miter lim="800000"/>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8229" name="Rectangle 37"/>
          <p:cNvSpPr>
            <a:spLocks noChangeArrowheads="1"/>
          </p:cNvSpPr>
          <p:nvPr/>
        </p:nvSpPr>
        <p:spPr bwMode="auto">
          <a:xfrm>
            <a:off x="7887778" y="2673834"/>
            <a:ext cx="771525" cy="488950"/>
          </a:xfrm>
          <a:prstGeom prst="rect">
            <a:avLst/>
          </a:prstGeom>
          <a:solidFill>
            <a:srgbClr val="99FFCC"/>
          </a:solidFill>
          <a:ln w="9525">
            <a:solidFill>
              <a:schemeClr val="tx1"/>
            </a:solidFill>
            <a:miter lim="800000"/>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grpSp>
        <p:nvGrpSpPr>
          <p:cNvPr id="9254" name="Group 38"/>
          <p:cNvGrpSpPr>
            <a:grpSpLocks/>
          </p:cNvGrpSpPr>
          <p:nvPr/>
        </p:nvGrpSpPr>
        <p:grpSpPr bwMode="auto">
          <a:xfrm>
            <a:off x="6795578" y="584684"/>
            <a:ext cx="663575" cy="828675"/>
            <a:chOff x="0" y="0"/>
            <a:chExt cx="454" cy="569"/>
          </a:xfrm>
        </p:grpSpPr>
        <p:grpSp>
          <p:nvGrpSpPr>
            <p:cNvPr id="8273" name="Group 39"/>
            <p:cNvGrpSpPr>
              <a:grpSpLocks/>
            </p:cNvGrpSpPr>
            <p:nvPr/>
          </p:nvGrpSpPr>
          <p:grpSpPr bwMode="auto">
            <a:xfrm>
              <a:off x="75" y="281"/>
              <a:ext cx="288" cy="288"/>
              <a:chOff x="0" y="0"/>
              <a:chExt cx="288" cy="288"/>
            </a:xfrm>
          </p:grpSpPr>
          <p:sp>
            <p:nvSpPr>
              <p:cNvPr id="8275" name="Line 40"/>
              <p:cNvSpPr>
                <a:spLocks noChangeShapeType="1"/>
              </p:cNvSpPr>
              <p:nvPr/>
            </p:nvSpPr>
            <p:spPr bwMode="auto">
              <a:xfrm>
                <a:off x="0" y="96"/>
                <a:ext cx="1" cy="96"/>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76" name="Line 41"/>
              <p:cNvSpPr>
                <a:spLocks noChangeShapeType="1"/>
              </p:cNvSpPr>
              <p:nvPr/>
            </p:nvSpPr>
            <p:spPr bwMode="auto">
              <a:xfrm>
                <a:off x="96" y="0"/>
                <a:ext cx="1" cy="288"/>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77" name="Line 42"/>
              <p:cNvSpPr>
                <a:spLocks noChangeShapeType="1"/>
              </p:cNvSpPr>
              <p:nvPr/>
            </p:nvSpPr>
            <p:spPr bwMode="auto">
              <a:xfrm>
                <a:off x="192" y="96"/>
                <a:ext cx="1" cy="96"/>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78" name="Line 43"/>
              <p:cNvSpPr>
                <a:spLocks noChangeShapeType="1"/>
              </p:cNvSpPr>
              <p:nvPr/>
            </p:nvSpPr>
            <p:spPr bwMode="auto">
              <a:xfrm>
                <a:off x="288" y="0"/>
                <a:ext cx="1" cy="288"/>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274" name="Text Box 44"/>
            <p:cNvSpPr>
              <a:spLocks noChangeArrowheads="1"/>
            </p:cNvSpPr>
            <p:nvPr/>
          </p:nvSpPr>
          <p:spPr bwMode="auto">
            <a:xfrm>
              <a:off x="0" y="0"/>
              <a:ext cx="45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spcBef>
                  <a:spcPct val="50000"/>
                </a:spcBef>
              </a:pPr>
              <a:r>
                <a:rPr lang="en-US" altLang="zh-CN" i="1">
                  <a:solidFill>
                    <a:srgbClr val="FF3300"/>
                  </a:solidFill>
                  <a:latin typeface="Times New Roman" pitchFamily="18" charset="0"/>
                  <a:ea typeface="方正琥珀繁体" pitchFamily="2" charset="-122"/>
                </a:rPr>
                <a:t>U</a:t>
              </a:r>
              <a:r>
                <a:rPr lang="en-US" altLang="zh-CN" baseline="-25000">
                  <a:solidFill>
                    <a:srgbClr val="FF3300"/>
                  </a:solidFill>
                  <a:latin typeface="Times New Roman" pitchFamily="18" charset="0"/>
                  <a:ea typeface="方正琥珀繁体" pitchFamily="2" charset="-122"/>
                </a:rPr>
                <a:t>DS</a:t>
              </a:r>
              <a:endParaRPr lang="en-US" altLang="zh-CN" sz="1400">
                <a:solidFill>
                  <a:srgbClr val="FF3300"/>
                </a:solidFill>
                <a:latin typeface="Times New Roman" pitchFamily="18" charset="0"/>
                <a:ea typeface="方正琥珀繁体" pitchFamily="2" charset="-122"/>
              </a:endParaRPr>
            </a:p>
          </p:txBody>
        </p:sp>
      </p:grpSp>
      <p:sp>
        <p:nvSpPr>
          <p:cNvPr id="8231" name="Text Box 45"/>
          <p:cNvSpPr>
            <a:spLocks noChangeArrowheads="1"/>
          </p:cNvSpPr>
          <p:nvPr/>
        </p:nvSpPr>
        <p:spPr bwMode="auto">
          <a:xfrm>
            <a:off x="7758479" y="3573016"/>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spcBef>
                <a:spcPct val="50000"/>
              </a:spcBef>
            </a:pPr>
            <a:r>
              <a:rPr lang="zh-CN" altLang="en-US" sz="1800" dirty="0">
                <a:solidFill>
                  <a:schemeClr val="tx1">
                    <a:lumMod val="50000"/>
                    <a:lumOff val="50000"/>
                  </a:schemeClr>
                </a:solidFill>
                <a:latin typeface="Times New Roman" pitchFamily="18" charset="0"/>
                <a:ea typeface="方正报宋简体" charset="-122"/>
                <a:sym typeface="方正报宋简体" charset="-122"/>
              </a:rPr>
              <a:t>耗尽层</a:t>
            </a:r>
            <a:endParaRPr lang="zh-CN" altLang="en-US" sz="1400" dirty="0">
              <a:solidFill>
                <a:schemeClr val="tx1">
                  <a:lumMod val="50000"/>
                  <a:lumOff val="50000"/>
                </a:schemeClr>
              </a:solidFill>
              <a:latin typeface="Times New Roman" pitchFamily="18" charset="0"/>
              <a:ea typeface="方正报宋简体" charset="-122"/>
              <a:sym typeface="方正报宋简体" charset="-122"/>
            </a:endParaRPr>
          </a:p>
        </p:txBody>
      </p:sp>
      <p:sp>
        <p:nvSpPr>
          <p:cNvPr id="8232" name="Line 46"/>
          <p:cNvSpPr>
            <a:spLocks noChangeShapeType="1"/>
          </p:cNvSpPr>
          <p:nvPr/>
        </p:nvSpPr>
        <p:spPr bwMode="auto">
          <a:xfrm flipH="1" flipV="1">
            <a:off x="8000125" y="3248980"/>
            <a:ext cx="163877" cy="279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33" name="Line 47"/>
          <p:cNvSpPr>
            <a:spLocks noChangeShapeType="1"/>
          </p:cNvSpPr>
          <p:nvPr/>
        </p:nvSpPr>
        <p:spPr bwMode="auto">
          <a:xfrm flipV="1">
            <a:off x="5992302" y="3232634"/>
            <a:ext cx="280987" cy="3403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264" name="Group 48"/>
          <p:cNvGrpSpPr>
            <a:grpSpLocks/>
          </p:cNvGrpSpPr>
          <p:nvPr/>
        </p:nvGrpSpPr>
        <p:grpSpPr bwMode="auto">
          <a:xfrm>
            <a:off x="8449753" y="1691172"/>
            <a:ext cx="460375" cy="492125"/>
            <a:chOff x="0" y="0"/>
            <a:chExt cx="315" cy="338"/>
          </a:xfrm>
        </p:grpSpPr>
        <p:sp>
          <p:nvSpPr>
            <p:cNvPr id="8271" name="Line 49"/>
            <p:cNvSpPr>
              <a:spLocks noChangeShapeType="1"/>
            </p:cNvSpPr>
            <p:nvPr/>
          </p:nvSpPr>
          <p:spPr bwMode="auto">
            <a:xfrm flipV="1">
              <a:off x="0" y="2"/>
              <a:ext cx="1" cy="336"/>
            </a:xfrm>
            <a:prstGeom prst="line">
              <a:avLst/>
            </a:prstGeom>
            <a:noFill/>
            <a:ln w="28575">
              <a:solidFill>
                <a:srgbClr val="FF5050"/>
              </a:solidFill>
              <a:round/>
              <a:headEnd type="stealth" w="sm"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72" name="Text Box 50"/>
            <p:cNvSpPr>
              <a:spLocks noChangeArrowheads="1"/>
            </p:cNvSpPr>
            <p:nvPr/>
          </p:nvSpPr>
          <p:spPr bwMode="auto">
            <a:xfrm>
              <a:off x="8" y="0"/>
              <a:ext cx="307"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spcBef>
                  <a:spcPct val="50000"/>
                </a:spcBef>
              </a:pPr>
              <a:r>
                <a:rPr lang="en-US" altLang="zh-CN" i="1">
                  <a:solidFill>
                    <a:srgbClr val="FF3300"/>
                  </a:solidFill>
                  <a:latin typeface="Times New Roman" pitchFamily="18" charset="0"/>
                  <a:ea typeface="方正琥珀繁体" pitchFamily="2" charset="-122"/>
                </a:rPr>
                <a:t>I</a:t>
              </a:r>
              <a:r>
                <a:rPr lang="en-US" altLang="zh-CN" baseline="-25000">
                  <a:solidFill>
                    <a:srgbClr val="FF3300"/>
                  </a:solidFill>
                  <a:latin typeface="Times New Roman" pitchFamily="18" charset="0"/>
                  <a:ea typeface="方正琥珀繁体" pitchFamily="2" charset="-122"/>
                </a:rPr>
                <a:t>D</a:t>
              </a:r>
              <a:endParaRPr lang="en-US" altLang="zh-CN" sz="1400">
                <a:solidFill>
                  <a:srgbClr val="FF3300"/>
                </a:solidFill>
                <a:latin typeface="Times New Roman" pitchFamily="18" charset="0"/>
                <a:ea typeface="方正琥珀繁体" pitchFamily="2" charset="-122"/>
              </a:endParaRPr>
            </a:p>
          </p:txBody>
        </p:sp>
      </p:grpSp>
      <p:sp>
        <p:nvSpPr>
          <p:cNvPr id="9267" name="Rectangle 51"/>
          <p:cNvSpPr>
            <a:spLocks noChangeArrowheads="1"/>
          </p:cNvSpPr>
          <p:nvPr/>
        </p:nvSpPr>
        <p:spPr bwMode="auto">
          <a:xfrm>
            <a:off x="6482841" y="2673834"/>
            <a:ext cx="1404937" cy="209550"/>
          </a:xfrm>
          <a:prstGeom prst="rect">
            <a:avLst/>
          </a:prstGeom>
          <a:solidFill>
            <a:srgbClr val="99FFCC"/>
          </a:solidFill>
          <a:ln w="9525">
            <a:solidFill>
              <a:schemeClr val="tx1"/>
            </a:solidFill>
            <a:miter lim="800000"/>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grpSp>
        <p:nvGrpSpPr>
          <p:cNvPr id="9268" name="Group 52"/>
          <p:cNvGrpSpPr>
            <a:grpSpLocks/>
          </p:cNvGrpSpPr>
          <p:nvPr/>
        </p:nvGrpSpPr>
        <p:grpSpPr bwMode="auto">
          <a:xfrm>
            <a:off x="6763828" y="2743684"/>
            <a:ext cx="631825" cy="69850"/>
            <a:chOff x="0" y="0"/>
            <a:chExt cx="432" cy="48"/>
          </a:xfrm>
        </p:grpSpPr>
        <p:sp>
          <p:nvSpPr>
            <p:cNvPr id="8268" name="Oval 53"/>
            <p:cNvSpPr>
              <a:spLocks noChangeArrowheads="1"/>
            </p:cNvSpPr>
            <p:nvPr/>
          </p:nvSpPr>
          <p:spPr bwMode="auto">
            <a:xfrm>
              <a:off x="192" y="0"/>
              <a:ext cx="48" cy="48"/>
            </a:xfrm>
            <a:prstGeom prst="ellipse">
              <a:avLst/>
            </a:prstGeom>
            <a:solidFill>
              <a:srgbClr val="003300"/>
            </a:solidFill>
            <a:ln w="9525">
              <a:solidFill>
                <a:schemeClr val="tx1"/>
              </a:solidFill>
              <a:round/>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8269" name="Oval 54"/>
            <p:cNvSpPr>
              <a:spLocks noChangeArrowheads="1"/>
            </p:cNvSpPr>
            <p:nvPr/>
          </p:nvSpPr>
          <p:spPr bwMode="auto">
            <a:xfrm>
              <a:off x="0" y="0"/>
              <a:ext cx="48" cy="48"/>
            </a:xfrm>
            <a:prstGeom prst="ellipse">
              <a:avLst/>
            </a:prstGeom>
            <a:solidFill>
              <a:srgbClr val="003300"/>
            </a:solidFill>
            <a:ln w="9525">
              <a:solidFill>
                <a:schemeClr val="tx1"/>
              </a:solidFill>
              <a:round/>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8270" name="Oval 55"/>
            <p:cNvSpPr>
              <a:spLocks noChangeArrowheads="1"/>
            </p:cNvSpPr>
            <p:nvPr/>
          </p:nvSpPr>
          <p:spPr bwMode="auto">
            <a:xfrm>
              <a:off x="384" y="0"/>
              <a:ext cx="48" cy="48"/>
            </a:xfrm>
            <a:prstGeom prst="ellipse">
              <a:avLst/>
            </a:prstGeom>
            <a:solidFill>
              <a:srgbClr val="003300"/>
            </a:solidFill>
            <a:ln w="9525">
              <a:solidFill>
                <a:schemeClr val="tx1"/>
              </a:solidFill>
              <a:round/>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grpSp>
      <p:grpSp>
        <p:nvGrpSpPr>
          <p:cNvPr id="9272" name="Group 56"/>
          <p:cNvGrpSpPr>
            <a:grpSpLocks/>
          </p:cNvGrpSpPr>
          <p:nvPr/>
        </p:nvGrpSpPr>
        <p:grpSpPr bwMode="auto">
          <a:xfrm>
            <a:off x="6768244" y="3251684"/>
            <a:ext cx="631825" cy="69850"/>
            <a:chOff x="0" y="0"/>
            <a:chExt cx="432" cy="48"/>
          </a:xfrm>
        </p:grpSpPr>
        <p:sp>
          <p:nvSpPr>
            <p:cNvPr id="8265" name="Oval 57"/>
            <p:cNvSpPr>
              <a:spLocks noChangeArrowheads="1"/>
            </p:cNvSpPr>
            <p:nvPr/>
          </p:nvSpPr>
          <p:spPr bwMode="auto">
            <a:xfrm>
              <a:off x="192" y="0"/>
              <a:ext cx="48" cy="48"/>
            </a:xfrm>
            <a:prstGeom prst="ellipse">
              <a:avLst/>
            </a:prstGeom>
            <a:solidFill>
              <a:srgbClr val="003300"/>
            </a:solidFill>
            <a:ln w="9525">
              <a:solidFill>
                <a:schemeClr val="tx1"/>
              </a:solidFill>
              <a:round/>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8266" name="Oval 58"/>
            <p:cNvSpPr>
              <a:spLocks noChangeArrowheads="1"/>
            </p:cNvSpPr>
            <p:nvPr/>
          </p:nvSpPr>
          <p:spPr bwMode="auto">
            <a:xfrm>
              <a:off x="384" y="0"/>
              <a:ext cx="48" cy="48"/>
            </a:xfrm>
            <a:prstGeom prst="ellipse">
              <a:avLst/>
            </a:prstGeom>
            <a:solidFill>
              <a:srgbClr val="003300"/>
            </a:solidFill>
            <a:ln w="9525">
              <a:solidFill>
                <a:schemeClr val="tx1"/>
              </a:solidFill>
              <a:round/>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8267" name="Oval 59"/>
            <p:cNvSpPr>
              <a:spLocks noChangeArrowheads="1"/>
            </p:cNvSpPr>
            <p:nvPr/>
          </p:nvSpPr>
          <p:spPr bwMode="auto">
            <a:xfrm>
              <a:off x="0" y="0"/>
              <a:ext cx="48" cy="48"/>
            </a:xfrm>
            <a:prstGeom prst="ellipse">
              <a:avLst/>
            </a:prstGeom>
            <a:solidFill>
              <a:srgbClr val="003300"/>
            </a:solidFill>
            <a:ln w="9525">
              <a:solidFill>
                <a:schemeClr val="tx1"/>
              </a:solidFill>
              <a:round/>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grpSp>
      <p:grpSp>
        <p:nvGrpSpPr>
          <p:cNvPr id="9276" name="Group 60"/>
          <p:cNvGrpSpPr>
            <a:grpSpLocks/>
          </p:cNvGrpSpPr>
          <p:nvPr/>
        </p:nvGrpSpPr>
        <p:grpSpPr bwMode="auto">
          <a:xfrm>
            <a:off x="6763828" y="2953234"/>
            <a:ext cx="631825" cy="69850"/>
            <a:chOff x="0" y="0"/>
            <a:chExt cx="432" cy="48"/>
          </a:xfrm>
        </p:grpSpPr>
        <p:sp>
          <p:nvSpPr>
            <p:cNvPr id="8262" name="Oval 61"/>
            <p:cNvSpPr>
              <a:spLocks noChangeArrowheads="1"/>
            </p:cNvSpPr>
            <p:nvPr/>
          </p:nvSpPr>
          <p:spPr bwMode="auto">
            <a:xfrm>
              <a:off x="192" y="0"/>
              <a:ext cx="48" cy="48"/>
            </a:xfrm>
            <a:prstGeom prst="ellipse">
              <a:avLst/>
            </a:prstGeom>
            <a:solidFill>
              <a:srgbClr val="003300"/>
            </a:solidFill>
            <a:ln w="9525">
              <a:solidFill>
                <a:schemeClr val="tx1"/>
              </a:solidFill>
              <a:round/>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8263" name="Oval 62"/>
            <p:cNvSpPr>
              <a:spLocks noChangeArrowheads="1"/>
            </p:cNvSpPr>
            <p:nvPr/>
          </p:nvSpPr>
          <p:spPr bwMode="auto">
            <a:xfrm>
              <a:off x="384" y="0"/>
              <a:ext cx="48" cy="48"/>
            </a:xfrm>
            <a:prstGeom prst="ellipse">
              <a:avLst/>
            </a:prstGeom>
            <a:solidFill>
              <a:srgbClr val="003300"/>
            </a:solidFill>
            <a:ln w="9525">
              <a:solidFill>
                <a:schemeClr val="tx1"/>
              </a:solidFill>
              <a:round/>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8264" name="Oval 63"/>
            <p:cNvSpPr>
              <a:spLocks noChangeArrowheads="1"/>
            </p:cNvSpPr>
            <p:nvPr/>
          </p:nvSpPr>
          <p:spPr bwMode="auto">
            <a:xfrm>
              <a:off x="0" y="0"/>
              <a:ext cx="48" cy="48"/>
            </a:xfrm>
            <a:prstGeom prst="ellipse">
              <a:avLst/>
            </a:prstGeom>
            <a:solidFill>
              <a:srgbClr val="003300"/>
            </a:solidFill>
            <a:ln w="9525">
              <a:solidFill>
                <a:schemeClr val="tx1"/>
              </a:solidFill>
              <a:round/>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grpSp>
      <p:sp>
        <p:nvSpPr>
          <p:cNvPr id="9280" name="Rectangle 64"/>
          <p:cNvSpPr>
            <a:spLocks noChangeArrowheads="1"/>
          </p:cNvSpPr>
          <p:nvPr/>
        </p:nvSpPr>
        <p:spPr bwMode="auto">
          <a:xfrm>
            <a:off x="6624128" y="2892909"/>
            <a:ext cx="1123950" cy="141288"/>
          </a:xfrm>
          <a:prstGeom prst="rect">
            <a:avLst/>
          </a:prstGeom>
          <a:solidFill>
            <a:srgbClr val="FF99FF"/>
          </a:solidFill>
          <a:ln w="28575">
            <a:solidFill>
              <a:srgbClr val="FF00FF"/>
            </a:solidFill>
            <a:miter lim="800000"/>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8240" name="Oval 65"/>
          <p:cNvSpPr>
            <a:spLocks noChangeArrowheads="1"/>
          </p:cNvSpPr>
          <p:nvPr/>
        </p:nvSpPr>
        <p:spPr bwMode="auto">
          <a:xfrm>
            <a:off x="5947853" y="1737209"/>
            <a:ext cx="69850" cy="69850"/>
          </a:xfrm>
          <a:prstGeom prst="ellipse">
            <a:avLst/>
          </a:prstGeom>
          <a:solidFill>
            <a:schemeClr val="tx1"/>
          </a:solidFill>
          <a:ln w="28575">
            <a:solidFill>
              <a:srgbClr val="000000"/>
            </a:solidFill>
            <a:round/>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8241" name="Line 66"/>
          <p:cNvSpPr>
            <a:spLocks noChangeShapeType="1"/>
          </p:cNvSpPr>
          <p:nvPr/>
        </p:nvSpPr>
        <p:spPr bwMode="auto">
          <a:xfrm>
            <a:off x="5992303" y="1764197"/>
            <a:ext cx="1122363"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283" name="Group 67"/>
          <p:cNvGrpSpPr>
            <a:grpSpLocks/>
          </p:cNvGrpSpPr>
          <p:nvPr/>
        </p:nvGrpSpPr>
        <p:grpSpPr bwMode="auto">
          <a:xfrm>
            <a:off x="6412991" y="1554647"/>
            <a:ext cx="422275" cy="419100"/>
            <a:chOff x="0" y="0"/>
            <a:chExt cx="288" cy="288"/>
          </a:xfrm>
        </p:grpSpPr>
        <p:sp>
          <p:nvSpPr>
            <p:cNvPr id="8257" name="Rectangle 68"/>
            <p:cNvSpPr>
              <a:spLocks noChangeArrowheads="1"/>
            </p:cNvSpPr>
            <p:nvPr/>
          </p:nvSpPr>
          <p:spPr bwMode="auto">
            <a:xfrm>
              <a:off x="96" y="9"/>
              <a:ext cx="96" cy="240"/>
            </a:xfrm>
            <a:prstGeom prst="rect">
              <a:avLst/>
            </a:prstGeom>
            <a:solidFill>
              <a:schemeClr val="bg1"/>
            </a:solidFill>
            <a:ln w="28575">
              <a:solidFill>
                <a:schemeClr val="bg1"/>
              </a:solidFill>
              <a:miter lim="800000"/>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grpSp>
          <p:nvGrpSpPr>
            <p:cNvPr id="8258" name="Group 69"/>
            <p:cNvGrpSpPr>
              <a:grpSpLocks/>
            </p:cNvGrpSpPr>
            <p:nvPr/>
          </p:nvGrpSpPr>
          <p:grpSpPr bwMode="auto">
            <a:xfrm>
              <a:off x="96" y="0"/>
              <a:ext cx="96" cy="288"/>
              <a:chOff x="0" y="0"/>
              <a:chExt cx="96" cy="288"/>
            </a:xfrm>
          </p:grpSpPr>
          <p:sp>
            <p:nvSpPr>
              <p:cNvPr id="8260" name="Line 70"/>
              <p:cNvSpPr>
                <a:spLocks noChangeShapeType="1"/>
              </p:cNvSpPr>
              <p:nvPr/>
            </p:nvSpPr>
            <p:spPr bwMode="auto">
              <a:xfrm>
                <a:off x="0" y="96"/>
                <a:ext cx="1" cy="96"/>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61" name="Line 71"/>
              <p:cNvSpPr>
                <a:spLocks noChangeShapeType="1"/>
              </p:cNvSpPr>
              <p:nvPr/>
            </p:nvSpPr>
            <p:spPr bwMode="auto">
              <a:xfrm>
                <a:off x="96" y="0"/>
                <a:ext cx="1" cy="288"/>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259" name="Line 72"/>
            <p:cNvSpPr>
              <a:spLocks noChangeShapeType="1"/>
            </p:cNvSpPr>
            <p:nvPr/>
          </p:nvSpPr>
          <p:spPr bwMode="auto">
            <a:xfrm flipV="1">
              <a:off x="0" y="48"/>
              <a:ext cx="288" cy="144"/>
            </a:xfrm>
            <a:prstGeom prst="line">
              <a:avLst/>
            </a:prstGeom>
            <a:noFill/>
            <a:ln w="28575">
              <a:solidFill>
                <a:schemeClr val="accent2"/>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244" name="Text Box 74"/>
          <p:cNvSpPr>
            <a:spLocks noChangeArrowheads="1"/>
          </p:cNvSpPr>
          <p:nvPr/>
        </p:nvSpPr>
        <p:spPr bwMode="auto">
          <a:xfrm>
            <a:off x="8033828" y="2683359"/>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a:solidFill>
                  <a:srgbClr val="FF3300"/>
                </a:solidFill>
                <a:latin typeface="Times New Roman" pitchFamily="18" charset="0"/>
                <a:sym typeface="Arial" pitchFamily="34" charset="0"/>
              </a:rPr>
              <a:t>N</a:t>
            </a:r>
            <a:r>
              <a:rPr lang="en-US" altLang="zh-CN" baseline="30000">
                <a:solidFill>
                  <a:srgbClr val="FF3300"/>
                </a:solidFill>
                <a:latin typeface="Times New Roman" pitchFamily="18" charset="0"/>
                <a:sym typeface="Arial" pitchFamily="34" charset="0"/>
              </a:rPr>
              <a:t>+</a:t>
            </a:r>
            <a:endParaRPr lang="zh-CN" altLang="en-US">
              <a:latin typeface="Times New Roman" pitchFamily="18" charset="0"/>
            </a:endParaRPr>
          </a:p>
        </p:txBody>
      </p:sp>
      <p:sp>
        <p:nvSpPr>
          <p:cNvPr id="8245" name="Text Box 75"/>
          <p:cNvSpPr>
            <a:spLocks noChangeArrowheads="1"/>
          </p:cNvSpPr>
          <p:nvPr/>
        </p:nvSpPr>
        <p:spPr bwMode="auto">
          <a:xfrm>
            <a:off x="5852603" y="2713522"/>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a:solidFill>
                  <a:srgbClr val="FF3300"/>
                </a:solidFill>
                <a:latin typeface="Times New Roman" pitchFamily="18" charset="0"/>
                <a:sym typeface="Arial" pitchFamily="34" charset="0"/>
              </a:rPr>
              <a:t>N</a:t>
            </a:r>
            <a:r>
              <a:rPr lang="en-US" altLang="zh-CN" baseline="30000">
                <a:solidFill>
                  <a:srgbClr val="FF3300"/>
                </a:solidFill>
                <a:latin typeface="Times New Roman" pitchFamily="18" charset="0"/>
                <a:sym typeface="Arial" pitchFamily="34" charset="0"/>
              </a:rPr>
              <a:t>+</a:t>
            </a:r>
            <a:endParaRPr lang="zh-CN" altLang="en-US">
              <a:latin typeface="Times New Roman" pitchFamily="18" charset="0"/>
            </a:endParaRPr>
          </a:p>
        </p:txBody>
      </p:sp>
      <p:sp>
        <p:nvSpPr>
          <p:cNvPr id="8246" name="Text Box 76"/>
          <p:cNvSpPr>
            <a:spLocks noChangeArrowheads="1"/>
          </p:cNvSpPr>
          <p:nvPr/>
        </p:nvSpPr>
        <p:spPr bwMode="auto">
          <a:xfrm>
            <a:off x="6216141" y="1843572"/>
            <a:ext cx="676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i="1">
                <a:solidFill>
                  <a:schemeClr val="accent2"/>
                </a:solidFill>
                <a:latin typeface="Times New Roman" pitchFamily="18" charset="0"/>
                <a:ea typeface="方正琥珀繁体" pitchFamily="2" charset="-122"/>
              </a:rPr>
              <a:t>U</a:t>
            </a:r>
            <a:r>
              <a:rPr lang="en-US" altLang="zh-CN" baseline="-25000">
                <a:solidFill>
                  <a:schemeClr val="accent2"/>
                </a:solidFill>
                <a:latin typeface="Times New Roman" pitchFamily="18" charset="0"/>
                <a:ea typeface="方正琥珀繁体" pitchFamily="2" charset="-122"/>
              </a:rPr>
              <a:t>GS</a:t>
            </a:r>
            <a:endParaRPr lang="en-US" altLang="zh-CN" sz="1600" i="1">
              <a:solidFill>
                <a:schemeClr val="accent2"/>
              </a:solidFill>
              <a:latin typeface="Times New Roman" pitchFamily="18" charset="0"/>
              <a:ea typeface="方正琥珀繁体" pitchFamily="2" charset="-122"/>
            </a:endParaRPr>
          </a:p>
        </p:txBody>
      </p:sp>
      <p:grpSp>
        <p:nvGrpSpPr>
          <p:cNvPr id="9294" name="Group 79"/>
          <p:cNvGrpSpPr>
            <a:grpSpLocks/>
          </p:cNvGrpSpPr>
          <p:nvPr/>
        </p:nvGrpSpPr>
        <p:grpSpPr bwMode="auto">
          <a:xfrm>
            <a:off x="6947976" y="2738922"/>
            <a:ext cx="420688" cy="1049340"/>
            <a:chOff x="-134" y="541"/>
            <a:chExt cx="265" cy="661"/>
          </a:xfrm>
        </p:grpSpPr>
        <p:sp>
          <p:nvSpPr>
            <p:cNvPr id="8255" name="Line 80"/>
            <p:cNvSpPr>
              <a:spLocks noChangeShapeType="1"/>
            </p:cNvSpPr>
            <p:nvPr/>
          </p:nvSpPr>
          <p:spPr bwMode="auto">
            <a:xfrm>
              <a:off x="-111" y="541"/>
              <a:ext cx="1" cy="59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56" name="Text Box 81"/>
            <p:cNvSpPr>
              <a:spLocks noChangeArrowheads="1"/>
            </p:cNvSpPr>
            <p:nvPr/>
          </p:nvSpPr>
          <p:spPr bwMode="auto">
            <a:xfrm>
              <a:off x="-134" y="875"/>
              <a:ext cx="265" cy="32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20000"/>
                </a:spcBef>
              </a:pPr>
              <a:r>
                <a:rPr lang="en-US" altLang="zh-CN" sz="2800" dirty="0">
                  <a:solidFill>
                    <a:srgbClr val="0000FF"/>
                  </a:solidFill>
                  <a:latin typeface="Times New Roman" pitchFamily="18" charset="0"/>
                  <a:sym typeface="Arial" pitchFamily="34" charset="0"/>
                </a:rPr>
                <a:t>E</a:t>
              </a:r>
              <a:endParaRPr lang="zh-CN" altLang="en-US" dirty="0">
                <a:solidFill>
                  <a:srgbClr val="0000FF"/>
                </a:solidFill>
                <a:latin typeface="Times New Roman" pitchFamily="18" charset="0"/>
              </a:endParaRPr>
            </a:p>
          </p:txBody>
        </p:sp>
      </p:grpSp>
      <p:grpSp>
        <p:nvGrpSpPr>
          <p:cNvPr id="9298" name="Group 83"/>
          <p:cNvGrpSpPr>
            <a:grpSpLocks/>
          </p:cNvGrpSpPr>
          <p:nvPr/>
        </p:nvGrpSpPr>
        <p:grpSpPr bwMode="auto">
          <a:xfrm>
            <a:off x="6768244" y="3099284"/>
            <a:ext cx="631825" cy="69850"/>
            <a:chOff x="0" y="0"/>
            <a:chExt cx="432" cy="48"/>
          </a:xfrm>
        </p:grpSpPr>
        <p:sp>
          <p:nvSpPr>
            <p:cNvPr id="8252" name="Oval 84"/>
            <p:cNvSpPr>
              <a:spLocks noChangeArrowheads="1"/>
            </p:cNvSpPr>
            <p:nvPr/>
          </p:nvSpPr>
          <p:spPr bwMode="auto">
            <a:xfrm>
              <a:off x="192" y="0"/>
              <a:ext cx="48" cy="48"/>
            </a:xfrm>
            <a:prstGeom prst="ellipse">
              <a:avLst/>
            </a:prstGeom>
            <a:solidFill>
              <a:srgbClr val="003300"/>
            </a:solidFill>
            <a:ln w="9525">
              <a:solidFill>
                <a:schemeClr val="tx1"/>
              </a:solidFill>
              <a:round/>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8253" name="Oval 85"/>
            <p:cNvSpPr>
              <a:spLocks noChangeArrowheads="1"/>
            </p:cNvSpPr>
            <p:nvPr/>
          </p:nvSpPr>
          <p:spPr bwMode="auto">
            <a:xfrm>
              <a:off x="384" y="0"/>
              <a:ext cx="48" cy="48"/>
            </a:xfrm>
            <a:prstGeom prst="ellipse">
              <a:avLst/>
            </a:prstGeom>
            <a:solidFill>
              <a:srgbClr val="003300"/>
            </a:solidFill>
            <a:ln w="9525">
              <a:solidFill>
                <a:schemeClr val="tx1"/>
              </a:solidFill>
              <a:round/>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8254" name="Oval 86"/>
            <p:cNvSpPr>
              <a:spLocks noChangeArrowheads="1"/>
            </p:cNvSpPr>
            <p:nvPr/>
          </p:nvSpPr>
          <p:spPr bwMode="auto">
            <a:xfrm>
              <a:off x="0" y="0"/>
              <a:ext cx="48" cy="48"/>
            </a:xfrm>
            <a:prstGeom prst="ellipse">
              <a:avLst/>
            </a:prstGeom>
            <a:solidFill>
              <a:srgbClr val="003300"/>
            </a:solidFill>
            <a:ln w="9525">
              <a:solidFill>
                <a:schemeClr val="tx1"/>
              </a:solidFill>
              <a:round/>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grpSp>
      <p:sp>
        <p:nvSpPr>
          <p:cNvPr id="90" name="Text Box 45"/>
          <p:cNvSpPr>
            <a:spLocks noChangeArrowheads="1"/>
          </p:cNvSpPr>
          <p:nvPr/>
        </p:nvSpPr>
        <p:spPr bwMode="auto">
          <a:xfrm>
            <a:off x="5508104" y="3573016"/>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spcBef>
                <a:spcPct val="50000"/>
              </a:spcBef>
            </a:pPr>
            <a:r>
              <a:rPr lang="zh-CN" altLang="en-US" sz="1800" dirty="0">
                <a:solidFill>
                  <a:schemeClr val="tx1">
                    <a:lumMod val="50000"/>
                    <a:lumOff val="50000"/>
                  </a:schemeClr>
                </a:solidFill>
                <a:latin typeface="Times New Roman" pitchFamily="18" charset="0"/>
                <a:ea typeface="方正报宋简体" charset="-122"/>
                <a:sym typeface="方正报宋简体" charset="-122"/>
              </a:rPr>
              <a:t>耗尽层</a:t>
            </a:r>
            <a:endParaRPr lang="zh-CN" altLang="en-US" sz="1400" dirty="0">
              <a:solidFill>
                <a:schemeClr val="tx1">
                  <a:lumMod val="50000"/>
                  <a:lumOff val="50000"/>
                </a:schemeClr>
              </a:solidFill>
              <a:latin typeface="Times New Roman" pitchFamily="18" charset="0"/>
              <a:ea typeface="方正报宋简体" charset="-122"/>
              <a:sym typeface="方正报宋简体" charset="-122"/>
            </a:endParaRPr>
          </a:p>
        </p:txBody>
      </p:sp>
      <p:sp>
        <p:nvSpPr>
          <p:cNvPr id="3" name="线形标注 1 2"/>
          <p:cNvSpPr/>
          <p:nvPr/>
        </p:nvSpPr>
        <p:spPr>
          <a:xfrm>
            <a:off x="7645430" y="278360"/>
            <a:ext cx="1067308" cy="612648"/>
          </a:xfrm>
          <a:prstGeom prst="borderCallout1">
            <a:avLst>
              <a:gd name="adj1" fmla="val 93377"/>
              <a:gd name="adj2" fmla="val 53707"/>
              <a:gd name="adj3" fmla="val 398141"/>
              <a:gd name="adj4" fmla="val -11745"/>
            </a:avLst>
          </a:prstGeom>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N</a:t>
            </a:r>
            <a:r>
              <a:rPr lang="zh-CN" altLang="en-US" sz="1600" dirty="0">
                <a:solidFill>
                  <a:schemeClr val="tx1"/>
                </a:solidFill>
              </a:rPr>
              <a:t>型</a:t>
            </a:r>
            <a:endParaRPr lang="en-US" altLang="zh-CN" sz="1600" dirty="0">
              <a:solidFill>
                <a:schemeClr val="tx1"/>
              </a:solidFill>
            </a:endParaRPr>
          </a:p>
          <a:p>
            <a:pPr algn="ctr"/>
            <a:r>
              <a:rPr lang="zh-CN" altLang="en-US" sz="1600" dirty="0">
                <a:solidFill>
                  <a:schemeClr val="tx1"/>
                </a:solidFill>
              </a:rPr>
              <a:t>导电沟道</a:t>
            </a:r>
          </a:p>
        </p:txBody>
      </p:sp>
      <p:sp>
        <p:nvSpPr>
          <p:cNvPr id="92" name="Text Box 65"/>
          <p:cNvSpPr>
            <a:spLocks noChangeArrowheads="1"/>
          </p:cNvSpPr>
          <p:nvPr/>
        </p:nvSpPr>
        <p:spPr bwMode="auto">
          <a:xfrm>
            <a:off x="647564" y="1015973"/>
            <a:ext cx="331693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pPr>
            <a:r>
              <a:rPr lang="en-US" altLang="zh-CN" sz="2800" dirty="0">
                <a:solidFill>
                  <a:schemeClr val="tx1"/>
                </a:solidFill>
                <a:latin typeface="Times New Roman" pitchFamily="18" charset="0"/>
                <a:sym typeface="Arial" pitchFamily="34" charset="0"/>
              </a:rPr>
              <a:t>2) </a:t>
            </a:r>
            <a:r>
              <a:rPr lang="en-US" altLang="zh-CN" sz="2800" i="1" dirty="0">
                <a:solidFill>
                  <a:schemeClr val="tx1"/>
                </a:solidFill>
                <a:latin typeface="Times New Roman" pitchFamily="18" charset="0"/>
                <a:ea typeface="方正琥珀繁体" pitchFamily="2" charset="-122"/>
              </a:rPr>
              <a:t>U</a:t>
            </a:r>
            <a:r>
              <a:rPr lang="en-US" altLang="zh-CN" sz="2800" baseline="-25000" dirty="0">
                <a:solidFill>
                  <a:schemeClr val="tx1"/>
                </a:solidFill>
                <a:latin typeface="Times New Roman" pitchFamily="18" charset="0"/>
                <a:ea typeface="方正琥珀繁体" pitchFamily="2" charset="-122"/>
              </a:rPr>
              <a:t>GS</a:t>
            </a:r>
            <a:r>
              <a:rPr lang="zh-CN" altLang="en-US" sz="2800" dirty="0">
                <a:solidFill>
                  <a:schemeClr val="tx1"/>
                </a:solidFill>
                <a:latin typeface="Times New Roman" pitchFamily="18" charset="0"/>
                <a:sym typeface="Arial" pitchFamily="34" charset="0"/>
              </a:rPr>
              <a:t>对沟道的控制</a:t>
            </a:r>
            <a:endParaRPr lang="zh-CN" altLang="en-US" dirty="0">
              <a:solidFill>
                <a:schemeClr val="tx1"/>
              </a:solidFill>
              <a:latin typeface="Times New Roman" pitchFamily="18" charset="0"/>
            </a:endParaRPr>
          </a:p>
        </p:txBody>
      </p:sp>
      <p:sp>
        <p:nvSpPr>
          <p:cNvPr id="88" name="矩形 87">
            <a:extLst>
              <a:ext uri="{FF2B5EF4-FFF2-40B4-BE49-F238E27FC236}">
                <a16:creationId xmlns:a16="http://schemas.microsoft.com/office/drawing/2014/main" id="{516DFFF2-AF46-4CC2-9D4B-3920DEA128BC}"/>
              </a:ext>
            </a:extLst>
          </p:cNvPr>
          <p:cNvSpPr/>
          <p:nvPr/>
        </p:nvSpPr>
        <p:spPr>
          <a:xfrm>
            <a:off x="690046" y="351061"/>
            <a:ext cx="4314002" cy="523220"/>
          </a:xfrm>
          <a:prstGeom prst="rect">
            <a:avLst/>
          </a:prstGeom>
        </p:spPr>
        <p:txBody>
          <a:bodyPr wrap="none">
            <a:spAutoFit/>
          </a:bodyPr>
          <a:lstStyle/>
          <a:p>
            <a:pPr algn="l"/>
            <a:r>
              <a:rPr lang="en-US" altLang="zh-CN" sz="2800" b="0" dirty="0">
                <a:solidFill>
                  <a:srgbClr val="0033CC"/>
                </a:solidFill>
                <a:latin typeface="黑体" panose="02010609060101010101" pitchFamily="49" charset="-122"/>
                <a:ea typeface="黑体" panose="02010609060101010101" pitchFamily="49" charset="-122"/>
                <a:sym typeface="Arial" pitchFamily="34" charset="0"/>
              </a:rPr>
              <a:t>1</a:t>
            </a:r>
            <a:r>
              <a:rPr lang="zh-CN" altLang="en-US" sz="2800" b="0" dirty="0">
                <a:solidFill>
                  <a:srgbClr val="0033CC"/>
                </a:solidFill>
                <a:latin typeface="黑体" panose="02010609060101010101" pitchFamily="49" charset="-122"/>
                <a:ea typeface="黑体" panose="02010609060101010101" pitchFamily="49" charset="-122"/>
                <a:sym typeface="Arial" pitchFamily="34" charset="0"/>
              </a:rPr>
              <a:t>、增强型 </a:t>
            </a:r>
            <a:r>
              <a:rPr lang="en-US" altLang="zh-CN" sz="2800" b="0" dirty="0">
                <a:solidFill>
                  <a:srgbClr val="0033CC"/>
                </a:solidFill>
                <a:latin typeface="黑体" panose="02010609060101010101" pitchFamily="49" charset="-122"/>
                <a:ea typeface="黑体" panose="02010609060101010101" pitchFamily="49" charset="-122"/>
                <a:sym typeface="Arial" pitchFamily="34" charset="0"/>
              </a:rPr>
              <a:t>N </a:t>
            </a:r>
            <a:r>
              <a:rPr lang="zh-CN" altLang="en-US" sz="2800" b="0" dirty="0">
                <a:solidFill>
                  <a:srgbClr val="0033CC"/>
                </a:solidFill>
                <a:latin typeface="黑体" panose="02010609060101010101" pitchFamily="49" charset="-122"/>
                <a:ea typeface="黑体" panose="02010609060101010101" pitchFamily="49" charset="-122"/>
                <a:sym typeface="Arial" pitchFamily="34" charset="0"/>
              </a:rPr>
              <a:t>沟道 </a:t>
            </a:r>
            <a:r>
              <a:rPr lang="en-US" altLang="zh-CN" sz="2800" b="0" dirty="0">
                <a:solidFill>
                  <a:srgbClr val="0033CC"/>
                </a:solidFill>
                <a:latin typeface="黑体" panose="02010609060101010101" pitchFamily="49" charset="-122"/>
                <a:ea typeface="黑体" panose="02010609060101010101" pitchFamily="49" charset="-122"/>
                <a:sym typeface="Arial" pitchFamily="34" charset="0"/>
              </a:rPr>
              <a:t>MOSFET</a:t>
            </a:r>
            <a:endParaRPr lang="zh-CN" altLang="en-US" sz="2800" b="0" dirty="0">
              <a:solidFill>
                <a:srgbClr val="0033CC"/>
              </a:solidFill>
              <a:latin typeface="黑体" panose="02010609060101010101" pitchFamily="49" charset="-122"/>
              <a:ea typeface="黑体" panose="02010609060101010101" pitchFamily="49" charset="-122"/>
              <a:sym typeface="Arial" pitchFamily="34" charset="0"/>
            </a:endParaRPr>
          </a:p>
        </p:txBody>
      </p:sp>
      <p:sp>
        <p:nvSpPr>
          <p:cNvPr id="87" name="文本框 86">
            <a:extLst>
              <a:ext uri="{FF2B5EF4-FFF2-40B4-BE49-F238E27FC236}">
                <a16:creationId xmlns:a16="http://schemas.microsoft.com/office/drawing/2014/main" id="{6245C601-B8C9-4454-AA12-6C3505A7D198}"/>
              </a:ext>
            </a:extLst>
          </p:cNvPr>
          <p:cNvSpPr txBox="1"/>
          <p:nvPr/>
        </p:nvSpPr>
        <p:spPr>
          <a:xfrm>
            <a:off x="7771706" y="6228020"/>
            <a:ext cx="415499" cy="369332"/>
          </a:xfrm>
          <a:prstGeom prst="rect">
            <a:avLst/>
          </a:prstGeom>
          <a:noFill/>
        </p:spPr>
        <p:txBody>
          <a:bodyPr wrap="none" rtlCol="0">
            <a:spAutoFit/>
          </a:bodyPr>
          <a:lstStyle/>
          <a:p>
            <a:r>
              <a:rPr lang="en-US" altLang="zh-CN" sz="1800" dirty="0">
                <a:solidFill>
                  <a:srgbClr val="E4A4DC"/>
                </a:solidFill>
              </a:rPr>
              <a:t>99</a:t>
            </a:r>
            <a:endParaRPr lang="zh-CN" altLang="en-US" sz="1800" dirty="0">
              <a:solidFill>
                <a:srgbClr val="E4A4D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filter="wipe(left)">
                                      <p:cBhvr>
                                        <p:cTn id="7" dur="500"/>
                                        <p:tgtEl>
                                          <p:spTgt spid="92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 fill="hold" nodeType="clickEffect">
                                  <p:stCondLst>
                                    <p:cond delay="0"/>
                                  </p:stCondLst>
                                  <p:childTnLst>
                                    <p:set>
                                      <p:cBhvr>
                                        <p:cTn id="11" dur="1" fill="hold">
                                          <p:stCondLst>
                                            <p:cond delay="0"/>
                                          </p:stCondLst>
                                        </p:cTn>
                                        <p:tgtEl>
                                          <p:spTgt spid="9283"/>
                                        </p:tgtEl>
                                        <p:attrNameLst>
                                          <p:attrName>style.visibility</p:attrName>
                                        </p:attrNameLst>
                                      </p:cBhvr>
                                      <p:to>
                                        <p:strVal val="visible"/>
                                      </p:to>
                                    </p:set>
                                    <p:anim calcmode="lin" valueType="num">
                                      <p:cBhvr>
                                        <p:cTn id="12" dur="500" fill="hold"/>
                                        <p:tgtEl>
                                          <p:spTgt spid="9283"/>
                                        </p:tgtEl>
                                        <p:attrNameLst>
                                          <p:attrName>ppt_x</p:attrName>
                                        </p:attrNameLst>
                                      </p:cBhvr>
                                      <p:tavLst>
                                        <p:tav tm="0">
                                          <p:val>
                                            <p:strVal val="#ppt_x"/>
                                          </p:val>
                                        </p:tav>
                                        <p:tav tm="100000">
                                          <p:val>
                                            <p:strVal val="#ppt_x"/>
                                          </p:val>
                                        </p:tav>
                                      </p:tavLst>
                                    </p:anim>
                                    <p:anim calcmode="lin" valueType="num">
                                      <p:cBhvr>
                                        <p:cTn id="13" dur="500" fill="hold"/>
                                        <p:tgtEl>
                                          <p:spTgt spid="9283"/>
                                        </p:tgtEl>
                                        <p:attrNameLst>
                                          <p:attrName>ppt_y</p:attrName>
                                        </p:attrNameLst>
                                      </p:cBhvr>
                                      <p:tavLst>
                                        <p:tav tm="0">
                                          <p:val>
                                            <p:strVal val="0-#ppt_h/2"/>
                                          </p:val>
                                        </p:tav>
                                        <p:tav tm="100000">
                                          <p:val>
                                            <p:strVal val="#ppt_y"/>
                                          </p:val>
                                        </p:tav>
                                      </p:tavLst>
                                    </p:anim>
                                  </p:childTnLst>
                                </p:cTn>
                              </p:par>
                            </p:childTnLst>
                          </p:cTn>
                        </p:par>
                        <p:par>
                          <p:cTn id="14" fill="hold" nodeType="withGroup">
                            <p:stCondLst>
                              <p:cond delay="500"/>
                            </p:stCondLst>
                            <p:childTnLst>
                              <p:par>
                                <p:cTn id="15" presetID="22" presetClass="entr" presetSubtype="1" fill="hold" nodeType="afterEffect">
                                  <p:stCondLst>
                                    <p:cond delay="250"/>
                                  </p:stCondLst>
                                  <p:childTnLst>
                                    <p:set>
                                      <p:cBhvr>
                                        <p:cTn id="16" dur="1" fill="hold">
                                          <p:stCondLst>
                                            <p:cond delay="0"/>
                                          </p:stCondLst>
                                        </p:cTn>
                                        <p:tgtEl>
                                          <p:spTgt spid="9294"/>
                                        </p:tgtEl>
                                        <p:attrNameLst>
                                          <p:attrName>style.visibility</p:attrName>
                                        </p:attrNameLst>
                                      </p:cBhvr>
                                      <p:to>
                                        <p:strVal val="visible"/>
                                      </p:to>
                                    </p:set>
                                    <p:animEffect filter="wipe(up)">
                                      <p:cBhvr>
                                        <p:cTn id="17" dur="2000"/>
                                        <p:tgtEl>
                                          <p:spTgt spid="9294"/>
                                        </p:tgtEl>
                                      </p:cBhvr>
                                    </p:animEffect>
                                  </p:childTnLst>
                                  <p:subTnLst>
                                    <p:set>
                                      <p:cBhvr override="childStyle">
                                        <p:cTn dur="1" fill="hold" display="0" masterRel="sameClick" afterEffect="1">
                                          <p:stCondLst>
                                            <p:cond evt="end" delay="0">
                                              <p:tn val="15"/>
                                            </p:cond>
                                          </p:stCondLst>
                                        </p:cTn>
                                        <p:tgtEl>
                                          <p:spTgt spid="9294"/>
                                        </p:tgtEl>
                                        <p:attrNameLst>
                                          <p:attrName>style.visibility</p:attrName>
                                        </p:attrNameLst>
                                      </p:cBhvr>
                                      <p:to>
                                        <p:strVal val="hidden"/>
                                      </p:to>
                                    </p:set>
                                  </p:subTnLst>
                                </p:cTn>
                              </p:par>
                            </p:childTnLst>
                          </p:cTn>
                        </p:par>
                        <p:par>
                          <p:cTn id="18" fill="hold" nodeType="withGroup">
                            <p:stCondLst>
                              <p:cond delay="2750"/>
                            </p:stCondLst>
                            <p:childTnLst>
                              <p:par>
                                <p:cTn id="19" presetID="1" presetClass="entr" presetSubtype="0" fill="hold" nodeType="afterEffect">
                                  <p:stCondLst>
                                    <p:cond delay="250"/>
                                  </p:stCondLst>
                                  <p:childTnLst>
                                    <p:set>
                                      <p:cBhvr>
                                        <p:cTn id="20" dur="1" fill="hold">
                                          <p:stCondLst>
                                            <p:cond delay="249"/>
                                          </p:stCondLst>
                                        </p:cTn>
                                        <p:tgtEl>
                                          <p:spTgt spid="9272"/>
                                        </p:tgtEl>
                                        <p:attrNameLst>
                                          <p:attrName>style.visibility</p:attrName>
                                        </p:attrNameLst>
                                      </p:cBhvr>
                                      <p:to>
                                        <p:strVal val="visible"/>
                                      </p:to>
                                    </p:set>
                                  </p:childTnLst>
                                  <p:subTnLst>
                                    <p:set>
                                      <p:cBhvr override="childStyle">
                                        <p:cTn dur="1" fill="hold" display="0" masterRel="nextClick" afterEffect="1"/>
                                        <p:tgtEl>
                                          <p:spTgt spid="9272"/>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11" presetClass="entr" presetSubtype="0" fill="hold" nodeType="clickEffect">
                                  <p:stCondLst>
                                    <p:cond delay="0"/>
                                  </p:stCondLst>
                                  <p:childTnLst>
                                    <p:set>
                                      <p:cBhvr>
                                        <p:cTn id="24" dur="500">
                                          <p:stCondLst>
                                            <p:cond delay="0"/>
                                          </p:stCondLst>
                                        </p:cTn>
                                        <p:tgtEl>
                                          <p:spTgt spid="9276"/>
                                        </p:tgtEl>
                                        <p:attrNameLst>
                                          <p:attrName>style.visibility</p:attrName>
                                        </p:attrNameLst>
                                      </p:cBhvr>
                                      <p:to>
                                        <p:strVal val="visible"/>
                                      </p:to>
                                    </p:set>
                                  </p:childTnLst>
                                </p:cTn>
                              </p:par>
                            </p:childTnLst>
                          </p:cTn>
                        </p:par>
                        <p:par>
                          <p:cTn id="25" fill="hold" nodeType="withGroup">
                            <p:stCondLst>
                              <p:cond delay="500"/>
                            </p:stCondLst>
                            <p:childTnLst>
                              <p:par>
                                <p:cTn id="26" presetID="1" presetClass="entr" presetSubtype="0" fill="hold" nodeType="afterEffect">
                                  <p:stCondLst>
                                    <p:cond delay="250"/>
                                  </p:stCondLst>
                                  <p:childTnLst>
                                    <p:set>
                                      <p:cBhvr>
                                        <p:cTn id="27" dur="1" fill="hold">
                                          <p:stCondLst>
                                            <p:cond delay="249"/>
                                          </p:stCondLst>
                                        </p:cTn>
                                        <p:tgtEl>
                                          <p:spTgt spid="9298"/>
                                        </p:tgtEl>
                                        <p:attrNameLst>
                                          <p:attrName>style.visibility</p:attrName>
                                        </p:attrNameLst>
                                      </p:cBhvr>
                                      <p:to>
                                        <p:strVal val="visible"/>
                                      </p:to>
                                    </p:set>
                                  </p:childTnLst>
                                  <p:subTnLst>
                                    <p:set>
                                      <p:cBhvr override="childStyle">
                                        <p:cTn dur="1" fill="hold" display="0" masterRel="nextClick" afterEffect="1"/>
                                        <p:tgtEl>
                                          <p:spTgt spid="9298"/>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249"/>
                                          </p:stCondLst>
                                        </p:cTn>
                                        <p:tgtEl>
                                          <p:spTgt spid="9268"/>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249"/>
                                          </p:stCondLst>
                                        </p:cTn>
                                        <p:tgtEl>
                                          <p:spTgt spid="9267"/>
                                        </p:tgtEl>
                                        <p:attrNameLst>
                                          <p:attrName>style.visibility</p:attrName>
                                        </p:attrNameLst>
                                      </p:cBhvr>
                                      <p:to>
                                        <p:strVal val="visible"/>
                                      </p:to>
                                    </p:set>
                                  </p:childTnLst>
                                </p:cTn>
                              </p:par>
                            </p:childTnLst>
                          </p:cTn>
                        </p:par>
                        <p:par>
                          <p:cTn id="36" fill="hold" nodeType="afterGroup">
                            <p:stCondLst>
                              <p:cond delay="250"/>
                            </p:stCondLst>
                            <p:childTnLst>
                              <p:par>
                                <p:cTn id="37" presetID="22" presetClass="entr" presetSubtype="1" fill="hold" grpId="0"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up)">
                                      <p:cBhvr>
                                        <p:cTn id="39" dur="250"/>
                                        <p:tgtEl>
                                          <p:spTgt spid="3"/>
                                        </p:tgtEl>
                                      </p:cBhvr>
                                    </p:animEffect>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9"/>
                                          </p:stCondLst>
                                        </p:cTn>
                                        <p:tgtEl>
                                          <p:spTgt spid="928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1" fill="hold" nodeType="clickEffect">
                                  <p:stCondLst>
                                    <p:cond delay="0"/>
                                  </p:stCondLst>
                                  <p:childTnLst>
                                    <p:set>
                                      <p:cBhvr>
                                        <p:cTn id="46" dur="1" fill="hold">
                                          <p:stCondLst>
                                            <p:cond delay="0"/>
                                          </p:stCondLst>
                                        </p:cTn>
                                        <p:tgtEl>
                                          <p:spTgt spid="9254"/>
                                        </p:tgtEl>
                                        <p:attrNameLst>
                                          <p:attrName>style.visibility</p:attrName>
                                        </p:attrNameLst>
                                      </p:cBhvr>
                                      <p:to>
                                        <p:strVal val="visible"/>
                                      </p:to>
                                    </p:set>
                                    <p:anim calcmode="lin" valueType="num">
                                      <p:cBhvr>
                                        <p:cTn id="47" dur="500" fill="hold"/>
                                        <p:tgtEl>
                                          <p:spTgt spid="9254"/>
                                        </p:tgtEl>
                                        <p:attrNameLst>
                                          <p:attrName>ppt_x</p:attrName>
                                        </p:attrNameLst>
                                      </p:cBhvr>
                                      <p:tavLst>
                                        <p:tav tm="0">
                                          <p:val>
                                            <p:strVal val="#ppt_x"/>
                                          </p:val>
                                        </p:tav>
                                        <p:tav tm="100000">
                                          <p:val>
                                            <p:strVal val="#ppt_x"/>
                                          </p:val>
                                        </p:tav>
                                      </p:tavLst>
                                    </p:anim>
                                    <p:anim calcmode="lin" valueType="num">
                                      <p:cBhvr>
                                        <p:cTn id="48" dur="500" fill="hold"/>
                                        <p:tgtEl>
                                          <p:spTgt spid="9254"/>
                                        </p:tgtEl>
                                        <p:attrNameLst>
                                          <p:attrName>ppt_y</p:attrName>
                                        </p:attrNameLst>
                                      </p:cBhvr>
                                      <p:tavLst>
                                        <p:tav tm="0">
                                          <p:val>
                                            <p:strVal val="0-#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7" presetClass="entr" presetSubtype="1" fill="hold" nodeType="clickEffect">
                                  <p:stCondLst>
                                    <p:cond delay="0"/>
                                  </p:stCondLst>
                                  <p:childTnLst>
                                    <p:set>
                                      <p:cBhvr>
                                        <p:cTn id="52" dur="1" fill="hold">
                                          <p:stCondLst>
                                            <p:cond delay="0"/>
                                          </p:stCondLst>
                                        </p:cTn>
                                        <p:tgtEl>
                                          <p:spTgt spid="9264"/>
                                        </p:tgtEl>
                                        <p:attrNameLst>
                                          <p:attrName>style.visibility</p:attrName>
                                        </p:attrNameLst>
                                      </p:cBhvr>
                                      <p:to>
                                        <p:strVal val="visible"/>
                                      </p:to>
                                    </p:set>
                                    <p:anim calcmode="lin" valueType="num">
                                      <p:cBhvr>
                                        <p:cTn id="53" dur="500" fill="hold"/>
                                        <p:tgtEl>
                                          <p:spTgt spid="9264"/>
                                        </p:tgtEl>
                                        <p:attrNameLst>
                                          <p:attrName>ppt_x</p:attrName>
                                        </p:attrNameLst>
                                      </p:cBhvr>
                                      <p:tavLst>
                                        <p:tav tm="0">
                                          <p:val>
                                            <p:strVal val="#ppt_x"/>
                                          </p:val>
                                        </p:tav>
                                        <p:tav tm="100000">
                                          <p:val>
                                            <p:strVal val="#ppt_x"/>
                                          </p:val>
                                        </p:tav>
                                      </p:tavLst>
                                    </p:anim>
                                    <p:anim calcmode="lin" valueType="num">
                                      <p:cBhvr>
                                        <p:cTn id="54" dur="500" fill="hold"/>
                                        <p:tgtEl>
                                          <p:spTgt spid="9264"/>
                                        </p:tgtEl>
                                        <p:attrNameLst>
                                          <p:attrName>ppt_y</p:attrName>
                                        </p:attrNameLst>
                                      </p:cBhvr>
                                      <p:tavLst>
                                        <p:tav tm="0">
                                          <p:val>
                                            <p:strVal val="#ppt_y-#ppt_h/2"/>
                                          </p:val>
                                        </p:tav>
                                        <p:tav tm="100000">
                                          <p:val>
                                            <p:strVal val="#ppt_y"/>
                                          </p:val>
                                        </p:tav>
                                      </p:tavLst>
                                    </p:anim>
                                    <p:anim calcmode="lin" valueType="num">
                                      <p:cBhvr>
                                        <p:cTn id="55" dur="500" fill="hold"/>
                                        <p:tgtEl>
                                          <p:spTgt spid="9264"/>
                                        </p:tgtEl>
                                        <p:attrNameLst>
                                          <p:attrName>ppt_w</p:attrName>
                                        </p:attrNameLst>
                                      </p:cBhvr>
                                      <p:tavLst>
                                        <p:tav tm="0">
                                          <p:val>
                                            <p:strVal val="#ppt_w"/>
                                          </p:val>
                                        </p:tav>
                                        <p:tav tm="100000">
                                          <p:val>
                                            <p:strVal val="#ppt_w"/>
                                          </p:val>
                                        </p:tav>
                                      </p:tavLst>
                                    </p:anim>
                                    <p:anim calcmode="lin" valueType="num">
                                      <p:cBhvr>
                                        <p:cTn id="56" dur="500" fill="hold"/>
                                        <p:tgtEl>
                                          <p:spTgt spid="9264"/>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9218"/>
                                        </p:tgtEl>
                                        <p:attrNameLst>
                                          <p:attrName>style.visibility</p:attrName>
                                        </p:attrNameLst>
                                      </p:cBhvr>
                                      <p:to>
                                        <p:strVal val="visible"/>
                                      </p:to>
                                    </p:set>
                                    <p:animEffect filter="wipe(left)">
                                      <p:cBhvr>
                                        <p:cTn id="61"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ldLvl="0"/>
      <p:bldP spid="9219" grpId="0" bldLvl="0"/>
      <p:bldP spid="9267" grpId="0" bldLvl="0" animBg="1"/>
      <p:bldP spid="9280" grpId="0" bldLvl="0" animBg="1"/>
      <p:bldP spid="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p:cNvGraphicFramePr>
            <a:graphicFrameLocks noChangeAspect="1"/>
          </p:cNvGraphicFramePr>
          <p:nvPr/>
        </p:nvGraphicFramePr>
        <p:xfrm>
          <a:off x="765448" y="2079703"/>
          <a:ext cx="2438400" cy="2344738"/>
        </p:xfrm>
        <a:graphic>
          <a:graphicData uri="http://schemas.openxmlformats.org/presentationml/2006/ole">
            <mc:AlternateContent xmlns:mc="http://schemas.openxmlformats.org/markup-compatibility/2006">
              <mc:Choice xmlns:v="urn:schemas-microsoft-com:vml" Requires="v">
                <p:oleObj spid="_x0000_s8203" name="Photo Editor 照片" r:id="rId3" imgW="8923810" imgH="8580952" progId="">
                  <p:embed/>
                </p:oleObj>
              </mc:Choice>
              <mc:Fallback>
                <p:oleObj name="Photo Editor 照片" r:id="rId3" imgW="8923810" imgH="8580952" progId="">
                  <p:embed/>
                  <p:pic>
                    <p:nvPicPr>
                      <p:cNvPr id="0" name="Picture 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448" y="2079703"/>
                        <a:ext cx="2438400" cy="234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5"/>
          <p:cNvGraphicFramePr>
            <a:graphicFrameLocks noChangeAspect="1"/>
          </p:cNvGraphicFramePr>
          <p:nvPr/>
        </p:nvGraphicFramePr>
        <p:xfrm>
          <a:off x="3493368" y="2043699"/>
          <a:ext cx="2590800" cy="2397125"/>
        </p:xfrm>
        <a:graphic>
          <a:graphicData uri="http://schemas.openxmlformats.org/presentationml/2006/ole">
            <mc:AlternateContent xmlns:mc="http://schemas.openxmlformats.org/markup-compatibility/2006">
              <mc:Choice xmlns:v="urn:schemas-microsoft-com:vml" Requires="v">
                <p:oleObj spid="_x0000_s8204" name="Photo Editor 照片" r:id="rId5" imgW="9190476" imgH="8504762" progId="">
                  <p:embed/>
                </p:oleObj>
              </mc:Choice>
              <mc:Fallback>
                <p:oleObj name="Photo Editor 照片" r:id="rId5" imgW="9190476" imgH="8504762" progId="">
                  <p:embed/>
                  <p:pic>
                    <p:nvPicPr>
                      <p:cNvPr id="0" name="Picture 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3368" y="2043699"/>
                        <a:ext cx="2590800" cy="239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6"/>
          <p:cNvGraphicFramePr>
            <a:graphicFrameLocks noChangeAspect="1"/>
          </p:cNvGraphicFramePr>
          <p:nvPr/>
        </p:nvGraphicFramePr>
        <p:xfrm>
          <a:off x="6401122" y="1987851"/>
          <a:ext cx="2419350" cy="2324100"/>
        </p:xfrm>
        <a:graphic>
          <a:graphicData uri="http://schemas.openxmlformats.org/presentationml/2006/ole">
            <mc:AlternateContent xmlns:mc="http://schemas.openxmlformats.org/markup-compatibility/2006">
              <mc:Choice xmlns:v="urn:schemas-microsoft-com:vml" Requires="v">
                <p:oleObj spid="_x0000_s8205" name="Photo Editor 照片" r:id="rId7" imgW="8888066" imgH="8542857" progId="">
                  <p:embed/>
                </p:oleObj>
              </mc:Choice>
              <mc:Fallback>
                <p:oleObj name="Photo Editor 照片" r:id="rId7" imgW="8888066" imgH="8542857" progId="">
                  <p:embed/>
                  <p:pic>
                    <p:nvPicPr>
                      <p:cNvPr id="0" name="Picture 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01122" y="1987851"/>
                        <a:ext cx="2419350"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7"/>
          <p:cNvSpPr txBox="1">
            <a:spLocks noChangeArrowheads="1"/>
          </p:cNvSpPr>
          <p:nvPr/>
        </p:nvSpPr>
        <p:spPr bwMode="auto">
          <a:xfrm>
            <a:off x="947762" y="4726357"/>
            <a:ext cx="5640462" cy="461665"/>
          </a:xfrm>
          <a:prstGeom prst="rect">
            <a:avLst/>
          </a:prstGeom>
          <a:noFill/>
          <a:ln w="9525">
            <a:noFill/>
            <a:miter lim="800000"/>
            <a:headEnd/>
            <a:tailEnd/>
          </a:ln>
          <a:effectLst/>
        </p:spPr>
        <p:txBody>
          <a:bodyPr wrap="square">
            <a:spAutoFit/>
          </a:bodyPr>
          <a:lstStyle/>
          <a:p>
            <a:pPr marL="342900" indent="-342900">
              <a:spcBef>
                <a:spcPct val="50000"/>
              </a:spcBef>
              <a:buFont typeface="Wingdings" pitchFamily="2" charset="2"/>
              <a:buChar char="Ø"/>
            </a:pPr>
            <a:r>
              <a:rPr kumimoji="1" lang="zh-CN" altLang="en-US" dirty="0">
                <a:solidFill>
                  <a:schemeClr val="tx1"/>
                </a:solidFill>
                <a:latin typeface="Times New Roman" pitchFamily="18" charset="0"/>
              </a:rPr>
              <a:t>可变电阻区：</a:t>
            </a:r>
            <a:r>
              <a:rPr kumimoji="1" lang="en-US" altLang="zh-CN" sz="2400" b="1" i="1" dirty="0">
                <a:solidFill>
                  <a:schemeClr val="tx1"/>
                </a:solidFill>
                <a:latin typeface="Times New Roman" pitchFamily="18" charset="0"/>
              </a:rPr>
              <a:t>   </a:t>
            </a:r>
            <a:r>
              <a:rPr kumimoji="1" lang="en-US" altLang="zh-CN" sz="2400" b="1" i="1" dirty="0" err="1">
                <a:solidFill>
                  <a:schemeClr val="tx1"/>
                </a:solidFill>
                <a:latin typeface="Times New Roman" pitchFamily="18" charset="0"/>
              </a:rPr>
              <a:t>i</a:t>
            </a:r>
            <a:r>
              <a:rPr kumimoji="1" lang="en-US" altLang="zh-CN" sz="2400" b="1" baseline="-25000" dirty="0" err="1">
                <a:solidFill>
                  <a:schemeClr val="tx1"/>
                </a:solidFill>
                <a:latin typeface="Times New Roman" pitchFamily="18" charset="0"/>
              </a:rPr>
              <a:t>D</a:t>
            </a:r>
            <a:r>
              <a:rPr kumimoji="1" lang="zh-CN" altLang="en-US" sz="2400" b="1" dirty="0">
                <a:solidFill>
                  <a:schemeClr val="tx1"/>
                </a:solidFill>
                <a:latin typeface="Times New Roman" pitchFamily="18" charset="0"/>
              </a:rPr>
              <a:t>随</a:t>
            </a:r>
            <a:r>
              <a:rPr kumimoji="1" lang="en-US" altLang="zh-CN" sz="2400" b="1" i="1" dirty="0" err="1">
                <a:solidFill>
                  <a:schemeClr val="tx1"/>
                </a:solidFill>
                <a:latin typeface="Times New Roman" pitchFamily="18" charset="0"/>
              </a:rPr>
              <a:t>u</a:t>
            </a:r>
            <a:r>
              <a:rPr kumimoji="1" lang="en-US" altLang="zh-CN" sz="2400" b="1" baseline="-25000" dirty="0" err="1">
                <a:solidFill>
                  <a:schemeClr val="tx1"/>
                </a:solidFill>
                <a:latin typeface="Times New Roman" pitchFamily="18" charset="0"/>
              </a:rPr>
              <a:t>DS</a:t>
            </a:r>
            <a:r>
              <a:rPr kumimoji="1" lang="zh-CN" altLang="en-US" sz="2400" b="1" dirty="0">
                <a:solidFill>
                  <a:schemeClr val="tx1"/>
                </a:solidFill>
                <a:latin typeface="Times New Roman" pitchFamily="18" charset="0"/>
              </a:rPr>
              <a:t>的增大而增大；</a:t>
            </a:r>
          </a:p>
        </p:txBody>
      </p:sp>
      <p:sp>
        <p:nvSpPr>
          <p:cNvPr id="8" name="Text Box 8"/>
          <p:cNvSpPr txBox="1">
            <a:spLocks noChangeArrowheads="1"/>
          </p:cNvSpPr>
          <p:nvPr/>
        </p:nvSpPr>
        <p:spPr bwMode="auto">
          <a:xfrm>
            <a:off x="935596" y="5296736"/>
            <a:ext cx="3888432" cy="461665"/>
          </a:xfrm>
          <a:prstGeom prst="rect">
            <a:avLst/>
          </a:prstGeom>
          <a:noFill/>
          <a:ln w="9525">
            <a:noFill/>
            <a:miter lim="800000"/>
            <a:headEnd/>
            <a:tailEnd/>
          </a:ln>
          <a:effectLst/>
        </p:spPr>
        <p:txBody>
          <a:bodyPr wrap="square">
            <a:spAutoFit/>
          </a:bodyPr>
          <a:lstStyle/>
          <a:p>
            <a:pPr marL="342900" indent="-342900">
              <a:spcBef>
                <a:spcPts val="0"/>
              </a:spcBef>
              <a:buFont typeface="Wingdings" pitchFamily="2" charset="2"/>
              <a:buChar char="Ø"/>
            </a:pPr>
            <a:r>
              <a:rPr kumimoji="1" lang="zh-CN" altLang="en-US" dirty="0">
                <a:solidFill>
                  <a:schemeClr val="tx1"/>
                </a:solidFill>
                <a:latin typeface="Times New Roman" pitchFamily="18" charset="0"/>
              </a:rPr>
              <a:t>预夹断：</a:t>
            </a:r>
            <a:r>
              <a:rPr kumimoji="1" lang="en-US" altLang="zh-CN" sz="2400" b="1" i="1" dirty="0">
                <a:solidFill>
                  <a:schemeClr val="tx1"/>
                </a:solidFill>
                <a:latin typeface="Times New Roman" pitchFamily="18" charset="0"/>
              </a:rPr>
              <a:t> </a:t>
            </a:r>
            <a:r>
              <a:rPr kumimoji="1" lang="en-US" altLang="zh-CN" sz="2400" b="1" i="1" dirty="0" err="1">
                <a:solidFill>
                  <a:schemeClr val="tx1"/>
                </a:solidFill>
                <a:latin typeface="Times New Roman" pitchFamily="18" charset="0"/>
              </a:rPr>
              <a:t>u</a:t>
            </a:r>
            <a:r>
              <a:rPr kumimoji="1" lang="en-US" altLang="zh-CN" sz="2400" b="1" baseline="-25000" dirty="0" err="1">
                <a:solidFill>
                  <a:schemeClr val="tx1"/>
                </a:solidFill>
                <a:latin typeface="Times New Roman" pitchFamily="18" charset="0"/>
              </a:rPr>
              <a:t>GD</a:t>
            </a:r>
            <a:r>
              <a:rPr kumimoji="1" lang="zh-CN" altLang="en-US" sz="2400" b="1" dirty="0">
                <a:solidFill>
                  <a:schemeClr val="tx1"/>
                </a:solidFill>
                <a:latin typeface="Times New Roman" pitchFamily="18" charset="0"/>
              </a:rPr>
              <a:t>＝</a:t>
            </a:r>
            <a:r>
              <a:rPr kumimoji="1" lang="en-US" altLang="zh-CN" sz="2400" b="1" i="1" dirty="0">
                <a:solidFill>
                  <a:schemeClr val="tx1"/>
                </a:solidFill>
                <a:latin typeface="Times New Roman" pitchFamily="18" charset="0"/>
              </a:rPr>
              <a:t>U</a:t>
            </a:r>
            <a:r>
              <a:rPr kumimoji="1" lang="en-US" altLang="zh-CN" sz="2400" b="1" baseline="-25000" dirty="0">
                <a:solidFill>
                  <a:schemeClr val="tx1"/>
                </a:solidFill>
                <a:latin typeface="Times New Roman" pitchFamily="18" charset="0"/>
              </a:rPr>
              <a:t>GS</a:t>
            </a:r>
            <a:r>
              <a:rPr kumimoji="1" lang="zh-CN" altLang="en-US" sz="2400" b="1" baseline="-25000" dirty="0">
                <a:solidFill>
                  <a:schemeClr val="tx1"/>
                </a:solidFill>
                <a:latin typeface="Times New Roman" pitchFamily="18" charset="0"/>
              </a:rPr>
              <a:t>（</a:t>
            </a:r>
            <a:r>
              <a:rPr kumimoji="1" lang="en-US" altLang="zh-CN" sz="2400" b="1" baseline="-25000" dirty="0" err="1">
                <a:solidFill>
                  <a:schemeClr val="tx1"/>
                </a:solidFill>
                <a:latin typeface="Times New Roman" pitchFamily="18" charset="0"/>
              </a:rPr>
              <a:t>th</a:t>
            </a:r>
            <a:r>
              <a:rPr kumimoji="1" lang="zh-CN" altLang="en-US" sz="2400" b="1" baseline="-25000" dirty="0">
                <a:solidFill>
                  <a:schemeClr val="tx1"/>
                </a:solidFill>
                <a:latin typeface="Times New Roman" pitchFamily="18" charset="0"/>
              </a:rPr>
              <a:t>）</a:t>
            </a:r>
            <a:endParaRPr kumimoji="1" lang="en-US" altLang="zh-CN" sz="2400" b="1" dirty="0">
              <a:solidFill>
                <a:schemeClr val="tx1"/>
              </a:solidFill>
              <a:latin typeface="Times New Roman" pitchFamily="18" charset="0"/>
            </a:endParaRPr>
          </a:p>
        </p:txBody>
      </p:sp>
      <p:sp>
        <p:nvSpPr>
          <p:cNvPr id="9" name="Text Box 9"/>
          <p:cNvSpPr txBox="1">
            <a:spLocks noChangeArrowheads="1"/>
          </p:cNvSpPr>
          <p:nvPr/>
        </p:nvSpPr>
        <p:spPr bwMode="auto">
          <a:xfrm>
            <a:off x="935596" y="5877272"/>
            <a:ext cx="4990322" cy="461665"/>
          </a:xfrm>
          <a:prstGeom prst="rect">
            <a:avLst/>
          </a:prstGeom>
          <a:noFill/>
          <a:ln w="9525">
            <a:noFill/>
            <a:miter lim="800000"/>
            <a:headEnd/>
            <a:tailEnd/>
          </a:ln>
          <a:effectLst/>
        </p:spPr>
        <p:txBody>
          <a:bodyPr wrap="square">
            <a:spAutoFit/>
          </a:bodyPr>
          <a:lstStyle/>
          <a:p>
            <a:pPr marL="342900" indent="-342900" algn="just">
              <a:spcBef>
                <a:spcPct val="50000"/>
              </a:spcBef>
              <a:buFont typeface="Wingdings" pitchFamily="2" charset="2"/>
              <a:buChar char="Ø"/>
            </a:pPr>
            <a:r>
              <a:rPr kumimoji="1" lang="zh-CN" altLang="en-US" dirty="0">
                <a:solidFill>
                  <a:schemeClr val="tx1"/>
                </a:solidFill>
                <a:latin typeface="Times New Roman" pitchFamily="18" charset="0"/>
              </a:rPr>
              <a:t>恒流区：</a:t>
            </a:r>
            <a:r>
              <a:rPr kumimoji="1" lang="en-US" altLang="zh-CN" sz="2400" b="1" i="1" dirty="0" err="1">
                <a:solidFill>
                  <a:schemeClr val="tx1"/>
                </a:solidFill>
                <a:latin typeface="Times New Roman" pitchFamily="18" charset="0"/>
              </a:rPr>
              <a:t>i</a:t>
            </a:r>
            <a:r>
              <a:rPr kumimoji="1" lang="en-US" altLang="zh-CN" sz="2400" b="1" baseline="-25000" dirty="0" err="1">
                <a:solidFill>
                  <a:schemeClr val="tx1"/>
                </a:solidFill>
                <a:latin typeface="Times New Roman" pitchFamily="18" charset="0"/>
              </a:rPr>
              <a:t>D</a:t>
            </a:r>
            <a:r>
              <a:rPr kumimoji="1" lang="zh-CN" altLang="en-US" sz="2400" b="1" dirty="0">
                <a:solidFill>
                  <a:schemeClr val="tx1"/>
                </a:solidFill>
                <a:latin typeface="Times New Roman" pitchFamily="18" charset="0"/>
              </a:rPr>
              <a:t>几乎仅仅受控于</a:t>
            </a:r>
            <a:r>
              <a:rPr kumimoji="1" lang="en-US" altLang="zh-CN" sz="2400" b="1" i="1" dirty="0" err="1">
                <a:solidFill>
                  <a:schemeClr val="tx1"/>
                </a:solidFill>
                <a:latin typeface="Times New Roman" pitchFamily="18" charset="0"/>
              </a:rPr>
              <a:t>u</a:t>
            </a:r>
            <a:r>
              <a:rPr kumimoji="1" lang="en-US" altLang="zh-CN" sz="2400" b="1" baseline="-25000" dirty="0" err="1">
                <a:solidFill>
                  <a:schemeClr val="tx1"/>
                </a:solidFill>
                <a:latin typeface="Times New Roman" pitchFamily="18" charset="0"/>
              </a:rPr>
              <a:t>GS</a:t>
            </a:r>
            <a:endParaRPr kumimoji="1" lang="zh-CN" altLang="en-US" sz="2400" b="1" dirty="0">
              <a:solidFill>
                <a:schemeClr val="tx1"/>
              </a:solidFill>
              <a:latin typeface="Times New Roman" pitchFamily="18" charset="0"/>
            </a:endParaRPr>
          </a:p>
        </p:txBody>
      </p:sp>
      <p:sp>
        <p:nvSpPr>
          <p:cNvPr id="10" name="AutoShape 10"/>
          <p:cNvSpPr>
            <a:spLocks/>
          </p:cNvSpPr>
          <p:nvPr/>
        </p:nvSpPr>
        <p:spPr bwMode="auto">
          <a:xfrm>
            <a:off x="4247964" y="1388853"/>
            <a:ext cx="1701362" cy="369313"/>
          </a:xfrm>
          <a:prstGeom prst="borderCallout1">
            <a:avLst>
              <a:gd name="adj1" fmla="val 97754"/>
              <a:gd name="adj2" fmla="val 99366"/>
              <a:gd name="adj3" fmla="val 510024"/>
              <a:gd name="adj4" fmla="val 63886"/>
            </a:avLst>
          </a:prstGeom>
          <a:solidFill>
            <a:srgbClr val="00FFFF"/>
          </a:solidFill>
          <a:ln w="19050">
            <a:solidFill>
              <a:srgbClr val="FF0000"/>
            </a:solidFill>
            <a:miter lim="800000"/>
            <a:headEnd/>
            <a:tailEnd/>
          </a:ln>
          <a:effectLst/>
        </p:spPr>
        <p:txBody>
          <a:bodyPr/>
          <a:lstStyle/>
          <a:p>
            <a:r>
              <a:rPr kumimoji="1" lang="zh-CN" altLang="en-US" sz="2000" b="1" dirty="0">
                <a:latin typeface="Times New Roman" pitchFamily="18" charset="0"/>
              </a:rPr>
              <a:t>刚出现夹断</a:t>
            </a:r>
          </a:p>
        </p:txBody>
      </p:sp>
      <p:sp>
        <p:nvSpPr>
          <p:cNvPr id="11" name="AutoShape 11"/>
          <p:cNvSpPr>
            <a:spLocks/>
          </p:cNvSpPr>
          <p:nvPr/>
        </p:nvSpPr>
        <p:spPr bwMode="auto">
          <a:xfrm>
            <a:off x="6126052" y="756692"/>
            <a:ext cx="2838436" cy="800100"/>
          </a:xfrm>
          <a:prstGeom prst="borderCallout1">
            <a:avLst>
              <a:gd name="adj1" fmla="val 100987"/>
              <a:gd name="adj2" fmla="val 98956"/>
              <a:gd name="adj3" fmla="val 309310"/>
              <a:gd name="adj4" fmla="val 65311"/>
            </a:avLst>
          </a:prstGeom>
          <a:solidFill>
            <a:srgbClr val="00FFFF"/>
          </a:solidFill>
          <a:ln w="19050">
            <a:solidFill>
              <a:srgbClr val="FF0000"/>
            </a:solidFill>
            <a:miter lim="800000"/>
            <a:headEnd/>
            <a:tailEnd/>
          </a:ln>
          <a:effectLst/>
        </p:spPr>
        <p:txBody>
          <a:bodyPr/>
          <a:lstStyle/>
          <a:p>
            <a:r>
              <a:rPr kumimoji="1" lang="en-US" altLang="zh-CN" sz="2000" b="1" i="1" dirty="0" err="1">
                <a:latin typeface="Times New Roman" pitchFamily="18" charset="0"/>
              </a:rPr>
              <a:t>u</a:t>
            </a:r>
            <a:r>
              <a:rPr kumimoji="1" lang="en-US" altLang="zh-CN" sz="2000" b="1" baseline="-25000" dirty="0" err="1">
                <a:latin typeface="Times New Roman" pitchFamily="18" charset="0"/>
              </a:rPr>
              <a:t>DS</a:t>
            </a:r>
            <a:r>
              <a:rPr kumimoji="1" lang="zh-CN" altLang="en-US" sz="2000" b="1" dirty="0">
                <a:latin typeface="Times New Roman" pitchFamily="18" charset="0"/>
              </a:rPr>
              <a:t>的增大几乎全部用来克服夹断区的电阻</a:t>
            </a:r>
          </a:p>
        </p:txBody>
      </p:sp>
      <p:sp>
        <p:nvSpPr>
          <p:cNvPr id="12" name="Rectangle 3"/>
          <p:cNvSpPr>
            <a:spLocks noChangeArrowheads="1"/>
          </p:cNvSpPr>
          <p:nvPr/>
        </p:nvSpPr>
        <p:spPr bwMode="auto">
          <a:xfrm>
            <a:off x="523875" y="728700"/>
            <a:ext cx="350298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dirty="0">
                <a:solidFill>
                  <a:srgbClr val="000000"/>
                </a:solidFill>
                <a:latin typeface="Times New Roman" pitchFamily="18" charset="0"/>
                <a:sym typeface="Arial" pitchFamily="34" charset="0"/>
              </a:rPr>
              <a:t>3</a:t>
            </a:r>
            <a:r>
              <a:rPr lang="zh-CN" altLang="en-US" sz="2800" dirty="0">
                <a:solidFill>
                  <a:srgbClr val="000000"/>
                </a:solidFill>
                <a:latin typeface="宋体" pitchFamily="2" charset="-122"/>
                <a:sym typeface="宋体" pitchFamily="2" charset="-122"/>
              </a:rPr>
              <a:t>)</a:t>
            </a:r>
            <a:r>
              <a:rPr lang="zh-CN" altLang="en-US" sz="2800" dirty="0">
                <a:solidFill>
                  <a:srgbClr val="000000"/>
                </a:solidFill>
                <a:latin typeface="Times New Roman" pitchFamily="18" charset="0"/>
                <a:sym typeface="Arial" pitchFamily="34" charset="0"/>
              </a:rPr>
              <a:t> </a:t>
            </a:r>
            <a:r>
              <a:rPr lang="zh-CN" altLang="en-US" sz="2800" i="1" dirty="0">
                <a:solidFill>
                  <a:srgbClr val="000000"/>
                </a:solidFill>
                <a:latin typeface="Times New Roman" pitchFamily="18" charset="0"/>
                <a:sym typeface="Arial" pitchFamily="34" charset="0"/>
              </a:rPr>
              <a:t>u</a:t>
            </a:r>
            <a:r>
              <a:rPr lang="zh-CN" altLang="en-US" sz="2800" baseline="-25000" dirty="0">
                <a:solidFill>
                  <a:srgbClr val="000000"/>
                </a:solidFill>
                <a:latin typeface="Times New Roman" pitchFamily="18" charset="0"/>
                <a:sym typeface="Arial" pitchFamily="34" charset="0"/>
              </a:rPr>
              <a:t>DS</a:t>
            </a:r>
            <a:r>
              <a:rPr lang="zh-CN" altLang="en-US" sz="2800" dirty="0">
                <a:solidFill>
                  <a:srgbClr val="000000"/>
                </a:solidFill>
                <a:latin typeface="Times New Roman" pitchFamily="18" charset="0"/>
                <a:sym typeface="Arial" pitchFamily="34" charset="0"/>
              </a:rPr>
              <a:t> 对 </a:t>
            </a:r>
            <a:r>
              <a:rPr lang="zh-CN" altLang="en-US" sz="2800" i="1" dirty="0">
                <a:solidFill>
                  <a:srgbClr val="000000"/>
                </a:solidFill>
                <a:latin typeface="Times New Roman" pitchFamily="18" charset="0"/>
                <a:sym typeface="Arial" pitchFamily="34" charset="0"/>
              </a:rPr>
              <a:t>i</a:t>
            </a:r>
            <a:r>
              <a:rPr lang="zh-CN" altLang="en-US" sz="2800" baseline="-25000" dirty="0">
                <a:solidFill>
                  <a:srgbClr val="000000"/>
                </a:solidFill>
                <a:latin typeface="Times New Roman" pitchFamily="18" charset="0"/>
                <a:sym typeface="Arial" pitchFamily="34" charset="0"/>
              </a:rPr>
              <a:t>D</a:t>
            </a:r>
            <a:r>
              <a:rPr lang="zh-CN" altLang="en-US" sz="2800" dirty="0">
                <a:solidFill>
                  <a:srgbClr val="000000"/>
                </a:solidFill>
                <a:latin typeface="Times New Roman" pitchFamily="18" charset="0"/>
                <a:sym typeface="Arial" pitchFamily="34" charset="0"/>
              </a:rPr>
              <a:t>的影响</a:t>
            </a:r>
            <a:r>
              <a:rPr lang="zh-CN" altLang="en-US" sz="2800" dirty="0">
                <a:solidFill>
                  <a:schemeClr val="tx1"/>
                </a:solidFill>
                <a:latin typeface="宋体" pitchFamily="2" charset="-122"/>
                <a:sym typeface="宋体" pitchFamily="2" charset="-122"/>
              </a:rPr>
              <a:t> </a:t>
            </a:r>
            <a:endParaRPr lang="en-US" altLang="zh-CN" sz="2800" dirty="0">
              <a:solidFill>
                <a:schemeClr val="tx1"/>
              </a:solidFill>
              <a:latin typeface="宋体" pitchFamily="2" charset="-122"/>
              <a:sym typeface="宋体" pitchFamily="2" charset="-122"/>
            </a:endParaRPr>
          </a:p>
          <a:p>
            <a:r>
              <a:rPr lang="zh-CN" altLang="en-US" sz="2800" dirty="0">
                <a:solidFill>
                  <a:schemeClr val="tx1"/>
                </a:solidFill>
                <a:latin typeface="宋体" pitchFamily="2" charset="-122"/>
                <a:sym typeface="宋体" pitchFamily="2" charset="-122"/>
              </a:rPr>
              <a:t>   (</a:t>
            </a:r>
            <a:r>
              <a:rPr lang="zh-CN" altLang="en-US" sz="2800" i="1" dirty="0">
                <a:solidFill>
                  <a:schemeClr val="tx1"/>
                </a:solidFill>
                <a:latin typeface="Times New Roman" pitchFamily="18" charset="0"/>
                <a:sym typeface="Arial" pitchFamily="34" charset="0"/>
              </a:rPr>
              <a:t>u</a:t>
            </a:r>
            <a:r>
              <a:rPr lang="zh-CN" altLang="en-US" sz="2800" baseline="-25000" dirty="0">
                <a:solidFill>
                  <a:schemeClr val="tx1"/>
                </a:solidFill>
                <a:latin typeface="Times New Roman" pitchFamily="18" charset="0"/>
                <a:sym typeface="Arial" pitchFamily="34" charset="0"/>
              </a:rPr>
              <a:t>GS </a:t>
            </a:r>
            <a:r>
              <a:rPr lang="zh-CN" altLang="en-US" sz="2800" dirty="0">
                <a:solidFill>
                  <a:schemeClr val="tx1"/>
                </a:solidFill>
                <a:latin typeface="Times New Roman" pitchFamily="18" charset="0"/>
                <a:sym typeface="Arial" pitchFamily="34" charset="0"/>
              </a:rPr>
              <a:t>&gt; </a:t>
            </a:r>
            <a:r>
              <a:rPr lang="zh-CN" altLang="en-US" sz="2800" i="1" dirty="0">
                <a:solidFill>
                  <a:schemeClr val="tx1"/>
                </a:solidFill>
                <a:latin typeface="Times New Roman" pitchFamily="18" charset="0"/>
                <a:sym typeface="Arial" pitchFamily="34" charset="0"/>
              </a:rPr>
              <a:t>U</a:t>
            </a:r>
            <a:r>
              <a:rPr lang="zh-CN" altLang="en-US" sz="2800" baseline="-25000" dirty="0">
                <a:solidFill>
                  <a:schemeClr val="tx1"/>
                </a:solidFill>
                <a:latin typeface="Times New Roman" pitchFamily="18" charset="0"/>
                <a:sym typeface="Arial" pitchFamily="34" charset="0"/>
              </a:rPr>
              <a:t>GS</a:t>
            </a:r>
            <a:r>
              <a:rPr lang="zh-CN" altLang="en-US" sz="2800" baseline="-25000" dirty="0">
                <a:solidFill>
                  <a:schemeClr val="tx1"/>
                </a:solidFill>
                <a:latin typeface="宋体" pitchFamily="2" charset="-122"/>
                <a:sym typeface="宋体" pitchFamily="2" charset="-122"/>
              </a:rPr>
              <a:t>(</a:t>
            </a:r>
            <a:r>
              <a:rPr lang="zh-CN" altLang="en-US" sz="2800" baseline="-25000" dirty="0">
                <a:solidFill>
                  <a:schemeClr val="tx1"/>
                </a:solidFill>
                <a:latin typeface="Times New Roman" pitchFamily="18" charset="0"/>
                <a:sym typeface="Arial" pitchFamily="34" charset="0"/>
              </a:rPr>
              <a:t>th</a:t>
            </a:r>
            <a:r>
              <a:rPr lang="zh-CN" altLang="en-US" sz="2800" baseline="-25000" dirty="0">
                <a:solidFill>
                  <a:schemeClr val="tx1"/>
                </a:solidFill>
                <a:latin typeface="宋体" pitchFamily="2" charset="-122"/>
                <a:sym typeface="宋体" pitchFamily="2" charset="-122"/>
              </a:rPr>
              <a:t>)</a:t>
            </a:r>
            <a:r>
              <a:rPr lang="zh-CN" altLang="en-US" sz="2800" dirty="0">
                <a:solidFill>
                  <a:schemeClr val="tx1"/>
                </a:solidFill>
                <a:latin typeface="宋体" pitchFamily="2" charset="-122"/>
                <a:sym typeface="宋体" pitchFamily="2" charset="-122"/>
              </a:rPr>
              <a:t>)</a:t>
            </a:r>
            <a:endParaRPr lang="zh-CN" altLang="en-US" dirty="0">
              <a:solidFill>
                <a:schemeClr val="tx1"/>
              </a:solidFill>
              <a:latin typeface="Times New Roman" pitchFamily="18" charset="0"/>
            </a:endParaRPr>
          </a:p>
        </p:txBody>
      </p:sp>
      <p:sp>
        <p:nvSpPr>
          <p:cNvPr id="13" name="矩形 12"/>
          <p:cNvSpPr/>
          <p:nvPr/>
        </p:nvSpPr>
        <p:spPr>
          <a:xfrm>
            <a:off x="681548" y="97468"/>
            <a:ext cx="4142480" cy="523220"/>
          </a:xfrm>
          <a:prstGeom prst="rect">
            <a:avLst/>
          </a:prstGeom>
        </p:spPr>
        <p:txBody>
          <a:bodyPr wrap="none">
            <a:spAutoFit/>
          </a:bodyPr>
          <a:lstStyle/>
          <a:p>
            <a:r>
              <a:rPr lang="en-US" altLang="zh-CN" sz="2800" b="0" dirty="0">
                <a:solidFill>
                  <a:srgbClr val="0033CC"/>
                </a:solidFill>
                <a:latin typeface="黑体" panose="02010609060101010101" pitchFamily="49" charset="-122"/>
                <a:ea typeface="黑体" panose="02010609060101010101" pitchFamily="49" charset="-122"/>
                <a:sym typeface="Arial" pitchFamily="34" charset="0"/>
              </a:rPr>
              <a:t>1</a:t>
            </a:r>
            <a:r>
              <a:rPr lang="zh-CN" altLang="en-US" sz="2800" b="0" dirty="0">
                <a:solidFill>
                  <a:srgbClr val="0033CC"/>
                </a:solidFill>
                <a:latin typeface="黑体" panose="02010609060101010101" pitchFamily="49" charset="-122"/>
                <a:ea typeface="黑体" panose="02010609060101010101" pitchFamily="49" charset="-122"/>
                <a:sym typeface="Arial" pitchFamily="34" charset="0"/>
              </a:rPr>
              <a:t>、增强型 </a:t>
            </a:r>
            <a:r>
              <a:rPr lang="en-US" altLang="zh-CN" sz="2800" b="0" dirty="0">
                <a:solidFill>
                  <a:srgbClr val="0033CC"/>
                </a:solidFill>
                <a:latin typeface="黑体" panose="02010609060101010101" pitchFamily="49" charset="-122"/>
                <a:ea typeface="黑体" panose="02010609060101010101" pitchFamily="49" charset="-122"/>
                <a:sym typeface="Arial" pitchFamily="34" charset="0"/>
              </a:rPr>
              <a:t>N</a:t>
            </a:r>
            <a:r>
              <a:rPr lang="zh-CN" altLang="en-US" sz="2800" b="0" dirty="0">
                <a:solidFill>
                  <a:srgbClr val="0033CC"/>
                </a:solidFill>
                <a:latin typeface="黑体" panose="02010609060101010101" pitchFamily="49" charset="-122"/>
                <a:ea typeface="黑体" panose="02010609060101010101" pitchFamily="49" charset="-122"/>
                <a:sym typeface="Arial" pitchFamily="34" charset="0"/>
              </a:rPr>
              <a:t>沟道 </a:t>
            </a:r>
            <a:r>
              <a:rPr lang="en-US" altLang="zh-CN" sz="2800" b="0" dirty="0">
                <a:solidFill>
                  <a:srgbClr val="0033CC"/>
                </a:solidFill>
                <a:latin typeface="黑体" panose="02010609060101010101" pitchFamily="49" charset="-122"/>
                <a:ea typeface="黑体" panose="02010609060101010101" pitchFamily="49" charset="-122"/>
                <a:sym typeface="Arial" pitchFamily="34" charset="0"/>
              </a:rPr>
              <a:t>MOSFET</a:t>
            </a:r>
            <a:endParaRPr lang="zh-CN" altLang="en-US" sz="2800" b="0" dirty="0">
              <a:solidFill>
                <a:srgbClr val="0033CC"/>
              </a:solidFill>
              <a:latin typeface="黑体" panose="02010609060101010101" pitchFamily="49" charset="-122"/>
              <a:ea typeface="黑体" panose="02010609060101010101" pitchFamily="49" charset="-122"/>
              <a:sym typeface="Arial" pitchFamily="34" charset="0"/>
            </a:endParaRPr>
          </a:p>
        </p:txBody>
      </p:sp>
      <p:grpSp>
        <p:nvGrpSpPr>
          <p:cNvPr id="14" name="Group 40"/>
          <p:cNvGrpSpPr/>
          <p:nvPr/>
        </p:nvGrpSpPr>
        <p:grpSpPr bwMode="auto">
          <a:xfrm>
            <a:off x="6516216" y="4910100"/>
            <a:ext cx="2220158" cy="1219200"/>
            <a:chOff x="0" y="-33"/>
            <a:chExt cx="1248" cy="768"/>
          </a:xfrm>
        </p:grpSpPr>
        <p:sp>
          <p:nvSpPr>
            <p:cNvPr id="15" name="AutoShape 41"/>
            <p:cNvSpPr>
              <a:spLocks noChangeArrowheads="1"/>
            </p:cNvSpPr>
            <p:nvPr/>
          </p:nvSpPr>
          <p:spPr bwMode="auto">
            <a:xfrm>
              <a:off x="0" y="-33"/>
              <a:ext cx="1248" cy="768"/>
            </a:xfrm>
            <a:prstGeom prst="wedgeEllipseCallout">
              <a:avLst>
                <a:gd name="adj1" fmla="val -57320"/>
                <a:gd name="adj2" fmla="val 35890"/>
              </a:avLst>
            </a:prstGeom>
            <a:solidFill>
              <a:schemeClr val="bg1"/>
            </a:solidFill>
            <a:ln w="38100" cmpd="sng">
              <a:solidFill>
                <a:srgbClr val="FF99FF"/>
              </a:solidFill>
              <a:miter lim="800000"/>
            </a:ln>
            <a:effectLst/>
          </p:spPr>
          <p:txBody>
            <a:bodyPr tIns="108000" bIns="0"/>
            <a:lstStyle/>
            <a:p>
              <a:pPr algn="ctr">
                <a:defRPr/>
              </a:pPr>
              <a:r>
                <a:rPr lang="zh-CN" altLang="en-US" sz="2000" b="0" dirty="0">
                  <a:solidFill>
                    <a:schemeClr val="tx1"/>
                  </a:solidFill>
                  <a:effectLst>
                    <a:outerShdw blurRad="38100" dist="38100" dir="2700000" algn="tl">
                      <a:srgbClr val="C0C0C0"/>
                    </a:outerShdw>
                  </a:effectLst>
                  <a:latin typeface="Tahoma" pitchFamily="34" charset="0"/>
                  <a:ea typeface="黑体" pitchFamily="49" charset="-122"/>
                </a:rPr>
                <a:t>放大电路中  </a:t>
              </a:r>
              <a:r>
                <a:rPr lang="en-US" altLang="zh-CN" sz="2000" b="0" dirty="0">
                  <a:solidFill>
                    <a:schemeClr val="tx1"/>
                  </a:solidFill>
                  <a:effectLst>
                    <a:outerShdw blurRad="38100" dist="38100" dir="2700000" algn="tl">
                      <a:srgbClr val="C0C0C0"/>
                    </a:outerShdw>
                  </a:effectLst>
                  <a:latin typeface="Tahoma" pitchFamily="34" charset="0"/>
                  <a:ea typeface="黑体" pitchFamily="49" charset="-122"/>
                </a:rPr>
                <a:t>FET</a:t>
              </a:r>
              <a:r>
                <a:rPr lang="zh-CN" altLang="en-US" sz="2000" b="0" dirty="0">
                  <a:solidFill>
                    <a:schemeClr val="tx1"/>
                  </a:solidFill>
                  <a:effectLst>
                    <a:outerShdw blurRad="38100" dist="38100" dir="2700000" algn="tl">
                      <a:srgbClr val="C0C0C0"/>
                    </a:outerShdw>
                  </a:effectLst>
                  <a:latin typeface="Tahoma" pitchFamily="34" charset="0"/>
                  <a:ea typeface="黑体" pitchFamily="49" charset="-122"/>
                </a:rPr>
                <a:t>工作区</a:t>
              </a:r>
            </a:p>
          </p:txBody>
        </p:sp>
        <p:sp>
          <p:nvSpPr>
            <p:cNvPr id="16" name="Oval 42"/>
            <p:cNvSpPr>
              <a:spLocks noChangeArrowheads="1"/>
            </p:cNvSpPr>
            <p:nvPr/>
          </p:nvSpPr>
          <p:spPr bwMode="auto">
            <a:xfrm>
              <a:off x="96" y="384"/>
              <a:ext cx="96" cy="48"/>
            </a:xfrm>
            <a:prstGeom prst="ellipse">
              <a:avLst/>
            </a:prstGeom>
            <a:solidFill>
              <a:schemeClr val="accent1"/>
            </a:solidFill>
            <a:ln w="38100">
              <a:solidFill>
                <a:srgbClr val="FF99FF"/>
              </a:solidFill>
              <a:round/>
            </a:ln>
          </p:spPr>
          <p:txBody>
            <a:bodyPr wrap="none" anchor="ctr"/>
            <a:lstStyle/>
            <a:p>
              <a:endParaRPr lang="zh-CN" altLang="en-US"/>
            </a:p>
          </p:txBody>
        </p:sp>
      </p:grpSp>
      <p:sp>
        <p:nvSpPr>
          <p:cNvPr id="17" name="文本框 16">
            <a:extLst>
              <a:ext uri="{FF2B5EF4-FFF2-40B4-BE49-F238E27FC236}">
                <a16:creationId xmlns:a16="http://schemas.microsoft.com/office/drawing/2014/main" id="{F445AB32-9C0C-4940-ABD2-608ECD620EC6}"/>
              </a:ext>
            </a:extLst>
          </p:cNvPr>
          <p:cNvSpPr txBox="1"/>
          <p:nvPr/>
        </p:nvSpPr>
        <p:spPr>
          <a:xfrm>
            <a:off x="7713998" y="6228020"/>
            <a:ext cx="530916" cy="369332"/>
          </a:xfrm>
          <a:prstGeom prst="rect">
            <a:avLst/>
          </a:prstGeom>
          <a:noFill/>
        </p:spPr>
        <p:txBody>
          <a:bodyPr wrap="none" rtlCol="0">
            <a:spAutoFit/>
          </a:bodyPr>
          <a:lstStyle/>
          <a:p>
            <a:r>
              <a:rPr lang="en-US" altLang="zh-CN" sz="1800" dirty="0">
                <a:solidFill>
                  <a:srgbClr val="E4A4DC"/>
                </a:solidFill>
              </a:rPr>
              <a:t>100</a:t>
            </a:r>
            <a:endParaRPr lang="zh-CN" altLang="en-US" sz="1800" dirty="0">
              <a:solidFill>
                <a:srgbClr val="E4A4DC"/>
              </a:solidFill>
            </a:endParaRPr>
          </a:p>
        </p:txBody>
      </p:sp>
    </p:spTree>
    <p:extLst>
      <p:ext uri="{BB962C8B-B14F-4D97-AF65-F5344CB8AC3E}">
        <p14:creationId xmlns:p14="http://schemas.microsoft.com/office/powerpoint/2010/main" val="3153095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
                                            <p:txEl>
                                              <p:pRg st="0" end="0"/>
                                            </p:txEl>
                                          </p:spTgt>
                                        </p:tgtEl>
                                        <p:attrNameLst>
                                          <p:attrName>style.visibility</p:attrName>
                                        </p:attrNameLst>
                                      </p:cBhvr>
                                      <p:to>
                                        <p:strVal val="visible"/>
                                      </p:to>
                                    </p:set>
                                    <p:animEffect transition="in" filter="wipe(left)">
                                      <p:cBhvr>
                                        <p:cTn id="26" dur="500"/>
                                        <p:tgtEl>
                                          <p:spTgt spid="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1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9">
                                            <p:txEl>
                                              <p:pRg st="0" end="0"/>
                                            </p:txEl>
                                          </p:spTgt>
                                        </p:tgtEl>
                                        <p:attrNameLst>
                                          <p:attrName>style.visibility</p:attrName>
                                        </p:attrNameLst>
                                      </p:cBhvr>
                                      <p:to>
                                        <p:strVal val="visible"/>
                                      </p:to>
                                    </p:set>
                                    <p:animEffect transition="in" filter="wipe(left)">
                                      <p:cBhvr>
                                        <p:cTn id="40" dur="500"/>
                                        <p:tgtEl>
                                          <p:spTgt spid="9">
                                            <p:txEl>
                                              <p:pRg st="0" end="0"/>
                                            </p:txEl>
                                          </p:spTgt>
                                        </p:tgtEl>
                                      </p:cBhvr>
                                    </p:animEffect>
                                  </p:childTnLst>
                                </p:cTn>
                              </p:par>
                            </p:childTnLst>
                          </p:cTn>
                        </p:par>
                        <p:par>
                          <p:cTn id="41" fill="hold">
                            <p:stCondLst>
                              <p:cond delay="500"/>
                            </p:stCondLst>
                            <p:childTnLst>
                              <p:par>
                                <p:cTn id="42" presetID="19" presetClass="entr" presetSubtype="10" fill="hold" nodeType="afterEffect">
                                  <p:stCondLst>
                                    <p:cond delay="1000"/>
                                  </p:stCondLst>
                                  <p:childTnLst>
                                    <p:set>
                                      <p:cBhvr>
                                        <p:cTn id="43" dur="1" fill="hold">
                                          <p:stCondLst>
                                            <p:cond delay="0"/>
                                          </p:stCondLst>
                                        </p:cTn>
                                        <p:tgtEl>
                                          <p:spTgt spid="14"/>
                                        </p:tgtEl>
                                        <p:attrNameLst>
                                          <p:attrName>style.visibility</p:attrName>
                                        </p:attrNameLst>
                                      </p:cBhvr>
                                      <p:to>
                                        <p:strVal val="visible"/>
                                      </p:to>
                                    </p:set>
                                    <p:anim calcmode="lin" valueType="num">
                                      <p:cBhvr>
                                        <p:cTn id="44" dur="5000" fill="hold"/>
                                        <p:tgtEl>
                                          <p:spTgt spid="14"/>
                                        </p:tgtEl>
                                        <p:attrNameLst>
                                          <p:attrName>ppt_w</p:attrName>
                                        </p:attrNameLst>
                                      </p:cBhvr>
                                      <p:tavLst>
                                        <p:tav tm="0" fmla="#ppt_w*sin(2.5*pi*$)">
                                          <p:val>
                                            <p:fltVal val="0"/>
                                          </p:val>
                                        </p:tav>
                                        <p:tav tm="100000">
                                          <p:val>
                                            <p:fltVal val="1"/>
                                          </p:val>
                                        </p:tav>
                                      </p:tavLst>
                                    </p:anim>
                                    <p:anim calcmode="lin" valueType="num">
                                      <p:cBhvr>
                                        <p:cTn id="45" dur="5000" fill="hold"/>
                                        <p:tgtEl>
                                          <p:spTgt spid="1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8" grpId="0" build="p" autoUpdateAnimBg="0"/>
      <p:bldP spid="9" grpId="0" build="p" autoUpdateAnimBg="0"/>
      <p:bldP spid="10" grpId="0" animBg="1" autoUpdateAnimBg="0"/>
      <p:bldP spid="11"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a:spLocks noChangeArrowheads="1"/>
          </p:cNvSpPr>
          <p:nvPr/>
        </p:nvSpPr>
        <p:spPr bwMode="auto">
          <a:xfrm>
            <a:off x="528204" y="719989"/>
            <a:ext cx="533351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lang="en-US" altLang="zh-CN" sz="2800" dirty="0">
                <a:solidFill>
                  <a:schemeClr val="tx1"/>
                </a:solidFill>
                <a:latin typeface="宋体" pitchFamily="2" charset="-122"/>
                <a:sym typeface="宋体" pitchFamily="2" charset="-122"/>
              </a:rPr>
              <a:t>4) </a:t>
            </a:r>
            <a:r>
              <a:rPr lang="zh-CN" altLang="en-US" sz="2800" dirty="0">
                <a:solidFill>
                  <a:schemeClr val="tx1"/>
                </a:solidFill>
                <a:latin typeface="宋体" pitchFamily="2" charset="-122"/>
                <a:sym typeface="宋体" pitchFamily="2" charset="-122"/>
              </a:rPr>
              <a:t>增强型</a:t>
            </a:r>
            <a:r>
              <a:rPr lang="zh-CN" altLang="en-US" sz="2800" dirty="0">
                <a:solidFill>
                  <a:schemeClr val="tx1"/>
                </a:solidFill>
                <a:latin typeface="Times New Roman" pitchFamily="18" charset="0"/>
                <a:sym typeface="Arial" pitchFamily="34" charset="0"/>
              </a:rPr>
              <a:t> </a:t>
            </a:r>
            <a:r>
              <a:rPr lang="en-US" altLang="zh-CN" sz="2800" dirty="0">
                <a:solidFill>
                  <a:schemeClr val="tx1"/>
                </a:solidFill>
                <a:latin typeface="Times New Roman" pitchFamily="18" charset="0"/>
                <a:sym typeface="Arial" pitchFamily="34" charset="0"/>
              </a:rPr>
              <a:t>NMOS</a:t>
            </a:r>
            <a:r>
              <a:rPr lang="en-US" altLang="zh-CN" sz="3200" dirty="0">
                <a:solidFill>
                  <a:schemeClr val="tx1"/>
                </a:solidFill>
                <a:latin typeface="Times New Roman" pitchFamily="18" charset="0"/>
                <a:sym typeface="Arial" pitchFamily="34" charset="0"/>
              </a:rPr>
              <a:t> </a:t>
            </a:r>
            <a:r>
              <a:rPr lang="zh-CN" altLang="en-US" sz="2800" dirty="0">
                <a:solidFill>
                  <a:schemeClr val="tx1"/>
                </a:solidFill>
                <a:latin typeface="宋体" pitchFamily="2" charset="-122"/>
                <a:sym typeface="宋体" pitchFamily="2" charset="-122"/>
              </a:rPr>
              <a:t>管的特性曲线</a:t>
            </a:r>
            <a:r>
              <a:rPr lang="zh-CN" altLang="en-US" sz="2800" b="0" dirty="0">
                <a:solidFill>
                  <a:schemeClr val="tx1"/>
                </a:solidFill>
                <a:latin typeface="Times New Roman" pitchFamily="18" charset="0"/>
                <a:ea typeface="方正琥珀繁体" pitchFamily="2" charset="-122"/>
              </a:rPr>
              <a:t> </a:t>
            </a:r>
            <a:endParaRPr lang="zh-CN" altLang="en-US" dirty="0">
              <a:solidFill>
                <a:schemeClr val="tx1"/>
              </a:solidFill>
              <a:latin typeface="Times New Roman" pitchFamily="18" charset="0"/>
            </a:endParaRPr>
          </a:p>
        </p:txBody>
      </p:sp>
      <p:sp>
        <p:nvSpPr>
          <p:cNvPr id="10243" name="Line 3"/>
          <p:cNvSpPr>
            <a:spLocks noChangeShapeType="1"/>
          </p:cNvSpPr>
          <p:nvPr/>
        </p:nvSpPr>
        <p:spPr bwMode="auto">
          <a:xfrm>
            <a:off x="2765809" y="5042371"/>
            <a:ext cx="2940050" cy="1587"/>
          </a:xfrm>
          <a:prstGeom prst="line">
            <a:avLst/>
          </a:prstGeom>
          <a:noFill/>
          <a:ln w="38100">
            <a:solidFill>
              <a:srgbClr val="000000"/>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4" name="Line 4"/>
          <p:cNvSpPr>
            <a:spLocks noChangeShapeType="1"/>
          </p:cNvSpPr>
          <p:nvPr/>
        </p:nvSpPr>
        <p:spPr bwMode="auto">
          <a:xfrm flipV="1">
            <a:off x="2765809" y="1978496"/>
            <a:ext cx="0" cy="3063875"/>
          </a:xfrm>
          <a:prstGeom prst="line">
            <a:avLst/>
          </a:prstGeom>
          <a:noFill/>
          <a:ln w="38100">
            <a:solidFill>
              <a:srgbClr val="000000"/>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5" name="Line 5"/>
          <p:cNvSpPr>
            <a:spLocks noChangeShapeType="1"/>
          </p:cNvSpPr>
          <p:nvPr/>
        </p:nvSpPr>
        <p:spPr bwMode="auto">
          <a:xfrm flipV="1">
            <a:off x="2765809" y="2999258"/>
            <a:ext cx="238125" cy="204311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6" name="未知"/>
          <p:cNvSpPr>
            <a:spLocks noChangeArrowheads="1"/>
          </p:cNvSpPr>
          <p:nvPr/>
        </p:nvSpPr>
        <p:spPr bwMode="auto">
          <a:xfrm rot="370891">
            <a:off x="3032509" y="2515071"/>
            <a:ext cx="652463" cy="612775"/>
          </a:xfrm>
          <a:custGeom>
            <a:avLst/>
            <a:gdLst>
              <a:gd name="T0" fmla="*/ 0 w 480"/>
              <a:gd name="T1" fmla="*/ 869197224 h 432"/>
              <a:gd name="T2" fmla="*/ 177378863 w 480"/>
              <a:gd name="T3" fmla="*/ 289731935 h 432"/>
              <a:gd name="T4" fmla="*/ 886891597 w 480"/>
              <a:gd name="T5" fmla="*/ 0 h 432"/>
              <a:gd name="T6" fmla="*/ 0 60000 65536"/>
              <a:gd name="T7" fmla="*/ 0 60000 65536"/>
              <a:gd name="T8" fmla="*/ 0 60000 65536"/>
            </a:gdLst>
            <a:ahLst/>
            <a:cxnLst>
              <a:cxn ang="T6">
                <a:pos x="T0" y="T1"/>
              </a:cxn>
              <a:cxn ang="T7">
                <a:pos x="T2" y="T3"/>
              </a:cxn>
              <a:cxn ang="T8">
                <a:pos x="T4" y="T5"/>
              </a:cxn>
            </a:cxnLst>
            <a:rect l="0" t="0" r="r" b="b"/>
            <a:pathLst>
              <a:path w="480" h="432">
                <a:moveTo>
                  <a:pt x="0" y="432"/>
                </a:moveTo>
                <a:cubicBezTo>
                  <a:pt x="8" y="324"/>
                  <a:pt x="16" y="216"/>
                  <a:pt x="96" y="144"/>
                </a:cubicBezTo>
                <a:cubicBezTo>
                  <a:pt x="176" y="72"/>
                  <a:pt x="328" y="36"/>
                  <a:pt x="480" y="0"/>
                </a:cubicBezTo>
              </a:path>
            </a:pathLst>
          </a:cu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247" name="Line 7"/>
          <p:cNvSpPr>
            <a:spLocks noChangeShapeType="1"/>
          </p:cNvSpPr>
          <p:nvPr/>
        </p:nvSpPr>
        <p:spPr bwMode="auto">
          <a:xfrm flipV="1">
            <a:off x="3718309" y="2478558"/>
            <a:ext cx="1176338" cy="6826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8" name="未知"/>
          <p:cNvSpPr>
            <a:spLocks noChangeArrowheads="1"/>
          </p:cNvSpPr>
          <p:nvPr/>
        </p:nvSpPr>
        <p:spPr bwMode="auto">
          <a:xfrm>
            <a:off x="3126172" y="3726333"/>
            <a:ext cx="1065212" cy="212725"/>
          </a:xfrm>
          <a:custGeom>
            <a:avLst/>
            <a:gdLst>
              <a:gd name="T0" fmla="*/ 0 w 912"/>
              <a:gd name="T1" fmla="*/ 236315316 h 192"/>
              <a:gd name="T2" fmla="*/ 261733801 w 912"/>
              <a:gd name="T3" fmla="*/ 59078829 h 192"/>
              <a:gd name="T4" fmla="*/ 1243236723 w 912"/>
              <a:gd name="T5" fmla="*/ 0 h 192"/>
              <a:gd name="T6" fmla="*/ 0 60000 65536"/>
              <a:gd name="T7" fmla="*/ 0 60000 65536"/>
              <a:gd name="T8" fmla="*/ 0 60000 65536"/>
            </a:gdLst>
            <a:ahLst/>
            <a:cxnLst>
              <a:cxn ang="T6">
                <a:pos x="T0" y="T1"/>
              </a:cxn>
              <a:cxn ang="T7">
                <a:pos x="T2" y="T3"/>
              </a:cxn>
              <a:cxn ang="T8">
                <a:pos x="T4" y="T5"/>
              </a:cxn>
            </a:cxnLst>
            <a:rect l="0" t="0" r="r" b="b"/>
            <a:pathLst>
              <a:path w="912" h="192">
                <a:moveTo>
                  <a:pt x="0" y="192"/>
                </a:moveTo>
                <a:cubicBezTo>
                  <a:pt x="20" y="136"/>
                  <a:pt x="40" y="80"/>
                  <a:pt x="192" y="48"/>
                </a:cubicBezTo>
                <a:cubicBezTo>
                  <a:pt x="344" y="16"/>
                  <a:pt x="628" y="8"/>
                  <a:pt x="912" y="0"/>
                </a:cubicBezTo>
              </a:path>
            </a:pathLst>
          </a:cu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249" name="Line 9"/>
          <p:cNvSpPr>
            <a:spLocks noChangeShapeType="1"/>
          </p:cNvSpPr>
          <p:nvPr/>
        </p:nvSpPr>
        <p:spPr bwMode="auto">
          <a:xfrm flipV="1">
            <a:off x="4178684" y="3667596"/>
            <a:ext cx="652463" cy="6826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0" name="未知"/>
          <p:cNvSpPr>
            <a:spLocks noChangeArrowheads="1"/>
          </p:cNvSpPr>
          <p:nvPr/>
        </p:nvSpPr>
        <p:spPr bwMode="auto">
          <a:xfrm>
            <a:off x="4831147" y="3462808"/>
            <a:ext cx="327025" cy="204788"/>
          </a:xfrm>
          <a:custGeom>
            <a:avLst/>
            <a:gdLst>
              <a:gd name="T0" fmla="*/ 0 w 240"/>
              <a:gd name="T1" fmla="*/ 291236979 h 144"/>
              <a:gd name="T2" fmla="*/ 267363377 w 240"/>
              <a:gd name="T3" fmla="*/ 194157512 h 144"/>
              <a:gd name="T4" fmla="*/ 445605628 w 240"/>
              <a:gd name="T5" fmla="*/ 0 h 144"/>
              <a:gd name="T6" fmla="*/ 0 60000 65536"/>
              <a:gd name="T7" fmla="*/ 0 60000 65536"/>
              <a:gd name="T8" fmla="*/ 0 60000 65536"/>
            </a:gdLst>
            <a:ahLst/>
            <a:cxnLst>
              <a:cxn ang="T6">
                <a:pos x="T0" y="T1"/>
              </a:cxn>
              <a:cxn ang="T7">
                <a:pos x="T2" y="T3"/>
              </a:cxn>
              <a:cxn ang="T8">
                <a:pos x="T4" y="T5"/>
              </a:cxn>
            </a:cxnLst>
            <a:rect l="0" t="0" r="r" b="b"/>
            <a:pathLst>
              <a:path w="240" h="144">
                <a:moveTo>
                  <a:pt x="0" y="144"/>
                </a:moveTo>
                <a:cubicBezTo>
                  <a:pt x="52" y="132"/>
                  <a:pt x="104" y="120"/>
                  <a:pt x="144" y="96"/>
                </a:cubicBezTo>
                <a:cubicBezTo>
                  <a:pt x="184" y="72"/>
                  <a:pt x="212" y="36"/>
                  <a:pt x="240" y="0"/>
                </a:cubicBezTo>
              </a:path>
            </a:pathLst>
          </a:cu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251" name="未知"/>
          <p:cNvSpPr>
            <a:spLocks noChangeArrowheads="1"/>
          </p:cNvSpPr>
          <p:nvPr/>
        </p:nvSpPr>
        <p:spPr bwMode="auto">
          <a:xfrm>
            <a:off x="3064259" y="3121496"/>
            <a:ext cx="852488" cy="255587"/>
          </a:xfrm>
          <a:custGeom>
            <a:avLst/>
            <a:gdLst>
              <a:gd name="T0" fmla="*/ 0 w 672"/>
              <a:gd name="T1" fmla="*/ 340232888 h 192"/>
              <a:gd name="T2" fmla="*/ 308986305 w 672"/>
              <a:gd name="T3" fmla="*/ 85058555 h 192"/>
              <a:gd name="T4" fmla="*/ 1081452069 w 672"/>
              <a:gd name="T5" fmla="*/ 0 h 192"/>
              <a:gd name="T6" fmla="*/ 0 60000 65536"/>
              <a:gd name="T7" fmla="*/ 0 60000 65536"/>
              <a:gd name="T8" fmla="*/ 0 60000 65536"/>
            </a:gdLst>
            <a:ahLst/>
            <a:cxnLst>
              <a:cxn ang="T6">
                <a:pos x="T0" y="T1"/>
              </a:cxn>
              <a:cxn ang="T7">
                <a:pos x="T2" y="T3"/>
              </a:cxn>
              <a:cxn ang="T8">
                <a:pos x="T4" y="T5"/>
              </a:cxn>
            </a:cxnLst>
            <a:rect l="0" t="0" r="r" b="b"/>
            <a:pathLst>
              <a:path w="672" h="192">
                <a:moveTo>
                  <a:pt x="0" y="192"/>
                </a:moveTo>
                <a:cubicBezTo>
                  <a:pt x="40" y="136"/>
                  <a:pt x="80" y="80"/>
                  <a:pt x="192" y="48"/>
                </a:cubicBezTo>
                <a:cubicBezTo>
                  <a:pt x="304" y="16"/>
                  <a:pt x="488" y="8"/>
                  <a:pt x="672" y="0"/>
                </a:cubicBezTo>
              </a:path>
            </a:pathLst>
          </a:cu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252" name="Line 12"/>
          <p:cNvSpPr>
            <a:spLocks noChangeShapeType="1"/>
          </p:cNvSpPr>
          <p:nvPr/>
        </p:nvSpPr>
        <p:spPr bwMode="auto">
          <a:xfrm flipV="1">
            <a:off x="3940559" y="3067521"/>
            <a:ext cx="979488" cy="6667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3" name="未知"/>
          <p:cNvSpPr>
            <a:spLocks noChangeArrowheads="1"/>
          </p:cNvSpPr>
          <p:nvPr/>
        </p:nvSpPr>
        <p:spPr bwMode="auto">
          <a:xfrm>
            <a:off x="4888297" y="2875433"/>
            <a:ext cx="325437" cy="203200"/>
          </a:xfrm>
          <a:custGeom>
            <a:avLst/>
            <a:gdLst>
              <a:gd name="T0" fmla="*/ 0 w 240"/>
              <a:gd name="T1" fmla="*/ 286737778 h 144"/>
              <a:gd name="T2" fmla="*/ 264772831 w 240"/>
              <a:gd name="T3" fmla="*/ 191158989 h 144"/>
              <a:gd name="T4" fmla="*/ 441288504 w 240"/>
              <a:gd name="T5" fmla="*/ 0 h 144"/>
              <a:gd name="T6" fmla="*/ 0 60000 65536"/>
              <a:gd name="T7" fmla="*/ 0 60000 65536"/>
              <a:gd name="T8" fmla="*/ 0 60000 65536"/>
            </a:gdLst>
            <a:ahLst/>
            <a:cxnLst>
              <a:cxn ang="T6">
                <a:pos x="T0" y="T1"/>
              </a:cxn>
              <a:cxn ang="T7">
                <a:pos x="T2" y="T3"/>
              </a:cxn>
              <a:cxn ang="T8">
                <a:pos x="T4" y="T5"/>
              </a:cxn>
            </a:cxnLst>
            <a:rect l="0" t="0" r="r" b="b"/>
            <a:pathLst>
              <a:path w="240" h="144">
                <a:moveTo>
                  <a:pt x="0" y="144"/>
                </a:moveTo>
                <a:cubicBezTo>
                  <a:pt x="52" y="132"/>
                  <a:pt x="104" y="120"/>
                  <a:pt x="144" y="96"/>
                </a:cubicBezTo>
                <a:cubicBezTo>
                  <a:pt x="184" y="72"/>
                  <a:pt x="212" y="36"/>
                  <a:pt x="240" y="0"/>
                </a:cubicBezTo>
              </a:path>
            </a:pathLst>
          </a:cu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254" name="未知"/>
          <p:cNvSpPr>
            <a:spLocks noChangeArrowheads="1"/>
          </p:cNvSpPr>
          <p:nvPr/>
        </p:nvSpPr>
        <p:spPr bwMode="auto">
          <a:xfrm>
            <a:off x="4892357" y="2182138"/>
            <a:ext cx="327025" cy="296863"/>
          </a:xfrm>
          <a:custGeom>
            <a:avLst/>
            <a:gdLst>
              <a:gd name="T0" fmla="*/ 0 w 240"/>
              <a:gd name="T1" fmla="*/ 611999567 h 144"/>
              <a:gd name="T2" fmla="*/ 267362014 w 240"/>
              <a:gd name="T3" fmla="*/ 407999024 h 144"/>
              <a:gd name="T4" fmla="*/ 445604265 w 240"/>
              <a:gd name="T5" fmla="*/ 0 h 144"/>
              <a:gd name="T6" fmla="*/ 0 60000 65536"/>
              <a:gd name="T7" fmla="*/ 0 60000 65536"/>
              <a:gd name="T8" fmla="*/ 0 60000 65536"/>
            </a:gdLst>
            <a:ahLst/>
            <a:cxnLst>
              <a:cxn ang="T6">
                <a:pos x="T0" y="T1"/>
              </a:cxn>
              <a:cxn ang="T7">
                <a:pos x="T2" y="T3"/>
              </a:cxn>
              <a:cxn ang="T8">
                <a:pos x="T4" y="T5"/>
              </a:cxn>
            </a:cxnLst>
            <a:rect l="0" t="0" r="r" b="b"/>
            <a:pathLst>
              <a:path w="240" h="144">
                <a:moveTo>
                  <a:pt x="0" y="144"/>
                </a:moveTo>
                <a:cubicBezTo>
                  <a:pt x="52" y="132"/>
                  <a:pt x="104" y="120"/>
                  <a:pt x="144" y="96"/>
                </a:cubicBezTo>
                <a:cubicBezTo>
                  <a:pt x="184" y="72"/>
                  <a:pt x="212" y="36"/>
                  <a:pt x="240" y="0"/>
                </a:cubicBezTo>
              </a:path>
            </a:pathLst>
          </a:cu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255" name="Line 15"/>
          <p:cNvSpPr>
            <a:spLocks noChangeShapeType="1"/>
          </p:cNvSpPr>
          <p:nvPr/>
        </p:nvSpPr>
        <p:spPr bwMode="auto">
          <a:xfrm flipV="1">
            <a:off x="2765809" y="4589933"/>
            <a:ext cx="182563" cy="45243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6" name="未知"/>
          <p:cNvSpPr>
            <a:spLocks noChangeArrowheads="1"/>
          </p:cNvSpPr>
          <p:nvPr/>
        </p:nvSpPr>
        <p:spPr bwMode="auto">
          <a:xfrm>
            <a:off x="2961072" y="4386733"/>
            <a:ext cx="522287" cy="203200"/>
          </a:xfrm>
          <a:custGeom>
            <a:avLst/>
            <a:gdLst>
              <a:gd name="T0" fmla="*/ 0 w 384"/>
              <a:gd name="T1" fmla="*/ 286737778 h 144"/>
              <a:gd name="T2" fmla="*/ 177593901 w 384"/>
              <a:gd name="T3" fmla="*/ 95578789 h 144"/>
              <a:gd name="T4" fmla="*/ 710374246 w 384"/>
              <a:gd name="T5" fmla="*/ 0 h 144"/>
              <a:gd name="T6" fmla="*/ 0 60000 65536"/>
              <a:gd name="T7" fmla="*/ 0 60000 65536"/>
              <a:gd name="T8" fmla="*/ 0 60000 65536"/>
            </a:gdLst>
            <a:ahLst/>
            <a:cxnLst>
              <a:cxn ang="T6">
                <a:pos x="T0" y="T1"/>
              </a:cxn>
              <a:cxn ang="T7">
                <a:pos x="T2" y="T3"/>
              </a:cxn>
              <a:cxn ang="T8">
                <a:pos x="T4" y="T5"/>
              </a:cxn>
            </a:cxnLst>
            <a:rect l="0" t="0" r="r" b="b"/>
            <a:pathLst>
              <a:path w="384" h="144">
                <a:moveTo>
                  <a:pt x="0" y="144"/>
                </a:moveTo>
                <a:cubicBezTo>
                  <a:pt x="16" y="108"/>
                  <a:pt x="32" y="72"/>
                  <a:pt x="96" y="48"/>
                </a:cubicBezTo>
                <a:cubicBezTo>
                  <a:pt x="160" y="24"/>
                  <a:pt x="336" y="8"/>
                  <a:pt x="384" y="0"/>
                </a:cubicBezTo>
              </a:path>
            </a:pathLst>
          </a:cu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257" name="Line 17"/>
          <p:cNvSpPr>
            <a:spLocks noChangeShapeType="1"/>
          </p:cNvSpPr>
          <p:nvPr/>
        </p:nvSpPr>
        <p:spPr bwMode="auto">
          <a:xfrm flipV="1">
            <a:off x="3418272" y="4318471"/>
            <a:ext cx="1436687" cy="6667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8" name="未知"/>
          <p:cNvSpPr>
            <a:spLocks noChangeArrowheads="1"/>
          </p:cNvSpPr>
          <p:nvPr/>
        </p:nvSpPr>
        <p:spPr bwMode="auto">
          <a:xfrm>
            <a:off x="4854959" y="4100983"/>
            <a:ext cx="327025" cy="204788"/>
          </a:xfrm>
          <a:custGeom>
            <a:avLst/>
            <a:gdLst>
              <a:gd name="T0" fmla="*/ 0 w 240"/>
              <a:gd name="T1" fmla="*/ 291236979 h 144"/>
              <a:gd name="T2" fmla="*/ 267363377 w 240"/>
              <a:gd name="T3" fmla="*/ 194157512 h 144"/>
              <a:gd name="T4" fmla="*/ 445605628 w 240"/>
              <a:gd name="T5" fmla="*/ 0 h 144"/>
              <a:gd name="T6" fmla="*/ 0 60000 65536"/>
              <a:gd name="T7" fmla="*/ 0 60000 65536"/>
              <a:gd name="T8" fmla="*/ 0 60000 65536"/>
            </a:gdLst>
            <a:ahLst/>
            <a:cxnLst>
              <a:cxn ang="T6">
                <a:pos x="T0" y="T1"/>
              </a:cxn>
              <a:cxn ang="T7">
                <a:pos x="T2" y="T3"/>
              </a:cxn>
              <a:cxn ang="T8">
                <a:pos x="T4" y="T5"/>
              </a:cxn>
            </a:cxnLst>
            <a:rect l="0" t="0" r="r" b="b"/>
            <a:pathLst>
              <a:path w="240" h="144">
                <a:moveTo>
                  <a:pt x="0" y="144"/>
                </a:moveTo>
                <a:cubicBezTo>
                  <a:pt x="52" y="132"/>
                  <a:pt x="104" y="120"/>
                  <a:pt x="144" y="96"/>
                </a:cubicBezTo>
                <a:cubicBezTo>
                  <a:pt x="184" y="72"/>
                  <a:pt x="212" y="36"/>
                  <a:pt x="240" y="0"/>
                </a:cubicBezTo>
              </a:path>
            </a:pathLst>
          </a:cu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259" name="未知"/>
          <p:cNvSpPr>
            <a:spLocks noChangeArrowheads="1"/>
          </p:cNvSpPr>
          <p:nvPr/>
        </p:nvSpPr>
        <p:spPr bwMode="auto">
          <a:xfrm>
            <a:off x="2765809" y="4961408"/>
            <a:ext cx="325438" cy="80963"/>
          </a:xfrm>
          <a:custGeom>
            <a:avLst/>
            <a:gdLst>
              <a:gd name="T0" fmla="*/ 0 w 240"/>
              <a:gd name="T1" fmla="*/ 117053703 h 56"/>
              <a:gd name="T2" fmla="*/ 88258786 w 240"/>
              <a:gd name="T3" fmla="*/ 16721751 h 56"/>
              <a:gd name="T4" fmla="*/ 441291216 w 240"/>
              <a:gd name="T5" fmla="*/ 16721751 h 56"/>
              <a:gd name="T6" fmla="*/ 0 60000 65536"/>
              <a:gd name="T7" fmla="*/ 0 60000 65536"/>
              <a:gd name="T8" fmla="*/ 0 60000 65536"/>
            </a:gdLst>
            <a:ahLst/>
            <a:cxnLst>
              <a:cxn ang="T6">
                <a:pos x="T0" y="T1"/>
              </a:cxn>
              <a:cxn ang="T7">
                <a:pos x="T2" y="T3"/>
              </a:cxn>
              <a:cxn ang="T8">
                <a:pos x="T4" y="T5"/>
              </a:cxn>
            </a:cxnLst>
            <a:rect l="0" t="0" r="r" b="b"/>
            <a:pathLst>
              <a:path w="240" h="56">
                <a:moveTo>
                  <a:pt x="0" y="56"/>
                </a:moveTo>
                <a:cubicBezTo>
                  <a:pt x="4" y="36"/>
                  <a:pt x="8" y="16"/>
                  <a:pt x="48" y="8"/>
                </a:cubicBezTo>
                <a:cubicBezTo>
                  <a:pt x="88" y="0"/>
                  <a:pt x="164" y="4"/>
                  <a:pt x="240" y="8"/>
                </a:cubicBezTo>
              </a:path>
            </a:pathLst>
          </a:cu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260" name="Line 20"/>
          <p:cNvSpPr>
            <a:spLocks noChangeShapeType="1"/>
          </p:cNvSpPr>
          <p:nvPr/>
        </p:nvSpPr>
        <p:spPr bwMode="auto">
          <a:xfrm flipV="1">
            <a:off x="3026159" y="4904258"/>
            <a:ext cx="1763713" cy="6985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1" name="未知"/>
          <p:cNvSpPr>
            <a:spLocks noChangeArrowheads="1"/>
          </p:cNvSpPr>
          <p:nvPr/>
        </p:nvSpPr>
        <p:spPr bwMode="auto">
          <a:xfrm>
            <a:off x="4789872" y="4701058"/>
            <a:ext cx="327025" cy="203200"/>
          </a:xfrm>
          <a:custGeom>
            <a:avLst/>
            <a:gdLst>
              <a:gd name="T0" fmla="*/ 0 w 240"/>
              <a:gd name="T1" fmla="*/ 286737778 h 144"/>
              <a:gd name="T2" fmla="*/ 267363377 w 240"/>
              <a:gd name="T3" fmla="*/ 191158989 h 144"/>
              <a:gd name="T4" fmla="*/ 445605628 w 240"/>
              <a:gd name="T5" fmla="*/ 0 h 144"/>
              <a:gd name="T6" fmla="*/ 0 60000 65536"/>
              <a:gd name="T7" fmla="*/ 0 60000 65536"/>
              <a:gd name="T8" fmla="*/ 0 60000 65536"/>
            </a:gdLst>
            <a:ahLst/>
            <a:cxnLst>
              <a:cxn ang="T6">
                <a:pos x="T0" y="T1"/>
              </a:cxn>
              <a:cxn ang="T7">
                <a:pos x="T2" y="T3"/>
              </a:cxn>
              <a:cxn ang="T8">
                <a:pos x="T4" y="T5"/>
              </a:cxn>
            </a:cxnLst>
            <a:rect l="0" t="0" r="r" b="b"/>
            <a:pathLst>
              <a:path w="240" h="144">
                <a:moveTo>
                  <a:pt x="0" y="144"/>
                </a:moveTo>
                <a:cubicBezTo>
                  <a:pt x="52" y="132"/>
                  <a:pt x="104" y="120"/>
                  <a:pt x="144" y="96"/>
                </a:cubicBezTo>
                <a:cubicBezTo>
                  <a:pt x="184" y="72"/>
                  <a:pt x="212" y="36"/>
                  <a:pt x="240" y="0"/>
                </a:cubicBezTo>
              </a:path>
            </a:pathLst>
          </a:cu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262" name="Line 22"/>
          <p:cNvSpPr>
            <a:spLocks noChangeShapeType="1"/>
          </p:cNvSpPr>
          <p:nvPr/>
        </p:nvSpPr>
        <p:spPr bwMode="auto">
          <a:xfrm>
            <a:off x="2699134" y="2476971"/>
            <a:ext cx="66675" cy="15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3" name="Line 23"/>
          <p:cNvSpPr>
            <a:spLocks noChangeShapeType="1"/>
          </p:cNvSpPr>
          <p:nvPr/>
        </p:nvSpPr>
        <p:spPr bwMode="auto">
          <a:xfrm>
            <a:off x="2699134" y="3680296"/>
            <a:ext cx="66675" cy="15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4" name="Line 24"/>
          <p:cNvSpPr>
            <a:spLocks noChangeShapeType="1"/>
          </p:cNvSpPr>
          <p:nvPr/>
        </p:nvSpPr>
        <p:spPr bwMode="auto">
          <a:xfrm>
            <a:off x="2699134" y="4326408"/>
            <a:ext cx="666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5" name="Line 25"/>
          <p:cNvSpPr>
            <a:spLocks noChangeShapeType="1"/>
          </p:cNvSpPr>
          <p:nvPr/>
        </p:nvSpPr>
        <p:spPr bwMode="auto">
          <a:xfrm>
            <a:off x="2699134" y="3067521"/>
            <a:ext cx="66675" cy="15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6" name="Text Box 26"/>
          <p:cNvSpPr>
            <a:spLocks noChangeArrowheads="1"/>
          </p:cNvSpPr>
          <p:nvPr/>
        </p:nvSpPr>
        <p:spPr bwMode="auto">
          <a:xfrm>
            <a:off x="2422909" y="2313458"/>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lang="en-US" altLang="zh-CN" sz="1600">
                <a:solidFill>
                  <a:schemeClr val="tx1"/>
                </a:solidFill>
                <a:latin typeface="Times New Roman" pitchFamily="18" charset="0"/>
                <a:ea typeface="方正琥珀繁体" pitchFamily="2" charset="-122"/>
              </a:rPr>
              <a:t>4</a:t>
            </a:r>
            <a:endParaRPr lang="en-US" altLang="zh-CN" b="0">
              <a:solidFill>
                <a:schemeClr val="tx1"/>
              </a:solidFill>
              <a:latin typeface="Times New Roman" pitchFamily="18" charset="0"/>
              <a:ea typeface="方正琥珀繁体" pitchFamily="2" charset="-122"/>
            </a:endParaRPr>
          </a:p>
        </p:txBody>
      </p:sp>
      <p:sp>
        <p:nvSpPr>
          <p:cNvPr id="10267" name="Text Box 27"/>
          <p:cNvSpPr>
            <a:spLocks noChangeArrowheads="1"/>
          </p:cNvSpPr>
          <p:nvPr/>
        </p:nvSpPr>
        <p:spPr bwMode="auto">
          <a:xfrm>
            <a:off x="2422909" y="2924646"/>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lang="en-US" altLang="zh-CN" sz="1600">
                <a:solidFill>
                  <a:schemeClr val="tx1"/>
                </a:solidFill>
                <a:latin typeface="Times New Roman" pitchFamily="18" charset="0"/>
                <a:ea typeface="方正琥珀繁体" pitchFamily="2" charset="-122"/>
              </a:rPr>
              <a:t>3</a:t>
            </a:r>
            <a:endParaRPr lang="zh-CN" altLang="en-US">
              <a:latin typeface="Times New Roman" pitchFamily="18" charset="0"/>
            </a:endParaRPr>
          </a:p>
        </p:txBody>
      </p:sp>
      <p:sp>
        <p:nvSpPr>
          <p:cNvPr id="10268" name="Text Box 28"/>
          <p:cNvSpPr>
            <a:spLocks noChangeArrowheads="1"/>
          </p:cNvSpPr>
          <p:nvPr/>
        </p:nvSpPr>
        <p:spPr bwMode="auto">
          <a:xfrm>
            <a:off x="2422909" y="3469158"/>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lang="en-US" altLang="zh-CN" sz="1600">
                <a:solidFill>
                  <a:schemeClr val="tx1"/>
                </a:solidFill>
                <a:latin typeface="Times New Roman" pitchFamily="18" charset="0"/>
                <a:ea typeface="方正琥珀繁体" pitchFamily="2" charset="-122"/>
              </a:rPr>
              <a:t>2</a:t>
            </a:r>
            <a:endParaRPr lang="zh-CN" altLang="en-US">
              <a:latin typeface="Times New Roman" pitchFamily="18" charset="0"/>
            </a:endParaRPr>
          </a:p>
        </p:txBody>
      </p:sp>
      <p:sp>
        <p:nvSpPr>
          <p:cNvPr id="10269" name="Text Box 29"/>
          <p:cNvSpPr>
            <a:spLocks noChangeArrowheads="1"/>
          </p:cNvSpPr>
          <p:nvPr/>
        </p:nvSpPr>
        <p:spPr bwMode="auto">
          <a:xfrm>
            <a:off x="2491172" y="4123208"/>
            <a:ext cx="2857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lang="en-US" altLang="zh-CN" sz="1600">
                <a:solidFill>
                  <a:schemeClr val="tx1"/>
                </a:solidFill>
                <a:latin typeface="Times New Roman" pitchFamily="18" charset="0"/>
                <a:ea typeface="方正琥珀繁体" pitchFamily="2" charset="-122"/>
              </a:rPr>
              <a:t>1</a:t>
            </a:r>
            <a:endParaRPr lang="en-US" altLang="zh-CN" sz="1600" b="0">
              <a:solidFill>
                <a:schemeClr val="tx1"/>
              </a:solidFill>
              <a:latin typeface="Times New Roman" pitchFamily="18" charset="0"/>
              <a:ea typeface="方正琥珀繁体" pitchFamily="2" charset="-122"/>
            </a:endParaRPr>
          </a:p>
        </p:txBody>
      </p:sp>
      <p:sp>
        <p:nvSpPr>
          <p:cNvPr id="10270" name="Text Box 30"/>
          <p:cNvSpPr>
            <a:spLocks noChangeArrowheads="1"/>
          </p:cNvSpPr>
          <p:nvPr/>
        </p:nvSpPr>
        <p:spPr bwMode="auto">
          <a:xfrm>
            <a:off x="2491172" y="4872508"/>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lang="en-US" altLang="zh-CN" sz="1600">
                <a:solidFill>
                  <a:schemeClr val="tx1"/>
                </a:solidFill>
                <a:latin typeface="Times New Roman" pitchFamily="18" charset="0"/>
                <a:ea typeface="方正琥珀繁体" pitchFamily="2" charset="-122"/>
              </a:rPr>
              <a:t>0</a:t>
            </a:r>
            <a:endParaRPr lang="zh-CN" altLang="en-US">
              <a:latin typeface="Times New Roman" pitchFamily="18" charset="0"/>
            </a:endParaRPr>
          </a:p>
        </p:txBody>
      </p:sp>
      <p:sp>
        <p:nvSpPr>
          <p:cNvPr id="10271" name="Line 31"/>
          <p:cNvSpPr>
            <a:spLocks noChangeShapeType="1"/>
          </p:cNvSpPr>
          <p:nvPr/>
        </p:nvSpPr>
        <p:spPr bwMode="auto">
          <a:xfrm>
            <a:off x="3342072" y="5042371"/>
            <a:ext cx="0" cy="682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72" name="Line 32"/>
          <p:cNvSpPr>
            <a:spLocks noChangeShapeType="1"/>
          </p:cNvSpPr>
          <p:nvPr/>
        </p:nvSpPr>
        <p:spPr bwMode="auto">
          <a:xfrm>
            <a:off x="4572384" y="5042371"/>
            <a:ext cx="0" cy="682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73" name="Text Box 33"/>
          <p:cNvSpPr>
            <a:spLocks noChangeArrowheads="1"/>
          </p:cNvSpPr>
          <p:nvPr/>
        </p:nvSpPr>
        <p:spPr bwMode="auto">
          <a:xfrm>
            <a:off x="3207134" y="5037608"/>
            <a:ext cx="2857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lang="en-US" altLang="zh-CN" sz="1600">
                <a:solidFill>
                  <a:schemeClr val="tx1"/>
                </a:solidFill>
                <a:latin typeface="Times New Roman" pitchFamily="18" charset="0"/>
                <a:ea typeface="方正琥珀繁体" pitchFamily="2" charset="-122"/>
              </a:rPr>
              <a:t>5</a:t>
            </a:r>
            <a:endParaRPr lang="zh-CN" altLang="en-US">
              <a:latin typeface="Times New Roman" pitchFamily="18" charset="0"/>
            </a:endParaRPr>
          </a:p>
        </p:txBody>
      </p:sp>
      <p:sp>
        <p:nvSpPr>
          <p:cNvPr id="10274" name="Text Box 34"/>
          <p:cNvSpPr>
            <a:spLocks noChangeArrowheads="1"/>
          </p:cNvSpPr>
          <p:nvPr/>
        </p:nvSpPr>
        <p:spPr bwMode="auto">
          <a:xfrm>
            <a:off x="3746884" y="5009033"/>
            <a:ext cx="387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lang="en-US" altLang="zh-CN" sz="1600">
                <a:solidFill>
                  <a:schemeClr val="tx1"/>
                </a:solidFill>
                <a:latin typeface="Times New Roman" pitchFamily="18" charset="0"/>
                <a:ea typeface="方正琥珀繁体" pitchFamily="2" charset="-122"/>
              </a:rPr>
              <a:t>10</a:t>
            </a:r>
            <a:endParaRPr lang="zh-CN" altLang="en-US">
              <a:latin typeface="Times New Roman" pitchFamily="18" charset="0"/>
            </a:endParaRPr>
          </a:p>
        </p:txBody>
      </p:sp>
      <p:sp>
        <p:nvSpPr>
          <p:cNvPr id="10275" name="Text Box 35"/>
          <p:cNvSpPr>
            <a:spLocks noChangeArrowheads="1"/>
          </p:cNvSpPr>
          <p:nvPr/>
        </p:nvSpPr>
        <p:spPr bwMode="auto">
          <a:xfrm>
            <a:off x="4380297" y="5037608"/>
            <a:ext cx="3873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lang="en-US" altLang="zh-CN" sz="1600">
                <a:solidFill>
                  <a:schemeClr val="tx1"/>
                </a:solidFill>
                <a:latin typeface="Times New Roman" pitchFamily="18" charset="0"/>
                <a:ea typeface="方正琥珀繁体" pitchFamily="2" charset="-122"/>
              </a:rPr>
              <a:t>15</a:t>
            </a:r>
            <a:endParaRPr lang="zh-CN" altLang="en-US">
              <a:latin typeface="Times New Roman" pitchFamily="18" charset="0"/>
            </a:endParaRPr>
          </a:p>
        </p:txBody>
      </p:sp>
      <p:grpSp>
        <p:nvGrpSpPr>
          <p:cNvPr id="11300" name="Group 36"/>
          <p:cNvGrpSpPr>
            <a:grpSpLocks/>
          </p:cNvGrpSpPr>
          <p:nvPr/>
        </p:nvGrpSpPr>
        <p:grpSpPr bwMode="auto">
          <a:xfrm>
            <a:off x="4507297" y="2232496"/>
            <a:ext cx="696912" cy="2797175"/>
            <a:chOff x="0" y="0"/>
            <a:chExt cx="439" cy="1762"/>
          </a:xfrm>
        </p:grpSpPr>
        <p:sp>
          <p:nvSpPr>
            <p:cNvPr id="10342" name="未知"/>
            <p:cNvSpPr>
              <a:spLocks noChangeArrowheads="1"/>
            </p:cNvSpPr>
            <p:nvPr/>
          </p:nvSpPr>
          <p:spPr bwMode="auto">
            <a:xfrm>
              <a:off x="0" y="1247"/>
              <a:ext cx="246" cy="515"/>
            </a:xfrm>
            <a:custGeom>
              <a:avLst/>
              <a:gdLst>
                <a:gd name="T0" fmla="*/ 0 w 288"/>
                <a:gd name="T1" fmla="*/ 460 h 576"/>
                <a:gd name="T2" fmla="*/ 105 w 288"/>
                <a:gd name="T3" fmla="*/ 384 h 576"/>
                <a:gd name="T4" fmla="*/ 210 w 288"/>
                <a:gd name="T5" fmla="*/ 0 h 576"/>
                <a:gd name="T6" fmla="*/ 0 60000 65536"/>
                <a:gd name="T7" fmla="*/ 0 60000 65536"/>
                <a:gd name="T8" fmla="*/ 0 60000 65536"/>
              </a:gdLst>
              <a:ahLst/>
              <a:cxnLst>
                <a:cxn ang="T6">
                  <a:pos x="T0" y="T1"/>
                </a:cxn>
                <a:cxn ang="T7">
                  <a:pos x="T2" y="T3"/>
                </a:cxn>
                <a:cxn ang="T8">
                  <a:pos x="T4" y="T5"/>
                </a:cxn>
              </a:cxnLst>
              <a:rect l="0" t="0" r="r" b="b"/>
              <a:pathLst>
                <a:path w="288" h="576">
                  <a:moveTo>
                    <a:pt x="0" y="576"/>
                  </a:moveTo>
                  <a:cubicBezTo>
                    <a:pt x="48" y="576"/>
                    <a:pt x="96" y="576"/>
                    <a:pt x="144" y="480"/>
                  </a:cubicBezTo>
                  <a:cubicBezTo>
                    <a:pt x="192" y="384"/>
                    <a:pt x="240" y="192"/>
                    <a:pt x="288" y="0"/>
                  </a:cubicBezTo>
                </a:path>
              </a:pathLst>
            </a:custGeom>
            <a:noFill/>
            <a:ln w="28575">
              <a:solidFill>
                <a:schemeClr val="accent2"/>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343" name="Line 38"/>
            <p:cNvSpPr>
              <a:spLocks noChangeShapeType="1"/>
            </p:cNvSpPr>
            <p:nvPr/>
          </p:nvSpPr>
          <p:spPr bwMode="auto">
            <a:xfrm flipV="1">
              <a:off x="233" y="0"/>
              <a:ext cx="206" cy="1330"/>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303" name="未知"/>
          <p:cNvSpPr>
            <a:spLocks noChangeArrowheads="1"/>
          </p:cNvSpPr>
          <p:nvPr/>
        </p:nvSpPr>
        <p:spPr bwMode="auto">
          <a:xfrm>
            <a:off x="2800734" y="2263762"/>
            <a:ext cx="421481" cy="2778609"/>
          </a:xfrm>
          <a:custGeom>
            <a:avLst/>
            <a:gdLst>
              <a:gd name="T0" fmla="*/ 0 w 576"/>
              <a:gd name="T1" fmla="*/ 2147483647 h 1728"/>
              <a:gd name="T2" fmla="*/ 307948943 w 576"/>
              <a:gd name="T3" fmla="*/ 2147483647 h 1728"/>
              <a:gd name="T4" fmla="*/ 739076331 w 576"/>
              <a:gd name="T5" fmla="*/ 0 h 1728"/>
              <a:gd name="T6" fmla="*/ 0 60000 65536"/>
              <a:gd name="T7" fmla="*/ 0 60000 65536"/>
              <a:gd name="T8" fmla="*/ 0 60000 65536"/>
            </a:gdLst>
            <a:ahLst/>
            <a:cxnLst>
              <a:cxn ang="T6">
                <a:pos x="T0" y="T1"/>
              </a:cxn>
              <a:cxn ang="T7">
                <a:pos x="T2" y="T3"/>
              </a:cxn>
              <a:cxn ang="T8">
                <a:pos x="T4" y="T5"/>
              </a:cxn>
            </a:cxnLst>
            <a:rect l="0" t="0" r="r" b="b"/>
            <a:pathLst>
              <a:path w="576" h="1728">
                <a:moveTo>
                  <a:pt x="0" y="1728"/>
                </a:moveTo>
                <a:cubicBezTo>
                  <a:pt x="72" y="1704"/>
                  <a:pt x="144" y="1680"/>
                  <a:pt x="240" y="1392"/>
                </a:cubicBezTo>
                <a:cubicBezTo>
                  <a:pt x="336" y="1104"/>
                  <a:pt x="456" y="552"/>
                  <a:pt x="576" y="0"/>
                </a:cubicBezTo>
              </a:path>
            </a:pathLst>
          </a:custGeom>
          <a:noFill/>
          <a:ln w="22225">
            <a:solidFill>
              <a:srgbClr val="FF0066"/>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lIns="90170" tIns="46990" rIns="90170" bIns="46990" anchor="ctr"/>
          <a:lstStyle/>
          <a:p>
            <a:endParaRPr lang="zh-CN" altLang="en-US"/>
          </a:p>
        </p:txBody>
      </p:sp>
      <p:sp>
        <p:nvSpPr>
          <p:cNvPr id="10278" name="Text Box 40"/>
          <p:cNvSpPr>
            <a:spLocks noChangeArrowheads="1"/>
          </p:cNvSpPr>
          <p:nvPr/>
        </p:nvSpPr>
        <p:spPr bwMode="auto">
          <a:xfrm>
            <a:off x="3904047" y="2675408"/>
            <a:ext cx="1044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lang="en-US" altLang="zh-CN" sz="2000" i="1">
                <a:solidFill>
                  <a:schemeClr val="tx1"/>
                </a:solidFill>
                <a:latin typeface="Times New Roman" pitchFamily="18" charset="0"/>
                <a:ea typeface="方正琥珀繁体" pitchFamily="2" charset="-122"/>
              </a:rPr>
              <a:t>U</a:t>
            </a:r>
            <a:r>
              <a:rPr lang="en-US" altLang="zh-CN" sz="2000" baseline="-25000">
                <a:solidFill>
                  <a:schemeClr val="tx1"/>
                </a:solidFill>
                <a:latin typeface="Times New Roman" pitchFamily="18" charset="0"/>
                <a:ea typeface="方正琥珀繁体" pitchFamily="2" charset="-122"/>
              </a:rPr>
              <a:t>GS</a:t>
            </a:r>
            <a:r>
              <a:rPr lang="en-US" altLang="zh-CN" sz="2000" i="1">
                <a:solidFill>
                  <a:schemeClr val="tx1"/>
                </a:solidFill>
                <a:latin typeface="Times New Roman" pitchFamily="18" charset="0"/>
                <a:ea typeface="方正琥珀繁体" pitchFamily="2" charset="-122"/>
              </a:rPr>
              <a:t> </a:t>
            </a:r>
            <a:r>
              <a:rPr lang="en-US" altLang="zh-CN" sz="2000">
                <a:solidFill>
                  <a:schemeClr val="tx1"/>
                </a:solidFill>
                <a:latin typeface="Times New Roman" pitchFamily="18" charset="0"/>
                <a:ea typeface="方正琥珀繁体" pitchFamily="2" charset="-122"/>
              </a:rPr>
              <a:t>=</a:t>
            </a:r>
            <a:r>
              <a:rPr lang="en-US" altLang="zh-CN" sz="1600">
                <a:solidFill>
                  <a:schemeClr val="tx1"/>
                </a:solidFill>
                <a:latin typeface="Times New Roman" pitchFamily="18" charset="0"/>
                <a:ea typeface="方正琥珀繁体" pitchFamily="2" charset="-122"/>
              </a:rPr>
              <a:t>5V</a:t>
            </a:r>
            <a:endParaRPr lang="zh-CN" altLang="en-US">
              <a:latin typeface="Times New Roman" pitchFamily="18" charset="0"/>
            </a:endParaRPr>
          </a:p>
        </p:txBody>
      </p:sp>
      <p:sp>
        <p:nvSpPr>
          <p:cNvPr id="10279" name="Text Box 41"/>
          <p:cNvSpPr>
            <a:spLocks noChangeArrowheads="1"/>
          </p:cNvSpPr>
          <p:nvPr/>
        </p:nvSpPr>
        <p:spPr bwMode="auto">
          <a:xfrm>
            <a:off x="4575559" y="2175346"/>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lang="en-US" altLang="zh-CN" sz="1600">
                <a:solidFill>
                  <a:schemeClr val="tx1"/>
                </a:solidFill>
                <a:latin typeface="Times New Roman" pitchFamily="18" charset="0"/>
                <a:ea typeface="方正琥珀繁体" pitchFamily="2" charset="-122"/>
              </a:rPr>
              <a:t>6V</a:t>
            </a:r>
            <a:endParaRPr lang="en-US" altLang="zh-CN" sz="1600" b="0">
              <a:solidFill>
                <a:schemeClr val="tx1"/>
              </a:solidFill>
              <a:latin typeface="Times New Roman" pitchFamily="18" charset="0"/>
              <a:ea typeface="方正琥珀繁体" pitchFamily="2" charset="-122"/>
            </a:endParaRPr>
          </a:p>
        </p:txBody>
      </p:sp>
      <p:sp>
        <p:nvSpPr>
          <p:cNvPr id="10280" name="Text Box 42"/>
          <p:cNvSpPr>
            <a:spLocks noChangeArrowheads="1"/>
          </p:cNvSpPr>
          <p:nvPr/>
        </p:nvSpPr>
        <p:spPr bwMode="auto">
          <a:xfrm>
            <a:off x="4432684" y="3389783"/>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lang="en-US" altLang="zh-CN" sz="1600">
                <a:solidFill>
                  <a:schemeClr val="tx1"/>
                </a:solidFill>
                <a:latin typeface="Times New Roman" pitchFamily="18" charset="0"/>
                <a:ea typeface="方正琥珀繁体" pitchFamily="2" charset="-122"/>
              </a:rPr>
              <a:t>4V</a:t>
            </a:r>
            <a:endParaRPr lang="zh-CN" altLang="en-US">
              <a:latin typeface="Times New Roman" pitchFamily="18" charset="0"/>
            </a:endParaRPr>
          </a:p>
        </p:txBody>
      </p:sp>
      <p:sp>
        <p:nvSpPr>
          <p:cNvPr id="10281" name="Text Box 43"/>
          <p:cNvSpPr>
            <a:spLocks noChangeArrowheads="1"/>
          </p:cNvSpPr>
          <p:nvPr/>
        </p:nvSpPr>
        <p:spPr bwMode="auto">
          <a:xfrm>
            <a:off x="4381884" y="4016846"/>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lang="en-US" altLang="zh-CN" sz="1600">
                <a:solidFill>
                  <a:schemeClr val="tx1"/>
                </a:solidFill>
                <a:latin typeface="Times New Roman" pitchFamily="18" charset="0"/>
                <a:ea typeface="方正琥珀繁体" pitchFamily="2" charset="-122"/>
              </a:rPr>
              <a:t>3V</a:t>
            </a:r>
            <a:endParaRPr lang="zh-CN" altLang="en-US">
              <a:latin typeface="Times New Roman" pitchFamily="18" charset="0"/>
            </a:endParaRPr>
          </a:p>
        </p:txBody>
      </p:sp>
      <p:sp>
        <p:nvSpPr>
          <p:cNvPr id="10282" name="Text Box 44"/>
          <p:cNvSpPr>
            <a:spLocks noChangeArrowheads="1"/>
          </p:cNvSpPr>
          <p:nvPr/>
        </p:nvSpPr>
        <p:spPr bwMode="auto">
          <a:xfrm>
            <a:off x="4312034" y="4602633"/>
            <a:ext cx="4318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lang="en-US" altLang="zh-CN" sz="1600">
                <a:solidFill>
                  <a:schemeClr val="tx1"/>
                </a:solidFill>
                <a:latin typeface="Times New Roman" pitchFamily="18" charset="0"/>
                <a:ea typeface="方正琥珀繁体" pitchFamily="2" charset="-122"/>
              </a:rPr>
              <a:t>2V</a:t>
            </a:r>
            <a:endParaRPr lang="zh-CN" altLang="en-US">
              <a:latin typeface="Times New Roman" pitchFamily="18" charset="0"/>
            </a:endParaRPr>
          </a:p>
        </p:txBody>
      </p:sp>
      <p:grpSp>
        <p:nvGrpSpPr>
          <p:cNvPr id="11309" name="Group 45"/>
          <p:cNvGrpSpPr>
            <a:grpSpLocks/>
          </p:cNvGrpSpPr>
          <p:nvPr/>
        </p:nvGrpSpPr>
        <p:grpSpPr bwMode="auto">
          <a:xfrm>
            <a:off x="3908809" y="2386483"/>
            <a:ext cx="74613" cy="2724150"/>
            <a:chOff x="0" y="0"/>
            <a:chExt cx="47" cy="1716"/>
          </a:xfrm>
        </p:grpSpPr>
        <p:sp>
          <p:nvSpPr>
            <p:cNvPr id="10335" name="Line 46"/>
            <p:cNvSpPr>
              <a:spLocks noChangeShapeType="1"/>
            </p:cNvSpPr>
            <p:nvPr/>
          </p:nvSpPr>
          <p:spPr bwMode="auto">
            <a:xfrm>
              <a:off x="20" y="0"/>
              <a:ext cx="1" cy="1673"/>
            </a:xfrm>
            <a:prstGeom prst="line">
              <a:avLst/>
            </a:prstGeom>
            <a:noFill/>
            <a:ln w="28575">
              <a:solidFill>
                <a:srgbClr val="FF0066"/>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36" name="Line 47"/>
            <p:cNvSpPr>
              <a:spLocks noChangeShapeType="1"/>
            </p:cNvSpPr>
            <p:nvPr/>
          </p:nvSpPr>
          <p:spPr bwMode="auto">
            <a:xfrm>
              <a:off x="20" y="1673"/>
              <a:ext cx="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37" name="Line 48"/>
            <p:cNvSpPr>
              <a:spLocks noChangeShapeType="1"/>
            </p:cNvSpPr>
            <p:nvPr/>
          </p:nvSpPr>
          <p:spPr bwMode="auto">
            <a:xfrm>
              <a:off x="20" y="1673"/>
              <a:ext cx="1" cy="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38" name="Oval 49"/>
            <p:cNvSpPr>
              <a:spLocks noChangeArrowheads="1"/>
            </p:cNvSpPr>
            <p:nvPr/>
          </p:nvSpPr>
          <p:spPr bwMode="auto">
            <a:xfrm>
              <a:off x="7" y="457"/>
              <a:ext cx="40" cy="44"/>
            </a:xfrm>
            <a:prstGeom prst="ellipse">
              <a:avLst/>
            </a:prstGeom>
            <a:solidFill>
              <a:srgbClr val="FF0066"/>
            </a:solidFill>
            <a:ln w="28575">
              <a:solidFill>
                <a:schemeClr val="tx1"/>
              </a:solidFill>
              <a:round/>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10339" name="Oval 50"/>
            <p:cNvSpPr>
              <a:spLocks noChangeArrowheads="1"/>
            </p:cNvSpPr>
            <p:nvPr/>
          </p:nvSpPr>
          <p:spPr bwMode="auto">
            <a:xfrm>
              <a:off x="0" y="836"/>
              <a:ext cx="41" cy="43"/>
            </a:xfrm>
            <a:prstGeom prst="ellipse">
              <a:avLst/>
            </a:prstGeom>
            <a:solidFill>
              <a:srgbClr val="FF0066"/>
            </a:solidFill>
            <a:ln w="28575">
              <a:solidFill>
                <a:schemeClr val="tx1"/>
              </a:solidFill>
              <a:round/>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10340" name="Oval 51"/>
            <p:cNvSpPr>
              <a:spLocks noChangeArrowheads="1"/>
            </p:cNvSpPr>
            <p:nvPr/>
          </p:nvSpPr>
          <p:spPr bwMode="auto">
            <a:xfrm>
              <a:off x="7" y="1215"/>
              <a:ext cx="40" cy="42"/>
            </a:xfrm>
            <a:prstGeom prst="ellipse">
              <a:avLst/>
            </a:prstGeom>
            <a:solidFill>
              <a:srgbClr val="FF0066"/>
            </a:solidFill>
            <a:ln w="28575">
              <a:solidFill>
                <a:schemeClr val="tx1"/>
              </a:solidFill>
              <a:round/>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10341" name="Oval 52"/>
            <p:cNvSpPr>
              <a:spLocks noChangeArrowheads="1"/>
            </p:cNvSpPr>
            <p:nvPr/>
          </p:nvSpPr>
          <p:spPr bwMode="auto">
            <a:xfrm>
              <a:off x="0" y="1586"/>
              <a:ext cx="41" cy="44"/>
            </a:xfrm>
            <a:prstGeom prst="ellipse">
              <a:avLst/>
            </a:prstGeom>
            <a:solidFill>
              <a:srgbClr val="FF0066"/>
            </a:solidFill>
            <a:ln w="28575">
              <a:solidFill>
                <a:schemeClr val="tx1"/>
              </a:solidFill>
              <a:round/>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grpSp>
      <p:grpSp>
        <p:nvGrpSpPr>
          <p:cNvPr id="11317" name="Group 53"/>
          <p:cNvGrpSpPr>
            <a:grpSpLocks/>
          </p:cNvGrpSpPr>
          <p:nvPr/>
        </p:nvGrpSpPr>
        <p:grpSpPr bwMode="auto">
          <a:xfrm>
            <a:off x="3940559" y="3134196"/>
            <a:ext cx="3724275" cy="1816100"/>
            <a:chOff x="0" y="0"/>
            <a:chExt cx="2346" cy="1144"/>
          </a:xfrm>
        </p:grpSpPr>
        <p:sp>
          <p:nvSpPr>
            <p:cNvPr id="10331" name="Line 54"/>
            <p:cNvSpPr>
              <a:spLocks noChangeShapeType="1"/>
            </p:cNvSpPr>
            <p:nvPr/>
          </p:nvSpPr>
          <p:spPr bwMode="auto">
            <a:xfrm>
              <a:off x="0" y="1144"/>
              <a:ext cx="1811" cy="1"/>
            </a:xfrm>
            <a:prstGeom prst="line">
              <a:avLst/>
            </a:prstGeom>
            <a:noFill/>
            <a:ln w="28575">
              <a:solidFill>
                <a:srgbClr val="FF0066"/>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32" name="Line 55"/>
            <p:cNvSpPr>
              <a:spLocks noChangeShapeType="1"/>
            </p:cNvSpPr>
            <p:nvPr/>
          </p:nvSpPr>
          <p:spPr bwMode="auto">
            <a:xfrm>
              <a:off x="0" y="773"/>
              <a:ext cx="2058" cy="1"/>
            </a:xfrm>
            <a:prstGeom prst="line">
              <a:avLst/>
            </a:prstGeom>
            <a:noFill/>
            <a:ln w="28575">
              <a:solidFill>
                <a:srgbClr val="FF0066"/>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33" name="Line 56"/>
            <p:cNvSpPr>
              <a:spLocks noChangeShapeType="1"/>
            </p:cNvSpPr>
            <p:nvPr/>
          </p:nvSpPr>
          <p:spPr bwMode="auto">
            <a:xfrm>
              <a:off x="0" y="387"/>
              <a:ext cx="2182" cy="1"/>
            </a:xfrm>
            <a:prstGeom prst="line">
              <a:avLst/>
            </a:prstGeom>
            <a:noFill/>
            <a:ln w="28575">
              <a:solidFill>
                <a:srgbClr val="FF0066"/>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34" name="Line 57"/>
            <p:cNvSpPr>
              <a:spLocks noChangeShapeType="1"/>
            </p:cNvSpPr>
            <p:nvPr/>
          </p:nvSpPr>
          <p:spPr bwMode="auto">
            <a:xfrm>
              <a:off x="0" y="0"/>
              <a:ext cx="2346" cy="1"/>
            </a:xfrm>
            <a:prstGeom prst="line">
              <a:avLst/>
            </a:prstGeom>
            <a:noFill/>
            <a:ln w="28575">
              <a:solidFill>
                <a:srgbClr val="FF0066"/>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322" name="Group 58"/>
          <p:cNvGrpSpPr>
            <a:grpSpLocks/>
          </p:cNvGrpSpPr>
          <p:nvPr/>
        </p:nvGrpSpPr>
        <p:grpSpPr bwMode="auto">
          <a:xfrm>
            <a:off x="3548447" y="1568921"/>
            <a:ext cx="1046162" cy="544512"/>
            <a:chOff x="0" y="0"/>
            <a:chExt cx="768" cy="384"/>
          </a:xfrm>
          <a:solidFill>
            <a:schemeClr val="bg1">
              <a:lumMod val="95000"/>
            </a:schemeClr>
          </a:solidFill>
        </p:grpSpPr>
        <p:sp>
          <p:nvSpPr>
            <p:cNvPr id="10329" name="AutoShape 59"/>
            <p:cNvSpPr>
              <a:spLocks noChangeArrowheads="1"/>
            </p:cNvSpPr>
            <p:nvPr/>
          </p:nvSpPr>
          <p:spPr bwMode="auto">
            <a:xfrm>
              <a:off x="0" y="0"/>
              <a:ext cx="768" cy="384"/>
            </a:xfrm>
            <a:prstGeom prst="wedgeRoundRectCallout">
              <a:avLst>
                <a:gd name="adj1" fmla="val 4690"/>
                <a:gd name="adj2" fmla="val 107551"/>
                <a:gd name="adj3" fmla="val 16667"/>
              </a:avLst>
            </a:prstGeom>
            <a:grpFill/>
            <a:ln w="12700">
              <a:solidFill>
                <a:srgbClr val="FFFF00"/>
              </a:solidFill>
              <a:miter lim="800000"/>
              <a:headEnd/>
              <a:tailEnd/>
            </a:ln>
          </p:spPr>
          <p:txBody>
            <a:bodyPr wrap="none" anchor="ctr"/>
            <a:lstStyle/>
            <a:p>
              <a:pPr algn="ctr" eaLnBrk="0" hangingPunct="0"/>
              <a:endParaRPr lang="zh-CN" altLang="zh-CN" sz="1600" b="0">
                <a:solidFill>
                  <a:schemeClr val="tx1"/>
                </a:solidFill>
                <a:latin typeface="Times New Roman" pitchFamily="18" charset="0"/>
                <a:ea typeface="方正琥珀繁体" pitchFamily="2" charset="-122"/>
              </a:endParaRPr>
            </a:p>
          </p:txBody>
        </p:sp>
        <p:sp>
          <p:nvSpPr>
            <p:cNvPr id="10330" name="Text Box 60"/>
            <p:cNvSpPr>
              <a:spLocks noChangeArrowheads="1"/>
            </p:cNvSpPr>
            <p:nvPr/>
          </p:nvSpPr>
          <p:spPr bwMode="auto">
            <a:xfrm>
              <a:off x="43" y="52"/>
              <a:ext cx="698" cy="279"/>
            </a:xfrm>
            <a:prstGeom prst="rect">
              <a:avLst/>
            </a:prstGeom>
            <a:grpFill/>
            <a:ln w="12700">
              <a:noFill/>
              <a:miter lim="800000"/>
              <a:headEnd/>
              <a:tailEnd/>
            </a:ln>
          </p:spPr>
          <p:txBody>
            <a:bodyPr wrap="none" anchor="ctr">
              <a:spAutoFit/>
            </a:bodyPr>
            <a:lstStyle/>
            <a:p>
              <a:pPr algn="ctr" eaLnBrk="0" hangingPunct="0"/>
              <a:r>
                <a:rPr lang="zh-CN" altLang="en-US" sz="2000" dirty="0">
                  <a:solidFill>
                    <a:srgbClr val="000000"/>
                  </a:solidFill>
                  <a:latin typeface="Times New Roman" pitchFamily="18" charset="0"/>
                  <a:sym typeface="Arial" pitchFamily="34" charset="0"/>
                </a:rPr>
                <a:t>恒流区</a:t>
              </a:r>
              <a:endParaRPr lang="zh-CN" altLang="en-US" sz="2000" dirty="0">
                <a:solidFill>
                  <a:srgbClr val="000000"/>
                </a:solidFill>
                <a:latin typeface="Times New Roman" pitchFamily="18" charset="0"/>
                <a:ea typeface="方正琥珀繁体" pitchFamily="2" charset="-122"/>
              </a:endParaRPr>
            </a:p>
          </p:txBody>
        </p:sp>
      </p:grpSp>
      <p:sp>
        <p:nvSpPr>
          <p:cNvPr id="11328" name="AutoShape 65"/>
          <p:cNvSpPr>
            <a:spLocks noChangeArrowheads="1"/>
          </p:cNvSpPr>
          <p:nvPr/>
        </p:nvSpPr>
        <p:spPr bwMode="auto">
          <a:xfrm rot="60000">
            <a:off x="845188" y="3848612"/>
            <a:ext cx="1235388" cy="829810"/>
          </a:xfrm>
          <a:prstGeom prst="wedgeRoundRectCallout">
            <a:avLst>
              <a:gd name="adj1" fmla="val 109638"/>
              <a:gd name="adj2" fmla="val -81382"/>
              <a:gd name="adj3" fmla="val 16667"/>
            </a:avLst>
          </a:prstGeom>
          <a:solidFill>
            <a:schemeClr val="bg1">
              <a:lumMod val="95000"/>
            </a:schemeClr>
          </a:solidFill>
          <a:ln w="12700">
            <a:solidFill>
              <a:srgbClr val="FFFF00"/>
            </a:solidFill>
            <a:miter lim="800000"/>
            <a:headEnd/>
            <a:tailEnd/>
          </a:ln>
        </p:spPr>
        <p:txBody>
          <a:bodyPr wrap="none" lIns="90170" tIns="46990" rIns="90170" bIns="46990" anchor="ctr"/>
          <a:lstStyle/>
          <a:p>
            <a:pPr algn="ctr" eaLnBrk="0" hangingPunct="0"/>
            <a:r>
              <a:rPr lang="zh-CN" altLang="en-US" sz="2000" dirty="0">
                <a:solidFill>
                  <a:schemeClr val="tx1"/>
                </a:solidFill>
                <a:latin typeface="Times New Roman" pitchFamily="18" charset="0"/>
                <a:sym typeface="Arial" pitchFamily="34" charset="0"/>
              </a:rPr>
              <a:t>可变</a:t>
            </a:r>
          </a:p>
          <a:p>
            <a:pPr algn="ctr" eaLnBrk="0" hangingPunct="0"/>
            <a:r>
              <a:rPr lang="zh-CN" altLang="en-US" sz="2000" dirty="0">
                <a:solidFill>
                  <a:schemeClr val="tx1"/>
                </a:solidFill>
                <a:latin typeface="Times New Roman" pitchFamily="18" charset="0"/>
                <a:sym typeface="Arial" pitchFamily="34" charset="0"/>
              </a:rPr>
              <a:t>电阻区</a:t>
            </a:r>
          </a:p>
        </p:txBody>
      </p:sp>
      <p:grpSp>
        <p:nvGrpSpPr>
          <p:cNvPr id="11329" name="Group 67"/>
          <p:cNvGrpSpPr>
            <a:grpSpLocks/>
          </p:cNvGrpSpPr>
          <p:nvPr/>
        </p:nvGrpSpPr>
        <p:grpSpPr bwMode="auto">
          <a:xfrm>
            <a:off x="6750434" y="2999258"/>
            <a:ext cx="979488" cy="2043113"/>
            <a:chOff x="0" y="0"/>
            <a:chExt cx="617" cy="1287"/>
          </a:xfrm>
        </p:grpSpPr>
        <p:sp>
          <p:nvSpPr>
            <p:cNvPr id="10322" name="未知"/>
            <p:cNvSpPr>
              <a:spLocks noChangeArrowheads="1"/>
            </p:cNvSpPr>
            <p:nvPr/>
          </p:nvSpPr>
          <p:spPr bwMode="auto">
            <a:xfrm>
              <a:off x="0" y="728"/>
              <a:ext cx="329" cy="559"/>
            </a:xfrm>
            <a:custGeom>
              <a:avLst/>
              <a:gdLst>
                <a:gd name="T0" fmla="*/ 0 w 384"/>
                <a:gd name="T1" fmla="*/ 501 h 624"/>
                <a:gd name="T2" fmla="*/ 105 w 384"/>
                <a:gd name="T3" fmla="*/ 385 h 624"/>
                <a:gd name="T4" fmla="*/ 282 w 384"/>
                <a:gd name="T5" fmla="*/ 0 h 624"/>
                <a:gd name="T6" fmla="*/ 0 60000 65536"/>
                <a:gd name="T7" fmla="*/ 0 60000 65536"/>
                <a:gd name="T8" fmla="*/ 0 60000 65536"/>
              </a:gdLst>
              <a:ahLst/>
              <a:cxnLst>
                <a:cxn ang="T6">
                  <a:pos x="T0" y="T1"/>
                </a:cxn>
                <a:cxn ang="T7">
                  <a:pos x="T2" y="T3"/>
                </a:cxn>
                <a:cxn ang="T8">
                  <a:pos x="T4" y="T5"/>
                </a:cxn>
              </a:cxnLst>
              <a:rect l="0" t="0" r="r" b="b"/>
              <a:pathLst>
                <a:path w="384" h="624">
                  <a:moveTo>
                    <a:pt x="0" y="624"/>
                  </a:moveTo>
                  <a:cubicBezTo>
                    <a:pt x="40" y="604"/>
                    <a:pt x="80" y="584"/>
                    <a:pt x="144" y="480"/>
                  </a:cubicBezTo>
                  <a:cubicBezTo>
                    <a:pt x="208" y="376"/>
                    <a:pt x="296" y="188"/>
                    <a:pt x="384" y="0"/>
                  </a:cubicBezTo>
                </a:path>
              </a:pathLst>
            </a:cu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323" name="Line 69"/>
            <p:cNvSpPr>
              <a:spLocks noChangeShapeType="1"/>
            </p:cNvSpPr>
            <p:nvPr/>
          </p:nvSpPr>
          <p:spPr bwMode="auto">
            <a:xfrm flipV="1">
              <a:off x="329" y="0"/>
              <a:ext cx="288" cy="72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24" name="Oval 70"/>
            <p:cNvSpPr>
              <a:spLocks noChangeArrowheads="1"/>
            </p:cNvSpPr>
            <p:nvPr/>
          </p:nvSpPr>
          <p:spPr bwMode="auto">
            <a:xfrm>
              <a:off x="240" y="843"/>
              <a:ext cx="41" cy="43"/>
            </a:xfrm>
            <a:prstGeom prst="ellipse">
              <a:avLst/>
            </a:prstGeom>
            <a:solidFill>
              <a:srgbClr val="FF0066"/>
            </a:solidFill>
            <a:ln w="28575">
              <a:solidFill>
                <a:schemeClr val="tx1"/>
              </a:solidFill>
              <a:round/>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10325" name="Oval 71"/>
            <p:cNvSpPr>
              <a:spLocks noChangeArrowheads="1"/>
            </p:cNvSpPr>
            <p:nvPr/>
          </p:nvSpPr>
          <p:spPr bwMode="auto">
            <a:xfrm>
              <a:off x="412" y="450"/>
              <a:ext cx="40" cy="43"/>
            </a:xfrm>
            <a:prstGeom prst="ellipse">
              <a:avLst/>
            </a:prstGeom>
            <a:solidFill>
              <a:srgbClr val="FF0066"/>
            </a:solidFill>
            <a:ln w="28575">
              <a:solidFill>
                <a:schemeClr val="tx1"/>
              </a:solidFill>
              <a:round/>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10326" name="Oval 72"/>
            <p:cNvSpPr>
              <a:spLocks noChangeArrowheads="1"/>
            </p:cNvSpPr>
            <p:nvPr/>
          </p:nvSpPr>
          <p:spPr bwMode="auto">
            <a:xfrm>
              <a:off x="569" y="57"/>
              <a:ext cx="42" cy="43"/>
            </a:xfrm>
            <a:prstGeom prst="ellipse">
              <a:avLst/>
            </a:prstGeom>
            <a:solidFill>
              <a:srgbClr val="FF0066"/>
            </a:solidFill>
            <a:ln w="28575">
              <a:solidFill>
                <a:schemeClr val="tx1"/>
              </a:solidFill>
              <a:round/>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grpSp>
      <p:grpSp>
        <p:nvGrpSpPr>
          <p:cNvPr id="11335" name="Group 73"/>
          <p:cNvGrpSpPr>
            <a:grpSpLocks/>
          </p:cNvGrpSpPr>
          <p:nvPr/>
        </p:nvGrpSpPr>
        <p:grpSpPr bwMode="auto">
          <a:xfrm>
            <a:off x="6147184" y="1978496"/>
            <a:ext cx="2781300" cy="3640137"/>
            <a:chOff x="0" y="-20"/>
            <a:chExt cx="1752" cy="2293"/>
          </a:xfrm>
        </p:grpSpPr>
        <p:sp>
          <p:nvSpPr>
            <p:cNvPr id="10305" name="Line 74"/>
            <p:cNvSpPr>
              <a:spLocks noChangeShapeType="1"/>
            </p:cNvSpPr>
            <p:nvPr/>
          </p:nvSpPr>
          <p:spPr bwMode="auto">
            <a:xfrm>
              <a:off x="9" y="1910"/>
              <a:ext cx="1399" cy="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06" name="Line 75"/>
            <p:cNvSpPr>
              <a:spLocks noChangeShapeType="1"/>
            </p:cNvSpPr>
            <p:nvPr/>
          </p:nvSpPr>
          <p:spPr bwMode="auto">
            <a:xfrm flipV="1">
              <a:off x="174" y="108"/>
              <a:ext cx="1" cy="1802"/>
            </a:xfrm>
            <a:prstGeom prst="line">
              <a:avLst/>
            </a:prstGeom>
            <a:noFill/>
            <a:ln w="38100">
              <a:solidFill>
                <a:srgbClr val="000000"/>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07" name="Text Box 76"/>
            <p:cNvSpPr>
              <a:spLocks noChangeArrowheads="1"/>
            </p:cNvSpPr>
            <p:nvPr/>
          </p:nvSpPr>
          <p:spPr bwMode="auto">
            <a:xfrm>
              <a:off x="216" y="-20"/>
              <a:ext cx="83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eaLnBrk="0" hangingPunct="0"/>
              <a:r>
                <a:rPr lang="en-US" altLang="zh-CN" i="1" dirty="0">
                  <a:solidFill>
                    <a:schemeClr val="tx1"/>
                  </a:solidFill>
                  <a:latin typeface="Times New Roman" pitchFamily="18" charset="0"/>
                  <a:ea typeface="方正琥珀繁体" pitchFamily="2" charset="-122"/>
                </a:rPr>
                <a:t>I</a:t>
              </a:r>
              <a:r>
                <a:rPr lang="en-US" altLang="zh-CN" sz="2000" baseline="-25000" dirty="0">
                  <a:solidFill>
                    <a:schemeClr val="tx1"/>
                  </a:solidFill>
                  <a:latin typeface="Times New Roman" pitchFamily="18" charset="0"/>
                  <a:ea typeface="方正琥珀繁体" pitchFamily="2" charset="-122"/>
                </a:rPr>
                <a:t>D</a:t>
              </a:r>
              <a:r>
                <a:rPr lang="en-US" altLang="zh-CN" b="0" dirty="0">
                  <a:solidFill>
                    <a:schemeClr val="tx1"/>
                  </a:solidFill>
                  <a:latin typeface="Times New Roman" pitchFamily="18" charset="0"/>
                  <a:ea typeface="方正琥珀繁体" pitchFamily="2" charset="-122"/>
                </a:rPr>
                <a:t> /mA</a:t>
              </a:r>
              <a:endParaRPr lang="zh-CN" altLang="en-US" sz="2800" dirty="0">
                <a:latin typeface="Times New Roman" pitchFamily="18" charset="0"/>
              </a:endParaRPr>
            </a:p>
          </p:txBody>
        </p:sp>
        <p:sp>
          <p:nvSpPr>
            <p:cNvPr id="10308" name="Oval 77"/>
            <p:cNvSpPr>
              <a:spLocks noChangeArrowheads="1"/>
            </p:cNvSpPr>
            <p:nvPr/>
          </p:nvSpPr>
          <p:spPr bwMode="auto">
            <a:xfrm>
              <a:off x="421" y="1831"/>
              <a:ext cx="41" cy="43"/>
            </a:xfrm>
            <a:prstGeom prst="ellipse">
              <a:avLst/>
            </a:prstGeom>
            <a:solidFill>
              <a:srgbClr val="FF0066"/>
            </a:solidFill>
            <a:ln w="28575">
              <a:solidFill>
                <a:schemeClr val="tx1"/>
              </a:solidFill>
              <a:round/>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10309" name="Text Box 78"/>
            <p:cNvSpPr>
              <a:spLocks noChangeArrowheads="1"/>
            </p:cNvSpPr>
            <p:nvPr/>
          </p:nvSpPr>
          <p:spPr bwMode="auto">
            <a:xfrm rot="-3947509">
              <a:off x="545" y="1111"/>
              <a:ext cx="7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lang="en-US" altLang="zh-CN" sz="2000" i="1">
                  <a:solidFill>
                    <a:schemeClr val="tx1"/>
                  </a:solidFill>
                  <a:latin typeface="Times New Roman" pitchFamily="18" charset="0"/>
                  <a:ea typeface="方正琥珀繁体" pitchFamily="2" charset="-122"/>
                </a:rPr>
                <a:t>U</a:t>
              </a:r>
              <a:r>
                <a:rPr lang="en-US" altLang="zh-CN" sz="2000" baseline="-25000">
                  <a:solidFill>
                    <a:schemeClr val="tx1"/>
                  </a:solidFill>
                  <a:latin typeface="Times New Roman" pitchFamily="18" charset="0"/>
                  <a:ea typeface="方正琥珀繁体" pitchFamily="2" charset="-122"/>
                </a:rPr>
                <a:t>DS</a:t>
              </a:r>
              <a:r>
                <a:rPr lang="en-US" altLang="zh-CN" sz="2000">
                  <a:solidFill>
                    <a:schemeClr val="tx1"/>
                  </a:solidFill>
                  <a:latin typeface="Times New Roman" pitchFamily="18" charset="0"/>
                  <a:ea typeface="方正琥珀繁体" pitchFamily="2" charset="-122"/>
                </a:rPr>
                <a:t> =10V</a:t>
              </a:r>
              <a:endParaRPr lang="en-US" altLang="zh-CN" sz="1600">
                <a:solidFill>
                  <a:schemeClr val="tx1"/>
                </a:solidFill>
                <a:latin typeface="Times New Roman" pitchFamily="18" charset="0"/>
                <a:ea typeface="方正琥珀繁体" pitchFamily="2" charset="-122"/>
              </a:endParaRPr>
            </a:p>
          </p:txBody>
        </p:sp>
        <p:sp>
          <p:nvSpPr>
            <p:cNvPr id="10310" name="Text Box 79"/>
            <p:cNvSpPr>
              <a:spLocks noChangeArrowheads="1"/>
            </p:cNvSpPr>
            <p:nvPr/>
          </p:nvSpPr>
          <p:spPr bwMode="auto">
            <a:xfrm>
              <a:off x="1" y="1931"/>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lang="en-US" altLang="zh-CN" sz="1600">
                  <a:solidFill>
                    <a:schemeClr val="tx1"/>
                  </a:solidFill>
                  <a:latin typeface="Times New Roman" pitchFamily="18" charset="0"/>
                  <a:ea typeface="方正琥珀繁体" pitchFamily="2" charset="-122"/>
                </a:rPr>
                <a:t>0</a:t>
              </a:r>
              <a:endParaRPr lang="zh-CN" altLang="en-US">
                <a:latin typeface="Times New Roman" pitchFamily="18" charset="0"/>
              </a:endParaRPr>
            </a:p>
          </p:txBody>
        </p:sp>
        <p:sp>
          <p:nvSpPr>
            <p:cNvPr id="10311" name="Text Box 80"/>
            <p:cNvSpPr>
              <a:spLocks noChangeArrowheads="1"/>
            </p:cNvSpPr>
            <p:nvPr/>
          </p:nvSpPr>
          <p:spPr bwMode="auto">
            <a:xfrm>
              <a:off x="0" y="1305"/>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lang="en-US" altLang="zh-CN" sz="1600">
                  <a:solidFill>
                    <a:schemeClr val="tx1"/>
                  </a:solidFill>
                  <a:latin typeface="Times New Roman" pitchFamily="18" charset="0"/>
                  <a:ea typeface="方正琥珀繁体" pitchFamily="2" charset="-122"/>
                </a:rPr>
                <a:t>1</a:t>
              </a:r>
              <a:endParaRPr lang="en-US" altLang="zh-CN" sz="1600" b="0">
                <a:solidFill>
                  <a:schemeClr val="tx1"/>
                </a:solidFill>
                <a:latin typeface="Times New Roman" pitchFamily="18" charset="0"/>
                <a:ea typeface="方正琥珀繁体" pitchFamily="2" charset="-122"/>
              </a:endParaRPr>
            </a:p>
          </p:txBody>
        </p:sp>
        <p:sp>
          <p:nvSpPr>
            <p:cNvPr id="10312" name="Text Box 81"/>
            <p:cNvSpPr>
              <a:spLocks noChangeArrowheads="1"/>
            </p:cNvSpPr>
            <p:nvPr/>
          </p:nvSpPr>
          <p:spPr bwMode="auto">
            <a:xfrm>
              <a:off x="1" y="913"/>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lang="en-US" altLang="zh-CN" sz="1600">
                  <a:solidFill>
                    <a:schemeClr val="tx1"/>
                  </a:solidFill>
                  <a:latin typeface="Times New Roman" pitchFamily="18" charset="0"/>
                  <a:ea typeface="方正琥珀繁体" pitchFamily="2" charset="-122"/>
                </a:rPr>
                <a:t>2</a:t>
              </a:r>
              <a:endParaRPr lang="en-US" altLang="zh-CN" sz="1600" b="0">
                <a:solidFill>
                  <a:schemeClr val="tx1"/>
                </a:solidFill>
                <a:latin typeface="Times New Roman" pitchFamily="18" charset="0"/>
                <a:ea typeface="方正琥珀繁体" pitchFamily="2" charset="-122"/>
              </a:endParaRPr>
            </a:p>
          </p:txBody>
        </p:sp>
        <p:sp>
          <p:nvSpPr>
            <p:cNvPr id="10313" name="Text Box 82"/>
            <p:cNvSpPr>
              <a:spLocks noChangeArrowheads="1"/>
            </p:cNvSpPr>
            <p:nvPr/>
          </p:nvSpPr>
          <p:spPr bwMode="auto">
            <a:xfrm>
              <a:off x="0" y="489"/>
              <a:ext cx="18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lang="en-US" altLang="zh-CN" sz="1600">
                  <a:solidFill>
                    <a:schemeClr val="tx1"/>
                  </a:solidFill>
                  <a:latin typeface="Times New Roman" pitchFamily="18" charset="0"/>
                  <a:ea typeface="方正琥珀繁体" pitchFamily="2" charset="-122"/>
                </a:rPr>
                <a:t>3</a:t>
              </a:r>
              <a:endParaRPr lang="en-US" altLang="zh-CN" sz="1600" b="0">
                <a:solidFill>
                  <a:schemeClr val="tx1"/>
                </a:solidFill>
                <a:latin typeface="Times New Roman" pitchFamily="18" charset="0"/>
                <a:ea typeface="方正琥珀繁体" pitchFamily="2" charset="-122"/>
              </a:endParaRPr>
            </a:p>
          </p:txBody>
        </p:sp>
        <p:sp>
          <p:nvSpPr>
            <p:cNvPr id="10314" name="Line 83"/>
            <p:cNvSpPr>
              <a:spLocks noChangeShapeType="1"/>
            </p:cNvSpPr>
            <p:nvPr/>
          </p:nvSpPr>
          <p:spPr bwMode="auto">
            <a:xfrm>
              <a:off x="462" y="1910"/>
              <a:ext cx="1" cy="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15" name="Line 84"/>
            <p:cNvSpPr>
              <a:spLocks noChangeShapeType="1"/>
            </p:cNvSpPr>
            <p:nvPr/>
          </p:nvSpPr>
          <p:spPr bwMode="auto">
            <a:xfrm>
              <a:off x="750" y="1910"/>
              <a:ext cx="1" cy="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16" name="Line 85"/>
            <p:cNvSpPr>
              <a:spLocks noChangeShapeType="1"/>
            </p:cNvSpPr>
            <p:nvPr/>
          </p:nvSpPr>
          <p:spPr bwMode="auto">
            <a:xfrm>
              <a:off x="1038" y="1907"/>
              <a:ext cx="1" cy="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17" name="Text Box 86"/>
            <p:cNvSpPr>
              <a:spLocks noChangeArrowheads="1"/>
            </p:cNvSpPr>
            <p:nvPr/>
          </p:nvSpPr>
          <p:spPr bwMode="auto">
            <a:xfrm>
              <a:off x="372" y="1931"/>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lang="en-US" altLang="zh-CN" sz="1600">
                  <a:solidFill>
                    <a:schemeClr val="tx1"/>
                  </a:solidFill>
                  <a:latin typeface="Times New Roman" pitchFamily="18" charset="0"/>
                  <a:ea typeface="方正琥珀繁体" pitchFamily="2" charset="-122"/>
                </a:rPr>
                <a:t>2</a:t>
              </a:r>
              <a:endParaRPr lang="zh-CN" altLang="en-US">
                <a:latin typeface="Times New Roman" pitchFamily="18" charset="0"/>
              </a:endParaRPr>
            </a:p>
          </p:txBody>
        </p:sp>
        <p:sp>
          <p:nvSpPr>
            <p:cNvPr id="10318" name="Text Box 87"/>
            <p:cNvSpPr>
              <a:spLocks noChangeArrowheads="1"/>
            </p:cNvSpPr>
            <p:nvPr/>
          </p:nvSpPr>
          <p:spPr bwMode="auto">
            <a:xfrm>
              <a:off x="660" y="1931"/>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lang="en-US" altLang="zh-CN" sz="1600">
                  <a:solidFill>
                    <a:schemeClr val="tx1"/>
                  </a:solidFill>
                  <a:latin typeface="Times New Roman" pitchFamily="18" charset="0"/>
                  <a:ea typeface="方正琥珀繁体" pitchFamily="2" charset="-122"/>
                </a:rPr>
                <a:t>4</a:t>
              </a:r>
              <a:endParaRPr lang="en-US" altLang="zh-CN" sz="1600" b="0">
                <a:solidFill>
                  <a:schemeClr val="tx1"/>
                </a:solidFill>
                <a:latin typeface="Times New Roman" pitchFamily="18" charset="0"/>
                <a:ea typeface="方正琥珀繁体" pitchFamily="2" charset="-122"/>
              </a:endParaRPr>
            </a:p>
          </p:txBody>
        </p:sp>
        <p:sp>
          <p:nvSpPr>
            <p:cNvPr id="10319" name="Text Box 88"/>
            <p:cNvSpPr>
              <a:spLocks noChangeArrowheads="1"/>
            </p:cNvSpPr>
            <p:nvPr/>
          </p:nvSpPr>
          <p:spPr bwMode="auto">
            <a:xfrm>
              <a:off x="948" y="1931"/>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lang="en-US" altLang="zh-CN" sz="1600">
                  <a:solidFill>
                    <a:schemeClr val="tx1"/>
                  </a:solidFill>
                  <a:latin typeface="Times New Roman" pitchFamily="18" charset="0"/>
                  <a:ea typeface="方正琥珀繁体" pitchFamily="2" charset="-122"/>
                </a:rPr>
                <a:t>6</a:t>
              </a:r>
              <a:endParaRPr lang="zh-CN" altLang="en-US">
                <a:latin typeface="Times New Roman" pitchFamily="18" charset="0"/>
              </a:endParaRPr>
            </a:p>
          </p:txBody>
        </p:sp>
        <p:sp>
          <p:nvSpPr>
            <p:cNvPr id="10320" name="Text Box 89"/>
            <p:cNvSpPr>
              <a:spLocks noChangeArrowheads="1"/>
            </p:cNvSpPr>
            <p:nvPr/>
          </p:nvSpPr>
          <p:spPr bwMode="auto">
            <a:xfrm>
              <a:off x="1156" y="1999"/>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lang="en-US" altLang="zh-CN" sz="2000" i="1">
                  <a:solidFill>
                    <a:schemeClr val="tx1"/>
                  </a:solidFill>
                  <a:latin typeface="Times New Roman" pitchFamily="18" charset="0"/>
                  <a:ea typeface="方正琥珀繁体" pitchFamily="2" charset="-122"/>
                </a:rPr>
                <a:t>U</a:t>
              </a:r>
              <a:r>
                <a:rPr lang="en-US" altLang="zh-CN" sz="2000" baseline="-25000">
                  <a:solidFill>
                    <a:schemeClr val="tx1"/>
                  </a:solidFill>
                  <a:latin typeface="Times New Roman" pitchFamily="18" charset="0"/>
                  <a:ea typeface="方正琥珀繁体" pitchFamily="2" charset="-122"/>
                </a:rPr>
                <a:t>GS</a:t>
              </a:r>
              <a:r>
                <a:rPr lang="en-US" altLang="zh-CN" sz="1200">
                  <a:solidFill>
                    <a:schemeClr val="tx1"/>
                  </a:solidFill>
                  <a:latin typeface="Times New Roman" pitchFamily="18" charset="0"/>
                  <a:ea typeface="方正琥珀繁体" pitchFamily="2" charset="-122"/>
                </a:rPr>
                <a:t> </a:t>
              </a:r>
              <a:r>
                <a:rPr lang="en-US" altLang="zh-CN" sz="2000">
                  <a:solidFill>
                    <a:schemeClr val="tx1"/>
                  </a:solidFill>
                  <a:latin typeface="Times New Roman" pitchFamily="18" charset="0"/>
                  <a:ea typeface="方正琥珀繁体" pitchFamily="2" charset="-122"/>
                </a:rPr>
                <a:t>/</a:t>
              </a:r>
              <a:r>
                <a:rPr lang="en-US" altLang="zh-CN" sz="2000" b="0">
                  <a:solidFill>
                    <a:schemeClr val="tx1"/>
                  </a:solidFill>
                  <a:latin typeface="Times New Roman" pitchFamily="18" charset="0"/>
                  <a:ea typeface="方正琥珀繁体" pitchFamily="2" charset="-122"/>
                </a:rPr>
                <a:t> </a:t>
              </a:r>
              <a:r>
                <a:rPr lang="en-US" altLang="zh-CN" sz="2000">
                  <a:solidFill>
                    <a:schemeClr val="tx1"/>
                  </a:solidFill>
                  <a:latin typeface="Times New Roman" pitchFamily="18" charset="0"/>
                  <a:ea typeface="方正琥珀繁体" pitchFamily="2" charset="-122"/>
                </a:rPr>
                <a:t>V</a:t>
              </a:r>
              <a:endParaRPr lang="zh-CN" altLang="en-US">
                <a:latin typeface="Times New Roman" pitchFamily="18" charset="0"/>
              </a:endParaRPr>
            </a:p>
          </p:txBody>
        </p:sp>
        <p:sp>
          <p:nvSpPr>
            <p:cNvPr id="10321" name="Text Box 90"/>
            <p:cNvSpPr>
              <a:spLocks noChangeArrowheads="1"/>
            </p:cNvSpPr>
            <p:nvPr/>
          </p:nvSpPr>
          <p:spPr bwMode="auto">
            <a:xfrm>
              <a:off x="128" y="1985"/>
              <a:ext cx="6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i="1">
                  <a:solidFill>
                    <a:srgbClr val="FF3300"/>
                  </a:solidFill>
                  <a:latin typeface="Times New Roman" pitchFamily="18" charset="0"/>
                  <a:ea typeface="方正琥珀繁体" pitchFamily="2" charset="-122"/>
                </a:rPr>
                <a:t>U</a:t>
              </a:r>
              <a:r>
                <a:rPr lang="en-US" altLang="zh-CN" sz="1400">
                  <a:solidFill>
                    <a:srgbClr val="FF3300"/>
                  </a:solidFill>
                  <a:latin typeface="Times New Roman" pitchFamily="18" charset="0"/>
                  <a:ea typeface="方正琥珀繁体" pitchFamily="2" charset="-122"/>
                </a:rPr>
                <a:t>G</a:t>
              </a:r>
              <a:r>
                <a:rPr lang="en-US" altLang="zh-CN" sz="2000">
                  <a:solidFill>
                    <a:srgbClr val="FF3300"/>
                  </a:solidFill>
                  <a:latin typeface="Times New Roman" pitchFamily="18" charset="0"/>
                  <a:ea typeface="方正琥珀繁体" pitchFamily="2" charset="-122"/>
                </a:rPr>
                <a:t>s(th)</a:t>
              </a:r>
              <a:endParaRPr lang="zh-CN" altLang="en-US">
                <a:latin typeface="Times New Roman" pitchFamily="18" charset="0"/>
              </a:endParaRPr>
            </a:p>
          </p:txBody>
        </p:sp>
      </p:grpSp>
      <p:sp>
        <p:nvSpPr>
          <p:cNvPr id="11353" name="Text Box 91"/>
          <p:cNvSpPr>
            <a:spLocks noChangeArrowheads="1"/>
          </p:cNvSpPr>
          <p:nvPr/>
        </p:nvSpPr>
        <p:spPr bwMode="auto">
          <a:xfrm>
            <a:off x="3205547" y="5617046"/>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lang="zh-CN" altLang="en-US" dirty="0">
                <a:solidFill>
                  <a:schemeClr val="tx1"/>
                </a:solidFill>
                <a:latin typeface="Times New Roman" pitchFamily="18" charset="0"/>
                <a:sym typeface="Arial" pitchFamily="34" charset="0"/>
              </a:rPr>
              <a:t>输出特性</a:t>
            </a:r>
            <a:endParaRPr lang="zh-CN" altLang="en-US" dirty="0">
              <a:solidFill>
                <a:schemeClr val="tx1"/>
              </a:solidFill>
              <a:latin typeface="Times New Roman" pitchFamily="18" charset="0"/>
            </a:endParaRPr>
          </a:p>
        </p:txBody>
      </p:sp>
      <p:sp>
        <p:nvSpPr>
          <p:cNvPr id="11354" name="Text Box 92"/>
          <p:cNvSpPr>
            <a:spLocks noChangeArrowheads="1"/>
          </p:cNvSpPr>
          <p:nvPr/>
        </p:nvSpPr>
        <p:spPr bwMode="auto">
          <a:xfrm>
            <a:off x="6667884" y="5636096"/>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lang="zh-CN" altLang="en-US" dirty="0">
                <a:solidFill>
                  <a:schemeClr val="tx1"/>
                </a:solidFill>
                <a:latin typeface="Times New Roman" pitchFamily="18" charset="0"/>
                <a:sym typeface="Arial" pitchFamily="34" charset="0"/>
              </a:rPr>
              <a:t>转移特性</a:t>
            </a:r>
            <a:endParaRPr lang="zh-CN" altLang="en-US" b="0" dirty="0">
              <a:solidFill>
                <a:schemeClr val="tx1"/>
              </a:solidFill>
              <a:latin typeface="Times New Roman" pitchFamily="18" charset="0"/>
              <a:sym typeface="Arial" pitchFamily="34" charset="0"/>
            </a:endParaRPr>
          </a:p>
        </p:txBody>
      </p:sp>
      <p:sp>
        <p:nvSpPr>
          <p:cNvPr id="10292" name="Text Box 93"/>
          <p:cNvSpPr>
            <a:spLocks noChangeArrowheads="1"/>
          </p:cNvSpPr>
          <p:nvPr/>
        </p:nvSpPr>
        <p:spPr bwMode="auto">
          <a:xfrm rot="86690">
            <a:off x="4986722" y="5096346"/>
            <a:ext cx="102235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lang="zh-CN" altLang="en-US" sz="2000" i="1">
                <a:solidFill>
                  <a:schemeClr val="tx1"/>
                </a:solidFill>
                <a:latin typeface="Times New Roman" pitchFamily="18" charset="0"/>
                <a:ea typeface="方正琥珀繁体" pitchFamily="2" charset="-122"/>
              </a:rPr>
              <a:t> </a:t>
            </a:r>
            <a:r>
              <a:rPr lang="en-US" altLang="zh-CN" sz="2000" i="1">
                <a:solidFill>
                  <a:schemeClr val="tx1"/>
                </a:solidFill>
                <a:latin typeface="Times New Roman" pitchFamily="18" charset="0"/>
                <a:ea typeface="方正琥珀繁体" pitchFamily="2" charset="-122"/>
              </a:rPr>
              <a:t>U</a:t>
            </a:r>
            <a:r>
              <a:rPr lang="en-US" altLang="zh-CN" sz="2000" baseline="-25000">
                <a:solidFill>
                  <a:schemeClr val="tx1"/>
                </a:solidFill>
                <a:latin typeface="Times New Roman" pitchFamily="18" charset="0"/>
                <a:ea typeface="方正琥珀繁体" pitchFamily="2" charset="-122"/>
              </a:rPr>
              <a:t>DS</a:t>
            </a:r>
            <a:r>
              <a:rPr lang="en-US" altLang="zh-CN" sz="2000" i="1">
                <a:solidFill>
                  <a:schemeClr val="tx1"/>
                </a:solidFill>
                <a:latin typeface="Times New Roman" pitchFamily="18" charset="0"/>
                <a:ea typeface="方正琥珀繁体" pitchFamily="2" charset="-122"/>
              </a:rPr>
              <a:t> / </a:t>
            </a:r>
            <a:r>
              <a:rPr lang="en-US" altLang="zh-CN" sz="2000">
                <a:solidFill>
                  <a:schemeClr val="tx1"/>
                </a:solidFill>
                <a:latin typeface="Times New Roman" pitchFamily="18" charset="0"/>
                <a:ea typeface="方正琥珀繁体" pitchFamily="2" charset="-122"/>
              </a:rPr>
              <a:t>V</a:t>
            </a:r>
            <a:endParaRPr lang="zh-CN" altLang="en-US">
              <a:latin typeface="Times New Roman" pitchFamily="18" charset="0"/>
            </a:endParaRPr>
          </a:p>
        </p:txBody>
      </p:sp>
      <p:sp>
        <p:nvSpPr>
          <p:cNvPr id="10293" name="Text Box 94"/>
          <p:cNvSpPr>
            <a:spLocks noChangeArrowheads="1"/>
          </p:cNvSpPr>
          <p:nvPr/>
        </p:nvSpPr>
        <p:spPr bwMode="auto">
          <a:xfrm>
            <a:off x="2243918" y="1553046"/>
            <a:ext cx="1395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r>
              <a:rPr lang="en-US" altLang="zh-CN" i="1" dirty="0">
                <a:solidFill>
                  <a:schemeClr val="tx1"/>
                </a:solidFill>
                <a:latin typeface="Times New Roman" pitchFamily="18" charset="0"/>
                <a:ea typeface="方正琥珀繁体" pitchFamily="2" charset="-122"/>
              </a:rPr>
              <a:t>I</a:t>
            </a:r>
            <a:r>
              <a:rPr lang="en-US" altLang="zh-CN" sz="2000" baseline="-25000" dirty="0">
                <a:solidFill>
                  <a:schemeClr val="tx1"/>
                </a:solidFill>
                <a:latin typeface="Times New Roman" pitchFamily="18" charset="0"/>
                <a:ea typeface="方正琥珀繁体" pitchFamily="2" charset="-122"/>
              </a:rPr>
              <a:t>D</a:t>
            </a:r>
            <a:r>
              <a:rPr lang="en-US" altLang="zh-CN" b="0" dirty="0">
                <a:solidFill>
                  <a:schemeClr val="tx1"/>
                </a:solidFill>
                <a:latin typeface="Times New Roman" pitchFamily="18" charset="0"/>
                <a:ea typeface="方正琥珀繁体" pitchFamily="2" charset="-122"/>
              </a:rPr>
              <a:t> /mA</a:t>
            </a:r>
            <a:endParaRPr lang="zh-CN" altLang="en-US" dirty="0">
              <a:latin typeface="Times New Roman" pitchFamily="18" charset="0"/>
            </a:endParaRPr>
          </a:p>
        </p:txBody>
      </p:sp>
      <p:sp>
        <p:nvSpPr>
          <p:cNvPr id="11357" name="AutoShape 96"/>
          <p:cNvSpPr>
            <a:spLocks noChangeArrowheads="1"/>
          </p:cNvSpPr>
          <p:nvPr/>
        </p:nvSpPr>
        <p:spPr bwMode="auto">
          <a:xfrm>
            <a:off x="574960" y="1556792"/>
            <a:ext cx="1728788" cy="809625"/>
          </a:xfrm>
          <a:prstGeom prst="wedgeRoundRectCallout">
            <a:avLst>
              <a:gd name="adj1" fmla="val 114466"/>
              <a:gd name="adj2" fmla="val 50831"/>
              <a:gd name="adj3" fmla="val 16667"/>
            </a:avLst>
          </a:prstGeom>
          <a:solidFill>
            <a:schemeClr val="bg1">
              <a:lumMod val="95000"/>
            </a:schemeClr>
          </a:solidFill>
          <a:ln w="9525">
            <a:solidFill>
              <a:srgbClr val="0000FF"/>
            </a:solidFill>
            <a:miter lim="800000"/>
            <a:headEnd/>
            <a:tailEnd/>
          </a:ln>
        </p:spPr>
        <p:txBody>
          <a:bodyPr lIns="90170" tIns="46990" rIns="90170" bIns="46990"/>
          <a:lstStyle/>
          <a:p>
            <a:pPr algn="ctr">
              <a:spcBef>
                <a:spcPct val="20000"/>
              </a:spcBef>
            </a:pPr>
            <a:r>
              <a:rPr lang="zh-CN" altLang="en-US" sz="2000" dirty="0">
                <a:solidFill>
                  <a:srgbClr val="000000"/>
                </a:solidFill>
                <a:latin typeface="Times New Roman" pitchFamily="18" charset="0"/>
                <a:sym typeface="Arial" pitchFamily="34" charset="0"/>
              </a:rPr>
              <a:t>预夹断轨迹</a:t>
            </a:r>
            <a:endParaRPr lang="zh-CN" altLang="en-US" sz="1800" dirty="0">
              <a:solidFill>
                <a:srgbClr val="000000"/>
              </a:solidFill>
              <a:latin typeface="Times New Roman" pitchFamily="18" charset="0"/>
              <a:sym typeface="Arial" pitchFamily="34" charset="0"/>
            </a:endParaRPr>
          </a:p>
          <a:p>
            <a:pPr algn="ctr">
              <a:spcBef>
                <a:spcPct val="20000"/>
              </a:spcBef>
            </a:pPr>
            <a:r>
              <a:rPr lang="en-US" altLang="zh-CN" sz="2000" i="1" dirty="0">
                <a:solidFill>
                  <a:srgbClr val="0033CC"/>
                </a:solidFill>
                <a:latin typeface="Times New Roman" pitchFamily="18" charset="0"/>
                <a:sym typeface="Arial" pitchFamily="34" charset="0"/>
              </a:rPr>
              <a:t>U</a:t>
            </a:r>
            <a:r>
              <a:rPr lang="en-US" altLang="zh-CN" sz="2000" baseline="-25000" dirty="0">
                <a:solidFill>
                  <a:srgbClr val="0033CC"/>
                </a:solidFill>
                <a:latin typeface="Times New Roman" pitchFamily="18" charset="0"/>
                <a:sym typeface="Arial" pitchFamily="34" charset="0"/>
              </a:rPr>
              <a:t>GD </a:t>
            </a:r>
            <a:r>
              <a:rPr lang="en-US" altLang="zh-CN" sz="2000" dirty="0">
                <a:solidFill>
                  <a:srgbClr val="0033CC"/>
                </a:solidFill>
                <a:latin typeface="Times New Roman" pitchFamily="18" charset="0"/>
                <a:sym typeface="Arial" pitchFamily="34" charset="0"/>
              </a:rPr>
              <a:t>=</a:t>
            </a:r>
            <a:r>
              <a:rPr lang="en-US" altLang="zh-CN" sz="2000" baseline="-25000" dirty="0">
                <a:solidFill>
                  <a:srgbClr val="0033CC"/>
                </a:solidFill>
                <a:latin typeface="Times New Roman" pitchFamily="18" charset="0"/>
                <a:sym typeface="Arial" pitchFamily="34" charset="0"/>
              </a:rPr>
              <a:t> </a:t>
            </a:r>
            <a:r>
              <a:rPr lang="en-US" altLang="zh-CN" sz="2000" i="1" dirty="0">
                <a:solidFill>
                  <a:srgbClr val="0033CC"/>
                </a:solidFill>
                <a:latin typeface="Times New Roman" pitchFamily="18" charset="0"/>
                <a:sym typeface="Arial" pitchFamily="34" charset="0"/>
              </a:rPr>
              <a:t>U</a:t>
            </a:r>
            <a:r>
              <a:rPr lang="en-US" altLang="zh-CN" sz="2000" baseline="-25000" dirty="0">
                <a:solidFill>
                  <a:srgbClr val="0033CC"/>
                </a:solidFill>
                <a:latin typeface="Times New Roman" pitchFamily="18" charset="0"/>
                <a:sym typeface="Arial" pitchFamily="34" charset="0"/>
              </a:rPr>
              <a:t>GS</a:t>
            </a:r>
            <a:r>
              <a:rPr lang="en-US" altLang="zh-CN" sz="2000" baseline="-25000" dirty="0">
                <a:solidFill>
                  <a:srgbClr val="0033CC"/>
                </a:solidFill>
                <a:latin typeface="宋体" pitchFamily="2" charset="-122"/>
                <a:sym typeface="宋体" pitchFamily="2" charset="-122"/>
              </a:rPr>
              <a:t>(</a:t>
            </a:r>
            <a:r>
              <a:rPr lang="en-US" altLang="zh-CN" sz="2000" baseline="-25000" dirty="0" err="1">
                <a:solidFill>
                  <a:srgbClr val="0033CC"/>
                </a:solidFill>
                <a:latin typeface="Times New Roman" pitchFamily="18" charset="0"/>
                <a:sym typeface="Arial" pitchFamily="34" charset="0"/>
              </a:rPr>
              <a:t>th</a:t>
            </a:r>
            <a:r>
              <a:rPr lang="en-US" altLang="zh-CN" sz="2000" baseline="-25000" dirty="0">
                <a:solidFill>
                  <a:srgbClr val="0033CC"/>
                </a:solidFill>
                <a:latin typeface="宋体" pitchFamily="2" charset="-122"/>
                <a:sym typeface="宋体" pitchFamily="2" charset="-122"/>
              </a:rPr>
              <a:t>)</a:t>
            </a:r>
          </a:p>
        </p:txBody>
      </p:sp>
      <p:grpSp>
        <p:nvGrpSpPr>
          <p:cNvPr id="11358" name="Group 97"/>
          <p:cNvGrpSpPr>
            <a:grpSpLocks/>
          </p:cNvGrpSpPr>
          <p:nvPr/>
        </p:nvGrpSpPr>
        <p:grpSpPr bwMode="auto">
          <a:xfrm>
            <a:off x="2775334" y="2167408"/>
            <a:ext cx="395857" cy="2012951"/>
            <a:chOff x="0" y="0"/>
            <a:chExt cx="361" cy="1268"/>
          </a:xfrm>
        </p:grpSpPr>
        <p:sp>
          <p:nvSpPr>
            <p:cNvPr id="10299" name="Line 98"/>
            <p:cNvSpPr>
              <a:spLocks noChangeShapeType="1"/>
            </p:cNvSpPr>
            <p:nvPr/>
          </p:nvSpPr>
          <p:spPr bwMode="auto">
            <a:xfrm>
              <a:off x="0" y="1200"/>
              <a:ext cx="197" cy="68"/>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00" name="Line 99"/>
            <p:cNvSpPr>
              <a:spLocks noChangeShapeType="1"/>
            </p:cNvSpPr>
            <p:nvPr/>
          </p:nvSpPr>
          <p:spPr bwMode="auto">
            <a:xfrm>
              <a:off x="28" y="970"/>
              <a:ext cx="192" cy="91"/>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01" name="Line 100"/>
            <p:cNvSpPr>
              <a:spLocks noChangeShapeType="1"/>
            </p:cNvSpPr>
            <p:nvPr/>
          </p:nvSpPr>
          <p:spPr bwMode="auto">
            <a:xfrm>
              <a:off x="19" y="749"/>
              <a:ext cx="240" cy="91"/>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02" name="Line 101"/>
            <p:cNvSpPr>
              <a:spLocks noChangeShapeType="1"/>
            </p:cNvSpPr>
            <p:nvPr/>
          </p:nvSpPr>
          <p:spPr bwMode="auto">
            <a:xfrm>
              <a:off x="0" y="480"/>
              <a:ext cx="328" cy="159"/>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03" name="Line 102"/>
            <p:cNvSpPr>
              <a:spLocks noChangeShapeType="1"/>
            </p:cNvSpPr>
            <p:nvPr/>
          </p:nvSpPr>
          <p:spPr bwMode="auto">
            <a:xfrm>
              <a:off x="0" y="192"/>
              <a:ext cx="361" cy="159"/>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04" name="Line 103"/>
            <p:cNvSpPr>
              <a:spLocks noChangeShapeType="1"/>
            </p:cNvSpPr>
            <p:nvPr/>
          </p:nvSpPr>
          <p:spPr bwMode="auto">
            <a:xfrm>
              <a:off x="0" y="0"/>
              <a:ext cx="361" cy="136"/>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10297" name="Line 5"/>
          <p:cNvSpPr>
            <a:spLocks noChangeShapeType="1"/>
          </p:cNvSpPr>
          <p:nvPr/>
        </p:nvSpPr>
        <p:spPr bwMode="auto">
          <a:xfrm flipV="1">
            <a:off x="2800734" y="3323108"/>
            <a:ext cx="279400" cy="176053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98" name="Line 5"/>
          <p:cNvSpPr>
            <a:spLocks noChangeShapeType="1"/>
          </p:cNvSpPr>
          <p:nvPr/>
        </p:nvSpPr>
        <p:spPr bwMode="auto">
          <a:xfrm flipV="1">
            <a:off x="2800734" y="3883496"/>
            <a:ext cx="325438" cy="116046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05" name="Group 58"/>
          <p:cNvGrpSpPr>
            <a:grpSpLocks/>
          </p:cNvGrpSpPr>
          <p:nvPr/>
        </p:nvGrpSpPr>
        <p:grpSpPr bwMode="auto">
          <a:xfrm>
            <a:off x="5279615" y="1556792"/>
            <a:ext cx="1046162" cy="544512"/>
            <a:chOff x="0" y="0"/>
            <a:chExt cx="768" cy="384"/>
          </a:xfrm>
          <a:solidFill>
            <a:schemeClr val="bg1">
              <a:lumMod val="95000"/>
            </a:schemeClr>
          </a:solidFill>
        </p:grpSpPr>
        <p:sp>
          <p:nvSpPr>
            <p:cNvPr id="106" name="AutoShape 59"/>
            <p:cNvSpPr>
              <a:spLocks noChangeArrowheads="1"/>
            </p:cNvSpPr>
            <p:nvPr/>
          </p:nvSpPr>
          <p:spPr bwMode="auto">
            <a:xfrm>
              <a:off x="0" y="0"/>
              <a:ext cx="768" cy="384"/>
            </a:xfrm>
            <a:prstGeom prst="wedgeRoundRectCallout">
              <a:avLst>
                <a:gd name="adj1" fmla="val -52575"/>
                <a:gd name="adj2" fmla="val 101760"/>
                <a:gd name="adj3" fmla="val 16667"/>
              </a:avLst>
            </a:prstGeom>
            <a:grpFill/>
            <a:ln w="12700">
              <a:solidFill>
                <a:srgbClr val="FFFF00"/>
              </a:solidFill>
              <a:miter lim="800000"/>
              <a:headEnd/>
              <a:tailEnd/>
            </a:ln>
          </p:spPr>
          <p:txBody>
            <a:bodyPr wrap="none" anchor="ctr"/>
            <a:lstStyle/>
            <a:p>
              <a:pPr algn="ctr" eaLnBrk="0" hangingPunct="0"/>
              <a:endParaRPr lang="zh-CN" altLang="zh-CN" sz="1600" b="0">
                <a:solidFill>
                  <a:schemeClr val="tx1"/>
                </a:solidFill>
                <a:latin typeface="Times New Roman" pitchFamily="18" charset="0"/>
                <a:ea typeface="方正琥珀繁体" pitchFamily="2" charset="-122"/>
              </a:endParaRPr>
            </a:p>
          </p:txBody>
        </p:sp>
        <p:sp>
          <p:nvSpPr>
            <p:cNvPr id="107" name="Text Box 60"/>
            <p:cNvSpPr>
              <a:spLocks noChangeArrowheads="1"/>
            </p:cNvSpPr>
            <p:nvPr/>
          </p:nvSpPr>
          <p:spPr bwMode="auto">
            <a:xfrm>
              <a:off x="40" y="50"/>
              <a:ext cx="704" cy="282"/>
            </a:xfrm>
            <a:prstGeom prst="rect">
              <a:avLst/>
            </a:prstGeom>
            <a:grpFill/>
            <a:ln w="12700">
              <a:noFill/>
              <a:miter lim="800000"/>
              <a:headEnd/>
              <a:tailEnd/>
            </a:ln>
          </p:spPr>
          <p:txBody>
            <a:bodyPr wrap="none" anchor="ctr">
              <a:spAutoFit/>
            </a:bodyPr>
            <a:lstStyle/>
            <a:p>
              <a:pPr algn="ctr" eaLnBrk="0" hangingPunct="0"/>
              <a:r>
                <a:rPr lang="zh-CN" altLang="en-US" sz="2000" dirty="0">
                  <a:solidFill>
                    <a:srgbClr val="000000"/>
                  </a:solidFill>
                  <a:latin typeface="Times New Roman" pitchFamily="18" charset="0"/>
                  <a:sym typeface="Arial" pitchFamily="34" charset="0"/>
                </a:rPr>
                <a:t>击穿区</a:t>
              </a:r>
              <a:endParaRPr lang="zh-CN" altLang="en-US" sz="2000" dirty="0">
                <a:solidFill>
                  <a:srgbClr val="000000"/>
                </a:solidFill>
                <a:latin typeface="Times New Roman" pitchFamily="18" charset="0"/>
                <a:ea typeface="方正琥珀繁体" pitchFamily="2" charset="-122"/>
              </a:endParaRPr>
            </a:p>
          </p:txBody>
        </p:sp>
      </p:grpSp>
      <p:sp>
        <p:nvSpPr>
          <p:cNvPr id="109" name="矩形 108">
            <a:extLst>
              <a:ext uri="{FF2B5EF4-FFF2-40B4-BE49-F238E27FC236}">
                <a16:creationId xmlns:a16="http://schemas.microsoft.com/office/drawing/2014/main" id="{1D746DDB-8085-4658-9B3B-DA3D73872DF7}"/>
              </a:ext>
            </a:extLst>
          </p:cNvPr>
          <p:cNvSpPr/>
          <p:nvPr/>
        </p:nvSpPr>
        <p:spPr>
          <a:xfrm>
            <a:off x="611560" y="133472"/>
            <a:ext cx="4142480" cy="523220"/>
          </a:xfrm>
          <a:prstGeom prst="rect">
            <a:avLst/>
          </a:prstGeom>
        </p:spPr>
        <p:txBody>
          <a:bodyPr wrap="none">
            <a:spAutoFit/>
          </a:bodyPr>
          <a:lstStyle/>
          <a:p>
            <a:r>
              <a:rPr lang="en-US" altLang="zh-CN" sz="2800" b="0" dirty="0">
                <a:solidFill>
                  <a:srgbClr val="0033CC"/>
                </a:solidFill>
                <a:latin typeface="黑体" panose="02010609060101010101" pitchFamily="49" charset="-122"/>
                <a:ea typeface="黑体" panose="02010609060101010101" pitchFamily="49" charset="-122"/>
                <a:sym typeface="Arial" pitchFamily="34" charset="0"/>
              </a:rPr>
              <a:t>1</a:t>
            </a:r>
            <a:r>
              <a:rPr lang="zh-CN" altLang="en-US" sz="2800" b="0" dirty="0">
                <a:solidFill>
                  <a:srgbClr val="0033CC"/>
                </a:solidFill>
                <a:latin typeface="黑体" panose="02010609060101010101" pitchFamily="49" charset="-122"/>
                <a:ea typeface="黑体" panose="02010609060101010101" pitchFamily="49" charset="-122"/>
                <a:sym typeface="Arial" pitchFamily="34" charset="0"/>
              </a:rPr>
              <a:t>、增强型 </a:t>
            </a:r>
            <a:r>
              <a:rPr lang="en-US" altLang="zh-CN" sz="2800" b="0" dirty="0">
                <a:solidFill>
                  <a:srgbClr val="0033CC"/>
                </a:solidFill>
                <a:latin typeface="黑体" panose="02010609060101010101" pitchFamily="49" charset="-122"/>
                <a:ea typeface="黑体" panose="02010609060101010101" pitchFamily="49" charset="-122"/>
                <a:sym typeface="Arial" pitchFamily="34" charset="0"/>
              </a:rPr>
              <a:t>N</a:t>
            </a:r>
            <a:r>
              <a:rPr lang="zh-CN" altLang="en-US" sz="2800" b="0" dirty="0">
                <a:solidFill>
                  <a:srgbClr val="0033CC"/>
                </a:solidFill>
                <a:latin typeface="黑体" panose="02010609060101010101" pitchFamily="49" charset="-122"/>
                <a:ea typeface="黑体" panose="02010609060101010101" pitchFamily="49" charset="-122"/>
                <a:sym typeface="Arial" pitchFamily="34" charset="0"/>
              </a:rPr>
              <a:t>沟道 </a:t>
            </a:r>
            <a:r>
              <a:rPr lang="en-US" altLang="zh-CN" sz="2800" b="0" dirty="0">
                <a:solidFill>
                  <a:srgbClr val="0033CC"/>
                </a:solidFill>
                <a:latin typeface="黑体" panose="02010609060101010101" pitchFamily="49" charset="-122"/>
                <a:ea typeface="黑体" panose="02010609060101010101" pitchFamily="49" charset="-122"/>
                <a:sym typeface="Arial" pitchFamily="34" charset="0"/>
              </a:rPr>
              <a:t>MOSFET</a:t>
            </a:r>
            <a:endParaRPr lang="zh-CN" altLang="en-US" sz="2800" b="0" dirty="0">
              <a:solidFill>
                <a:srgbClr val="0033CC"/>
              </a:solidFill>
              <a:latin typeface="黑体" panose="02010609060101010101" pitchFamily="49" charset="-122"/>
              <a:ea typeface="黑体" panose="02010609060101010101" pitchFamily="49" charset="-122"/>
              <a:sym typeface="Arial" pitchFamily="34" charset="0"/>
            </a:endParaRPr>
          </a:p>
        </p:txBody>
      </p:sp>
      <p:sp>
        <p:nvSpPr>
          <p:cNvPr id="104" name="文本框 103">
            <a:extLst>
              <a:ext uri="{FF2B5EF4-FFF2-40B4-BE49-F238E27FC236}">
                <a16:creationId xmlns:a16="http://schemas.microsoft.com/office/drawing/2014/main" id="{C1D94EFD-B8F3-4268-819A-300D944A9390}"/>
              </a:ext>
            </a:extLst>
          </p:cNvPr>
          <p:cNvSpPr txBox="1"/>
          <p:nvPr/>
        </p:nvSpPr>
        <p:spPr>
          <a:xfrm>
            <a:off x="7713998" y="6228020"/>
            <a:ext cx="530916" cy="369332"/>
          </a:xfrm>
          <a:prstGeom prst="rect">
            <a:avLst/>
          </a:prstGeom>
          <a:noFill/>
        </p:spPr>
        <p:txBody>
          <a:bodyPr wrap="none" rtlCol="0">
            <a:spAutoFit/>
          </a:bodyPr>
          <a:lstStyle/>
          <a:p>
            <a:r>
              <a:rPr lang="en-US" altLang="zh-CN" sz="1800" dirty="0">
                <a:solidFill>
                  <a:srgbClr val="E4A4DC"/>
                </a:solidFill>
              </a:rPr>
              <a:t>101</a:t>
            </a:r>
            <a:endParaRPr lang="zh-CN" altLang="en-US" sz="1800" dirty="0">
              <a:solidFill>
                <a:srgbClr val="E4A4D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353"/>
                                        </p:tgtEl>
                                        <p:attrNameLst>
                                          <p:attrName>style.visibility</p:attrName>
                                        </p:attrNameLst>
                                      </p:cBhvr>
                                      <p:to>
                                        <p:strVal val="visible"/>
                                      </p:to>
                                    </p:set>
                                    <p:animEffect filter="wipe(left)">
                                      <p:cBhvr>
                                        <p:cTn id="7" dur="500"/>
                                        <p:tgtEl>
                                          <p:spTgt spid="113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303"/>
                                        </p:tgtEl>
                                        <p:attrNameLst>
                                          <p:attrName>style.visibility</p:attrName>
                                        </p:attrNameLst>
                                      </p:cBhvr>
                                      <p:to>
                                        <p:strVal val="visible"/>
                                      </p:to>
                                    </p:set>
                                    <p:animEffect filter="wipe(down)">
                                      <p:cBhvr>
                                        <p:cTn id="12" dur="500"/>
                                        <p:tgtEl>
                                          <p:spTgt spid="113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357"/>
                                        </p:tgtEl>
                                        <p:attrNameLst>
                                          <p:attrName>style.visibility</p:attrName>
                                        </p:attrNameLst>
                                      </p:cBhvr>
                                      <p:to>
                                        <p:strVal val="visible"/>
                                      </p:to>
                                    </p:set>
                                    <p:animEffect filter="wipe(left)">
                                      <p:cBhvr>
                                        <p:cTn id="17" dur="500"/>
                                        <p:tgtEl>
                                          <p:spTgt spid="113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1358"/>
                                        </p:tgtEl>
                                        <p:attrNameLst>
                                          <p:attrName>style.visibility</p:attrName>
                                        </p:attrNameLst>
                                      </p:cBhvr>
                                      <p:to>
                                        <p:strVal val="visible"/>
                                      </p:to>
                                    </p:set>
                                    <p:animEffect filter="wipe(up)">
                                      <p:cBhvr>
                                        <p:cTn id="22" dur="500"/>
                                        <p:tgtEl>
                                          <p:spTgt spid="113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328"/>
                                        </p:tgtEl>
                                        <p:attrNameLst>
                                          <p:attrName>style.visibility</p:attrName>
                                        </p:attrNameLst>
                                      </p:cBhvr>
                                      <p:to>
                                        <p:strVal val="visible"/>
                                      </p:to>
                                    </p:set>
                                    <p:animEffect transition="in" filter="wipe(left)">
                                      <p:cBhvr>
                                        <p:cTn id="27" dur="500"/>
                                        <p:tgtEl>
                                          <p:spTgt spid="1132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1322"/>
                                        </p:tgtEl>
                                        <p:attrNameLst>
                                          <p:attrName>style.visibility</p:attrName>
                                        </p:attrNameLst>
                                      </p:cBhvr>
                                      <p:to>
                                        <p:strVal val="visible"/>
                                      </p:to>
                                    </p:set>
                                    <p:animEffect filter="wipe(up)">
                                      <p:cBhvr>
                                        <p:cTn id="32" dur="500"/>
                                        <p:tgtEl>
                                          <p:spTgt spid="1132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11300"/>
                                        </p:tgtEl>
                                        <p:attrNameLst>
                                          <p:attrName>style.visibility</p:attrName>
                                        </p:attrNameLst>
                                      </p:cBhvr>
                                      <p:to>
                                        <p:strVal val="visible"/>
                                      </p:to>
                                    </p:set>
                                    <p:animEffect filter="wipe(down)">
                                      <p:cBhvr>
                                        <p:cTn id="37" dur="500"/>
                                        <p:tgtEl>
                                          <p:spTgt spid="1130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1335"/>
                                        </p:tgtEl>
                                        <p:attrNameLst>
                                          <p:attrName>style.visibility</p:attrName>
                                        </p:attrNameLst>
                                      </p:cBhvr>
                                      <p:to>
                                        <p:strVal val="visible"/>
                                      </p:to>
                                    </p:set>
                                    <p:animEffect filter="wipe(left)">
                                      <p:cBhvr>
                                        <p:cTn id="42" dur="500"/>
                                        <p:tgtEl>
                                          <p:spTgt spid="1133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11309"/>
                                        </p:tgtEl>
                                        <p:attrNameLst>
                                          <p:attrName>style.visibility</p:attrName>
                                        </p:attrNameLst>
                                      </p:cBhvr>
                                      <p:to>
                                        <p:strVal val="visible"/>
                                      </p:to>
                                    </p:set>
                                    <p:animEffect filter="wipe(up)">
                                      <p:cBhvr>
                                        <p:cTn id="47" dur="500"/>
                                        <p:tgtEl>
                                          <p:spTgt spid="1130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1317"/>
                                        </p:tgtEl>
                                        <p:attrNameLst>
                                          <p:attrName>style.visibility</p:attrName>
                                        </p:attrNameLst>
                                      </p:cBhvr>
                                      <p:to>
                                        <p:strVal val="visible"/>
                                      </p:to>
                                    </p:set>
                                    <p:animEffect filter="wipe(left)">
                                      <p:cBhvr>
                                        <p:cTn id="52" dur="500"/>
                                        <p:tgtEl>
                                          <p:spTgt spid="1131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1329"/>
                                        </p:tgtEl>
                                        <p:attrNameLst>
                                          <p:attrName>style.visibility</p:attrName>
                                        </p:attrNameLst>
                                      </p:cBhvr>
                                      <p:to>
                                        <p:strVal val="visible"/>
                                      </p:to>
                                    </p:set>
                                    <p:animEffect filter="wipe(left)">
                                      <p:cBhvr>
                                        <p:cTn id="57" dur="500"/>
                                        <p:tgtEl>
                                          <p:spTgt spid="1132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1354"/>
                                        </p:tgtEl>
                                        <p:attrNameLst>
                                          <p:attrName>style.visibility</p:attrName>
                                        </p:attrNameLst>
                                      </p:cBhvr>
                                      <p:to>
                                        <p:strVal val="visible"/>
                                      </p:to>
                                    </p:set>
                                    <p:animEffect filter="wipe(left)">
                                      <p:cBhvr>
                                        <p:cTn id="62" dur="500"/>
                                        <p:tgtEl>
                                          <p:spTgt spid="1135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105"/>
                                        </p:tgtEl>
                                        <p:attrNameLst>
                                          <p:attrName>style.visibility</p:attrName>
                                        </p:attrNameLst>
                                      </p:cBhvr>
                                      <p:to>
                                        <p:strVal val="visible"/>
                                      </p:to>
                                    </p:set>
                                    <p:animEffect filter="wipe(up)">
                                      <p:cBhvr>
                                        <p:cTn id="6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03" grpId="0" animBg="1"/>
      <p:bldP spid="11328" grpId="0" bldLvl="0" animBg="1"/>
      <p:bldP spid="11353" grpId="0" bldLvl="0"/>
      <p:bldP spid="11354" grpId="0" bldLvl="0"/>
      <p:bldP spid="11357"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611560" y="1527175"/>
            <a:ext cx="3048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buFont typeface="Wingdings" pitchFamily="2" charset="2"/>
              <a:buChar char="Ø"/>
            </a:pPr>
            <a:r>
              <a:rPr lang="zh-CN" altLang="en-US" dirty="0">
                <a:solidFill>
                  <a:schemeClr val="tx1"/>
                </a:solidFill>
                <a:latin typeface="Times New Roman" pitchFamily="18" charset="0"/>
                <a:sym typeface="Arial" pitchFamily="34" charset="0"/>
              </a:rPr>
              <a:t>转移特性曲线：</a:t>
            </a:r>
          </a:p>
        </p:txBody>
      </p:sp>
      <p:pic>
        <p:nvPicPr>
          <p:cNvPr id="12291" name="Object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1620" y="2128465"/>
            <a:ext cx="2309812"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292" name="Group 4"/>
          <p:cNvGrpSpPr>
            <a:grpSpLocks/>
          </p:cNvGrpSpPr>
          <p:nvPr/>
        </p:nvGrpSpPr>
        <p:grpSpPr bwMode="auto">
          <a:xfrm>
            <a:off x="6156821" y="1305485"/>
            <a:ext cx="2741613" cy="2582860"/>
            <a:chOff x="-37" y="-146"/>
            <a:chExt cx="1727" cy="1627"/>
          </a:xfrm>
        </p:grpSpPr>
        <p:sp>
          <p:nvSpPr>
            <p:cNvPr id="11280" name="Line 5"/>
            <p:cNvSpPr>
              <a:spLocks noChangeShapeType="1"/>
            </p:cNvSpPr>
            <p:nvPr/>
          </p:nvSpPr>
          <p:spPr bwMode="auto">
            <a:xfrm>
              <a:off x="192" y="1248"/>
              <a:ext cx="912" cy="1"/>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281" name="Line 6"/>
            <p:cNvSpPr>
              <a:spLocks noChangeShapeType="1"/>
            </p:cNvSpPr>
            <p:nvPr/>
          </p:nvSpPr>
          <p:spPr bwMode="auto">
            <a:xfrm flipV="1">
              <a:off x="192" y="144"/>
              <a:ext cx="1" cy="1104"/>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282" name="未知"/>
            <p:cNvSpPr>
              <a:spLocks noChangeArrowheads="1"/>
            </p:cNvSpPr>
            <p:nvPr/>
          </p:nvSpPr>
          <p:spPr bwMode="auto">
            <a:xfrm>
              <a:off x="384" y="288"/>
              <a:ext cx="528" cy="960"/>
            </a:xfrm>
            <a:custGeom>
              <a:avLst/>
              <a:gdLst>
                <a:gd name="T0" fmla="*/ 0 w 588"/>
                <a:gd name="T1" fmla="*/ 821 h 1122"/>
                <a:gd name="T2" fmla="*/ 136 w 588"/>
                <a:gd name="T3" fmla="*/ 743 h 1122"/>
                <a:gd name="T4" fmla="*/ 237 w 588"/>
                <a:gd name="T5" fmla="*/ 632 h 1122"/>
                <a:gd name="T6" fmla="*/ 320 w 588"/>
                <a:gd name="T7" fmla="*/ 501 h 1122"/>
                <a:gd name="T8" fmla="*/ 407 w 588"/>
                <a:gd name="T9" fmla="*/ 299 h 1122"/>
                <a:gd name="T10" fmla="*/ 474 w 588"/>
                <a:gd name="T11" fmla="*/ 0 h 11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88" h="1122">
                  <a:moveTo>
                    <a:pt x="0" y="1122"/>
                  </a:moveTo>
                  <a:cubicBezTo>
                    <a:pt x="28" y="1104"/>
                    <a:pt x="119" y="1057"/>
                    <a:pt x="168" y="1014"/>
                  </a:cubicBezTo>
                  <a:cubicBezTo>
                    <a:pt x="217" y="971"/>
                    <a:pt x="256" y="919"/>
                    <a:pt x="294" y="864"/>
                  </a:cubicBezTo>
                  <a:cubicBezTo>
                    <a:pt x="332" y="809"/>
                    <a:pt x="361" y="760"/>
                    <a:pt x="396" y="684"/>
                  </a:cubicBezTo>
                  <a:cubicBezTo>
                    <a:pt x="431" y="608"/>
                    <a:pt x="472" y="522"/>
                    <a:pt x="504" y="408"/>
                  </a:cubicBezTo>
                  <a:cubicBezTo>
                    <a:pt x="536" y="294"/>
                    <a:pt x="571" y="85"/>
                    <a:pt x="588" y="0"/>
                  </a:cubicBezTo>
                </a:path>
              </a:pathLst>
            </a:cu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83" name="Line 8"/>
            <p:cNvSpPr>
              <a:spLocks noChangeShapeType="1"/>
            </p:cNvSpPr>
            <p:nvPr/>
          </p:nvSpPr>
          <p:spPr bwMode="auto">
            <a:xfrm>
              <a:off x="192" y="1056"/>
              <a:ext cx="48"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4" name="Line 9"/>
            <p:cNvSpPr>
              <a:spLocks noChangeShapeType="1"/>
            </p:cNvSpPr>
            <p:nvPr/>
          </p:nvSpPr>
          <p:spPr bwMode="auto">
            <a:xfrm>
              <a:off x="192" y="816"/>
              <a:ext cx="48"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5" name="Line 10"/>
            <p:cNvSpPr>
              <a:spLocks noChangeShapeType="1"/>
            </p:cNvSpPr>
            <p:nvPr/>
          </p:nvSpPr>
          <p:spPr bwMode="auto">
            <a:xfrm>
              <a:off x="192" y="576"/>
              <a:ext cx="48"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6" name="Line 11"/>
            <p:cNvSpPr>
              <a:spLocks noChangeShapeType="1"/>
            </p:cNvSpPr>
            <p:nvPr/>
          </p:nvSpPr>
          <p:spPr bwMode="auto">
            <a:xfrm>
              <a:off x="192" y="336"/>
              <a:ext cx="48"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7" name="Line 12"/>
            <p:cNvSpPr>
              <a:spLocks noChangeShapeType="1"/>
            </p:cNvSpPr>
            <p:nvPr/>
          </p:nvSpPr>
          <p:spPr bwMode="auto">
            <a:xfrm>
              <a:off x="624" y="1200"/>
              <a:ext cx="1"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8" name="Line 13"/>
            <p:cNvSpPr>
              <a:spLocks noChangeShapeType="1"/>
            </p:cNvSpPr>
            <p:nvPr/>
          </p:nvSpPr>
          <p:spPr bwMode="auto">
            <a:xfrm>
              <a:off x="864" y="1200"/>
              <a:ext cx="1"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9" name="Text Box 14"/>
            <p:cNvSpPr>
              <a:spLocks noChangeArrowheads="1"/>
            </p:cNvSpPr>
            <p:nvPr/>
          </p:nvSpPr>
          <p:spPr bwMode="auto">
            <a:xfrm>
              <a:off x="336" y="1231"/>
              <a:ext cx="5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a:solidFill>
                    <a:schemeClr val="tx1"/>
                  </a:solidFill>
                  <a:latin typeface="Times New Roman" pitchFamily="18" charset="0"/>
                  <a:sym typeface="Arial" pitchFamily="34" charset="0"/>
                </a:rPr>
                <a:t>2   4  6</a:t>
              </a:r>
              <a:endParaRPr lang="zh-CN" altLang="en-US">
                <a:latin typeface="Times New Roman" pitchFamily="18" charset="0"/>
              </a:endParaRPr>
            </a:p>
          </p:txBody>
        </p:sp>
        <p:sp>
          <p:nvSpPr>
            <p:cNvPr id="11290" name="Text Box 15"/>
            <p:cNvSpPr>
              <a:spLocks noChangeArrowheads="1"/>
            </p:cNvSpPr>
            <p:nvPr/>
          </p:nvSpPr>
          <p:spPr bwMode="auto">
            <a:xfrm>
              <a:off x="0" y="192"/>
              <a:ext cx="196" cy="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20000"/>
                </a:spcBef>
              </a:pPr>
              <a:r>
                <a:rPr lang="en-US" altLang="zh-CN" sz="2000">
                  <a:solidFill>
                    <a:schemeClr val="tx1"/>
                  </a:solidFill>
                  <a:latin typeface="Times New Roman" pitchFamily="18" charset="0"/>
                  <a:sym typeface="Arial" pitchFamily="34" charset="0"/>
                </a:rPr>
                <a:t>4</a:t>
              </a:r>
              <a:endParaRPr lang="zh-CN" altLang="en-US" sz="2000">
                <a:solidFill>
                  <a:schemeClr val="tx1"/>
                </a:solidFill>
                <a:latin typeface="Times New Roman" pitchFamily="18" charset="0"/>
                <a:sym typeface="Arial" pitchFamily="34" charset="0"/>
              </a:endParaRPr>
            </a:p>
            <a:p>
              <a:pPr algn="ctr">
                <a:spcBef>
                  <a:spcPct val="20000"/>
                </a:spcBef>
              </a:pPr>
              <a:r>
                <a:rPr lang="en-US" altLang="zh-CN" sz="2000">
                  <a:solidFill>
                    <a:schemeClr val="tx1"/>
                  </a:solidFill>
                  <a:latin typeface="Times New Roman" pitchFamily="18" charset="0"/>
                  <a:sym typeface="Arial" pitchFamily="34" charset="0"/>
                </a:rPr>
                <a:t>3</a:t>
              </a:r>
              <a:endParaRPr lang="zh-CN" altLang="en-US" sz="2000">
                <a:solidFill>
                  <a:schemeClr val="tx1"/>
                </a:solidFill>
                <a:latin typeface="Times New Roman" pitchFamily="18" charset="0"/>
                <a:sym typeface="Arial" pitchFamily="34" charset="0"/>
              </a:endParaRPr>
            </a:p>
            <a:p>
              <a:pPr algn="ctr">
                <a:spcBef>
                  <a:spcPct val="20000"/>
                </a:spcBef>
              </a:pPr>
              <a:r>
                <a:rPr lang="en-US" altLang="zh-CN" sz="2000">
                  <a:solidFill>
                    <a:schemeClr val="tx1"/>
                  </a:solidFill>
                  <a:latin typeface="Times New Roman" pitchFamily="18" charset="0"/>
                  <a:sym typeface="Arial" pitchFamily="34" charset="0"/>
                </a:rPr>
                <a:t>2</a:t>
              </a:r>
              <a:endParaRPr lang="zh-CN" altLang="en-US" sz="2000">
                <a:solidFill>
                  <a:schemeClr val="tx1"/>
                </a:solidFill>
                <a:latin typeface="Times New Roman" pitchFamily="18" charset="0"/>
                <a:sym typeface="Arial" pitchFamily="34" charset="0"/>
              </a:endParaRPr>
            </a:p>
            <a:p>
              <a:pPr algn="ctr">
                <a:spcBef>
                  <a:spcPct val="20000"/>
                </a:spcBef>
              </a:pPr>
              <a:r>
                <a:rPr lang="en-US" altLang="zh-CN" sz="2000">
                  <a:solidFill>
                    <a:schemeClr val="tx1"/>
                  </a:solidFill>
                  <a:latin typeface="Times New Roman" pitchFamily="18" charset="0"/>
                  <a:sym typeface="Arial" pitchFamily="34" charset="0"/>
                </a:rPr>
                <a:t>1</a:t>
              </a:r>
              <a:endParaRPr lang="zh-CN" altLang="en-US">
                <a:latin typeface="Times New Roman" pitchFamily="18" charset="0"/>
              </a:endParaRPr>
            </a:p>
          </p:txBody>
        </p:sp>
        <p:sp>
          <p:nvSpPr>
            <p:cNvPr id="11291" name="Text Box 16"/>
            <p:cNvSpPr>
              <a:spLocks noChangeArrowheads="1"/>
            </p:cNvSpPr>
            <p:nvPr/>
          </p:nvSpPr>
          <p:spPr bwMode="auto">
            <a:xfrm>
              <a:off x="1056" y="1104"/>
              <a:ext cx="6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i="1">
                  <a:solidFill>
                    <a:schemeClr val="tx1"/>
                  </a:solidFill>
                  <a:latin typeface="Times New Roman" pitchFamily="18" charset="0"/>
                  <a:sym typeface="Arial" pitchFamily="34" charset="0"/>
                </a:rPr>
                <a:t>u</a:t>
              </a:r>
              <a:r>
                <a:rPr lang="en-US" altLang="zh-CN" baseline="-25000">
                  <a:solidFill>
                    <a:schemeClr val="tx1"/>
                  </a:solidFill>
                  <a:latin typeface="Times New Roman" pitchFamily="18" charset="0"/>
                  <a:sym typeface="Arial" pitchFamily="34" charset="0"/>
                </a:rPr>
                <a:t>GS</a:t>
              </a:r>
              <a:r>
                <a:rPr lang="en-US" altLang="zh-CN">
                  <a:solidFill>
                    <a:schemeClr val="tx1"/>
                  </a:solidFill>
                  <a:latin typeface="Times New Roman" pitchFamily="18" charset="0"/>
                  <a:sym typeface="Arial" pitchFamily="34" charset="0"/>
                </a:rPr>
                <a:t> /V</a:t>
              </a:r>
              <a:endParaRPr lang="zh-CN" altLang="en-US">
                <a:latin typeface="Times New Roman" pitchFamily="18" charset="0"/>
              </a:endParaRPr>
            </a:p>
          </p:txBody>
        </p:sp>
        <p:sp>
          <p:nvSpPr>
            <p:cNvPr id="11292" name="Text Box 17"/>
            <p:cNvSpPr>
              <a:spLocks noChangeArrowheads="1"/>
            </p:cNvSpPr>
            <p:nvPr/>
          </p:nvSpPr>
          <p:spPr bwMode="auto">
            <a:xfrm>
              <a:off x="-37" y="-146"/>
              <a:ext cx="6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i="1" dirty="0" err="1">
                  <a:solidFill>
                    <a:schemeClr val="tx1"/>
                  </a:solidFill>
                  <a:latin typeface="Times New Roman" pitchFamily="18" charset="0"/>
                  <a:sym typeface="Arial" pitchFamily="34" charset="0"/>
                </a:rPr>
                <a:t>i</a:t>
              </a:r>
              <a:r>
                <a:rPr lang="en-US" altLang="zh-CN" baseline="-25000" dirty="0" err="1">
                  <a:solidFill>
                    <a:schemeClr val="tx1"/>
                  </a:solidFill>
                  <a:latin typeface="Times New Roman" pitchFamily="18" charset="0"/>
                  <a:sym typeface="Arial" pitchFamily="34" charset="0"/>
                </a:rPr>
                <a:t>D</a:t>
              </a:r>
              <a:r>
                <a:rPr lang="en-US" altLang="zh-CN" dirty="0">
                  <a:solidFill>
                    <a:schemeClr val="tx1"/>
                  </a:solidFill>
                  <a:latin typeface="Times New Roman" pitchFamily="18" charset="0"/>
                  <a:sym typeface="Arial" pitchFamily="34" charset="0"/>
                </a:rPr>
                <a:t> /mA</a:t>
              </a:r>
              <a:endParaRPr lang="zh-CN" altLang="en-US" dirty="0">
                <a:latin typeface="Times New Roman" pitchFamily="18" charset="0"/>
              </a:endParaRPr>
            </a:p>
          </p:txBody>
        </p:sp>
      </p:grpSp>
      <p:sp>
        <p:nvSpPr>
          <p:cNvPr id="12306" name="Text Box 18"/>
          <p:cNvSpPr>
            <a:spLocks noChangeArrowheads="1"/>
          </p:cNvSpPr>
          <p:nvPr/>
        </p:nvSpPr>
        <p:spPr bwMode="auto">
          <a:xfrm rot="17820000">
            <a:off x="7280772" y="2281795"/>
            <a:ext cx="13303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i="1" dirty="0">
                <a:solidFill>
                  <a:srgbClr val="0033CC"/>
                </a:solidFill>
                <a:latin typeface="Times New Roman" pitchFamily="18" charset="0"/>
                <a:sym typeface="Arial" pitchFamily="34" charset="0"/>
              </a:rPr>
              <a:t>U</a:t>
            </a:r>
            <a:r>
              <a:rPr lang="en-US" altLang="zh-CN" sz="2000" baseline="-25000" dirty="0">
                <a:solidFill>
                  <a:srgbClr val="0033CC"/>
                </a:solidFill>
                <a:latin typeface="Times New Roman" pitchFamily="18" charset="0"/>
                <a:sym typeface="Arial" pitchFamily="34" charset="0"/>
              </a:rPr>
              <a:t>DS </a:t>
            </a:r>
            <a:r>
              <a:rPr lang="en-US" altLang="zh-CN" sz="2000" dirty="0">
                <a:solidFill>
                  <a:srgbClr val="0033CC"/>
                </a:solidFill>
                <a:latin typeface="Times New Roman" pitchFamily="18" charset="0"/>
                <a:sym typeface="Arial" pitchFamily="34" charset="0"/>
              </a:rPr>
              <a:t>= 10 V</a:t>
            </a:r>
          </a:p>
        </p:txBody>
      </p:sp>
      <p:sp>
        <p:nvSpPr>
          <p:cNvPr id="12307" name="Line 19"/>
          <p:cNvSpPr>
            <a:spLocks noChangeShapeType="1"/>
          </p:cNvSpPr>
          <p:nvPr/>
        </p:nvSpPr>
        <p:spPr bwMode="auto">
          <a:xfrm flipV="1">
            <a:off x="6596559" y="3504170"/>
            <a:ext cx="230188" cy="546162"/>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8" name="Text Box 20"/>
          <p:cNvSpPr>
            <a:spLocks noChangeArrowheads="1"/>
          </p:cNvSpPr>
          <p:nvPr/>
        </p:nvSpPr>
        <p:spPr bwMode="auto">
          <a:xfrm>
            <a:off x="6552220" y="4050332"/>
            <a:ext cx="2087562" cy="458788"/>
          </a:xfrm>
          <a:prstGeom prst="rect">
            <a:avLst/>
          </a:prstGeom>
          <a:solidFill>
            <a:schemeClr val="bg1">
              <a:lumMod val="95000"/>
            </a:schemeClr>
          </a:solidFill>
          <a:ln w="12700">
            <a:solidFill>
              <a:srgbClr val="FFFF00"/>
            </a:solidFill>
            <a:miter lim="800000"/>
            <a:headEnd/>
            <a:tailEnd/>
          </a:ln>
        </p:spPr>
        <p:txBody>
          <a:bodyPr lIns="90170" tIns="46990" rIns="90170" bIns="46990">
            <a:spAutoFit/>
          </a:bodyPr>
          <a:lstStyle/>
          <a:p>
            <a:pPr algn="ctr"/>
            <a:r>
              <a:rPr lang="en-US" altLang="zh-CN" sz="2000" i="1">
                <a:solidFill>
                  <a:srgbClr val="0033CC"/>
                </a:solidFill>
                <a:latin typeface="Times New Roman" pitchFamily="18" charset="0"/>
                <a:sym typeface="Arial" pitchFamily="34" charset="0"/>
              </a:rPr>
              <a:t>U</a:t>
            </a:r>
            <a:r>
              <a:rPr lang="en-US" altLang="zh-CN" sz="2000" baseline="-25000">
                <a:solidFill>
                  <a:srgbClr val="0033CC"/>
                </a:solidFill>
                <a:latin typeface="Times New Roman" pitchFamily="18" charset="0"/>
                <a:sym typeface="Arial" pitchFamily="34" charset="0"/>
              </a:rPr>
              <a:t>GS </a:t>
            </a:r>
            <a:r>
              <a:rPr lang="en-US" altLang="zh-CN" sz="2000" b="0" baseline="-25000">
                <a:solidFill>
                  <a:srgbClr val="0033CC"/>
                </a:solidFill>
                <a:latin typeface="Times New Roman" pitchFamily="18" charset="0"/>
                <a:sym typeface="Arial" pitchFamily="34" charset="0"/>
              </a:rPr>
              <a:t>(th)</a:t>
            </a:r>
            <a:r>
              <a:rPr lang="zh-CN" altLang="en-US" sz="2000" b="0" baseline="-25000">
                <a:solidFill>
                  <a:srgbClr val="0033CC"/>
                </a:solidFill>
                <a:latin typeface="Times New Roman" pitchFamily="18" charset="0"/>
                <a:sym typeface="Arial" pitchFamily="34" charset="0"/>
              </a:rPr>
              <a:t> </a:t>
            </a:r>
            <a:r>
              <a:rPr lang="zh-CN" altLang="en-US" sz="2000">
                <a:solidFill>
                  <a:srgbClr val="0000FF"/>
                </a:solidFill>
                <a:latin typeface="Times New Roman" pitchFamily="18" charset="0"/>
                <a:sym typeface="Arial" pitchFamily="34" charset="0"/>
              </a:rPr>
              <a:t>开启电压</a:t>
            </a:r>
            <a:endParaRPr lang="zh-CN" altLang="en-US" sz="2000" b="0" baseline="-25000">
              <a:solidFill>
                <a:srgbClr val="0000FF"/>
              </a:solidFill>
              <a:latin typeface="Times New Roman" pitchFamily="18" charset="0"/>
              <a:sym typeface="Arial" pitchFamily="34" charset="0"/>
            </a:endParaRPr>
          </a:p>
        </p:txBody>
      </p:sp>
      <p:sp>
        <p:nvSpPr>
          <p:cNvPr id="12311" name="Rectangle 23"/>
          <p:cNvSpPr>
            <a:spLocks noChangeArrowheads="1"/>
          </p:cNvSpPr>
          <p:nvPr/>
        </p:nvSpPr>
        <p:spPr bwMode="auto">
          <a:xfrm>
            <a:off x="882755" y="5121188"/>
            <a:ext cx="63249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000000"/>
                </a:solidFill>
                <a:latin typeface="Times New Roman" pitchFamily="18" charset="0"/>
                <a:sym typeface="Arial" pitchFamily="34" charset="0"/>
              </a:rPr>
              <a:t>其中：当 </a:t>
            </a:r>
            <a:r>
              <a:rPr lang="en-US" altLang="zh-CN" i="1" dirty="0">
                <a:solidFill>
                  <a:srgbClr val="000000"/>
                </a:solidFill>
                <a:latin typeface="Times New Roman" pitchFamily="18" charset="0"/>
                <a:sym typeface="Arial" pitchFamily="34" charset="0"/>
              </a:rPr>
              <a:t>I</a:t>
            </a:r>
            <a:r>
              <a:rPr lang="en-US" altLang="zh-CN" baseline="-25000" dirty="0">
                <a:solidFill>
                  <a:srgbClr val="000000"/>
                </a:solidFill>
                <a:latin typeface="Times New Roman" pitchFamily="18" charset="0"/>
                <a:sym typeface="Arial" pitchFamily="34" charset="0"/>
              </a:rPr>
              <a:t>DO</a:t>
            </a:r>
            <a:r>
              <a:rPr lang="zh-CN" altLang="en-US" dirty="0">
                <a:solidFill>
                  <a:srgbClr val="000000"/>
                </a:solidFill>
                <a:latin typeface="Times New Roman" pitchFamily="18" charset="0"/>
                <a:sym typeface="Arial" pitchFamily="34" charset="0"/>
              </a:rPr>
              <a:t>为</a:t>
            </a:r>
            <a:r>
              <a:rPr lang="en-US" altLang="zh-CN" i="1" dirty="0" err="1">
                <a:solidFill>
                  <a:srgbClr val="000000"/>
                </a:solidFill>
                <a:latin typeface="Times New Roman" pitchFamily="18" charset="0"/>
                <a:sym typeface="Arial" pitchFamily="34" charset="0"/>
              </a:rPr>
              <a:t>u</a:t>
            </a:r>
            <a:r>
              <a:rPr lang="en-US" altLang="zh-CN" baseline="-25000" dirty="0" err="1">
                <a:solidFill>
                  <a:srgbClr val="000000"/>
                </a:solidFill>
                <a:latin typeface="Times New Roman" pitchFamily="18" charset="0"/>
                <a:sym typeface="Arial" pitchFamily="34" charset="0"/>
              </a:rPr>
              <a:t>GS</a:t>
            </a:r>
            <a:r>
              <a:rPr lang="en-US" altLang="zh-CN" baseline="-25000" dirty="0">
                <a:solidFill>
                  <a:srgbClr val="000000"/>
                </a:solidFill>
                <a:latin typeface="Times New Roman" pitchFamily="18" charset="0"/>
                <a:sym typeface="Arial" pitchFamily="34" charset="0"/>
              </a:rPr>
              <a:t> </a:t>
            </a:r>
            <a:r>
              <a:rPr lang="en-US" altLang="zh-CN" dirty="0">
                <a:solidFill>
                  <a:srgbClr val="000000"/>
                </a:solidFill>
                <a:latin typeface="Times New Roman" pitchFamily="18" charset="0"/>
                <a:sym typeface="Arial" pitchFamily="34" charset="0"/>
              </a:rPr>
              <a:t>= 2</a:t>
            </a:r>
            <a:r>
              <a:rPr lang="en-US" altLang="zh-CN" i="1" dirty="0">
                <a:solidFill>
                  <a:srgbClr val="000000"/>
                </a:solidFill>
                <a:latin typeface="Times New Roman" pitchFamily="18" charset="0"/>
                <a:sym typeface="Arial" pitchFamily="34" charset="0"/>
              </a:rPr>
              <a:t>U</a:t>
            </a:r>
            <a:r>
              <a:rPr lang="en-US" altLang="zh-CN" baseline="-25000" dirty="0">
                <a:solidFill>
                  <a:srgbClr val="000000"/>
                </a:solidFill>
                <a:latin typeface="Times New Roman" pitchFamily="18" charset="0"/>
                <a:sym typeface="Arial" pitchFamily="34" charset="0"/>
              </a:rPr>
              <a:t>GS</a:t>
            </a:r>
            <a:r>
              <a:rPr lang="en-US" altLang="zh-CN" baseline="-25000" dirty="0">
                <a:solidFill>
                  <a:srgbClr val="000000"/>
                </a:solidFill>
                <a:latin typeface="宋体" pitchFamily="2" charset="-122"/>
                <a:sym typeface="宋体" pitchFamily="2" charset="-122"/>
              </a:rPr>
              <a:t>(</a:t>
            </a:r>
            <a:r>
              <a:rPr lang="en-US" altLang="zh-CN" baseline="-25000" dirty="0" err="1">
                <a:solidFill>
                  <a:srgbClr val="000000"/>
                </a:solidFill>
                <a:latin typeface="Times New Roman" pitchFamily="18" charset="0"/>
                <a:sym typeface="Arial" pitchFamily="34" charset="0"/>
              </a:rPr>
              <a:t>th</a:t>
            </a:r>
            <a:r>
              <a:rPr lang="en-US" altLang="zh-CN" baseline="-25000" dirty="0">
                <a:solidFill>
                  <a:srgbClr val="000000"/>
                </a:solidFill>
                <a:latin typeface="宋体" pitchFamily="2" charset="-122"/>
                <a:sym typeface="宋体" pitchFamily="2" charset="-122"/>
              </a:rPr>
              <a:t>)</a:t>
            </a:r>
            <a:r>
              <a:rPr lang="en-US" altLang="zh-CN" baseline="-25000" dirty="0">
                <a:solidFill>
                  <a:srgbClr val="000000"/>
                </a:solidFill>
                <a:latin typeface="Times New Roman" pitchFamily="18" charset="0"/>
                <a:sym typeface="Arial" pitchFamily="34" charset="0"/>
              </a:rPr>
              <a:t> </a:t>
            </a:r>
            <a:r>
              <a:rPr lang="zh-CN" altLang="en-US" dirty="0">
                <a:solidFill>
                  <a:schemeClr val="tx1"/>
                </a:solidFill>
                <a:latin typeface="Times New Roman" pitchFamily="18" charset="0"/>
                <a:sym typeface="Arial" pitchFamily="34" charset="0"/>
              </a:rPr>
              <a:t>时的</a:t>
            </a:r>
            <a:r>
              <a:rPr lang="zh-CN" altLang="en-US" sz="2800" dirty="0">
                <a:solidFill>
                  <a:schemeClr val="tx1"/>
                </a:solidFill>
                <a:latin typeface="Times New Roman" pitchFamily="18" charset="0"/>
                <a:sym typeface="Arial" pitchFamily="34" charset="0"/>
              </a:rPr>
              <a:t> </a:t>
            </a:r>
            <a:r>
              <a:rPr lang="en-US" altLang="zh-CN" sz="2800" i="1" dirty="0" err="1">
                <a:solidFill>
                  <a:schemeClr val="tx1"/>
                </a:solidFill>
                <a:latin typeface="Times New Roman" pitchFamily="18" charset="0"/>
                <a:sym typeface="Arial" pitchFamily="34" charset="0"/>
              </a:rPr>
              <a:t>i</a:t>
            </a:r>
            <a:r>
              <a:rPr lang="en-US" altLang="zh-CN" sz="2800" baseline="-25000" dirty="0" err="1">
                <a:solidFill>
                  <a:schemeClr val="tx1"/>
                </a:solidFill>
                <a:latin typeface="Times New Roman" pitchFamily="18" charset="0"/>
                <a:sym typeface="Arial" pitchFamily="34" charset="0"/>
              </a:rPr>
              <a:t>D</a:t>
            </a:r>
            <a:r>
              <a:rPr lang="en-US" altLang="zh-CN" sz="2800" baseline="-25000" dirty="0">
                <a:solidFill>
                  <a:schemeClr val="tx1"/>
                </a:solidFill>
                <a:latin typeface="Times New Roman" pitchFamily="18" charset="0"/>
                <a:sym typeface="Arial" pitchFamily="34" charset="0"/>
              </a:rPr>
              <a:t> </a:t>
            </a:r>
            <a:r>
              <a:rPr lang="zh-CN" altLang="en-US" dirty="0">
                <a:solidFill>
                  <a:schemeClr val="tx1"/>
                </a:solidFill>
                <a:latin typeface="Times New Roman" pitchFamily="18" charset="0"/>
                <a:sym typeface="Arial" pitchFamily="34" charset="0"/>
              </a:rPr>
              <a:t>值。</a:t>
            </a:r>
            <a:endParaRPr lang="zh-CN" altLang="en-US" dirty="0">
              <a:latin typeface="Times New Roman" pitchFamily="18" charset="0"/>
            </a:endParaRPr>
          </a:p>
        </p:txBody>
      </p:sp>
      <p:sp>
        <p:nvSpPr>
          <p:cNvPr id="12314" name="Text Box 27"/>
          <p:cNvSpPr>
            <a:spLocks noChangeArrowheads="1"/>
          </p:cNvSpPr>
          <p:nvPr/>
        </p:nvSpPr>
        <p:spPr bwMode="auto">
          <a:xfrm>
            <a:off x="6234609" y="3485120"/>
            <a:ext cx="400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i="1">
                <a:solidFill>
                  <a:schemeClr val="tx1"/>
                </a:solidFill>
                <a:latin typeface="Times New Roman" pitchFamily="18" charset="0"/>
                <a:sym typeface="Arial" pitchFamily="34" charset="0"/>
              </a:rPr>
              <a:t>O</a:t>
            </a:r>
            <a:endParaRPr lang="en-US" altLang="zh-CN" sz="2000" b="0" i="1" baseline="-25000">
              <a:solidFill>
                <a:schemeClr val="tx1"/>
              </a:solidFill>
              <a:latin typeface="Times New Roman" pitchFamily="18" charset="0"/>
              <a:sym typeface="Arial" pitchFamily="34" charset="0"/>
            </a:endParaRPr>
          </a:p>
        </p:txBody>
      </p:sp>
      <p:sp>
        <p:nvSpPr>
          <p:cNvPr id="11278" name="Text Box 29"/>
          <p:cNvSpPr>
            <a:spLocks noChangeArrowheads="1"/>
          </p:cNvSpPr>
          <p:nvPr/>
        </p:nvSpPr>
        <p:spPr bwMode="auto">
          <a:xfrm>
            <a:off x="564208" y="714763"/>
            <a:ext cx="533351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lang="en-US" altLang="zh-CN" sz="2800" dirty="0">
                <a:solidFill>
                  <a:schemeClr val="tx1"/>
                </a:solidFill>
                <a:latin typeface="宋体" pitchFamily="2" charset="-122"/>
                <a:sym typeface="宋体" pitchFamily="2" charset="-122"/>
              </a:rPr>
              <a:t>4) </a:t>
            </a:r>
            <a:r>
              <a:rPr lang="zh-CN" altLang="en-US" sz="2800" dirty="0">
                <a:solidFill>
                  <a:schemeClr val="tx1"/>
                </a:solidFill>
                <a:latin typeface="宋体" pitchFamily="2" charset="-122"/>
                <a:sym typeface="宋体" pitchFamily="2" charset="-122"/>
              </a:rPr>
              <a:t>增强型</a:t>
            </a:r>
            <a:r>
              <a:rPr lang="zh-CN" altLang="en-US" sz="2800" dirty="0">
                <a:solidFill>
                  <a:schemeClr val="tx1"/>
                </a:solidFill>
                <a:latin typeface="Times New Roman" pitchFamily="18" charset="0"/>
                <a:sym typeface="Arial" pitchFamily="34" charset="0"/>
              </a:rPr>
              <a:t> </a:t>
            </a:r>
            <a:r>
              <a:rPr lang="en-US" altLang="zh-CN" sz="2800" dirty="0">
                <a:solidFill>
                  <a:schemeClr val="tx1"/>
                </a:solidFill>
                <a:latin typeface="Times New Roman" pitchFamily="18" charset="0"/>
                <a:sym typeface="Arial" pitchFamily="34" charset="0"/>
              </a:rPr>
              <a:t>NMOS</a:t>
            </a:r>
            <a:r>
              <a:rPr lang="en-US" altLang="zh-CN" sz="3200" dirty="0">
                <a:solidFill>
                  <a:schemeClr val="tx1"/>
                </a:solidFill>
                <a:latin typeface="Times New Roman" pitchFamily="18" charset="0"/>
                <a:sym typeface="Arial" pitchFamily="34" charset="0"/>
              </a:rPr>
              <a:t> </a:t>
            </a:r>
            <a:r>
              <a:rPr lang="zh-CN" altLang="en-US" sz="2800" dirty="0">
                <a:solidFill>
                  <a:schemeClr val="tx1"/>
                </a:solidFill>
                <a:latin typeface="宋体" pitchFamily="2" charset="-122"/>
                <a:sym typeface="宋体" pitchFamily="2" charset="-122"/>
              </a:rPr>
              <a:t>管的特性曲线</a:t>
            </a:r>
            <a:r>
              <a:rPr lang="zh-CN" altLang="en-US" sz="2800" b="0" dirty="0">
                <a:solidFill>
                  <a:schemeClr val="tx1"/>
                </a:solidFill>
                <a:latin typeface="Times New Roman" pitchFamily="18" charset="0"/>
                <a:ea typeface="方正琥珀繁体" pitchFamily="2" charset="-122"/>
              </a:rPr>
              <a:t> </a:t>
            </a:r>
            <a:endParaRPr lang="zh-CN" altLang="en-US" dirty="0">
              <a:solidFill>
                <a:schemeClr val="tx1"/>
              </a:solidFill>
              <a:latin typeface="Times New Roman" pitchFamily="18" charset="0"/>
            </a:endParaRPr>
          </a:p>
        </p:txBody>
      </p:sp>
      <p:sp>
        <p:nvSpPr>
          <p:cNvPr id="2" name="椭圆 1"/>
          <p:cNvSpPr/>
          <p:nvPr/>
        </p:nvSpPr>
        <p:spPr>
          <a:xfrm>
            <a:off x="6840252" y="3392996"/>
            <a:ext cx="108000" cy="108012"/>
          </a:xfrm>
          <a:prstGeom prst="ellipse">
            <a:avLst/>
          </a:prstGeom>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11560" y="3157808"/>
            <a:ext cx="5333511" cy="523220"/>
          </a:xfrm>
          <a:prstGeom prst="rect">
            <a:avLst/>
          </a:prstGeom>
        </p:spPr>
        <p:txBody>
          <a:bodyPr wrap="none">
            <a:spAutoFit/>
          </a:bodyPr>
          <a:lstStyle/>
          <a:p>
            <a:pPr marL="342900" indent="-342900">
              <a:buFont typeface="Wingdings" pitchFamily="2" charset="2"/>
              <a:buChar char="Ø"/>
            </a:pPr>
            <a:r>
              <a:rPr lang="zh-CN" altLang="en-US" dirty="0">
                <a:solidFill>
                  <a:schemeClr val="tx1"/>
                </a:solidFill>
                <a:latin typeface="宋体" pitchFamily="2" charset="-122"/>
                <a:sym typeface="宋体" pitchFamily="2" charset="-122"/>
              </a:rPr>
              <a:t>增强型</a:t>
            </a:r>
            <a:r>
              <a:rPr lang="zh-CN" altLang="en-US" dirty="0">
                <a:solidFill>
                  <a:schemeClr val="tx1"/>
                </a:solidFill>
                <a:latin typeface="Times New Roman" pitchFamily="18" charset="0"/>
                <a:sym typeface="Arial" pitchFamily="34" charset="0"/>
              </a:rPr>
              <a:t> </a:t>
            </a:r>
            <a:r>
              <a:rPr lang="en-US" altLang="zh-CN" dirty="0">
                <a:solidFill>
                  <a:schemeClr val="tx1"/>
                </a:solidFill>
                <a:latin typeface="Times New Roman" pitchFamily="18" charset="0"/>
                <a:sym typeface="Arial" pitchFamily="34" charset="0"/>
              </a:rPr>
              <a:t>NMOS</a:t>
            </a:r>
            <a:r>
              <a:rPr lang="en-US" altLang="zh-CN" sz="2800" dirty="0">
                <a:solidFill>
                  <a:schemeClr val="tx1"/>
                </a:solidFill>
                <a:latin typeface="Times New Roman" pitchFamily="18" charset="0"/>
                <a:sym typeface="Arial" pitchFamily="34" charset="0"/>
              </a:rPr>
              <a:t> </a:t>
            </a:r>
            <a:r>
              <a:rPr lang="zh-CN" altLang="en-US" dirty="0">
                <a:solidFill>
                  <a:schemeClr val="tx1"/>
                </a:solidFill>
                <a:latin typeface="宋体" pitchFamily="2" charset="-122"/>
                <a:sym typeface="宋体" pitchFamily="2" charset="-122"/>
              </a:rPr>
              <a:t>管</a:t>
            </a:r>
            <a:r>
              <a:rPr lang="zh-CN" altLang="en-US" dirty="0">
                <a:solidFill>
                  <a:schemeClr val="tx1"/>
                </a:solidFill>
                <a:latin typeface="Times New Roman" pitchFamily="18" charset="0"/>
                <a:sym typeface="Symbol" pitchFamily="18" charset="2"/>
              </a:rPr>
              <a:t>恒流区电流方程：</a:t>
            </a:r>
            <a:endParaRPr lang="zh-CN" altLang="en-US" dirty="0"/>
          </a:p>
        </p:txBody>
      </p:sp>
      <p:grpSp>
        <p:nvGrpSpPr>
          <p:cNvPr id="6" name="组合 5"/>
          <p:cNvGrpSpPr/>
          <p:nvPr/>
        </p:nvGrpSpPr>
        <p:grpSpPr>
          <a:xfrm>
            <a:off x="1043248" y="3838302"/>
            <a:ext cx="5288827" cy="958850"/>
            <a:chOff x="1043248" y="3838302"/>
            <a:chExt cx="5288827" cy="958850"/>
          </a:xfrm>
        </p:grpSpPr>
        <p:sp>
          <p:nvSpPr>
            <p:cNvPr id="12309" name="Rectangle 21"/>
            <p:cNvSpPr>
              <a:spLocks noChangeArrowheads="1"/>
            </p:cNvSpPr>
            <p:nvPr/>
          </p:nvSpPr>
          <p:spPr bwMode="auto">
            <a:xfrm>
              <a:off x="4283968" y="4123928"/>
              <a:ext cx="204810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i="1" dirty="0" err="1">
                  <a:solidFill>
                    <a:srgbClr val="C00000"/>
                  </a:solidFill>
                  <a:latin typeface="Times New Roman" pitchFamily="18" charset="0"/>
                  <a:sym typeface="Arial" pitchFamily="34" charset="0"/>
                </a:rPr>
                <a:t>u</a:t>
              </a:r>
              <a:r>
                <a:rPr lang="en-US" altLang="zh-CN" baseline="-25000" dirty="0" err="1">
                  <a:solidFill>
                    <a:srgbClr val="C00000"/>
                  </a:solidFill>
                  <a:latin typeface="Times New Roman" pitchFamily="18" charset="0"/>
                  <a:sym typeface="Arial" pitchFamily="34" charset="0"/>
                </a:rPr>
                <a:t>GS</a:t>
              </a:r>
              <a:r>
                <a:rPr lang="en-US" altLang="zh-CN" baseline="-25000" dirty="0">
                  <a:solidFill>
                    <a:srgbClr val="C00000"/>
                  </a:solidFill>
                  <a:latin typeface="Times New Roman" pitchFamily="18" charset="0"/>
                  <a:sym typeface="Arial" pitchFamily="34" charset="0"/>
                </a:rPr>
                <a:t> </a:t>
              </a:r>
              <a:r>
                <a:rPr lang="en-US" altLang="zh-CN" dirty="0">
                  <a:solidFill>
                    <a:srgbClr val="C00000"/>
                  </a:solidFill>
                  <a:latin typeface="Times New Roman" pitchFamily="18" charset="0"/>
                  <a:sym typeface="Arial" pitchFamily="34" charset="0"/>
                </a:rPr>
                <a:t>&gt; </a:t>
              </a:r>
              <a:r>
                <a:rPr lang="en-US" altLang="zh-CN" i="1" dirty="0">
                  <a:solidFill>
                    <a:srgbClr val="C00000"/>
                  </a:solidFill>
                  <a:latin typeface="Times New Roman" pitchFamily="18" charset="0"/>
                  <a:sym typeface="Arial" pitchFamily="34" charset="0"/>
                </a:rPr>
                <a:t>U</a:t>
              </a:r>
              <a:r>
                <a:rPr lang="en-US" altLang="zh-CN" baseline="-25000" dirty="0">
                  <a:solidFill>
                    <a:srgbClr val="C00000"/>
                  </a:solidFill>
                  <a:latin typeface="Times New Roman" pitchFamily="18" charset="0"/>
                  <a:sym typeface="Arial" pitchFamily="34" charset="0"/>
                </a:rPr>
                <a:t>GS</a:t>
              </a:r>
              <a:r>
                <a:rPr lang="en-US" altLang="zh-CN" baseline="-25000" dirty="0">
                  <a:solidFill>
                    <a:srgbClr val="C00000"/>
                  </a:solidFill>
                  <a:latin typeface="宋体" pitchFamily="2" charset="-122"/>
                  <a:sym typeface="宋体" pitchFamily="2" charset="-122"/>
                </a:rPr>
                <a:t>(</a:t>
              </a:r>
              <a:r>
                <a:rPr lang="en-US" altLang="zh-CN" baseline="-25000" dirty="0" err="1">
                  <a:solidFill>
                    <a:srgbClr val="C00000"/>
                  </a:solidFill>
                  <a:latin typeface="Times New Roman" pitchFamily="18" charset="0"/>
                  <a:sym typeface="Arial" pitchFamily="34" charset="0"/>
                </a:rPr>
                <a:t>th</a:t>
              </a:r>
              <a:r>
                <a:rPr lang="en-US" altLang="zh-CN" baseline="-25000" dirty="0">
                  <a:solidFill>
                    <a:srgbClr val="C00000"/>
                  </a:solidFill>
                  <a:latin typeface="宋体" pitchFamily="2" charset="-122"/>
                  <a:sym typeface="宋体" pitchFamily="2" charset="-122"/>
                </a:rPr>
                <a:t>)</a:t>
              </a:r>
              <a:r>
                <a:rPr lang="en-US" altLang="zh-CN" baseline="-25000" dirty="0">
                  <a:solidFill>
                    <a:srgbClr val="C00000"/>
                  </a:solidFill>
                  <a:latin typeface="Times New Roman" pitchFamily="18" charset="0"/>
                  <a:sym typeface="Arial" pitchFamily="34" charset="0"/>
                </a:rPr>
                <a:t> </a:t>
              </a:r>
              <a:endParaRPr lang="zh-CN" altLang="en-US" dirty="0">
                <a:solidFill>
                  <a:srgbClr val="C00000"/>
                </a:solidFill>
                <a:latin typeface="Times New Roman" pitchFamily="18" charset="0"/>
              </a:endParaRPr>
            </a:p>
          </p:txBody>
        </p:sp>
        <p:pic>
          <p:nvPicPr>
            <p:cNvPr id="12310" name="Object 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248" y="3838302"/>
              <a:ext cx="3060700"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p:cNvCxnSpPr/>
            <p:nvPr/>
          </p:nvCxnSpPr>
          <p:spPr>
            <a:xfrm>
              <a:off x="4247964" y="3838302"/>
              <a:ext cx="0" cy="7200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32" name="矩形 31">
            <a:extLst>
              <a:ext uri="{FF2B5EF4-FFF2-40B4-BE49-F238E27FC236}">
                <a16:creationId xmlns:a16="http://schemas.microsoft.com/office/drawing/2014/main" id="{C4F9E364-1054-4C4F-9819-77AF6B0A4B02}"/>
              </a:ext>
            </a:extLst>
          </p:cNvPr>
          <p:cNvSpPr/>
          <p:nvPr/>
        </p:nvSpPr>
        <p:spPr>
          <a:xfrm>
            <a:off x="681548" y="97468"/>
            <a:ext cx="4142480" cy="523220"/>
          </a:xfrm>
          <a:prstGeom prst="rect">
            <a:avLst/>
          </a:prstGeom>
        </p:spPr>
        <p:txBody>
          <a:bodyPr wrap="none">
            <a:spAutoFit/>
          </a:bodyPr>
          <a:lstStyle/>
          <a:p>
            <a:r>
              <a:rPr lang="en-US" altLang="zh-CN" sz="2800" b="0" dirty="0">
                <a:solidFill>
                  <a:srgbClr val="0033CC"/>
                </a:solidFill>
                <a:latin typeface="黑体" panose="02010609060101010101" pitchFamily="49" charset="-122"/>
                <a:ea typeface="黑体" panose="02010609060101010101" pitchFamily="49" charset="-122"/>
                <a:sym typeface="Arial" pitchFamily="34" charset="0"/>
              </a:rPr>
              <a:t>1</a:t>
            </a:r>
            <a:r>
              <a:rPr lang="zh-CN" altLang="en-US" sz="2800" b="0" dirty="0">
                <a:solidFill>
                  <a:srgbClr val="0033CC"/>
                </a:solidFill>
                <a:latin typeface="黑体" panose="02010609060101010101" pitchFamily="49" charset="-122"/>
                <a:ea typeface="黑体" panose="02010609060101010101" pitchFamily="49" charset="-122"/>
                <a:sym typeface="Arial" pitchFamily="34" charset="0"/>
              </a:rPr>
              <a:t>、增强型 </a:t>
            </a:r>
            <a:r>
              <a:rPr lang="en-US" altLang="zh-CN" sz="2800" b="0" dirty="0">
                <a:solidFill>
                  <a:srgbClr val="0033CC"/>
                </a:solidFill>
                <a:latin typeface="黑体" panose="02010609060101010101" pitchFamily="49" charset="-122"/>
                <a:ea typeface="黑体" panose="02010609060101010101" pitchFamily="49" charset="-122"/>
                <a:sym typeface="Arial" pitchFamily="34" charset="0"/>
              </a:rPr>
              <a:t>N</a:t>
            </a:r>
            <a:r>
              <a:rPr lang="zh-CN" altLang="en-US" sz="2800" b="0" dirty="0">
                <a:solidFill>
                  <a:srgbClr val="0033CC"/>
                </a:solidFill>
                <a:latin typeface="黑体" panose="02010609060101010101" pitchFamily="49" charset="-122"/>
                <a:ea typeface="黑体" panose="02010609060101010101" pitchFamily="49" charset="-122"/>
                <a:sym typeface="Arial" pitchFamily="34" charset="0"/>
              </a:rPr>
              <a:t>沟道 </a:t>
            </a:r>
            <a:r>
              <a:rPr lang="en-US" altLang="zh-CN" sz="2800" b="0" dirty="0">
                <a:solidFill>
                  <a:srgbClr val="0033CC"/>
                </a:solidFill>
                <a:latin typeface="黑体" panose="02010609060101010101" pitchFamily="49" charset="-122"/>
                <a:ea typeface="黑体" panose="02010609060101010101" pitchFamily="49" charset="-122"/>
                <a:sym typeface="Arial" pitchFamily="34" charset="0"/>
              </a:rPr>
              <a:t>MOSFET</a:t>
            </a:r>
            <a:endParaRPr lang="zh-CN" altLang="en-US" sz="2800" b="0" dirty="0">
              <a:solidFill>
                <a:srgbClr val="0033CC"/>
              </a:solidFill>
              <a:latin typeface="黑体" panose="02010609060101010101" pitchFamily="49" charset="-122"/>
              <a:ea typeface="黑体" panose="02010609060101010101" pitchFamily="49" charset="-122"/>
              <a:sym typeface="Arial" pitchFamily="34" charset="0"/>
            </a:endParaRPr>
          </a:p>
        </p:txBody>
      </p:sp>
      <p:sp>
        <p:nvSpPr>
          <p:cNvPr id="31" name="文本框 30">
            <a:extLst>
              <a:ext uri="{FF2B5EF4-FFF2-40B4-BE49-F238E27FC236}">
                <a16:creationId xmlns:a16="http://schemas.microsoft.com/office/drawing/2014/main" id="{F3D0F0A9-9385-4C32-A46A-E881837CAEDA}"/>
              </a:ext>
            </a:extLst>
          </p:cNvPr>
          <p:cNvSpPr txBox="1"/>
          <p:nvPr/>
        </p:nvSpPr>
        <p:spPr>
          <a:xfrm>
            <a:off x="7713998" y="6228020"/>
            <a:ext cx="530916" cy="369332"/>
          </a:xfrm>
          <a:prstGeom prst="rect">
            <a:avLst/>
          </a:prstGeom>
          <a:noFill/>
        </p:spPr>
        <p:txBody>
          <a:bodyPr wrap="none" rtlCol="0">
            <a:spAutoFit/>
          </a:bodyPr>
          <a:lstStyle/>
          <a:p>
            <a:r>
              <a:rPr lang="en-US" altLang="zh-CN" sz="1800" dirty="0">
                <a:solidFill>
                  <a:srgbClr val="E4A4DC"/>
                </a:solidFill>
              </a:rPr>
              <a:t>102</a:t>
            </a:r>
            <a:endParaRPr lang="zh-CN" altLang="en-US" sz="1800" dirty="0">
              <a:solidFill>
                <a:srgbClr val="E4A4D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animEffect filter="wipe(left)">
                                      <p:cBhvr>
                                        <p:cTn id="7" dur="500"/>
                                        <p:tgtEl>
                                          <p:spTgt spid="122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2291"/>
                                        </p:tgtEl>
                                        <p:attrNameLst>
                                          <p:attrName>style.visibility</p:attrName>
                                        </p:attrNameLst>
                                      </p:cBhvr>
                                      <p:to>
                                        <p:strVal val="visible"/>
                                      </p:to>
                                    </p:set>
                                    <p:animEffect filter="slide(fromBottom)">
                                      <p:cBhvr>
                                        <p:cTn id="12" dur="500"/>
                                        <p:tgtEl>
                                          <p:spTgt spid="122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292"/>
                                        </p:tgtEl>
                                        <p:attrNameLst>
                                          <p:attrName>style.visibility</p:attrName>
                                        </p:attrNameLst>
                                      </p:cBhvr>
                                      <p:to>
                                        <p:strVal val="visible"/>
                                      </p:to>
                                    </p:set>
                                    <p:animEffect filter="wipe(left)">
                                      <p:cBhvr>
                                        <p:cTn id="17" dur="500"/>
                                        <p:tgtEl>
                                          <p:spTgt spid="12292"/>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iterate type="lt">
                                    <p:tmPct val="100000"/>
                                  </p:iterate>
                                  <p:childTnLst>
                                    <p:set>
                                      <p:cBhvr>
                                        <p:cTn id="20" dur="1" fill="hold">
                                          <p:stCondLst>
                                            <p:cond delay="0"/>
                                          </p:stCondLst>
                                        </p:cTn>
                                        <p:tgtEl>
                                          <p:spTgt spid="12314"/>
                                        </p:tgtEl>
                                        <p:attrNameLst>
                                          <p:attrName>style.visibility</p:attrName>
                                        </p:attrNameLst>
                                      </p:cBhvr>
                                      <p:to>
                                        <p:strVal val="visible"/>
                                      </p:to>
                                    </p:set>
                                    <p:animEffect filter="wipe(left)">
                                      <p:cBhvr>
                                        <p:cTn id="21" dur="75"/>
                                        <p:tgtEl>
                                          <p:spTgt spid="12314"/>
                                        </p:tgtEl>
                                      </p:cBhvr>
                                    </p:animEffect>
                                  </p:childTnLst>
                                </p:cTn>
                              </p:par>
                            </p:childTnLst>
                          </p:cTn>
                        </p:par>
                        <p:par>
                          <p:cTn id="22" fill="hold" nodeType="afterGroup">
                            <p:stCondLst>
                              <p:cond delay="575"/>
                            </p:stCondLst>
                            <p:childTnLst>
                              <p:par>
                                <p:cTn id="23" presetID="12" presetClass="entr" presetSubtype="4" fill="hold" grpId="0" nodeType="afterEffect">
                                  <p:stCondLst>
                                    <p:cond delay="0"/>
                                  </p:stCondLst>
                                  <p:childTnLst>
                                    <p:set>
                                      <p:cBhvr>
                                        <p:cTn id="24" dur="1" fill="hold">
                                          <p:stCondLst>
                                            <p:cond delay="0"/>
                                          </p:stCondLst>
                                        </p:cTn>
                                        <p:tgtEl>
                                          <p:spTgt spid="12306"/>
                                        </p:tgtEl>
                                        <p:attrNameLst>
                                          <p:attrName>style.visibility</p:attrName>
                                        </p:attrNameLst>
                                      </p:cBhvr>
                                      <p:to>
                                        <p:strVal val="visible"/>
                                      </p:to>
                                    </p:set>
                                    <p:animEffect filter="slide(fromBottom)">
                                      <p:cBhvr>
                                        <p:cTn id="25" dur="500"/>
                                        <p:tgtEl>
                                          <p:spTgt spid="1230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circle(in)">
                                      <p:cBhvr>
                                        <p:cTn id="30" dur="20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2307"/>
                                        </p:tgtEl>
                                        <p:attrNameLst>
                                          <p:attrName>style.visibility</p:attrName>
                                        </p:attrNameLst>
                                      </p:cBhvr>
                                      <p:to>
                                        <p:strVal val="visible"/>
                                      </p:to>
                                    </p:set>
                                    <p:animEffect transition="in" filter="wipe(up)">
                                      <p:cBhvr>
                                        <p:cTn id="35" dur="500"/>
                                        <p:tgtEl>
                                          <p:spTgt spid="12307"/>
                                        </p:tgtEl>
                                      </p:cBhvr>
                                    </p:animEffect>
                                  </p:childTnLst>
                                </p:cTn>
                              </p:par>
                            </p:childTnLst>
                          </p:cTn>
                        </p:par>
                        <p:par>
                          <p:cTn id="36" fill="hold">
                            <p:stCondLst>
                              <p:cond delay="500"/>
                            </p:stCondLst>
                            <p:childTnLst>
                              <p:par>
                                <p:cTn id="37" presetID="22" presetClass="entr" presetSubtype="8" fill="hold" grpId="0" nodeType="afterEffect">
                                  <p:stCondLst>
                                    <p:cond delay="0"/>
                                  </p:stCondLst>
                                  <p:iterate type="lt">
                                    <p:tmPct val="100000"/>
                                  </p:iterate>
                                  <p:childTnLst>
                                    <p:set>
                                      <p:cBhvr>
                                        <p:cTn id="38" dur="1" fill="hold">
                                          <p:stCondLst>
                                            <p:cond delay="0"/>
                                          </p:stCondLst>
                                        </p:cTn>
                                        <p:tgtEl>
                                          <p:spTgt spid="12308">
                                            <p:bg/>
                                          </p:spTgt>
                                        </p:tgtEl>
                                        <p:attrNameLst>
                                          <p:attrName>style.visibility</p:attrName>
                                        </p:attrNameLst>
                                      </p:cBhvr>
                                      <p:to>
                                        <p:strVal val="visible"/>
                                      </p:to>
                                    </p:set>
                                    <p:animEffect filter="wipe(left)">
                                      <p:cBhvr>
                                        <p:cTn id="39" dur="75"/>
                                        <p:tgtEl>
                                          <p:spTgt spid="12308">
                                            <p:bg/>
                                          </p:spTgt>
                                        </p:tgtEl>
                                      </p:cBhvr>
                                    </p:animEffect>
                                  </p:childTnLst>
                                </p:cTn>
                              </p:par>
                              <p:par>
                                <p:cTn id="40" presetID="22" presetClass="entr" presetSubtype="8" fill="hold" grpId="0" nodeType="withEffect">
                                  <p:stCondLst>
                                    <p:cond delay="0"/>
                                  </p:stCondLst>
                                  <p:iterate type="lt">
                                    <p:tmPct val="100000"/>
                                  </p:iterate>
                                  <p:childTnLst>
                                    <p:set>
                                      <p:cBhvr>
                                        <p:cTn id="41" dur="1" fill="hold">
                                          <p:stCondLst>
                                            <p:cond delay="0"/>
                                          </p:stCondLst>
                                        </p:cTn>
                                        <p:tgtEl>
                                          <p:spTgt spid="12308">
                                            <p:txEl>
                                              <p:pRg st="0" end="0"/>
                                            </p:txEl>
                                          </p:spTgt>
                                        </p:tgtEl>
                                        <p:attrNameLst>
                                          <p:attrName>style.visibility</p:attrName>
                                        </p:attrNameLst>
                                      </p:cBhvr>
                                      <p:to>
                                        <p:strVal val="visible"/>
                                      </p:to>
                                    </p:set>
                                    <p:animEffect filter="wipe(left)">
                                      <p:cBhvr>
                                        <p:cTn id="42" dur="75"/>
                                        <p:tgtEl>
                                          <p:spTgt spid="12308">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left)">
                                      <p:cBhvr>
                                        <p:cTn id="47" dur="5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wipe(left)">
                                      <p:cBhvr>
                                        <p:cTn id="52" dur="500"/>
                                        <p:tgtEl>
                                          <p:spTgt spid="6"/>
                                        </p:tgtEl>
                                      </p:cBhvr>
                                    </p:animEffect>
                                  </p:childTnLst>
                                </p:cTn>
                              </p:par>
                            </p:childTnLst>
                          </p:cTn>
                        </p:par>
                        <p:par>
                          <p:cTn id="53" fill="hold">
                            <p:stCondLst>
                              <p:cond delay="500"/>
                            </p:stCondLst>
                            <p:childTnLst>
                              <p:par>
                                <p:cTn id="54" presetID="9" presetClass="entr" presetSubtype="0" fill="hold" grpId="0" nodeType="afterEffect">
                                  <p:stCondLst>
                                    <p:cond delay="0"/>
                                  </p:stCondLst>
                                  <p:childTnLst>
                                    <p:set>
                                      <p:cBhvr>
                                        <p:cTn id="55" dur="1" fill="hold">
                                          <p:stCondLst>
                                            <p:cond delay="0"/>
                                          </p:stCondLst>
                                        </p:cTn>
                                        <p:tgtEl>
                                          <p:spTgt spid="12311">
                                            <p:txEl>
                                              <p:pRg st="0" end="0"/>
                                            </p:txEl>
                                          </p:spTgt>
                                        </p:tgtEl>
                                        <p:attrNameLst>
                                          <p:attrName>style.visibility</p:attrName>
                                        </p:attrNameLst>
                                      </p:cBhvr>
                                      <p:to>
                                        <p:strVal val="visible"/>
                                      </p:to>
                                    </p:set>
                                    <p:animEffect filter="dissolve">
                                      <p:cBhvr>
                                        <p:cTn id="56" dur="500"/>
                                        <p:tgtEl>
                                          <p:spTgt spid="123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bldLvl="0"/>
      <p:bldP spid="12306" grpId="0" bldLvl="0"/>
      <p:bldP spid="12307" grpId="0" animBg="1"/>
      <p:bldP spid="12308" grpId="0" build="allAtOnce" bldLvl="0" animBg="1"/>
      <p:bldP spid="12311" grpId="0" build="p" bldLvl="0"/>
      <p:bldP spid="12314" grpId="0" bldLvl="0"/>
      <p:bldP spid="2" grpId="0" animBg="1"/>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矩形 497">
            <a:extLst>
              <a:ext uri="{FF2B5EF4-FFF2-40B4-BE49-F238E27FC236}">
                <a16:creationId xmlns:a16="http://schemas.microsoft.com/office/drawing/2014/main" id="{A742F28E-5B79-48C2-BA38-2B3AE3996DF8}"/>
              </a:ext>
            </a:extLst>
          </p:cNvPr>
          <p:cNvSpPr/>
          <p:nvPr/>
        </p:nvSpPr>
        <p:spPr bwMode="auto">
          <a:xfrm>
            <a:off x="0" y="44624"/>
            <a:ext cx="9144000" cy="6156000"/>
          </a:xfrm>
          <a:prstGeom prst="rect">
            <a:avLst/>
          </a:prstGeom>
          <a:solidFill>
            <a:schemeClr val="bg1"/>
          </a:solidFill>
          <a:ln w="9525">
            <a:noFill/>
            <a:miter lim="800000"/>
          </a:ln>
        </p:spPr>
        <p:txBody>
          <a:bodyPr wrap="square" rtlCol="0" anchor="ctr">
            <a:spAutoFit/>
          </a:bodyPr>
          <a:lstStyle/>
          <a:p>
            <a:pPr algn="ctr">
              <a:spcBef>
                <a:spcPct val="20000"/>
              </a:spcBef>
            </a:pPr>
            <a:endParaRPr lang="zh-CN" altLang="en-US" sz="4000" dirty="0">
              <a:solidFill>
                <a:srgbClr val="0066FF"/>
              </a:solidFill>
              <a:effectLst>
                <a:outerShdw blurRad="38100" dist="38100" dir="2700000" algn="tl">
                  <a:srgbClr val="000000">
                    <a:alpha val="43137"/>
                  </a:srgbClr>
                </a:outerShdw>
              </a:effectLst>
              <a:latin typeface="隶书" pitchFamily="49" charset="-122"/>
              <a:ea typeface="隶书" pitchFamily="49" charset="-122"/>
            </a:endParaRPr>
          </a:p>
        </p:txBody>
      </p:sp>
      <p:grpSp>
        <p:nvGrpSpPr>
          <p:cNvPr id="2" name="Group 4">
            <a:extLst>
              <a:ext uri="{FF2B5EF4-FFF2-40B4-BE49-F238E27FC236}">
                <a16:creationId xmlns:a16="http://schemas.microsoft.com/office/drawing/2014/main" id="{6175A1C2-BEE4-478E-9AD3-269A4AF1B8B9}"/>
              </a:ext>
            </a:extLst>
          </p:cNvPr>
          <p:cNvGrpSpPr>
            <a:grpSpLocks/>
          </p:cNvGrpSpPr>
          <p:nvPr/>
        </p:nvGrpSpPr>
        <p:grpSpPr bwMode="auto">
          <a:xfrm>
            <a:off x="35496" y="1628800"/>
            <a:ext cx="9205913" cy="4379913"/>
            <a:chOff x="0" y="0"/>
            <a:chExt cx="5799" cy="2759"/>
          </a:xfrm>
        </p:grpSpPr>
        <p:grpSp>
          <p:nvGrpSpPr>
            <p:cNvPr id="3" name="Group 5">
              <a:extLst>
                <a:ext uri="{FF2B5EF4-FFF2-40B4-BE49-F238E27FC236}">
                  <a16:creationId xmlns:a16="http://schemas.microsoft.com/office/drawing/2014/main" id="{F094D063-7C0D-42D6-8FD3-B16D8C5CFB80}"/>
                </a:ext>
              </a:extLst>
            </p:cNvPr>
            <p:cNvGrpSpPr>
              <a:grpSpLocks/>
            </p:cNvGrpSpPr>
            <p:nvPr/>
          </p:nvGrpSpPr>
          <p:grpSpPr bwMode="auto">
            <a:xfrm>
              <a:off x="391" y="540"/>
              <a:ext cx="113" cy="52"/>
              <a:chOff x="0" y="0"/>
              <a:chExt cx="113" cy="52"/>
            </a:xfrm>
          </p:grpSpPr>
          <p:sp>
            <p:nvSpPr>
              <p:cNvPr id="496" name="AutoShape 6">
                <a:extLst>
                  <a:ext uri="{FF2B5EF4-FFF2-40B4-BE49-F238E27FC236}">
                    <a16:creationId xmlns:a16="http://schemas.microsoft.com/office/drawing/2014/main" id="{1F61F6CE-325A-4FD3-B2F4-E693FF82B28A}"/>
                  </a:ext>
                </a:extLst>
              </p:cNvPr>
              <p:cNvSpPr>
                <a:spLocks noChangeArrowheads="1"/>
              </p:cNvSpPr>
              <p:nvPr/>
            </p:nvSpPr>
            <p:spPr bwMode="auto">
              <a:xfrm flipV="1">
                <a:off x="2" y="0"/>
                <a:ext cx="109" cy="52"/>
              </a:xfrm>
              <a:prstGeom prst="triangle">
                <a:avLst>
                  <a:gd name="adj" fmla="val 50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97" name="Line 7">
                <a:extLst>
                  <a:ext uri="{FF2B5EF4-FFF2-40B4-BE49-F238E27FC236}">
                    <a16:creationId xmlns:a16="http://schemas.microsoft.com/office/drawing/2014/main" id="{41C297BE-9D06-41B3-9F99-EB0752E2036D}"/>
                  </a:ext>
                </a:extLst>
              </p:cNvPr>
              <p:cNvSpPr>
                <a:spLocks noChangeShapeType="1"/>
              </p:cNvSpPr>
              <p:nvPr/>
            </p:nvSpPr>
            <p:spPr bwMode="auto">
              <a:xfrm>
                <a:off x="0" y="51"/>
                <a:ext cx="1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8">
              <a:extLst>
                <a:ext uri="{FF2B5EF4-FFF2-40B4-BE49-F238E27FC236}">
                  <a16:creationId xmlns:a16="http://schemas.microsoft.com/office/drawing/2014/main" id="{2A1087DC-BAA5-4273-85AC-FDB02BF2F714}"/>
                </a:ext>
              </a:extLst>
            </p:cNvPr>
            <p:cNvGrpSpPr>
              <a:grpSpLocks/>
            </p:cNvGrpSpPr>
            <p:nvPr/>
          </p:nvGrpSpPr>
          <p:grpSpPr bwMode="auto">
            <a:xfrm>
              <a:off x="391" y="721"/>
              <a:ext cx="113" cy="52"/>
              <a:chOff x="0" y="0"/>
              <a:chExt cx="113" cy="52"/>
            </a:xfrm>
          </p:grpSpPr>
          <p:sp>
            <p:nvSpPr>
              <p:cNvPr id="494" name="AutoShape 9">
                <a:extLst>
                  <a:ext uri="{FF2B5EF4-FFF2-40B4-BE49-F238E27FC236}">
                    <a16:creationId xmlns:a16="http://schemas.microsoft.com/office/drawing/2014/main" id="{678230C0-3961-4B7D-8710-0CB7D5A9F7AD}"/>
                  </a:ext>
                </a:extLst>
              </p:cNvPr>
              <p:cNvSpPr>
                <a:spLocks noChangeArrowheads="1"/>
              </p:cNvSpPr>
              <p:nvPr/>
            </p:nvSpPr>
            <p:spPr bwMode="auto">
              <a:xfrm flipV="1">
                <a:off x="2" y="0"/>
                <a:ext cx="109" cy="52"/>
              </a:xfrm>
              <a:prstGeom prst="triangle">
                <a:avLst>
                  <a:gd name="adj" fmla="val 50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95" name="Line 10">
                <a:extLst>
                  <a:ext uri="{FF2B5EF4-FFF2-40B4-BE49-F238E27FC236}">
                    <a16:creationId xmlns:a16="http://schemas.microsoft.com/office/drawing/2014/main" id="{4389ECE4-BD32-4F03-BEB2-D453CA899E96}"/>
                  </a:ext>
                </a:extLst>
              </p:cNvPr>
              <p:cNvSpPr>
                <a:spLocks noChangeShapeType="1"/>
              </p:cNvSpPr>
              <p:nvPr/>
            </p:nvSpPr>
            <p:spPr bwMode="auto">
              <a:xfrm>
                <a:off x="0" y="51"/>
                <a:ext cx="1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 name="Group 11">
              <a:extLst>
                <a:ext uri="{FF2B5EF4-FFF2-40B4-BE49-F238E27FC236}">
                  <a16:creationId xmlns:a16="http://schemas.microsoft.com/office/drawing/2014/main" id="{32EB8E7E-99FD-4965-86D3-81C0E1326FC5}"/>
                </a:ext>
              </a:extLst>
            </p:cNvPr>
            <p:cNvGrpSpPr>
              <a:grpSpLocks/>
            </p:cNvGrpSpPr>
            <p:nvPr/>
          </p:nvGrpSpPr>
          <p:grpSpPr bwMode="auto">
            <a:xfrm>
              <a:off x="731" y="558"/>
              <a:ext cx="117" cy="24"/>
              <a:chOff x="0" y="0"/>
              <a:chExt cx="117" cy="24"/>
            </a:xfrm>
          </p:grpSpPr>
          <p:sp>
            <p:nvSpPr>
              <p:cNvPr id="492" name="Line 12">
                <a:extLst>
                  <a:ext uri="{FF2B5EF4-FFF2-40B4-BE49-F238E27FC236}">
                    <a16:creationId xmlns:a16="http://schemas.microsoft.com/office/drawing/2014/main" id="{9B3A4569-C6BE-4CEF-8285-54FD9ADCB4C0}"/>
                  </a:ext>
                </a:extLst>
              </p:cNvPr>
              <p:cNvSpPr>
                <a:spLocks noChangeShapeType="1"/>
              </p:cNvSpPr>
              <p:nvPr/>
            </p:nvSpPr>
            <p:spPr bwMode="auto">
              <a:xfrm>
                <a:off x="0" y="0"/>
                <a:ext cx="11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3" name="Line 13">
                <a:extLst>
                  <a:ext uri="{FF2B5EF4-FFF2-40B4-BE49-F238E27FC236}">
                    <a16:creationId xmlns:a16="http://schemas.microsoft.com/office/drawing/2014/main" id="{A9F91CE1-B884-470F-99F8-2B04BC6D0D7F}"/>
                  </a:ext>
                </a:extLst>
              </p:cNvPr>
              <p:cNvSpPr>
                <a:spLocks noChangeShapeType="1"/>
              </p:cNvSpPr>
              <p:nvPr/>
            </p:nvSpPr>
            <p:spPr bwMode="auto">
              <a:xfrm>
                <a:off x="0" y="24"/>
                <a:ext cx="11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 name="Line 14">
              <a:extLst>
                <a:ext uri="{FF2B5EF4-FFF2-40B4-BE49-F238E27FC236}">
                  <a16:creationId xmlns:a16="http://schemas.microsoft.com/office/drawing/2014/main" id="{13DA35C9-9D63-480D-BE35-374244417E9F}"/>
                </a:ext>
              </a:extLst>
            </p:cNvPr>
            <p:cNvSpPr>
              <a:spLocks noChangeShapeType="1"/>
            </p:cNvSpPr>
            <p:nvPr/>
          </p:nvSpPr>
          <p:spPr bwMode="auto">
            <a:xfrm>
              <a:off x="742" y="678"/>
              <a:ext cx="9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 name="Group 15">
              <a:extLst>
                <a:ext uri="{FF2B5EF4-FFF2-40B4-BE49-F238E27FC236}">
                  <a16:creationId xmlns:a16="http://schemas.microsoft.com/office/drawing/2014/main" id="{3609B1A5-EF37-48B7-96CB-2DD382E7D5D7}"/>
                </a:ext>
              </a:extLst>
            </p:cNvPr>
            <p:cNvGrpSpPr>
              <a:grpSpLocks/>
            </p:cNvGrpSpPr>
            <p:nvPr/>
          </p:nvGrpSpPr>
          <p:grpSpPr bwMode="auto">
            <a:xfrm>
              <a:off x="42" y="1741"/>
              <a:ext cx="117" cy="24"/>
              <a:chOff x="0" y="0"/>
              <a:chExt cx="117" cy="24"/>
            </a:xfrm>
          </p:grpSpPr>
          <p:sp>
            <p:nvSpPr>
              <p:cNvPr id="490" name="Line 16">
                <a:extLst>
                  <a:ext uri="{FF2B5EF4-FFF2-40B4-BE49-F238E27FC236}">
                    <a16:creationId xmlns:a16="http://schemas.microsoft.com/office/drawing/2014/main" id="{4D0B30CD-AE31-4337-91F6-290DED26B5CA}"/>
                  </a:ext>
                </a:extLst>
              </p:cNvPr>
              <p:cNvSpPr>
                <a:spLocks noChangeShapeType="1"/>
              </p:cNvSpPr>
              <p:nvPr/>
            </p:nvSpPr>
            <p:spPr bwMode="auto">
              <a:xfrm>
                <a:off x="0" y="0"/>
                <a:ext cx="11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 name="Line 17">
                <a:extLst>
                  <a:ext uri="{FF2B5EF4-FFF2-40B4-BE49-F238E27FC236}">
                    <a16:creationId xmlns:a16="http://schemas.microsoft.com/office/drawing/2014/main" id="{E6834A33-8E6B-4725-8E8C-9349AE9EF6D5}"/>
                  </a:ext>
                </a:extLst>
              </p:cNvPr>
              <p:cNvSpPr>
                <a:spLocks noChangeShapeType="1"/>
              </p:cNvSpPr>
              <p:nvPr/>
            </p:nvSpPr>
            <p:spPr bwMode="auto">
              <a:xfrm>
                <a:off x="0" y="24"/>
                <a:ext cx="11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 name="Group 18">
              <a:extLst>
                <a:ext uri="{FF2B5EF4-FFF2-40B4-BE49-F238E27FC236}">
                  <a16:creationId xmlns:a16="http://schemas.microsoft.com/office/drawing/2014/main" id="{30764CFE-6D3A-485C-84D7-305645106FF4}"/>
                </a:ext>
              </a:extLst>
            </p:cNvPr>
            <p:cNvGrpSpPr>
              <a:grpSpLocks/>
            </p:cNvGrpSpPr>
            <p:nvPr/>
          </p:nvGrpSpPr>
          <p:grpSpPr bwMode="auto">
            <a:xfrm>
              <a:off x="203" y="1741"/>
              <a:ext cx="117" cy="24"/>
              <a:chOff x="0" y="0"/>
              <a:chExt cx="117" cy="24"/>
            </a:xfrm>
          </p:grpSpPr>
          <p:sp>
            <p:nvSpPr>
              <p:cNvPr id="488" name="Line 19">
                <a:extLst>
                  <a:ext uri="{FF2B5EF4-FFF2-40B4-BE49-F238E27FC236}">
                    <a16:creationId xmlns:a16="http://schemas.microsoft.com/office/drawing/2014/main" id="{4B4F6E98-9A85-455C-8162-AF498B3D432C}"/>
                  </a:ext>
                </a:extLst>
              </p:cNvPr>
              <p:cNvSpPr>
                <a:spLocks noChangeShapeType="1"/>
              </p:cNvSpPr>
              <p:nvPr/>
            </p:nvSpPr>
            <p:spPr bwMode="auto">
              <a:xfrm>
                <a:off x="0" y="0"/>
                <a:ext cx="11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9" name="Line 20">
                <a:extLst>
                  <a:ext uri="{FF2B5EF4-FFF2-40B4-BE49-F238E27FC236}">
                    <a16:creationId xmlns:a16="http://schemas.microsoft.com/office/drawing/2014/main" id="{35E7E377-92FC-423A-82BE-76D52CE33141}"/>
                  </a:ext>
                </a:extLst>
              </p:cNvPr>
              <p:cNvSpPr>
                <a:spLocks noChangeShapeType="1"/>
              </p:cNvSpPr>
              <p:nvPr/>
            </p:nvSpPr>
            <p:spPr bwMode="auto">
              <a:xfrm>
                <a:off x="0" y="24"/>
                <a:ext cx="11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 name="Group 21">
              <a:extLst>
                <a:ext uri="{FF2B5EF4-FFF2-40B4-BE49-F238E27FC236}">
                  <a16:creationId xmlns:a16="http://schemas.microsoft.com/office/drawing/2014/main" id="{25604D09-69E2-4AFA-A5C9-BC087C73E936}"/>
                </a:ext>
              </a:extLst>
            </p:cNvPr>
            <p:cNvGrpSpPr>
              <a:grpSpLocks/>
            </p:cNvGrpSpPr>
            <p:nvPr/>
          </p:nvGrpSpPr>
          <p:grpSpPr bwMode="auto">
            <a:xfrm>
              <a:off x="558" y="2248"/>
              <a:ext cx="117" cy="24"/>
              <a:chOff x="0" y="0"/>
              <a:chExt cx="117" cy="24"/>
            </a:xfrm>
          </p:grpSpPr>
          <p:sp>
            <p:nvSpPr>
              <p:cNvPr id="486" name="Line 22">
                <a:extLst>
                  <a:ext uri="{FF2B5EF4-FFF2-40B4-BE49-F238E27FC236}">
                    <a16:creationId xmlns:a16="http://schemas.microsoft.com/office/drawing/2014/main" id="{E250DAE9-C857-407F-B5F2-BD0F64186009}"/>
                  </a:ext>
                </a:extLst>
              </p:cNvPr>
              <p:cNvSpPr>
                <a:spLocks noChangeShapeType="1"/>
              </p:cNvSpPr>
              <p:nvPr/>
            </p:nvSpPr>
            <p:spPr bwMode="auto">
              <a:xfrm>
                <a:off x="0" y="0"/>
                <a:ext cx="11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7" name="Line 23">
                <a:extLst>
                  <a:ext uri="{FF2B5EF4-FFF2-40B4-BE49-F238E27FC236}">
                    <a16:creationId xmlns:a16="http://schemas.microsoft.com/office/drawing/2014/main" id="{1A6AE8F8-C967-4F20-8680-2B48F54059B6}"/>
                  </a:ext>
                </a:extLst>
              </p:cNvPr>
              <p:cNvSpPr>
                <a:spLocks noChangeShapeType="1"/>
              </p:cNvSpPr>
              <p:nvPr/>
            </p:nvSpPr>
            <p:spPr bwMode="auto">
              <a:xfrm>
                <a:off x="0" y="24"/>
                <a:ext cx="11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 name="Group 24">
              <a:extLst>
                <a:ext uri="{FF2B5EF4-FFF2-40B4-BE49-F238E27FC236}">
                  <a16:creationId xmlns:a16="http://schemas.microsoft.com/office/drawing/2014/main" id="{3976B1C7-5C60-46A6-BE9D-EC17496A89D1}"/>
                </a:ext>
              </a:extLst>
            </p:cNvPr>
            <p:cNvGrpSpPr>
              <a:grpSpLocks/>
            </p:cNvGrpSpPr>
            <p:nvPr/>
          </p:nvGrpSpPr>
          <p:grpSpPr bwMode="auto">
            <a:xfrm rot="5400000">
              <a:off x="3429" y="1972"/>
              <a:ext cx="117" cy="24"/>
              <a:chOff x="0" y="0"/>
              <a:chExt cx="117" cy="24"/>
            </a:xfrm>
          </p:grpSpPr>
          <p:sp>
            <p:nvSpPr>
              <p:cNvPr id="484" name="Line 25">
                <a:extLst>
                  <a:ext uri="{FF2B5EF4-FFF2-40B4-BE49-F238E27FC236}">
                    <a16:creationId xmlns:a16="http://schemas.microsoft.com/office/drawing/2014/main" id="{B0C4A11D-B142-4D3C-AD64-BD8EFCC8137E}"/>
                  </a:ext>
                </a:extLst>
              </p:cNvPr>
              <p:cNvSpPr>
                <a:spLocks noChangeShapeType="1"/>
              </p:cNvSpPr>
              <p:nvPr/>
            </p:nvSpPr>
            <p:spPr bwMode="auto">
              <a:xfrm>
                <a:off x="0" y="0"/>
                <a:ext cx="11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5" name="Line 26">
                <a:extLst>
                  <a:ext uri="{FF2B5EF4-FFF2-40B4-BE49-F238E27FC236}">
                    <a16:creationId xmlns:a16="http://schemas.microsoft.com/office/drawing/2014/main" id="{2E398CBA-1C50-43AD-95AA-58FE692C4638}"/>
                  </a:ext>
                </a:extLst>
              </p:cNvPr>
              <p:cNvSpPr>
                <a:spLocks noChangeShapeType="1"/>
              </p:cNvSpPr>
              <p:nvPr/>
            </p:nvSpPr>
            <p:spPr bwMode="auto">
              <a:xfrm>
                <a:off x="0" y="24"/>
                <a:ext cx="11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 name="Group 27">
              <a:extLst>
                <a:ext uri="{FF2B5EF4-FFF2-40B4-BE49-F238E27FC236}">
                  <a16:creationId xmlns:a16="http://schemas.microsoft.com/office/drawing/2014/main" id="{87573569-3C9B-432D-80B6-46F48FF47BFF}"/>
                </a:ext>
              </a:extLst>
            </p:cNvPr>
            <p:cNvGrpSpPr>
              <a:grpSpLocks/>
            </p:cNvGrpSpPr>
            <p:nvPr/>
          </p:nvGrpSpPr>
          <p:grpSpPr bwMode="auto">
            <a:xfrm>
              <a:off x="1341" y="2167"/>
              <a:ext cx="117" cy="24"/>
              <a:chOff x="0" y="0"/>
              <a:chExt cx="117" cy="24"/>
            </a:xfrm>
          </p:grpSpPr>
          <p:sp>
            <p:nvSpPr>
              <p:cNvPr id="482" name="Line 28">
                <a:extLst>
                  <a:ext uri="{FF2B5EF4-FFF2-40B4-BE49-F238E27FC236}">
                    <a16:creationId xmlns:a16="http://schemas.microsoft.com/office/drawing/2014/main" id="{40118E63-B494-4DD3-A9BA-B9DE133ECDDA}"/>
                  </a:ext>
                </a:extLst>
              </p:cNvPr>
              <p:cNvSpPr>
                <a:spLocks noChangeShapeType="1"/>
              </p:cNvSpPr>
              <p:nvPr/>
            </p:nvSpPr>
            <p:spPr bwMode="auto">
              <a:xfrm>
                <a:off x="0" y="0"/>
                <a:ext cx="11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3" name="Line 29">
                <a:extLst>
                  <a:ext uri="{FF2B5EF4-FFF2-40B4-BE49-F238E27FC236}">
                    <a16:creationId xmlns:a16="http://schemas.microsoft.com/office/drawing/2014/main" id="{3286D803-2967-440C-B6FE-7111482862BD}"/>
                  </a:ext>
                </a:extLst>
              </p:cNvPr>
              <p:cNvSpPr>
                <a:spLocks noChangeShapeType="1"/>
              </p:cNvSpPr>
              <p:nvPr/>
            </p:nvSpPr>
            <p:spPr bwMode="auto">
              <a:xfrm>
                <a:off x="0" y="24"/>
                <a:ext cx="11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2" name="Group 30">
              <a:extLst>
                <a:ext uri="{FF2B5EF4-FFF2-40B4-BE49-F238E27FC236}">
                  <a16:creationId xmlns:a16="http://schemas.microsoft.com/office/drawing/2014/main" id="{65323C01-8E89-4ED9-A6DD-04B16940A38B}"/>
                </a:ext>
              </a:extLst>
            </p:cNvPr>
            <p:cNvGrpSpPr>
              <a:grpSpLocks/>
            </p:cNvGrpSpPr>
            <p:nvPr/>
          </p:nvGrpSpPr>
          <p:grpSpPr bwMode="auto">
            <a:xfrm>
              <a:off x="1511" y="2167"/>
              <a:ext cx="117" cy="24"/>
              <a:chOff x="0" y="0"/>
              <a:chExt cx="117" cy="24"/>
            </a:xfrm>
          </p:grpSpPr>
          <p:sp>
            <p:nvSpPr>
              <p:cNvPr id="480" name="Line 31">
                <a:extLst>
                  <a:ext uri="{FF2B5EF4-FFF2-40B4-BE49-F238E27FC236}">
                    <a16:creationId xmlns:a16="http://schemas.microsoft.com/office/drawing/2014/main" id="{8C73C733-737C-40F0-A0E6-456A643BD6B0}"/>
                  </a:ext>
                </a:extLst>
              </p:cNvPr>
              <p:cNvSpPr>
                <a:spLocks noChangeShapeType="1"/>
              </p:cNvSpPr>
              <p:nvPr/>
            </p:nvSpPr>
            <p:spPr bwMode="auto">
              <a:xfrm>
                <a:off x="0" y="0"/>
                <a:ext cx="11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 name="Line 32">
                <a:extLst>
                  <a:ext uri="{FF2B5EF4-FFF2-40B4-BE49-F238E27FC236}">
                    <a16:creationId xmlns:a16="http://schemas.microsoft.com/office/drawing/2014/main" id="{FB52A957-56C7-4DA2-83FB-9BFC171B3BA8}"/>
                  </a:ext>
                </a:extLst>
              </p:cNvPr>
              <p:cNvSpPr>
                <a:spLocks noChangeShapeType="1"/>
              </p:cNvSpPr>
              <p:nvPr/>
            </p:nvSpPr>
            <p:spPr bwMode="auto">
              <a:xfrm>
                <a:off x="0" y="24"/>
                <a:ext cx="11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 name="Group 33">
              <a:extLst>
                <a:ext uri="{FF2B5EF4-FFF2-40B4-BE49-F238E27FC236}">
                  <a16:creationId xmlns:a16="http://schemas.microsoft.com/office/drawing/2014/main" id="{298E7BC4-D7CE-4014-ADD2-759CD4D0A1C9}"/>
                </a:ext>
              </a:extLst>
            </p:cNvPr>
            <p:cNvGrpSpPr>
              <a:grpSpLocks/>
            </p:cNvGrpSpPr>
            <p:nvPr/>
          </p:nvGrpSpPr>
          <p:grpSpPr bwMode="auto">
            <a:xfrm>
              <a:off x="1465" y="1398"/>
              <a:ext cx="117" cy="24"/>
              <a:chOff x="0" y="0"/>
              <a:chExt cx="117" cy="24"/>
            </a:xfrm>
          </p:grpSpPr>
          <p:sp>
            <p:nvSpPr>
              <p:cNvPr id="478" name="Line 34">
                <a:extLst>
                  <a:ext uri="{FF2B5EF4-FFF2-40B4-BE49-F238E27FC236}">
                    <a16:creationId xmlns:a16="http://schemas.microsoft.com/office/drawing/2014/main" id="{DD578468-6731-4F73-8FCE-EC11E2AE3614}"/>
                  </a:ext>
                </a:extLst>
              </p:cNvPr>
              <p:cNvSpPr>
                <a:spLocks noChangeShapeType="1"/>
              </p:cNvSpPr>
              <p:nvPr/>
            </p:nvSpPr>
            <p:spPr bwMode="auto">
              <a:xfrm>
                <a:off x="0" y="0"/>
                <a:ext cx="11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9" name="Line 35">
                <a:extLst>
                  <a:ext uri="{FF2B5EF4-FFF2-40B4-BE49-F238E27FC236}">
                    <a16:creationId xmlns:a16="http://schemas.microsoft.com/office/drawing/2014/main" id="{5E48C942-99ED-477F-B095-90F90815DD55}"/>
                  </a:ext>
                </a:extLst>
              </p:cNvPr>
              <p:cNvSpPr>
                <a:spLocks noChangeShapeType="1"/>
              </p:cNvSpPr>
              <p:nvPr/>
            </p:nvSpPr>
            <p:spPr bwMode="auto">
              <a:xfrm>
                <a:off x="0" y="24"/>
                <a:ext cx="11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 name="Group 36">
              <a:extLst>
                <a:ext uri="{FF2B5EF4-FFF2-40B4-BE49-F238E27FC236}">
                  <a16:creationId xmlns:a16="http://schemas.microsoft.com/office/drawing/2014/main" id="{DEF42437-C180-44C0-B2CE-04C142EB7C0B}"/>
                </a:ext>
              </a:extLst>
            </p:cNvPr>
            <p:cNvGrpSpPr>
              <a:grpSpLocks/>
            </p:cNvGrpSpPr>
            <p:nvPr/>
          </p:nvGrpSpPr>
          <p:grpSpPr bwMode="auto">
            <a:xfrm>
              <a:off x="2211" y="1429"/>
              <a:ext cx="117" cy="24"/>
              <a:chOff x="0" y="0"/>
              <a:chExt cx="117" cy="24"/>
            </a:xfrm>
          </p:grpSpPr>
          <p:sp>
            <p:nvSpPr>
              <p:cNvPr id="476" name="Line 37">
                <a:extLst>
                  <a:ext uri="{FF2B5EF4-FFF2-40B4-BE49-F238E27FC236}">
                    <a16:creationId xmlns:a16="http://schemas.microsoft.com/office/drawing/2014/main" id="{CBA91710-A67C-424F-9EEB-5B77962D2E58}"/>
                  </a:ext>
                </a:extLst>
              </p:cNvPr>
              <p:cNvSpPr>
                <a:spLocks noChangeShapeType="1"/>
              </p:cNvSpPr>
              <p:nvPr/>
            </p:nvSpPr>
            <p:spPr bwMode="auto">
              <a:xfrm>
                <a:off x="0" y="0"/>
                <a:ext cx="11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7" name="Line 38">
                <a:extLst>
                  <a:ext uri="{FF2B5EF4-FFF2-40B4-BE49-F238E27FC236}">
                    <a16:creationId xmlns:a16="http://schemas.microsoft.com/office/drawing/2014/main" id="{05F38A67-AB64-4F15-B256-FDBE720BB44D}"/>
                  </a:ext>
                </a:extLst>
              </p:cNvPr>
              <p:cNvSpPr>
                <a:spLocks noChangeShapeType="1"/>
              </p:cNvSpPr>
              <p:nvPr/>
            </p:nvSpPr>
            <p:spPr bwMode="auto">
              <a:xfrm>
                <a:off x="0" y="24"/>
                <a:ext cx="11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 name="Group 39">
              <a:extLst>
                <a:ext uri="{FF2B5EF4-FFF2-40B4-BE49-F238E27FC236}">
                  <a16:creationId xmlns:a16="http://schemas.microsoft.com/office/drawing/2014/main" id="{FA8A27A4-E070-4D9D-B34B-908EBD295065}"/>
                </a:ext>
              </a:extLst>
            </p:cNvPr>
            <p:cNvGrpSpPr>
              <a:grpSpLocks/>
            </p:cNvGrpSpPr>
            <p:nvPr/>
          </p:nvGrpSpPr>
          <p:grpSpPr bwMode="auto">
            <a:xfrm>
              <a:off x="2931" y="1423"/>
              <a:ext cx="117" cy="24"/>
              <a:chOff x="0" y="0"/>
              <a:chExt cx="117" cy="24"/>
            </a:xfrm>
          </p:grpSpPr>
          <p:sp>
            <p:nvSpPr>
              <p:cNvPr id="474" name="Line 40">
                <a:extLst>
                  <a:ext uri="{FF2B5EF4-FFF2-40B4-BE49-F238E27FC236}">
                    <a16:creationId xmlns:a16="http://schemas.microsoft.com/office/drawing/2014/main" id="{B28C162F-53BF-4669-BD82-E814099B43A5}"/>
                  </a:ext>
                </a:extLst>
              </p:cNvPr>
              <p:cNvSpPr>
                <a:spLocks noChangeShapeType="1"/>
              </p:cNvSpPr>
              <p:nvPr/>
            </p:nvSpPr>
            <p:spPr bwMode="auto">
              <a:xfrm>
                <a:off x="0" y="0"/>
                <a:ext cx="11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5" name="Line 41">
                <a:extLst>
                  <a:ext uri="{FF2B5EF4-FFF2-40B4-BE49-F238E27FC236}">
                    <a16:creationId xmlns:a16="http://schemas.microsoft.com/office/drawing/2014/main" id="{3C0E7E5C-C82E-49FE-A4AF-27197438B93C}"/>
                  </a:ext>
                </a:extLst>
              </p:cNvPr>
              <p:cNvSpPr>
                <a:spLocks noChangeShapeType="1"/>
              </p:cNvSpPr>
              <p:nvPr/>
            </p:nvSpPr>
            <p:spPr bwMode="auto">
              <a:xfrm>
                <a:off x="0" y="24"/>
                <a:ext cx="11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6" name="Group 42">
              <a:extLst>
                <a:ext uri="{FF2B5EF4-FFF2-40B4-BE49-F238E27FC236}">
                  <a16:creationId xmlns:a16="http://schemas.microsoft.com/office/drawing/2014/main" id="{4F5F79BD-176A-4EE0-9226-107757C46ACC}"/>
                </a:ext>
              </a:extLst>
            </p:cNvPr>
            <p:cNvGrpSpPr>
              <a:grpSpLocks/>
            </p:cNvGrpSpPr>
            <p:nvPr/>
          </p:nvGrpSpPr>
          <p:grpSpPr bwMode="auto">
            <a:xfrm>
              <a:off x="2218" y="2322"/>
              <a:ext cx="117" cy="24"/>
              <a:chOff x="0" y="0"/>
              <a:chExt cx="117" cy="24"/>
            </a:xfrm>
          </p:grpSpPr>
          <p:sp>
            <p:nvSpPr>
              <p:cNvPr id="472" name="Line 43">
                <a:extLst>
                  <a:ext uri="{FF2B5EF4-FFF2-40B4-BE49-F238E27FC236}">
                    <a16:creationId xmlns:a16="http://schemas.microsoft.com/office/drawing/2014/main" id="{6816BA17-91EC-4D6A-A4EC-4D22DBA2F2A6}"/>
                  </a:ext>
                </a:extLst>
              </p:cNvPr>
              <p:cNvSpPr>
                <a:spLocks noChangeShapeType="1"/>
              </p:cNvSpPr>
              <p:nvPr/>
            </p:nvSpPr>
            <p:spPr bwMode="auto">
              <a:xfrm>
                <a:off x="0" y="0"/>
                <a:ext cx="11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3" name="Line 44">
                <a:extLst>
                  <a:ext uri="{FF2B5EF4-FFF2-40B4-BE49-F238E27FC236}">
                    <a16:creationId xmlns:a16="http://schemas.microsoft.com/office/drawing/2014/main" id="{1867BB04-96D5-4A90-B039-A5D80392BC9A}"/>
                  </a:ext>
                </a:extLst>
              </p:cNvPr>
              <p:cNvSpPr>
                <a:spLocks noChangeShapeType="1"/>
              </p:cNvSpPr>
              <p:nvPr/>
            </p:nvSpPr>
            <p:spPr bwMode="auto">
              <a:xfrm>
                <a:off x="0" y="24"/>
                <a:ext cx="11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7" name="Group 45">
              <a:extLst>
                <a:ext uri="{FF2B5EF4-FFF2-40B4-BE49-F238E27FC236}">
                  <a16:creationId xmlns:a16="http://schemas.microsoft.com/office/drawing/2014/main" id="{F44F98E6-9207-4197-B72E-7F6D8D3AC0F2}"/>
                </a:ext>
              </a:extLst>
            </p:cNvPr>
            <p:cNvGrpSpPr>
              <a:grpSpLocks/>
            </p:cNvGrpSpPr>
            <p:nvPr/>
          </p:nvGrpSpPr>
          <p:grpSpPr bwMode="auto">
            <a:xfrm>
              <a:off x="2643" y="2329"/>
              <a:ext cx="117" cy="24"/>
              <a:chOff x="0" y="0"/>
              <a:chExt cx="117" cy="24"/>
            </a:xfrm>
          </p:grpSpPr>
          <p:sp>
            <p:nvSpPr>
              <p:cNvPr id="470" name="Line 46">
                <a:extLst>
                  <a:ext uri="{FF2B5EF4-FFF2-40B4-BE49-F238E27FC236}">
                    <a16:creationId xmlns:a16="http://schemas.microsoft.com/office/drawing/2014/main" id="{4515CDC4-7CE4-4C05-B7E7-EE03E009A979}"/>
                  </a:ext>
                </a:extLst>
              </p:cNvPr>
              <p:cNvSpPr>
                <a:spLocks noChangeShapeType="1"/>
              </p:cNvSpPr>
              <p:nvPr/>
            </p:nvSpPr>
            <p:spPr bwMode="auto">
              <a:xfrm>
                <a:off x="0" y="0"/>
                <a:ext cx="11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 name="Line 47">
                <a:extLst>
                  <a:ext uri="{FF2B5EF4-FFF2-40B4-BE49-F238E27FC236}">
                    <a16:creationId xmlns:a16="http://schemas.microsoft.com/office/drawing/2014/main" id="{D20D03D5-3CD6-419E-8B10-5656944BE0AF}"/>
                  </a:ext>
                </a:extLst>
              </p:cNvPr>
              <p:cNvSpPr>
                <a:spLocks noChangeShapeType="1"/>
              </p:cNvSpPr>
              <p:nvPr/>
            </p:nvSpPr>
            <p:spPr bwMode="auto">
              <a:xfrm>
                <a:off x="0" y="24"/>
                <a:ext cx="11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8" name="Line 48">
              <a:extLst>
                <a:ext uri="{FF2B5EF4-FFF2-40B4-BE49-F238E27FC236}">
                  <a16:creationId xmlns:a16="http://schemas.microsoft.com/office/drawing/2014/main" id="{28866CC3-25BD-4B35-9ECB-9C3C659633F9}"/>
                </a:ext>
              </a:extLst>
            </p:cNvPr>
            <p:cNvSpPr>
              <a:spLocks noChangeShapeType="1"/>
            </p:cNvSpPr>
            <p:nvPr/>
          </p:nvSpPr>
          <p:spPr bwMode="auto">
            <a:xfrm>
              <a:off x="3080" y="2338"/>
              <a:ext cx="11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49">
              <a:extLst>
                <a:ext uri="{FF2B5EF4-FFF2-40B4-BE49-F238E27FC236}">
                  <a16:creationId xmlns:a16="http://schemas.microsoft.com/office/drawing/2014/main" id="{E2103ED1-A295-4CC8-B066-E690F9E0798C}"/>
                </a:ext>
              </a:extLst>
            </p:cNvPr>
            <p:cNvSpPr>
              <a:spLocks noChangeShapeType="1"/>
            </p:cNvSpPr>
            <p:nvPr/>
          </p:nvSpPr>
          <p:spPr bwMode="auto">
            <a:xfrm>
              <a:off x="3079" y="2363"/>
              <a:ext cx="11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0" name="Group 50">
              <a:extLst>
                <a:ext uri="{FF2B5EF4-FFF2-40B4-BE49-F238E27FC236}">
                  <a16:creationId xmlns:a16="http://schemas.microsoft.com/office/drawing/2014/main" id="{D128603B-76E2-47B0-9C9E-96E13D873A65}"/>
                </a:ext>
              </a:extLst>
            </p:cNvPr>
            <p:cNvGrpSpPr>
              <a:grpSpLocks/>
            </p:cNvGrpSpPr>
            <p:nvPr/>
          </p:nvGrpSpPr>
          <p:grpSpPr bwMode="auto">
            <a:xfrm rot="5400000">
              <a:off x="3429" y="2278"/>
              <a:ext cx="117" cy="24"/>
              <a:chOff x="0" y="0"/>
              <a:chExt cx="117" cy="24"/>
            </a:xfrm>
          </p:grpSpPr>
          <p:sp>
            <p:nvSpPr>
              <p:cNvPr id="468" name="Line 51">
                <a:extLst>
                  <a:ext uri="{FF2B5EF4-FFF2-40B4-BE49-F238E27FC236}">
                    <a16:creationId xmlns:a16="http://schemas.microsoft.com/office/drawing/2014/main" id="{E0D9E788-80DF-48B9-BC7E-D7B6B040E690}"/>
                  </a:ext>
                </a:extLst>
              </p:cNvPr>
              <p:cNvSpPr>
                <a:spLocks noChangeShapeType="1"/>
              </p:cNvSpPr>
              <p:nvPr/>
            </p:nvSpPr>
            <p:spPr bwMode="auto">
              <a:xfrm>
                <a:off x="0" y="0"/>
                <a:ext cx="11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9" name="Line 52">
                <a:extLst>
                  <a:ext uri="{FF2B5EF4-FFF2-40B4-BE49-F238E27FC236}">
                    <a16:creationId xmlns:a16="http://schemas.microsoft.com/office/drawing/2014/main" id="{39FFF3BA-24A1-4915-A0E4-D46E2013D4D7}"/>
                  </a:ext>
                </a:extLst>
              </p:cNvPr>
              <p:cNvSpPr>
                <a:spLocks noChangeShapeType="1"/>
              </p:cNvSpPr>
              <p:nvPr/>
            </p:nvSpPr>
            <p:spPr bwMode="auto">
              <a:xfrm>
                <a:off x="0" y="24"/>
                <a:ext cx="11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1" name="Group 53">
              <a:extLst>
                <a:ext uri="{FF2B5EF4-FFF2-40B4-BE49-F238E27FC236}">
                  <a16:creationId xmlns:a16="http://schemas.microsoft.com/office/drawing/2014/main" id="{B74058E9-10CA-4609-8C27-073B782899B6}"/>
                </a:ext>
              </a:extLst>
            </p:cNvPr>
            <p:cNvGrpSpPr>
              <a:grpSpLocks/>
            </p:cNvGrpSpPr>
            <p:nvPr/>
          </p:nvGrpSpPr>
          <p:grpSpPr bwMode="auto">
            <a:xfrm rot="5400000">
              <a:off x="903" y="2212"/>
              <a:ext cx="117" cy="24"/>
              <a:chOff x="0" y="0"/>
              <a:chExt cx="117" cy="24"/>
            </a:xfrm>
          </p:grpSpPr>
          <p:sp>
            <p:nvSpPr>
              <p:cNvPr id="466" name="Line 54">
                <a:extLst>
                  <a:ext uri="{FF2B5EF4-FFF2-40B4-BE49-F238E27FC236}">
                    <a16:creationId xmlns:a16="http://schemas.microsoft.com/office/drawing/2014/main" id="{A3271A89-98E3-4AFD-A1D6-A01756A7A2CE}"/>
                  </a:ext>
                </a:extLst>
              </p:cNvPr>
              <p:cNvSpPr>
                <a:spLocks noChangeShapeType="1"/>
              </p:cNvSpPr>
              <p:nvPr/>
            </p:nvSpPr>
            <p:spPr bwMode="auto">
              <a:xfrm>
                <a:off x="0" y="0"/>
                <a:ext cx="11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7" name="Line 55">
                <a:extLst>
                  <a:ext uri="{FF2B5EF4-FFF2-40B4-BE49-F238E27FC236}">
                    <a16:creationId xmlns:a16="http://schemas.microsoft.com/office/drawing/2014/main" id="{E4790D00-9282-4DF7-8CB4-C7DD24914D21}"/>
                  </a:ext>
                </a:extLst>
              </p:cNvPr>
              <p:cNvSpPr>
                <a:spLocks noChangeShapeType="1"/>
              </p:cNvSpPr>
              <p:nvPr/>
            </p:nvSpPr>
            <p:spPr bwMode="auto">
              <a:xfrm>
                <a:off x="0" y="24"/>
                <a:ext cx="11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2" name="Group 56">
              <a:extLst>
                <a:ext uri="{FF2B5EF4-FFF2-40B4-BE49-F238E27FC236}">
                  <a16:creationId xmlns:a16="http://schemas.microsoft.com/office/drawing/2014/main" id="{A81CE0B5-DB7C-4B5B-B67B-BF9332651D0E}"/>
                </a:ext>
              </a:extLst>
            </p:cNvPr>
            <p:cNvGrpSpPr>
              <a:grpSpLocks/>
            </p:cNvGrpSpPr>
            <p:nvPr/>
          </p:nvGrpSpPr>
          <p:grpSpPr bwMode="auto">
            <a:xfrm rot="5400000">
              <a:off x="4593" y="898"/>
              <a:ext cx="117" cy="24"/>
              <a:chOff x="0" y="0"/>
              <a:chExt cx="117" cy="24"/>
            </a:xfrm>
          </p:grpSpPr>
          <p:sp>
            <p:nvSpPr>
              <p:cNvPr id="464" name="Line 57">
                <a:extLst>
                  <a:ext uri="{FF2B5EF4-FFF2-40B4-BE49-F238E27FC236}">
                    <a16:creationId xmlns:a16="http://schemas.microsoft.com/office/drawing/2014/main" id="{5E84A945-15A6-4427-85BE-3300950D1D93}"/>
                  </a:ext>
                </a:extLst>
              </p:cNvPr>
              <p:cNvSpPr>
                <a:spLocks noChangeShapeType="1"/>
              </p:cNvSpPr>
              <p:nvPr/>
            </p:nvSpPr>
            <p:spPr bwMode="auto">
              <a:xfrm>
                <a:off x="0" y="0"/>
                <a:ext cx="11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5" name="Line 58">
                <a:extLst>
                  <a:ext uri="{FF2B5EF4-FFF2-40B4-BE49-F238E27FC236}">
                    <a16:creationId xmlns:a16="http://schemas.microsoft.com/office/drawing/2014/main" id="{EDE45547-7760-4F1B-A453-DA1855167983}"/>
                  </a:ext>
                </a:extLst>
              </p:cNvPr>
              <p:cNvSpPr>
                <a:spLocks noChangeShapeType="1"/>
              </p:cNvSpPr>
              <p:nvPr/>
            </p:nvSpPr>
            <p:spPr bwMode="auto">
              <a:xfrm>
                <a:off x="0" y="24"/>
                <a:ext cx="11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3" name="Rectangle 59">
              <a:extLst>
                <a:ext uri="{FF2B5EF4-FFF2-40B4-BE49-F238E27FC236}">
                  <a16:creationId xmlns:a16="http://schemas.microsoft.com/office/drawing/2014/main" id="{FAA2E0BF-C51F-421F-92B5-75A127157CC2}"/>
                </a:ext>
              </a:extLst>
            </p:cNvPr>
            <p:cNvSpPr>
              <a:spLocks noChangeArrowheads="1"/>
            </p:cNvSpPr>
            <p:nvPr/>
          </p:nvSpPr>
          <p:spPr bwMode="auto">
            <a:xfrm>
              <a:off x="587" y="1140"/>
              <a:ext cx="47" cy="15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 name="Rectangle 60">
              <a:extLst>
                <a:ext uri="{FF2B5EF4-FFF2-40B4-BE49-F238E27FC236}">
                  <a16:creationId xmlns:a16="http://schemas.microsoft.com/office/drawing/2014/main" id="{CB61B136-E20B-44CB-8333-6D005052679A}"/>
                </a:ext>
              </a:extLst>
            </p:cNvPr>
            <p:cNvSpPr>
              <a:spLocks noChangeArrowheads="1"/>
            </p:cNvSpPr>
            <p:nvPr/>
          </p:nvSpPr>
          <p:spPr bwMode="auto">
            <a:xfrm>
              <a:off x="875" y="2305"/>
              <a:ext cx="47" cy="1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 name="Rectangle 61">
              <a:extLst>
                <a:ext uri="{FF2B5EF4-FFF2-40B4-BE49-F238E27FC236}">
                  <a16:creationId xmlns:a16="http://schemas.microsoft.com/office/drawing/2014/main" id="{83459AFE-1A04-43A3-B3AE-6202167DD1C9}"/>
                </a:ext>
              </a:extLst>
            </p:cNvPr>
            <p:cNvSpPr>
              <a:spLocks noChangeArrowheads="1"/>
            </p:cNvSpPr>
            <p:nvPr/>
          </p:nvSpPr>
          <p:spPr bwMode="auto">
            <a:xfrm>
              <a:off x="3807" y="702"/>
              <a:ext cx="47" cy="15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 name="Rectangle 62">
              <a:extLst>
                <a:ext uri="{FF2B5EF4-FFF2-40B4-BE49-F238E27FC236}">
                  <a16:creationId xmlns:a16="http://schemas.microsoft.com/office/drawing/2014/main" id="{5E8F4DA4-E39D-480D-AE64-FE6DEFF256EF}"/>
                </a:ext>
              </a:extLst>
            </p:cNvPr>
            <p:cNvSpPr>
              <a:spLocks noChangeArrowheads="1"/>
            </p:cNvSpPr>
            <p:nvPr/>
          </p:nvSpPr>
          <p:spPr bwMode="auto">
            <a:xfrm>
              <a:off x="2105" y="2304"/>
              <a:ext cx="57" cy="1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 name="Rectangle 63">
              <a:extLst>
                <a:ext uri="{FF2B5EF4-FFF2-40B4-BE49-F238E27FC236}">
                  <a16:creationId xmlns:a16="http://schemas.microsoft.com/office/drawing/2014/main" id="{97E62FCC-856E-4CD4-92A9-682121CFA889}"/>
                </a:ext>
              </a:extLst>
            </p:cNvPr>
            <p:cNvSpPr>
              <a:spLocks noChangeArrowheads="1"/>
            </p:cNvSpPr>
            <p:nvPr/>
          </p:nvSpPr>
          <p:spPr bwMode="auto">
            <a:xfrm>
              <a:off x="2843" y="2268"/>
              <a:ext cx="47" cy="15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8" name="Rectangle 64">
              <a:extLst>
                <a:ext uri="{FF2B5EF4-FFF2-40B4-BE49-F238E27FC236}">
                  <a16:creationId xmlns:a16="http://schemas.microsoft.com/office/drawing/2014/main" id="{C5B1A235-95AA-4924-B819-15ACD4901822}"/>
                </a:ext>
              </a:extLst>
            </p:cNvPr>
            <p:cNvSpPr>
              <a:spLocks noChangeArrowheads="1"/>
            </p:cNvSpPr>
            <p:nvPr/>
          </p:nvSpPr>
          <p:spPr bwMode="auto">
            <a:xfrm>
              <a:off x="3563" y="2346"/>
              <a:ext cx="47" cy="15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9" name="Rectangle 65">
              <a:extLst>
                <a:ext uri="{FF2B5EF4-FFF2-40B4-BE49-F238E27FC236}">
                  <a16:creationId xmlns:a16="http://schemas.microsoft.com/office/drawing/2014/main" id="{19B9BC56-069B-4A9F-96AF-734952675E84}"/>
                </a:ext>
              </a:extLst>
            </p:cNvPr>
            <p:cNvSpPr>
              <a:spLocks noChangeArrowheads="1"/>
            </p:cNvSpPr>
            <p:nvPr/>
          </p:nvSpPr>
          <p:spPr bwMode="auto">
            <a:xfrm>
              <a:off x="4559" y="402"/>
              <a:ext cx="47" cy="15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 name="Rectangle 66">
              <a:extLst>
                <a:ext uri="{FF2B5EF4-FFF2-40B4-BE49-F238E27FC236}">
                  <a16:creationId xmlns:a16="http://schemas.microsoft.com/office/drawing/2014/main" id="{3CB3E1DF-75C8-476A-9DFD-689DE7977C38}"/>
                </a:ext>
              </a:extLst>
            </p:cNvPr>
            <p:cNvSpPr>
              <a:spLocks noChangeArrowheads="1"/>
            </p:cNvSpPr>
            <p:nvPr/>
          </p:nvSpPr>
          <p:spPr bwMode="auto">
            <a:xfrm>
              <a:off x="1919" y="696"/>
              <a:ext cx="51" cy="15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 name="Rectangle 67">
              <a:extLst>
                <a:ext uri="{FF2B5EF4-FFF2-40B4-BE49-F238E27FC236}">
                  <a16:creationId xmlns:a16="http://schemas.microsoft.com/office/drawing/2014/main" id="{92B6F92B-2663-4D82-BE56-2FADCC6807CD}"/>
                </a:ext>
              </a:extLst>
            </p:cNvPr>
            <p:cNvSpPr>
              <a:spLocks noChangeArrowheads="1"/>
            </p:cNvSpPr>
            <p:nvPr/>
          </p:nvSpPr>
          <p:spPr bwMode="auto">
            <a:xfrm>
              <a:off x="2681" y="702"/>
              <a:ext cx="47" cy="15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 name="Rectangle 68">
              <a:extLst>
                <a:ext uri="{FF2B5EF4-FFF2-40B4-BE49-F238E27FC236}">
                  <a16:creationId xmlns:a16="http://schemas.microsoft.com/office/drawing/2014/main" id="{69CD3FBA-19D0-4BD2-91E5-7BF99D2DBB12}"/>
                </a:ext>
              </a:extLst>
            </p:cNvPr>
            <p:cNvSpPr>
              <a:spLocks noChangeArrowheads="1"/>
            </p:cNvSpPr>
            <p:nvPr/>
          </p:nvSpPr>
          <p:spPr bwMode="auto">
            <a:xfrm rot="5400000">
              <a:off x="3462" y="115"/>
              <a:ext cx="53" cy="15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 name="Rectangle 69">
              <a:extLst>
                <a:ext uri="{FF2B5EF4-FFF2-40B4-BE49-F238E27FC236}">
                  <a16:creationId xmlns:a16="http://schemas.microsoft.com/office/drawing/2014/main" id="{EF78299A-6772-477D-9DC3-3C635EDDB41C}"/>
                </a:ext>
              </a:extLst>
            </p:cNvPr>
            <p:cNvSpPr>
              <a:spLocks noChangeArrowheads="1"/>
            </p:cNvSpPr>
            <p:nvPr/>
          </p:nvSpPr>
          <p:spPr bwMode="auto">
            <a:xfrm rot="5400000">
              <a:off x="1395" y="1570"/>
              <a:ext cx="53" cy="15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 name="Rectangle 70">
              <a:extLst>
                <a:ext uri="{FF2B5EF4-FFF2-40B4-BE49-F238E27FC236}">
                  <a16:creationId xmlns:a16="http://schemas.microsoft.com/office/drawing/2014/main" id="{0C81E585-19B0-44CE-885A-DFFC05D25CAA}"/>
                </a:ext>
              </a:extLst>
            </p:cNvPr>
            <p:cNvSpPr>
              <a:spLocks noChangeArrowheads="1"/>
            </p:cNvSpPr>
            <p:nvPr/>
          </p:nvSpPr>
          <p:spPr bwMode="auto">
            <a:xfrm rot="5400000">
              <a:off x="2388" y="1849"/>
              <a:ext cx="53" cy="15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 name="Rectangle 71">
              <a:extLst>
                <a:ext uri="{FF2B5EF4-FFF2-40B4-BE49-F238E27FC236}">
                  <a16:creationId xmlns:a16="http://schemas.microsoft.com/office/drawing/2014/main" id="{14A37CFD-0E70-47F7-8AF5-5E13A5E7B87B}"/>
                </a:ext>
              </a:extLst>
            </p:cNvPr>
            <p:cNvSpPr>
              <a:spLocks noChangeArrowheads="1"/>
            </p:cNvSpPr>
            <p:nvPr/>
          </p:nvSpPr>
          <p:spPr bwMode="auto">
            <a:xfrm>
              <a:off x="3563" y="2088"/>
              <a:ext cx="47" cy="15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36" name="Group 72">
              <a:extLst>
                <a:ext uri="{FF2B5EF4-FFF2-40B4-BE49-F238E27FC236}">
                  <a16:creationId xmlns:a16="http://schemas.microsoft.com/office/drawing/2014/main" id="{9675490D-2F5F-4B66-A806-07DDE9252B90}"/>
                </a:ext>
              </a:extLst>
            </p:cNvPr>
            <p:cNvGrpSpPr>
              <a:grpSpLocks/>
            </p:cNvGrpSpPr>
            <p:nvPr/>
          </p:nvGrpSpPr>
          <p:grpSpPr bwMode="auto">
            <a:xfrm>
              <a:off x="4528" y="2311"/>
              <a:ext cx="113" cy="60"/>
              <a:chOff x="0" y="0"/>
              <a:chExt cx="113" cy="52"/>
            </a:xfrm>
          </p:grpSpPr>
          <p:sp>
            <p:nvSpPr>
              <p:cNvPr id="462" name="AutoShape 73">
                <a:extLst>
                  <a:ext uri="{FF2B5EF4-FFF2-40B4-BE49-F238E27FC236}">
                    <a16:creationId xmlns:a16="http://schemas.microsoft.com/office/drawing/2014/main" id="{3ADB220C-E8AD-404D-AB32-6C7AA6B04B84}"/>
                  </a:ext>
                </a:extLst>
              </p:cNvPr>
              <p:cNvSpPr>
                <a:spLocks noChangeArrowheads="1"/>
              </p:cNvSpPr>
              <p:nvPr/>
            </p:nvSpPr>
            <p:spPr bwMode="auto">
              <a:xfrm flipV="1">
                <a:off x="2" y="0"/>
                <a:ext cx="109" cy="52"/>
              </a:xfrm>
              <a:prstGeom prst="triangle">
                <a:avLst>
                  <a:gd name="adj" fmla="val 50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63" name="Line 74">
                <a:extLst>
                  <a:ext uri="{FF2B5EF4-FFF2-40B4-BE49-F238E27FC236}">
                    <a16:creationId xmlns:a16="http://schemas.microsoft.com/office/drawing/2014/main" id="{E811BDF0-6BB4-42A0-B2DE-5B4F7CF230F5}"/>
                  </a:ext>
                </a:extLst>
              </p:cNvPr>
              <p:cNvSpPr>
                <a:spLocks noChangeShapeType="1"/>
              </p:cNvSpPr>
              <p:nvPr/>
            </p:nvSpPr>
            <p:spPr bwMode="auto">
              <a:xfrm>
                <a:off x="0" y="51"/>
                <a:ext cx="1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7" name="Rectangle 75">
              <a:extLst>
                <a:ext uri="{FF2B5EF4-FFF2-40B4-BE49-F238E27FC236}">
                  <a16:creationId xmlns:a16="http://schemas.microsoft.com/office/drawing/2014/main" id="{8ABB4FC7-308B-4B8F-A0E2-2266F28A47F9}"/>
                </a:ext>
              </a:extLst>
            </p:cNvPr>
            <p:cNvSpPr>
              <a:spLocks noChangeArrowheads="1"/>
            </p:cNvSpPr>
            <p:nvPr/>
          </p:nvSpPr>
          <p:spPr bwMode="auto">
            <a:xfrm>
              <a:off x="3110" y="1138"/>
              <a:ext cx="246" cy="624"/>
            </a:xfrm>
            <a:prstGeom prst="rect">
              <a:avLst/>
            </a:prstGeom>
            <a:noFill/>
            <a:ln w="12700">
              <a:solidFill>
                <a:schemeClr val="tx1"/>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8" name="Rectangle 76">
              <a:extLst>
                <a:ext uri="{FF2B5EF4-FFF2-40B4-BE49-F238E27FC236}">
                  <a16:creationId xmlns:a16="http://schemas.microsoft.com/office/drawing/2014/main" id="{2023C6EC-1DDC-4227-8530-DBCBEDFC7A9A}"/>
                </a:ext>
              </a:extLst>
            </p:cNvPr>
            <p:cNvSpPr>
              <a:spLocks noChangeArrowheads="1"/>
            </p:cNvSpPr>
            <p:nvPr/>
          </p:nvSpPr>
          <p:spPr bwMode="auto">
            <a:xfrm>
              <a:off x="2388" y="1152"/>
              <a:ext cx="246" cy="624"/>
            </a:xfrm>
            <a:prstGeom prst="rect">
              <a:avLst/>
            </a:prstGeom>
            <a:noFill/>
            <a:ln w="12700">
              <a:solidFill>
                <a:schemeClr val="tx1"/>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 name="Rectangle 77">
              <a:extLst>
                <a:ext uri="{FF2B5EF4-FFF2-40B4-BE49-F238E27FC236}">
                  <a16:creationId xmlns:a16="http://schemas.microsoft.com/office/drawing/2014/main" id="{4D5CFF9E-DD8B-4D74-A365-E94666DF9794}"/>
                </a:ext>
              </a:extLst>
            </p:cNvPr>
            <p:cNvSpPr>
              <a:spLocks noChangeArrowheads="1"/>
            </p:cNvSpPr>
            <p:nvPr/>
          </p:nvSpPr>
          <p:spPr bwMode="auto">
            <a:xfrm>
              <a:off x="1630" y="1116"/>
              <a:ext cx="246" cy="624"/>
            </a:xfrm>
            <a:prstGeom prst="rect">
              <a:avLst/>
            </a:prstGeom>
            <a:noFill/>
            <a:ln w="12700">
              <a:solidFill>
                <a:schemeClr val="tx1"/>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0" name="Rectangle 78">
              <a:extLst>
                <a:ext uri="{FF2B5EF4-FFF2-40B4-BE49-F238E27FC236}">
                  <a16:creationId xmlns:a16="http://schemas.microsoft.com/office/drawing/2014/main" id="{856D058B-BA28-46D3-8E93-1635A12C8448}"/>
                </a:ext>
              </a:extLst>
            </p:cNvPr>
            <p:cNvSpPr>
              <a:spLocks noChangeArrowheads="1"/>
            </p:cNvSpPr>
            <p:nvPr/>
          </p:nvSpPr>
          <p:spPr bwMode="auto">
            <a:xfrm>
              <a:off x="1024" y="1230"/>
              <a:ext cx="216" cy="1254"/>
            </a:xfrm>
            <a:prstGeom prst="rect">
              <a:avLst/>
            </a:prstGeom>
            <a:noFill/>
            <a:ln w="12700">
              <a:solidFill>
                <a:schemeClr val="tx1"/>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41" name="Group 79">
              <a:extLst>
                <a:ext uri="{FF2B5EF4-FFF2-40B4-BE49-F238E27FC236}">
                  <a16:creationId xmlns:a16="http://schemas.microsoft.com/office/drawing/2014/main" id="{5CE1765E-BEE1-470C-85D8-F94DB16AF8F8}"/>
                </a:ext>
              </a:extLst>
            </p:cNvPr>
            <p:cNvGrpSpPr>
              <a:grpSpLocks/>
            </p:cNvGrpSpPr>
            <p:nvPr/>
          </p:nvGrpSpPr>
          <p:grpSpPr bwMode="auto">
            <a:xfrm flipH="1">
              <a:off x="1135" y="1304"/>
              <a:ext cx="47" cy="238"/>
              <a:chOff x="0" y="0"/>
              <a:chExt cx="61" cy="274"/>
            </a:xfrm>
          </p:grpSpPr>
          <p:sp>
            <p:nvSpPr>
              <p:cNvPr id="459" name="Arc 80">
                <a:extLst>
                  <a:ext uri="{FF2B5EF4-FFF2-40B4-BE49-F238E27FC236}">
                    <a16:creationId xmlns:a16="http://schemas.microsoft.com/office/drawing/2014/main" id="{EE5393F4-62E5-4CBF-A342-86DC7EC5EBEA}"/>
                  </a:ext>
                </a:extLst>
              </p:cNvPr>
              <p:cNvSpPr>
                <a:spLocks/>
              </p:cNvSpPr>
              <p:nvPr/>
            </p:nvSpPr>
            <p:spPr bwMode="auto">
              <a:xfrm rot="10726042" flipH="1">
                <a:off x="2" y="0"/>
                <a:ext cx="59" cy="92"/>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60" name="Arc 81">
                <a:extLst>
                  <a:ext uri="{FF2B5EF4-FFF2-40B4-BE49-F238E27FC236}">
                    <a16:creationId xmlns:a16="http://schemas.microsoft.com/office/drawing/2014/main" id="{FB51F327-DEB9-4D66-806E-19E92EA098EF}"/>
                  </a:ext>
                </a:extLst>
              </p:cNvPr>
              <p:cNvSpPr>
                <a:spLocks/>
              </p:cNvSpPr>
              <p:nvPr/>
            </p:nvSpPr>
            <p:spPr bwMode="auto">
              <a:xfrm rot="10726042" flipH="1">
                <a:off x="2" y="90"/>
                <a:ext cx="59" cy="92"/>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61" name="Arc 82">
                <a:extLst>
                  <a:ext uri="{FF2B5EF4-FFF2-40B4-BE49-F238E27FC236}">
                    <a16:creationId xmlns:a16="http://schemas.microsoft.com/office/drawing/2014/main" id="{206573E9-FFCA-4F54-8257-13FC06E78046}"/>
                  </a:ext>
                </a:extLst>
              </p:cNvPr>
              <p:cNvSpPr>
                <a:spLocks/>
              </p:cNvSpPr>
              <p:nvPr/>
            </p:nvSpPr>
            <p:spPr bwMode="auto">
              <a:xfrm rot="10726042" flipH="1">
                <a:off x="0" y="182"/>
                <a:ext cx="59" cy="92"/>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2" name="Group 83">
              <a:extLst>
                <a:ext uri="{FF2B5EF4-FFF2-40B4-BE49-F238E27FC236}">
                  <a16:creationId xmlns:a16="http://schemas.microsoft.com/office/drawing/2014/main" id="{3EDEC59D-DE49-460C-B633-DA0DA9022F6E}"/>
                </a:ext>
              </a:extLst>
            </p:cNvPr>
            <p:cNvGrpSpPr>
              <a:grpSpLocks/>
            </p:cNvGrpSpPr>
            <p:nvPr/>
          </p:nvGrpSpPr>
          <p:grpSpPr bwMode="auto">
            <a:xfrm>
              <a:off x="376" y="1558"/>
              <a:ext cx="61" cy="362"/>
              <a:chOff x="0" y="0"/>
              <a:chExt cx="61" cy="362"/>
            </a:xfrm>
          </p:grpSpPr>
          <p:sp>
            <p:nvSpPr>
              <p:cNvPr id="455" name="Arc 84">
                <a:extLst>
                  <a:ext uri="{FF2B5EF4-FFF2-40B4-BE49-F238E27FC236}">
                    <a16:creationId xmlns:a16="http://schemas.microsoft.com/office/drawing/2014/main" id="{A12F7623-2901-4FE1-A0CD-2EC5D516C8C6}"/>
                  </a:ext>
                </a:extLst>
              </p:cNvPr>
              <p:cNvSpPr>
                <a:spLocks/>
              </p:cNvSpPr>
              <p:nvPr/>
            </p:nvSpPr>
            <p:spPr bwMode="auto">
              <a:xfrm rot="10726042" flipH="1">
                <a:off x="2" y="0"/>
                <a:ext cx="59" cy="92"/>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6" name="Arc 85">
                <a:extLst>
                  <a:ext uri="{FF2B5EF4-FFF2-40B4-BE49-F238E27FC236}">
                    <a16:creationId xmlns:a16="http://schemas.microsoft.com/office/drawing/2014/main" id="{677A4887-C22E-4C27-BCEB-25075B558DD3}"/>
                  </a:ext>
                </a:extLst>
              </p:cNvPr>
              <p:cNvSpPr>
                <a:spLocks/>
              </p:cNvSpPr>
              <p:nvPr/>
            </p:nvSpPr>
            <p:spPr bwMode="auto">
              <a:xfrm rot="10726042" flipH="1">
                <a:off x="2" y="90"/>
                <a:ext cx="59" cy="92"/>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7" name="Arc 86">
                <a:extLst>
                  <a:ext uri="{FF2B5EF4-FFF2-40B4-BE49-F238E27FC236}">
                    <a16:creationId xmlns:a16="http://schemas.microsoft.com/office/drawing/2014/main" id="{4E75FC40-4B9B-424F-9448-ADB9FB4E9271}"/>
                  </a:ext>
                </a:extLst>
              </p:cNvPr>
              <p:cNvSpPr>
                <a:spLocks/>
              </p:cNvSpPr>
              <p:nvPr/>
            </p:nvSpPr>
            <p:spPr bwMode="auto">
              <a:xfrm rot="10726042" flipH="1">
                <a:off x="0" y="182"/>
                <a:ext cx="59" cy="92"/>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8" name="Arc 87">
                <a:extLst>
                  <a:ext uri="{FF2B5EF4-FFF2-40B4-BE49-F238E27FC236}">
                    <a16:creationId xmlns:a16="http://schemas.microsoft.com/office/drawing/2014/main" id="{2DD38A1E-5B3D-4C37-919B-C1825C577FCA}"/>
                  </a:ext>
                </a:extLst>
              </p:cNvPr>
              <p:cNvSpPr>
                <a:spLocks/>
              </p:cNvSpPr>
              <p:nvPr/>
            </p:nvSpPr>
            <p:spPr bwMode="auto">
              <a:xfrm rot="10726042" flipH="1">
                <a:off x="0" y="270"/>
                <a:ext cx="59" cy="92"/>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3" name="Group 88">
              <a:extLst>
                <a:ext uri="{FF2B5EF4-FFF2-40B4-BE49-F238E27FC236}">
                  <a16:creationId xmlns:a16="http://schemas.microsoft.com/office/drawing/2014/main" id="{B448B280-AEA0-40C4-8756-385998119C16}"/>
                </a:ext>
              </a:extLst>
            </p:cNvPr>
            <p:cNvGrpSpPr>
              <a:grpSpLocks/>
            </p:cNvGrpSpPr>
            <p:nvPr/>
          </p:nvGrpSpPr>
          <p:grpSpPr bwMode="auto">
            <a:xfrm>
              <a:off x="1654" y="1206"/>
              <a:ext cx="55" cy="402"/>
              <a:chOff x="0" y="0"/>
              <a:chExt cx="71" cy="456"/>
            </a:xfrm>
          </p:grpSpPr>
          <p:sp>
            <p:nvSpPr>
              <p:cNvPr id="450" name="Arc 89">
                <a:extLst>
                  <a:ext uri="{FF2B5EF4-FFF2-40B4-BE49-F238E27FC236}">
                    <a16:creationId xmlns:a16="http://schemas.microsoft.com/office/drawing/2014/main" id="{9203F868-E157-452F-A4BD-611A308A5279}"/>
                  </a:ext>
                </a:extLst>
              </p:cNvPr>
              <p:cNvSpPr>
                <a:spLocks/>
              </p:cNvSpPr>
              <p:nvPr/>
            </p:nvSpPr>
            <p:spPr bwMode="auto">
              <a:xfrm rot="10726042" flipH="1">
                <a:off x="12" y="0"/>
                <a:ext cx="59" cy="92"/>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1" name="Arc 90">
                <a:extLst>
                  <a:ext uri="{FF2B5EF4-FFF2-40B4-BE49-F238E27FC236}">
                    <a16:creationId xmlns:a16="http://schemas.microsoft.com/office/drawing/2014/main" id="{C41CE412-B24C-476D-AC78-7FD2E5FBB416}"/>
                  </a:ext>
                </a:extLst>
              </p:cNvPr>
              <p:cNvSpPr>
                <a:spLocks/>
              </p:cNvSpPr>
              <p:nvPr/>
            </p:nvSpPr>
            <p:spPr bwMode="auto">
              <a:xfrm rot="10726042" flipH="1">
                <a:off x="12" y="90"/>
                <a:ext cx="59" cy="92"/>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2" name="Arc 91">
                <a:extLst>
                  <a:ext uri="{FF2B5EF4-FFF2-40B4-BE49-F238E27FC236}">
                    <a16:creationId xmlns:a16="http://schemas.microsoft.com/office/drawing/2014/main" id="{4A87ACC7-8CFD-4FB2-AB04-4557224E50FF}"/>
                  </a:ext>
                </a:extLst>
              </p:cNvPr>
              <p:cNvSpPr>
                <a:spLocks/>
              </p:cNvSpPr>
              <p:nvPr/>
            </p:nvSpPr>
            <p:spPr bwMode="auto">
              <a:xfrm rot="10726042" flipH="1">
                <a:off x="10" y="182"/>
                <a:ext cx="59" cy="92"/>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3" name="Arc 92">
                <a:extLst>
                  <a:ext uri="{FF2B5EF4-FFF2-40B4-BE49-F238E27FC236}">
                    <a16:creationId xmlns:a16="http://schemas.microsoft.com/office/drawing/2014/main" id="{CC6F93BE-4EA7-4B18-80D7-B3E4CF92F89A}"/>
                  </a:ext>
                </a:extLst>
              </p:cNvPr>
              <p:cNvSpPr>
                <a:spLocks/>
              </p:cNvSpPr>
              <p:nvPr/>
            </p:nvSpPr>
            <p:spPr bwMode="auto">
              <a:xfrm rot="10726042" flipH="1">
                <a:off x="6" y="274"/>
                <a:ext cx="59" cy="92"/>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4" name="Arc 93">
                <a:extLst>
                  <a:ext uri="{FF2B5EF4-FFF2-40B4-BE49-F238E27FC236}">
                    <a16:creationId xmlns:a16="http://schemas.microsoft.com/office/drawing/2014/main" id="{B7DB9AD4-8738-4494-8A9A-15419D146A71}"/>
                  </a:ext>
                </a:extLst>
              </p:cNvPr>
              <p:cNvSpPr>
                <a:spLocks/>
              </p:cNvSpPr>
              <p:nvPr/>
            </p:nvSpPr>
            <p:spPr bwMode="auto">
              <a:xfrm rot="10726042" flipH="1">
                <a:off x="0" y="364"/>
                <a:ext cx="59" cy="92"/>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44" name="Freeform 94">
              <a:extLst>
                <a:ext uri="{FF2B5EF4-FFF2-40B4-BE49-F238E27FC236}">
                  <a16:creationId xmlns:a16="http://schemas.microsoft.com/office/drawing/2014/main" id="{525C7463-74BC-4CC5-88B7-6840011325E0}"/>
                </a:ext>
              </a:extLst>
            </p:cNvPr>
            <p:cNvSpPr>
              <a:spLocks/>
            </p:cNvSpPr>
            <p:nvPr/>
          </p:nvSpPr>
          <p:spPr bwMode="auto">
            <a:xfrm>
              <a:off x="1520" y="1424"/>
              <a:ext cx="146" cy="226"/>
            </a:xfrm>
            <a:custGeom>
              <a:avLst/>
              <a:gdLst>
                <a:gd name="T0" fmla="*/ 146 w 146"/>
                <a:gd name="T1" fmla="*/ 186 h 226"/>
                <a:gd name="T2" fmla="*/ 146 w 146"/>
                <a:gd name="T3" fmla="*/ 226 h 226"/>
                <a:gd name="T4" fmla="*/ 0 w 146"/>
                <a:gd name="T5" fmla="*/ 226 h 226"/>
                <a:gd name="T6" fmla="*/ 0 w 146"/>
                <a:gd name="T7" fmla="*/ 0 h 226"/>
                <a:gd name="T8" fmla="*/ 0 60000 65536"/>
                <a:gd name="T9" fmla="*/ 0 60000 65536"/>
                <a:gd name="T10" fmla="*/ 0 60000 65536"/>
                <a:gd name="T11" fmla="*/ 0 60000 65536"/>
                <a:gd name="T12" fmla="*/ 0 w 146"/>
                <a:gd name="T13" fmla="*/ 0 h 226"/>
                <a:gd name="T14" fmla="*/ 146 w 146"/>
                <a:gd name="T15" fmla="*/ 226 h 226"/>
              </a:gdLst>
              <a:ahLst/>
              <a:cxnLst>
                <a:cxn ang="T8">
                  <a:pos x="T0" y="T1"/>
                </a:cxn>
                <a:cxn ang="T9">
                  <a:pos x="T2" y="T3"/>
                </a:cxn>
                <a:cxn ang="T10">
                  <a:pos x="T4" y="T5"/>
                </a:cxn>
                <a:cxn ang="T11">
                  <a:pos x="T6" y="T7"/>
                </a:cxn>
              </a:cxnLst>
              <a:rect l="T12" t="T13" r="T14" b="T15"/>
              <a:pathLst>
                <a:path w="146" h="226">
                  <a:moveTo>
                    <a:pt x="146" y="186"/>
                  </a:moveTo>
                  <a:lnTo>
                    <a:pt x="146" y="226"/>
                  </a:lnTo>
                  <a:lnTo>
                    <a:pt x="0" y="226"/>
                  </a:ln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 name="Freeform 95">
              <a:extLst>
                <a:ext uri="{FF2B5EF4-FFF2-40B4-BE49-F238E27FC236}">
                  <a16:creationId xmlns:a16="http://schemas.microsoft.com/office/drawing/2014/main" id="{D48C38F3-1AD0-4475-9E85-315396C775BD}"/>
                </a:ext>
              </a:extLst>
            </p:cNvPr>
            <p:cNvSpPr>
              <a:spLocks/>
            </p:cNvSpPr>
            <p:nvPr/>
          </p:nvSpPr>
          <p:spPr bwMode="auto">
            <a:xfrm>
              <a:off x="1520" y="1178"/>
              <a:ext cx="148" cy="222"/>
            </a:xfrm>
            <a:custGeom>
              <a:avLst/>
              <a:gdLst>
                <a:gd name="T0" fmla="*/ 148 w 148"/>
                <a:gd name="T1" fmla="*/ 30 h 222"/>
                <a:gd name="T2" fmla="*/ 146 w 148"/>
                <a:gd name="T3" fmla="*/ 0 h 222"/>
                <a:gd name="T4" fmla="*/ 0 w 148"/>
                <a:gd name="T5" fmla="*/ 0 h 222"/>
                <a:gd name="T6" fmla="*/ 0 w 148"/>
                <a:gd name="T7" fmla="*/ 222 h 222"/>
                <a:gd name="T8" fmla="*/ 0 60000 65536"/>
                <a:gd name="T9" fmla="*/ 0 60000 65536"/>
                <a:gd name="T10" fmla="*/ 0 60000 65536"/>
                <a:gd name="T11" fmla="*/ 0 60000 65536"/>
                <a:gd name="T12" fmla="*/ 0 w 148"/>
                <a:gd name="T13" fmla="*/ 0 h 222"/>
                <a:gd name="T14" fmla="*/ 148 w 148"/>
                <a:gd name="T15" fmla="*/ 222 h 222"/>
              </a:gdLst>
              <a:ahLst/>
              <a:cxnLst>
                <a:cxn ang="T8">
                  <a:pos x="T0" y="T1"/>
                </a:cxn>
                <a:cxn ang="T9">
                  <a:pos x="T2" y="T3"/>
                </a:cxn>
                <a:cxn ang="T10">
                  <a:pos x="T4" y="T5"/>
                </a:cxn>
                <a:cxn ang="T11">
                  <a:pos x="T6" y="T7"/>
                </a:cxn>
              </a:cxnLst>
              <a:rect l="T12" t="T13" r="T14" b="T15"/>
              <a:pathLst>
                <a:path w="148" h="222">
                  <a:moveTo>
                    <a:pt x="148" y="30"/>
                  </a:moveTo>
                  <a:lnTo>
                    <a:pt x="146" y="0"/>
                  </a:lnTo>
                  <a:lnTo>
                    <a:pt x="0" y="0"/>
                  </a:lnTo>
                  <a:lnTo>
                    <a:pt x="0" y="22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46" name="Group 96">
              <a:extLst>
                <a:ext uri="{FF2B5EF4-FFF2-40B4-BE49-F238E27FC236}">
                  <a16:creationId xmlns:a16="http://schemas.microsoft.com/office/drawing/2014/main" id="{3B55564D-18DF-466F-882C-115646C43EFD}"/>
                </a:ext>
              </a:extLst>
            </p:cNvPr>
            <p:cNvGrpSpPr>
              <a:grpSpLocks/>
            </p:cNvGrpSpPr>
            <p:nvPr/>
          </p:nvGrpSpPr>
          <p:grpSpPr bwMode="auto">
            <a:xfrm flipH="1">
              <a:off x="1791" y="1390"/>
              <a:ext cx="47" cy="238"/>
              <a:chOff x="0" y="0"/>
              <a:chExt cx="61" cy="274"/>
            </a:xfrm>
          </p:grpSpPr>
          <p:sp>
            <p:nvSpPr>
              <p:cNvPr id="447" name="Arc 97">
                <a:extLst>
                  <a:ext uri="{FF2B5EF4-FFF2-40B4-BE49-F238E27FC236}">
                    <a16:creationId xmlns:a16="http://schemas.microsoft.com/office/drawing/2014/main" id="{E35A1F8A-40E1-4CE7-BD74-A3679E8DC7B0}"/>
                  </a:ext>
                </a:extLst>
              </p:cNvPr>
              <p:cNvSpPr>
                <a:spLocks/>
              </p:cNvSpPr>
              <p:nvPr/>
            </p:nvSpPr>
            <p:spPr bwMode="auto">
              <a:xfrm rot="10726042" flipH="1">
                <a:off x="2" y="0"/>
                <a:ext cx="59" cy="92"/>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48" name="Arc 98">
                <a:extLst>
                  <a:ext uri="{FF2B5EF4-FFF2-40B4-BE49-F238E27FC236}">
                    <a16:creationId xmlns:a16="http://schemas.microsoft.com/office/drawing/2014/main" id="{B9EDF7C7-A954-4AB9-9EEE-D490BADEE8C1}"/>
                  </a:ext>
                </a:extLst>
              </p:cNvPr>
              <p:cNvSpPr>
                <a:spLocks/>
              </p:cNvSpPr>
              <p:nvPr/>
            </p:nvSpPr>
            <p:spPr bwMode="auto">
              <a:xfrm rot="10726042" flipH="1">
                <a:off x="2" y="90"/>
                <a:ext cx="59" cy="92"/>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49" name="Arc 99">
                <a:extLst>
                  <a:ext uri="{FF2B5EF4-FFF2-40B4-BE49-F238E27FC236}">
                    <a16:creationId xmlns:a16="http://schemas.microsoft.com/office/drawing/2014/main" id="{AE26F737-43F7-4BE9-B788-B3DD8AA74CFE}"/>
                  </a:ext>
                </a:extLst>
              </p:cNvPr>
              <p:cNvSpPr>
                <a:spLocks/>
              </p:cNvSpPr>
              <p:nvPr/>
            </p:nvSpPr>
            <p:spPr bwMode="auto">
              <a:xfrm rot="10726042" flipH="1">
                <a:off x="0" y="182"/>
                <a:ext cx="59" cy="92"/>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7" name="Group 100">
              <a:extLst>
                <a:ext uri="{FF2B5EF4-FFF2-40B4-BE49-F238E27FC236}">
                  <a16:creationId xmlns:a16="http://schemas.microsoft.com/office/drawing/2014/main" id="{03ADB39A-B8C9-4DB0-ABCE-D758B8EEBFE0}"/>
                </a:ext>
              </a:extLst>
            </p:cNvPr>
            <p:cNvGrpSpPr>
              <a:grpSpLocks/>
            </p:cNvGrpSpPr>
            <p:nvPr/>
          </p:nvGrpSpPr>
          <p:grpSpPr bwMode="auto">
            <a:xfrm flipH="1">
              <a:off x="537" y="1624"/>
              <a:ext cx="47" cy="238"/>
              <a:chOff x="0" y="0"/>
              <a:chExt cx="61" cy="274"/>
            </a:xfrm>
          </p:grpSpPr>
          <p:sp>
            <p:nvSpPr>
              <p:cNvPr id="444" name="Arc 101">
                <a:extLst>
                  <a:ext uri="{FF2B5EF4-FFF2-40B4-BE49-F238E27FC236}">
                    <a16:creationId xmlns:a16="http://schemas.microsoft.com/office/drawing/2014/main" id="{00CACC16-D258-499E-9180-9111332C4767}"/>
                  </a:ext>
                </a:extLst>
              </p:cNvPr>
              <p:cNvSpPr>
                <a:spLocks/>
              </p:cNvSpPr>
              <p:nvPr/>
            </p:nvSpPr>
            <p:spPr bwMode="auto">
              <a:xfrm rot="10726042" flipH="1">
                <a:off x="2" y="0"/>
                <a:ext cx="59" cy="92"/>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45" name="Arc 102">
                <a:extLst>
                  <a:ext uri="{FF2B5EF4-FFF2-40B4-BE49-F238E27FC236}">
                    <a16:creationId xmlns:a16="http://schemas.microsoft.com/office/drawing/2014/main" id="{B54B6339-8DA3-43D1-BA95-B55F234D6AB1}"/>
                  </a:ext>
                </a:extLst>
              </p:cNvPr>
              <p:cNvSpPr>
                <a:spLocks/>
              </p:cNvSpPr>
              <p:nvPr/>
            </p:nvSpPr>
            <p:spPr bwMode="auto">
              <a:xfrm rot="10726042" flipH="1">
                <a:off x="2" y="90"/>
                <a:ext cx="59" cy="92"/>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46" name="Arc 103">
                <a:extLst>
                  <a:ext uri="{FF2B5EF4-FFF2-40B4-BE49-F238E27FC236}">
                    <a16:creationId xmlns:a16="http://schemas.microsoft.com/office/drawing/2014/main" id="{00FF6476-A61B-4844-9FCF-48DC5E9BDE32}"/>
                  </a:ext>
                </a:extLst>
              </p:cNvPr>
              <p:cNvSpPr>
                <a:spLocks/>
              </p:cNvSpPr>
              <p:nvPr/>
            </p:nvSpPr>
            <p:spPr bwMode="auto">
              <a:xfrm rot="10726042" flipH="1">
                <a:off x="0" y="182"/>
                <a:ext cx="59" cy="92"/>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48" name="Freeform 104">
              <a:extLst>
                <a:ext uri="{FF2B5EF4-FFF2-40B4-BE49-F238E27FC236}">
                  <a16:creationId xmlns:a16="http://schemas.microsoft.com/office/drawing/2014/main" id="{4C33998F-874B-4710-A948-B8A2AD62AC10}"/>
                </a:ext>
              </a:extLst>
            </p:cNvPr>
            <p:cNvSpPr>
              <a:spLocks/>
            </p:cNvSpPr>
            <p:nvPr/>
          </p:nvSpPr>
          <p:spPr bwMode="auto">
            <a:xfrm>
              <a:off x="96" y="1540"/>
              <a:ext cx="292" cy="196"/>
            </a:xfrm>
            <a:custGeom>
              <a:avLst/>
              <a:gdLst>
                <a:gd name="T0" fmla="*/ 292 w 292"/>
                <a:gd name="T1" fmla="*/ 20 h 196"/>
                <a:gd name="T2" fmla="*/ 292 w 292"/>
                <a:gd name="T3" fmla="*/ 0 h 196"/>
                <a:gd name="T4" fmla="*/ 0 w 292"/>
                <a:gd name="T5" fmla="*/ 0 h 196"/>
                <a:gd name="T6" fmla="*/ 0 w 292"/>
                <a:gd name="T7" fmla="*/ 196 h 196"/>
                <a:gd name="T8" fmla="*/ 0 60000 65536"/>
                <a:gd name="T9" fmla="*/ 0 60000 65536"/>
                <a:gd name="T10" fmla="*/ 0 60000 65536"/>
                <a:gd name="T11" fmla="*/ 0 60000 65536"/>
                <a:gd name="T12" fmla="*/ 0 w 292"/>
                <a:gd name="T13" fmla="*/ 0 h 196"/>
                <a:gd name="T14" fmla="*/ 292 w 292"/>
                <a:gd name="T15" fmla="*/ 196 h 196"/>
              </a:gdLst>
              <a:ahLst/>
              <a:cxnLst>
                <a:cxn ang="T8">
                  <a:pos x="T0" y="T1"/>
                </a:cxn>
                <a:cxn ang="T9">
                  <a:pos x="T2" y="T3"/>
                </a:cxn>
                <a:cxn ang="T10">
                  <a:pos x="T4" y="T5"/>
                </a:cxn>
                <a:cxn ang="T11">
                  <a:pos x="T6" y="T7"/>
                </a:cxn>
              </a:cxnLst>
              <a:rect l="T12" t="T13" r="T14" b="T15"/>
              <a:pathLst>
                <a:path w="292" h="196">
                  <a:moveTo>
                    <a:pt x="292" y="20"/>
                  </a:moveTo>
                  <a:lnTo>
                    <a:pt x="292" y="0"/>
                  </a:lnTo>
                  <a:lnTo>
                    <a:pt x="0" y="0"/>
                  </a:lnTo>
                  <a:lnTo>
                    <a:pt x="0" y="196"/>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9" name="Freeform 105">
              <a:extLst>
                <a:ext uri="{FF2B5EF4-FFF2-40B4-BE49-F238E27FC236}">
                  <a16:creationId xmlns:a16="http://schemas.microsoft.com/office/drawing/2014/main" id="{94C6FD19-3D81-49DA-946F-70FA4B1EDE0E}"/>
                </a:ext>
              </a:extLst>
            </p:cNvPr>
            <p:cNvSpPr>
              <a:spLocks/>
            </p:cNvSpPr>
            <p:nvPr/>
          </p:nvSpPr>
          <p:spPr bwMode="auto">
            <a:xfrm>
              <a:off x="94" y="1772"/>
              <a:ext cx="298" cy="178"/>
            </a:xfrm>
            <a:custGeom>
              <a:avLst/>
              <a:gdLst>
                <a:gd name="T0" fmla="*/ 298 w 298"/>
                <a:gd name="T1" fmla="*/ 150 h 178"/>
                <a:gd name="T2" fmla="*/ 296 w 298"/>
                <a:gd name="T3" fmla="*/ 178 h 178"/>
                <a:gd name="T4" fmla="*/ 0 w 298"/>
                <a:gd name="T5" fmla="*/ 178 h 178"/>
                <a:gd name="T6" fmla="*/ 0 w 298"/>
                <a:gd name="T7" fmla="*/ 0 h 178"/>
                <a:gd name="T8" fmla="*/ 0 60000 65536"/>
                <a:gd name="T9" fmla="*/ 0 60000 65536"/>
                <a:gd name="T10" fmla="*/ 0 60000 65536"/>
                <a:gd name="T11" fmla="*/ 0 60000 65536"/>
                <a:gd name="T12" fmla="*/ 0 w 298"/>
                <a:gd name="T13" fmla="*/ 0 h 178"/>
                <a:gd name="T14" fmla="*/ 298 w 298"/>
                <a:gd name="T15" fmla="*/ 178 h 178"/>
              </a:gdLst>
              <a:ahLst/>
              <a:cxnLst>
                <a:cxn ang="T8">
                  <a:pos x="T0" y="T1"/>
                </a:cxn>
                <a:cxn ang="T9">
                  <a:pos x="T2" y="T3"/>
                </a:cxn>
                <a:cxn ang="T10">
                  <a:pos x="T4" y="T5"/>
                </a:cxn>
                <a:cxn ang="T11">
                  <a:pos x="T6" y="T7"/>
                </a:cxn>
              </a:cxnLst>
              <a:rect l="T12" t="T13" r="T14" b="T15"/>
              <a:pathLst>
                <a:path w="298" h="178">
                  <a:moveTo>
                    <a:pt x="298" y="150"/>
                  </a:moveTo>
                  <a:lnTo>
                    <a:pt x="296" y="178"/>
                  </a:lnTo>
                  <a:lnTo>
                    <a:pt x="0" y="178"/>
                  </a:ln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50" name="Group 106">
              <a:extLst>
                <a:ext uri="{FF2B5EF4-FFF2-40B4-BE49-F238E27FC236}">
                  <a16:creationId xmlns:a16="http://schemas.microsoft.com/office/drawing/2014/main" id="{6B747E8D-102E-4372-B84E-ECA00702E765}"/>
                </a:ext>
              </a:extLst>
            </p:cNvPr>
            <p:cNvGrpSpPr>
              <a:grpSpLocks/>
            </p:cNvGrpSpPr>
            <p:nvPr/>
          </p:nvGrpSpPr>
          <p:grpSpPr bwMode="auto">
            <a:xfrm>
              <a:off x="1159" y="2030"/>
              <a:ext cx="47" cy="316"/>
              <a:chOff x="0" y="0"/>
              <a:chExt cx="47" cy="316"/>
            </a:xfrm>
          </p:grpSpPr>
          <p:sp>
            <p:nvSpPr>
              <p:cNvPr id="440" name="Arc 107">
                <a:extLst>
                  <a:ext uri="{FF2B5EF4-FFF2-40B4-BE49-F238E27FC236}">
                    <a16:creationId xmlns:a16="http://schemas.microsoft.com/office/drawing/2014/main" id="{DFF3410A-8ED4-44E3-9565-065E3B43896E}"/>
                  </a:ext>
                </a:extLst>
              </p:cNvPr>
              <p:cNvSpPr>
                <a:spLocks/>
              </p:cNvSpPr>
              <p:nvPr/>
            </p:nvSpPr>
            <p:spPr bwMode="auto">
              <a:xfrm rot="-10726042">
                <a:off x="0" y="0"/>
                <a:ext cx="45" cy="80"/>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41" name="Arc 108">
                <a:extLst>
                  <a:ext uri="{FF2B5EF4-FFF2-40B4-BE49-F238E27FC236}">
                    <a16:creationId xmlns:a16="http://schemas.microsoft.com/office/drawing/2014/main" id="{7584E88B-E1C5-4CFF-8191-5980B4934068}"/>
                  </a:ext>
                </a:extLst>
              </p:cNvPr>
              <p:cNvSpPr>
                <a:spLocks/>
              </p:cNvSpPr>
              <p:nvPr/>
            </p:nvSpPr>
            <p:spPr bwMode="auto">
              <a:xfrm rot="-10726042">
                <a:off x="0" y="78"/>
                <a:ext cx="45" cy="80"/>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42" name="Arc 109">
                <a:extLst>
                  <a:ext uri="{FF2B5EF4-FFF2-40B4-BE49-F238E27FC236}">
                    <a16:creationId xmlns:a16="http://schemas.microsoft.com/office/drawing/2014/main" id="{216BF92F-CBE1-4886-A095-D570B2486BC4}"/>
                  </a:ext>
                </a:extLst>
              </p:cNvPr>
              <p:cNvSpPr>
                <a:spLocks/>
              </p:cNvSpPr>
              <p:nvPr/>
            </p:nvSpPr>
            <p:spPr bwMode="auto">
              <a:xfrm rot="-10726042">
                <a:off x="2" y="158"/>
                <a:ext cx="45" cy="80"/>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43" name="Arc 110">
                <a:extLst>
                  <a:ext uri="{FF2B5EF4-FFF2-40B4-BE49-F238E27FC236}">
                    <a16:creationId xmlns:a16="http://schemas.microsoft.com/office/drawing/2014/main" id="{225539F0-644A-4C50-BB5B-F193DD9BF053}"/>
                  </a:ext>
                </a:extLst>
              </p:cNvPr>
              <p:cNvSpPr>
                <a:spLocks/>
              </p:cNvSpPr>
              <p:nvPr/>
            </p:nvSpPr>
            <p:spPr bwMode="auto">
              <a:xfrm rot="-10726042">
                <a:off x="2" y="236"/>
                <a:ext cx="45" cy="80"/>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51" name="Line 111">
              <a:extLst>
                <a:ext uri="{FF2B5EF4-FFF2-40B4-BE49-F238E27FC236}">
                  <a16:creationId xmlns:a16="http://schemas.microsoft.com/office/drawing/2014/main" id="{B08473C5-BA27-4511-A488-7A84FFDB7C22}"/>
                </a:ext>
              </a:extLst>
            </p:cNvPr>
            <p:cNvSpPr>
              <a:spLocks noChangeShapeType="1"/>
            </p:cNvSpPr>
            <p:nvPr/>
          </p:nvSpPr>
          <p:spPr bwMode="auto">
            <a:xfrm flipV="1">
              <a:off x="1338" y="2052"/>
              <a:ext cx="180" cy="17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112">
              <a:extLst>
                <a:ext uri="{FF2B5EF4-FFF2-40B4-BE49-F238E27FC236}">
                  <a16:creationId xmlns:a16="http://schemas.microsoft.com/office/drawing/2014/main" id="{CF8E5248-18D5-4E1E-A927-2A47DA762121}"/>
                </a:ext>
              </a:extLst>
            </p:cNvPr>
            <p:cNvSpPr>
              <a:spLocks noChangeShapeType="1"/>
            </p:cNvSpPr>
            <p:nvPr/>
          </p:nvSpPr>
          <p:spPr bwMode="auto">
            <a:xfrm flipV="1">
              <a:off x="166" y="1630"/>
              <a:ext cx="202" cy="21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Freeform 113">
              <a:extLst>
                <a:ext uri="{FF2B5EF4-FFF2-40B4-BE49-F238E27FC236}">
                  <a16:creationId xmlns:a16="http://schemas.microsoft.com/office/drawing/2014/main" id="{6BB4F576-9CC2-49AE-B42F-4FC6E8C4A138}"/>
                </a:ext>
              </a:extLst>
            </p:cNvPr>
            <p:cNvSpPr>
              <a:spLocks/>
            </p:cNvSpPr>
            <p:nvPr/>
          </p:nvSpPr>
          <p:spPr bwMode="auto">
            <a:xfrm>
              <a:off x="1202" y="2000"/>
              <a:ext cx="372" cy="160"/>
            </a:xfrm>
            <a:custGeom>
              <a:avLst/>
              <a:gdLst>
                <a:gd name="T0" fmla="*/ 0 w 372"/>
                <a:gd name="T1" fmla="*/ 28 h 160"/>
                <a:gd name="T2" fmla="*/ 0 w 372"/>
                <a:gd name="T3" fmla="*/ 0 h 160"/>
                <a:gd name="T4" fmla="*/ 372 w 372"/>
                <a:gd name="T5" fmla="*/ 0 h 160"/>
                <a:gd name="T6" fmla="*/ 372 w 372"/>
                <a:gd name="T7" fmla="*/ 160 h 160"/>
                <a:gd name="T8" fmla="*/ 0 60000 65536"/>
                <a:gd name="T9" fmla="*/ 0 60000 65536"/>
                <a:gd name="T10" fmla="*/ 0 60000 65536"/>
                <a:gd name="T11" fmla="*/ 0 60000 65536"/>
                <a:gd name="T12" fmla="*/ 0 w 372"/>
                <a:gd name="T13" fmla="*/ 0 h 160"/>
                <a:gd name="T14" fmla="*/ 372 w 372"/>
                <a:gd name="T15" fmla="*/ 160 h 160"/>
              </a:gdLst>
              <a:ahLst/>
              <a:cxnLst>
                <a:cxn ang="T8">
                  <a:pos x="T0" y="T1"/>
                </a:cxn>
                <a:cxn ang="T9">
                  <a:pos x="T2" y="T3"/>
                </a:cxn>
                <a:cxn ang="T10">
                  <a:pos x="T4" y="T5"/>
                </a:cxn>
                <a:cxn ang="T11">
                  <a:pos x="T6" y="T7"/>
                </a:cxn>
              </a:cxnLst>
              <a:rect l="T12" t="T13" r="T14" b="T15"/>
              <a:pathLst>
                <a:path w="372" h="160">
                  <a:moveTo>
                    <a:pt x="0" y="28"/>
                  </a:moveTo>
                  <a:lnTo>
                    <a:pt x="0" y="0"/>
                  </a:lnTo>
                  <a:lnTo>
                    <a:pt x="372" y="0"/>
                  </a:lnTo>
                  <a:lnTo>
                    <a:pt x="372" y="16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4" name="Freeform 114">
              <a:extLst>
                <a:ext uri="{FF2B5EF4-FFF2-40B4-BE49-F238E27FC236}">
                  <a16:creationId xmlns:a16="http://schemas.microsoft.com/office/drawing/2014/main" id="{F2354D6B-D081-4799-8D03-BEB7655EA15C}"/>
                </a:ext>
              </a:extLst>
            </p:cNvPr>
            <p:cNvSpPr>
              <a:spLocks/>
            </p:cNvSpPr>
            <p:nvPr/>
          </p:nvSpPr>
          <p:spPr bwMode="auto">
            <a:xfrm>
              <a:off x="1198" y="2196"/>
              <a:ext cx="376" cy="182"/>
            </a:xfrm>
            <a:custGeom>
              <a:avLst/>
              <a:gdLst>
                <a:gd name="T0" fmla="*/ 376 w 376"/>
                <a:gd name="T1" fmla="*/ 0 h 182"/>
                <a:gd name="T2" fmla="*/ 376 w 376"/>
                <a:gd name="T3" fmla="*/ 182 h 182"/>
                <a:gd name="T4" fmla="*/ 2 w 376"/>
                <a:gd name="T5" fmla="*/ 182 h 182"/>
                <a:gd name="T6" fmla="*/ 0 w 376"/>
                <a:gd name="T7" fmla="*/ 150 h 182"/>
                <a:gd name="T8" fmla="*/ 0 60000 65536"/>
                <a:gd name="T9" fmla="*/ 0 60000 65536"/>
                <a:gd name="T10" fmla="*/ 0 60000 65536"/>
                <a:gd name="T11" fmla="*/ 0 60000 65536"/>
                <a:gd name="T12" fmla="*/ 0 w 376"/>
                <a:gd name="T13" fmla="*/ 0 h 182"/>
                <a:gd name="T14" fmla="*/ 376 w 376"/>
                <a:gd name="T15" fmla="*/ 182 h 182"/>
              </a:gdLst>
              <a:ahLst/>
              <a:cxnLst>
                <a:cxn ang="T8">
                  <a:pos x="T0" y="T1"/>
                </a:cxn>
                <a:cxn ang="T9">
                  <a:pos x="T2" y="T3"/>
                </a:cxn>
                <a:cxn ang="T10">
                  <a:pos x="T4" y="T5"/>
                </a:cxn>
                <a:cxn ang="T11">
                  <a:pos x="T6" y="T7"/>
                </a:cxn>
              </a:cxnLst>
              <a:rect l="T12" t="T13" r="T14" b="T15"/>
              <a:pathLst>
                <a:path w="376" h="182">
                  <a:moveTo>
                    <a:pt x="376" y="0"/>
                  </a:moveTo>
                  <a:lnTo>
                    <a:pt x="376" y="182"/>
                  </a:lnTo>
                  <a:lnTo>
                    <a:pt x="2" y="182"/>
                  </a:lnTo>
                  <a:lnTo>
                    <a:pt x="0" y="15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55" name="Group 115">
              <a:extLst>
                <a:ext uri="{FF2B5EF4-FFF2-40B4-BE49-F238E27FC236}">
                  <a16:creationId xmlns:a16="http://schemas.microsoft.com/office/drawing/2014/main" id="{EF2230FB-5899-4E6C-B2FC-B5B51EBAEB8E}"/>
                </a:ext>
              </a:extLst>
            </p:cNvPr>
            <p:cNvGrpSpPr>
              <a:grpSpLocks/>
            </p:cNvGrpSpPr>
            <p:nvPr/>
          </p:nvGrpSpPr>
          <p:grpSpPr bwMode="auto">
            <a:xfrm>
              <a:off x="1506" y="2074"/>
              <a:ext cx="172" cy="170"/>
              <a:chOff x="0" y="0"/>
              <a:chExt cx="172" cy="170"/>
            </a:xfrm>
          </p:grpSpPr>
          <p:sp>
            <p:nvSpPr>
              <p:cNvPr id="438" name="Line 116">
                <a:extLst>
                  <a:ext uri="{FF2B5EF4-FFF2-40B4-BE49-F238E27FC236}">
                    <a16:creationId xmlns:a16="http://schemas.microsoft.com/office/drawing/2014/main" id="{ED91A2B4-E15D-416D-A542-705C6B49F437}"/>
                  </a:ext>
                </a:extLst>
              </p:cNvPr>
              <p:cNvSpPr>
                <a:spLocks noChangeShapeType="1"/>
              </p:cNvSpPr>
              <p:nvPr/>
            </p:nvSpPr>
            <p:spPr bwMode="auto">
              <a:xfrm flipV="1">
                <a:off x="0" y="28"/>
                <a:ext cx="146" cy="1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9" name="Line 117">
                <a:extLst>
                  <a:ext uri="{FF2B5EF4-FFF2-40B4-BE49-F238E27FC236}">
                    <a16:creationId xmlns:a16="http://schemas.microsoft.com/office/drawing/2014/main" id="{9A51AE7C-824F-4345-84B5-37F6BB6FAB9B}"/>
                  </a:ext>
                </a:extLst>
              </p:cNvPr>
              <p:cNvSpPr>
                <a:spLocks noChangeShapeType="1"/>
              </p:cNvSpPr>
              <p:nvPr/>
            </p:nvSpPr>
            <p:spPr bwMode="auto">
              <a:xfrm>
                <a:off x="118" y="0"/>
                <a:ext cx="54" cy="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6" name="Freeform 118">
              <a:extLst>
                <a:ext uri="{FF2B5EF4-FFF2-40B4-BE49-F238E27FC236}">
                  <a16:creationId xmlns:a16="http://schemas.microsoft.com/office/drawing/2014/main" id="{480A0586-785F-4E8E-9C56-4A4DC201B41B}"/>
                </a:ext>
              </a:extLst>
            </p:cNvPr>
            <p:cNvSpPr>
              <a:spLocks/>
            </p:cNvSpPr>
            <p:nvPr/>
          </p:nvSpPr>
          <p:spPr bwMode="auto">
            <a:xfrm>
              <a:off x="168" y="1848"/>
              <a:ext cx="1170" cy="894"/>
            </a:xfrm>
            <a:custGeom>
              <a:avLst/>
              <a:gdLst>
                <a:gd name="T0" fmla="*/ 0 w 1170"/>
                <a:gd name="T1" fmla="*/ 0 h 894"/>
                <a:gd name="T2" fmla="*/ 0 w 1170"/>
                <a:gd name="T3" fmla="*/ 894 h 894"/>
                <a:gd name="T4" fmla="*/ 1170 w 1170"/>
                <a:gd name="T5" fmla="*/ 894 h 894"/>
                <a:gd name="T6" fmla="*/ 1170 w 1170"/>
                <a:gd name="T7" fmla="*/ 386 h 894"/>
                <a:gd name="T8" fmla="*/ 0 60000 65536"/>
                <a:gd name="T9" fmla="*/ 0 60000 65536"/>
                <a:gd name="T10" fmla="*/ 0 60000 65536"/>
                <a:gd name="T11" fmla="*/ 0 60000 65536"/>
                <a:gd name="T12" fmla="*/ 0 w 1170"/>
                <a:gd name="T13" fmla="*/ 0 h 894"/>
                <a:gd name="T14" fmla="*/ 1170 w 1170"/>
                <a:gd name="T15" fmla="*/ 894 h 894"/>
              </a:gdLst>
              <a:ahLst/>
              <a:cxnLst>
                <a:cxn ang="T8">
                  <a:pos x="T0" y="T1"/>
                </a:cxn>
                <a:cxn ang="T9">
                  <a:pos x="T2" y="T3"/>
                </a:cxn>
                <a:cxn ang="T10">
                  <a:pos x="T4" y="T5"/>
                </a:cxn>
                <a:cxn ang="T11">
                  <a:pos x="T6" y="T7"/>
                </a:cxn>
              </a:cxnLst>
              <a:rect l="T12" t="T13" r="T14" b="T15"/>
              <a:pathLst>
                <a:path w="1170" h="894">
                  <a:moveTo>
                    <a:pt x="0" y="0"/>
                  </a:moveTo>
                  <a:lnTo>
                    <a:pt x="0" y="894"/>
                  </a:lnTo>
                  <a:lnTo>
                    <a:pt x="1170" y="894"/>
                  </a:lnTo>
                  <a:lnTo>
                    <a:pt x="1170" y="386"/>
                  </a:lnTo>
                </a:path>
              </a:pathLst>
            </a:custGeom>
            <a:noFill/>
            <a:ln w="12700">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 name="Line 119">
              <a:extLst>
                <a:ext uri="{FF2B5EF4-FFF2-40B4-BE49-F238E27FC236}">
                  <a16:creationId xmlns:a16="http://schemas.microsoft.com/office/drawing/2014/main" id="{EC1B9F99-48AA-4B53-88CE-D948C04A60F7}"/>
                </a:ext>
              </a:extLst>
            </p:cNvPr>
            <p:cNvSpPr>
              <a:spLocks noChangeShapeType="1"/>
            </p:cNvSpPr>
            <p:nvPr/>
          </p:nvSpPr>
          <p:spPr bwMode="auto">
            <a:xfrm>
              <a:off x="260" y="1770"/>
              <a:ext cx="0" cy="87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Freeform 120">
              <a:extLst>
                <a:ext uri="{FF2B5EF4-FFF2-40B4-BE49-F238E27FC236}">
                  <a16:creationId xmlns:a16="http://schemas.microsoft.com/office/drawing/2014/main" id="{519D9BA5-7539-4701-9913-B730454E09DD}"/>
                </a:ext>
              </a:extLst>
            </p:cNvPr>
            <p:cNvSpPr>
              <a:spLocks/>
            </p:cNvSpPr>
            <p:nvPr/>
          </p:nvSpPr>
          <p:spPr bwMode="auto">
            <a:xfrm>
              <a:off x="574" y="1860"/>
              <a:ext cx="40" cy="32"/>
            </a:xfrm>
            <a:custGeom>
              <a:avLst/>
              <a:gdLst>
                <a:gd name="T0" fmla="*/ 2 w 40"/>
                <a:gd name="T1" fmla="*/ 0 h 32"/>
                <a:gd name="T2" fmla="*/ 0 w 40"/>
                <a:gd name="T3" fmla="*/ 32 h 32"/>
                <a:gd name="T4" fmla="*/ 40 w 40"/>
                <a:gd name="T5" fmla="*/ 32 h 32"/>
                <a:gd name="T6" fmla="*/ 0 60000 65536"/>
                <a:gd name="T7" fmla="*/ 0 60000 65536"/>
                <a:gd name="T8" fmla="*/ 0 60000 65536"/>
                <a:gd name="T9" fmla="*/ 0 w 40"/>
                <a:gd name="T10" fmla="*/ 0 h 32"/>
                <a:gd name="T11" fmla="*/ 40 w 40"/>
                <a:gd name="T12" fmla="*/ 32 h 32"/>
              </a:gdLst>
              <a:ahLst/>
              <a:cxnLst>
                <a:cxn ang="T6">
                  <a:pos x="T0" y="T1"/>
                </a:cxn>
                <a:cxn ang="T7">
                  <a:pos x="T2" y="T3"/>
                </a:cxn>
                <a:cxn ang="T8">
                  <a:pos x="T4" y="T5"/>
                </a:cxn>
              </a:cxnLst>
              <a:rect l="T9" t="T10" r="T11" b="T12"/>
              <a:pathLst>
                <a:path w="40" h="32">
                  <a:moveTo>
                    <a:pt x="2" y="0"/>
                  </a:moveTo>
                  <a:lnTo>
                    <a:pt x="0" y="32"/>
                  </a:lnTo>
                  <a:lnTo>
                    <a:pt x="40" y="3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59" name="Group 121">
              <a:extLst>
                <a:ext uri="{FF2B5EF4-FFF2-40B4-BE49-F238E27FC236}">
                  <a16:creationId xmlns:a16="http://schemas.microsoft.com/office/drawing/2014/main" id="{3BEAC25B-A1D0-49DA-9F34-6573973335D8}"/>
                </a:ext>
              </a:extLst>
            </p:cNvPr>
            <p:cNvGrpSpPr>
              <a:grpSpLocks/>
            </p:cNvGrpSpPr>
            <p:nvPr/>
          </p:nvGrpSpPr>
          <p:grpSpPr bwMode="auto">
            <a:xfrm>
              <a:off x="800" y="1536"/>
              <a:ext cx="102" cy="134"/>
              <a:chOff x="0" y="0"/>
              <a:chExt cx="102" cy="134"/>
            </a:xfrm>
          </p:grpSpPr>
          <p:sp>
            <p:nvSpPr>
              <p:cNvPr id="435" name="Line 122">
                <a:extLst>
                  <a:ext uri="{FF2B5EF4-FFF2-40B4-BE49-F238E27FC236}">
                    <a16:creationId xmlns:a16="http://schemas.microsoft.com/office/drawing/2014/main" id="{2E77C5D0-FCA5-4BCC-947A-11713684F0F8}"/>
                  </a:ext>
                </a:extLst>
              </p:cNvPr>
              <p:cNvSpPr>
                <a:spLocks noChangeShapeType="1"/>
              </p:cNvSpPr>
              <p:nvPr/>
            </p:nvSpPr>
            <p:spPr bwMode="auto">
              <a:xfrm>
                <a:off x="0" y="0"/>
                <a:ext cx="0" cy="13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6" name="Line 123">
                <a:extLst>
                  <a:ext uri="{FF2B5EF4-FFF2-40B4-BE49-F238E27FC236}">
                    <a16:creationId xmlns:a16="http://schemas.microsoft.com/office/drawing/2014/main" id="{8C4C4276-ADFF-4171-8936-FA441FE8746E}"/>
                  </a:ext>
                </a:extLst>
              </p:cNvPr>
              <p:cNvSpPr>
                <a:spLocks noChangeShapeType="1"/>
              </p:cNvSpPr>
              <p:nvPr/>
            </p:nvSpPr>
            <p:spPr bwMode="auto">
              <a:xfrm flipV="1">
                <a:off x="4" y="16"/>
                <a:ext cx="78"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7" name="Line 124">
                <a:extLst>
                  <a:ext uri="{FF2B5EF4-FFF2-40B4-BE49-F238E27FC236}">
                    <a16:creationId xmlns:a16="http://schemas.microsoft.com/office/drawing/2014/main" id="{861C5F06-3DA7-4D37-A3BD-083E0D6EAE09}"/>
                  </a:ext>
                </a:extLst>
              </p:cNvPr>
              <p:cNvSpPr>
                <a:spLocks noChangeShapeType="1"/>
              </p:cNvSpPr>
              <p:nvPr/>
            </p:nvSpPr>
            <p:spPr bwMode="auto">
              <a:xfrm>
                <a:off x="4" y="62"/>
                <a:ext cx="98" cy="7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0" name="Line 125">
              <a:extLst>
                <a:ext uri="{FF2B5EF4-FFF2-40B4-BE49-F238E27FC236}">
                  <a16:creationId xmlns:a16="http://schemas.microsoft.com/office/drawing/2014/main" id="{A706CBA2-4538-4610-98B0-9FE4B1711110}"/>
                </a:ext>
              </a:extLst>
            </p:cNvPr>
            <p:cNvSpPr>
              <a:spLocks noChangeShapeType="1"/>
            </p:cNvSpPr>
            <p:nvPr/>
          </p:nvSpPr>
          <p:spPr bwMode="auto">
            <a:xfrm>
              <a:off x="902" y="1668"/>
              <a:ext cx="0" cy="6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Line 126">
              <a:extLst>
                <a:ext uri="{FF2B5EF4-FFF2-40B4-BE49-F238E27FC236}">
                  <a16:creationId xmlns:a16="http://schemas.microsoft.com/office/drawing/2014/main" id="{6C962E06-6CCF-4C3E-A501-53DE65131789}"/>
                </a:ext>
              </a:extLst>
            </p:cNvPr>
            <p:cNvSpPr>
              <a:spLocks noChangeShapeType="1"/>
            </p:cNvSpPr>
            <p:nvPr/>
          </p:nvSpPr>
          <p:spPr bwMode="auto">
            <a:xfrm>
              <a:off x="902" y="2226"/>
              <a:ext cx="4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Line 127">
              <a:extLst>
                <a:ext uri="{FF2B5EF4-FFF2-40B4-BE49-F238E27FC236}">
                  <a16:creationId xmlns:a16="http://schemas.microsoft.com/office/drawing/2014/main" id="{762E8CB2-D8F1-406F-B945-0D5F9932A587}"/>
                </a:ext>
              </a:extLst>
            </p:cNvPr>
            <p:cNvSpPr>
              <a:spLocks noChangeShapeType="1"/>
            </p:cNvSpPr>
            <p:nvPr/>
          </p:nvSpPr>
          <p:spPr bwMode="auto">
            <a:xfrm>
              <a:off x="978" y="2226"/>
              <a:ext cx="18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Line 128">
              <a:extLst>
                <a:ext uri="{FF2B5EF4-FFF2-40B4-BE49-F238E27FC236}">
                  <a16:creationId xmlns:a16="http://schemas.microsoft.com/office/drawing/2014/main" id="{123C1117-8D68-4850-B04B-5902B0BC990B}"/>
                </a:ext>
              </a:extLst>
            </p:cNvPr>
            <p:cNvSpPr>
              <a:spLocks noChangeShapeType="1"/>
            </p:cNvSpPr>
            <p:nvPr/>
          </p:nvSpPr>
          <p:spPr bwMode="auto">
            <a:xfrm>
              <a:off x="900" y="2464"/>
              <a:ext cx="0" cy="1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 name="Line 129">
              <a:extLst>
                <a:ext uri="{FF2B5EF4-FFF2-40B4-BE49-F238E27FC236}">
                  <a16:creationId xmlns:a16="http://schemas.microsoft.com/office/drawing/2014/main" id="{97FFCD7F-C50D-4E30-9224-0120446619E5}"/>
                </a:ext>
              </a:extLst>
            </p:cNvPr>
            <p:cNvSpPr>
              <a:spLocks noChangeShapeType="1"/>
            </p:cNvSpPr>
            <p:nvPr/>
          </p:nvSpPr>
          <p:spPr bwMode="auto">
            <a:xfrm>
              <a:off x="1026" y="2482"/>
              <a:ext cx="0" cy="5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 name="Line 130">
              <a:extLst>
                <a:ext uri="{FF2B5EF4-FFF2-40B4-BE49-F238E27FC236}">
                  <a16:creationId xmlns:a16="http://schemas.microsoft.com/office/drawing/2014/main" id="{95B9FC38-FFB0-4EE2-96A5-FDE4712243D3}"/>
                </a:ext>
              </a:extLst>
            </p:cNvPr>
            <p:cNvSpPr>
              <a:spLocks noChangeShapeType="1"/>
            </p:cNvSpPr>
            <p:nvPr/>
          </p:nvSpPr>
          <p:spPr bwMode="auto">
            <a:xfrm>
              <a:off x="990" y="2536"/>
              <a:ext cx="7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Freeform 131">
              <a:extLst>
                <a:ext uri="{FF2B5EF4-FFF2-40B4-BE49-F238E27FC236}">
                  <a16:creationId xmlns:a16="http://schemas.microsoft.com/office/drawing/2014/main" id="{37B47BB5-965B-49C6-84EC-205251F0BDF6}"/>
                </a:ext>
              </a:extLst>
            </p:cNvPr>
            <p:cNvSpPr>
              <a:spLocks/>
            </p:cNvSpPr>
            <p:nvPr/>
          </p:nvSpPr>
          <p:spPr bwMode="auto">
            <a:xfrm>
              <a:off x="576" y="1600"/>
              <a:ext cx="234" cy="22"/>
            </a:xfrm>
            <a:custGeom>
              <a:avLst/>
              <a:gdLst>
                <a:gd name="T0" fmla="*/ 0 w 234"/>
                <a:gd name="T1" fmla="*/ 22 h 22"/>
                <a:gd name="T2" fmla="*/ 0 w 234"/>
                <a:gd name="T3" fmla="*/ 0 h 22"/>
                <a:gd name="T4" fmla="*/ 234 w 234"/>
                <a:gd name="T5" fmla="*/ 0 h 22"/>
                <a:gd name="T6" fmla="*/ 0 60000 65536"/>
                <a:gd name="T7" fmla="*/ 0 60000 65536"/>
                <a:gd name="T8" fmla="*/ 0 60000 65536"/>
                <a:gd name="T9" fmla="*/ 0 w 234"/>
                <a:gd name="T10" fmla="*/ 0 h 22"/>
                <a:gd name="T11" fmla="*/ 234 w 234"/>
                <a:gd name="T12" fmla="*/ 22 h 22"/>
              </a:gdLst>
              <a:ahLst/>
              <a:cxnLst>
                <a:cxn ang="T6">
                  <a:pos x="T0" y="T1"/>
                </a:cxn>
                <a:cxn ang="T7">
                  <a:pos x="T2" y="T3"/>
                </a:cxn>
                <a:cxn ang="T8">
                  <a:pos x="T4" y="T5"/>
                </a:cxn>
              </a:cxnLst>
              <a:rect l="T9" t="T10" r="T11" b="T12"/>
              <a:pathLst>
                <a:path w="234" h="22">
                  <a:moveTo>
                    <a:pt x="0" y="22"/>
                  </a:moveTo>
                  <a:lnTo>
                    <a:pt x="0" y="0"/>
                  </a:lnTo>
                  <a:lnTo>
                    <a:pt x="234"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67" name="Group 132">
              <a:extLst>
                <a:ext uri="{FF2B5EF4-FFF2-40B4-BE49-F238E27FC236}">
                  <a16:creationId xmlns:a16="http://schemas.microsoft.com/office/drawing/2014/main" id="{3D653266-F1E6-4180-AD61-80F166D76779}"/>
                </a:ext>
              </a:extLst>
            </p:cNvPr>
            <p:cNvGrpSpPr>
              <a:grpSpLocks/>
            </p:cNvGrpSpPr>
            <p:nvPr/>
          </p:nvGrpSpPr>
          <p:grpSpPr bwMode="auto">
            <a:xfrm>
              <a:off x="1038" y="1268"/>
              <a:ext cx="116" cy="102"/>
              <a:chOff x="0" y="0"/>
              <a:chExt cx="172" cy="170"/>
            </a:xfrm>
          </p:grpSpPr>
          <p:sp>
            <p:nvSpPr>
              <p:cNvPr id="433" name="Line 133">
                <a:extLst>
                  <a:ext uri="{FF2B5EF4-FFF2-40B4-BE49-F238E27FC236}">
                    <a16:creationId xmlns:a16="http://schemas.microsoft.com/office/drawing/2014/main" id="{C5F28D4F-468D-44A7-B8B4-390AED175C4A}"/>
                  </a:ext>
                </a:extLst>
              </p:cNvPr>
              <p:cNvSpPr>
                <a:spLocks noChangeShapeType="1"/>
              </p:cNvSpPr>
              <p:nvPr/>
            </p:nvSpPr>
            <p:spPr bwMode="auto">
              <a:xfrm flipV="1">
                <a:off x="0" y="28"/>
                <a:ext cx="146" cy="1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4" name="Line 134">
                <a:extLst>
                  <a:ext uri="{FF2B5EF4-FFF2-40B4-BE49-F238E27FC236}">
                    <a16:creationId xmlns:a16="http://schemas.microsoft.com/office/drawing/2014/main" id="{1EB4C60E-FF45-444A-BF1C-BC29E8745E4C}"/>
                  </a:ext>
                </a:extLst>
              </p:cNvPr>
              <p:cNvSpPr>
                <a:spLocks noChangeShapeType="1"/>
              </p:cNvSpPr>
              <p:nvPr/>
            </p:nvSpPr>
            <p:spPr bwMode="auto">
              <a:xfrm>
                <a:off x="118" y="0"/>
                <a:ext cx="54" cy="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8" name="Group 135">
              <a:extLst>
                <a:ext uri="{FF2B5EF4-FFF2-40B4-BE49-F238E27FC236}">
                  <a16:creationId xmlns:a16="http://schemas.microsoft.com/office/drawing/2014/main" id="{0AFD0CD8-1329-49A2-B900-84DB3FE10174}"/>
                </a:ext>
              </a:extLst>
            </p:cNvPr>
            <p:cNvGrpSpPr>
              <a:grpSpLocks/>
            </p:cNvGrpSpPr>
            <p:nvPr/>
          </p:nvGrpSpPr>
          <p:grpSpPr bwMode="auto">
            <a:xfrm>
              <a:off x="54" y="1678"/>
              <a:ext cx="116" cy="102"/>
              <a:chOff x="0" y="0"/>
              <a:chExt cx="172" cy="170"/>
            </a:xfrm>
          </p:grpSpPr>
          <p:sp>
            <p:nvSpPr>
              <p:cNvPr id="431" name="Line 136">
                <a:extLst>
                  <a:ext uri="{FF2B5EF4-FFF2-40B4-BE49-F238E27FC236}">
                    <a16:creationId xmlns:a16="http://schemas.microsoft.com/office/drawing/2014/main" id="{3B86BE4A-6770-41AF-B5EE-12BB4B9EC5DA}"/>
                  </a:ext>
                </a:extLst>
              </p:cNvPr>
              <p:cNvSpPr>
                <a:spLocks noChangeShapeType="1"/>
              </p:cNvSpPr>
              <p:nvPr/>
            </p:nvSpPr>
            <p:spPr bwMode="auto">
              <a:xfrm flipV="1">
                <a:off x="0" y="28"/>
                <a:ext cx="146" cy="142"/>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2" name="Line 137">
                <a:extLst>
                  <a:ext uri="{FF2B5EF4-FFF2-40B4-BE49-F238E27FC236}">
                    <a16:creationId xmlns:a16="http://schemas.microsoft.com/office/drawing/2014/main" id="{CD02A9AA-C37A-45F2-B638-1C9E6E117A33}"/>
                  </a:ext>
                </a:extLst>
              </p:cNvPr>
              <p:cNvSpPr>
                <a:spLocks noChangeShapeType="1"/>
              </p:cNvSpPr>
              <p:nvPr/>
            </p:nvSpPr>
            <p:spPr bwMode="auto">
              <a:xfrm>
                <a:off x="118" y="0"/>
                <a:ext cx="54" cy="56"/>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9" name="Group 138">
              <a:extLst>
                <a:ext uri="{FF2B5EF4-FFF2-40B4-BE49-F238E27FC236}">
                  <a16:creationId xmlns:a16="http://schemas.microsoft.com/office/drawing/2014/main" id="{85EF802D-A21A-493A-8E5D-AEE35EB81270}"/>
                </a:ext>
              </a:extLst>
            </p:cNvPr>
            <p:cNvGrpSpPr>
              <a:grpSpLocks/>
            </p:cNvGrpSpPr>
            <p:nvPr/>
          </p:nvGrpSpPr>
          <p:grpSpPr bwMode="auto">
            <a:xfrm>
              <a:off x="1074" y="1266"/>
              <a:ext cx="0" cy="192"/>
              <a:chOff x="0" y="0"/>
              <a:chExt cx="0" cy="192"/>
            </a:xfrm>
          </p:grpSpPr>
          <p:sp>
            <p:nvSpPr>
              <p:cNvPr id="428" name="Line 139">
                <a:extLst>
                  <a:ext uri="{FF2B5EF4-FFF2-40B4-BE49-F238E27FC236}">
                    <a16:creationId xmlns:a16="http://schemas.microsoft.com/office/drawing/2014/main" id="{6BC54234-10BC-4099-B57E-815EF7A9A68F}"/>
                  </a:ext>
                </a:extLst>
              </p:cNvPr>
              <p:cNvSpPr>
                <a:spLocks noChangeShapeType="1"/>
              </p:cNvSpPr>
              <p:nvPr/>
            </p:nvSpPr>
            <p:spPr bwMode="auto">
              <a:xfrm flipH="1">
                <a:off x="0" y="0"/>
                <a:ext cx="0"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9" name="Line 140">
                <a:extLst>
                  <a:ext uri="{FF2B5EF4-FFF2-40B4-BE49-F238E27FC236}">
                    <a16:creationId xmlns:a16="http://schemas.microsoft.com/office/drawing/2014/main" id="{382065FE-5E88-4991-AD27-11847C21DC77}"/>
                  </a:ext>
                </a:extLst>
              </p:cNvPr>
              <p:cNvSpPr>
                <a:spLocks noChangeShapeType="1"/>
              </p:cNvSpPr>
              <p:nvPr/>
            </p:nvSpPr>
            <p:spPr bwMode="auto">
              <a:xfrm flipH="1">
                <a:off x="0" y="74"/>
                <a:ext cx="0"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 name="Line 141">
                <a:extLst>
                  <a:ext uri="{FF2B5EF4-FFF2-40B4-BE49-F238E27FC236}">
                    <a16:creationId xmlns:a16="http://schemas.microsoft.com/office/drawing/2014/main" id="{343BD548-CB25-4C8A-B780-98526021A554}"/>
                  </a:ext>
                </a:extLst>
              </p:cNvPr>
              <p:cNvSpPr>
                <a:spLocks noChangeShapeType="1"/>
              </p:cNvSpPr>
              <p:nvPr/>
            </p:nvSpPr>
            <p:spPr bwMode="auto">
              <a:xfrm flipH="1">
                <a:off x="0" y="144"/>
                <a:ext cx="0"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0" name="Group 142">
              <a:extLst>
                <a:ext uri="{FF2B5EF4-FFF2-40B4-BE49-F238E27FC236}">
                  <a16:creationId xmlns:a16="http://schemas.microsoft.com/office/drawing/2014/main" id="{9A7B4A30-29A5-4310-8B35-DC54761F7639}"/>
                </a:ext>
              </a:extLst>
            </p:cNvPr>
            <p:cNvGrpSpPr>
              <a:grpSpLocks/>
            </p:cNvGrpSpPr>
            <p:nvPr/>
          </p:nvGrpSpPr>
          <p:grpSpPr bwMode="auto">
            <a:xfrm>
              <a:off x="1754" y="1204"/>
              <a:ext cx="0" cy="192"/>
              <a:chOff x="0" y="0"/>
              <a:chExt cx="0" cy="192"/>
            </a:xfrm>
          </p:grpSpPr>
          <p:sp>
            <p:nvSpPr>
              <p:cNvPr id="425" name="Line 143">
                <a:extLst>
                  <a:ext uri="{FF2B5EF4-FFF2-40B4-BE49-F238E27FC236}">
                    <a16:creationId xmlns:a16="http://schemas.microsoft.com/office/drawing/2014/main" id="{25D30D1B-D3B6-497B-9C2E-C076BE9A77B4}"/>
                  </a:ext>
                </a:extLst>
              </p:cNvPr>
              <p:cNvSpPr>
                <a:spLocks noChangeShapeType="1"/>
              </p:cNvSpPr>
              <p:nvPr/>
            </p:nvSpPr>
            <p:spPr bwMode="auto">
              <a:xfrm flipH="1">
                <a:off x="0" y="0"/>
                <a:ext cx="0" cy="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6" name="Line 144">
                <a:extLst>
                  <a:ext uri="{FF2B5EF4-FFF2-40B4-BE49-F238E27FC236}">
                    <a16:creationId xmlns:a16="http://schemas.microsoft.com/office/drawing/2014/main" id="{E28C3A65-7DC2-4B30-AFDB-ABB904A8D276}"/>
                  </a:ext>
                </a:extLst>
              </p:cNvPr>
              <p:cNvSpPr>
                <a:spLocks noChangeShapeType="1"/>
              </p:cNvSpPr>
              <p:nvPr/>
            </p:nvSpPr>
            <p:spPr bwMode="auto">
              <a:xfrm flipH="1">
                <a:off x="0" y="74"/>
                <a:ext cx="0" cy="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7" name="Line 145">
                <a:extLst>
                  <a:ext uri="{FF2B5EF4-FFF2-40B4-BE49-F238E27FC236}">
                    <a16:creationId xmlns:a16="http://schemas.microsoft.com/office/drawing/2014/main" id="{5C008D01-DC77-498C-AF4E-784870578969}"/>
                  </a:ext>
                </a:extLst>
              </p:cNvPr>
              <p:cNvSpPr>
                <a:spLocks noChangeShapeType="1"/>
              </p:cNvSpPr>
              <p:nvPr/>
            </p:nvSpPr>
            <p:spPr bwMode="auto">
              <a:xfrm flipH="1">
                <a:off x="0" y="144"/>
                <a:ext cx="0" cy="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1" name="Group 146">
              <a:extLst>
                <a:ext uri="{FF2B5EF4-FFF2-40B4-BE49-F238E27FC236}">
                  <a16:creationId xmlns:a16="http://schemas.microsoft.com/office/drawing/2014/main" id="{0968BC2A-B2D0-4DA4-8719-359577E67B08}"/>
                </a:ext>
              </a:extLst>
            </p:cNvPr>
            <p:cNvGrpSpPr>
              <a:grpSpLocks/>
            </p:cNvGrpSpPr>
            <p:nvPr/>
          </p:nvGrpSpPr>
          <p:grpSpPr bwMode="auto">
            <a:xfrm>
              <a:off x="1712" y="1200"/>
              <a:ext cx="116" cy="102"/>
              <a:chOff x="0" y="0"/>
              <a:chExt cx="172" cy="170"/>
            </a:xfrm>
          </p:grpSpPr>
          <p:sp>
            <p:nvSpPr>
              <p:cNvPr id="423" name="Line 147">
                <a:extLst>
                  <a:ext uri="{FF2B5EF4-FFF2-40B4-BE49-F238E27FC236}">
                    <a16:creationId xmlns:a16="http://schemas.microsoft.com/office/drawing/2014/main" id="{620263C9-316E-44CA-9D70-7D5707A48485}"/>
                  </a:ext>
                </a:extLst>
              </p:cNvPr>
              <p:cNvSpPr>
                <a:spLocks noChangeShapeType="1"/>
              </p:cNvSpPr>
              <p:nvPr/>
            </p:nvSpPr>
            <p:spPr bwMode="auto">
              <a:xfrm flipV="1">
                <a:off x="0" y="28"/>
                <a:ext cx="146" cy="1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4" name="Line 148">
                <a:extLst>
                  <a:ext uri="{FF2B5EF4-FFF2-40B4-BE49-F238E27FC236}">
                    <a16:creationId xmlns:a16="http://schemas.microsoft.com/office/drawing/2014/main" id="{65439C3E-252F-44C5-A2ED-5D04961397FE}"/>
                  </a:ext>
                </a:extLst>
              </p:cNvPr>
              <p:cNvSpPr>
                <a:spLocks noChangeShapeType="1"/>
              </p:cNvSpPr>
              <p:nvPr/>
            </p:nvSpPr>
            <p:spPr bwMode="auto">
              <a:xfrm>
                <a:off x="118" y="0"/>
                <a:ext cx="54" cy="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2" name="Freeform 149">
              <a:extLst>
                <a:ext uri="{FF2B5EF4-FFF2-40B4-BE49-F238E27FC236}">
                  <a16:creationId xmlns:a16="http://schemas.microsoft.com/office/drawing/2014/main" id="{D37D483F-344F-475B-9EC0-C19107C5011F}"/>
                </a:ext>
              </a:extLst>
            </p:cNvPr>
            <p:cNvSpPr>
              <a:spLocks/>
            </p:cNvSpPr>
            <p:nvPr/>
          </p:nvSpPr>
          <p:spPr bwMode="auto">
            <a:xfrm>
              <a:off x="882" y="1168"/>
              <a:ext cx="294" cy="386"/>
            </a:xfrm>
            <a:custGeom>
              <a:avLst/>
              <a:gdLst>
                <a:gd name="T0" fmla="*/ 0 w 294"/>
                <a:gd name="T1" fmla="*/ 386 h 386"/>
                <a:gd name="T2" fmla="*/ 0 w 294"/>
                <a:gd name="T3" fmla="*/ 0 h 386"/>
                <a:gd name="T4" fmla="*/ 294 w 294"/>
                <a:gd name="T5" fmla="*/ 0 h 386"/>
                <a:gd name="T6" fmla="*/ 294 w 294"/>
                <a:gd name="T7" fmla="*/ 138 h 386"/>
                <a:gd name="T8" fmla="*/ 0 60000 65536"/>
                <a:gd name="T9" fmla="*/ 0 60000 65536"/>
                <a:gd name="T10" fmla="*/ 0 60000 65536"/>
                <a:gd name="T11" fmla="*/ 0 60000 65536"/>
                <a:gd name="T12" fmla="*/ 0 w 294"/>
                <a:gd name="T13" fmla="*/ 0 h 386"/>
                <a:gd name="T14" fmla="*/ 294 w 294"/>
                <a:gd name="T15" fmla="*/ 386 h 386"/>
              </a:gdLst>
              <a:ahLst/>
              <a:cxnLst>
                <a:cxn ang="T8">
                  <a:pos x="T0" y="T1"/>
                </a:cxn>
                <a:cxn ang="T9">
                  <a:pos x="T2" y="T3"/>
                </a:cxn>
                <a:cxn ang="T10">
                  <a:pos x="T4" y="T5"/>
                </a:cxn>
                <a:cxn ang="T11">
                  <a:pos x="T6" y="T7"/>
                </a:cxn>
              </a:cxnLst>
              <a:rect l="T12" t="T13" r="T14" b="T15"/>
              <a:pathLst>
                <a:path w="294" h="386">
                  <a:moveTo>
                    <a:pt x="0" y="386"/>
                  </a:moveTo>
                  <a:lnTo>
                    <a:pt x="0" y="0"/>
                  </a:lnTo>
                  <a:lnTo>
                    <a:pt x="294" y="0"/>
                  </a:lnTo>
                  <a:lnTo>
                    <a:pt x="294" y="138"/>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3" name="Freeform 150">
              <a:extLst>
                <a:ext uri="{FF2B5EF4-FFF2-40B4-BE49-F238E27FC236}">
                  <a16:creationId xmlns:a16="http://schemas.microsoft.com/office/drawing/2014/main" id="{17600A1D-23E8-4158-BBC6-14C6CABC5CB5}"/>
                </a:ext>
              </a:extLst>
            </p:cNvPr>
            <p:cNvSpPr>
              <a:spLocks/>
            </p:cNvSpPr>
            <p:nvPr/>
          </p:nvSpPr>
          <p:spPr bwMode="auto">
            <a:xfrm>
              <a:off x="1180" y="1542"/>
              <a:ext cx="162" cy="108"/>
            </a:xfrm>
            <a:custGeom>
              <a:avLst/>
              <a:gdLst>
                <a:gd name="T0" fmla="*/ 0 w 162"/>
                <a:gd name="T1" fmla="*/ 0 h 108"/>
                <a:gd name="T2" fmla="*/ 0 w 162"/>
                <a:gd name="T3" fmla="*/ 108 h 108"/>
                <a:gd name="T4" fmla="*/ 162 w 162"/>
                <a:gd name="T5" fmla="*/ 106 h 108"/>
                <a:gd name="T6" fmla="*/ 0 60000 65536"/>
                <a:gd name="T7" fmla="*/ 0 60000 65536"/>
                <a:gd name="T8" fmla="*/ 0 60000 65536"/>
                <a:gd name="T9" fmla="*/ 0 w 162"/>
                <a:gd name="T10" fmla="*/ 0 h 108"/>
                <a:gd name="T11" fmla="*/ 162 w 162"/>
                <a:gd name="T12" fmla="*/ 108 h 108"/>
              </a:gdLst>
              <a:ahLst/>
              <a:cxnLst>
                <a:cxn ang="T6">
                  <a:pos x="T0" y="T1"/>
                </a:cxn>
                <a:cxn ang="T7">
                  <a:pos x="T2" y="T3"/>
                </a:cxn>
                <a:cxn ang="T8">
                  <a:pos x="T4" y="T5"/>
                </a:cxn>
              </a:cxnLst>
              <a:rect l="T9" t="T10" r="T11" b="T12"/>
              <a:pathLst>
                <a:path w="162" h="108">
                  <a:moveTo>
                    <a:pt x="0" y="0"/>
                  </a:moveTo>
                  <a:lnTo>
                    <a:pt x="0" y="108"/>
                  </a:lnTo>
                  <a:lnTo>
                    <a:pt x="162" y="106"/>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4" name="Line 151">
              <a:extLst>
                <a:ext uri="{FF2B5EF4-FFF2-40B4-BE49-F238E27FC236}">
                  <a16:creationId xmlns:a16="http://schemas.microsoft.com/office/drawing/2014/main" id="{753F8FD3-2FE7-4850-8F82-FF5968569223}"/>
                </a:ext>
              </a:extLst>
            </p:cNvPr>
            <p:cNvSpPr>
              <a:spLocks noChangeShapeType="1"/>
            </p:cNvSpPr>
            <p:nvPr/>
          </p:nvSpPr>
          <p:spPr bwMode="auto">
            <a:xfrm>
              <a:off x="486" y="1466"/>
              <a:ext cx="0" cy="584"/>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 name="Line 152">
              <a:extLst>
                <a:ext uri="{FF2B5EF4-FFF2-40B4-BE49-F238E27FC236}">
                  <a16:creationId xmlns:a16="http://schemas.microsoft.com/office/drawing/2014/main" id="{BD86A210-E7F4-4AB4-BCE4-45D3E7F08C83}"/>
                </a:ext>
              </a:extLst>
            </p:cNvPr>
            <p:cNvSpPr>
              <a:spLocks noChangeShapeType="1"/>
            </p:cNvSpPr>
            <p:nvPr/>
          </p:nvSpPr>
          <p:spPr bwMode="auto">
            <a:xfrm>
              <a:off x="614" y="430"/>
              <a:ext cx="0" cy="7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Line 153">
              <a:extLst>
                <a:ext uri="{FF2B5EF4-FFF2-40B4-BE49-F238E27FC236}">
                  <a16:creationId xmlns:a16="http://schemas.microsoft.com/office/drawing/2014/main" id="{2FF6EA3D-0468-4179-B7FF-88293A2709D1}"/>
                </a:ext>
              </a:extLst>
            </p:cNvPr>
            <p:cNvSpPr>
              <a:spLocks noChangeShapeType="1"/>
            </p:cNvSpPr>
            <p:nvPr/>
          </p:nvSpPr>
          <p:spPr bwMode="auto">
            <a:xfrm>
              <a:off x="447" y="185"/>
              <a:ext cx="0" cy="3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Line 154">
              <a:extLst>
                <a:ext uri="{FF2B5EF4-FFF2-40B4-BE49-F238E27FC236}">
                  <a16:creationId xmlns:a16="http://schemas.microsoft.com/office/drawing/2014/main" id="{03721348-A1B1-4F74-A248-D8DE0355DA1F}"/>
                </a:ext>
              </a:extLst>
            </p:cNvPr>
            <p:cNvSpPr>
              <a:spLocks noChangeShapeType="1"/>
            </p:cNvSpPr>
            <p:nvPr/>
          </p:nvSpPr>
          <p:spPr bwMode="auto">
            <a:xfrm>
              <a:off x="447" y="595"/>
              <a:ext cx="0" cy="1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Line 155">
              <a:extLst>
                <a:ext uri="{FF2B5EF4-FFF2-40B4-BE49-F238E27FC236}">
                  <a16:creationId xmlns:a16="http://schemas.microsoft.com/office/drawing/2014/main" id="{163A5250-ACDB-4F8B-9B75-F23F95F6D5D3}"/>
                </a:ext>
              </a:extLst>
            </p:cNvPr>
            <p:cNvSpPr>
              <a:spLocks noChangeShapeType="1"/>
            </p:cNvSpPr>
            <p:nvPr/>
          </p:nvSpPr>
          <p:spPr bwMode="auto">
            <a:xfrm>
              <a:off x="447" y="775"/>
              <a:ext cx="0" cy="1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 name="Line 156">
              <a:extLst>
                <a:ext uri="{FF2B5EF4-FFF2-40B4-BE49-F238E27FC236}">
                  <a16:creationId xmlns:a16="http://schemas.microsoft.com/office/drawing/2014/main" id="{4655EEDD-542B-4D9D-A210-B21C367D6A55}"/>
                </a:ext>
              </a:extLst>
            </p:cNvPr>
            <p:cNvSpPr>
              <a:spLocks noChangeShapeType="1"/>
            </p:cNvSpPr>
            <p:nvPr/>
          </p:nvSpPr>
          <p:spPr bwMode="auto">
            <a:xfrm>
              <a:off x="401" y="899"/>
              <a:ext cx="88"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Line 157">
              <a:extLst>
                <a:ext uri="{FF2B5EF4-FFF2-40B4-BE49-F238E27FC236}">
                  <a16:creationId xmlns:a16="http://schemas.microsoft.com/office/drawing/2014/main" id="{A791FEFB-601B-430E-BFD0-0E2D898D83D3}"/>
                </a:ext>
              </a:extLst>
            </p:cNvPr>
            <p:cNvSpPr>
              <a:spLocks noChangeShapeType="1"/>
            </p:cNvSpPr>
            <p:nvPr/>
          </p:nvSpPr>
          <p:spPr bwMode="auto">
            <a:xfrm>
              <a:off x="612" y="1296"/>
              <a:ext cx="0" cy="94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 name="Line 158">
              <a:extLst>
                <a:ext uri="{FF2B5EF4-FFF2-40B4-BE49-F238E27FC236}">
                  <a16:creationId xmlns:a16="http://schemas.microsoft.com/office/drawing/2014/main" id="{52C36951-BC8F-4B8B-9650-1C0839C13FC2}"/>
                </a:ext>
              </a:extLst>
            </p:cNvPr>
            <p:cNvSpPr>
              <a:spLocks noChangeShapeType="1"/>
            </p:cNvSpPr>
            <p:nvPr/>
          </p:nvSpPr>
          <p:spPr bwMode="auto">
            <a:xfrm>
              <a:off x="612" y="2276"/>
              <a:ext cx="0" cy="3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 name="Line 159">
              <a:extLst>
                <a:ext uri="{FF2B5EF4-FFF2-40B4-BE49-F238E27FC236}">
                  <a16:creationId xmlns:a16="http://schemas.microsoft.com/office/drawing/2014/main" id="{93BEC22B-0ACF-4D74-AEA5-6C62EDF3FA78}"/>
                </a:ext>
              </a:extLst>
            </p:cNvPr>
            <p:cNvSpPr>
              <a:spLocks noChangeShapeType="1"/>
            </p:cNvSpPr>
            <p:nvPr/>
          </p:nvSpPr>
          <p:spPr bwMode="auto">
            <a:xfrm>
              <a:off x="220" y="2642"/>
              <a:ext cx="7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 name="Line 160">
              <a:extLst>
                <a:ext uri="{FF2B5EF4-FFF2-40B4-BE49-F238E27FC236}">
                  <a16:creationId xmlns:a16="http://schemas.microsoft.com/office/drawing/2014/main" id="{57BA82AE-7F25-4D88-8EE6-654E97509E5B}"/>
                </a:ext>
              </a:extLst>
            </p:cNvPr>
            <p:cNvSpPr>
              <a:spLocks noChangeShapeType="1"/>
            </p:cNvSpPr>
            <p:nvPr/>
          </p:nvSpPr>
          <p:spPr bwMode="auto">
            <a:xfrm>
              <a:off x="1321" y="431"/>
              <a:ext cx="2" cy="2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 name="Line 161">
              <a:extLst>
                <a:ext uri="{FF2B5EF4-FFF2-40B4-BE49-F238E27FC236}">
                  <a16:creationId xmlns:a16="http://schemas.microsoft.com/office/drawing/2014/main" id="{1E4CEA81-A33A-4DE7-98DB-D72B5FE90CC9}"/>
                </a:ext>
              </a:extLst>
            </p:cNvPr>
            <p:cNvSpPr>
              <a:spLocks noChangeShapeType="1"/>
            </p:cNvSpPr>
            <p:nvPr/>
          </p:nvSpPr>
          <p:spPr bwMode="auto">
            <a:xfrm>
              <a:off x="1400" y="2002"/>
              <a:ext cx="0" cy="1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Line 162">
              <a:extLst>
                <a:ext uri="{FF2B5EF4-FFF2-40B4-BE49-F238E27FC236}">
                  <a16:creationId xmlns:a16="http://schemas.microsoft.com/office/drawing/2014/main" id="{60C6E98D-D1E5-44A2-AE8B-6F5828414380}"/>
                </a:ext>
              </a:extLst>
            </p:cNvPr>
            <p:cNvSpPr>
              <a:spLocks noChangeShapeType="1"/>
            </p:cNvSpPr>
            <p:nvPr/>
          </p:nvSpPr>
          <p:spPr bwMode="auto">
            <a:xfrm>
              <a:off x="1398" y="2200"/>
              <a:ext cx="0" cy="3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 name="Line 163">
              <a:extLst>
                <a:ext uri="{FF2B5EF4-FFF2-40B4-BE49-F238E27FC236}">
                  <a16:creationId xmlns:a16="http://schemas.microsoft.com/office/drawing/2014/main" id="{63A20EAF-D566-4214-837E-897F5DD0CCF4}"/>
                </a:ext>
              </a:extLst>
            </p:cNvPr>
            <p:cNvSpPr>
              <a:spLocks noChangeShapeType="1"/>
            </p:cNvSpPr>
            <p:nvPr/>
          </p:nvSpPr>
          <p:spPr bwMode="auto">
            <a:xfrm>
              <a:off x="793" y="427"/>
              <a:ext cx="0" cy="1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 name="Line 164">
              <a:extLst>
                <a:ext uri="{FF2B5EF4-FFF2-40B4-BE49-F238E27FC236}">
                  <a16:creationId xmlns:a16="http://schemas.microsoft.com/office/drawing/2014/main" id="{39BC4B4F-0782-4DDE-8E62-61F4CE7ADE49}"/>
                </a:ext>
              </a:extLst>
            </p:cNvPr>
            <p:cNvSpPr>
              <a:spLocks noChangeShapeType="1"/>
            </p:cNvSpPr>
            <p:nvPr/>
          </p:nvSpPr>
          <p:spPr bwMode="auto">
            <a:xfrm>
              <a:off x="792" y="586"/>
              <a:ext cx="0"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 name="Line 165">
              <a:extLst>
                <a:ext uri="{FF2B5EF4-FFF2-40B4-BE49-F238E27FC236}">
                  <a16:creationId xmlns:a16="http://schemas.microsoft.com/office/drawing/2014/main" id="{0AFB50AD-86A4-485A-ADB4-13BC74A36D3D}"/>
                </a:ext>
              </a:extLst>
            </p:cNvPr>
            <p:cNvSpPr>
              <a:spLocks noChangeShapeType="1"/>
            </p:cNvSpPr>
            <p:nvPr/>
          </p:nvSpPr>
          <p:spPr bwMode="auto">
            <a:xfrm>
              <a:off x="1944" y="436"/>
              <a:ext cx="0" cy="2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 name="Line 166">
              <a:extLst>
                <a:ext uri="{FF2B5EF4-FFF2-40B4-BE49-F238E27FC236}">
                  <a16:creationId xmlns:a16="http://schemas.microsoft.com/office/drawing/2014/main" id="{603A8578-D5FF-4317-8CB7-F25CED46B19F}"/>
                </a:ext>
              </a:extLst>
            </p:cNvPr>
            <p:cNvSpPr>
              <a:spLocks noChangeShapeType="1"/>
            </p:cNvSpPr>
            <p:nvPr/>
          </p:nvSpPr>
          <p:spPr bwMode="auto">
            <a:xfrm flipH="1">
              <a:off x="1318" y="830"/>
              <a:ext cx="0" cy="8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 name="Line 167">
              <a:extLst>
                <a:ext uri="{FF2B5EF4-FFF2-40B4-BE49-F238E27FC236}">
                  <a16:creationId xmlns:a16="http://schemas.microsoft.com/office/drawing/2014/main" id="{F4F82D50-B588-48D4-B2D6-F95F320197CA}"/>
                </a:ext>
              </a:extLst>
            </p:cNvPr>
            <p:cNvSpPr>
              <a:spLocks noChangeShapeType="1"/>
            </p:cNvSpPr>
            <p:nvPr/>
          </p:nvSpPr>
          <p:spPr bwMode="auto">
            <a:xfrm>
              <a:off x="1602" y="436"/>
              <a:ext cx="0" cy="10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 name="Line 168">
              <a:extLst>
                <a:ext uri="{FF2B5EF4-FFF2-40B4-BE49-F238E27FC236}">
                  <a16:creationId xmlns:a16="http://schemas.microsoft.com/office/drawing/2014/main" id="{0A06D1B1-92AB-4529-9E63-F7A78C7017D6}"/>
                </a:ext>
              </a:extLst>
            </p:cNvPr>
            <p:cNvSpPr>
              <a:spLocks noChangeShapeType="1"/>
            </p:cNvSpPr>
            <p:nvPr/>
          </p:nvSpPr>
          <p:spPr bwMode="auto">
            <a:xfrm>
              <a:off x="1600" y="1446"/>
              <a:ext cx="6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 name="Line 169">
              <a:extLst>
                <a:ext uri="{FF2B5EF4-FFF2-40B4-BE49-F238E27FC236}">
                  <a16:creationId xmlns:a16="http://schemas.microsoft.com/office/drawing/2014/main" id="{1ADD9DF2-93C3-41A9-B74B-831A81F8D697}"/>
                </a:ext>
              </a:extLst>
            </p:cNvPr>
            <p:cNvSpPr>
              <a:spLocks noChangeShapeType="1"/>
            </p:cNvSpPr>
            <p:nvPr/>
          </p:nvSpPr>
          <p:spPr bwMode="auto">
            <a:xfrm>
              <a:off x="1944" y="2326"/>
              <a:ext cx="0" cy="26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 name="Line 170">
              <a:extLst>
                <a:ext uri="{FF2B5EF4-FFF2-40B4-BE49-F238E27FC236}">
                  <a16:creationId xmlns:a16="http://schemas.microsoft.com/office/drawing/2014/main" id="{4A37EF5A-91AC-4B26-960E-3EE2D6DF4F0C}"/>
                </a:ext>
              </a:extLst>
            </p:cNvPr>
            <p:cNvSpPr>
              <a:spLocks noChangeShapeType="1"/>
            </p:cNvSpPr>
            <p:nvPr/>
          </p:nvSpPr>
          <p:spPr bwMode="auto">
            <a:xfrm>
              <a:off x="2704" y="434"/>
              <a:ext cx="0" cy="26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 name="Line 171">
              <a:extLst>
                <a:ext uri="{FF2B5EF4-FFF2-40B4-BE49-F238E27FC236}">
                  <a16:creationId xmlns:a16="http://schemas.microsoft.com/office/drawing/2014/main" id="{1B2D1FF5-8BF9-44EA-9CD7-3B28F68A920C}"/>
                </a:ext>
              </a:extLst>
            </p:cNvPr>
            <p:cNvSpPr>
              <a:spLocks noChangeShapeType="1"/>
            </p:cNvSpPr>
            <p:nvPr/>
          </p:nvSpPr>
          <p:spPr bwMode="auto">
            <a:xfrm flipH="1">
              <a:off x="3474" y="432"/>
              <a:ext cx="0" cy="7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 name="Line 172">
              <a:extLst>
                <a:ext uri="{FF2B5EF4-FFF2-40B4-BE49-F238E27FC236}">
                  <a16:creationId xmlns:a16="http://schemas.microsoft.com/office/drawing/2014/main" id="{7BDF5EA8-0D5F-4EC3-857F-3D7A66FE4685}"/>
                </a:ext>
              </a:extLst>
            </p:cNvPr>
            <p:cNvSpPr>
              <a:spLocks noChangeShapeType="1"/>
            </p:cNvSpPr>
            <p:nvPr/>
          </p:nvSpPr>
          <p:spPr bwMode="auto">
            <a:xfrm>
              <a:off x="3474" y="550"/>
              <a:ext cx="0" cy="9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 name="Line 173">
              <a:extLst>
                <a:ext uri="{FF2B5EF4-FFF2-40B4-BE49-F238E27FC236}">
                  <a16:creationId xmlns:a16="http://schemas.microsoft.com/office/drawing/2014/main" id="{7B778658-E7D9-4C24-B155-E42D3EBFC288}"/>
                </a:ext>
              </a:extLst>
            </p:cNvPr>
            <p:cNvSpPr>
              <a:spLocks noChangeShapeType="1"/>
            </p:cNvSpPr>
            <p:nvPr/>
          </p:nvSpPr>
          <p:spPr bwMode="auto">
            <a:xfrm>
              <a:off x="3436" y="644"/>
              <a:ext cx="76"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7" name="Group 174">
              <a:extLst>
                <a:ext uri="{FF2B5EF4-FFF2-40B4-BE49-F238E27FC236}">
                  <a16:creationId xmlns:a16="http://schemas.microsoft.com/office/drawing/2014/main" id="{32EA64AB-7292-45AB-A3D7-D9FBD31CCB65}"/>
                </a:ext>
              </a:extLst>
            </p:cNvPr>
            <p:cNvGrpSpPr>
              <a:grpSpLocks/>
            </p:cNvGrpSpPr>
            <p:nvPr/>
          </p:nvGrpSpPr>
          <p:grpSpPr bwMode="auto">
            <a:xfrm>
              <a:off x="2036" y="1296"/>
              <a:ext cx="102" cy="134"/>
              <a:chOff x="0" y="0"/>
              <a:chExt cx="102" cy="134"/>
            </a:xfrm>
          </p:grpSpPr>
          <p:sp>
            <p:nvSpPr>
              <p:cNvPr id="420" name="Line 175">
                <a:extLst>
                  <a:ext uri="{FF2B5EF4-FFF2-40B4-BE49-F238E27FC236}">
                    <a16:creationId xmlns:a16="http://schemas.microsoft.com/office/drawing/2014/main" id="{2204EF39-4FA1-4234-9899-130D2AEEDF66}"/>
                  </a:ext>
                </a:extLst>
              </p:cNvPr>
              <p:cNvSpPr>
                <a:spLocks noChangeShapeType="1"/>
              </p:cNvSpPr>
              <p:nvPr/>
            </p:nvSpPr>
            <p:spPr bwMode="auto">
              <a:xfrm>
                <a:off x="0" y="0"/>
                <a:ext cx="0" cy="13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 name="Line 176">
                <a:extLst>
                  <a:ext uri="{FF2B5EF4-FFF2-40B4-BE49-F238E27FC236}">
                    <a16:creationId xmlns:a16="http://schemas.microsoft.com/office/drawing/2014/main" id="{0A3BE4CF-4159-4A5E-8DFD-DAC63F2877A5}"/>
                  </a:ext>
                </a:extLst>
              </p:cNvPr>
              <p:cNvSpPr>
                <a:spLocks noChangeShapeType="1"/>
              </p:cNvSpPr>
              <p:nvPr/>
            </p:nvSpPr>
            <p:spPr bwMode="auto">
              <a:xfrm flipV="1">
                <a:off x="4" y="16"/>
                <a:ext cx="78"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2" name="Line 177">
                <a:extLst>
                  <a:ext uri="{FF2B5EF4-FFF2-40B4-BE49-F238E27FC236}">
                    <a16:creationId xmlns:a16="http://schemas.microsoft.com/office/drawing/2014/main" id="{60FCB467-747E-455B-B06D-A36767FD4CC8}"/>
                  </a:ext>
                </a:extLst>
              </p:cNvPr>
              <p:cNvSpPr>
                <a:spLocks noChangeShapeType="1"/>
              </p:cNvSpPr>
              <p:nvPr/>
            </p:nvSpPr>
            <p:spPr bwMode="auto">
              <a:xfrm>
                <a:off x="4" y="62"/>
                <a:ext cx="98" cy="7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8" name="Line 178">
              <a:extLst>
                <a:ext uri="{FF2B5EF4-FFF2-40B4-BE49-F238E27FC236}">
                  <a16:creationId xmlns:a16="http://schemas.microsoft.com/office/drawing/2014/main" id="{9CA97E4E-2021-4E47-88A3-FF04ABD11F56}"/>
                </a:ext>
              </a:extLst>
            </p:cNvPr>
            <p:cNvSpPr>
              <a:spLocks noChangeShapeType="1"/>
            </p:cNvSpPr>
            <p:nvPr/>
          </p:nvSpPr>
          <p:spPr bwMode="auto">
            <a:xfrm>
              <a:off x="2758" y="128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 name="Line 179">
              <a:extLst>
                <a:ext uri="{FF2B5EF4-FFF2-40B4-BE49-F238E27FC236}">
                  <a16:creationId xmlns:a16="http://schemas.microsoft.com/office/drawing/2014/main" id="{34D09D1A-0850-40C5-AA87-D19C437D543B}"/>
                </a:ext>
              </a:extLst>
            </p:cNvPr>
            <p:cNvSpPr>
              <a:spLocks noChangeShapeType="1"/>
            </p:cNvSpPr>
            <p:nvPr/>
          </p:nvSpPr>
          <p:spPr bwMode="auto">
            <a:xfrm flipV="1">
              <a:off x="2762" y="1313"/>
              <a:ext cx="66" cy="4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 name="Line 180">
              <a:extLst>
                <a:ext uri="{FF2B5EF4-FFF2-40B4-BE49-F238E27FC236}">
                  <a16:creationId xmlns:a16="http://schemas.microsoft.com/office/drawing/2014/main" id="{F92D454B-37A2-49BE-8C50-900749765902}"/>
                </a:ext>
              </a:extLst>
            </p:cNvPr>
            <p:cNvSpPr>
              <a:spLocks noChangeShapeType="1"/>
            </p:cNvSpPr>
            <p:nvPr/>
          </p:nvSpPr>
          <p:spPr bwMode="auto">
            <a:xfrm>
              <a:off x="2762" y="1355"/>
              <a:ext cx="114" cy="8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01" name="Group 181">
              <a:extLst>
                <a:ext uri="{FF2B5EF4-FFF2-40B4-BE49-F238E27FC236}">
                  <a16:creationId xmlns:a16="http://schemas.microsoft.com/office/drawing/2014/main" id="{AA8129D9-1301-4CC1-97FA-2232895626B7}"/>
                </a:ext>
              </a:extLst>
            </p:cNvPr>
            <p:cNvGrpSpPr>
              <a:grpSpLocks/>
            </p:cNvGrpSpPr>
            <p:nvPr/>
          </p:nvGrpSpPr>
          <p:grpSpPr bwMode="auto">
            <a:xfrm>
              <a:off x="3492" y="1280"/>
              <a:ext cx="102" cy="142"/>
              <a:chOff x="0" y="0"/>
              <a:chExt cx="102" cy="134"/>
            </a:xfrm>
          </p:grpSpPr>
          <p:sp>
            <p:nvSpPr>
              <p:cNvPr id="417" name="Line 182">
                <a:extLst>
                  <a:ext uri="{FF2B5EF4-FFF2-40B4-BE49-F238E27FC236}">
                    <a16:creationId xmlns:a16="http://schemas.microsoft.com/office/drawing/2014/main" id="{329A38F2-26B6-446F-8C85-595233CA8344}"/>
                  </a:ext>
                </a:extLst>
              </p:cNvPr>
              <p:cNvSpPr>
                <a:spLocks noChangeShapeType="1"/>
              </p:cNvSpPr>
              <p:nvPr/>
            </p:nvSpPr>
            <p:spPr bwMode="auto">
              <a:xfrm>
                <a:off x="0" y="0"/>
                <a:ext cx="0" cy="13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8" name="Line 183">
                <a:extLst>
                  <a:ext uri="{FF2B5EF4-FFF2-40B4-BE49-F238E27FC236}">
                    <a16:creationId xmlns:a16="http://schemas.microsoft.com/office/drawing/2014/main" id="{68483B8E-62BE-4187-BF39-69AC3DC82D76}"/>
                  </a:ext>
                </a:extLst>
              </p:cNvPr>
              <p:cNvSpPr>
                <a:spLocks noChangeShapeType="1"/>
              </p:cNvSpPr>
              <p:nvPr/>
            </p:nvSpPr>
            <p:spPr bwMode="auto">
              <a:xfrm flipV="1">
                <a:off x="4" y="16"/>
                <a:ext cx="78"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 name="Line 184">
                <a:extLst>
                  <a:ext uri="{FF2B5EF4-FFF2-40B4-BE49-F238E27FC236}">
                    <a16:creationId xmlns:a16="http://schemas.microsoft.com/office/drawing/2014/main" id="{EDF3F74F-86EB-4F29-8F72-8E121DB2D75E}"/>
                  </a:ext>
                </a:extLst>
              </p:cNvPr>
              <p:cNvSpPr>
                <a:spLocks noChangeShapeType="1"/>
              </p:cNvSpPr>
              <p:nvPr/>
            </p:nvSpPr>
            <p:spPr bwMode="auto">
              <a:xfrm>
                <a:off x="4" y="62"/>
                <a:ext cx="98" cy="7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2" name="Line 185">
              <a:extLst>
                <a:ext uri="{FF2B5EF4-FFF2-40B4-BE49-F238E27FC236}">
                  <a16:creationId xmlns:a16="http://schemas.microsoft.com/office/drawing/2014/main" id="{C61F4E6A-DB6E-46E7-83A6-88CB83DB0DAA}"/>
                </a:ext>
              </a:extLst>
            </p:cNvPr>
            <p:cNvSpPr>
              <a:spLocks noChangeShapeType="1"/>
            </p:cNvSpPr>
            <p:nvPr/>
          </p:nvSpPr>
          <p:spPr bwMode="auto">
            <a:xfrm>
              <a:off x="3978" y="1580"/>
              <a:ext cx="0" cy="13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 name="Line 186">
              <a:extLst>
                <a:ext uri="{FF2B5EF4-FFF2-40B4-BE49-F238E27FC236}">
                  <a16:creationId xmlns:a16="http://schemas.microsoft.com/office/drawing/2014/main" id="{835749DB-3C38-4F79-9F99-467971D4414B}"/>
                </a:ext>
              </a:extLst>
            </p:cNvPr>
            <p:cNvSpPr>
              <a:spLocks noChangeShapeType="1"/>
            </p:cNvSpPr>
            <p:nvPr/>
          </p:nvSpPr>
          <p:spPr bwMode="auto">
            <a:xfrm flipV="1">
              <a:off x="3980" y="1594"/>
              <a:ext cx="68"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 name="Line 187">
              <a:extLst>
                <a:ext uri="{FF2B5EF4-FFF2-40B4-BE49-F238E27FC236}">
                  <a16:creationId xmlns:a16="http://schemas.microsoft.com/office/drawing/2014/main" id="{6D5A1ED8-A54D-49B6-9E5D-6025E79A2317}"/>
                </a:ext>
              </a:extLst>
            </p:cNvPr>
            <p:cNvSpPr>
              <a:spLocks noChangeShapeType="1"/>
            </p:cNvSpPr>
            <p:nvPr/>
          </p:nvSpPr>
          <p:spPr bwMode="auto">
            <a:xfrm>
              <a:off x="3978" y="1650"/>
              <a:ext cx="98" cy="7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 name="Line 188">
              <a:extLst>
                <a:ext uri="{FF2B5EF4-FFF2-40B4-BE49-F238E27FC236}">
                  <a16:creationId xmlns:a16="http://schemas.microsoft.com/office/drawing/2014/main" id="{14166E10-DE6B-423B-A2D7-D200B9D31A1D}"/>
                </a:ext>
              </a:extLst>
            </p:cNvPr>
            <p:cNvSpPr>
              <a:spLocks noChangeShapeType="1"/>
            </p:cNvSpPr>
            <p:nvPr/>
          </p:nvSpPr>
          <p:spPr bwMode="auto">
            <a:xfrm flipV="1">
              <a:off x="4666" y="1776"/>
              <a:ext cx="0" cy="1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 name="Line 189">
              <a:extLst>
                <a:ext uri="{FF2B5EF4-FFF2-40B4-BE49-F238E27FC236}">
                  <a16:creationId xmlns:a16="http://schemas.microsoft.com/office/drawing/2014/main" id="{37342C50-B226-426A-9DB5-F4D67EEC6A49}"/>
                </a:ext>
              </a:extLst>
            </p:cNvPr>
            <p:cNvSpPr>
              <a:spLocks noChangeShapeType="1"/>
            </p:cNvSpPr>
            <p:nvPr/>
          </p:nvSpPr>
          <p:spPr bwMode="auto">
            <a:xfrm>
              <a:off x="4668" y="1845"/>
              <a:ext cx="86" cy="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 name="Line 190">
              <a:extLst>
                <a:ext uri="{FF2B5EF4-FFF2-40B4-BE49-F238E27FC236}">
                  <a16:creationId xmlns:a16="http://schemas.microsoft.com/office/drawing/2014/main" id="{A60815C7-8A1D-4F8B-935C-84D9B724FE0A}"/>
                </a:ext>
              </a:extLst>
            </p:cNvPr>
            <p:cNvSpPr>
              <a:spLocks noChangeShapeType="1"/>
            </p:cNvSpPr>
            <p:nvPr/>
          </p:nvSpPr>
          <p:spPr bwMode="auto">
            <a:xfrm flipV="1">
              <a:off x="4670" y="1778"/>
              <a:ext cx="98" cy="6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08" name="Group 191">
              <a:extLst>
                <a:ext uri="{FF2B5EF4-FFF2-40B4-BE49-F238E27FC236}">
                  <a16:creationId xmlns:a16="http://schemas.microsoft.com/office/drawing/2014/main" id="{38266B2E-5F9C-4C5D-9474-D58A50697C76}"/>
                </a:ext>
              </a:extLst>
            </p:cNvPr>
            <p:cNvGrpSpPr>
              <a:grpSpLocks/>
            </p:cNvGrpSpPr>
            <p:nvPr/>
          </p:nvGrpSpPr>
          <p:grpSpPr bwMode="auto">
            <a:xfrm flipH="1">
              <a:off x="2545" y="1386"/>
              <a:ext cx="47" cy="238"/>
              <a:chOff x="0" y="0"/>
              <a:chExt cx="61" cy="274"/>
            </a:xfrm>
          </p:grpSpPr>
          <p:sp>
            <p:nvSpPr>
              <p:cNvPr id="414" name="Arc 192">
                <a:extLst>
                  <a:ext uri="{FF2B5EF4-FFF2-40B4-BE49-F238E27FC236}">
                    <a16:creationId xmlns:a16="http://schemas.microsoft.com/office/drawing/2014/main" id="{2D4F4AE6-05D6-4560-B41A-877DACBD4E95}"/>
                  </a:ext>
                </a:extLst>
              </p:cNvPr>
              <p:cNvSpPr>
                <a:spLocks/>
              </p:cNvSpPr>
              <p:nvPr/>
            </p:nvSpPr>
            <p:spPr bwMode="auto">
              <a:xfrm rot="10726042" flipH="1">
                <a:off x="2" y="0"/>
                <a:ext cx="59" cy="92"/>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5" name="Arc 193">
                <a:extLst>
                  <a:ext uri="{FF2B5EF4-FFF2-40B4-BE49-F238E27FC236}">
                    <a16:creationId xmlns:a16="http://schemas.microsoft.com/office/drawing/2014/main" id="{B1CF2417-7DDC-476A-80BF-AEB5B66DC532}"/>
                  </a:ext>
                </a:extLst>
              </p:cNvPr>
              <p:cNvSpPr>
                <a:spLocks/>
              </p:cNvSpPr>
              <p:nvPr/>
            </p:nvSpPr>
            <p:spPr bwMode="auto">
              <a:xfrm rot="10726042" flipH="1">
                <a:off x="2" y="90"/>
                <a:ext cx="59" cy="92"/>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6" name="Arc 194">
                <a:extLst>
                  <a:ext uri="{FF2B5EF4-FFF2-40B4-BE49-F238E27FC236}">
                    <a16:creationId xmlns:a16="http://schemas.microsoft.com/office/drawing/2014/main" id="{2A21217D-B9C0-4D52-A218-C69B0DD2C043}"/>
                  </a:ext>
                </a:extLst>
              </p:cNvPr>
              <p:cNvSpPr>
                <a:spLocks/>
              </p:cNvSpPr>
              <p:nvPr/>
            </p:nvSpPr>
            <p:spPr bwMode="auto">
              <a:xfrm rot="10726042" flipH="1">
                <a:off x="0" y="182"/>
                <a:ext cx="59" cy="92"/>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09" name="Group 195">
              <a:extLst>
                <a:ext uri="{FF2B5EF4-FFF2-40B4-BE49-F238E27FC236}">
                  <a16:creationId xmlns:a16="http://schemas.microsoft.com/office/drawing/2014/main" id="{396072B5-CAFC-4948-A9E3-A45686050E02}"/>
                </a:ext>
              </a:extLst>
            </p:cNvPr>
            <p:cNvGrpSpPr>
              <a:grpSpLocks/>
            </p:cNvGrpSpPr>
            <p:nvPr/>
          </p:nvGrpSpPr>
          <p:grpSpPr bwMode="auto">
            <a:xfrm>
              <a:off x="2412" y="1238"/>
              <a:ext cx="55" cy="402"/>
              <a:chOff x="0" y="0"/>
              <a:chExt cx="71" cy="456"/>
            </a:xfrm>
          </p:grpSpPr>
          <p:sp>
            <p:nvSpPr>
              <p:cNvPr id="409" name="Arc 196">
                <a:extLst>
                  <a:ext uri="{FF2B5EF4-FFF2-40B4-BE49-F238E27FC236}">
                    <a16:creationId xmlns:a16="http://schemas.microsoft.com/office/drawing/2014/main" id="{2B71194F-F6C3-4F36-8A42-2DC0A613B117}"/>
                  </a:ext>
                </a:extLst>
              </p:cNvPr>
              <p:cNvSpPr>
                <a:spLocks/>
              </p:cNvSpPr>
              <p:nvPr/>
            </p:nvSpPr>
            <p:spPr bwMode="auto">
              <a:xfrm rot="10726042" flipH="1">
                <a:off x="12" y="0"/>
                <a:ext cx="59" cy="92"/>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0" name="Arc 197">
                <a:extLst>
                  <a:ext uri="{FF2B5EF4-FFF2-40B4-BE49-F238E27FC236}">
                    <a16:creationId xmlns:a16="http://schemas.microsoft.com/office/drawing/2014/main" id="{B57F93B2-44D3-4E9A-94CC-6E3053805199}"/>
                  </a:ext>
                </a:extLst>
              </p:cNvPr>
              <p:cNvSpPr>
                <a:spLocks/>
              </p:cNvSpPr>
              <p:nvPr/>
            </p:nvSpPr>
            <p:spPr bwMode="auto">
              <a:xfrm rot="10726042" flipH="1">
                <a:off x="12" y="90"/>
                <a:ext cx="59" cy="92"/>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1" name="Arc 198">
                <a:extLst>
                  <a:ext uri="{FF2B5EF4-FFF2-40B4-BE49-F238E27FC236}">
                    <a16:creationId xmlns:a16="http://schemas.microsoft.com/office/drawing/2014/main" id="{D2EB5947-05CC-4E09-9B00-7DF295C555FB}"/>
                  </a:ext>
                </a:extLst>
              </p:cNvPr>
              <p:cNvSpPr>
                <a:spLocks/>
              </p:cNvSpPr>
              <p:nvPr/>
            </p:nvSpPr>
            <p:spPr bwMode="auto">
              <a:xfrm rot="10726042" flipH="1">
                <a:off x="10" y="182"/>
                <a:ext cx="59" cy="92"/>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2" name="Arc 199">
                <a:extLst>
                  <a:ext uri="{FF2B5EF4-FFF2-40B4-BE49-F238E27FC236}">
                    <a16:creationId xmlns:a16="http://schemas.microsoft.com/office/drawing/2014/main" id="{935ECAB7-B184-450E-A68B-BA2BA61AE511}"/>
                  </a:ext>
                </a:extLst>
              </p:cNvPr>
              <p:cNvSpPr>
                <a:spLocks/>
              </p:cNvSpPr>
              <p:nvPr/>
            </p:nvSpPr>
            <p:spPr bwMode="auto">
              <a:xfrm rot="10726042" flipH="1">
                <a:off x="6" y="274"/>
                <a:ext cx="59" cy="92"/>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3" name="Arc 200">
                <a:extLst>
                  <a:ext uri="{FF2B5EF4-FFF2-40B4-BE49-F238E27FC236}">
                    <a16:creationId xmlns:a16="http://schemas.microsoft.com/office/drawing/2014/main" id="{F7B47ED3-6AEC-43F5-993D-159557DE1178}"/>
                  </a:ext>
                </a:extLst>
              </p:cNvPr>
              <p:cNvSpPr>
                <a:spLocks/>
              </p:cNvSpPr>
              <p:nvPr/>
            </p:nvSpPr>
            <p:spPr bwMode="auto">
              <a:xfrm rot="10726042" flipH="1">
                <a:off x="0" y="364"/>
                <a:ext cx="59" cy="92"/>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10" name="Group 201">
              <a:extLst>
                <a:ext uri="{FF2B5EF4-FFF2-40B4-BE49-F238E27FC236}">
                  <a16:creationId xmlns:a16="http://schemas.microsoft.com/office/drawing/2014/main" id="{8E000AD6-3348-4FBF-BCBC-FAA2E368EC54}"/>
                </a:ext>
              </a:extLst>
            </p:cNvPr>
            <p:cNvGrpSpPr>
              <a:grpSpLocks/>
            </p:cNvGrpSpPr>
            <p:nvPr/>
          </p:nvGrpSpPr>
          <p:grpSpPr bwMode="auto">
            <a:xfrm>
              <a:off x="2508" y="1232"/>
              <a:ext cx="0" cy="192"/>
              <a:chOff x="0" y="0"/>
              <a:chExt cx="0" cy="192"/>
            </a:xfrm>
          </p:grpSpPr>
          <p:sp>
            <p:nvSpPr>
              <p:cNvPr id="406" name="Line 202">
                <a:extLst>
                  <a:ext uri="{FF2B5EF4-FFF2-40B4-BE49-F238E27FC236}">
                    <a16:creationId xmlns:a16="http://schemas.microsoft.com/office/drawing/2014/main" id="{ADDC25ED-D785-4424-9810-FD8203445C47}"/>
                  </a:ext>
                </a:extLst>
              </p:cNvPr>
              <p:cNvSpPr>
                <a:spLocks noChangeShapeType="1"/>
              </p:cNvSpPr>
              <p:nvPr/>
            </p:nvSpPr>
            <p:spPr bwMode="auto">
              <a:xfrm flipH="1">
                <a:off x="0" y="0"/>
                <a:ext cx="0" cy="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7" name="Line 203">
                <a:extLst>
                  <a:ext uri="{FF2B5EF4-FFF2-40B4-BE49-F238E27FC236}">
                    <a16:creationId xmlns:a16="http://schemas.microsoft.com/office/drawing/2014/main" id="{A23B51EE-0034-459D-AF39-7AD71F916000}"/>
                  </a:ext>
                </a:extLst>
              </p:cNvPr>
              <p:cNvSpPr>
                <a:spLocks noChangeShapeType="1"/>
              </p:cNvSpPr>
              <p:nvPr/>
            </p:nvSpPr>
            <p:spPr bwMode="auto">
              <a:xfrm flipH="1">
                <a:off x="0" y="74"/>
                <a:ext cx="0" cy="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8" name="Line 204">
                <a:extLst>
                  <a:ext uri="{FF2B5EF4-FFF2-40B4-BE49-F238E27FC236}">
                    <a16:creationId xmlns:a16="http://schemas.microsoft.com/office/drawing/2014/main" id="{BC87F23C-D3F9-49D9-9072-6D95526B1A98}"/>
                  </a:ext>
                </a:extLst>
              </p:cNvPr>
              <p:cNvSpPr>
                <a:spLocks noChangeShapeType="1"/>
              </p:cNvSpPr>
              <p:nvPr/>
            </p:nvSpPr>
            <p:spPr bwMode="auto">
              <a:xfrm flipH="1">
                <a:off x="0" y="144"/>
                <a:ext cx="0" cy="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1" name="Group 205">
              <a:extLst>
                <a:ext uri="{FF2B5EF4-FFF2-40B4-BE49-F238E27FC236}">
                  <a16:creationId xmlns:a16="http://schemas.microsoft.com/office/drawing/2014/main" id="{2600C9E7-C738-4059-A997-9D048DF19580}"/>
                </a:ext>
              </a:extLst>
            </p:cNvPr>
            <p:cNvGrpSpPr>
              <a:grpSpLocks/>
            </p:cNvGrpSpPr>
            <p:nvPr/>
          </p:nvGrpSpPr>
          <p:grpSpPr bwMode="auto">
            <a:xfrm>
              <a:off x="2466" y="1228"/>
              <a:ext cx="116" cy="102"/>
              <a:chOff x="0" y="0"/>
              <a:chExt cx="172" cy="170"/>
            </a:xfrm>
          </p:grpSpPr>
          <p:sp>
            <p:nvSpPr>
              <p:cNvPr id="404" name="Line 206">
                <a:extLst>
                  <a:ext uri="{FF2B5EF4-FFF2-40B4-BE49-F238E27FC236}">
                    <a16:creationId xmlns:a16="http://schemas.microsoft.com/office/drawing/2014/main" id="{979E2914-3D3E-4970-BE24-397F2D9DEB93}"/>
                  </a:ext>
                </a:extLst>
              </p:cNvPr>
              <p:cNvSpPr>
                <a:spLocks noChangeShapeType="1"/>
              </p:cNvSpPr>
              <p:nvPr/>
            </p:nvSpPr>
            <p:spPr bwMode="auto">
              <a:xfrm flipV="1">
                <a:off x="0" y="28"/>
                <a:ext cx="146" cy="1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5" name="Line 207">
                <a:extLst>
                  <a:ext uri="{FF2B5EF4-FFF2-40B4-BE49-F238E27FC236}">
                    <a16:creationId xmlns:a16="http://schemas.microsoft.com/office/drawing/2014/main" id="{95449DE3-6D4D-4699-9862-0F30C816FC5D}"/>
                  </a:ext>
                </a:extLst>
              </p:cNvPr>
              <p:cNvSpPr>
                <a:spLocks noChangeShapeType="1"/>
              </p:cNvSpPr>
              <p:nvPr/>
            </p:nvSpPr>
            <p:spPr bwMode="auto">
              <a:xfrm>
                <a:off x="118" y="0"/>
                <a:ext cx="54" cy="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2" name="Freeform 208">
              <a:extLst>
                <a:ext uri="{FF2B5EF4-FFF2-40B4-BE49-F238E27FC236}">
                  <a16:creationId xmlns:a16="http://schemas.microsoft.com/office/drawing/2014/main" id="{E29DFB9C-63CE-470D-BF8A-ABFA6683C710}"/>
                </a:ext>
              </a:extLst>
            </p:cNvPr>
            <p:cNvSpPr>
              <a:spLocks/>
            </p:cNvSpPr>
            <p:nvPr/>
          </p:nvSpPr>
          <p:spPr bwMode="auto">
            <a:xfrm>
              <a:off x="2266" y="1456"/>
              <a:ext cx="156" cy="226"/>
            </a:xfrm>
            <a:custGeom>
              <a:avLst/>
              <a:gdLst>
                <a:gd name="T0" fmla="*/ 156 w 156"/>
                <a:gd name="T1" fmla="*/ 184 h 226"/>
                <a:gd name="T2" fmla="*/ 156 w 156"/>
                <a:gd name="T3" fmla="*/ 226 h 226"/>
                <a:gd name="T4" fmla="*/ 0 w 156"/>
                <a:gd name="T5" fmla="*/ 226 h 226"/>
                <a:gd name="T6" fmla="*/ 0 w 156"/>
                <a:gd name="T7" fmla="*/ 0 h 226"/>
                <a:gd name="T8" fmla="*/ 0 60000 65536"/>
                <a:gd name="T9" fmla="*/ 0 60000 65536"/>
                <a:gd name="T10" fmla="*/ 0 60000 65536"/>
                <a:gd name="T11" fmla="*/ 0 60000 65536"/>
                <a:gd name="T12" fmla="*/ 0 w 156"/>
                <a:gd name="T13" fmla="*/ 0 h 226"/>
                <a:gd name="T14" fmla="*/ 156 w 156"/>
                <a:gd name="T15" fmla="*/ 226 h 226"/>
              </a:gdLst>
              <a:ahLst/>
              <a:cxnLst>
                <a:cxn ang="T8">
                  <a:pos x="T0" y="T1"/>
                </a:cxn>
                <a:cxn ang="T9">
                  <a:pos x="T2" y="T3"/>
                </a:cxn>
                <a:cxn ang="T10">
                  <a:pos x="T4" y="T5"/>
                </a:cxn>
                <a:cxn ang="T11">
                  <a:pos x="T6" y="T7"/>
                </a:cxn>
              </a:cxnLst>
              <a:rect l="T12" t="T13" r="T14" b="T15"/>
              <a:pathLst>
                <a:path w="156" h="226">
                  <a:moveTo>
                    <a:pt x="156" y="184"/>
                  </a:moveTo>
                  <a:lnTo>
                    <a:pt x="156" y="226"/>
                  </a:lnTo>
                  <a:lnTo>
                    <a:pt x="0" y="226"/>
                  </a:ln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3" name="Line 209">
              <a:extLst>
                <a:ext uri="{FF2B5EF4-FFF2-40B4-BE49-F238E27FC236}">
                  <a16:creationId xmlns:a16="http://schemas.microsoft.com/office/drawing/2014/main" id="{3365B7DC-26A8-4DA9-B58D-964DA9F24CDA}"/>
                </a:ext>
              </a:extLst>
            </p:cNvPr>
            <p:cNvSpPr>
              <a:spLocks noChangeShapeType="1"/>
            </p:cNvSpPr>
            <p:nvPr/>
          </p:nvSpPr>
          <p:spPr bwMode="auto">
            <a:xfrm flipV="1">
              <a:off x="2267" y="1208"/>
              <a:ext cx="0" cy="21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 name="Freeform 210">
              <a:extLst>
                <a:ext uri="{FF2B5EF4-FFF2-40B4-BE49-F238E27FC236}">
                  <a16:creationId xmlns:a16="http://schemas.microsoft.com/office/drawing/2014/main" id="{6891D767-9909-4595-9D9E-C090D5831A9A}"/>
                </a:ext>
              </a:extLst>
            </p:cNvPr>
            <p:cNvSpPr>
              <a:spLocks/>
            </p:cNvSpPr>
            <p:nvPr/>
          </p:nvSpPr>
          <p:spPr bwMode="auto">
            <a:xfrm>
              <a:off x="2112" y="1204"/>
              <a:ext cx="314" cy="110"/>
            </a:xfrm>
            <a:custGeom>
              <a:avLst/>
              <a:gdLst>
                <a:gd name="T0" fmla="*/ 314 w 314"/>
                <a:gd name="T1" fmla="*/ 36 h 110"/>
                <a:gd name="T2" fmla="*/ 312 w 314"/>
                <a:gd name="T3" fmla="*/ 0 h 110"/>
                <a:gd name="T4" fmla="*/ 0 w 314"/>
                <a:gd name="T5" fmla="*/ 0 h 110"/>
                <a:gd name="T6" fmla="*/ 0 w 314"/>
                <a:gd name="T7" fmla="*/ 110 h 110"/>
                <a:gd name="T8" fmla="*/ 0 60000 65536"/>
                <a:gd name="T9" fmla="*/ 0 60000 65536"/>
                <a:gd name="T10" fmla="*/ 0 60000 65536"/>
                <a:gd name="T11" fmla="*/ 0 60000 65536"/>
                <a:gd name="T12" fmla="*/ 0 w 314"/>
                <a:gd name="T13" fmla="*/ 0 h 110"/>
                <a:gd name="T14" fmla="*/ 314 w 314"/>
                <a:gd name="T15" fmla="*/ 110 h 110"/>
              </a:gdLst>
              <a:ahLst/>
              <a:cxnLst>
                <a:cxn ang="T8">
                  <a:pos x="T0" y="T1"/>
                </a:cxn>
                <a:cxn ang="T9">
                  <a:pos x="T2" y="T3"/>
                </a:cxn>
                <a:cxn ang="T10">
                  <a:pos x="T4" y="T5"/>
                </a:cxn>
                <a:cxn ang="T11">
                  <a:pos x="T6" y="T7"/>
                </a:cxn>
              </a:cxnLst>
              <a:rect l="T12" t="T13" r="T14" b="T15"/>
              <a:pathLst>
                <a:path w="314" h="110">
                  <a:moveTo>
                    <a:pt x="314" y="36"/>
                  </a:moveTo>
                  <a:lnTo>
                    <a:pt x="312" y="0"/>
                  </a:lnTo>
                  <a:lnTo>
                    <a:pt x="0" y="0"/>
                  </a:lnTo>
                  <a:lnTo>
                    <a:pt x="0" y="11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5" name="Freeform 211">
              <a:extLst>
                <a:ext uri="{FF2B5EF4-FFF2-40B4-BE49-F238E27FC236}">
                  <a16:creationId xmlns:a16="http://schemas.microsoft.com/office/drawing/2014/main" id="{B379EFAB-6EE4-4BAB-95DD-EA383679BA60}"/>
                </a:ext>
              </a:extLst>
            </p:cNvPr>
            <p:cNvSpPr>
              <a:spLocks/>
            </p:cNvSpPr>
            <p:nvPr/>
          </p:nvSpPr>
          <p:spPr bwMode="auto">
            <a:xfrm>
              <a:off x="1838" y="1366"/>
              <a:ext cx="192" cy="26"/>
            </a:xfrm>
            <a:custGeom>
              <a:avLst/>
              <a:gdLst>
                <a:gd name="T0" fmla="*/ 0 w 192"/>
                <a:gd name="T1" fmla="*/ 26 h 26"/>
                <a:gd name="T2" fmla="*/ 0 w 192"/>
                <a:gd name="T3" fmla="*/ 0 h 26"/>
                <a:gd name="T4" fmla="*/ 192 w 192"/>
                <a:gd name="T5" fmla="*/ 0 h 26"/>
                <a:gd name="T6" fmla="*/ 0 60000 65536"/>
                <a:gd name="T7" fmla="*/ 0 60000 65536"/>
                <a:gd name="T8" fmla="*/ 0 60000 65536"/>
                <a:gd name="T9" fmla="*/ 0 w 192"/>
                <a:gd name="T10" fmla="*/ 0 h 26"/>
                <a:gd name="T11" fmla="*/ 192 w 192"/>
                <a:gd name="T12" fmla="*/ 26 h 26"/>
              </a:gdLst>
              <a:ahLst/>
              <a:cxnLst>
                <a:cxn ang="T6">
                  <a:pos x="T0" y="T1"/>
                </a:cxn>
                <a:cxn ang="T7">
                  <a:pos x="T2" y="T3"/>
                </a:cxn>
                <a:cxn ang="T8">
                  <a:pos x="T4" y="T5"/>
                </a:cxn>
              </a:cxnLst>
              <a:rect l="T9" t="T10" r="T11" b="T12"/>
              <a:pathLst>
                <a:path w="192" h="26">
                  <a:moveTo>
                    <a:pt x="0" y="26"/>
                  </a:moveTo>
                  <a:lnTo>
                    <a:pt x="0" y="0"/>
                  </a:lnTo>
                  <a:lnTo>
                    <a:pt x="19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6" name="Freeform 212">
              <a:extLst>
                <a:ext uri="{FF2B5EF4-FFF2-40B4-BE49-F238E27FC236}">
                  <a16:creationId xmlns:a16="http://schemas.microsoft.com/office/drawing/2014/main" id="{E5F3D2EF-F109-4C98-95BD-A17472F15011}"/>
                </a:ext>
              </a:extLst>
            </p:cNvPr>
            <p:cNvSpPr>
              <a:spLocks/>
            </p:cNvSpPr>
            <p:nvPr/>
          </p:nvSpPr>
          <p:spPr bwMode="auto">
            <a:xfrm>
              <a:off x="1834" y="1628"/>
              <a:ext cx="110" cy="24"/>
            </a:xfrm>
            <a:custGeom>
              <a:avLst/>
              <a:gdLst>
                <a:gd name="T0" fmla="*/ 0 w 110"/>
                <a:gd name="T1" fmla="*/ 0 h 24"/>
                <a:gd name="T2" fmla="*/ 2 w 110"/>
                <a:gd name="T3" fmla="*/ 24 h 24"/>
                <a:gd name="T4" fmla="*/ 110 w 110"/>
                <a:gd name="T5" fmla="*/ 24 h 24"/>
                <a:gd name="T6" fmla="*/ 0 60000 65536"/>
                <a:gd name="T7" fmla="*/ 0 60000 65536"/>
                <a:gd name="T8" fmla="*/ 0 60000 65536"/>
                <a:gd name="T9" fmla="*/ 0 w 110"/>
                <a:gd name="T10" fmla="*/ 0 h 24"/>
                <a:gd name="T11" fmla="*/ 110 w 110"/>
                <a:gd name="T12" fmla="*/ 24 h 24"/>
              </a:gdLst>
              <a:ahLst/>
              <a:cxnLst>
                <a:cxn ang="T6">
                  <a:pos x="T0" y="T1"/>
                </a:cxn>
                <a:cxn ang="T7">
                  <a:pos x="T2" y="T3"/>
                </a:cxn>
                <a:cxn ang="T8">
                  <a:pos x="T4" y="T5"/>
                </a:cxn>
              </a:cxnLst>
              <a:rect l="T9" t="T10" r="T11" b="T12"/>
              <a:pathLst>
                <a:path w="110" h="24">
                  <a:moveTo>
                    <a:pt x="0" y="0"/>
                  </a:moveTo>
                  <a:lnTo>
                    <a:pt x="2" y="24"/>
                  </a:lnTo>
                  <a:lnTo>
                    <a:pt x="110" y="2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17" name="Group 213">
              <a:extLst>
                <a:ext uri="{FF2B5EF4-FFF2-40B4-BE49-F238E27FC236}">
                  <a16:creationId xmlns:a16="http://schemas.microsoft.com/office/drawing/2014/main" id="{62FAB5D5-3B14-46F0-938A-DFE982EC096C}"/>
                </a:ext>
              </a:extLst>
            </p:cNvPr>
            <p:cNvGrpSpPr>
              <a:grpSpLocks/>
            </p:cNvGrpSpPr>
            <p:nvPr/>
          </p:nvGrpSpPr>
          <p:grpSpPr bwMode="auto">
            <a:xfrm>
              <a:off x="1712" y="1742"/>
              <a:ext cx="70" cy="48"/>
              <a:chOff x="0" y="0"/>
              <a:chExt cx="70" cy="48"/>
            </a:xfrm>
          </p:grpSpPr>
          <p:sp>
            <p:nvSpPr>
              <p:cNvPr id="402" name="Line 214">
                <a:extLst>
                  <a:ext uri="{FF2B5EF4-FFF2-40B4-BE49-F238E27FC236}">
                    <a16:creationId xmlns:a16="http://schemas.microsoft.com/office/drawing/2014/main" id="{BF53A716-0D19-4A7C-8579-45567171341E}"/>
                  </a:ext>
                </a:extLst>
              </p:cNvPr>
              <p:cNvSpPr>
                <a:spLocks noChangeShapeType="1"/>
              </p:cNvSpPr>
              <p:nvPr/>
            </p:nvSpPr>
            <p:spPr bwMode="auto">
              <a:xfrm>
                <a:off x="34" y="0"/>
                <a:ext cx="2" cy="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3" name="Line 215">
                <a:extLst>
                  <a:ext uri="{FF2B5EF4-FFF2-40B4-BE49-F238E27FC236}">
                    <a16:creationId xmlns:a16="http://schemas.microsoft.com/office/drawing/2014/main" id="{1FBB765F-47B8-41D3-A6CF-C4BE5E722E3A}"/>
                  </a:ext>
                </a:extLst>
              </p:cNvPr>
              <p:cNvSpPr>
                <a:spLocks noChangeShapeType="1"/>
              </p:cNvSpPr>
              <p:nvPr/>
            </p:nvSpPr>
            <p:spPr bwMode="auto">
              <a:xfrm flipV="1">
                <a:off x="0" y="46"/>
                <a:ext cx="70"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8" name="Group 216">
              <a:extLst>
                <a:ext uri="{FF2B5EF4-FFF2-40B4-BE49-F238E27FC236}">
                  <a16:creationId xmlns:a16="http://schemas.microsoft.com/office/drawing/2014/main" id="{265AF841-E535-4F03-9411-3FFDEDF33D58}"/>
                </a:ext>
              </a:extLst>
            </p:cNvPr>
            <p:cNvGrpSpPr>
              <a:grpSpLocks/>
            </p:cNvGrpSpPr>
            <p:nvPr/>
          </p:nvGrpSpPr>
          <p:grpSpPr bwMode="auto">
            <a:xfrm>
              <a:off x="2470" y="1764"/>
              <a:ext cx="70" cy="56"/>
              <a:chOff x="0" y="0"/>
              <a:chExt cx="70" cy="48"/>
            </a:xfrm>
          </p:grpSpPr>
          <p:sp>
            <p:nvSpPr>
              <p:cNvPr id="400" name="Line 217">
                <a:extLst>
                  <a:ext uri="{FF2B5EF4-FFF2-40B4-BE49-F238E27FC236}">
                    <a16:creationId xmlns:a16="http://schemas.microsoft.com/office/drawing/2014/main" id="{8A037739-77BD-41E1-8DE4-F2DBF96C3D8F}"/>
                  </a:ext>
                </a:extLst>
              </p:cNvPr>
              <p:cNvSpPr>
                <a:spLocks noChangeShapeType="1"/>
              </p:cNvSpPr>
              <p:nvPr/>
            </p:nvSpPr>
            <p:spPr bwMode="auto">
              <a:xfrm>
                <a:off x="34" y="0"/>
                <a:ext cx="2" cy="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1" name="Line 218">
                <a:extLst>
                  <a:ext uri="{FF2B5EF4-FFF2-40B4-BE49-F238E27FC236}">
                    <a16:creationId xmlns:a16="http://schemas.microsoft.com/office/drawing/2014/main" id="{FA6ED019-ADDB-4279-839A-75AF294117D2}"/>
                  </a:ext>
                </a:extLst>
              </p:cNvPr>
              <p:cNvSpPr>
                <a:spLocks noChangeShapeType="1"/>
              </p:cNvSpPr>
              <p:nvPr/>
            </p:nvSpPr>
            <p:spPr bwMode="auto">
              <a:xfrm flipV="1">
                <a:off x="0" y="46"/>
                <a:ext cx="70"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9" name="Group 219">
              <a:extLst>
                <a:ext uri="{FF2B5EF4-FFF2-40B4-BE49-F238E27FC236}">
                  <a16:creationId xmlns:a16="http://schemas.microsoft.com/office/drawing/2014/main" id="{0DE0C8CC-3991-40A8-88AD-0D281AD26B52}"/>
                </a:ext>
              </a:extLst>
            </p:cNvPr>
            <p:cNvGrpSpPr>
              <a:grpSpLocks/>
            </p:cNvGrpSpPr>
            <p:nvPr/>
          </p:nvGrpSpPr>
          <p:grpSpPr bwMode="auto">
            <a:xfrm>
              <a:off x="3192" y="1760"/>
              <a:ext cx="70" cy="56"/>
              <a:chOff x="0" y="0"/>
              <a:chExt cx="70" cy="48"/>
            </a:xfrm>
          </p:grpSpPr>
          <p:sp>
            <p:nvSpPr>
              <p:cNvPr id="398" name="Line 220">
                <a:extLst>
                  <a:ext uri="{FF2B5EF4-FFF2-40B4-BE49-F238E27FC236}">
                    <a16:creationId xmlns:a16="http://schemas.microsoft.com/office/drawing/2014/main" id="{7ADC1E0A-EF64-449C-B889-1915A41481A2}"/>
                  </a:ext>
                </a:extLst>
              </p:cNvPr>
              <p:cNvSpPr>
                <a:spLocks noChangeShapeType="1"/>
              </p:cNvSpPr>
              <p:nvPr/>
            </p:nvSpPr>
            <p:spPr bwMode="auto">
              <a:xfrm>
                <a:off x="34" y="0"/>
                <a:ext cx="2" cy="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 name="Line 221">
                <a:extLst>
                  <a:ext uri="{FF2B5EF4-FFF2-40B4-BE49-F238E27FC236}">
                    <a16:creationId xmlns:a16="http://schemas.microsoft.com/office/drawing/2014/main" id="{63A72DB7-1B92-4868-A485-28A345E60976}"/>
                  </a:ext>
                </a:extLst>
              </p:cNvPr>
              <p:cNvSpPr>
                <a:spLocks noChangeShapeType="1"/>
              </p:cNvSpPr>
              <p:nvPr/>
            </p:nvSpPr>
            <p:spPr bwMode="auto">
              <a:xfrm flipV="1">
                <a:off x="0" y="46"/>
                <a:ext cx="70"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20" name="Group 222">
              <a:extLst>
                <a:ext uri="{FF2B5EF4-FFF2-40B4-BE49-F238E27FC236}">
                  <a16:creationId xmlns:a16="http://schemas.microsoft.com/office/drawing/2014/main" id="{204256E0-2B75-4CCB-BA21-8D702C88767A}"/>
                </a:ext>
              </a:extLst>
            </p:cNvPr>
            <p:cNvGrpSpPr>
              <a:grpSpLocks/>
            </p:cNvGrpSpPr>
            <p:nvPr/>
          </p:nvGrpSpPr>
          <p:grpSpPr bwMode="auto">
            <a:xfrm flipH="1">
              <a:off x="3267" y="1384"/>
              <a:ext cx="47" cy="238"/>
              <a:chOff x="0" y="0"/>
              <a:chExt cx="61" cy="274"/>
            </a:xfrm>
          </p:grpSpPr>
          <p:sp>
            <p:nvSpPr>
              <p:cNvPr id="395" name="Arc 223">
                <a:extLst>
                  <a:ext uri="{FF2B5EF4-FFF2-40B4-BE49-F238E27FC236}">
                    <a16:creationId xmlns:a16="http://schemas.microsoft.com/office/drawing/2014/main" id="{D2223626-5EA4-47F0-8E1F-781365D8A1C5}"/>
                  </a:ext>
                </a:extLst>
              </p:cNvPr>
              <p:cNvSpPr>
                <a:spLocks/>
              </p:cNvSpPr>
              <p:nvPr/>
            </p:nvSpPr>
            <p:spPr bwMode="auto">
              <a:xfrm rot="10726042" flipH="1">
                <a:off x="2" y="0"/>
                <a:ext cx="59" cy="92"/>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6" name="Arc 224">
                <a:extLst>
                  <a:ext uri="{FF2B5EF4-FFF2-40B4-BE49-F238E27FC236}">
                    <a16:creationId xmlns:a16="http://schemas.microsoft.com/office/drawing/2014/main" id="{471FB600-750C-45CE-8DA3-710D5D4D93C9}"/>
                  </a:ext>
                </a:extLst>
              </p:cNvPr>
              <p:cNvSpPr>
                <a:spLocks/>
              </p:cNvSpPr>
              <p:nvPr/>
            </p:nvSpPr>
            <p:spPr bwMode="auto">
              <a:xfrm rot="10726042" flipH="1">
                <a:off x="2" y="90"/>
                <a:ext cx="59" cy="92"/>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7" name="Arc 225">
                <a:extLst>
                  <a:ext uri="{FF2B5EF4-FFF2-40B4-BE49-F238E27FC236}">
                    <a16:creationId xmlns:a16="http://schemas.microsoft.com/office/drawing/2014/main" id="{FD2C9BAC-82D2-49FB-B49E-6FA70A1ED507}"/>
                  </a:ext>
                </a:extLst>
              </p:cNvPr>
              <p:cNvSpPr>
                <a:spLocks/>
              </p:cNvSpPr>
              <p:nvPr/>
            </p:nvSpPr>
            <p:spPr bwMode="auto">
              <a:xfrm rot="10726042" flipH="1">
                <a:off x="0" y="182"/>
                <a:ext cx="59" cy="92"/>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21" name="Group 226">
              <a:extLst>
                <a:ext uri="{FF2B5EF4-FFF2-40B4-BE49-F238E27FC236}">
                  <a16:creationId xmlns:a16="http://schemas.microsoft.com/office/drawing/2014/main" id="{2E3CC45B-80A0-4700-921E-DD3C8DA94E78}"/>
                </a:ext>
              </a:extLst>
            </p:cNvPr>
            <p:cNvGrpSpPr>
              <a:grpSpLocks/>
            </p:cNvGrpSpPr>
            <p:nvPr/>
          </p:nvGrpSpPr>
          <p:grpSpPr bwMode="auto">
            <a:xfrm>
              <a:off x="3132" y="1232"/>
              <a:ext cx="55" cy="402"/>
              <a:chOff x="0" y="0"/>
              <a:chExt cx="71" cy="456"/>
            </a:xfrm>
          </p:grpSpPr>
          <p:sp>
            <p:nvSpPr>
              <p:cNvPr id="390" name="Arc 227">
                <a:extLst>
                  <a:ext uri="{FF2B5EF4-FFF2-40B4-BE49-F238E27FC236}">
                    <a16:creationId xmlns:a16="http://schemas.microsoft.com/office/drawing/2014/main" id="{713D624C-E77E-46BD-97BC-1B03E21F6BCF}"/>
                  </a:ext>
                </a:extLst>
              </p:cNvPr>
              <p:cNvSpPr>
                <a:spLocks/>
              </p:cNvSpPr>
              <p:nvPr/>
            </p:nvSpPr>
            <p:spPr bwMode="auto">
              <a:xfrm rot="10726042" flipH="1">
                <a:off x="12" y="0"/>
                <a:ext cx="59" cy="92"/>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1" name="Arc 228">
                <a:extLst>
                  <a:ext uri="{FF2B5EF4-FFF2-40B4-BE49-F238E27FC236}">
                    <a16:creationId xmlns:a16="http://schemas.microsoft.com/office/drawing/2014/main" id="{93B9F994-F53C-4B24-BF52-FA39CDBA27FE}"/>
                  </a:ext>
                </a:extLst>
              </p:cNvPr>
              <p:cNvSpPr>
                <a:spLocks/>
              </p:cNvSpPr>
              <p:nvPr/>
            </p:nvSpPr>
            <p:spPr bwMode="auto">
              <a:xfrm rot="10726042" flipH="1">
                <a:off x="12" y="90"/>
                <a:ext cx="59" cy="92"/>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2" name="Arc 229">
                <a:extLst>
                  <a:ext uri="{FF2B5EF4-FFF2-40B4-BE49-F238E27FC236}">
                    <a16:creationId xmlns:a16="http://schemas.microsoft.com/office/drawing/2014/main" id="{683C00BD-A18E-42A2-B8FB-2A08DBC31B7C}"/>
                  </a:ext>
                </a:extLst>
              </p:cNvPr>
              <p:cNvSpPr>
                <a:spLocks/>
              </p:cNvSpPr>
              <p:nvPr/>
            </p:nvSpPr>
            <p:spPr bwMode="auto">
              <a:xfrm rot="10726042" flipH="1">
                <a:off x="10" y="182"/>
                <a:ext cx="59" cy="92"/>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3" name="Arc 230">
                <a:extLst>
                  <a:ext uri="{FF2B5EF4-FFF2-40B4-BE49-F238E27FC236}">
                    <a16:creationId xmlns:a16="http://schemas.microsoft.com/office/drawing/2014/main" id="{FA4E5563-9501-42EA-A2FB-723EE3AA6C90}"/>
                  </a:ext>
                </a:extLst>
              </p:cNvPr>
              <p:cNvSpPr>
                <a:spLocks/>
              </p:cNvSpPr>
              <p:nvPr/>
            </p:nvSpPr>
            <p:spPr bwMode="auto">
              <a:xfrm rot="10726042" flipH="1">
                <a:off x="6" y="274"/>
                <a:ext cx="59" cy="92"/>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4" name="Arc 231">
                <a:extLst>
                  <a:ext uri="{FF2B5EF4-FFF2-40B4-BE49-F238E27FC236}">
                    <a16:creationId xmlns:a16="http://schemas.microsoft.com/office/drawing/2014/main" id="{A683CCB0-B48D-4A84-B034-189C75391D34}"/>
                  </a:ext>
                </a:extLst>
              </p:cNvPr>
              <p:cNvSpPr>
                <a:spLocks/>
              </p:cNvSpPr>
              <p:nvPr/>
            </p:nvSpPr>
            <p:spPr bwMode="auto">
              <a:xfrm rot="10726042" flipH="1">
                <a:off x="0" y="364"/>
                <a:ext cx="59" cy="92"/>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22" name="Freeform 232">
              <a:extLst>
                <a:ext uri="{FF2B5EF4-FFF2-40B4-BE49-F238E27FC236}">
                  <a16:creationId xmlns:a16="http://schemas.microsoft.com/office/drawing/2014/main" id="{358F9C07-6D4C-4939-8072-34EAD9302FBB}"/>
                </a:ext>
              </a:extLst>
            </p:cNvPr>
            <p:cNvSpPr>
              <a:spLocks/>
            </p:cNvSpPr>
            <p:nvPr/>
          </p:nvSpPr>
          <p:spPr bwMode="auto">
            <a:xfrm>
              <a:off x="2988" y="1450"/>
              <a:ext cx="156" cy="226"/>
            </a:xfrm>
            <a:custGeom>
              <a:avLst/>
              <a:gdLst>
                <a:gd name="T0" fmla="*/ 156 w 156"/>
                <a:gd name="T1" fmla="*/ 184 h 226"/>
                <a:gd name="T2" fmla="*/ 156 w 156"/>
                <a:gd name="T3" fmla="*/ 226 h 226"/>
                <a:gd name="T4" fmla="*/ 0 w 156"/>
                <a:gd name="T5" fmla="*/ 226 h 226"/>
                <a:gd name="T6" fmla="*/ 0 w 156"/>
                <a:gd name="T7" fmla="*/ 0 h 226"/>
                <a:gd name="T8" fmla="*/ 0 60000 65536"/>
                <a:gd name="T9" fmla="*/ 0 60000 65536"/>
                <a:gd name="T10" fmla="*/ 0 60000 65536"/>
                <a:gd name="T11" fmla="*/ 0 60000 65536"/>
                <a:gd name="T12" fmla="*/ 0 w 156"/>
                <a:gd name="T13" fmla="*/ 0 h 226"/>
                <a:gd name="T14" fmla="*/ 156 w 156"/>
                <a:gd name="T15" fmla="*/ 226 h 226"/>
              </a:gdLst>
              <a:ahLst/>
              <a:cxnLst>
                <a:cxn ang="T8">
                  <a:pos x="T0" y="T1"/>
                </a:cxn>
                <a:cxn ang="T9">
                  <a:pos x="T2" y="T3"/>
                </a:cxn>
                <a:cxn ang="T10">
                  <a:pos x="T4" y="T5"/>
                </a:cxn>
                <a:cxn ang="T11">
                  <a:pos x="T6" y="T7"/>
                </a:cxn>
              </a:cxnLst>
              <a:rect l="T12" t="T13" r="T14" b="T15"/>
              <a:pathLst>
                <a:path w="156" h="226">
                  <a:moveTo>
                    <a:pt x="156" y="184"/>
                  </a:moveTo>
                  <a:lnTo>
                    <a:pt x="156" y="226"/>
                  </a:lnTo>
                  <a:lnTo>
                    <a:pt x="0" y="226"/>
                  </a:ln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 name="Freeform 233">
              <a:extLst>
                <a:ext uri="{FF2B5EF4-FFF2-40B4-BE49-F238E27FC236}">
                  <a16:creationId xmlns:a16="http://schemas.microsoft.com/office/drawing/2014/main" id="{F7E046EA-ECAE-4C11-AB19-8DDDD29F0566}"/>
                </a:ext>
              </a:extLst>
            </p:cNvPr>
            <p:cNvSpPr>
              <a:spLocks/>
            </p:cNvSpPr>
            <p:nvPr/>
          </p:nvSpPr>
          <p:spPr bwMode="auto">
            <a:xfrm>
              <a:off x="2832" y="1200"/>
              <a:ext cx="314" cy="110"/>
            </a:xfrm>
            <a:custGeom>
              <a:avLst/>
              <a:gdLst>
                <a:gd name="T0" fmla="*/ 314 w 314"/>
                <a:gd name="T1" fmla="*/ 36 h 110"/>
                <a:gd name="T2" fmla="*/ 312 w 314"/>
                <a:gd name="T3" fmla="*/ 0 h 110"/>
                <a:gd name="T4" fmla="*/ 0 w 314"/>
                <a:gd name="T5" fmla="*/ 0 h 110"/>
                <a:gd name="T6" fmla="*/ 0 w 314"/>
                <a:gd name="T7" fmla="*/ 110 h 110"/>
                <a:gd name="T8" fmla="*/ 0 60000 65536"/>
                <a:gd name="T9" fmla="*/ 0 60000 65536"/>
                <a:gd name="T10" fmla="*/ 0 60000 65536"/>
                <a:gd name="T11" fmla="*/ 0 60000 65536"/>
                <a:gd name="T12" fmla="*/ 0 w 314"/>
                <a:gd name="T13" fmla="*/ 0 h 110"/>
                <a:gd name="T14" fmla="*/ 314 w 314"/>
                <a:gd name="T15" fmla="*/ 110 h 110"/>
              </a:gdLst>
              <a:ahLst/>
              <a:cxnLst>
                <a:cxn ang="T8">
                  <a:pos x="T0" y="T1"/>
                </a:cxn>
                <a:cxn ang="T9">
                  <a:pos x="T2" y="T3"/>
                </a:cxn>
                <a:cxn ang="T10">
                  <a:pos x="T4" y="T5"/>
                </a:cxn>
                <a:cxn ang="T11">
                  <a:pos x="T6" y="T7"/>
                </a:cxn>
              </a:cxnLst>
              <a:rect l="T12" t="T13" r="T14" b="T15"/>
              <a:pathLst>
                <a:path w="314" h="110">
                  <a:moveTo>
                    <a:pt x="314" y="36"/>
                  </a:moveTo>
                  <a:lnTo>
                    <a:pt x="312" y="0"/>
                  </a:lnTo>
                  <a:lnTo>
                    <a:pt x="0" y="0"/>
                  </a:lnTo>
                  <a:lnTo>
                    <a:pt x="0" y="11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4" name="Line 234">
              <a:extLst>
                <a:ext uri="{FF2B5EF4-FFF2-40B4-BE49-F238E27FC236}">
                  <a16:creationId xmlns:a16="http://schemas.microsoft.com/office/drawing/2014/main" id="{81EFC20D-E3AD-4737-9312-C849DD53A012}"/>
                </a:ext>
              </a:extLst>
            </p:cNvPr>
            <p:cNvSpPr>
              <a:spLocks noChangeShapeType="1"/>
            </p:cNvSpPr>
            <p:nvPr/>
          </p:nvSpPr>
          <p:spPr bwMode="auto">
            <a:xfrm flipV="1">
              <a:off x="2988" y="1204"/>
              <a:ext cx="0" cy="21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 name="Freeform 235">
              <a:extLst>
                <a:ext uri="{FF2B5EF4-FFF2-40B4-BE49-F238E27FC236}">
                  <a16:creationId xmlns:a16="http://schemas.microsoft.com/office/drawing/2014/main" id="{3BD82C62-9C1B-4F6E-A57B-12D32E3EA023}"/>
                </a:ext>
              </a:extLst>
            </p:cNvPr>
            <p:cNvSpPr>
              <a:spLocks/>
            </p:cNvSpPr>
            <p:nvPr/>
          </p:nvSpPr>
          <p:spPr bwMode="auto">
            <a:xfrm>
              <a:off x="2593" y="1358"/>
              <a:ext cx="160" cy="30"/>
            </a:xfrm>
            <a:custGeom>
              <a:avLst/>
              <a:gdLst>
                <a:gd name="T0" fmla="*/ 0 w 160"/>
                <a:gd name="T1" fmla="*/ 30 h 30"/>
                <a:gd name="T2" fmla="*/ 2 w 160"/>
                <a:gd name="T3" fmla="*/ 0 h 30"/>
                <a:gd name="T4" fmla="*/ 160 w 160"/>
                <a:gd name="T5" fmla="*/ 0 h 30"/>
                <a:gd name="T6" fmla="*/ 0 60000 65536"/>
                <a:gd name="T7" fmla="*/ 0 60000 65536"/>
                <a:gd name="T8" fmla="*/ 0 60000 65536"/>
                <a:gd name="T9" fmla="*/ 0 w 160"/>
                <a:gd name="T10" fmla="*/ 0 h 30"/>
                <a:gd name="T11" fmla="*/ 160 w 160"/>
                <a:gd name="T12" fmla="*/ 30 h 30"/>
              </a:gdLst>
              <a:ahLst/>
              <a:cxnLst>
                <a:cxn ang="T6">
                  <a:pos x="T0" y="T1"/>
                </a:cxn>
                <a:cxn ang="T7">
                  <a:pos x="T2" y="T3"/>
                </a:cxn>
                <a:cxn ang="T8">
                  <a:pos x="T4" y="T5"/>
                </a:cxn>
              </a:cxnLst>
              <a:rect l="T9" t="T10" r="T11" b="T12"/>
              <a:pathLst>
                <a:path w="160" h="30">
                  <a:moveTo>
                    <a:pt x="0" y="30"/>
                  </a:moveTo>
                  <a:lnTo>
                    <a:pt x="2" y="0"/>
                  </a:lnTo>
                  <a:lnTo>
                    <a:pt x="16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6" name="Freeform 236">
              <a:extLst>
                <a:ext uri="{FF2B5EF4-FFF2-40B4-BE49-F238E27FC236}">
                  <a16:creationId xmlns:a16="http://schemas.microsoft.com/office/drawing/2014/main" id="{B8103F5E-909F-49D6-BFC5-311A83538F17}"/>
                </a:ext>
              </a:extLst>
            </p:cNvPr>
            <p:cNvSpPr>
              <a:spLocks/>
            </p:cNvSpPr>
            <p:nvPr/>
          </p:nvSpPr>
          <p:spPr bwMode="auto">
            <a:xfrm>
              <a:off x="2590" y="1622"/>
              <a:ext cx="120" cy="22"/>
            </a:xfrm>
            <a:custGeom>
              <a:avLst/>
              <a:gdLst>
                <a:gd name="T0" fmla="*/ 0 w 120"/>
                <a:gd name="T1" fmla="*/ 0 h 22"/>
                <a:gd name="T2" fmla="*/ 2 w 120"/>
                <a:gd name="T3" fmla="*/ 22 h 22"/>
                <a:gd name="T4" fmla="*/ 120 w 120"/>
                <a:gd name="T5" fmla="*/ 22 h 22"/>
                <a:gd name="T6" fmla="*/ 0 60000 65536"/>
                <a:gd name="T7" fmla="*/ 0 60000 65536"/>
                <a:gd name="T8" fmla="*/ 0 60000 65536"/>
                <a:gd name="T9" fmla="*/ 0 w 120"/>
                <a:gd name="T10" fmla="*/ 0 h 22"/>
                <a:gd name="T11" fmla="*/ 120 w 120"/>
                <a:gd name="T12" fmla="*/ 22 h 22"/>
              </a:gdLst>
              <a:ahLst/>
              <a:cxnLst>
                <a:cxn ang="T6">
                  <a:pos x="T0" y="T1"/>
                </a:cxn>
                <a:cxn ang="T7">
                  <a:pos x="T2" y="T3"/>
                </a:cxn>
                <a:cxn ang="T8">
                  <a:pos x="T4" y="T5"/>
                </a:cxn>
              </a:cxnLst>
              <a:rect l="T9" t="T10" r="T11" b="T12"/>
              <a:pathLst>
                <a:path w="120" h="22">
                  <a:moveTo>
                    <a:pt x="0" y="0"/>
                  </a:moveTo>
                  <a:lnTo>
                    <a:pt x="2" y="22"/>
                  </a:lnTo>
                  <a:lnTo>
                    <a:pt x="120" y="2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7" name="Freeform 237">
              <a:extLst>
                <a:ext uri="{FF2B5EF4-FFF2-40B4-BE49-F238E27FC236}">
                  <a16:creationId xmlns:a16="http://schemas.microsoft.com/office/drawing/2014/main" id="{A56C5796-ECD5-4218-9098-F0215B6454FB}"/>
                </a:ext>
              </a:extLst>
            </p:cNvPr>
            <p:cNvSpPr>
              <a:spLocks/>
            </p:cNvSpPr>
            <p:nvPr/>
          </p:nvSpPr>
          <p:spPr bwMode="auto">
            <a:xfrm>
              <a:off x="3312" y="1358"/>
              <a:ext cx="178" cy="28"/>
            </a:xfrm>
            <a:custGeom>
              <a:avLst/>
              <a:gdLst>
                <a:gd name="T0" fmla="*/ 0 w 178"/>
                <a:gd name="T1" fmla="*/ 28 h 28"/>
                <a:gd name="T2" fmla="*/ 2 w 178"/>
                <a:gd name="T3" fmla="*/ 0 h 28"/>
                <a:gd name="T4" fmla="*/ 178 w 178"/>
                <a:gd name="T5" fmla="*/ 0 h 28"/>
                <a:gd name="T6" fmla="*/ 0 60000 65536"/>
                <a:gd name="T7" fmla="*/ 0 60000 65536"/>
                <a:gd name="T8" fmla="*/ 0 60000 65536"/>
                <a:gd name="T9" fmla="*/ 0 w 178"/>
                <a:gd name="T10" fmla="*/ 0 h 28"/>
                <a:gd name="T11" fmla="*/ 178 w 178"/>
                <a:gd name="T12" fmla="*/ 28 h 28"/>
              </a:gdLst>
              <a:ahLst/>
              <a:cxnLst>
                <a:cxn ang="T6">
                  <a:pos x="T0" y="T1"/>
                </a:cxn>
                <a:cxn ang="T7">
                  <a:pos x="T2" y="T3"/>
                </a:cxn>
                <a:cxn ang="T8">
                  <a:pos x="T4" y="T5"/>
                </a:cxn>
              </a:cxnLst>
              <a:rect l="T9" t="T10" r="T11" b="T12"/>
              <a:pathLst>
                <a:path w="178" h="28">
                  <a:moveTo>
                    <a:pt x="0" y="28"/>
                  </a:moveTo>
                  <a:lnTo>
                    <a:pt x="2" y="0"/>
                  </a:lnTo>
                  <a:lnTo>
                    <a:pt x="17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8" name="Freeform 238">
              <a:extLst>
                <a:ext uri="{FF2B5EF4-FFF2-40B4-BE49-F238E27FC236}">
                  <a16:creationId xmlns:a16="http://schemas.microsoft.com/office/drawing/2014/main" id="{61C51A4E-9ABE-4E8F-99E3-9CB229C2CE4E}"/>
                </a:ext>
              </a:extLst>
            </p:cNvPr>
            <p:cNvSpPr>
              <a:spLocks/>
            </p:cNvSpPr>
            <p:nvPr/>
          </p:nvSpPr>
          <p:spPr bwMode="auto">
            <a:xfrm>
              <a:off x="3440" y="1214"/>
              <a:ext cx="136" cy="138"/>
            </a:xfrm>
            <a:custGeom>
              <a:avLst/>
              <a:gdLst>
                <a:gd name="T0" fmla="*/ 0 w 136"/>
                <a:gd name="T1" fmla="*/ 138 h 138"/>
                <a:gd name="T2" fmla="*/ 6 w 136"/>
                <a:gd name="T3" fmla="*/ 0 h 138"/>
                <a:gd name="T4" fmla="*/ 136 w 136"/>
                <a:gd name="T5" fmla="*/ 0 h 138"/>
                <a:gd name="T6" fmla="*/ 136 w 136"/>
                <a:gd name="T7" fmla="*/ 86 h 138"/>
                <a:gd name="T8" fmla="*/ 0 60000 65536"/>
                <a:gd name="T9" fmla="*/ 0 60000 65536"/>
                <a:gd name="T10" fmla="*/ 0 60000 65536"/>
                <a:gd name="T11" fmla="*/ 0 60000 65536"/>
                <a:gd name="T12" fmla="*/ 0 w 136"/>
                <a:gd name="T13" fmla="*/ 0 h 138"/>
                <a:gd name="T14" fmla="*/ 136 w 136"/>
                <a:gd name="T15" fmla="*/ 138 h 138"/>
              </a:gdLst>
              <a:ahLst/>
              <a:cxnLst>
                <a:cxn ang="T8">
                  <a:pos x="T0" y="T1"/>
                </a:cxn>
                <a:cxn ang="T9">
                  <a:pos x="T2" y="T3"/>
                </a:cxn>
                <a:cxn ang="T10">
                  <a:pos x="T4" y="T5"/>
                </a:cxn>
                <a:cxn ang="T11">
                  <a:pos x="T6" y="T7"/>
                </a:cxn>
              </a:cxnLst>
              <a:rect l="T12" t="T13" r="T14" b="T15"/>
              <a:pathLst>
                <a:path w="136" h="138">
                  <a:moveTo>
                    <a:pt x="0" y="138"/>
                  </a:moveTo>
                  <a:lnTo>
                    <a:pt x="6" y="0"/>
                  </a:lnTo>
                  <a:lnTo>
                    <a:pt x="136" y="0"/>
                  </a:lnTo>
                  <a:lnTo>
                    <a:pt x="136" y="86"/>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9" name="Line 239">
              <a:extLst>
                <a:ext uri="{FF2B5EF4-FFF2-40B4-BE49-F238E27FC236}">
                  <a16:creationId xmlns:a16="http://schemas.microsoft.com/office/drawing/2014/main" id="{DFA7C54F-E02F-410E-9643-2972AB2510E8}"/>
                </a:ext>
              </a:extLst>
            </p:cNvPr>
            <p:cNvSpPr>
              <a:spLocks noChangeShapeType="1"/>
            </p:cNvSpPr>
            <p:nvPr/>
          </p:nvSpPr>
          <p:spPr bwMode="auto">
            <a:xfrm flipH="1">
              <a:off x="3590" y="1422"/>
              <a:ext cx="0" cy="6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 name="Line 240">
              <a:extLst>
                <a:ext uri="{FF2B5EF4-FFF2-40B4-BE49-F238E27FC236}">
                  <a16:creationId xmlns:a16="http://schemas.microsoft.com/office/drawing/2014/main" id="{0480B06C-C84B-40FA-8E22-F35E869D6523}"/>
                </a:ext>
              </a:extLst>
            </p:cNvPr>
            <p:cNvSpPr>
              <a:spLocks noChangeShapeType="1"/>
            </p:cNvSpPr>
            <p:nvPr/>
          </p:nvSpPr>
          <p:spPr bwMode="auto">
            <a:xfrm>
              <a:off x="3594" y="2240"/>
              <a:ext cx="0" cy="1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 name="Line 241">
              <a:extLst>
                <a:ext uri="{FF2B5EF4-FFF2-40B4-BE49-F238E27FC236}">
                  <a16:creationId xmlns:a16="http://schemas.microsoft.com/office/drawing/2014/main" id="{7C6B9430-18D8-478D-99A7-A474862CB54B}"/>
                </a:ext>
              </a:extLst>
            </p:cNvPr>
            <p:cNvSpPr>
              <a:spLocks noChangeShapeType="1"/>
            </p:cNvSpPr>
            <p:nvPr/>
          </p:nvSpPr>
          <p:spPr bwMode="auto">
            <a:xfrm>
              <a:off x="3594" y="2500"/>
              <a:ext cx="0" cy="9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 name="Line 242">
              <a:extLst>
                <a:ext uri="{FF2B5EF4-FFF2-40B4-BE49-F238E27FC236}">
                  <a16:creationId xmlns:a16="http://schemas.microsoft.com/office/drawing/2014/main" id="{9650515E-A0B3-4B85-83BA-6845935A43F7}"/>
                </a:ext>
              </a:extLst>
            </p:cNvPr>
            <p:cNvSpPr>
              <a:spLocks noChangeShapeType="1"/>
            </p:cNvSpPr>
            <p:nvPr/>
          </p:nvSpPr>
          <p:spPr bwMode="auto">
            <a:xfrm flipH="1">
              <a:off x="3502" y="1978"/>
              <a:ext cx="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 name="Line 243">
              <a:extLst>
                <a:ext uri="{FF2B5EF4-FFF2-40B4-BE49-F238E27FC236}">
                  <a16:creationId xmlns:a16="http://schemas.microsoft.com/office/drawing/2014/main" id="{D175AB6F-7A72-4F94-9724-8BD25F1CCFD9}"/>
                </a:ext>
              </a:extLst>
            </p:cNvPr>
            <p:cNvSpPr>
              <a:spLocks noChangeShapeType="1"/>
            </p:cNvSpPr>
            <p:nvPr/>
          </p:nvSpPr>
          <p:spPr bwMode="auto">
            <a:xfrm flipH="1">
              <a:off x="3502" y="2286"/>
              <a:ext cx="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 name="Line 244">
              <a:extLst>
                <a:ext uri="{FF2B5EF4-FFF2-40B4-BE49-F238E27FC236}">
                  <a16:creationId xmlns:a16="http://schemas.microsoft.com/office/drawing/2014/main" id="{3851ADF6-662B-49DF-B886-1C92B4A53661}"/>
                </a:ext>
              </a:extLst>
            </p:cNvPr>
            <p:cNvSpPr>
              <a:spLocks noChangeShapeType="1"/>
            </p:cNvSpPr>
            <p:nvPr/>
          </p:nvSpPr>
          <p:spPr bwMode="auto">
            <a:xfrm flipH="1">
              <a:off x="3384" y="2286"/>
              <a:ext cx="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 name="Freeform 245">
              <a:extLst>
                <a:ext uri="{FF2B5EF4-FFF2-40B4-BE49-F238E27FC236}">
                  <a16:creationId xmlns:a16="http://schemas.microsoft.com/office/drawing/2014/main" id="{CA7FC071-1740-454C-A812-50E0AA9D5BBF}"/>
                </a:ext>
              </a:extLst>
            </p:cNvPr>
            <p:cNvSpPr>
              <a:spLocks/>
            </p:cNvSpPr>
            <p:nvPr/>
          </p:nvSpPr>
          <p:spPr bwMode="auto">
            <a:xfrm>
              <a:off x="3390" y="1979"/>
              <a:ext cx="84" cy="613"/>
            </a:xfrm>
            <a:custGeom>
              <a:avLst/>
              <a:gdLst>
                <a:gd name="T0" fmla="*/ 276 w 78"/>
                <a:gd name="T1" fmla="*/ 0 h 612"/>
                <a:gd name="T2" fmla="*/ 2 w 78"/>
                <a:gd name="T3" fmla="*/ 0 h 612"/>
                <a:gd name="T4" fmla="*/ 0 w 78"/>
                <a:gd name="T5" fmla="*/ 629 h 612"/>
                <a:gd name="T6" fmla="*/ 0 60000 65536"/>
                <a:gd name="T7" fmla="*/ 0 60000 65536"/>
                <a:gd name="T8" fmla="*/ 0 60000 65536"/>
                <a:gd name="T9" fmla="*/ 0 w 78"/>
                <a:gd name="T10" fmla="*/ 0 h 612"/>
                <a:gd name="T11" fmla="*/ 78 w 78"/>
                <a:gd name="T12" fmla="*/ 612 h 612"/>
              </a:gdLst>
              <a:ahLst/>
              <a:cxnLst>
                <a:cxn ang="T6">
                  <a:pos x="T0" y="T1"/>
                </a:cxn>
                <a:cxn ang="T7">
                  <a:pos x="T2" y="T3"/>
                </a:cxn>
                <a:cxn ang="T8">
                  <a:pos x="T4" y="T5"/>
                </a:cxn>
              </a:cxnLst>
              <a:rect l="T9" t="T10" r="T11" b="T12"/>
              <a:pathLst>
                <a:path w="78" h="612">
                  <a:moveTo>
                    <a:pt x="78" y="0"/>
                  </a:moveTo>
                  <a:lnTo>
                    <a:pt x="2" y="0"/>
                  </a:lnTo>
                  <a:lnTo>
                    <a:pt x="0" y="61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6" name="Line 246">
              <a:extLst>
                <a:ext uri="{FF2B5EF4-FFF2-40B4-BE49-F238E27FC236}">
                  <a16:creationId xmlns:a16="http://schemas.microsoft.com/office/drawing/2014/main" id="{843ABF30-6C6B-49B1-A574-2E5B1D6C62CE}"/>
                </a:ext>
              </a:extLst>
            </p:cNvPr>
            <p:cNvSpPr>
              <a:spLocks noChangeShapeType="1"/>
            </p:cNvSpPr>
            <p:nvPr/>
          </p:nvSpPr>
          <p:spPr bwMode="auto">
            <a:xfrm flipH="1">
              <a:off x="3620" y="2410"/>
              <a:ext cx="21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 name="Line 247">
              <a:extLst>
                <a:ext uri="{FF2B5EF4-FFF2-40B4-BE49-F238E27FC236}">
                  <a16:creationId xmlns:a16="http://schemas.microsoft.com/office/drawing/2014/main" id="{2B71D90C-50F6-4EC7-A5E7-D78CB832ACC3}"/>
                </a:ext>
              </a:extLst>
            </p:cNvPr>
            <p:cNvSpPr>
              <a:spLocks noChangeShapeType="1"/>
            </p:cNvSpPr>
            <p:nvPr/>
          </p:nvSpPr>
          <p:spPr bwMode="auto">
            <a:xfrm flipV="1">
              <a:off x="3836" y="2172"/>
              <a:ext cx="0" cy="2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8" name="Line 248">
              <a:extLst>
                <a:ext uri="{FF2B5EF4-FFF2-40B4-BE49-F238E27FC236}">
                  <a16:creationId xmlns:a16="http://schemas.microsoft.com/office/drawing/2014/main" id="{779D4E81-B8F5-4153-835B-166E8A35B38B}"/>
                </a:ext>
              </a:extLst>
            </p:cNvPr>
            <p:cNvSpPr>
              <a:spLocks noChangeShapeType="1"/>
            </p:cNvSpPr>
            <p:nvPr/>
          </p:nvSpPr>
          <p:spPr bwMode="auto">
            <a:xfrm flipH="1">
              <a:off x="3836" y="1656"/>
              <a:ext cx="14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9" name="Freeform 249">
              <a:extLst>
                <a:ext uri="{FF2B5EF4-FFF2-40B4-BE49-F238E27FC236}">
                  <a16:creationId xmlns:a16="http://schemas.microsoft.com/office/drawing/2014/main" id="{42609B6A-DB0E-47AF-A811-0C8928EC90BA}"/>
                </a:ext>
              </a:extLst>
            </p:cNvPr>
            <p:cNvSpPr>
              <a:spLocks/>
            </p:cNvSpPr>
            <p:nvPr/>
          </p:nvSpPr>
          <p:spPr bwMode="auto">
            <a:xfrm>
              <a:off x="2490" y="1618"/>
              <a:ext cx="936" cy="316"/>
            </a:xfrm>
            <a:custGeom>
              <a:avLst/>
              <a:gdLst>
                <a:gd name="T0" fmla="*/ 818 w 936"/>
                <a:gd name="T1" fmla="*/ 0 h 316"/>
                <a:gd name="T2" fmla="*/ 820 w 936"/>
                <a:gd name="T3" fmla="*/ 28 h 316"/>
                <a:gd name="T4" fmla="*/ 936 w 936"/>
                <a:gd name="T5" fmla="*/ 28 h 316"/>
                <a:gd name="T6" fmla="*/ 936 w 936"/>
                <a:gd name="T7" fmla="*/ 316 h 316"/>
                <a:gd name="T8" fmla="*/ 0 w 936"/>
                <a:gd name="T9" fmla="*/ 316 h 316"/>
                <a:gd name="T10" fmla="*/ 0 60000 65536"/>
                <a:gd name="T11" fmla="*/ 0 60000 65536"/>
                <a:gd name="T12" fmla="*/ 0 60000 65536"/>
                <a:gd name="T13" fmla="*/ 0 60000 65536"/>
                <a:gd name="T14" fmla="*/ 0 60000 65536"/>
                <a:gd name="T15" fmla="*/ 0 w 936"/>
                <a:gd name="T16" fmla="*/ 0 h 316"/>
                <a:gd name="T17" fmla="*/ 936 w 936"/>
                <a:gd name="T18" fmla="*/ 316 h 316"/>
              </a:gdLst>
              <a:ahLst/>
              <a:cxnLst>
                <a:cxn ang="T10">
                  <a:pos x="T0" y="T1"/>
                </a:cxn>
                <a:cxn ang="T11">
                  <a:pos x="T2" y="T3"/>
                </a:cxn>
                <a:cxn ang="T12">
                  <a:pos x="T4" y="T5"/>
                </a:cxn>
                <a:cxn ang="T13">
                  <a:pos x="T6" y="T7"/>
                </a:cxn>
                <a:cxn ang="T14">
                  <a:pos x="T8" y="T9"/>
                </a:cxn>
              </a:cxnLst>
              <a:rect l="T15" t="T16" r="T17" b="T18"/>
              <a:pathLst>
                <a:path w="936" h="316">
                  <a:moveTo>
                    <a:pt x="818" y="0"/>
                  </a:moveTo>
                  <a:lnTo>
                    <a:pt x="820" y="28"/>
                  </a:lnTo>
                  <a:lnTo>
                    <a:pt x="936" y="28"/>
                  </a:lnTo>
                  <a:lnTo>
                    <a:pt x="936" y="316"/>
                  </a:lnTo>
                  <a:lnTo>
                    <a:pt x="0" y="316"/>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0" name="Line 250">
              <a:extLst>
                <a:ext uri="{FF2B5EF4-FFF2-40B4-BE49-F238E27FC236}">
                  <a16:creationId xmlns:a16="http://schemas.microsoft.com/office/drawing/2014/main" id="{DC1C2457-6D81-40A2-9450-A24EAA894869}"/>
                </a:ext>
              </a:extLst>
            </p:cNvPr>
            <p:cNvSpPr>
              <a:spLocks noChangeShapeType="1"/>
            </p:cNvSpPr>
            <p:nvPr/>
          </p:nvSpPr>
          <p:spPr bwMode="auto">
            <a:xfrm flipH="1">
              <a:off x="1944" y="1930"/>
              <a:ext cx="3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1" name="Line 251">
              <a:extLst>
                <a:ext uri="{FF2B5EF4-FFF2-40B4-BE49-F238E27FC236}">
                  <a16:creationId xmlns:a16="http://schemas.microsoft.com/office/drawing/2014/main" id="{9B2A7D95-8A78-4245-B7A9-559965275E13}"/>
                </a:ext>
              </a:extLst>
            </p:cNvPr>
            <p:cNvSpPr>
              <a:spLocks noChangeShapeType="1"/>
            </p:cNvSpPr>
            <p:nvPr/>
          </p:nvSpPr>
          <p:spPr bwMode="auto">
            <a:xfrm>
              <a:off x="2132" y="1426"/>
              <a:ext cx="0" cy="8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2" name="Line 252">
              <a:extLst>
                <a:ext uri="{FF2B5EF4-FFF2-40B4-BE49-F238E27FC236}">
                  <a16:creationId xmlns:a16="http://schemas.microsoft.com/office/drawing/2014/main" id="{F079122C-4D05-4CB5-BB2A-742898CE540E}"/>
                </a:ext>
              </a:extLst>
            </p:cNvPr>
            <p:cNvSpPr>
              <a:spLocks noChangeShapeType="1"/>
            </p:cNvSpPr>
            <p:nvPr/>
          </p:nvSpPr>
          <p:spPr bwMode="auto">
            <a:xfrm>
              <a:off x="2136" y="2472"/>
              <a:ext cx="0" cy="11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 name="Freeform 253">
              <a:extLst>
                <a:ext uri="{FF2B5EF4-FFF2-40B4-BE49-F238E27FC236}">
                  <a16:creationId xmlns:a16="http://schemas.microsoft.com/office/drawing/2014/main" id="{061FAB69-19AC-49EA-8916-6B7EA7FD9538}"/>
                </a:ext>
              </a:extLst>
            </p:cNvPr>
            <p:cNvSpPr>
              <a:spLocks/>
            </p:cNvSpPr>
            <p:nvPr/>
          </p:nvSpPr>
          <p:spPr bwMode="auto">
            <a:xfrm>
              <a:off x="2128" y="2190"/>
              <a:ext cx="148" cy="126"/>
            </a:xfrm>
            <a:custGeom>
              <a:avLst/>
              <a:gdLst>
                <a:gd name="T0" fmla="*/ 0 w 148"/>
                <a:gd name="T1" fmla="*/ 0 h 126"/>
                <a:gd name="T2" fmla="*/ 148 w 148"/>
                <a:gd name="T3" fmla="*/ 0 h 126"/>
                <a:gd name="T4" fmla="*/ 148 w 148"/>
                <a:gd name="T5" fmla="*/ 126 h 126"/>
                <a:gd name="T6" fmla="*/ 0 60000 65536"/>
                <a:gd name="T7" fmla="*/ 0 60000 65536"/>
                <a:gd name="T8" fmla="*/ 0 60000 65536"/>
                <a:gd name="T9" fmla="*/ 0 w 148"/>
                <a:gd name="T10" fmla="*/ 0 h 126"/>
                <a:gd name="T11" fmla="*/ 148 w 148"/>
                <a:gd name="T12" fmla="*/ 126 h 126"/>
              </a:gdLst>
              <a:ahLst/>
              <a:cxnLst>
                <a:cxn ang="T6">
                  <a:pos x="T0" y="T1"/>
                </a:cxn>
                <a:cxn ang="T7">
                  <a:pos x="T2" y="T3"/>
                </a:cxn>
                <a:cxn ang="T8">
                  <a:pos x="T4" y="T5"/>
                </a:cxn>
              </a:cxnLst>
              <a:rect l="T9" t="T10" r="T11" b="T12"/>
              <a:pathLst>
                <a:path w="148" h="126">
                  <a:moveTo>
                    <a:pt x="0" y="0"/>
                  </a:moveTo>
                  <a:lnTo>
                    <a:pt x="148" y="0"/>
                  </a:lnTo>
                  <a:lnTo>
                    <a:pt x="148" y="126"/>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4" name="Line 254">
              <a:extLst>
                <a:ext uri="{FF2B5EF4-FFF2-40B4-BE49-F238E27FC236}">
                  <a16:creationId xmlns:a16="http://schemas.microsoft.com/office/drawing/2014/main" id="{68549E66-70D2-44AB-A523-321D1125D43A}"/>
                </a:ext>
              </a:extLst>
            </p:cNvPr>
            <p:cNvSpPr>
              <a:spLocks noChangeShapeType="1"/>
            </p:cNvSpPr>
            <p:nvPr/>
          </p:nvSpPr>
          <p:spPr bwMode="auto">
            <a:xfrm>
              <a:off x="2274" y="2350"/>
              <a:ext cx="0"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 name="Line 255">
              <a:extLst>
                <a:ext uri="{FF2B5EF4-FFF2-40B4-BE49-F238E27FC236}">
                  <a16:creationId xmlns:a16="http://schemas.microsoft.com/office/drawing/2014/main" id="{4C5B442B-E4A9-41F1-A472-3D98E42D1D04}"/>
                </a:ext>
              </a:extLst>
            </p:cNvPr>
            <p:cNvSpPr>
              <a:spLocks noChangeShapeType="1"/>
            </p:cNvSpPr>
            <p:nvPr/>
          </p:nvSpPr>
          <p:spPr bwMode="auto">
            <a:xfrm>
              <a:off x="2708" y="2360"/>
              <a:ext cx="0" cy="2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6" name="Line 256">
              <a:extLst>
                <a:ext uri="{FF2B5EF4-FFF2-40B4-BE49-F238E27FC236}">
                  <a16:creationId xmlns:a16="http://schemas.microsoft.com/office/drawing/2014/main" id="{95B0900B-9255-48FD-8E1C-29BA12C15951}"/>
                </a:ext>
              </a:extLst>
            </p:cNvPr>
            <p:cNvSpPr>
              <a:spLocks noChangeShapeType="1"/>
            </p:cNvSpPr>
            <p:nvPr/>
          </p:nvSpPr>
          <p:spPr bwMode="auto">
            <a:xfrm>
              <a:off x="2706" y="856"/>
              <a:ext cx="0" cy="146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 name="Freeform 257">
              <a:extLst>
                <a:ext uri="{FF2B5EF4-FFF2-40B4-BE49-F238E27FC236}">
                  <a16:creationId xmlns:a16="http://schemas.microsoft.com/office/drawing/2014/main" id="{469D69D9-4B47-4CC5-B0D2-F25E59D1C9B9}"/>
                </a:ext>
              </a:extLst>
            </p:cNvPr>
            <p:cNvSpPr>
              <a:spLocks/>
            </p:cNvSpPr>
            <p:nvPr/>
          </p:nvSpPr>
          <p:spPr bwMode="auto">
            <a:xfrm>
              <a:off x="3080" y="428"/>
              <a:ext cx="68" cy="1044"/>
            </a:xfrm>
            <a:custGeom>
              <a:avLst/>
              <a:gdLst>
                <a:gd name="T0" fmla="*/ 0 w 68"/>
                <a:gd name="T1" fmla="*/ 0 h 1044"/>
                <a:gd name="T2" fmla="*/ 0 w 68"/>
                <a:gd name="T3" fmla="*/ 1044 h 1044"/>
                <a:gd name="T4" fmla="*/ 68 w 68"/>
                <a:gd name="T5" fmla="*/ 1044 h 1044"/>
                <a:gd name="T6" fmla="*/ 0 60000 65536"/>
                <a:gd name="T7" fmla="*/ 0 60000 65536"/>
                <a:gd name="T8" fmla="*/ 0 60000 65536"/>
                <a:gd name="T9" fmla="*/ 0 w 68"/>
                <a:gd name="T10" fmla="*/ 0 h 1044"/>
                <a:gd name="T11" fmla="*/ 68 w 68"/>
                <a:gd name="T12" fmla="*/ 1044 h 1044"/>
              </a:gdLst>
              <a:ahLst/>
              <a:cxnLst>
                <a:cxn ang="T6">
                  <a:pos x="T0" y="T1"/>
                </a:cxn>
                <a:cxn ang="T7">
                  <a:pos x="T2" y="T3"/>
                </a:cxn>
                <a:cxn ang="T8">
                  <a:pos x="T4" y="T5"/>
                </a:cxn>
              </a:cxnLst>
              <a:rect l="T9" t="T10" r="T11" b="T12"/>
              <a:pathLst>
                <a:path w="68" h="1044">
                  <a:moveTo>
                    <a:pt x="0" y="0"/>
                  </a:moveTo>
                  <a:lnTo>
                    <a:pt x="0" y="1044"/>
                  </a:lnTo>
                  <a:lnTo>
                    <a:pt x="68" y="104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48" name="Group 258">
              <a:extLst>
                <a:ext uri="{FF2B5EF4-FFF2-40B4-BE49-F238E27FC236}">
                  <a16:creationId xmlns:a16="http://schemas.microsoft.com/office/drawing/2014/main" id="{5B4FEF50-A4CD-407E-A3AD-66B837D8244F}"/>
                </a:ext>
              </a:extLst>
            </p:cNvPr>
            <p:cNvGrpSpPr>
              <a:grpSpLocks/>
            </p:cNvGrpSpPr>
            <p:nvPr/>
          </p:nvGrpSpPr>
          <p:grpSpPr bwMode="auto">
            <a:xfrm>
              <a:off x="3230" y="1228"/>
              <a:ext cx="0" cy="192"/>
              <a:chOff x="0" y="0"/>
              <a:chExt cx="0" cy="192"/>
            </a:xfrm>
          </p:grpSpPr>
          <p:sp>
            <p:nvSpPr>
              <p:cNvPr id="387" name="Line 259">
                <a:extLst>
                  <a:ext uri="{FF2B5EF4-FFF2-40B4-BE49-F238E27FC236}">
                    <a16:creationId xmlns:a16="http://schemas.microsoft.com/office/drawing/2014/main" id="{D55AEF10-E1CD-4E75-94BE-E576113787B9}"/>
                  </a:ext>
                </a:extLst>
              </p:cNvPr>
              <p:cNvSpPr>
                <a:spLocks noChangeShapeType="1"/>
              </p:cNvSpPr>
              <p:nvPr/>
            </p:nvSpPr>
            <p:spPr bwMode="auto">
              <a:xfrm flipH="1">
                <a:off x="0" y="0"/>
                <a:ext cx="0" cy="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8" name="Line 260">
                <a:extLst>
                  <a:ext uri="{FF2B5EF4-FFF2-40B4-BE49-F238E27FC236}">
                    <a16:creationId xmlns:a16="http://schemas.microsoft.com/office/drawing/2014/main" id="{C0A6A315-B83F-45AB-82B8-A39417450062}"/>
                  </a:ext>
                </a:extLst>
              </p:cNvPr>
              <p:cNvSpPr>
                <a:spLocks noChangeShapeType="1"/>
              </p:cNvSpPr>
              <p:nvPr/>
            </p:nvSpPr>
            <p:spPr bwMode="auto">
              <a:xfrm flipH="1">
                <a:off x="0" y="74"/>
                <a:ext cx="0" cy="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 name="Line 261">
                <a:extLst>
                  <a:ext uri="{FF2B5EF4-FFF2-40B4-BE49-F238E27FC236}">
                    <a16:creationId xmlns:a16="http://schemas.microsoft.com/office/drawing/2014/main" id="{8A104212-E128-4A87-A261-93844700F130}"/>
                  </a:ext>
                </a:extLst>
              </p:cNvPr>
              <p:cNvSpPr>
                <a:spLocks noChangeShapeType="1"/>
              </p:cNvSpPr>
              <p:nvPr/>
            </p:nvSpPr>
            <p:spPr bwMode="auto">
              <a:xfrm flipH="1">
                <a:off x="0" y="144"/>
                <a:ext cx="0" cy="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9" name="Group 262">
              <a:extLst>
                <a:ext uri="{FF2B5EF4-FFF2-40B4-BE49-F238E27FC236}">
                  <a16:creationId xmlns:a16="http://schemas.microsoft.com/office/drawing/2014/main" id="{497F20B4-64CE-4BD4-85B5-38EF55F3573A}"/>
                </a:ext>
              </a:extLst>
            </p:cNvPr>
            <p:cNvGrpSpPr>
              <a:grpSpLocks/>
            </p:cNvGrpSpPr>
            <p:nvPr/>
          </p:nvGrpSpPr>
          <p:grpSpPr bwMode="auto">
            <a:xfrm>
              <a:off x="3188" y="1224"/>
              <a:ext cx="116" cy="102"/>
              <a:chOff x="0" y="0"/>
              <a:chExt cx="172" cy="170"/>
            </a:xfrm>
          </p:grpSpPr>
          <p:sp>
            <p:nvSpPr>
              <p:cNvPr id="385" name="Line 263">
                <a:extLst>
                  <a:ext uri="{FF2B5EF4-FFF2-40B4-BE49-F238E27FC236}">
                    <a16:creationId xmlns:a16="http://schemas.microsoft.com/office/drawing/2014/main" id="{F8C533FA-4DBE-41C5-AAD0-EF4631F5F6A7}"/>
                  </a:ext>
                </a:extLst>
              </p:cNvPr>
              <p:cNvSpPr>
                <a:spLocks noChangeShapeType="1"/>
              </p:cNvSpPr>
              <p:nvPr/>
            </p:nvSpPr>
            <p:spPr bwMode="auto">
              <a:xfrm flipV="1">
                <a:off x="0" y="28"/>
                <a:ext cx="146" cy="1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6" name="Line 264">
                <a:extLst>
                  <a:ext uri="{FF2B5EF4-FFF2-40B4-BE49-F238E27FC236}">
                    <a16:creationId xmlns:a16="http://schemas.microsoft.com/office/drawing/2014/main" id="{2F07CDB5-0AFA-4EBC-80B6-69811B1DFC9C}"/>
                  </a:ext>
                </a:extLst>
              </p:cNvPr>
              <p:cNvSpPr>
                <a:spLocks noChangeShapeType="1"/>
              </p:cNvSpPr>
              <p:nvPr/>
            </p:nvSpPr>
            <p:spPr bwMode="auto">
              <a:xfrm>
                <a:off x="118" y="0"/>
                <a:ext cx="54" cy="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50" name="Line 265">
              <a:extLst>
                <a:ext uri="{FF2B5EF4-FFF2-40B4-BE49-F238E27FC236}">
                  <a16:creationId xmlns:a16="http://schemas.microsoft.com/office/drawing/2014/main" id="{AE70F693-B947-434D-9277-A486656EC4E2}"/>
                </a:ext>
              </a:extLst>
            </p:cNvPr>
            <p:cNvSpPr>
              <a:spLocks noChangeShapeType="1"/>
            </p:cNvSpPr>
            <p:nvPr/>
          </p:nvSpPr>
          <p:spPr bwMode="auto">
            <a:xfrm>
              <a:off x="3836" y="858"/>
              <a:ext cx="0" cy="126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1" name="Line 266">
              <a:extLst>
                <a:ext uri="{FF2B5EF4-FFF2-40B4-BE49-F238E27FC236}">
                  <a16:creationId xmlns:a16="http://schemas.microsoft.com/office/drawing/2014/main" id="{193625A3-DFA9-467F-ADB2-59F5AC783270}"/>
                </a:ext>
              </a:extLst>
            </p:cNvPr>
            <p:cNvSpPr>
              <a:spLocks noChangeShapeType="1"/>
            </p:cNvSpPr>
            <p:nvPr/>
          </p:nvSpPr>
          <p:spPr bwMode="auto">
            <a:xfrm flipV="1">
              <a:off x="3834" y="424"/>
              <a:ext cx="0" cy="2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2" name="Line 267">
              <a:extLst>
                <a:ext uri="{FF2B5EF4-FFF2-40B4-BE49-F238E27FC236}">
                  <a16:creationId xmlns:a16="http://schemas.microsoft.com/office/drawing/2014/main" id="{90AE8BDC-0D91-4913-8DBE-4C2D4B69BC3C}"/>
                </a:ext>
              </a:extLst>
            </p:cNvPr>
            <p:cNvSpPr>
              <a:spLocks noChangeShapeType="1"/>
            </p:cNvSpPr>
            <p:nvPr/>
          </p:nvSpPr>
          <p:spPr bwMode="auto">
            <a:xfrm flipV="1">
              <a:off x="258" y="2592"/>
              <a:ext cx="5254"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 name="Line 268">
              <a:extLst>
                <a:ext uri="{FF2B5EF4-FFF2-40B4-BE49-F238E27FC236}">
                  <a16:creationId xmlns:a16="http://schemas.microsoft.com/office/drawing/2014/main" id="{721D668F-8529-4158-92B4-47C207E520CD}"/>
                </a:ext>
              </a:extLst>
            </p:cNvPr>
            <p:cNvSpPr>
              <a:spLocks noChangeShapeType="1"/>
            </p:cNvSpPr>
            <p:nvPr/>
          </p:nvSpPr>
          <p:spPr bwMode="auto">
            <a:xfrm flipV="1">
              <a:off x="5512" y="2313"/>
              <a:ext cx="0" cy="28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 name="Line 269">
              <a:extLst>
                <a:ext uri="{FF2B5EF4-FFF2-40B4-BE49-F238E27FC236}">
                  <a16:creationId xmlns:a16="http://schemas.microsoft.com/office/drawing/2014/main" id="{3C4A42D3-9C7D-4CE6-9E95-CEB0CE56613B}"/>
                </a:ext>
              </a:extLst>
            </p:cNvPr>
            <p:cNvSpPr>
              <a:spLocks noChangeShapeType="1"/>
            </p:cNvSpPr>
            <p:nvPr/>
          </p:nvSpPr>
          <p:spPr bwMode="auto">
            <a:xfrm flipV="1">
              <a:off x="5509" y="2074"/>
              <a:ext cx="1" cy="1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55" name="Group 270">
              <a:extLst>
                <a:ext uri="{FF2B5EF4-FFF2-40B4-BE49-F238E27FC236}">
                  <a16:creationId xmlns:a16="http://schemas.microsoft.com/office/drawing/2014/main" id="{1BC7EF12-C9D9-4738-8BAF-A6E896A9C678}"/>
                </a:ext>
              </a:extLst>
            </p:cNvPr>
            <p:cNvGrpSpPr>
              <a:grpSpLocks/>
            </p:cNvGrpSpPr>
            <p:nvPr/>
          </p:nvGrpSpPr>
          <p:grpSpPr bwMode="auto">
            <a:xfrm>
              <a:off x="5488" y="1898"/>
              <a:ext cx="74" cy="173"/>
              <a:chOff x="0" y="0"/>
              <a:chExt cx="74" cy="173"/>
            </a:xfrm>
          </p:grpSpPr>
          <p:sp>
            <p:nvSpPr>
              <p:cNvPr id="382" name="Oval 271">
                <a:extLst>
                  <a:ext uri="{FF2B5EF4-FFF2-40B4-BE49-F238E27FC236}">
                    <a16:creationId xmlns:a16="http://schemas.microsoft.com/office/drawing/2014/main" id="{048AFDFA-249D-41E3-834B-DD20DC4854C2}"/>
                  </a:ext>
                </a:extLst>
              </p:cNvPr>
              <p:cNvSpPr>
                <a:spLocks noChangeArrowheads="1"/>
              </p:cNvSpPr>
              <p:nvPr/>
            </p:nvSpPr>
            <p:spPr bwMode="auto">
              <a:xfrm>
                <a:off x="0" y="0"/>
                <a:ext cx="34" cy="3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83" name="Oval 272">
                <a:extLst>
                  <a:ext uri="{FF2B5EF4-FFF2-40B4-BE49-F238E27FC236}">
                    <a16:creationId xmlns:a16="http://schemas.microsoft.com/office/drawing/2014/main" id="{EA3728B4-C605-4056-8038-6830A44C6838}"/>
                  </a:ext>
                </a:extLst>
              </p:cNvPr>
              <p:cNvSpPr>
                <a:spLocks noChangeArrowheads="1"/>
              </p:cNvSpPr>
              <p:nvPr/>
            </p:nvSpPr>
            <p:spPr bwMode="auto">
              <a:xfrm>
                <a:off x="2" y="139"/>
                <a:ext cx="34" cy="3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84" name="Line 273">
                <a:extLst>
                  <a:ext uri="{FF2B5EF4-FFF2-40B4-BE49-F238E27FC236}">
                    <a16:creationId xmlns:a16="http://schemas.microsoft.com/office/drawing/2014/main" id="{842AC287-4626-4D02-9FCC-2CA04D029C37}"/>
                  </a:ext>
                </a:extLst>
              </p:cNvPr>
              <p:cNvSpPr>
                <a:spLocks noChangeShapeType="1"/>
              </p:cNvSpPr>
              <p:nvPr/>
            </p:nvSpPr>
            <p:spPr bwMode="auto">
              <a:xfrm flipV="1">
                <a:off x="22" y="5"/>
                <a:ext cx="52" cy="1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6" name="Group 274">
              <a:extLst>
                <a:ext uri="{FF2B5EF4-FFF2-40B4-BE49-F238E27FC236}">
                  <a16:creationId xmlns:a16="http://schemas.microsoft.com/office/drawing/2014/main" id="{4783CB4C-C8ED-4F04-B4D1-4CECDAE86826}"/>
                </a:ext>
              </a:extLst>
            </p:cNvPr>
            <p:cNvGrpSpPr>
              <a:grpSpLocks/>
            </p:cNvGrpSpPr>
            <p:nvPr/>
          </p:nvGrpSpPr>
          <p:grpSpPr bwMode="auto">
            <a:xfrm>
              <a:off x="5442" y="2234"/>
              <a:ext cx="124" cy="74"/>
              <a:chOff x="0" y="0"/>
              <a:chExt cx="124" cy="74"/>
            </a:xfrm>
          </p:grpSpPr>
          <p:sp>
            <p:nvSpPr>
              <p:cNvPr id="378" name="Line 275">
                <a:extLst>
                  <a:ext uri="{FF2B5EF4-FFF2-40B4-BE49-F238E27FC236}">
                    <a16:creationId xmlns:a16="http://schemas.microsoft.com/office/drawing/2014/main" id="{A97873F3-8513-4BBD-8A49-43C09DD3A3E0}"/>
                  </a:ext>
                </a:extLst>
              </p:cNvPr>
              <p:cNvSpPr>
                <a:spLocks noChangeShapeType="1"/>
              </p:cNvSpPr>
              <p:nvPr/>
            </p:nvSpPr>
            <p:spPr bwMode="auto">
              <a:xfrm>
                <a:off x="0" y="0"/>
                <a:ext cx="12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 name="Line 276">
                <a:extLst>
                  <a:ext uri="{FF2B5EF4-FFF2-40B4-BE49-F238E27FC236}">
                    <a16:creationId xmlns:a16="http://schemas.microsoft.com/office/drawing/2014/main" id="{52025E9F-AF06-4FE3-AF26-3FBC143F4242}"/>
                  </a:ext>
                </a:extLst>
              </p:cNvPr>
              <p:cNvSpPr>
                <a:spLocks noChangeShapeType="1"/>
              </p:cNvSpPr>
              <p:nvPr/>
            </p:nvSpPr>
            <p:spPr bwMode="auto">
              <a:xfrm>
                <a:off x="2" y="50"/>
                <a:ext cx="12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0" name="Line 277">
                <a:extLst>
                  <a:ext uri="{FF2B5EF4-FFF2-40B4-BE49-F238E27FC236}">
                    <a16:creationId xmlns:a16="http://schemas.microsoft.com/office/drawing/2014/main" id="{10ACF214-DBBC-4C22-9E71-B3FBBE833405}"/>
                  </a:ext>
                </a:extLst>
              </p:cNvPr>
              <p:cNvSpPr>
                <a:spLocks noChangeShapeType="1"/>
              </p:cNvSpPr>
              <p:nvPr/>
            </p:nvSpPr>
            <p:spPr bwMode="auto">
              <a:xfrm flipV="1">
                <a:off x="22" y="72"/>
                <a:ext cx="76"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1" name="Line 278">
                <a:extLst>
                  <a:ext uri="{FF2B5EF4-FFF2-40B4-BE49-F238E27FC236}">
                    <a16:creationId xmlns:a16="http://schemas.microsoft.com/office/drawing/2014/main" id="{B866314E-FF23-4ACD-A1D2-70D02908905F}"/>
                  </a:ext>
                </a:extLst>
              </p:cNvPr>
              <p:cNvSpPr>
                <a:spLocks noChangeShapeType="1"/>
              </p:cNvSpPr>
              <p:nvPr/>
            </p:nvSpPr>
            <p:spPr bwMode="auto">
              <a:xfrm flipV="1">
                <a:off x="20" y="24"/>
                <a:ext cx="76"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57" name="Line 279">
              <a:extLst>
                <a:ext uri="{FF2B5EF4-FFF2-40B4-BE49-F238E27FC236}">
                  <a16:creationId xmlns:a16="http://schemas.microsoft.com/office/drawing/2014/main" id="{D0BD9B64-D771-49A6-9781-BC721B0774A2}"/>
                </a:ext>
              </a:extLst>
            </p:cNvPr>
            <p:cNvSpPr>
              <a:spLocks noChangeShapeType="1"/>
            </p:cNvSpPr>
            <p:nvPr/>
          </p:nvSpPr>
          <p:spPr bwMode="auto">
            <a:xfrm flipV="1">
              <a:off x="5508" y="194"/>
              <a:ext cx="0" cy="17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8" name="Line 280">
              <a:extLst>
                <a:ext uri="{FF2B5EF4-FFF2-40B4-BE49-F238E27FC236}">
                  <a16:creationId xmlns:a16="http://schemas.microsoft.com/office/drawing/2014/main" id="{130F34BE-0A4B-4BBA-9FD8-CDFA786008CE}"/>
                </a:ext>
              </a:extLst>
            </p:cNvPr>
            <p:cNvSpPr>
              <a:spLocks noChangeShapeType="1"/>
            </p:cNvSpPr>
            <p:nvPr/>
          </p:nvSpPr>
          <p:spPr bwMode="auto">
            <a:xfrm>
              <a:off x="4664" y="1014"/>
              <a:ext cx="0" cy="13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 name="Line 281">
              <a:extLst>
                <a:ext uri="{FF2B5EF4-FFF2-40B4-BE49-F238E27FC236}">
                  <a16:creationId xmlns:a16="http://schemas.microsoft.com/office/drawing/2014/main" id="{43C089D2-CB99-4CD7-9844-64712DB5BD2C}"/>
                </a:ext>
              </a:extLst>
            </p:cNvPr>
            <p:cNvSpPr>
              <a:spLocks noChangeShapeType="1"/>
            </p:cNvSpPr>
            <p:nvPr/>
          </p:nvSpPr>
          <p:spPr bwMode="auto">
            <a:xfrm flipV="1">
              <a:off x="4668" y="1010"/>
              <a:ext cx="86" cy="7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0" name="Line 282">
              <a:extLst>
                <a:ext uri="{FF2B5EF4-FFF2-40B4-BE49-F238E27FC236}">
                  <a16:creationId xmlns:a16="http://schemas.microsoft.com/office/drawing/2014/main" id="{466569CC-C03E-4FAF-BCC6-7434B2821BDB}"/>
                </a:ext>
              </a:extLst>
            </p:cNvPr>
            <p:cNvSpPr>
              <a:spLocks noChangeShapeType="1"/>
            </p:cNvSpPr>
            <p:nvPr/>
          </p:nvSpPr>
          <p:spPr bwMode="auto">
            <a:xfrm>
              <a:off x="4666" y="1084"/>
              <a:ext cx="104" cy="7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61" name="Group 283">
              <a:extLst>
                <a:ext uri="{FF2B5EF4-FFF2-40B4-BE49-F238E27FC236}">
                  <a16:creationId xmlns:a16="http://schemas.microsoft.com/office/drawing/2014/main" id="{2AB230BE-51F4-48EC-AE33-FBA3855332B7}"/>
                </a:ext>
              </a:extLst>
            </p:cNvPr>
            <p:cNvGrpSpPr>
              <a:grpSpLocks/>
            </p:cNvGrpSpPr>
            <p:nvPr/>
          </p:nvGrpSpPr>
          <p:grpSpPr bwMode="auto">
            <a:xfrm>
              <a:off x="4242" y="1304"/>
              <a:ext cx="49" cy="314"/>
              <a:chOff x="0" y="0"/>
              <a:chExt cx="49" cy="314"/>
            </a:xfrm>
          </p:grpSpPr>
          <p:sp>
            <p:nvSpPr>
              <p:cNvPr id="374" name="Arc 284">
                <a:extLst>
                  <a:ext uri="{FF2B5EF4-FFF2-40B4-BE49-F238E27FC236}">
                    <a16:creationId xmlns:a16="http://schemas.microsoft.com/office/drawing/2014/main" id="{8E0EE856-6D52-4A23-A0FA-3F4611CA15CE}"/>
                  </a:ext>
                </a:extLst>
              </p:cNvPr>
              <p:cNvSpPr>
                <a:spLocks/>
              </p:cNvSpPr>
              <p:nvPr/>
            </p:nvSpPr>
            <p:spPr bwMode="auto">
              <a:xfrm rot="10726042" flipH="1">
                <a:off x="2" y="0"/>
                <a:ext cx="45" cy="80"/>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5" name="Arc 285">
                <a:extLst>
                  <a:ext uri="{FF2B5EF4-FFF2-40B4-BE49-F238E27FC236}">
                    <a16:creationId xmlns:a16="http://schemas.microsoft.com/office/drawing/2014/main" id="{B1FB9BF4-A045-43B1-86FC-543AED729CFD}"/>
                  </a:ext>
                </a:extLst>
              </p:cNvPr>
              <p:cNvSpPr>
                <a:spLocks/>
              </p:cNvSpPr>
              <p:nvPr/>
            </p:nvSpPr>
            <p:spPr bwMode="auto">
              <a:xfrm rot="10726042" flipH="1">
                <a:off x="2" y="78"/>
                <a:ext cx="45" cy="80"/>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6" name="Arc 286">
                <a:extLst>
                  <a:ext uri="{FF2B5EF4-FFF2-40B4-BE49-F238E27FC236}">
                    <a16:creationId xmlns:a16="http://schemas.microsoft.com/office/drawing/2014/main" id="{2A583F8A-C56D-42FD-8EDB-86271684462A}"/>
                  </a:ext>
                </a:extLst>
              </p:cNvPr>
              <p:cNvSpPr>
                <a:spLocks/>
              </p:cNvSpPr>
              <p:nvPr/>
            </p:nvSpPr>
            <p:spPr bwMode="auto">
              <a:xfrm rot="10726042" flipH="1">
                <a:off x="0" y="158"/>
                <a:ext cx="45" cy="80"/>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7" name="Arc 287">
                <a:extLst>
                  <a:ext uri="{FF2B5EF4-FFF2-40B4-BE49-F238E27FC236}">
                    <a16:creationId xmlns:a16="http://schemas.microsoft.com/office/drawing/2014/main" id="{678FE541-5F7A-4313-8F0D-5ED3DCBC928A}"/>
                  </a:ext>
                </a:extLst>
              </p:cNvPr>
              <p:cNvSpPr>
                <a:spLocks/>
              </p:cNvSpPr>
              <p:nvPr/>
            </p:nvSpPr>
            <p:spPr bwMode="auto">
              <a:xfrm rot="10726042" flipH="1">
                <a:off x="4" y="234"/>
                <a:ext cx="45" cy="80"/>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62" name="Group 288">
              <a:extLst>
                <a:ext uri="{FF2B5EF4-FFF2-40B4-BE49-F238E27FC236}">
                  <a16:creationId xmlns:a16="http://schemas.microsoft.com/office/drawing/2014/main" id="{4290065F-8952-415D-85D7-F0E6A2915F02}"/>
                </a:ext>
              </a:extLst>
            </p:cNvPr>
            <p:cNvGrpSpPr>
              <a:grpSpLocks/>
            </p:cNvGrpSpPr>
            <p:nvPr/>
          </p:nvGrpSpPr>
          <p:grpSpPr bwMode="auto">
            <a:xfrm flipH="1">
              <a:off x="4423" y="1152"/>
              <a:ext cx="47" cy="314"/>
              <a:chOff x="0" y="0"/>
              <a:chExt cx="49" cy="314"/>
            </a:xfrm>
          </p:grpSpPr>
          <p:sp>
            <p:nvSpPr>
              <p:cNvPr id="370" name="Arc 289">
                <a:extLst>
                  <a:ext uri="{FF2B5EF4-FFF2-40B4-BE49-F238E27FC236}">
                    <a16:creationId xmlns:a16="http://schemas.microsoft.com/office/drawing/2014/main" id="{71DDA49B-3007-4289-8B02-B652E6FB3B94}"/>
                  </a:ext>
                </a:extLst>
              </p:cNvPr>
              <p:cNvSpPr>
                <a:spLocks/>
              </p:cNvSpPr>
              <p:nvPr/>
            </p:nvSpPr>
            <p:spPr bwMode="auto">
              <a:xfrm rot="10726042" flipH="1">
                <a:off x="2" y="0"/>
                <a:ext cx="45" cy="80"/>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1" name="Arc 290">
                <a:extLst>
                  <a:ext uri="{FF2B5EF4-FFF2-40B4-BE49-F238E27FC236}">
                    <a16:creationId xmlns:a16="http://schemas.microsoft.com/office/drawing/2014/main" id="{162B9A0E-15DB-463F-8421-DB671F0F0648}"/>
                  </a:ext>
                </a:extLst>
              </p:cNvPr>
              <p:cNvSpPr>
                <a:spLocks/>
              </p:cNvSpPr>
              <p:nvPr/>
            </p:nvSpPr>
            <p:spPr bwMode="auto">
              <a:xfrm rot="10726042" flipH="1">
                <a:off x="2" y="78"/>
                <a:ext cx="45" cy="80"/>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2" name="Arc 291">
                <a:extLst>
                  <a:ext uri="{FF2B5EF4-FFF2-40B4-BE49-F238E27FC236}">
                    <a16:creationId xmlns:a16="http://schemas.microsoft.com/office/drawing/2014/main" id="{1D3B36AA-8444-4CF4-93B8-FFAB1364D9C6}"/>
                  </a:ext>
                </a:extLst>
              </p:cNvPr>
              <p:cNvSpPr>
                <a:spLocks/>
              </p:cNvSpPr>
              <p:nvPr/>
            </p:nvSpPr>
            <p:spPr bwMode="auto">
              <a:xfrm rot="10726042" flipH="1">
                <a:off x="0" y="158"/>
                <a:ext cx="45" cy="80"/>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3" name="Arc 292">
                <a:extLst>
                  <a:ext uri="{FF2B5EF4-FFF2-40B4-BE49-F238E27FC236}">
                    <a16:creationId xmlns:a16="http://schemas.microsoft.com/office/drawing/2014/main" id="{AE7CFE07-2172-4A4E-B0FE-6A5F90989095}"/>
                  </a:ext>
                </a:extLst>
              </p:cNvPr>
              <p:cNvSpPr>
                <a:spLocks/>
              </p:cNvSpPr>
              <p:nvPr/>
            </p:nvSpPr>
            <p:spPr bwMode="auto">
              <a:xfrm rot="10726042" flipH="1">
                <a:off x="4" y="234"/>
                <a:ext cx="45" cy="80"/>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63" name="Group 293">
              <a:extLst>
                <a:ext uri="{FF2B5EF4-FFF2-40B4-BE49-F238E27FC236}">
                  <a16:creationId xmlns:a16="http://schemas.microsoft.com/office/drawing/2014/main" id="{F94CF204-61B4-44E7-AF6B-BFDD02C1C862}"/>
                </a:ext>
              </a:extLst>
            </p:cNvPr>
            <p:cNvGrpSpPr>
              <a:grpSpLocks/>
            </p:cNvGrpSpPr>
            <p:nvPr/>
          </p:nvGrpSpPr>
          <p:grpSpPr bwMode="auto">
            <a:xfrm flipH="1">
              <a:off x="4421" y="1460"/>
              <a:ext cx="47" cy="314"/>
              <a:chOff x="0" y="0"/>
              <a:chExt cx="49" cy="314"/>
            </a:xfrm>
          </p:grpSpPr>
          <p:sp>
            <p:nvSpPr>
              <p:cNvPr id="366" name="Arc 294">
                <a:extLst>
                  <a:ext uri="{FF2B5EF4-FFF2-40B4-BE49-F238E27FC236}">
                    <a16:creationId xmlns:a16="http://schemas.microsoft.com/office/drawing/2014/main" id="{C519FFFF-BCB1-479F-BB1F-D6088E48A86C}"/>
                  </a:ext>
                </a:extLst>
              </p:cNvPr>
              <p:cNvSpPr>
                <a:spLocks/>
              </p:cNvSpPr>
              <p:nvPr/>
            </p:nvSpPr>
            <p:spPr bwMode="auto">
              <a:xfrm rot="10726042" flipH="1">
                <a:off x="2" y="0"/>
                <a:ext cx="45" cy="80"/>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7" name="Arc 295">
                <a:extLst>
                  <a:ext uri="{FF2B5EF4-FFF2-40B4-BE49-F238E27FC236}">
                    <a16:creationId xmlns:a16="http://schemas.microsoft.com/office/drawing/2014/main" id="{B32AD7AF-99D0-450F-906C-DE5DB9DB1258}"/>
                  </a:ext>
                </a:extLst>
              </p:cNvPr>
              <p:cNvSpPr>
                <a:spLocks/>
              </p:cNvSpPr>
              <p:nvPr/>
            </p:nvSpPr>
            <p:spPr bwMode="auto">
              <a:xfrm rot="10726042" flipH="1">
                <a:off x="2" y="78"/>
                <a:ext cx="45" cy="80"/>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8" name="Arc 296">
                <a:extLst>
                  <a:ext uri="{FF2B5EF4-FFF2-40B4-BE49-F238E27FC236}">
                    <a16:creationId xmlns:a16="http://schemas.microsoft.com/office/drawing/2014/main" id="{0E15F57C-BA46-4F81-B6DF-9BE3B49E2978}"/>
                  </a:ext>
                </a:extLst>
              </p:cNvPr>
              <p:cNvSpPr>
                <a:spLocks/>
              </p:cNvSpPr>
              <p:nvPr/>
            </p:nvSpPr>
            <p:spPr bwMode="auto">
              <a:xfrm rot="10726042" flipH="1">
                <a:off x="0" y="158"/>
                <a:ext cx="45" cy="80"/>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9" name="Arc 297">
                <a:extLst>
                  <a:ext uri="{FF2B5EF4-FFF2-40B4-BE49-F238E27FC236}">
                    <a16:creationId xmlns:a16="http://schemas.microsoft.com/office/drawing/2014/main" id="{8A735130-0A53-4428-8532-1086A7E2FA67}"/>
                  </a:ext>
                </a:extLst>
              </p:cNvPr>
              <p:cNvSpPr>
                <a:spLocks/>
              </p:cNvSpPr>
              <p:nvPr/>
            </p:nvSpPr>
            <p:spPr bwMode="auto">
              <a:xfrm rot="10726042" flipH="1">
                <a:off x="4" y="234"/>
                <a:ext cx="45" cy="80"/>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64" name="Group 298">
              <a:extLst>
                <a:ext uri="{FF2B5EF4-FFF2-40B4-BE49-F238E27FC236}">
                  <a16:creationId xmlns:a16="http://schemas.microsoft.com/office/drawing/2014/main" id="{1A9EC4AB-9D97-4131-A8E9-05F4FE03B759}"/>
                </a:ext>
              </a:extLst>
            </p:cNvPr>
            <p:cNvGrpSpPr>
              <a:grpSpLocks/>
            </p:cNvGrpSpPr>
            <p:nvPr/>
          </p:nvGrpSpPr>
          <p:grpSpPr bwMode="auto">
            <a:xfrm rot="5400000">
              <a:off x="4593" y="1996"/>
              <a:ext cx="117" cy="24"/>
              <a:chOff x="0" y="0"/>
              <a:chExt cx="117" cy="24"/>
            </a:xfrm>
          </p:grpSpPr>
          <p:sp>
            <p:nvSpPr>
              <p:cNvPr id="364" name="Line 299">
                <a:extLst>
                  <a:ext uri="{FF2B5EF4-FFF2-40B4-BE49-F238E27FC236}">
                    <a16:creationId xmlns:a16="http://schemas.microsoft.com/office/drawing/2014/main" id="{66B50C20-3303-47B5-ADFC-00239EEAA004}"/>
                  </a:ext>
                </a:extLst>
              </p:cNvPr>
              <p:cNvSpPr>
                <a:spLocks noChangeShapeType="1"/>
              </p:cNvSpPr>
              <p:nvPr/>
            </p:nvSpPr>
            <p:spPr bwMode="auto">
              <a:xfrm>
                <a:off x="0" y="0"/>
                <a:ext cx="11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5" name="Line 300">
                <a:extLst>
                  <a:ext uri="{FF2B5EF4-FFF2-40B4-BE49-F238E27FC236}">
                    <a16:creationId xmlns:a16="http://schemas.microsoft.com/office/drawing/2014/main" id="{4F6636AB-7101-401D-A4EA-0E49CDD883CE}"/>
                  </a:ext>
                </a:extLst>
              </p:cNvPr>
              <p:cNvSpPr>
                <a:spLocks noChangeShapeType="1"/>
              </p:cNvSpPr>
              <p:nvPr/>
            </p:nvSpPr>
            <p:spPr bwMode="auto">
              <a:xfrm>
                <a:off x="0" y="24"/>
                <a:ext cx="11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65" name="Freeform 301">
              <a:extLst>
                <a:ext uri="{FF2B5EF4-FFF2-40B4-BE49-F238E27FC236}">
                  <a16:creationId xmlns:a16="http://schemas.microsoft.com/office/drawing/2014/main" id="{F2B6CDF2-2044-4F10-ABEB-D2ED48AE7B80}"/>
                </a:ext>
              </a:extLst>
            </p:cNvPr>
            <p:cNvSpPr>
              <a:spLocks/>
            </p:cNvSpPr>
            <p:nvPr/>
          </p:nvSpPr>
          <p:spPr bwMode="auto">
            <a:xfrm>
              <a:off x="4458" y="1774"/>
              <a:ext cx="176" cy="236"/>
            </a:xfrm>
            <a:custGeom>
              <a:avLst/>
              <a:gdLst>
                <a:gd name="T0" fmla="*/ 0 w 176"/>
                <a:gd name="T1" fmla="*/ 2 h 236"/>
                <a:gd name="T2" fmla="*/ 16 w 176"/>
                <a:gd name="T3" fmla="*/ 0 h 236"/>
                <a:gd name="T4" fmla="*/ 16 w 176"/>
                <a:gd name="T5" fmla="*/ 236 h 236"/>
                <a:gd name="T6" fmla="*/ 176 w 176"/>
                <a:gd name="T7" fmla="*/ 236 h 236"/>
                <a:gd name="T8" fmla="*/ 0 60000 65536"/>
                <a:gd name="T9" fmla="*/ 0 60000 65536"/>
                <a:gd name="T10" fmla="*/ 0 60000 65536"/>
                <a:gd name="T11" fmla="*/ 0 60000 65536"/>
                <a:gd name="T12" fmla="*/ 0 w 176"/>
                <a:gd name="T13" fmla="*/ 0 h 236"/>
                <a:gd name="T14" fmla="*/ 176 w 176"/>
                <a:gd name="T15" fmla="*/ 236 h 236"/>
              </a:gdLst>
              <a:ahLst/>
              <a:cxnLst>
                <a:cxn ang="T8">
                  <a:pos x="T0" y="T1"/>
                </a:cxn>
                <a:cxn ang="T9">
                  <a:pos x="T2" y="T3"/>
                </a:cxn>
                <a:cxn ang="T10">
                  <a:pos x="T4" y="T5"/>
                </a:cxn>
                <a:cxn ang="T11">
                  <a:pos x="T6" y="T7"/>
                </a:cxn>
              </a:cxnLst>
              <a:rect l="T12" t="T13" r="T14" b="T15"/>
              <a:pathLst>
                <a:path w="176" h="236">
                  <a:moveTo>
                    <a:pt x="0" y="2"/>
                  </a:moveTo>
                  <a:lnTo>
                    <a:pt x="16" y="0"/>
                  </a:lnTo>
                  <a:lnTo>
                    <a:pt x="16" y="236"/>
                  </a:lnTo>
                  <a:lnTo>
                    <a:pt x="176" y="236"/>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6" name="Line 302">
              <a:extLst>
                <a:ext uri="{FF2B5EF4-FFF2-40B4-BE49-F238E27FC236}">
                  <a16:creationId xmlns:a16="http://schemas.microsoft.com/office/drawing/2014/main" id="{20545045-2A18-45FE-ACAC-F4DD43A7DA06}"/>
                </a:ext>
              </a:extLst>
            </p:cNvPr>
            <p:cNvSpPr>
              <a:spLocks noChangeShapeType="1"/>
            </p:cNvSpPr>
            <p:nvPr/>
          </p:nvSpPr>
          <p:spPr bwMode="auto">
            <a:xfrm>
              <a:off x="4474" y="1844"/>
              <a:ext cx="1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7" name="Freeform 303">
              <a:extLst>
                <a:ext uri="{FF2B5EF4-FFF2-40B4-BE49-F238E27FC236}">
                  <a16:creationId xmlns:a16="http://schemas.microsoft.com/office/drawing/2014/main" id="{341C1B82-DD20-4C04-8DB4-5AE104D23446}"/>
                </a:ext>
              </a:extLst>
            </p:cNvPr>
            <p:cNvSpPr>
              <a:spLocks/>
            </p:cNvSpPr>
            <p:nvPr/>
          </p:nvSpPr>
          <p:spPr bwMode="auto">
            <a:xfrm>
              <a:off x="4666" y="1928"/>
              <a:ext cx="92" cy="84"/>
            </a:xfrm>
            <a:custGeom>
              <a:avLst/>
              <a:gdLst>
                <a:gd name="T0" fmla="*/ 0 w 92"/>
                <a:gd name="T1" fmla="*/ 84 h 84"/>
                <a:gd name="T2" fmla="*/ 88 w 92"/>
                <a:gd name="T3" fmla="*/ 84 h 84"/>
                <a:gd name="T4" fmla="*/ 88 w 92"/>
                <a:gd name="T5" fmla="*/ 0 h 84"/>
                <a:gd name="T6" fmla="*/ 92 w 92"/>
                <a:gd name="T7" fmla="*/ 16 h 84"/>
                <a:gd name="T8" fmla="*/ 0 60000 65536"/>
                <a:gd name="T9" fmla="*/ 0 60000 65536"/>
                <a:gd name="T10" fmla="*/ 0 60000 65536"/>
                <a:gd name="T11" fmla="*/ 0 60000 65536"/>
                <a:gd name="T12" fmla="*/ 0 w 92"/>
                <a:gd name="T13" fmla="*/ 0 h 84"/>
                <a:gd name="T14" fmla="*/ 92 w 92"/>
                <a:gd name="T15" fmla="*/ 84 h 84"/>
              </a:gdLst>
              <a:ahLst/>
              <a:cxnLst>
                <a:cxn ang="T8">
                  <a:pos x="T0" y="T1"/>
                </a:cxn>
                <a:cxn ang="T9">
                  <a:pos x="T2" y="T3"/>
                </a:cxn>
                <a:cxn ang="T10">
                  <a:pos x="T4" y="T5"/>
                </a:cxn>
                <a:cxn ang="T11">
                  <a:pos x="T6" y="T7"/>
                </a:cxn>
              </a:cxnLst>
              <a:rect l="T12" t="T13" r="T14" b="T15"/>
              <a:pathLst>
                <a:path w="92" h="84">
                  <a:moveTo>
                    <a:pt x="0" y="84"/>
                  </a:moveTo>
                  <a:lnTo>
                    <a:pt x="88" y="84"/>
                  </a:lnTo>
                  <a:lnTo>
                    <a:pt x="88" y="0"/>
                  </a:lnTo>
                  <a:lnTo>
                    <a:pt x="92" y="16"/>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68" name="Group 304">
              <a:extLst>
                <a:ext uri="{FF2B5EF4-FFF2-40B4-BE49-F238E27FC236}">
                  <a16:creationId xmlns:a16="http://schemas.microsoft.com/office/drawing/2014/main" id="{AF7DD1AA-7532-4D42-9C69-5A25576D005C}"/>
                </a:ext>
              </a:extLst>
            </p:cNvPr>
            <p:cNvGrpSpPr>
              <a:grpSpLocks/>
            </p:cNvGrpSpPr>
            <p:nvPr/>
          </p:nvGrpSpPr>
          <p:grpSpPr bwMode="auto">
            <a:xfrm flipH="1">
              <a:off x="4970" y="1150"/>
              <a:ext cx="53" cy="622"/>
              <a:chOff x="0" y="0"/>
              <a:chExt cx="49" cy="622"/>
            </a:xfrm>
          </p:grpSpPr>
          <p:grpSp>
            <p:nvGrpSpPr>
              <p:cNvPr id="354" name="Group 305">
                <a:extLst>
                  <a:ext uri="{FF2B5EF4-FFF2-40B4-BE49-F238E27FC236}">
                    <a16:creationId xmlns:a16="http://schemas.microsoft.com/office/drawing/2014/main" id="{85A4014C-F87E-41AF-9023-32F5E4DCBF15}"/>
                  </a:ext>
                </a:extLst>
              </p:cNvPr>
              <p:cNvGrpSpPr>
                <a:grpSpLocks/>
              </p:cNvGrpSpPr>
              <p:nvPr/>
            </p:nvGrpSpPr>
            <p:grpSpPr bwMode="auto">
              <a:xfrm flipH="1">
                <a:off x="2" y="0"/>
                <a:ext cx="47" cy="314"/>
                <a:chOff x="0" y="0"/>
                <a:chExt cx="49" cy="314"/>
              </a:xfrm>
            </p:grpSpPr>
            <p:sp>
              <p:nvSpPr>
                <p:cNvPr id="360" name="Arc 306">
                  <a:extLst>
                    <a:ext uri="{FF2B5EF4-FFF2-40B4-BE49-F238E27FC236}">
                      <a16:creationId xmlns:a16="http://schemas.microsoft.com/office/drawing/2014/main" id="{F0729822-0396-416A-A8E6-EEB45E79EF60}"/>
                    </a:ext>
                  </a:extLst>
                </p:cNvPr>
                <p:cNvSpPr>
                  <a:spLocks/>
                </p:cNvSpPr>
                <p:nvPr/>
              </p:nvSpPr>
              <p:spPr bwMode="auto">
                <a:xfrm rot="10726042" flipH="1">
                  <a:off x="2" y="0"/>
                  <a:ext cx="45" cy="80"/>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1" name="Arc 307">
                  <a:extLst>
                    <a:ext uri="{FF2B5EF4-FFF2-40B4-BE49-F238E27FC236}">
                      <a16:creationId xmlns:a16="http://schemas.microsoft.com/office/drawing/2014/main" id="{8A4CF7FE-E13A-40C1-AE98-B8AF9C604DF7}"/>
                    </a:ext>
                  </a:extLst>
                </p:cNvPr>
                <p:cNvSpPr>
                  <a:spLocks/>
                </p:cNvSpPr>
                <p:nvPr/>
              </p:nvSpPr>
              <p:spPr bwMode="auto">
                <a:xfrm rot="10726042" flipH="1">
                  <a:off x="2" y="78"/>
                  <a:ext cx="45" cy="80"/>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2" name="Arc 308">
                  <a:extLst>
                    <a:ext uri="{FF2B5EF4-FFF2-40B4-BE49-F238E27FC236}">
                      <a16:creationId xmlns:a16="http://schemas.microsoft.com/office/drawing/2014/main" id="{9CBCDA23-9E42-44A7-83B3-7D33700DD35E}"/>
                    </a:ext>
                  </a:extLst>
                </p:cNvPr>
                <p:cNvSpPr>
                  <a:spLocks/>
                </p:cNvSpPr>
                <p:nvPr/>
              </p:nvSpPr>
              <p:spPr bwMode="auto">
                <a:xfrm rot="10726042" flipH="1">
                  <a:off x="0" y="158"/>
                  <a:ext cx="45" cy="80"/>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3" name="Arc 309">
                  <a:extLst>
                    <a:ext uri="{FF2B5EF4-FFF2-40B4-BE49-F238E27FC236}">
                      <a16:creationId xmlns:a16="http://schemas.microsoft.com/office/drawing/2014/main" id="{72FED8C7-EB5C-4A69-AE9F-3986348D7E38}"/>
                    </a:ext>
                  </a:extLst>
                </p:cNvPr>
                <p:cNvSpPr>
                  <a:spLocks/>
                </p:cNvSpPr>
                <p:nvPr/>
              </p:nvSpPr>
              <p:spPr bwMode="auto">
                <a:xfrm rot="10726042" flipH="1">
                  <a:off x="4" y="234"/>
                  <a:ext cx="45" cy="80"/>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55" name="Group 310">
                <a:extLst>
                  <a:ext uri="{FF2B5EF4-FFF2-40B4-BE49-F238E27FC236}">
                    <a16:creationId xmlns:a16="http://schemas.microsoft.com/office/drawing/2014/main" id="{30A7C4E1-ED6B-4378-BA39-20EBD96B3786}"/>
                  </a:ext>
                </a:extLst>
              </p:cNvPr>
              <p:cNvGrpSpPr>
                <a:grpSpLocks/>
              </p:cNvGrpSpPr>
              <p:nvPr/>
            </p:nvGrpSpPr>
            <p:grpSpPr bwMode="auto">
              <a:xfrm flipH="1">
                <a:off x="0" y="308"/>
                <a:ext cx="47" cy="314"/>
                <a:chOff x="0" y="0"/>
                <a:chExt cx="49" cy="314"/>
              </a:xfrm>
            </p:grpSpPr>
            <p:sp>
              <p:nvSpPr>
                <p:cNvPr id="356" name="Arc 311">
                  <a:extLst>
                    <a:ext uri="{FF2B5EF4-FFF2-40B4-BE49-F238E27FC236}">
                      <a16:creationId xmlns:a16="http://schemas.microsoft.com/office/drawing/2014/main" id="{58A60321-28F0-41A4-8932-176DA8383346}"/>
                    </a:ext>
                  </a:extLst>
                </p:cNvPr>
                <p:cNvSpPr>
                  <a:spLocks/>
                </p:cNvSpPr>
                <p:nvPr/>
              </p:nvSpPr>
              <p:spPr bwMode="auto">
                <a:xfrm rot="10726042" flipH="1">
                  <a:off x="2" y="0"/>
                  <a:ext cx="45" cy="80"/>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7" name="Arc 312">
                  <a:extLst>
                    <a:ext uri="{FF2B5EF4-FFF2-40B4-BE49-F238E27FC236}">
                      <a16:creationId xmlns:a16="http://schemas.microsoft.com/office/drawing/2014/main" id="{E456392D-00F6-4553-AAB5-10D734ADDE64}"/>
                    </a:ext>
                  </a:extLst>
                </p:cNvPr>
                <p:cNvSpPr>
                  <a:spLocks/>
                </p:cNvSpPr>
                <p:nvPr/>
              </p:nvSpPr>
              <p:spPr bwMode="auto">
                <a:xfrm rot="10726042" flipH="1">
                  <a:off x="2" y="78"/>
                  <a:ext cx="45" cy="80"/>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8" name="Arc 313">
                  <a:extLst>
                    <a:ext uri="{FF2B5EF4-FFF2-40B4-BE49-F238E27FC236}">
                      <a16:creationId xmlns:a16="http://schemas.microsoft.com/office/drawing/2014/main" id="{4620FB16-9BF4-45DD-AE32-B9EB42578864}"/>
                    </a:ext>
                  </a:extLst>
                </p:cNvPr>
                <p:cNvSpPr>
                  <a:spLocks/>
                </p:cNvSpPr>
                <p:nvPr/>
              </p:nvSpPr>
              <p:spPr bwMode="auto">
                <a:xfrm rot="10726042" flipH="1">
                  <a:off x="0" y="158"/>
                  <a:ext cx="45" cy="80"/>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9" name="Arc 314">
                  <a:extLst>
                    <a:ext uri="{FF2B5EF4-FFF2-40B4-BE49-F238E27FC236}">
                      <a16:creationId xmlns:a16="http://schemas.microsoft.com/office/drawing/2014/main" id="{1F3EA240-E371-42E7-AA08-9D9CF0498993}"/>
                    </a:ext>
                  </a:extLst>
                </p:cNvPr>
                <p:cNvSpPr>
                  <a:spLocks/>
                </p:cNvSpPr>
                <p:nvPr/>
              </p:nvSpPr>
              <p:spPr bwMode="auto">
                <a:xfrm rot="10726042" flipH="1">
                  <a:off x="4" y="234"/>
                  <a:ext cx="45" cy="80"/>
                </a:xfrm>
                <a:custGeom>
                  <a:avLst/>
                  <a:gdLst>
                    <a:gd name="T0" fmla="*/ 0 w 22955"/>
                    <a:gd name="T1" fmla="*/ 0 h 43200"/>
                    <a:gd name="T2" fmla="*/ 0 w 22955"/>
                    <a:gd name="T3" fmla="*/ 0 h 43200"/>
                    <a:gd name="T4" fmla="*/ 0 w 22955"/>
                    <a:gd name="T5" fmla="*/ 0 h 43200"/>
                    <a:gd name="T6" fmla="*/ 0 60000 65536"/>
                    <a:gd name="T7" fmla="*/ 0 60000 65536"/>
                    <a:gd name="T8" fmla="*/ 0 60000 65536"/>
                    <a:gd name="T9" fmla="*/ 0 w 22955"/>
                    <a:gd name="T10" fmla="*/ 0 h 43200"/>
                    <a:gd name="T11" fmla="*/ 22955 w 22955"/>
                    <a:gd name="T12" fmla="*/ 43200 h 43200"/>
                  </a:gdLst>
                  <a:ahLst/>
                  <a:cxnLst>
                    <a:cxn ang="T6">
                      <a:pos x="T0" y="T1"/>
                    </a:cxn>
                    <a:cxn ang="T7">
                      <a:pos x="T2" y="T3"/>
                    </a:cxn>
                    <a:cxn ang="T8">
                      <a:pos x="T4" y="T5"/>
                    </a:cxn>
                  </a:cxnLst>
                  <a:rect l="T9" t="T10" r="T11" b="T12"/>
                  <a:pathLst>
                    <a:path w="22955" h="43200" fill="none" extrusionOk="0">
                      <a:moveTo>
                        <a:pt x="1354" y="0"/>
                      </a:moveTo>
                      <a:cubicBezTo>
                        <a:pt x="13284" y="0"/>
                        <a:pt x="22955" y="9670"/>
                        <a:pt x="22955" y="21600"/>
                      </a:cubicBezTo>
                      <a:cubicBezTo>
                        <a:pt x="22955" y="33529"/>
                        <a:pt x="13284" y="43200"/>
                        <a:pt x="1355" y="43200"/>
                      </a:cubicBezTo>
                      <a:cubicBezTo>
                        <a:pt x="902" y="43200"/>
                        <a:pt x="451" y="43185"/>
                        <a:pt x="-1" y="43157"/>
                      </a:cubicBezTo>
                    </a:path>
                    <a:path w="22955" h="43200" stroke="0" extrusionOk="0">
                      <a:moveTo>
                        <a:pt x="1354" y="0"/>
                      </a:moveTo>
                      <a:cubicBezTo>
                        <a:pt x="13284" y="0"/>
                        <a:pt x="22955" y="9670"/>
                        <a:pt x="22955" y="21600"/>
                      </a:cubicBezTo>
                      <a:cubicBezTo>
                        <a:pt x="22955" y="33529"/>
                        <a:pt x="13284" y="43200"/>
                        <a:pt x="1355" y="43200"/>
                      </a:cubicBezTo>
                      <a:cubicBezTo>
                        <a:pt x="902" y="43200"/>
                        <a:pt x="451" y="43185"/>
                        <a:pt x="-1" y="43157"/>
                      </a:cubicBezTo>
                      <a:lnTo>
                        <a:pt x="1355" y="21600"/>
                      </a:lnTo>
                      <a:lnTo>
                        <a:pt x="1354"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sp>
          <p:nvSpPr>
            <p:cNvPr id="169" name="Freeform 315">
              <a:extLst>
                <a:ext uri="{FF2B5EF4-FFF2-40B4-BE49-F238E27FC236}">
                  <a16:creationId xmlns:a16="http://schemas.microsoft.com/office/drawing/2014/main" id="{1BC33D04-5C4F-4B57-8D0D-FBC64FE1B5F1}"/>
                </a:ext>
              </a:extLst>
            </p:cNvPr>
            <p:cNvSpPr>
              <a:spLocks/>
            </p:cNvSpPr>
            <p:nvPr/>
          </p:nvSpPr>
          <p:spPr bwMode="auto">
            <a:xfrm>
              <a:off x="4752" y="1774"/>
              <a:ext cx="226" cy="154"/>
            </a:xfrm>
            <a:custGeom>
              <a:avLst/>
              <a:gdLst>
                <a:gd name="T0" fmla="*/ 0 w 226"/>
                <a:gd name="T1" fmla="*/ 234 h 150"/>
                <a:gd name="T2" fmla="*/ 226 w 226"/>
                <a:gd name="T3" fmla="*/ 234 h 150"/>
                <a:gd name="T4" fmla="*/ 226 w 226"/>
                <a:gd name="T5" fmla="*/ 0 h 150"/>
                <a:gd name="T6" fmla="*/ 0 60000 65536"/>
                <a:gd name="T7" fmla="*/ 0 60000 65536"/>
                <a:gd name="T8" fmla="*/ 0 60000 65536"/>
                <a:gd name="T9" fmla="*/ 0 w 226"/>
                <a:gd name="T10" fmla="*/ 0 h 150"/>
                <a:gd name="T11" fmla="*/ 226 w 226"/>
                <a:gd name="T12" fmla="*/ 150 h 150"/>
              </a:gdLst>
              <a:ahLst/>
              <a:cxnLst>
                <a:cxn ang="T6">
                  <a:pos x="T0" y="T1"/>
                </a:cxn>
                <a:cxn ang="T7">
                  <a:pos x="T2" y="T3"/>
                </a:cxn>
                <a:cxn ang="T8">
                  <a:pos x="T4" y="T5"/>
                </a:cxn>
              </a:cxnLst>
              <a:rect l="T9" t="T10" r="T11" b="T12"/>
              <a:pathLst>
                <a:path w="226" h="150">
                  <a:moveTo>
                    <a:pt x="0" y="150"/>
                  </a:moveTo>
                  <a:lnTo>
                    <a:pt x="226" y="150"/>
                  </a:lnTo>
                  <a:lnTo>
                    <a:pt x="226"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0" name="Line 316">
              <a:extLst>
                <a:ext uri="{FF2B5EF4-FFF2-40B4-BE49-F238E27FC236}">
                  <a16:creationId xmlns:a16="http://schemas.microsoft.com/office/drawing/2014/main" id="{0984BE37-7A72-4A9D-ACC8-41F4FFED5799}"/>
                </a:ext>
              </a:extLst>
            </p:cNvPr>
            <p:cNvSpPr>
              <a:spLocks noChangeShapeType="1"/>
            </p:cNvSpPr>
            <p:nvPr/>
          </p:nvSpPr>
          <p:spPr bwMode="auto">
            <a:xfrm>
              <a:off x="4760" y="1150"/>
              <a:ext cx="0" cy="63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1" name="Freeform 317">
              <a:extLst>
                <a:ext uri="{FF2B5EF4-FFF2-40B4-BE49-F238E27FC236}">
                  <a16:creationId xmlns:a16="http://schemas.microsoft.com/office/drawing/2014/main" id="{6DE2D4D7-62C1-40E4-A5CE-EEAF18C0BDD2}"/>
                </a:ext>
              </a:extLst>
            </p:cNvPr>
            <p:cNvSpPr>
              <a:spLocks/>
            </p:cNvSpPr>
            <p:nvPr/>
          </p:nvSpPr>
          <p:spPr bwMode="auto">
            <a:xfrm>
              <a:off x="4760" y="1574"/>
              <a:ext cx="110" cy="1020"/>
            </a:xfrm>
            <a:custGeom>
              <a:avLst/>
              <a:gdLst>
                <a:gd name="T0" fmla="*/ 0 w 110"/>
                <a:gd name="T1" fmla="*/ 0 h 1020"/>
                <a:gd name="T2" fmla="*/ 110 w 110"/>
                <a:gd name="T3" fmla="*/ 0 h 1020"/>
                <a:gd name="T4" fmla="*/ 110 w 110"/>
                <a:gd name="T5" fmla="*/ 1020 h 1020"/>
                <a:gd name="T6" fmla="*/ 0 60000 65536"/>
                <a:gd name="T7" fmla="*/ 0 60000 65536"/>
                <a:gd name="T8" fmla="*/ 0 60000 65536"/>
                <a:gd name="T9" fmla="*/ 0 w 110"/>
                <a:gd name="T10" fmla="*/ 0 h 1020"/>
                <a:gd name="T11" fmla="*/ 110 w 110"/>
                <a:gd name="T12" fmla="*/ 1020 h 1020"/>
              </a:gdLst>
              <a:ahLst/>
              <a:cxnLst>
                <a:cxn ang="T6">
                  <a:pos x="T0" y="T1"/>
                </a:cxn>
                <a:cxn ang="T7">
                  <a:pos x="T2" y="T3"/>
                </a:cxn>
                <a:cxn ang="T8">
                  <a:pos x="T4" y="T5"/>
                </a:cxn>
              </a:cxnLst>
              <a:rect l="T9" t="T10" r="T11" b="T12"/>
              <a:pathLst>
                <a:path w="110" h="1020">
                  <a:moveTo>
                    <a:pt x="0" y="0"/>
                  </a:moveTo>
                  <a:lnTo>
                    <a:pt x="110" y="0"/>
                  </a:lnTo>
                  <a:lnTo>
                    <a:pt x="110" y="102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2" name="Line 318">
              <a:extLst>
                <a:ext uri="{FF2B5EF4-FFF2-40B4-BE49-F238E27FC236}">
                  <a16:creationId xmlns:a16="http://schemas.microsoft.com/office/drawing/2014/main" id="{FF8E61E1-F819-4769-830D-1AC56D2BD236}"/>
                </a:ext>
              </a:extLst>
            </p:cNvPr>
            <p:cNvSpPr>
              <a:spLocks noChangeShapeType="1"/>
            </p:cNvSpPr>
            <p:nvPr/>
          </p:nvSpPr>
          <p:spPr bwMode="auto">
            <a:xfrm>
              <a:off x="4582" y="2370"/>
              <a:ext cx="0" cy="2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3" name="Line 319">
              <a:extLst>
                <a:ext uri="{FF2B5EF4-FFF2-40B4-BE49-F238E27FC236}">
                  <a16:creationId xmlns:a16="http://schemas.microsoft.com/office/drawing/2014/main" id="{F33095CE-2287-4D69-A59C-3B084A8AABA7}"/>
                </a:ext>
              </a:extLst>
            </p:cNvPr>
            <p:cNvSpPr>
              <a:spLocks noChangeShapeType="1"/>
            </p:cNvSpPr>
            <p:nvPr/>
          </p:nvSpPr>
          <p:spPr bwMode="auto">
            <a:xfrm flipV="1">
              <a:off x="4584" y="560"/>
              <a:ext cx="0" cy="175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 name="Line 320">
              <a:extLst>
                <a:ext uri="{FF2B5EF4-FFF2-40B4-BE49-F238E27FC236}">
                  <a16:creationId xmlns:a16="http://schemas.microsoft.com/office/drawing/2014/main" id="{62314374-93E5-4808-91F1-FC83BA1CE056}"/>
                </a:ext>
              </a:extLst>
            </p:cNvPr>
            <p:cNvSpPr>
              <a:spLocks noChangeShapeType="1"/>
            </p:cNvSpPr>
            <p:nvPr/>
          </p:nvSpPr>
          <p:spPr bwMode="auto">
            <a:xfrm flipV="1">
              <a:off x="4584" y="194"/>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5" name="Freeform 321">
              <a:extLst>
                <a:ext uri="{FF2B5EF4-FFF2-40B4-BE49-F238E27FC236}">
                  <a16:creationId xmlns:a16="http://schemas.microsoft.com/office/drawing/2014/main" id="{414AD99E-5DB9-4F2C-AD93-B6ADEBF9312B}"/>
                </a:ext>
              </a:extLst>
            </p:cNvPr>
            <p:cNvSpPr>
              <a:spLocks/>
            </p:cNvSpPr>
            <p:nvPr/>
          </p:nvSpPr>
          <p:spPr bwMode="auto">
            <a:xfrm>
              <a:off x="4464" y="900"/>
              <a:ext cx="174" cy="252"/>
            </a:xfrm>
            <a:custGeom>
              <a:avLst/>
              <a:gdLst>
                <a:gd name="T0" fmla="*/ 0 w 174"/>
                <a:gd name="T1" fmla="*/ 252 h 252"/>
                <a:gd name="T2" fmla="*/ 0 w 174"/>
                <a:gd name="T3" fmla="*/ 0 h 252"/>
                <a:gd name="T4" fmla="*/ 174 w 174"/>
                <a:gd name="T5" fmla="*/ 0 h 252"/>
                <a:gd name="T6" fmla="*/ 0 60000 65536"/>
                <a:gd name="T7" fmla="*/ 0 60000 65536"/>
                <a:gd name="T8" fmla="*/ 0 60000 65536"/>
                <a:gd name="T9" fmla="*/ 0 w 174"/>
                <a:gd name="T10" fmla="*/ 0 h 252"/>
                <a:gd name="T11" fmla="*/ 174 w 174"/>
                <a:gd name="T12" fmla="*/ 252 h 252"/>
              </a:gdLst>
              <a:ahLst/>
              <a:cxnLst>
                <a:cxn ang="T6">
                  <a:pos x="T0" y="T1"/>
                </a:cxn>
                <a:cxn ang="T7">
                  <a:pos x="T2" y="T3"/>
                </a:cxn>
                <a:cxn ang="T8">
                  <a:pos x="T4" y="T5"/>
                </a:cxn>
              </a:cxnLst>
              <a:rect l="T9" t="T10" r="T11" b="T12"/>
              <a:pathLst>
                <a:path w="174" h="252">
                  <a:moveTo>
                    <a:pt x="0" y="252"/>
                  </a:moveTo>
                  <a:lnTo>
                    <a:pt x="0" y="0"/>
                  </a:lnTo>
                  <a:lnTo>
                    <a:pt x="174"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6" name="Line 322">
              <a:extLst>
                <a:ext uri="{FF2B5EF4-FFF2-40B4-BE49-F238E27FC236}">
                  <a16:creationId xmlns:a16="http://schemas.microsoft.com/office/drawing/2014/main" id="{C633F993-7F8A-4978-981F-B939415C53BF}"/>
                </a:ext>
              </a:extLst>
            </p:cNvPr>
            <p:cNvSpPr>
              <a:spLocks noChangeShapeType="1"/>
            </p:cNvSpPr>
            <p:nvPr/>
          </p:nvSpPr>
          <p:spPr bwMode="auto">
            <a:xfrm flipH="1">
              <a:off x="4464" y="1086"/>
              <a:ext cx="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7" name="Freeform 323">
              <a:extLst>
                <a:ext uri="{FF2B5EF4-FFF2-40B4-BE49-F238E27FC236}">
                  <a16:creationId xmlns:a16="http://schemas.microsoft.com/office/drawing/2014/main" id="{1B5E91AD-1B2C-47D3-AA36-DA69E6357DC4}"/>
                </a:ext>
              </a:extLst>
            </p:cNvPr>
            <p:cNvSpPr>
              <a:spLocks/>
            </p:cNvSpPr>
            <p:nvPr/>
          </p:nvSpPr>
          <p:spPr bwMode="auto">
            <a:xfrm>
              <a:off x="4670" y="900"/>
              <a:ext cx="312" cy="252"/>
            </a:xfrm>
            <a:custGeom>
              <a:avLst/>
              <a:gdLst>
                <a:gd name="T0" fmla="*/ 0 w 312"/>
                <a:gd name="T1" fmla="*/ 0 h 252"/>
                <a:gd name="T2" fmla="*/ 84 w 312"/>
                <a:gd name="T3" fmla="*/ 0 h 252"/>
                <a:gd name="T4" fmla="*/ 84 w 312"/>
                <a:gd name="T5" fmla="*/ 112 h 252"/>
                <a:gd name="T6" fmla="*/ 312 w 312"/>
                <a:gd name="T7" fmla="*/ 112 h 252"/>
                <a:gd name="T8" fmla="*/ 312 w 312"/>
                <a:gd name="T9" fmla="*/ 252 h 252"/>
                <a:gd name="T10" fmla="*/ 0 60000 65536"/>
                <a:gd name="T11" fmla="*/ 0 60000 65536"/>
                <a:gd name="T12" fmla="*/ 0 60000 65536"/>
                <a:gd name="T13" fmla="*/ 0 60000 65536"/>
                <a:gd name="T14" fmla="*/ 0 60000 65536"/>
                <a:gd name="T15" fmla="*/ 0 w 312"/>
                <a:gd name="T16" fmla="*/ 0 h 252"/>
                <a:gd name="T17" fmla="*/ 312 w 312"/>
                <a:gd name="T18" fmla="*/ 252 h 252"/>
              </a:gdLst>
              <a:ahLst/>
              <a:cxnLst>
                <a:cxn ang="T10">
                  <a:pos x="T0" y="T1"/>
                </a:cxn>
                <a:cxn ang="T11">
                  <a:pos x="T2" y="T3"/>
                </a:cxn>
                <a:cxn ang="T12">
                  <a:pos x="T4" y="T5"/>
                </a:cxn>
                <a:cxn ang="T13">
                  <a:pos x="T6" y="T7"/>
                </a:cxn>
                <a:cxn ang="T14">
                  <a:pos x="T8" y="T9"/>
                </a:cxn>
              </a:cxnLst>
              <a:rect l="T15" t="T16" r="T17" b="T18"/>
              <a:pathLst>
                <a:path w="312" h="252">
                  <a:moveTo>
                    <a:pt x="0" y="0"/>
                  </a:moveTo>
                  <a:lnTo>
                    <a:pt x="84" y="0"/>
                  </a:lnTo>
                  <a:lnTo>
                    <a:pt x="84" y="112"/>
                  </a:lnTo>
                  <a:lnTo>
                    <a:pt x="312" y="112"/>
                  </a:lnTo>
                  <a:lnTo>
                    <a:pt x="312" y="25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8" name="Line 324">
              <a:extLst>
                <a:ext uri="{FF2B5EF4-FFF2-40B4-BE49-F238E27FC236}">
                  <a16:creationId xmlns:a16="http://schemas.microsoft.com/office/drawing/2014/main" id="{E9BBFB80-1A6A-4899-AB11-8A4136318AC2}"/>
                </a:ext>
              </a:extLst>
            </p:cNvPr>
            <p:cNvSpPr>
              <a:spLocks noChangeShapeType="1"/>
            </p:cNvSpPr>
            <p:nvPr/>
          </p:nvSpPr>
          <p:spPr bwMode="auto">
            <a:xfrm>
              <a:off x="5110" y="1006"/>
              <a:ext cx="0" cy="89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 name="Line 325">
              <a:extLst>
                <a:ext uri="{FF2B5EF4-FFF2-40B4-BE49-F238E27FC236}">
                  <a16:creationId xmlns:a16="http://schemas.microsoft.com/office/drawing/2014/main" id="{8F8D4933-5AB8-42BD-953D-5F09ABD8F989}"/>
                </a:ext>
              </a:extLst>
            </p:cNvPr>
            <p:cNvSpPr>
              <a:spLocks noChangeShapeType="1"/>
            </p:cNvSpPr>
            <p:nvPr/>
          </p:nvSpPr>
          <p:spPr bwMode="auto">
            <a:xfrm>
              <a:off x="4346" y="992"/>
              <a:ext cx="0" cy="89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 name="Freeform 326">
              <a:extLst>
                <a:ext uri="{FF2B5EF4-FFF2-40B4-BE49-F238E27FC236}">
                  <a16:creationId xmlns:a16="http://schemas.microsoft.com/office/drawing/2014/main" id="{C5033D22-5C09-4816-A8CD-754B559EA1FD}"/>
                </a:ext>
              </a:extLst>
            </p:cNvPr>
            <p:cNvSpPr>
              <a:spLocks/>
            </p:cNvSpPr>
            <p:nvPr/>
          </p:nvSpPr>
          <p:spPr bwMode="auto">
            <a:xfrm>
              <a:off x="5016" y="1266"/>
              <a:ext cx="284" cy="82"/>
            </a:xfrm>
            <a:custGeom>
              <a:avLst/>
              <a:gdLst>
                <a:gd name="T0" fmla="*/ 0 w 284"/>
                <a:gd name="T1" fmla="*/ 0 h 82"/>
                <a:gd name="T2" fmla="*/ 284 w 284"/>
                <a:gd name="T3" fmla="*/ 0 h 82"/>
                <a:gd name="T4" fmla="*/ 284 w 284"/>
                <a:gd name="T5" fmla="*/ 82 h 82"/>
                <a:gd name="T6" fmla="*/ 0 60000 65536"/>
                <a:gd name="T7" fmla="*/ 0 60000 65536"/>
                <a:gd name="T8" fmla="*/ 0 60000 65536"/>
                <a:gd name="T9" fmla="*/ 0 w 284"/>
                <a:gd name="T10" fmla="*/ 0 h 82"/>
                <a:gd name="T11" fmla="*/ 284 w 284"/>
                <a:gd name="T12" fmla="*/ 82 h 82"/>
              </a:gdLst>
              <a:ahLst/>
              <a:cxnLst>
                <a:cxn ang="T6">
                  <a:pos x="T0" y="T1"/>
                </a:cxn>
                <a:cxn ang="T7">
                  <a:pos x="T2" y="T3"/>
                </a:cxn>
                <a:cxn ang="T8">
                  <a:pos x="T4" y="T5"/>
                </a:cxn>
              </a:cxnLst>
              <a:rect l="T9" t="T10" r="T11" b="T12"/>
              <a:pathLst>
                <a:path w="284" h="82">
                  <a:moveTo>
                    <a:pt x="0" y="0"/>
                  </a:moveTo>
                  <a:lnTo>
                    <a:pt x="284" y="0"/>
                  </a:lnTo>
                  <a:lnTo>
                    <a:pt x="284" y="8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1" name="Freeform 327">
              <a:extLst>
                <a:ext uri="{FF2B5EF4-FFF2-40B4-BE49-F238E27FC236}">
                  <a16:creationId xmlns:a16="http://schemas.microsoft.com/office/drawing/2014/main" id="{6D22ECB6-EF7E-43BF-B566-7C235EF9A75A}"/>
                </a:ext>
              </a:extLst>
            </p:cNvPr>
            <p:cNvSpPr>
              <a:spLocks/>
            </p:cNvSpPr>
            <p:nvPr/>
          </p:nvSpPr>
          <p:spPr bwMode="auto">
            <a:xfrm>
              <a:off x="5018" y="1582"/>
              <a:ext cx="282" cy="80"/>
            </a:xfrm>
            <a:custGeom>
              <a:avLst/>
              <a:gdLst>
                <a:gd name="T0" fmla="*/ 354 w 278"/>
                <a:gd name="T1" fmla="*/ 0 h 80"/>
                <a:gd name="T2" fmla="*/ 354 w 278"/>
                <a:gd name="T3" fmla="*/ 80 h 80"/>
                <a:gd name="T4" fmla="*/ 0 w 278"/>
                <a:gd name="T5" fmla="*/ 80 h 80"/>
                <a:gd name="T6" fmla="*/ 0 60000 65536"/>
                <a:gd name="T7" fmla="*/ 0 60000 65536"/>
                <a:gd name="T8" fmla="*/ 0 60000 65536"/>
                <a:gd name="T9" fmla="*/ 0 w 278"/>
                <a:gd name="T10" fmla="*/ 0 h 80"/>
                <a:gd name="T11" fmla="*/ 278 w 278"/>
                <a:gd name="T12" fmla="*/ 80 h 80"/>
              </a:gdLst>
              <a:ahLst/>
              <a:cxnLst>
                <a:cxn ang="T6">
                  <a:pos x="T0" y="T1"/>
                </a:cxn>
                <a:cxn ang="T7">
                  <a:pos x="T2" y="T3"/>
                </a:cxn>
                <a:cxn ang="T8">
                  <a:pos x="T4" y="T5"/>
                </a:cxn>
              </a:cxnLst>
              <a:rect l="T9" t="T10" r="T11" b="T12"/>
              <a:pathLst>
                <a:path w="278" h="80">
                  <a:moveTo>
                    <a:pt x="278" y="0"/>
                  </a:moveTo>
                  <a:lnTo>
                    <a:pt x="278" y="80"/>
                  </a:lnTo>
                  <a:lnTo>
                    <a:pt x="0" y="8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2" name="Rectangle 328">
              <a:extLst>
                <a:ext uri="{FF2B5EF4-FFF2-40B4-BE49-F238E27FC236}">
                  <a16:creationId xmlns:a16="http://schemas.microsoft.com/office/drawing/2014/main" id="{034464D1-E2F2-46C1-9B28-6459B20E9B89}"/>
                </a:ext>
              </a:extLst>
            </p:cNvPr>
            <p:cNvSpPr>
              <a:spLocks noChangeArrowheads="1"/>
            </p:cNvSpPr>
            <p:nvPr/>
          </p:nvSpPr>
          <p:spPr bwMode="auto">
            <a:xfrm>
              <a:off x="5270" y="1350"/>
              <a:ext cx="80"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3" name="AutoShape 329">
              <a:extLst>
                <a:ext uri="{FF2B5EF4-FFF2-40B4-BE49-F238E27FC236}">
                  <a16:creationId xmlns:a16="http://schemas.microsoft.com/office/drawing/2014/main" id="{F2D3D300-E109-4981-AFC2-9E998065DBFB}"/>
                </a:ext>
              </a:extLst>
            </p:cNvPr>
            <p:cNvSpPr>
              <a:spLocks noChangeArrowheads="1"/>
            </p:cNvSpPr>
            <p:nvPr/>
          </p:nvSpPr>
          <p:spPr bwMode="auto">
            <a:xfrm rot="5400000" flipH="1">
              <a:off x="5179" y="1415"/>
              <a:ext cx="448" cy="10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291 w 21600"/>
                <a:gd name="T13" fmla="*/ 4235 h 21600"/>
                <a:gd name="T14" fmla="*/ 17309 w 21600"/>
                <a:gd name="T15" fmla="*/ 17365 h 21600"/>
              </a:gdLst>
              <a:ahLst/>
              <a:cxnLst>
                <a:cxn ang="T8">
                  <a:pos x="T0" y="T1"/>
                </a:cxn>
                <a:cxn ang="T9">
                  <a:pos x="T2" y="T3"/>
                </a:cxn>
                <a:cxn ang="T10">
                  <a:pos x="T4" y="T5"/>
                </a:cxn>
                <a:cxn ang="T11">
                  <a:pos x="T6" y="T7"/>
                </a:cxn>
              </a:cxnLst>
              <a:rect l="T12" t="T13" r="T14" b="T15"/>
              <a:pathLst>
                <a:path w="21600" h="21600">
                  <a:moveTo>
                    <a:pt x="0" y="0"/>
                  </a:moveTo>
                  <a:lnTo>
                    <a:pt x="5014" y="21600"/>
                  </a:lnTo>
                  <a:lnTo>
                    <a:pt x="16586" y="21600"/>
                  </a:lnTo>
                  <a:lnTo>
                    <a:pt x="21600" y="0"/>
                  </a:lnTo>
                  <a:lnTo>
                    <a:pt x="0" y="0"/>
                  </a:lnTo>
                  <a:close/>
                </a:path>
              </a:pathLst>
            </a:cu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4" name="Line 330">
              <a:extLst>
                <a:ext uri="{FF2B5EF4-FFF2-40B4-BE49-F238E27FC236}">
                  <a16:creationId xmlns:a16="http://schemas.microsoft.com/office/drawing/2014/main" id="{776977ED-2956-4615-BFA6-C55DD50C2B75}"/>
                </a:ext>
              </a:extLst>
            </p:cNvPr>
            <p:cNvSpPr>
              <a:spLocks noChangeShapeType="1"/>
            </p:cNvSpPr>
            <p:nvPr/>
          </p:nvSpPr>
          <p:spPr bwMode="auto">
            <a:xfrm>
              <a:off x="4456" y="1464"/>
              <a:ext cx="13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 name="Line 331">
              <a:extLst>
                <a:ext uri="{FF2B5EF4-FFF2-40B4-BE49-F238E27FC236}">
                  <a16:creationId xmlns:a16="http://schemas.microsoft.com/office/drawing/2014/main" id="{9D81DCE4-9FD6-4971-A989-763410893A24}"/>
                </a:ext>
              </a:extLst>
            </p:cNvPr>
            <p:cNvSpPr>
              <a:spLocks noChangeShapeType="1"/>
            </p:cNvSpPr>
            <p:nvPr/>
          </p:nvSpPr>
          <p:spPr bwMode="auto">
            <a:xfrm flipH="1">
              <a:off x="4902" y="1462"/>
              <a:ext cx="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 name="Line 332">
              <a:extLst>
                <a:ext uri="{FF2B5EF4-FFF2-40B4-BE49-F238E27FC236}">
                  <a16:creationId xmlns:a16="http://schemas.microsoft.com/office/drawing/2014/main" id="{0725A3B4-67B8-42A1-B603-92D040905593}"/>
                </a:ext>
              </a:extLst>
            </p:cNvPr>
            <p:cNvSpPr>
              <a:spLocks noChangeShapeType="1"/>
            </p:cNvSpPr>
            <p:nvPr/>
          </p:nvSpPr>
          <p:spPr bwMode="auto">
            <a:xfrm flipV="1">
              <a:off x="4902" y="190"/>
              <a:ext cx="0" cy="12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7" name="Line 333">
              <a:extLst>
                <a:ext uri="{FF2B5EF4-FFF2-40B4-BE49-F238E27FC236}">
                  <a16:creationId xmlns:a16="http://schemas.microsoft.com/office/drawing/2014/main" id="{2E41ECD9-D396-4C24-BBA5-8D9D492E67A9}"/>
                </a:ext>
              </a:extLst>
            </p:cNvPr>
            <p:cNvSpPr>
              <a:spLocks noChangeShapeType="1"/>
            </p:cNvSpPr>
            <p:nvPr/>
          </p:nvSpPr>
          <p:spPr bwMode="auto">
            <a:xfrm flipV="1">
              <a:off x="4074" y="1718"/>
              <a:ext cx="0" cy="8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88" name="Group 334">
              <a:extLst>
                <a:ext uri="{FF2B5EF4-FFF2-40B4-BE49-F238E27FC236}">
                  <a16:creationId xmlns:a16="http://schemas.microsoft.com/office/drawing/2014/main" id="{2BEF2F6B-8FFF-4BAD-AE38-AABB608889D4}"/>
                </a:ext>
              </a:extLst>
            </p:cNvPr>
            <p:cNvGrpSpPr>
              <a:grpSpLocks/>
            </p:cNvGrpSpPr>
            <p:nvPr/>
          </p:nvGrpSpPr>
          <p:grpSpPr bwMode="auto">
            <a:xfrm>
              <a:off x="5078" y="276"/>
              <a:ext cx="126" cy="47"/>
              <a:chOff x="0" y="0"/>
              <a:chExt cx="120" cy="40"/>
            </a:xfrm>
          </p:grpSpPr>
          <p:sp>
            <p:nvSpPr>
              <p:cNvPr id="352" name="Rectangle 335">
                <a:extLst>
                  <a:ext uri="{FF2B5EF4-FFF2-40B4-BE49-F238E27FC236}">
                    <a16:creationId xmlns:a16="http://schemas.microsoft.com/office/drawing/2014/main" id="{3DDFADC2-B810-4B71-B79D-5BE74961AE4D}"/>
                  </a:ext>
                </a:extLst>
              </p:cNvPr>
              <p:cNvSpPr>
                <a:spLocks noChangeArrowheads="1"/>
              </p:cNvSpPr>
              <p:nvPr/>
            </p:nvSpPr>
            <p:spPr bwMode="auto">
              <a:xfrm>
                <a:off x="2" y="0"/>
                <a:ext cx="118" cy="1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3" name="Line 336">
                <a:extLst>
                  <a:ext uri="{FF2B5EF4-FFF2-40B4-BE49-F238E27FC236}">
                    <a16:creationId xmlns:a16="http://schemas.microsoft.com/office/drawing/2014/main" id="{08BE4A8E-4EBB-4396-B347-816814666498}"/>
                  </a:ext>
                </a:extLst>
              </p:cNvPr>
              <p:cNvSpPr>
                <a:spLocks noChangeShapeType="1"/>
              </p:cNvSpPr>
              <p:nvPr/>
            </p:nvSpPr>
            <p:spPr bwMode="auto">
              <a:xfrm>
                <a:off x="0" y="40"/>
                <a:ext cx="11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89" name="Line 337">
              <a:extLst>
                <a:ext uri="{FF2B5EF4-FFF2-40B4-BE49-F238E27FC236}">
                  <a16:creationId xmlns:a16="http://schemas.microsoft.com/office/drawing/2014/main" id="{6DDCEEAC-C8AF-4905-8508-B56019844E8B}"/>
                </a:ext>
              </a:extLst>
            </p:cNvPr>
            <p:cNvSpPr>
              <a:spLocks noChangeShapeType="1"/>
            </p:cNvSpPr>
            <p:nvPr/>
          </p:nvSpPr>
          <p:spPr bwMode="auto">
            <a:xfrm flipV="1">
              <a:off x="5136" y="318"/>
              <a:ext cx="0" cy="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0" name="Line 338">
              <a:extLst>
                <a:ext uri="{FF2B5EF4-FFF2-40B4-BE49-F238E27FC236}">
                  <a16:creationId xmlns:a16="http://schemas.microsoft.com/office/drawing/2014/main" id="{514EEC8C-C8AF-4B78-A59E-4AA77D809BCC}"/>
                </a:ext>
              </a:extLst>
            </p:cNvPr>
            <p:cNvSpPr>
              <a:spLocks noChangeShapeType="1"/>
            </p:cNvSpPr>
            <p:nvPr/>
          </p:nvSpPr>
          <p:spPr bwMode="auto">
            <a:xfrm flipV="1">
              <a:off x="5136" y="190"/>
              <a:ext cx="0" cy="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1" name="Line 339">
              <a:extLst>
                <a:ext uri="{FF2B5EF4-FFF2-40B4-BE49-F238E27FC236}">
                  <a16:creationId xmlns:a16="http://schemas.microsoft.com/office/drawing/2014/main" id="{0BFE994A-19AA-46B3-A532-285C4D7F7281}"/>
                </a:ext>
              </a:extLst>
            </p:cNvPr>
            <p:cNvSpPr>
              <a:spLocks noChangeShapeType="1"/>
            </p:cNvSpPr>
            <p:nvPr/>
          </p:nvSpPr>
          <p:spPr bwMode="auto">
            <a:xfrm>
              <a:off x="5098" y="412"/>
              <a:ext cx="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2" name="Line 340">
              <a:extLst>
                <a:ext uri="{FF2B5EF4-FFF2-40B4-BE49-F238E27FC236}">
                  <a16:creationId xmlns:a16="http://schemas.microsoft.com/office/drawing/2014/main" id="{3681F1E9-9495-47BA-AFD8-10C7FD9BEC2C}"/>
                </a:ext>
              </a:extLst>
            </p:cNvPr>
            <p:cNvSpPr>
              <a:spLocks noChangeShapeType="1"/>
            </p:cNvSpPr>
            <p:nvPr/>
          </p:nvSpPr>
          <p:spPr bwMode="auto">
            <a:xfrm>
              <a:off x="4170" y="190"/>
              <a:ext cx="0" cy="14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3" name="Freeform 341">
              <a:extLst>
                <a:ext uri="{FF2B5EF4-FFF2-40B4-BE49-F238E27FC236}">
                  <a16:creationId xmlns:a16="http://schemas.microsoft.com/office/drawing/2014/main" id="{58FC2845-84D8-40AB-ADFE-A97B12E89932}"/>
                </a:ext>
              </a:extLst>
            </p:cNvPr>
            <p:cNvSpPr>
              <a:spLocks/>
            </p:cNvSpPr>
            <p:nvPr/>
          </p:nvSpPr>
          <p:spPr bwMode="auto">
            <a:xfrm>
              <a:off x="4168" y="1618"/>
              <a:ext cx="82" cy="32"/>
            </a:xfrm>
            <a:custGeom>
              <a:avLst/>
              <a:gdLst>
                <a:gd name="T0" fmla="*/ 0 w 82"/>
                <a:gd name="T1" fmla="*/ 32 h 32"/>
                <a:gd name="T2" fmla="*/ 80 w 82"/>
                <a:gd name="T3" fmla="*/ 32 h 32"/>
                <a:gd name="T4" fmla="*/ 82 w 82"/>
                <a:gd name="T5" fmla="*/ 0 h 32"/>
                <a:gd name="T6" fmla="*/ 0 60000 65536"/>
                <a:gd name="T7" fmla="*/ 0 60000 65536"/>
                <a:gd name="T8" fmla="*/ 0 60000 65536"/>
                <a:gd name="T9" fmla="*/ 0 w 82"/>
                <a:gd name="T10" fmla="*/ 0 h 32"/>
                <a:gd name="T11" fmla="*/ 82 w 82"/>
                <a:gd name="T12" fmla="*/ 32 h 32"/>
              </a:gdLst>
              <a:ahLst/>
              <a:cxnLst>
                <a:cxn ang="T6">
                  <a:pos x="T0" y="T1"/>
                </a:cxn>
                <a:cxn ang="T7">
                  <a:pos x="T2" y="T3"/>
                </a:cxn>
                <a:cxn ang="T8">
                  <a:pos x="T4" y="T5"/>
                </a:cxn>
              </a:cxnLst>
              <a:rect l="T9" t="T10" r="T11" b="T12"/>
              <a:pathLst>
                <a:path w="82" h="32">
                  <a:moveTo>
                    <a:pt x="0" y="32"/>
                  </a:moveTo>
                  <a:lnTo>
                    <a:pt x="80" y="32"/>
                  </a:lnTo>
                  <a:lnTo>
                    <a:pt x="8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4" name="Freeform 342">
              <a:extLst>
                <a:ext uri="{FF2B5EF4-FFF2-40B4-BE49-F238E27FC236}">
                  <a16:creationId xmlns:a16="http://schemas.microsoft.com/office/drawing/2014/main" id="{96623776-2199-49B3-A717-4BD8E5C0DF67}"/>
                </a:ext>
              </a:extLst>
            </p:cNvPr>
            <p:cNvSpPr>
              <a:spLocks/>
            </p:cNvSpPr>
            <p:nvPr/>
          </p:nvSpPr>
          <p:spPr bwMode="auto">
            <a:xfrm>
              <a:off x="4050" y="1280"/>
              <a:ext cx="200" cy="312"/>
            </a:xfrm>
            <a:custGeom>
              <a:avLst/>
              <a:gdLst>
                <a:gd name="T0" fmla="*/ 0 w 200"/>
                <a:gd name="T1" fmla="*/ 312 h 312"/>
                <a:gd name="T2" fmla="*/ 0 w 200"/>
                <a:gd name="T3" fmla="*/ 0 h 312"/>
                <a:gd name="T4" fmla="*/ 200 w 200"/>
                <a:gd name="T5" fmla="*/ 0 h 312"/>
                <a:gd name="T6" fmla="*/ 198 w 200"/>
                <a:gd name="T7" fmla="*/ 24 h 312"/>
                <a:gd name="T8" fmla="*/ 0 60000 65536"/>
                <a:gd name="T9" fmla="*/ 0 60000 65536"/>
                <a:gd name="T10" fmla="*/ 0 60000 65536"/>
                <a:gd name="T11" fmla="*/ 0 60000 65536"/>
                <a:gd name="T12" fmla="*/ 0 w 200"/>
                <a:gd name="T13" fmla="*/ 0 h 312"/>
                <a:gd name="T14" fmla="*/ 200 w 200"/>
                <a:gd name="T15" fmla="*/ 312 h 312"/>
              </a:gdLst>
              <a:ahLst/>
              <a:cxnLst>
                <a:cxn ang="T8">
                  <a:pos x="T0" y="T1"/>
                </a:cxn>
                <a:cxn ang="T9">
                  <a:pos x="T2" y="T3"/>
                </a:cxn>
                <a:cxn ang="T10">
                  <a:pos x="T4" y="T5"/>
                </a:cxn>
                <a:cxn ang="T11">
                  <a:pos x="T6" y="T7"/>
                </a:cxn>
              </a:cxnLst>
              <a:rect l="T12" t="T13" r="T14" b="T15"/>
              <a:pathLst>
                <a:path w="200" h="312">
                  <a:moveTo>
                    <a:pt x="0" y="312"/>
                  </a:moveTo>
                  <a:lnTo>
                    <a:pt x="0" y="0"/>
                  </a:lnTo>
                  <a:lnTo>
                    <a:pt x="200" y="0"/>
                  </a:lnTo>
                  <a:lnTo>
                    <a:pt x="198" y="2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95" name="Group 343">
              <a:extLst>
                <a:ext uri="{FF2B5EF4-FFF2-40B4-BE49-F238E27FC236}">
                  <a16:creationId xmlns:a16="http://schemas.microsoft.com/office/drawing/2014/main" id="{564B925A-4B21-4207-B68C-83075BB1628F}"/>
                </a:ext>
              </a:extLst>
            </p:cNvPr>
            <p:cNvGrpSpPr>
              <a:grpSpLocks/>
            </p:cNvGrpSpPr>
            <p:nvPr/>
          </p:nvGrpSpPr>
          <p:grpSpPr bwMode="auto">
            <a:xfrm>
              <a:off x="3772" y="2130"/>
              <a:ext cx="120" cy="40"/>
              <a:chOff x="0" y="0"/>
              <a:chExt cx="120" cy="40"/>
            </a:xfrm>
          </p:grpSpPr>
          <p:sp>
            <p:nvSpPr>
              <p:cNvPr id="350" name="Rectangle 344">
                <a:extLst>
                  <a:ext uri="{FF2B5EF4-FFF2-40B4-BE49-F238E27FC236}">
                    <a16:creationId xmlns:a16="http://schemas.microsoft.com/office/drawing/2014/main" id="{64EBC723-C4F2-42CF-A102-E56E6ED470CE}"/>
                  </a:ext>
                </a:extLst>
              </p:cNvPr>
              <p:cNvSpPr>
                <a:spLocks noChangeArrowheads="1"/>
              </p:cNvSpPr>
              <p:nvPr/>
            </p:nvSpPr>
            <p:spPr bwMode="auto">
              <a:xfrm>
                <a:off x="2" y="0"/>
                <a:ext cx="118" cy="1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1" name="Line 345">
                <a:extLst>
                  <a:ext uri="{FF2B5EF4-FFF2-40B4-BE49-F238E27FC236}">
                    <a16:creationId xmlns:a16="http://schemas.microsoft.com/office/drawing/2014/main" id="{CE3418FF-A356-4E61-98A4-D8421C18844F}"/>
                  </a:ext>
                </a:extLst>
              </p:cNvPr>
              <p:cNvSpPr>
                <a:spLocks noChangeShapeType="1"/>
              </p:cNvSpPr>
              <p:nvPr/>
            </p:nvSpPr>
            <p:spPr bwMode="auto">
              <a:xfrm>
                <a:off x="0" y="40"/>
                <a:ext cx="11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96" name="Line 346">
              <a:extLst>
                <a:ext uri="{FF2B5EF4-FFF2-40B4-BE49-F238E27FC236}">
                  <a16:creationId xmlns:a16="http://schemas.microsoft.com/office/drawing/2014/main" id="{EDA83C22-B4BE-417B-8E2D-582121C05AE4}"/>
                </a:ext>
              </a:extLst>
            </p:cNvPr>
            <p:cNvSpPr>
              <a:spLocks noChangeShapeType="1"/>
            </p:cNvSpPr>
            <p:nvPr/>
          </p:nvSpPr>
          <p:spPr bwMode="auto">
            <a:xfrm flipV="1">
              <a:off x="1944" y="852"/>
              <a:ext cx="0" cy="14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 name="Line 347">
              <a:extLst>
                <a:ext uri="{FF2B5EF4-FFF2-40B4-BE49-F238E27FC236}">
                  <a16:creationId xmlns:a16="http://schemas.microsoft.com/office/drawing/2014/main" id="{8C91EEFB-B6B1-4170-9F7B-1AFB770A8C49}"/>
                </a:ext>
              </a:extLst>
            </p:cNvPr>
            <p:cNvSpPr>
              <a:spLocks noChangeShapeType="1"/>
            </p:cNvSpPr>
            <p:nvPr/>
          </p:nvSpPr>
          <p:spPr bwMode="auto">
            <a:xfrm flipV="1">
              <a:off x="2870" y="2428"/>
              <a:ext cx="0" cy="1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8" name="Line 348">
              <a:extLst>
                <a:ext uri="{FF2B5EF4-FFF2-40B4-BE49-F238E27FC236}">
                  <a16:creationId xmlns:a16="http://schemas.microsoft.com/office/drawing/2014/main" id="{09BE0253-F6A8-4A2D-A736-5D68D524AA0E}"/>
                </a:ext>
              </a:extLst>
            </p:cNvPr>
            <p:cNvSpPr>
              <a:spLocks noChangeShapeType="1"/>
            </p:cNvSpPr>
            <p:nvPr/>
          </p:nvSpPr>
          <p:spPr bwMode="auto">
            <a:xfrm flipV="1">
              <a:off x="2870" y="1438"/>
              <a:ext cx="0" cy="8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99" name="Group 349">
              <a:extLst>
                <a:ext uri="{FF2B5EF4-FFF2-40B4-BE49-F238E27FC236}">
                  <a16:creationId xmlns:a16="http://schemas.microsoft.com/office/drawing/2014/main" id="{CD10FAA5-8E8B-4389-AACD-E1AF89F1EDC1}"/>
                </a:ext>
              </a:extLst>
            </p:cNvPr>
            <p:cNvGrpSpPr>
              <a:grpSpLocks/>
            </p:cNvGrpSpPr>
            <p:nvPr/>
          </p:nvGrpSpPr>
          <p:grpSpPr bwMode="auto">
            <a:xfrm>
              <a:off x="1884" y="2280"/>
              <a:ext cx="120" cy="40"/>
              <a:chOff x="0" y="0"/>
              <a:chExt cx="120" cy="40"/>
            </a:xfrm>
          </p:grpSpPr>
          <p:sp>
            <p:nvSpPr>
              <p:cNvPr id="348" name="Rectangle 350">
                <a:extLst>
                  <a:ext uri="{FF2B5EF4-FFF2-40B4-BE49-F238E27FC236}">
                    <a16:creationId xmlns:a16="http://schemas.microsoft.com/office/drawing/2014/main" id="{7332D767-6027-4E4A-864C-60E970F19612}"/>
                  </a:ext>
                </a:extLst>
              </p:cNvPr>
              <p:cNvSpPr>
                <a:spLocks noChangeArrowheads="1"/>
              </p:cNvSpPr>
              <p:nvPr/>
            </p:nvSpPr>
            <p:spPr bwMode="auto">
              <a:xfrm>
                <a:off x="2" y="0"/>
                <a:ext cx="118" cy="1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9" name="Line 351">
                <a:extLst>
                  <a:ext uri="{FF2B5EF4-FFF2-40B4-BE49-F238E27FC236}">
                    <a16:creationId xmlns:a16="http://schemas.microsoft.com/office/drawing/2014/main" id="{9061F099-BE73-4A11-9D61-6A06802904C6}"/>
                  </a:ext>
                </a:extLst>
              </p:cNvPr>
              <p:cNvSpPr>
                <a:spLocks noChangeShapeType="1"/>
              </p:cNvSpPr>
              <p:nvPr/>
            </p:nvSpPr>
            <p:spPr bwMode="auto">
              <a:xfrm>
                <a:off x="0" y="40"/>
                <a:ext cx="11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00" name="Line 352">
              <a:extLst>
                <a:ext uri="{FF2B5EF4-FFF2-40B4-BE49-F238E27FC236}">
                  <a16:creationId xmlns:a16="http://schemas.microsoft.com/office/drawing/2014/main" id="{8AAA6961-B6B1-473B-B872-772E15BBF3A0}"/>
                </a:ext>
              </a:extLst>
            </p:cNvPr>
            <p:cNvSpPr>
              <a:spLocks noChangeShapeType="1"/>
            </p:cNvSpPr>
            <p:nvPr/>
          </p:nvSpPr>
          <p:spPr bwMode="auto">
            <a:xfrm>
              <a:off x="3137" y="1945"/>
              <a:ext cx="0" cy="3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1" name="Line 353">
              <a:extLst>
                <a:ext uri="{FF2B5EF4-FFF2-40B4-BE49-F238E27FC236}">
                  <a16:creationId xmlns:a16="http://schemas.microsoft.com/office/drawing/2014/main" id="{495BFDAB-D565-4446-81B9-85FB06553E51}"/>
                </a:ext>
              </a:extLst>
            </p:cNvPr>
            <p:cNvSpPr>
              <a:spLocks noChangeShapeType="1"/>
            </p:cNvSpPr>
            <p:nvPr/>
          </p:nvSpPr>
          <p:spPr bwMode="auto">
            <a:xfrm>
              <a:off x="3138" y="2366"/>
              <a:ext cx="0" cy="2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02" name="Group 354">
              <a:extLst>
                <a:ext uri="{FF2B5EF4-FFF2-40B4-BE49-F238E27FC236}">
                  <a16:creationId xmlns:a16="http://schemas.microsoft.com/office/drawing/2014/main" id="{54E54DDF-AD68-4948-B528-B65DC695A958}"/>
                </a:ext>
              </a:extLst>
            </p:cNvPr>
            <p:cNvGrpSpPr>
              <a:grpSpLocks/>
            </p:cNvGrpSpPr>
            <p:nvPr/>
          </p:nvGrpSpPr>
          <p:grpSpPr bwMode="auto">
            <a:xfrm>
              <a:off x="3414" y="510"/>
              <a:ext cx="120" cy="40"/>
              <a:chOff x="0" y="0"/>
              <a:chExt cx="120" cy="40"/>
            </a:xfrm>
          </p:grpSpPr>
          <p:sp>
            <p:nvSpPr>
              <p:cNvPr id="346" name="Rectangle 355">
                <a:extLst>
                  <a:ext uri="{FF2B5EF4-FFF2-40B4-BE49-F238E27FC236}">
                    <a16:creationId xmlns:a16="http://schemas.microsoft.com/office/drawing/2014/main" id="{9FA5FA44-1A08-4356-BE0D-E8C0BAD1F707}"/>
                  </a:ext>
                </a:extLst>
              </p:cNvPr>
              <p:cNvSpPr>
                <a:spLocks noChangeArrowheads="1"/>
              </p:cNvSpPr>
              <p:nvPr/>
            </p:nvSpPr>
            <p:spPr bwMode="auto">
              <a:xfrm>
                <a:off x="2" y="0"/>
                <a:ext cx="118" cy="1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7" name="Line 356">
                <a:extLst>
                  <a:ext uri="{FF2B5EF4-FFF2-40B4-BE49-F238E27FC236}">
                    <a16:creationId xmlns:a16="http://schemas.microsoft.com/office/drawing/2014/main" id="{F6BE9A5A-808C-4C34-83CC-9FE9AC4F6779}"/>
                  </a:ext>
                </a:extLst>
              </p:cNvPr>
              <p:cNvSpPr>
                <a:spLocks noChangeShapeType="1"/>
              </p:cNvSpPr>
              <p:nvPr/>
            </p:nvSpPr>
            <p:spPr bwMode="auto">
              <a:xfrm>
                <a:off x="0" y="40"/>
                <a:ext cx="11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03" name="Line 357">
              <a:extLst>
                <a:ext uri="{FF2B5EF4-FFF2-40B4-BE49-F238E27FC236}">
                  <a16:creationId xmlns:a16="http://schemas.microsoft.com/office/drawing/2014/main" id="{A2CC8C17-4F2A-444C-B800-604F0F0FDD2D}"/>
                </a:ext>
              </a:extLst>
            </p:cNvPr>
            <p:cNvSpPr>
              <a:spLocks noChangeShapeType="1"/>
            </p:cNvSpPr>
            <p:nvPr/>
          </p:nvSpPr>
          <p:spPr bwMode="auto">
            <a:xfrm>
              <a:off x="2360" y="438"/>
              <a:ext cx="0" cy="10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 name="Line 358">
              <a:extLst>
                <a:ext uri="{FF2B5EF4-FFF2-40B4-BE49-F238E27FC236}">
                  <a16:creationId xmlns:a16="http://schemas.microsoft.com/office/drawing/2014/main" id="{4754A59A-BF22-4FAA-88FE-DC6C85C316EC}"/>
                </a:ext>
              </a:extLst>
            </p:cNvPr>
            <p:cNvSpPr>
              <a:spLocks noChangeShapeType="1"/>
            </p:cNvSpPr>
            <p:nvPr/>
          </p:nvSpPr>
          <p:spPr bwMode="auto">
            <a:xfrm>
              <a:off x="2358" y="1478"/>
              <a:ext cx="6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 name="Line 359">
              <a:extLst>
                <a:ext uri="{FF2B5EF4-FFF2-40B4-BE49-F238E27FC236}">
                  <a16:creationId xmlns:a16="http://schemas.microsoft.com/office/drawing/2014/main" id="{2CCCC588-CA61-422F-9D28-7D7841E71199}"/>
                </a:ext>
              </a:extLst>
            </p:cNvPr>
            <p:cNvSpPr>
              <a:spLocks noChangeShapeType="1"/>
            </p:cNvSpPr>
            <p:nvPr/>
          </p:nvSpPr>
          <p:spPr bwMode="auto">
            <a:xfrm>
              <a:off x="453" y="426"/>
              <a:ext cx="337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 name="Line 360">
              <a:extLst>
                <a:ext uri="{FF2B5EF4-FFF2-40B4-BE49-F238E27FC236}">
                  <a16:creationId xmlns:a16="http://schemas.microsoft.com/office/drawing/2014/main" id="{A2B077D6-02F1-47E8-92B8-E4089C2EF61D}"/>
                </a:ext>
              </a:extLst>
            </p:cNvPr>
            <p:cNvSpPr>
              <a:spLocks noChangeShapeType="1"/>
            </p:cNvSpPr>
            <p:nvPr/>
          </p:nvSpPr>
          <p:spPr bwMode="auto">
            <a:xfrm>
              <a:off x="446" y="192"/>
              <a:ext cx="296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 name="Line 361">
              <a:extLst>
                <a:ext uri="{FF2B5EF4-FFF2-40B4-BE49-F238E27FC236}">
                  <a16:creationId xmlns:a16="http://schemas.microsoft.com/office/drawing/2014/main" id="{F48B0FB6-DD9D-4850-BF36-F2F2372296ED}"/>
                </a:ext>
              </a:extLst>
            </p:cNvPr>
            <p:cNvSpPr>
              <a:spLocks noChangeShapeType="1"/>
            </p:cNvSpPr>
            <p:nvPr/>
          </p:nvSpPr>
          <p:spPr bwMode="auto">
            <a:xfrm>
              <a:off x="3570" y="192"/>
              <a:ext cx="19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 name="Oval 362">
              <a:extLst>
                <a:ext uri="{FF2B5EF4-FFF2-40B4-BE49-F238E27FC236}">
                  <a16:creationId xmlns:a16="http://schemas.microsoft.com/office/drawing/2014/main" id="{8652978B-5E30-4D21-BD12-4FF038BF45C6}"/>
                </a:ext>
              </a:extLst>
            </p:cNvPr>
            <p:cNvSpPr>
              <a:spLocks noChangeArrowheads="1"/>
            </p:cNvSpPr>
            <p:nvPr/>
          </p:nvSpPr>
          <p:spPr bwMode="auto">
            <a:xfrm>
              <a:off x="245" y="2578"/>
              <a:ext cx="27" cy="27"/>
            </a:xfrm>
            <a:prstGeom prst="ellipse">
              <a:avLst/>
            </a:prstGeom>
            <a:solidFill>
              <a:schemeClr val="tx2"/>
            </a:solidFill>
            <a:ln w="9525">
              <a:solidFill>
                <a:schemeClr val="tx1"/>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9" name="Oval 363">
              <a:extLst>
                <a:ext uri="{FF2B5EF4-FFF2-40B4-BE49-F238E27FC236}">
                  <a16:creationId xmlns:a16="http://schemas.microsoft.com/office/drawing/2014/main" id="{CC5B89D1-4305-4F64-8C44-7EB3D2A28886}"/>
                </a:ext>
              </a:extLst>
            </p:cNvPr>
            <p:cNvSpPr>
              <a:spLocks noChangeArrowheads="1"/>
            </p:cNvSpPr>
            <p:nvPr/>
          </p:nvSpPr>
          <p:spPr bwMode="auto">
            <a:xfrm>
              <a:off x="599" y="2578"/>
              <a:ext cx="27" cy="27"/>
            </a:xfrm>
            <a:prstGeom prst="ellipse">
              <a:avLst/>
            </a:prstGeom>
            <a:solidFill>
              <a:schemeClr val="tx1"/>
            </a:solidFill>
            <a:ln w="12700">
              <a:solidFill>
                <a:schemeClr val="tx1"/>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0" name="Oval 364">
              <a:extLst>
                <a:ext uri="{FF2B5EF4-FFF2-40B4-BE49-F238E27FC236}">
                  <a16:creationId xmlns:a16="http://schemas.microsoft.com/office/drawing/2014/main" id="{4B41039B-2FCB-4891-9588-B82C40FB04C7}"/>
                </a:ext>
              </a:extLst>
            </p:cNvPr>
            <p:cNvSpPr>
              <a:spLocks noChangeArrowheads="1"/>
            </p:cNvSpPr>
            <p:nvPr/>
          </p:nvSpPr>
          <p:spPr bwMode="auto">
            <a:xfrm>
              <a:off x="887" y="2579"/>
              <a:ext cx="27" cy="27"/>
            </a:xfrm>
            <a:prstGeom prst="ellipse">
              <a:avLst/>
            </a:prstGeom>
            <a:solidFill>
              <a:schemeClr val="tx2"/>
            </a:solidFill>
            <a:ln w="9525">
              <a:solidFill>
                <a:schemeClr val="tx1"/>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1" name="Oval 365">
              <a:extLst>
                <a:ext uri="{FF2B5EF4-FFF2-40B4-BE49-F238E27FC236}">
                  <a16:creationId xmlns:a16="http://schemas.microsoft.com/office/drawing/2014/main" id="{4FD34CB1-2F90-4232-89BE-7BF0FD65BD49}"/>
                </a:ext>
              </a:extLst>
            </p:cNvPr>
            <p:cNvSpPr>
              <a:spLocks noChangeArrowheads="1"/>
            </p:cNvSpPr>
            <p:nvPr/>
          </p:nvSpPr>
          <p:spPr bwMode="auto">
            <a:xfrm>
              <a:off x="886" y="2212"/>
              <a:ext cx="27" cy="27"/>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2" name="Oval 366">
              <a:extLst>
                <a:ext uri="{FF2B5EF4-FFF2-40B4-BE49-F238E27FC236}">
                  <a16:creationId xmlns:a16="http://schemas.microsoft.com/office/drawing/2014/main" id="{C631CF2C-332D-480A-9A61-434676942291}"/>
                </a:ext>
              </a:extLst>
            </p:cNvPr>
            <p:cNvSpPr>
              <a:spLocks noChangeArrowheads="1"/>
            </p:cNvSpPr>
            <p:nvPr/>
          </p:nvSpPr>
          <p:spPr bwMode="auto">
            <a:xfrm>
              <a:off x="1144" y="2214"/>
              <a:ext cx="27" cy="27"/>
            </a:xfrm>
            <a:prstGeom prst="ellipse">
              <a:avLst/>
            </a:prstGeom>
            <a:solidFill>
              <a:schemeClr val="tx2"/>
            </a:solidFill>
            <a:ln w="12700">
              <a:solidFill>
                <a:schemeClr val="tx1"/>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3" name="Oval 367">
              <a:extLst>
                <a:ext uri="{FF2B5EF4-FFF2-40B4-BE49-F238E27FC236}">
                  <a16:creationId xmlns:a16="http://schemas.microsoft.com/office/drawing/2014/main" id="{F45A6E01-59B7-4B83-8B48-C40FF1A6F4DE}"/>
                </a:ext>
              </a:extLst>
            </p:cNvPr>
            <p:cNvSpPr>
              <a:spLocks noChangeArrowheads="1"/>
            </p:cNvSpPr>
            <p:nvPr/>
          </p:nvSpPr>
          <p:spPr bwMode="auto">
            <a:xfrm>
              <a:off x="1386" y="2579"/>
              <a:ext cx="27" cy="27"/>
            </a:xfrm>
            <a:prstGeom prst="ellipse">
              <a:avLst/>
            </a:prstGeom>
            <a:solidFill>
              <a:schemeClr val="tx2"/>
            </a:solidFill>
            <a:ln w="9525">
              <a:solidFill>
                <a:schemeClr val="tx1"/>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4" name="Oval 368">
              <a:extLst>
                <a:ext uri="{FF2B5EF4-FFF2-40B4-BE49-F238E27FC236}">
                  <a16:creationId xmlns:a16="http://schemas.microsoft.com/office/drawing/2014/main" id="{C52DD90B-F6E3-4A2F-9C85-39BF8DADA1FE}"/>
                </a:ext>
              </a:extLst>
            </p:cNvPr>
            <p:cNvSpPr>
              <a:spLocks noChangeArrowheads="1"/>
            </p:cNvSpPr>
            <p:nvPr/>
          </p:nvSpPr>
          <p:spPr bwMode="auto">
            <a:xfrm>
              <a:off x="1385" y="2363"/>
              <a:ext cx="27" cy="27"/>
            </a:xfrm>
            <a:prstGeom prst="ellipse">
              <a:avLst/>
            </a:prstGeom>
            <a:solidFill>
              <a:schemeClr val="tx2"/>
            </a:solidFill>
            <a:ln w="12700">
              <a:solidFill>
                <a:schemeClr val="tx2"/>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5" name="Oval 369">
              <a:extLst>
                <a:ext uri="{FF2B5EF4-FFF2-40B4-BE49-F238E27FC236}">
                  <a16:creationId xmlns:a16="http://schemas.microsoft.com/office/drawing/2014/main" id="{6BA4E45F-7C99-4A70-82E0-2B4482D48913}"/>
                </a:ext>
              </a:extLst>
            </p:cNvPr>
            <p:cNvSpPr>
              <a:spLocks noChangeArrowheads="1"/>
            </p:cNvSpPr>
            <p:nvPr/>
          </p:nvSpPr>
          <p:spPr bwMode="auto">
            <a:xfrm>
              <a:off x="1932" y="2578"/>
              <a:ext cx="27" cy="27"/>
            </a:xfrm>
            <a:prstGeom prst="ellipse">
              <a:avLst/>
            </a:prstGeom>
            <a:solidFill>
              <a:schemeClr val="tx2"/>
            </a:solidFill>
            <a:ln w="12700">
              <a:solidFill>
                <a:schemeClr val="tx1"/>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6" name="Oval 370">
              <a:extLst>
                <a:ext uri="{FF2B5EF4-FFF2-40B4-BE49-F238E27FC236}">
                  <a16:creationId xmlns:a16="http://schemas.microsoft.com/office/drawing/2014/main" id="{CFC84C54-DEDD-413C-AC60-5D9DC27E6343}"/>
                </a:ext>
              </a:extLst>
            </p:cNvPr>
            <p:cNvSpPr>
              <a:spLocks noChangeArrowheads="1"/>
            </p:cNvSpPr>
            <p:nvPr/>
          </p:nvSpPr>
          <p:spPr bwMode="auto">
            <a:xfrm>
              <a:off x="1932" y="1918"/>
              <a:ext cx="27" cy="27"/>
            </a:xfrm>
            <a:prstGeom prst="ellipse">
              <a:avLst/>
            </a:prstGeom>
            <a:solidFill>
              <a:schemeClr val="tx1"/>
            </a:solidFill>
            <a:ln w="12700">
              <a:solidFill>
                <a:schemeClr val="tx1"/>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7" name="Oval 371">
              <a:extLst>
                <a:ext uri="{FF2B5EF4-FFF2-40B4-BE49-F238E27FC236}">
                  <a16:creationId xmlns:a16="http://schemas.microsoft.com/office/drawing/2014/main" id="{A6F1AA54-4C97-4AEB-8D1D-E744E1BFEAA2}"/>
                </a:ext>
              </a:extLst>
            </p:cNvPr>
            <p:cNvSpPr>
              <a:spLocks noChangeArrowheads="1"/>
            </p:cNvSpPr>
            <p:nvPr/>
          </p:nvSpPr>
          <p:spPr bwMode="auto">
            <a:xfrm>
              <a:off x="2121" y="2183"/>
              <a:ext cx="27" cy="27"/>
            </a:xfrm>
            <a:prstGeom prst="ellipse">
              <a:avLst/>
            </a:prstGeom>
            <a:solidFill>
              <a:schemeClr val="tx1"/>
            </a:solidFill>
            <a:ln w="12700">
              <a:solidFill>
                <a:schemeClr val="tx1"/>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8" name="Oval 372">
              <a:extLst>
                <a:ext uri="{FF2B5EF4-FFF2-40B4-BE49-F238E27FC236}">
                  <a16:creationId xmlns:a16="http://schemas.microsoft.com/office/drawing/2014/main" id="{4107AC79-2EFF-4DFA-9A7B-49DDE04ED3DF}"/>
                </a:ext>
              </a:extLst>
            </p:cNvPr>
            <p:cNvSpPr>
              <a:spLocks noChangeArrowheads="1"/>
            </p:cNvSpPr>
            <p:nvPr/>
          </p:nvSpPr>
          <p:spPr bwMode="auto">
            <a:xfrm>
              <a:off x="2123" y="2579"/>
              <a:ext cx="27" cy="27"/>
            </a:xfrm>
            <a:prstGeom prst="ellipse">
              <a:avLst/>
            </a:prstGeom>
            <a:solidFill>
              <a:schemeClr val="tx2"/>
            </a:solidFill>
            <a:ln w="9525">
              <a:solidFill>
                <a:schemeClr val="tx1"/>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9" name="Oval 373">
              <a:extLst>
                <a:ext uri="{FF2B5EF4-FFF2-40B4-BE49-F238E27FC236}">
                  <a16:creationId xmlns:a16="http://schemas.microsoft.com/office/drawing/2014/main" id="{64B76F75-42C3-475A-9A19-A603CF9B0ED1}"/>
                </a:ext>
              </a:extLst>
            </p:cNvPr>
            <p:cNvSpPr>
              <a:spLocks noChangeArrowheads="1"/>
            </p:cNvSpPr>
            <p:nvPr/>
          </p:nvSpPr>
          <p:spPr bwMode="auto">
            <a:xfrm>
              <a:off x="2260" y="2579"/>
              <a:ext cx="27" cy="27"/>
            </a:xfrm>
            <a:prstGeom prst="ellipse">
              <a:avLst/>
            </a:prstGeom>
            <a:solidFill>
              <a:schemeClr val="tx2"/>
            </a:solidFill>
            <a:ln w="9525">
              <a:solidFill>
                <a:schemeClr val="tx1"/>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0" name="Oval 374">
              <a:extLst>
                <a:ext uri="{FF2B5EF4-FFF2-40B4-BE49-F238E27FC236}">
                  <a16:creationId xmlns:a16="http://schemas.microsoft.com/office/drawing/2014/main" id="{36E6154D-8307-482C-8B56-4482A7036A68}"/>
                </a:ext>
              </a:extLst>
            </p:cNvPr>
            <p:cNvSpPr>
              <a:spLocks noChangeArrowheads="1"/>
            </p:cNvSpPr>
            <p:nvPr/>
          </p:nvSpPr>
          <p:spPr bwMode="auto">
            <a:xfrm>
              <a:off x="2695" y="2578"/>
              <a:ext cx="27" cy="27"/>
            </a:xfrm>
            <a:prstGeom prst="ellipse">
              <a:avLst/>
            </a:prstGeom>
            <a:solidFill>
              <a:schemeClr val="tx2"/>
            </a:solidFill>
            <a:ln w="9525">
              <a:solidFill>
                <a:schemeClr val="tx1"/>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1" name="Oval 375">
              <a:extLst>
                <a:ext uri="{FF2B5EF4-FFF2-40B4-BE49-F238E27FC236}">
                  <a16:creationId xmlns:a16="http://schemas.microsoft.com/office/drawing/2014/main" id="{F6542170-6730-446C-B323-57B4BE49AD59}"/>
                </a:ext>
              </a:extLst>
            </p:cNvPr>
            <p:cNvSpPr>
              <a:spLocks noChangeArrowheads="1"/>
            </p:cNvSpPr>
            <p:nvPr/>
          </p:nvSpPr>
          <p:spPr bwMode="auto">
            <a:xfrm>
              <a:off x="2855" y="2580"/>
              <a:ext cx="27" cy="27"/>
            </a:xfrm>
            <a:prstGeom prst="ellipse">
              <a:avLst/>
            </a:prstGeom>
            <a:solidFill>
              <a:schemeClr val="tx2"/>
            </a:solidFill>
            <a:ln w="9525">
              <a:solidFill>
                <a:schemeClr val="tx1"/>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2" name="Oval 376">
              <a:extLst>
                <a:ext uri="{FF2B5EF4-FFF2-40B4-BE49-F238E27FC236}">
                  <a16:creationId xmlns:a16="http://schemas.microsoft.com/office/drawing/2014/main" id="{88FB4623-24B5-4EA4-A622-7278B2863AA4}"/>
                </a:ext>
              </a:extLst>
            </p:cNvPr>
            <p:cNvSpPr>
              <a:spLocks noChangeArrowheads="1"/>
            </p:cNvSpPr>
            <p:nvPr/>
          </p:nvSpPr>
          <p:spPr bwMode="auto">
            <a:xfrm>
              <a:off x="3125" y="2579"/>
              <a:ext cx="27" cy="27"/>
            </a:xfrm>
            <a:prstGeom prst="ellipse">
              <a:avLst/>
            </a:prstGeom>
            <a:solidFill>
              <a:schemeClr val="tx2"/>
            </a:solidFill>
            <a:ln w="9525">
              <a:solidFill>
                <a:schemeClr val="tx1"/>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3" name="Oval 377">
              <a:extLst>
                <a:ext uri="{FF2B5EF4-FFF2-40B4-BE49-F238E27FC236}">
                  <a16:creationId xmlns:a16="http://schemas.microsoft.com/office/drawing/2014/main" id="{E93CF1F3-262B-4732-9BA1-C4DC2656F507}"/>
                </a:ext>
              </a:extLst>
            </p:cNvPr>
            <p:cNvSpPr>
              <a:spLocks noChangeArrowheads="1"/>
            </p:cNvSpPr>
            <p:nvPr/>
          </p:nvSpPr>
          <p:spPr bwMode="auto">
            <a:xfrm>
              <a:off x="3125" y="1919"/>
              <a:ext cx="27" cy="27"/>
            </a:xfrm>
            <a:prstGeom prst="ellipse">
              <a:avLst/>
            </a:prstGeom>
            <a:solidFill>
              <a:schemeClr val="tx2"/>
            </a:solidFill>
            <a:ln w="12700">
              <a:solidFill>
                <a:schemeClr val="tx2"/>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4" name="Oval 378">
              <a:extLst>
                <a:ext uri="{FF2B5EF4-FFF2-40B4-BE49-F238E27FC236}">
                  <a16:creationId xmlns:a16="http://schemas.microsoft.com/office/drawing/2014/main" id="{440DB8F7-9C31-4190-83BF-D16A1746439A}"/>
                </a:ext>
              </a:extLst>
            </p:cNvPr>
            <p:cNvSpPr>
              <a:spLocks noChangeArrowheads="1"/>
            </p:cNvSpPr>
            <p:nvPr/>
          </p:nvSpPr>
          <p:spPr bwMode="auto">
            <a:xfrm>
              <a:off x="3379" y="2579"/>
              <a:ext cx="27" cy="27"/>
            </a:xfrm>
            <a:prstGeom prst="ellipse">
              <a:avLst/>
            </a:prstGeom>
            <a:solidFill>
              <a:schemeClr val="tx2"/>
            </a:solidFill>
            <a:ln w="9525">
              <a:solidFill>
                <a:schemeClr val="tx1"/>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 name="Oval 379">
              <a:extLst>
                <a:ext uri="{FF2B5EF4-FFF2-40B4-BE49-F238E27FC236}">
                  <a16:creationId xmlns:a16="http://schemas.microsoft.com/office/drawing/2014/main" id="{BCF40D6F-5276-45A1-8161-8538D6C88A38}"/>
                </a:ext>
              </a:extLst>
            </p:cNvPr>
            <p:cNvSpPr>
              <a:spLocks noChangeArrowheads="1"/>
            </p:cNvSpPr>
            <p:nvPr/>
          </p:nvSpPr>
          <p:spPr bwMode="auto">
            <a:xfrm>
              <a:off x="3581" y="2578"/>
              <a:ext cx="27" cy="27"/>
            </a:xfrm>
            <a:prstGeom prst="ellipse">
              <a:avLst/>
            </a:prstGeom>
            <a:solidFill>
              <a:schemeClr val="tx2"/>
            </a:solidFill>
            <a:ln w="9525">
              <a:solidFill>
                <a:schemeClr val="tx1"/>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6" name="Oval 380">
              <a:extLst>
                <a:ext uri="{FF2B5EF4-FFF2-40B4-BE49-F238E27FC236}">
                  <a16:creationId xmlns:a16="http://schemas.microsoft.com/office/drawing/2014/main" id="{ACB31C8E-F47B-4E24-97F4-744AA0C2D6E2}"/>
                </a:ext>
              </a:extLst>
            </p:cNvPr>
            <p:cNvSpPr>
              <a:spLocks noChangeArrowheads="1"/>
            </p:cNvSpPr>
            <p:nvPr/>
          </p:nvSpPr>
          <p:spPr bwMode="auto">
            <a:xfrm>
              <a:off x="3581" y="2273"/>
              <a:ext cx="27" cy="27"/>
            </a:xfrm>
            <a:prstGeom prst="ellipse">
              <a:avLst/>
            </a:prstGeom>
            <a:solidFill>
              <a:schemeClr val="tx2"/>
            </a:solidFill>
            <a:ln w="12700">
              <a:solidFill>
                <a:schemeClr val="tx2"/>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7" name="Oval 381">
              <a:extLst>
                <a:ext uri="{FF2B5EF4-FFF2-40B4-BE49-F238E27FC236}">
                  <a16:creationId xmlns:a16="http://schemas.microsoft.com/office/drawing/2014/main" id="{37B36231-740F-4379-AD1B-3165322CAE19}"/>
                </a:ext>
              </a:extLst>
            </p:cNvPr>
            <p:cNvSpPr>
              <a:spLocks noChangeArrowheads="1"/>
            </p:cNvSpPr>
            <p:nvPr/>
          </p:nvSpPr>
          <p:spPr bwMode="auto">
            <a:xfrm>
              <a:off x="3374" y="2279"/>
              <a:ext cx="27" cy="27"/>
            </a:xfrm>
            <a:prstGeom prst="ellipse">
              <a:avLst/>
            </a:prstGeom>
            <a:solidFill>
              <a:schemeClr val="tx2"/>
            </a:solidFill>
            <a:ln w="12700">
              <a:solidFill>
                <a:schemeClr val="tx1"/>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8" name="Oval 382">
              <a:extLst>
                <a:ext uri="{FF2B5EF4-FFF2-40B4-BE49-F238E27FC236}">
                  <a16:creationId xmlns:a16="http://schemas.microsoft.com/office/drawing/2014/main" id="{3BF7BF17-8D6E-4C88-8072-6C9C2360E1E8}"/>
                </a:ext>
              </a:extLst>
            </p:cNvPr>
            <p:cNvSpPr>
              <a:spLocks noChangeArrowheads="1"/>
            </p:cNvSpPr>
            <p:nvPr/>
          </p:nvSpPr>
          <p:spPr bwMode="auto">
            <a:xfrm>
              <a:off x="4062" y="2579"/>
              <a:ext cx="27" cy="27"/>
            </a:xfrm>
            <a:prstGeom prst="ellipse">
              <a:avLst/>
            </a:prstGeom>
            <a:solidFill>
              <a:schemeClr val="tx2"/>
            </a:solidFill>
            <a:ln w="9525">
              <a:solidFill>
                <a:schemeClr val="tx1"/>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9" name="Oval 383">
              <a:extLst>
                <a:ext uri="{FF2B5EF4-FFF2-40B4-BE49-F238E27FC236}">
                  <a16:creationId xmlns:a16="http://schemas.microsoft.com/office/drawing/2014/main" id="{9F78978B-695E-4489-92C6-DDA80123E151}"/>
                </a:ext>
              </a:extLst>
            </p:cNvPr>
            <p:cNvSpPr>
              <a:spLocks noChangeArrowheads="1"/>
            </p:cNvSpPr>
            <p:nvPr/>
          </p:nvSpPr>
          <p:spPr bwMode="auto">
            <a:xfrm>
              <a:off x="4572" y="2578"/>
              <a:ext cx="27" cy="27"/>
            </a:xfrm>
            <a:prstGeom prst="ellipse">
              <a:avLst/>
            </a:prstGeom>
            <a:solidFill>
              <a:schemeClr val="tx2"/>
            </a:solidFill>
            <a:ln w="9525">
              <a:solidFill>
                <a:schemeClr val="tx1"/>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0" name="Oval 384">
              <a:extLst>
                <a:ext uri="{FF2B5EF4-FFF2-40B4-BE49-F238E27FC236}">
                  <a16:creationId xmlns:a16="http://schemas.microsoft.com/office/drawing/2014/main" id="{1E17AD6A-5BE8-41B8-A50E-A6C8BFFD945B}"/>
                </a:ext>
              </a:extLst>
            </p:cNvPr>
            <p:cNvSpPr>
              <a:spLocks noChangeArrowheads="1"/>
            </p:cNvSpPr>
            <p:nvPr/>
          </p:nvSpPr>
          <p:spPr bwMode="auto">
            <a:xfrm>
              <a:off x="4458" y="1829"/>
              <a:ext cx="27" cy="27"/>
            </a:xfrm>
            <a:prstGeom prst="ellipse">
              <a:avLst/>
            </a:prstGeom>
            <a:solidFill>
              <a:schemeClr val="tx1"/>
            </a:solidFill>
            <a:ln w="12700">
              <a:solidFill>
                <a:schemeClr val="tx1"/>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1" name="Oval 385">
              <a:extLst>
                <a:ext uri="{FF2B5EF4-FFF2-40B4-BE49-F238E27FC236}">
                  <a16:creationId xmlns:a16="http://schemas.microsoft.com/office/drawing/2014/main" id="{7D57469A-3774-46EF-9E2B-6532699DD285}"/>
                </a:ext>
              </a:extLst>
            </p:cNvPr>
            <p:cNvSpPr>
              <a:spLocks noChangeArrowheads="1"/>
            </p:cNvSpPr>
            <p:nvPr/>
          </p:nvSpPr>
          <p:spPr bwMode="auto">
            <a:xfrm>
              <a:off x="4740" y="1912"/>
              <a:ext cx="27" cy="27"/>
            </a:xfrm>
            <a:prstGeom prst="ellipse">
              <a:avLst/>
            </a:prstGeom>
            <a:solidFill>
              <a:schemeClr val="tx2"/>
            </a:solidFill>
            <a:ln w="12700">
              <a:solidFill>
                <a:schemeClr val="tx1"/>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2" name="Oval 386">
              <a:extLst>
                <a:ext uri="{FF2B5EF4-FFF2-40B4-BE49-F238E27FC236}">
                  <a16:creationId xmlns:a16="http://schemas.microsoft.com/office/drawing/2014/main" id="{F72D4E6E-60EB-4EF0-849D-E7C9334AC8BC}"/>
                </a:ext>
              </a:extLst>
            </p:cNvPr>
            <p:cNvSpPr>
              <a:spLocks noChangeArrowheads="1"/>
            </p:cNvSpPr>
            <p:nvPr/>
          </p:nvSpPr>
          <p:spPr bwMode="auto">
            <a:xfrm>
              <a:off x="4854" y="2578"/>
              <a:ext cx="27" cy="27"/>
            </a:xfrm>
            <a:prstGeom prst="ellipse">
              <a:avLst/>
            </a:prstGeom>
            <a:solidFill>
              <a:schemeClr val="tx2"/>
            </a:solidFill>
            <a:ln w="9525">
              <a:solidFill>
                <a:schemeClr val="tx1"/>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3" name="Oval 387">
              <a:extLst>
                <a:ext uri="{FF2B5EF4-FFF2-40B4-BE49-F238E27FC236}">
                  <a16:creationId xmlns:a16="http://schemas.microsoft.com/office/drawing/2014/main" id="{4B246C56-DD8B-457E-AC36-FB0003A212EB}"/>
                </a:ext>
              </a:extLst>
            </p:cNvPr>
            <p:cNvSpPr>
              <a:spLocks noChangeArrowheads="1"/>
            </p:cNvSpPr>
            <p:nvPr/>
          </p:nvSpPr>
          <p:spPr bwMode="auto">
            <a:xfrm>
              <a:off x="4975" y="1448"/>
              <a:ext cx="27" cy="27"/>
            </a:xfrm>
            <a:prstGeom prst="ellipse">
              <a:avLst/>
            </a:prstGeom>
            <a:solidFill>
              <a:schemeClr val="tx1"/>
            </a:solidFill>
            <a:ln w="12700">
              <a:solidFill>
                <a:schemeClr val="tx1"/>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4" name="Oval 388">
              <a:extLst>
                <a:ext uri="{FF2B5EF4-FFF2-40B4-BE49-F238E27FC236}">
                  <a16:creationId xmlns:a16="http://schemas.microsoft.com/office/drawing/2014/main" id="{F3554634-348F-4408-A0EE-E2D7F64736EC}"/>
                </a:ext>
              </a:extLst>
            </p:cNvPr>
            <p:cNvSpPr>
              <a:spLocks noChangeArrowheads="1"/>
            </p:cNvSpPr>
            <p:nvPr/>
          </p:nvSpPr>
          <p:spPr bwMode="auto">
            <a:xfrm>
              <a:off x="4745" y="1559"/>
              <a:ext cx="27" cy="27"/>
            </a:xfrm>
            <a:prstGeom prst="ellipse">
              <a:avLst/>
            </a:prstGeom>
            <a:solidFill>
              <a:schemeClr val="tx2"/>
            </a:solidFill>
            <a:ln w="12700">
              <a:solidFill>
                <a:schemeClr val="tx2"/>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5" name="Oval 389">
              <a:extLst>
                <a:ext uri="{FF2B5EF4-FFF2-40B4-BE49-F238E27FC236}">
                  <a16:creationId xmlns:a16="http://schemas.microsoft.com/office/drawing/2014/main" id="{3799C0C6-761C-489E-A51F-6A46BEC160FC}"/>
                </a:ext>
              </a:extLst>
            </p:cNvPr>
            <p:cNvSpPr>
              <a:spLocks noChangeArrowheads="1"/>
            </p:cNvSpPr>
            <p:nvPr/>
          </p:nvSpPr>
          <p:spPr bwMode="auto">
            <a:xfrm>
              <a:off x="4571" y="1449"/>
              <a:ext cx="27" cy="27"/>
            </a:xfrm>
            <a:prstGeom prst="ellipse">
              <a:avLst/>
            </a:prstGeom>
            <a:solidFill>
              <a:schemeClr val="tx2"/>
            </a:solidFill>
            <a:ln w="12700">
              <a:solidFill>
                <a:schemeClr val="tx1"/>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6" name="Oval 390">
              <a:extLst>
                <a:ext uri="{FF2B5EF4-FFF2-40B4-BE49-F238E27FC236}">
                  <a16:creationId xmlns:a16="http://schemas.microsoft.com/office/drawing/2014/main" id="{4E9DE1FF-9A6C-466E-947E-DFB1F4205081}"/>
                </a:ext>
              </a:extLst>
            </p:cNvPr>
            <p:cNvSpPr>
              <a:spLocks noChangeArrowheads="1"/>
            </p:cNvSpPr>
            <p:nvPr/>
          </p:nvSpPr>
          <p:spPr bwMode="auto">
            <a:xfrm>
              <a:off x="4739" y="994"/>
              <a:ext cx="27" cy="27"/>
            </a:xfrm>
            <a:prstGeom prst="ellipse">
              <a:avLst/>
            </a:prstGeom>
            <a:solidFill>
              <a:schemeClr val="tx2"/>
            </a:solidFill>
            <a:ln w="12700">
              <a:solidFill>
                <a:schemeClr val="tx2"/>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7" name="Oval 391">
              <a:extLst>
                <a:ext uri="{FF2B5EF4-FFF2-40B4-BE49-F238E27FC236}">
                  <a16:creationId xmlns:a16="http://schemas.microsoft.com/office/drawing/2014/main" id="{0E9C76B2-35FD-45A8-92CE-93C147889FA2}"/>
                </a:ext>
              </a:extLst>
            </p:cNvPr>
            <p:cNvSpPr>
              <a:spLocks noChangeArrowheads="1"/>
            </p:cNvSpPr>
            <p:nvPr/>
          </p:nvSpPr>
          <p:spPr bwMode="auto">
            <a:xfrm>
              <a:off x="4449" y="1071"/>
              <a:ext cx="27" cy="27"/>
            </a:xfrm>
            <a:prstGeom prst="ellipse">
              <a:avLst/>
            </a:prstGeom>
            <a:solidFill>
              <a:schemeClr val="tx2"/>
            </a:solidFill>
            <a:ln w="12700">
              <a:solidFill>
                <a:schemeClr val="tx1"/>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8" name="Oval 392">
              <a:extLst>
                <a:ext uri="{FF2B5EF4-FFF2-40B4-BE49-F238E27FC236}">
                  <a16:creationId xmlns:a16="http://schemas.microsoft.com/office/drawing/2014/main" id="{4DC2EA93-F49B-4D72-8921-A6973C1FC992}"/>
                </a:ext>
              </a:extLst>
            </p:cNvPr>
            <p:cNvSpPr>
              <a:spLocks noChangeArrowheads="1"/>
            </p:cNvSpPr>
            <p:nvPr/>
          </p:nvSpPr>
          <p:spPr bwMode="auto">
            <a:xfrm>
              <a:off x="5124" y="179"/>
              <a:ext cx="27" cy="27"/>
            </a:xfrm>
            <a:prstGeom prst="ellipse">
              <a:avLst/>
            </a:prstGeom>
            <a:solidFill>
              <a:schemeClr val="tx2"/>
            </a:solidFill>
            <a:ln w="12700">
              <a:solidFill>
                <a:schemeClr val="tx2"/>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9" name="Oval 393">
              <a:extLst>
                <a:ext uri="{FF2B5EF4-FFF2-40B4-BE49-F238E27FC236}">
                  <a16:creationId xmlns:a16="http://schemas.microsoft.com/office/drawing/2014/main" id="{5B9F91FC-5767-460C-9ED5-F9C88148BF76}"/>
                </a:ext>
              </a:extLst>
            </p:cNvPr>
            <p:cNvSpPr>
              <a:spLocks noChangeArrowheads="1"/>
            </p:cNvSpPr>
            <p:nvPr/>
          </p:nvSpPr>
          <p:spPr bwMode="auto">
            <a:xfrm>
              <a:off x="4890" y="179"/>
              <a:ext cx="27" cy="27"/>
            </a:xfrm>
            <a:prstGeom prst="ellipse">
              <a:avLst/>
            </a:prstGeom>
            <a:solidFill>
              <a:schemeClr val="tx2"/>
            </a:solidFill>
            <a:ln w="12700">
              <a:solidFill>
                <a:schemeClr val="tx2"/>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0" name="Oval 394">
              <a:extLst>
                <a:ext uri="{FF2B5EF4-FFF2-40B4-BE49-F238E27FC236}">
                  <a16:creationId xmlns:a16="http://schemas.microsoft.com/office/drawing/2014/main" id="{E8DA2BE2-0323-4703-92AC-579F66E1E31C}"/>
                </a:ext>
              </a:extLst>
            </p:cNvPr>
            <p:cNvSpPr>
              <a:spLocks noChangeArrowheads="1"/>
            </p:cNvSpPr>
            <p:nvPr/>
          </p:nvSpPr>
          <p:spPr bwMode="auto">
            <a:xfrm>
              <a:off x="4572" y="179"/>
              <a:ext cx="27" cy="27"/>
            </a:xfrm>
            <a:prstGeom prst="ellipse">
              <a:avLst/>
            </a:prstGeom>
            <a:solidFill>
              <a:schemeClr val="tx1"/>
            </a:solidFill>
            <a:ln w="12700">
              <a:solidFill>
                <a:schemeClr val="tx1"/>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1" name="Oval 395">
              <a:extLst>
                <a:ext uri="{FF2B5EF4-FFF2-40B4-BE49-F238E27FC236}">
                  <a16:creationId xmlns:a16="http://schemas.microsoft.com/office/drawing/2014/main" id="{8BFE9AD9-7DBC-4DB5-AA9B-89B7EDAAF42B}"/>
                </a:ext>
              </a:extLst>
            </p:cNvPr>
            <p:cNvSpPr>
              <a:spLocks noChangeArrowheads="1"/>
            </p:cNvSpPr>
            <p:nvPr/>
          </p:nvSpPr>
          <p:spPr bwMode="auto">
            <a:xfrm>
              <a:off x="4158" y="177"/>
              <a:ext cx="27" cy="27"/>
            </a:xfrm>
            <a:prstGeom prst="ellipse">
              <a:avLst/>
            </a:prstGeom>
            <a:solidFill>
              <a:schemeClr val="tx2"/>
            </a:solidFill>
            <a:ln w="12700">
              <a:solidFill>
                <a:schemeClr val="tx2"/>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2" name="Oval 396">
              <a:extLst>
                <a:ext uri="{FF2B5EF4-FFF2-40B4-BE49-F238E27FC236}">
                  <a16:creationId xmlns:a16="http://schemas.microsoft.com/office/drawing/2014/main" id="{949091A7-0F1D-458F-B6C7-32CE76C0A8B4}"/>
                </a:ext>
              </a:extLst>
            </p:cNvPr>
            <p:cNvSpPr>
              <a:spLocks noChangeArrowheads="1"/>
            </p:cNvSpPr>
            <p:nvPr/>
          </p:nvSpPr>
          <p:spPr bwMode="auto">
            <a:xfrm>
              <a:off x="3461" y="413"/>
              <a:ext cx="27" cy="27"/>
            </a:xfrm>
            <a:prstGeom prst="ellipse">
              <a:avLst/>
            </a:prstGeom>
            <a:solidFill>
              <a:schemeClr val="tx2"/>
            </a:solidFill>
            <a:ln w="12700">
              <a:solidFill>
                <a:schemeClr val="tx1"/>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3" name="Oval 397">
              <a:extLst>
                <a:ext uri="{FF2B5EF4-FFF2-40B4-BE49-F238E27FC236}">
                  <a16:creationId xmlns:a16="http://schemas.microsoft.com/office/drawing/2014/main" id="{670CC33D-EFA0-4F7E-ABC5-EB1E799B9099}"/>
                </a:ext>
              </a:extLst>
            </p:cNvPr>
            <p:cNvSpPr>
              <a:spLocks noChangeArrowheads="1"/>
            </p:cNvSpPr>
            <p:nvPr/>
          </p:nvSpPr>
          <p:spPr bwMode="auto">
            <a:xfrm>
              <a:off x="3066" y="413"/>
              <a:ext cx="27" cy="27"/>
            </a:xfrm>
            <a:prstGeom prst="ellipse">
              <a:avLst/>
            </a:prstGeom>
            <a:solidFill>
              <a:schemeClr val="tx2"/>
            </a:solidFill>
            <a:ln w="12700">
              <a:solidFill>
                <a:schemeClr val="tx1"/>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4" name="Oval 398">
              <a:extLst>
                <a:ext uri="{FF2B5EF4-FFF2-40B4-BE49-F238E27FC236}">
                  <a16:creationId xmlns:a16="http://schemas.microsoft.com/office/drawing/2014/main" id="{63537E56-7001-4497-A0FB-1A0B1A6C2384}"/>
                </a:ext>
              </a:extLst>
            </p:cNvPr>
            <p:cNvSpPr>
              <a:spLocks noChangeArrowheads="1"/>
            </p:cNvSpPr>
            <p:nvPr/>
          </p:nvSpPr>
          <p:spPr bwMode="auto">
            <a:xfrm>
              <a:off x="2690" y="414"/>
              <a:ext cx="27" cy="27"/>
            </a:xfrm>
            <a:prstGeom prst="ellipse">
              <a:avLst/>
            </a:prstGeom>
            <a:solidFill>
              <a:schemeClr val="tx2"/>
            </a:solidFill>
            <a:ln w="12700">
              <a:solidFill>
                <a:schemeClr val="tx1"/>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5" name="Oval 399">
              <a:extLst>
                <a:ext uri="{FF2B5EF4-FFF2-40B4-BE49-F238E27FC236}">
                  <a16:creationId xmlns:a16="http://schemas.microsoft.com/office/drawing/2014/main" id="{370F7CF0-2978-4203-A89F-203A2998B1DE}"/>
                </a:ext>
              </a:extLst>
            </p:cNvPr>
            <p:cNvSpPr>
              <a:spLocks noChangeArrowheads="1"/>
            </p:cNvSpPr>
            <p:nvPr/>
          </p:nvSpPr>
          <p:spPr bwMode="auto">
            <a:xfrm>
              <a:off x="2345" y="414"/>
              <a:ext cx="27" cy="27"/>
            </a:xfrm>
            <a:prstGeom prst="ellipse">
              <a:avLst/>
            </a:prstGeom>
            <a:solidFill>
              <a:schemeClr val="tx2"/>
            </a:solidFill>
            <a:ln w="12700">
              <a:solidFill>
                <a:schemeClr val="tx1"/>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6" name="Oval 400">
              <a:extLst>
                <a:ext uri="{FF2B5EF4-FFF2-40B4-BE49-F238E27FC236}">
                  <a16:creationId xmlns:a16="http://schemas.microsoft.com/office/drawing/2014/main" id="{8FEAE708-61EA-41DA-8570-83165F31F1E2}"/>
                </a:ext>
              </a:extLst>
            </p:cNvPr>
            <p:cNvSpPr>
              <a:spLocks noChangeArrowheads="1"/>
            </p:cNvSpPr>
            <p:nvPr/>
          </p:nvSpPr>
          <p:spPr bwMode="auto">
            <a:xfrm>
              <a:off x="1929" y="414"/>
              <a:ext cx="27" cy="27"/>
            </a:xfrm>
            <a:prstGeom prst="ellipse">
              <a:avLst/>
            </a:prstGeom>
            <a:solidFill>
              <a:schemeClr val="tx2"/>
            </a:solidFill>
            <a:ln w="12700">
              <a:solidFill>
                <a:schemeClr val="tx2"/>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7" name="Oval 401">
              <a:extLst>
                <a:ext uri="{FF2B5EF4-FFF2-40B4-BE49-F238E27FC236}">
                  <a16:creationId xmlns:a16="http://schemas.microsoft.com/office/drawing/2014/main" id="{DF8A1670-23DA-48B2-8476-24BA1A2DB4D9}"/>
                </a:ext>
              </a:extLst>
            </p:cNvPr>
            <p:cNvSpPr>
              <a:spLocks noChangeArrowheads="1"/>
            </p:cNvSpPr>
            <p:nvPr/>
          </p:nvSpPr>
          <p:spPr bwMode="auto">
            <a:xfrm>
              <a:off x="1590" y="412"/>
              <a:ext cx="27" cy="27"/>
            </a:xfrm>
            <a:prstGeom prst="ellipse">
              <a:avLst/>
            </a:prstGeom>
            <a:solidFill>
              <a:schemeClr val="tx2"/>
            </a:solidFill>
            <a:ln w="12700">
              <a:solidFill>
                <a:schemeClr val="tx1"/>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8" name="Oval 402">
              <a:extLst>
                <a:ext uri="{FF2B5EF4-FFF2-40B4-BE49-F238E27FC236}">
                  <a16:creationId xmlns:a16="http://schemas.microsoft.com/office/drawing/2014/main" id="{FC3DB733-8FE8-41C4-9F20-ED8FF18CA9CE}"/>
                </a:ext>
              </a:extLst>
            </p:cNvPr>
            <p:cNvSpPr>
              <a:spLocks noChangeArrowheads="1"/>
            </p:cNvSpPr>
            <p:nvPr/>
          </p:nvSpPr>
          <p:spPr bwMode="auto">
            <a:xfrm>
              <a:off x="1306" y="414"/>
              <a:ext cx="27" cy="27"/>
            </a:xfrm>
            <a:prstGeom prst="ellipse">
              <a:avLst/>
            </a:prstGeom>
            <a:solidFill>
              <a:schemeClr val="tx2"/>
            </a:solidFill>
            <a:ln w="12700">
              <a:solidFill>
                <a:schemeClr val="tx1"/>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9" name="Oval 403">
              <a:extLst>
                <a:ext uri="{FF2B5EF4-FFF2-40B4-BE49-F238E27FC236}">
                  <a16:creationId xmlns:a16="http://schemas.microsoft.com/office/drawing/2014/main" id="{E750A183-C8BE-41C2-A70D-C65B1D08CF96}"/>
                </a:ext>
              </a:extLst>
            </p:cNvPr>
            <p:cNvSpPr>
              <a:spLocks noChangeArrowheads="1"/>
            </p:cNvSpPr>
            <p:nvPr/>
          </p:nvSpPr>
          <p:spPr bwMode="auto">
            <a:xfrm>
              <a:off x="598" y="412"/>
              <a:ext cx="27" cy="27"/>
            </a:xfrm>
            <a:prstGeom prst="ellipse">
              <a:avLst/>
            </a:prstGeom>
            <a:solidFill>
              <a:srgbClr val="080808"/>
            </a:solidFill>
            <a:ln w="9525">
              <a:solidFill>
                <a:schemeClr val="tx1"/>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0" name="Oval 404">
              <a:extLst>
                <a:ext uri="{FF2B5EF4-FFF2-40B4-BE49-F238E27FC236}">
                  <a16:creationId xmlns:a16="http://schemas.microsoft.com/office/drawing/2014/main" id="{720CA066-EC96-4186-BF4E-C8D0768D36B4}"/>
                </a:ext>
              </a:extLst>
            </p:cNvPr>
            <p:cNvSpPr>
              <a:spLocks noChangeArrowheads="1"/>
            </p:cNvSpPr>
            <p:nvPr/>
          </p:nvSpPr>
          <p:spPr bwMode="auto">
            <a:xfrm>
              <a:off x="435" y="409"/>
              <a:ext cx="27" cy="27"/>
            </a:xfrm>
            <a:prstGeom prst="ellipse">
              <a:avLst/>
            </a:prstGeom>
            <a:solidFill>
              <a:schemeClr val="tx2"/>
            </a:solidFill>
            <a:ln w="12700">
              <a:solidFill>
                <a:schemeClr val="tx1"/>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1" name="Oval 405">
              <a:extLst>
                <a:ext uri="{FF2B5EF4-FFF2-40B4-BE49-F238E27FC236}">
                  <a16:creationId xmlns:a16="http://schemas.microsoft.com/office/drawing/2014/main" id="{53136A66-3B33-4ACC-A9D7-342635B2AD4B}"/>
                </a:ext>
              </a:extLst>
            </p:cNvPr>
            <p:cNvSpPr>
              <a:spLocks noChangeArrowheads="1"/>
            </p:cNvSpPr>
            <p:nvPr/>
          </p:nvSpPr>
          <p:spPr bwMode="auto">
            <a:xfrm>
              <a:off x="597" y="1878"/>
              <a:ext cx="27" cy="27"/>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2" name="Oval 406">
              <a:extLst>
                <a:ext uri="{FF2B5EF4-FFF2-40B4-BE49-F238E27FC236}">
                  <a16:creationId xmlns:a16="http://schemas.microsoft.com/office/drawing/2014/main" id="{22E47AD2-64A5-4404-8204-C5584C3B107A}"/>
                </a:ext>
              </a:extLst>
            </p:cNvPr>
            <p:cNvSpPr>
              <a:spLocks noChangeArrowheads="1"/>
            </p:cNvSpPr>
            <p:nvPr/>
          </p:nvSpPr>
          <p:spPr bwMode="auto">
            <a:xfrm>
              <a:off x="1306" y="1638"/>
              <a:ext cx="27" cy="27"/>
            </a:xfrm>
            <a:prstGeom prst="ellipse">
              <a:avLst/>
            </a:prstGeom>
            <a:solidFill>
              <a:schemeClr val="tx1"/>
            </a:solidFill>
            <a:ln w="12700">
              <a:solidFill>
                <a:schemeClr val="tx1"/>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3" name="Oval 407">
              <a:extLst>
                <a:ext uri="{FF2B5EF4-FFF2-40B4-BE49-F238E27FC236}">
                  <a16:creationId xmlns:a16="http://schemas.microsoft.com/office/drawing/2014/main" id="{C65A42DE-35CC-498B-8BAE-6E98E3A8033B}"/>
                </a:ext>
              </a:extLst>
            </p:cNvPr>
            <p:cNvSpPr>
              <a:spLocks noChangeArrowheads="1"/>
            </p:cNvSpPr>
            <p:nvPr/>
          </p:nvSpPr>
          <p:spPr bwMode="auto">
            <a:xfrm>
              <a:off x="1505" y="1636"/>
              <a:ext cx="27" cy="27"/>
            </a:xfrm>
            <a:prstGeom prst="ellipse">
              <a:avLst/>
            </a:prstGeom>
            <a:solidFill>
              <a:schemeClr val="tx2"/>
            </a:solidFill>
            <a:ln w="12700">
              <a:solidFill>
                <a:schemeClr val="tx1"/>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4" name="Oval 408">
              <a:extLst>
                <a:ext uri="{FF2B5EF4-FFF2-40B4-BE49-F238E27FC236}">
                  <a16:creationId xmlns:a16="http://schemas.microsoft.com/office/drawing/2014/main" id="{E2E0675F-958C-436E-AA78-88F3B339DEAA}"/>
                </a:ext>
              </a:extLst>
            </p:cNvPr>
            <p:cNvSpPr>
              <a:spLocks noChangeArrowheads="1"/>
            </p:cNvSpPr>
            <p:nvPr/>
          </p:nvSpPr>
          <p:spPr bwMode="auto">
            <a:xfrm>
              <a:off x="1667" y="1432"/>
              <a:ext cx="27" cy="27"/>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5" name="Oval 409">
              <a:extLst>
                <a:ext uri="{FF2B5EF4-FFF2-40B4-BE49-F238E27FC236}">
                  <a16:creationId xmlns:a16="http://schemas.microsoft.com/office/drawing/2014/main" id="{C83A0600-4D3E-4DCC-BB05-B0F47A5B8CB6}"/>
                </a:ext>
              </a:extLst>
            </p:cNvPr>
            <p:cNvSpPr>
              <a:spLocks noChangeArrowheads="1"/>
            </p:cNvSpPr>
            <p:nvPr/>
          </p:nvSpPr>
          <p:spPr bwMode="auto">
            <a:xfrm>
              <a:off x="1733" y="1726"/>
              <a:ext cx="27" cy="27"/>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6" name="Oval 410">
              <a:extLst>
                <a:ext uri="{FF2B5EF4-FFF2-40B4-BE49-F238E27FC236}">
                  <a16:creationId xmlns:a16="http://schemas.microsoft.com/office/drawing/2014/main" id="{FC9A52D3-EDD9-4EEA-B695-565B625A81BE}"/>
                </a:ext>
              </a:extLst>
            </p:cNvPr>
            <p:cNvSpPr>
              <a:spLocks noChangeArrowheads="1"/>
            </p:cNvSpPr>
            <p:nvPr/>
          </p:nvSpPr>
          <p:spPr bwMode="auto">
            <a:xfrm>
              <a:off x="1934" y="1636"/>
              <a:ext cx="27" cy="27"/>
            </a:xfrm>
            <a:prstGeom prst="ellipse">
              <a:avLst/>
            </a:prstGeom>
            <a:solidFill>
              <a:schemeClr val="tx1"/>
            </a:solidFill>
            <a:ln w="12700">
              <a:solidFill>
                <a:schemeClr val="tx1"/>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7" name="Oval 411">
              <a:extLst>
                <a:ext uri="{FF2B5EF4-FFF2-40B4-BE49-F238E27FC236}">
                  <a16:creationId xmlns:a16="http://schemas.microsoft.com/office/drawing/2014/main" id="{18867630-E242-4006-8AD7-F8850A3E7E19}"/>
                </a:ext>
              </a:extLst>
            </p:cNvPr>
            <p:cNvSpPr>
              <a:spLocks noChangeArrowheads="1"/>
            </p:cNvSpPr>
            <p:nvPr/>
          </p:nvSpPr>
          <p:spPr bwMode="auto">
            <a:xfrm>
              <a:off x="2421" y="1462"/>
              <a:ext cx="27" cy="27"/>
            </a:xfrm>
            <a:prstGeom prst="ellipse">
              <a:avLst/>
            </a:prstGeom>
            <a:solidFill>
              <a:schemeClr val="tx1"/>
            </a:solidFill>
            <a:ln w="12700">
              <a:solidFill>
                <a:schemeClr val="tx1"/>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8" name="Oval 412">
              <a:extLst>
                <a:ext uri="{FF2B5EF4-FFF2-40B4-BE49-F238E27FC236}">
                  <a16:creationId xmlns:a16="http://schemas.microsoft.com/office/drawing/2014/main" id="{E151749F-1463-43C2-B0BE-0DAD1719F327}"/>
                </a:ext>
              </a:extLst>
            </p:cNvPr>
            <p:cNvSpPr>
              <a:spLocks noChangeArrowheads="1"/>
            </p:cNvSpPr>
            <p:nvPr/>
          </p:nvSpPr>
          <p:spPr bwMode="auto">
            <a:xfrm>
              <a:off x="2693" y="1630"/>
              <a:ext cx="27" cy="27"/>
            </a:xfrm>
            <a:prstGeom prst="ellipse">
              <a:avLst/>
            </a:prstGeom>
            <a:solidFill>
              <a:schemeClr val="tx1"/>
            </a:solidFill>
            <a:ln w="12700">
              <a:solidFill>
                <a:schemeClr val="tx1"/>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9" name="Oval 413">
              <a:extLst>
                <a:ext uri="{FF2B5EF4-FFF2-40B4-BE49-F238E27FC236}">
                  <a16:creationId xmlns:a16="http://schemas.microsoft.com/office/drawing/2014/main" id="{78ED3630-39D9-4CBB-A148-1D2BE6886FEB}"/>
                </a:ext>
              </a:extLst>
            </p:cNvPr>
            <p:cNvSpPr>
              <a:spLocks noChangeArrowheads="1"/>
            </p:cNvSpPr>
            <p:nvPr/>
          </p:nvSpPr>
          <p:spPr bwMode="auto">
            <a:xfrm>
              <a:off x="2491" y="1755"/>
              <a:ext cx="27" cy="27"/>
            </a:xfrm>
            <a:prstGeom prst="ellipse">
              <a:avLst/>
            </a:prstGeom>
            <a:solidFill>
              <a:schemeClr val="tx1"/>
            </a:solidFill>
            <a:ln w="12700">
              <a:solidFill>
                <a:schemeClr val="tx1"/>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0" name="Oval 414">
              <a:extLst>
                <a:ext uri="{FF2B5EF4-FFF2-40B4-BE49-F238E27FC236}">
                  <a16:creationId xmlns:a16="http://schemas.microsoft.com/office/drawing/2014/main" id="{0EBA0289-5599-49DB-8B24-032BE60C1723}"/>
                </a:ext>
              </a:extLst>
            </p:cNvPr>
            <p:cNvSpPr>
              <a:spLocks noChangeArrowheads="1"/>
            </p:cNvSpPr>
            <p:nvPr/>
          </p:nvSpPr>
          <p:spPr bwMode="auto">
            <a:xfrm>
              <a:off x="3211" y="1750"/>
              <a:ext cx="27" cy="27"/>
            </a:xfrm>
            <a:prstGeom prst="ellipse">
              <a:avLst/>
            </a:prstGeom>
            <a:solidFill>
              <a:schemeClr val="tx2"/>
            </a:solidFill>
            <a:ln w="12700">
              <a:solidFill>
                <a:schemeClr val="tx2"/>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1" name="Oval 415">
              <a:extLst>
                <a:ext uri="{FF2B5EF4-FFF2-40B4-BE49-F238E27FC236}">
                  <a16:creationId xmlns:a16="http://schemas.microsoft.com/office/drawing/2014/main" id="{28F6E991-6C12-460A-921E-8F4F8EEB9157}"/>
                </a:ext>
              </a:extLst>
            </p:cNvPr>
            <p:cNvSpPr>
              <a:spLocks noChangeArrowheads="1"/>
            </p:cNvSpPr>
            <p:nvPr/>
          </p:nvSpPr>
          <p:spPr bwMode="auto">
            <a:xfrm>
              <a:off x="3143" y="1459"/>
              <a:ext cx="27" cy="27"/>
            </a:xfrm>
            <a:prstGeom prst="ellipse">
              <a:avLst/>
            </a:prstGeom>
            <a:solidFill>
              <a:schemeClr val="tx2"/>
            </a:solidFill>
            <a:ln w="12700">
              <a:solidFill>
                <a:schemeClr val="tx1"/>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2" name="Oval 416">
              <a:extLst>
                <a:ext uri="{FF2B5EF4-FFF2-40B4-BE49-F238E27FC236}">
                  <a16:creationId xmlns:a16="http://schemas.microsoft.com/office/drawing/2014/main" id="{0C1B0093-7455-459F-BF91-5B9B22D42681}"/>
                </a:ext>
              </a:extLst>
            </p:cNvPr>
            <p:cNvSpPr>
              <a:spLocks noChangeArrowheads="1"/>
            </p:cNvSpPr>
            <p:nvPr/>
          </p:nvSpPr>
          <p:spPr bwMode="auto">
            <a:xfrm>
              <a:off x="3428" y="1344"/>
              <a:ext cx="27" cy="27"/>
            </a:xfrm>
            <a:prstGeom prst="ellipse">
              <a:avLst/>
            </a:prstGeom>
            <a:solidFill>
              <a:schemeClr val="tx1"/>
            </a:solidFill>
            <a:ln w="12700">
              <a:solidFill>
                <a:schemeClr val="tx1"/>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3" name="Oval 417">
              <a:extLst>
                <a:ext uri="{FF2B5EF4-FFF2-40B4-BE49-F238E27FC236}">
                  <a16:creationId xmlns:a16="http://schemas.microsoft.com/office/drawing/2014/main" id="{B7501EE3-C41B-4BCE-9713-40E7EBFDF5C0}"/>
                </a:ext>
              </a:extLst>
            </p:cNvPr>
            <p:cNvSpPr>
              <a:spLocks noChangeArrowheads="1"/>
            </p:cNvSpPr>
            <p:nvPr/>
          </p:nvSpPr>
          <p:spPr bwMode="auto">
            <a:xfrm>
              <a:off x="3821" y="1644"/>
              <a:ext cx="27" cy="27"/>
            </a:xfrm>
            <a:prstGeom prst="ellipse">
              <a:avLst/>
            </a:prstGeom>
            <a:solidFill>
              <a:schemeClr val="tx2"/>
            </a:solidFill>
            <a:ln w="12700">
              <a:solidFill>
                <a:schemeClr val="tx1"/>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4" name="Oval 418">
              <a:extLst>
                <a:ext uri="{FF2B5EF4-FFF2-40B4-BE49-F238E27FC236}">
                  <a16:creationId xmlns:a16="http://schemas.microsoft.com/office/drawing/2014/main" id="{82162B23-FC80-4003-B360-BF9067D01737}"/>
                </a:ext>
              </a:extLst>
            </p:cNvPr>
            <p:cNvSpPr>
              <a:spLocks noChangeArrowheads="1"/>
            </p:cNvSpPr>
            <p:nvPr/>
          </p:nvSpPr>
          <p:spPr bwMode="auto">
            <a:xfrm>
              <a:off x="3572" y="1965"/>
              <a:ext cx="27" cy="27"/>
            </a:xfrm>
            <a:prstGeom prst="ellipse">
              <a:avLst/>
            </a:prstGeom>
            <a:solidFill>
              <a:schemeClr val="tx2"/>
            </a:solidFill>
            <a:ln w="12700">
              <a:solidFill>
                <a:schemeClr val="tx1"/>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5" name="Text Box 419">
              <a:extLst>
                <a:ext uri="{FF2B5EF4-FFF2-40B4-BE49-F238E27FC236}">
                  <a16:creationId xmlns:a16="http://schemas.microsoft.com/office/drawing/2014/main" id="{091D799D-2DAF-41E8-BBC9-847212731889}"/>
                </a:ext>
              </a:extLst>
            </p:cNvPr>
            <p:cNvSpPr txBox="1">
              <a:spLocks noChangeArrowheads="1"/>
            </p:cNvSpPr>
            <p:nvPr/>
          </p:nvSpPr>
          <p:spPr bwMode="auto">
            <a:xfrm>
              <a:off x="607" y="0"/>
              <a:ext cx="7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kumimoji="0" lang="en-US" altLang="zh-CN" sz="1200">
                  <a:solidFill>
                    <a:schemeClr val="tx1"/>
                  </a:solidFill>
                </a:rPr>
                <a:t>0.18~0.22 mA</a:t>
              </a:r>
            </a:p>
          </p:txBody>
        </p:sp>
        <p:sp>
          <p:nvSpPr>
            <p:cNvPr id="266" name="Text Box 420">
              <a:extLst>
                <a:ext uri="{FF2B5EF4-FFF2-40B4-BE49-F238E27FC236}">
                  <a16:creationId xmlns:a16="http://schemas.microsoft.com/office/drawing/2014/main" id="{CA3629CD-F7BC-4B0D-BF9A-EE10D129602A}"/>
                </a:ext>
              </a:extLst>
            </p:cNvPr>
            <p:cNvSpPr txBox="1">
              <a:spLocks noChangeArrowheads="1"/>
            </p:cNvSpPr>
            <p:nvPr/>
          </p:nvSpPr>
          <p:spPr bwMode="auto">
            <a:xfrm>
              <a:off x="2047" y="18"/>
              <a:ext cx="6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kumimoji="0" lang="en-US" altLang="zh-CN" sz="1200">
                  <a:solidFill>
                    <a:schemeClr val="tx1"/>
                  </a:solidFill>
                </a:rPr>
                <a:t>0.4~0.8 mA</a:t>
              </a:r>
            </a:p>
          </p:txBody>
        </p:sp>
        <p:sp>
          <p:nvSpPr>
            <p:cNvPr id="267" name="Text Box 421">
              <a:extLst>
                <a:ext uri="{FF2B5EF4-FFF2-40B4-BE49-F238E27FC236}">
                  <a16:creationId xmlns:a16="http://schemas.microsoft.com/office/drawing/2014/main" id="{C36BAA65-AFB0-43A9-A156-D3538F6EE214}"/>
                </a:ext>
              </a:extLst>
            </p:cNvPr>
            <p:cNvSpPr txBox="1">
              <a:spLocks noChangeArrowheads="1"/>
            </p:cNvSpPr>
            <p:nvPr/>
          </p:nvSpPr>
          <p:spPr bwMode="auto">
            <a:xfrm>
              <a:off x="2737" y="22"/>
              <a:ext cx="6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kumimoji="0" lang="en-US" altLang="zh-CN" sz="1200">
                  <a:solidFill>
                    <a:schemeClr val="tx1"/>
                  </a:solidFill>
                </a:rPr>
                <a:t>1~2 mA</a:t>
              </a:r>
            </a:p>
          </p:txBody>
        </p:sp>
        <p:sp>
          <p:nvSpPr>
            <p:cNvPr id="268" name="Text Box 422">
              <a:extLst>
                <a:ext uri="{FF2B5EF4-FFF2-40B4-BE49-F238E27FC236}">
                  <a16:creationId xmlns:a16="http://schemas.microsoft.com/office/drawing/2014/main" id="{12ED5C0B-3C70-41D0-BE96-D34D2E831925}"/>
                </a:ext>
              </a:extLst>
            </p:cNvPr>
            <p:cNvSpPr txBox="1">
              <a:spLocks noChangeArrowheads="1"/>
            </p:cNvSpPr>
            <p:nvPr/>
          </p:nvSpPr>
          <p:spPr bwMode="auto">
            <a:xfrm>
              <a:off x="3797" y="20"/>
              <a:ext cx="6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kumimoji="0" lang="en-US" altLang="zh-CN" sz="1200">
                  <a:solidFill>
                    <a:schemeClr val="tx1"/>
                  </a:solidFill>
                </a:rPr>
                <a:t>3~5 mA</a:t>
              </a:r>
            </a:p>
          </p:txBody>
        </p:sp>
        <p:sp>
          <p:nvSpPr>
            <p:cNvPr id="269" name="Text Box 423">
              <a:extLst>
                <a:ext uri="{FF2B5EF4-FFF2-40B4-BE49-F238E27FC236}">
                  <a16:creationId xmlns:a16="http://schemas.microsoft.com/office/drawing/2014/main" id="{586750D7-9008-4AC4-AD11-6A3754D03A92}"/>
                </a:ext>
              </a:extLst>
            </p:cNvPr>
            <p:cNvSpPr txBox="1">
              <a:spLocks noChangeArrowheads="1"/>
            </p:cNvSpPr>
            <p:nvPr/>
          </p:nvSpPr>
          <p:spPr bwMode="auto">
            <a:xfrm>
              <a:off x="4603" y="16"/>
              <a:ext cx="6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kumimoji="0" lang="en-US" altLang="zh-CN" sz="1200">
                  <a:solidFill>
                    <a:schemeClr val="tx1"/>
                  </a:solidFill>
                </a:rPr>
                <a:t>4~10 mA</a:t>
              </a:r>
            </a:p>
          </p:txBody>
        </p:sp>
        <p:sp>
          <p:nvSpPr>
            <p:cNvPr id="270" name="Text Box 424">
              <a:extLst>
                <a:ext uri="{FF2B5EF4-FFF2-40B4-BE49-F238E27FC236}">
                  <a16:creationId xmlns:a16="http://schemas.microsoft.com/office/drawing/2014/main" id="{847AE868-BD0B-4E91-8D33-496499D361FB}"/>
                </a:ext>
              </a:extLst>
            </p:cNvPr>
            <p:cNvSpPr txBox="1">
              <a:spLocks noChangeArrowheads="1"/>
            </p:cNvSpPr>
            <p:nvPr/>
          </p:nvSpPr>
          <p:spPr bwMode="auto">
            <a:xfrm>
              <a:off x="5143" y="222"/>
              <a:ext cx="44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buFont typeface="Arial" panose="020B0604020202020204" pitchFamily="34" charset="0"/>
                <a:buNone/>
              </a:pPr>
              <a:r>
                <a:rPr kumimoji="0" lang="en-US" altLang="zh-CN" sz="1200">
                  <a:solidFill>
                    <a:schemeClr val="tx1"/>
                  </a:solidFill>
                </a:rPr>
                <a:t>C</a:t>
              </a:r>
              <a:r>
                <a:rPr kumimoji="0" lang="en-US" altLang="zh-CN" sz="1700" baseline="-18000">
                  <a:solidFill>
                    <a:schemeClr val="tx1"/>
                  </a:solidFill>
                </a:rPr>
                <a:t>15</a:t>
              </a:r>
              <a:endParaRPr kumimoji="0" lang="en-US" altLang="zh-CN" sz="1200">
                <a:solidFill>
                  <a:schemeClr val="tx1"/>
                </a:solidFill>
                <a:latin typeface="Arial" panose="020B0604020202020204" pitchFamily="34" charset="0"/>
              </a:endParaRPr>
            </a:p>
            <a:p>
              <a:pPr eaLnBrk="1" hangingPunct="1">
                <a:lnSpc>
                  <a:spcPct val="80000"/>
                </a:lnSpc>
                <a:buFont typeface="Arial" panose="020B0604020202020204" pitchFamily="34" charset="0"/>
                <a:buNone/>
              </a:pPr>
              <a:r>
                <a:rPr kumimoji="0" lang="en-US" altLang="zh-CN" sz="1200">
                  <a:solidFill>
                    <a:schemeClr val="tx1"/>
                  </a:solidFill>
                </a:rPr>
                <a:t>100</a:t>
              </a:r>
              <a:r>
                <a:rPr kumimoji="0" lang="en-US" altLang="zh-CN" sz="1200">
                  <a:solidFill>
                    <a:schemeClr val="tx1"/>
                  </a:solidFill>
                  <a:latin typeface="宋体" panose="02010600030101010101" pitchFamily="2" charset="-122"/>
                </a:rPr>
                <a:t>μ</a:t>
              </a:r>
              <a:endParaRPr kumimoji="0" lang="en-US" altLang="zh-CN">
                <a:solidFill>
                  <a:schemeClr val="tx1"/>
                </a:solidFill>
                <a:latin typeface="宋体" panose="02010600030101010101" pitchFamily="2" charset="-122"/>
              </a:endParaRPr>
            </a:p>
          </p:txBody>
        </p:sp>
        <p:sp>
          <p:nvSpPr>
            <p:cNvPr id="271" name="Text Box 425">
              <a:extLst>
                <a:ext uri="{FF2B5EF4-FFF2-40B4-BE49-F238E27FC236}">
                  <a16:creationId xmlns:a16="http://schemas.microsoft.com/office/drawing/2014/main" id="{67FA3F95-8230-4379-92C6-7B9858C4AE73}"/>
                </a:ext>
              </a:extLst>
            </p:cNvPr>
            <p:cNvSpPr txBox="1">
              <a:spLocks noChangeArrowheads="1"/>
            </p:cNvSpPr>
            <p:nvPr/>
          </p:nvSpPr>
          <p:spPr bwMode="auto">
            <a:xfrm>
              <a:off x="4875" y="642"/>
              <a:ext cx="44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buFont typeface="Arial" panose="020B0604020202020204" pitchFamily="34" charset="0"/>
                <a:buNone/>
              </a:pPr>
              <a:r>
                <a:rPr kumimoji="0" lang="en-US" altLang="zh-CN" sz="1200">
                  <a:solidFill>
                    <a:schemeClr val="tx1"/>
                  </a:solidFill>
                </a:rPr>
                <a:t>V</a:t>
              </a:r>
              <a:r>
                <a:rPr kumimoji="0" lang="en-US" altLang="zh-CN" sz="1700" baseline="-18000">
                  <a:solidFill>
                    <a:schemeClr val="tx1"/>
                  </a:solidFill>
                </a:rPr>
                <a:t>6</a:t>
              </a:r>
              <a:endParaRPr kumimoji="0" lang="en-US" altLang="zh-CN" sz="1200">
                <a:solidFill>
                  <a:schemeClr val="tx1"/>
                </a:solidFill>
                <a:latin typeface="Arial" panose="020B0604020202020204" pitchFamily="34" charset="0"/>
              </a:endParaRPr>
            </a:p>
            <a:p>
              <a:pPr eaLnBrk="1" hangingPunct="1">
                <a:lnSpc>
                  <a:spcPct val="80000"/>
                </a:lnSpc>
                <a:buFont typeface="Arial" panose="020B0604020202020204" pitchFamily="34" charset="0"/>
                <a:buNone/>
              </a:pPr>
              <a:r>
                <a:rPr kumimoji="0" lang="en-US" altLang="zh-CN" sz="1200">
                  <a:solidFill>
                    <a:schemeClr val="tx1"/>
                  </a:solidFill>
                </a:rPr>
                <a:t>9013H</a:t>
              </a:r>
              <a:endParaRPr kumimoji="0" lang="en-US" altLang="zh-CN">
                <a:solidFill>
                  <a:schemeClr val="tx1"/>
                </a:solidFill>
                <a:latin typeface="宋体" panose="02010600030101010101" pitchFamily="2" charset="-122"/>
              </a:endParaRPr>
            </a:p>
          </p:txBody>
        </p:sp>
        <p:sp>
          <p:nvSpPr>
            <p:cNvPr id="272" name="Text Box 426">
              <a:extLst>
                <a:ext uri="{FF2B5EF4-FFF2-40B4-BE49-F238E27FC236}">
                  <a16:creationId xmlns:a16="http://schemas.microsoft.com/office/drawing/2014/main" id="{9CEDA417-31B9-4924-A081-7C0E6C622769}"/>
                </a:ext>
              </a:extLst>
            </p:cNvPr>
            <p:cNvSpPr txBox="1">
              <a:spLocks noChangeArrowheads="1"/>
            </p:cNvSpPr>
            <p:nvPr/>
          </p:nvSpPr>
          <p:spPr bwMode="auto">
            <a:xfrm>
              <a:off x="4493" y="578"/>
              <a:ext cx="44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buFont typeface="Arial" panose="020B0604020202020204" pitchFamily="34" charset="0"/>
                <a:buNone/>
              </a:pPr>
              <a:r>
                <a:rPr kumimoji="0" lang="en-US" altLang="zh-CN" sz="1200">
                  <a:solidFill>
                    <a:schemeClr val="tx1"/>
                  </a:solidFill>
                </a:rPr>
                <a:t>C</a:t>
              </a:r>
              <a:r>
                <a:rPr kumimoji="0" lang="en-US" altLang="zh-CN" sz="1700" baseline="-18000">
                  <a:solidFill>
                    <a:schemeClr val="tx1"/>
                  </a:solidFill>
                </a:rPr>
                <a:t>11</a:t>
              </a:r>
              <a:endParaRPr kumimoji="0" lang="en-US" altLang="zh-CN" sz="1200" baseline="-18000">
                <a:solidFill>
                  <a:schemeClr val="tx1"/>
                </a:solidFill>
                <a:latin typeface="Arial" panose="020B0604020202020204" pitchFamily="34" charset="0"/>
              </a:endParaRPr>
            </a:p>
            <a:p>
              <a:pPr eaLnBrk="1" hangingPunct="1">
                <a:lnSpc>
                  <a:spcPct val="80000"/>
                </a:lnSpc>
                <a:buFont typeface="Arial" panose="020B0604020202020204" pitchFamily="34" charset="0"/>
                <a:buNone/>
              </a:pPr>
              <a:r>
                <a:rPr kumimoji="0" lang="en-US" altLang="zh-CN" sz="1200">
                  <a:solidFill>
                    <a:schemeClr val="tx1"/>
                  </a:solidFill>
                </a:rPr>
                <a:t>223</a:t>
              </a:r>
              <a:endParaRPr kumimoji="0" lang="en-US" altLang="zh-CN">
                <a:solidFill>
                  <a:schemeClr val="tx1"/>
                </a:solidFill>
                <a:latin typeface="宋体" panose="02010600030101010101" pitchFamily="2" charset="-122"/>
              </a:endParaRPr>
            </a:p>
          </p:txBody>
        </p:sp>
        <p:sp>
          <p:nvSpPr>
            <p:cNvPr id="273" name="Text Box 427">
              <a:extLst>
                <a:ext uri="{FF2B5EF4-FFF2-40B4-BE49-F238E27FC236}">
                  <a16:creationId xmlns:a16="http://schemas.microsoft.com/office/drawing/2014/main" id="{F2767486-3FFD-4A4A-8417-CB8DE38BE3F5}"/>
                </a:ext>
              </a:extLst>
            </p:cNvPr>
            <p:cNvSpPr txBox="1">
              <a:spLocks noChangeArrowheads="1"/>
            </p:cNvSpPr>
            <p:nvPr/>
          </p:nvSpPr>
          <p:spPr bwMode="auto">
            <a:xfrm>
              <a:off x="4523" y="301"/>
              <a:ext cx="44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buFont typeface="Arial" panose="020B0604020202020204" pitchFamily="34" charset="0"/>
                <a:buNone/>
              </a:pPr>
              <a:r>
                <a:rPr kumimoji="0" lang="en-US" altLang="zh-CN" sz="1200" dirty="0">
                  <a:solidFill>
                    <a:schemeClr val="tx1"/>
                  </a:solidFill>
                </a:rPr>
                <a:t>R</a:t>
              </a:r>
              <a:r>
                <a:rPr kumimoji="0" lang="en-US" altLang="zh-CN" sz="1700" baseline="-18000" dirty="0">
                  <a:solidFill>
                    <a:schemeClr val="tx1"/>
                  </a:solidFill>
                </a:rPr>
                <a:t>11</a:t>
              </a:r>
              <a:endParaRPr kumimoji="0" lang="en-US" altLang="zh-CN" sz="1200" baseline="-18000" dirty="0">
                <a:solidFill>
                  <a:schemeClr val="tx1"/>
                </a:solidFill>
                <a:latin typeface="Arial" panose="020B0604020202020204" pitchFamily="34" charset="0"/>
              </a:endParaRPr>
            </a:p>
            <a:p>
              <a:pPr eaLnBrk="1" hangingPunct="1">
                <a:lnSpc>
                  <a:spcPct val="80000"/>
                </a:lnSpc>
                <a:buFont typeface="Arial" panose="020B0604020202020204" pitchFamily="34" charset="0"/>
                <a:buNone/>
              </a:pPr>
              <a:r>
                <a:rPr kumimoji="0" lang="en-US" altLang="zh-CN" sz="1200" dirty="0">
                  <a:solidFill>
                    <a:schemeClr val="tx1"/>
                  </a:solidFill>
                </a:rPr>
                <a:t>1K</a:t>
              </a:r>
              <a:endParaRPr kumimoji="0" lang="en-US" altLang="zh-CN" dirty="0">
                <a:solidFill>
                  <a:schemeClr val="tx1"/>
                </a:solidFill>
                <a:latin typeface="宋体" panose="02010600030101010101" pitchFamily="2" charset="-122"/>
              </a:endParaRPr>
            </a:p>
          </p:txBody>
        </p:sp>
        <p:grpSp>
          <p:nvGrpSpPr>
            <p:cNvPr id="274" name="Group 428">
              <a:extLst>
                <a:ext uri="{FF2B5EF4-FFF2-40B4-BE49-F238E27FC236}">
                  <a16:creationId xmlns:a16="http://schemas.microsoft.com/office/drawing/2014/main" id="{31C0BF01-0536-4A13-BED0-99BA753FA6D5}"/>
                </a:ext>
              </a:extLst>
            </p:cNvPr>
            <p:cNvGrpSpPr>
              <a:grpSpLocks/>
            </p:cNvGrpSpPr>
            <p:nvPr/>
          </p:nvGrpSpPr>
          <p:grpSpPr bwMode="auto">
            <a:xfrm>
              <a:off x="4874" y="532"/>
              <a:ext cx="54" cy="54"/>
              <a:chOff x="0" y="0"/>
              <a:chExt cx="54" cy="54"/>
            </a:xfrm>
          </p:grpSpPr>
          <p:sp>
            <p:nvSpPr>
              <p:cNvPr id="344" name="Line 429">
                <a:extLst>
                  <a:ext uri="{FF2B5EF4-FFF2-40B4-BE49-F238E27FC236}">
                    <a16:creationId xmlns:a16="http://schemas.microsoft.com/office/drawing/2014/main" id="{71B38841-6EB3-4435-B53B-AA58D4500254}"/>
                  </a:ext>
                </a:extLst>
              </p:cNvPr>
              <p:cNvSpPr>
                <a:spLocks noChangeShapeType="1"/>
              </p:cNvSpPr>
              <p:nvPr/>
            </p:nvSpPr>
            <p:spPr bwMode="auto">
              <a:xfrm flipH="1">
                <a:off x="4" y="0"/>
                <a:ext cx="50" cy="54"/>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5" name="Line 430">
                <a:extLst>
                  <a:ext uri="{FF2B5EF4-FFF2-40B4-BE49-F238E27FC236}">
                    <a16:creationId xmlns:a16="http://schemas.microsoft.com/office/drawing/2014/main" id="{004832AC-E1CD-4272-A804-FB538CD2AC69}"/>
                  </a:ext>
                </a:extLst>
              </p:cNvPr>
              <p:cNvSpPr>
                <a:spLocks noChangeShapeType="1"/>
              </p:cNvSpPr>
              <p:nvPr/>
            </p:nvSpPr>
            <p:spPr bwMode="auto">
              <a:xfrm rot="5400000" flipH="1">
                <a:off x="2" y="0"/>
                <a:ext cx="50" cy="54"/>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75" name="Text Box 431">
              <a:extLst>
                <a:ext uri="{FF2B5EF4-FFF2-40B4-BE49-F238E27FC236}">
                  <a16:creationId xmlns:a16="http://schemas.microsoft.com/office/drawing/2014/main" id="{11A33123-D941-478A-BB1E-160B4C9BC6D8}"/>
                </a:ext>
              </a:extLst>
            </p:cNvPr>
            <p:cNvSpPr txBox="1">
              <a:spLocks noChangeArrowheads="1"/>
            </p:cNvSpPr>
            <p:nvPr/>
          </p:nvSpPr>
          <p:spPr bwMode="auto">
            <a:xfrm>
              <a:off x="4936" y="150"/>
              <a:ext cx="18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kumimoji="0" lang="en-US" altLang="zh-CN" sz="1600" b="1">
                  <a:solidFill>
                    <a:schemeClr val="tx1"/>
                  </a:solidFill>
                </a:rPr>
                <a:t>+</a:t>
              </a:r>
              <a:endParaRPr kumimoji="0" lang="en-US" altLang="zh-CN">
                <a:solidFill>
                  <a:schemeClr val="tx1"/>
                </a:solidFill>
                <a:latin typeface="Arial" panose="020B0604020202020204" pitchFamily="34" charset="0"/>
              </a:endParaRPr>
            </a:p>
          </p:txBody>
        </p:sp>
        <p:sp>
          <p:nvSpPr>
            <p:cNvPr id="276" name="Text Box 432">
              <a:extLst>
                <a:ext uri="{FF2B5EF4-FFF2-40B4-BE49-F238E27FC236}">
                  <a16:creationId xmlns:a16="http://schemas.microsoft.com/office/drawing/2014/main" id="{855E0FDE-C2C0-4BB4-912A-A1F1820037A3}"/>
                </a:ext>
              </a:extLst>
            </p:cNvPr>
            <p:cNvSpPr txBox="1">
              <a:spLocks noChangeArrowheads="1"/>
            </p:cNvSpPr>
            <p:nvPr/>
          </p:nvSpPr>
          <p:spPr bwMode="auto">
            <a:xfrm>
              <a:off x="5029" y="897"/>
              <a:ext cx="44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buFont typeface="Arial" panose="020B0604020202020204" pitchFamily="34" charset="0"/>
                <a:buNone/>
              </a:pPr>
              <a:r>
                <a:rPr kumimoji="0" lang="en-US" altLang="zh-CN" sz="1200">
                  <a:solidFill>
                    <a:schemeClr val="tx1"/>
                  </a:solidFill>
                </a:rPr>
                <a:t>B</a:t>
              </a:r>
              <a:r>
                <a:rPr kumimoji="0" lang="en-US" altLang="zh-CN" sz="1700" baseline="-18000">
                  <a:solidFill>
                    <a:schemeClr val="tx1"/>
                  </a:solidFill>
                </a:rPr>
                <a:t>7</a:t>
              </a:r>
              <a:endParaRPr kumimoji="0" lang="en-US" altLang="zh-CN">
                <a:solidFill>
                  <a:schemeClr val="tx1"/>
                </a:solidFill>
                <a:latin typeface="宋体" panose="02010600030101010101" pitchFamily="2" charset="-122"/>
              </a:endParaRPr>
            </a:p>
          </p:txBody>
        </p:sp>
        <p:sp>
          <p:nvSpPr>
            <p:cNvPr id="277" name="Text Box 433">
              <a:extLst>
                <a:ext uri="{FF2B5EF4-FFF2-40B4-BE49-F238E27FC236}">
                  <a16:creationId xmlns:a16="http://schemas.microsoft.com/office/drawing/2014/main" id="{52A5A49B-5476-45F0-844F-9477254E0113}"/>
                </a:ext>
              </a:extLst>
            </p:cNvPr>
            <p:cNvSpPr txBox="1">
              <a:spLocks noChangeArrowheads="1"/>
            </p:cNvSpPr>
            <p:nvPr/>
          </p:nvSpPr>
          <p:spPr bwMode="auto">
            <a:xfrm>
              <a:off x="4089" y="768"/>
              <a:ext cx="44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buFont typeface="Arial" panose="020B0604020202020204" pitchFamily="34" charset="0"/>
                <a:buNone/>
              </a:pPr>
              <a:r>
                <a:rPr kumimoji="0" lang="en-US" altLang="zh-CN" sz="1200">
                  <a:solidFill>
                    <a:schemeClr val="tx1"/>
                  </a:solidFill>
                </a:rPr>
                <a:t>B</a:t>
              </a:r>
              <a:r>
                <a:rPr kumimoji="0" lang="en-US" altLang="zh-CN" sz="1700" baseline="-18000">
                  <a:solidFill>
                    <a:schemeClr val="tx1"/>
                  </a:solidFill>
                </a:rPr>
                <a:t>6</a:t>
              </a:r>
              <a:endParaRPr kumimoji="0" lang="en-US" altLang="zh-CN">
                <a:solidFill>
                  <a:schemeClr val="tx1"/>
                </a:solidFill>
                <a:latin typeface="宋体" panose="02010600030101010101" pitchFamily="2" charset="-122"/>
              </a:endParaRPr>
            </a:p>
          </p:txBody>
        </p:sp>
        <p:sp>
          <p:nvSpPr>
            <p:cNvPr id="278" name="Text Box 434">
              <a:extLst>
                <a:ext uri="{FF2B5EF4-FFF2-40B4-BE49-F238E27FC236}">
                  <a16:creationId xmlns:a16="http://schemas.microsoft.com/office/drawing/2014/main" id="{CCFFE1C4-39EB-4127-8857-8B60A700B4EE}"/>
                </a:ext>
              </a:extLst>
            </p:cNvPr>
            <p:cNvSpPr txBox="1">
              <a:spLocks noChangeArrowheads="1"/>
            </p:cNvSpPr>
            <p:nvPr/>
          </p:nvSpPr>
          <p:spPr bwMode="auto">
            <a:xfrm>
              <a:off x="3773" y="662"/>
              <a:ext cx="44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buFont typeface="Arial" panose="020B0604020202020204" pitchFamily="34" charset="0"/>
                <a:buNone/>
              </a:pPr>
              <a:r>
                <a:rPr kumimoji="0" lang="en-US" altLang="zh-CN" sz="1200">
                  <a:solidFill>
                    <a:schemeClr val="tx1"/>
                  </a:solidFill>
                </a:rPr>
                <a:t>R</a:t>
              </a:r>
              <a:r>
                <a:rPr kumimoji="0" lang="en-US" altLang="zh-CN" sz="1700" baseline="-18000">
                  <a:solidFill>
                    <a:schemeClr val="tx1"/>
                  </a:solidFill>
                </a:rPr>
                <a:t>10</a:t>
              </a:r>
              <a:endParaRPr kumimoji="0" lang="en-US" altLang="zh-CN" sz="1200" baseline="-18000">
                <a:solidFill>
                  <a:schemeClr val="tx1"/>
                </a:solidFill>
                <a:latin typeface="Arial" panose="020B0604020202020204" pitchFamily="34" charset="0"/>
              </a:endParaRPr>
            </a:p>
            <a:p>
              <a:pPr eaLnBrk="1" hangingPunct="1">
                <a:lnSpc>
                  <a:spcPct val="80000"/>
                </a:lnSpc>
                <a:buFont typeface="Arial" panose="020B0604020202020204" pitchFamily="34" charset="0"/>
                <a:buNone/>
              </a:pPr>
              <a:r>
                <a:rPr kumimoji="0" lang="en-US" altLang="zh-CN" sz="1200">
                  <a:solidFill>
                    <a:schemeClr val="tx1"/>
                  </a:solidFill>
                </a:rPr>
                <a:t>51K</a:t>
              </a:r>
              <a:endParaRPr kumimoji="0" lang="en-US" altLang="zh-CN">
                <a:solidFill>
                  <a:schemeClr val="tx1"/>
                </a:solidFill>
                <a:latin typeface="宋体" panose="02010600030101010101" pitchFamily="2" charset="-122"/>
              </a:endParaRPr>
            </a:p>
          </p:txBody>
        </p:sp>
        <p:sp>
          <p:nvSpPr>
            <p:cNvPr id="279" name="Text Box 435">
              <a:extLst>
                <a:ext uri="{FF2B5EF4-FFF2-40B4-BE49-F238E27FC236}">
                  <a16:creationId xmlns:a16="http://schemas.microsoft.com/office/drawing/2014/main" id="{5BE92564-171A-4F6D-B632-29B80295E682}"/>
                </a:ext>
              </a:extLst>
            </p:cNvPr>
            <p:cNvSpPr txBox="1">
              <a:spLocks noChangeArrowheads="1"/>
            </p:cNvSpPr>
            <p:nvPr/>
          </p:nvSpPr>
          <p:spPr bwMode="auto">
            <a:xfrm>
              <a:off x="3457" y="400"/>
              <a:ext cx="44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buFont typeface="Arial" panose="020B0604020202020204" pitchFamily="34" charset="0"/>
                <a:buNone/>
              </a:pPr>
              <a:r>
                <a:rPr kumimoji="0" lang="en-US" altLang="zh-CN" sz="1200">
                  <a:solidFill>
                    <a:schemeClr val="tx1"/>
                  </a:solidFill>
                </a:rPr>
                <a:t>C</a:t>
              </a:r>
              <a:r>
                <a:rPr kumimoji="0" lang="en-US" altLang="zh-CN" sz="1700" baseline="-18000">
                  <a:solidFill>
                    <a:schemeClr val="tx1"/>
                  </a:solidFill>
                </a:rPr>
                <a:t>14</a:t>
              </a:r>
              <a:endParaRPr kumimoji="0" lang="en-US" altLang="zh-CN" sz="1200">
                <a:solidFill>
                  <a:schemeClr val="tx1"/>
                </a:solidFill>
                <a:latin typeface="Arial" panose="020B0604020202020204" pitchFamily="34" charset="0"/>
              </a:endParaRPr>
            </a:p>
            <a:p>
              <a:pPr eaLnBrk="1" hangingPunct="1">
                <a:lnSpc>
                  <a:spcPct val="80000"/>
                </a:lnSpc>
                <a:buFont typeface="Arial" panose="020B0604020202020204" pitchFamily="34" charset="0"/>
                <a:buNone/>
              </a:pPr>
              <a:r>
                <a:rPr kumimoji="0" lang="en-US" altLang="zh-CN" sz="1200">
                  <a:solidFill>
                    <a:schemeClr val="tx1"/>
                  </a:solidFill>
                </a:rPr>
                <a:t>100</a:t>
              </a:r>
              <a:r>
                <a:rPr kumimoji="0" lang="en-US" altLang="zh-CN" sz="1200">
                  <a:solidFill>
                    <a:schemeClr val="tx1"/>
                  </a:solidFill>
                  <a:latin typeface="宋体" panose="02010600030101010101" pitchFamily="2" charset="-122"/>
                </a:rPr>
                <a:t>μ</a:t>
              </a:r>
              <a:endParaRPr kumimoji="0" lang="en-US" altLang="zh-CN">
                <a:solidFill>
                  <a:schemeClr val="tx1"/>
                </a:solidFill>
                <a:latin typeface="宋体" panose="02010600030101010101" pitchFamily="2" charset="-122"/>
              </a:endParaRPr>
            </a:p>
          </p:txBody>
        </p:sp>
        <p:sp>
          <p:nvSpPr>
            <p:cNvPr id="280" name="Text Box 436">
              <a:extLst>
                <a:ext uri="{FF2B5EF4-FFF2-40B4-BE49-F238E27FC236}">
                  <a16:creationId xmlns:a16="http://schemas.microsoft.com/office/drawing/2014/main" id="{1A0C8BCC-0808-434F-920C-060D8B1D560E}"/>
                </a:ext>
              </a:extLst>
            </p:cNvPr>
            <p:cNvSpPr txBox="1">
              <a:spLocks noChangeArrowheads="1"/>
            </p:cNvSpPr>
            <p:nvPr/>
          </p:nvSpPr>
          <p:spPr bwMode="auto">
            <a:xfrm>
              <a:off x="3173" y="210"/>
              <a:ext cx="6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kumimoji="0" lang="en-US" altLang="zh-CN" sz="1200">
                  <a:solidFill>
                    <a:schemeClr val="tx1"/>
                  </a:solidFill>
                </a:rPr>
                <a:t>R12   220</a:t>
              </a:r>
            </a:p>
          </p:txBody>
        </p:sp>
        <p:sp>
          <p:nvSpPr>
            <p:cNvPr id="281" name="Text Box 437">
              <a:extLst>
                <a:ext uri="{FF2B5EF4-FFF2-40B4-BE49-F238E27FC236}">
                  <a16:creationId xmlns:a16="http://schemas.microsoft.com/office/drawing/2014/main" id="{EC422C2F-D27E-4479-ACA2-4AAA7669A7A1}"/>
                </a:ext>
              </a:extLst>
            </p:cNvPr>
            <p:cNvSpPr txBox="1">
              <a:spLocks noChangeArrowheads="1"/>
            </p:cNvSpPr>
            <p:nvPr/>
          </p:nvSpPr>
          <p:spPr bwMode="auto">
            <a:xfrm>
              <a:off x="3286" y="372"/>
              <a:ext cx="18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kumimoji="0" lang="en-US" altLang="zh-CN" sz="1600" b="1">
                  <a:solidFill>
                    <a:schemeClr val="tx1"/>
                  </a:solidFill>
                </a:rPr>
                <a:t>+</a:t>
              </a:r>
              <a:endParaRPr kumimoji="0" lang="en-US" altLang="zh-CN">
                <a:solidFill>
                  <a:schemeClr val="tx1"/>
                </a:solidFill>
                <a:latin typeface="Arial" panose="020B0604020202020204" pitchFamily="34" charset="0"/>
              </a:endParaRPr>
            </a:p>
          </p:txBody>
        </p:sp>
        <p:sp>
          <p:nvSpPr>
            <p:cNvPr id="282" name="Text Box 438">
              <a:extLst>
                <a:ext uri="{FF2B5EF4-FFF2-40B4-BE49-F238E27FC236}">
                  <a16:creationId xmlns:a16="http://schemas.microsoft.com/office/drawing/2014/main" id="{8F879EC3-F62F-4C5D-84CE-11B6DC4F2BFA}"/>
                </a:ext>
              </a:extLst>
            </p:cNvPr>
            <p:cNvSpPr txBox="1">
              <a:spLocks noChangeArrowheads="1"/>
            </p:cNvSpPr>
            <p:nvPr/>
          </p:nvSpPr>
          <p:spPr bwMode="auto">
            <a:xfrm>
              <a:off x="3013" y="796"/>
              <a:ext cx="44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buFont typeface="Arial" panose="020B0604020202020204" pitchFamily="34" charset="0"/>
                <a:buNone/>
              </a:pPr>
              <a:r>
                <a:rPr kumimoji="0" lang="en-US" altLang="zh-CN" sz="1200">
                  <a:solidFill>
                    <a:schemeClr val="tx1"/>
                  </a:solidFill>
                </a:rPr>
                <a:t>B</a:t>
              </a:r>
              <a:r>
                <a:rPr kumimoji="0" lang="en-US" altLang="zh-CN" sz="1700" baseline="-18000">
                  <a:solidFill>
                    <a:schemeClr val="tx1"/>
                  </a:solidFill>
                </a:rPr>
                <a:t>5</a:t>
              </a:r>
              <a:endParaRPr kumimoji="0" lang="en-US" altLang="zh-CN">
                <a:solidFill>
                  <a:schemeClr val="tx1"/>
                </a:solidFill>
                <a:latin typeface="宋体" panose="02010600030101010101" pitchFamily="2" charset="-122"/>
              </a:endParaRPr>
            </a:p>
          </p:txBody>
        </p:sp>
        <p:sp>
          <p:nvSpPr>
            <p:cNvPr id="283" name="Text Box 439">
              <a:extLst>
                <a:ext uri="{FF2B5EF4-FFF2-40B4-BE49-F238E27FC236}">
                  <a16:creationId xmlns:a16="http://schemas.microsoft.com/office/drawing/2014/main" id="{2EE08CD7-2C73-4435-979C-CCCCA376A837}"/>
                </a:ext>
              </a:extLst>
            </p:cNvPr>
            <p:cNvSpPr txBox="1">
              <a:spLocks noChangeArrowheads="1"/>
            </p:cNvSpPr>
            <p:nvPr/>
          </p:nvSpPr>
          <p:spPr bwMode="auto">
            <a:xfrm>
              <a:off x="3747" y="1032"/>
              <a:ext cx="44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buFont typeface="Arial" panose="020B0604020202020204" pitchFamily="34" charset="0"/>
                <a:buNone/>
              </a:pPr>
              <a:r>
                <a:rPr kumimoji="0" lang="en-US" altLang="zh-CN" sz="1200">
                  <a:solidFill>
                    <a:schemeClr val="tx1"/>
                  </a:solidFill>
                </a:rPr>
                <a:t>V</a:t>
              </a:r>
              <a:r>
                <a:rPr kumimoji="0" lang="en-US" altLang="zh-CN" sz="1700" baseline="-18000">
                  <a:solidFill>
                    <a:schemeClr val="tx1"/>
                  </a:solidFill>
                </a:rPr>
                <a:t>5</a:t>
              </a:r>
              <a:endParaRPr kumimoji="0" lang="en-US" altLang="zh-CN" sz="1200">
                <a:solidFill>
                  <a:schemeClr val="tx1"/>
                </a:solidFill>
                <a:latin typeface="Arial" panose="020B0604020202020204" pitchFamily="34" charset="0"/>
              </a:endParaRPr>
            </a:p>
            <a:p>
              <a:pPr eaLnBrk="1" hangingPunct="1">
                <a:lnSpc>
                  <a:spcPct val="80000"/>
                </a:lnSpc>
                <a:buFont typeface="Arial" panose="020B0604020202020204" pitchFamily="34" charset="0"/>
                <a:buNone/>
              </a:pPr>
              <a:r>
                <a:rPr kumimoji="0" lang="en-US" altLang="zh-CN" sz="1200">
                  <a:solidFill>
                    <a:schemeClr val="tx1"/>
                  </a:solidFill>
                </a:rPr>
                <a:t>9014</a:t>
              </a:r>
              <a:endParaRPr kumimoji="0" lang="en-US" altLang="zh-CN">
                <a:solidFill>
                  <a:schemeClr val="tx1"/>
                </a:solidFill>
                <a:latin typeface="宋体" panose="02010600030101010101" pitchFamily="2" charset="-122"/>
              </a:endParaRPr>
            </a:p>
          </p:txBody>
        </p:sp>
        <p:sp>
          <p:nvSpPr>
            <p:cNvPr id="284" name="Text Box 440">
              <a:extLst>
                <a:ext uri="{FF2B5EF4-FFF2-40B4-BE49-F238E27FC236}">
                  <a16:creationId xmlns:a16="http://schemas.microsoft.com/office/drawing/2014/main" id="{3784EC3C-ED38-4AE5-AA09-754B309BD8ED}"/>
                </a:ext>
              </a:extLst>
            </p:cNvPr>
            <p:cNvSpPr txBox="1">
              <a:spLocks noChangeArrowheads="1"/>
            </p:cNvSpPr>
            <p:nvPr/>
          </p:nvSpPr>
          <p:spPr bwMode="auto">
            <a:xfrm>
              <a:off x="3345" y="936"/>
              <a:ext cx="44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buFont typeface="Arial" panose="020B0604020202020204" pitchFamily="34" charset="0"/>
                <a:buNone/>
              </a:pPr>
              <a:r>
                <a:rPr kumimoji="0" lang="en-US" altLang="zh-CN" sz="1200">
                  <a:solidFill>
                    <a:schemeClr val="tx1"/>
                  </a:solidFill>
                </a:rPr>
                <a:t>V</a:t>
              </a:r>
              <a:r>
                <a:rPr kumimoji="0" lang="en-US" altLang="zh-CN" sz="1700" baseline="-18000">
                  <a:solidFill>
                    <a:schemeClr val="tx1"/>
                  </a:solidFill>
                </a:rPr>
                <a:t>4</a:t>
              </a:r>
              <a:endParaRPr kumimoji="0" lang="en-US" altLang="zh-CN" sz="1200">
                <a:solidFill>
                  <a:schemeClr val="tx1"/>
                </a:solidFill>
                <a:latin typeface="Arial" panose="020B0604020202020204" pitchFamily="34" charset="0"/>
              </a:endParaRPr>
            </a:p>
            <a:p>
              <a:pPr eaLnBrk="1" hangingPunct="1">
                <a:lnSpc>
                  <a:spcPct val="80000"/>
                </a:lnSpc>
                <a:buFont typeface="Arial" panose="020B0604020202020204" pitchFamily="34" charset="0"/>
                <a:buNone/>
              </a:pPr>
              <a:r>
                <a:rPr kumimoji="0" lang="en-US" altLang="zh-CN" sz="1200">
                  <a:solidFill>
                    <a:schemeClr val="tx1"/>
                  </a:solidFill>
                </a:rPr>
                <a:t>9018H</a:t>
              </a:r>
              <a:endParaRPr kumimoji="0" lang="en-US" altLang="zh-CN">
                <a:solidFill>
                  <a:schemeClr val="tx1"/>
                </a:solidFill>
                <a:latin typeface="宋体" panose="02010600030101010101" pitchFamily="2" charset="-122"/>
              </a:endParaRPr>
            </a:p>
          </p:txBody>
        </p:sp>
        <p:sp>
          <p:nvSpPr>
            <p:cNvPr id="285" name="Text Box 441">
              <a:extLst>
                <a:ext uri="{FF2B5EF4-FFF2-40B4-BE49-F238E27FC236}">
                  <a16:creationId xmlns:a16="http://schemas.microsoft.com/office/drawing/2014/main" id="{282E3150-B222-4A8D-A850-E7ACD1049EE9}"/>
                </a:ext>
              </a:extLst>
            </p:cNvPr>
            <p:cNvSpPr txBox="1">
              <a:spLocks noChangeArrowheads="1"/>
            </p:cNvSpPr>
            <p:nvPr/>
          </p:nvSpPr>
          <p:spPr bwMode="auto">
            <a:xfrm>
              <a:off x="2665" y="908"/>
              <a:ext cx="44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buFont typeface="Arial" panose="020B0604020202020204" pitchFamily="34" charset="0"/>
                <a:buNone/>
              </a:pPr>
              <a:r>
                <a:rPr kumimoji="0" lang="en-US" altLang="zh-CN" sz="1200">
                  <a:solidFill>
                    <a:schemeClr val="tx1"/>
                  </a:solidFill>
                </a:rPr>
                <a:t>V</a:t>
              </a:r>
              <a:r>
                <a:rPr kumimoji="0" lang="en-US" altLang="zh-CN" sz="1700" baseline="-18000">
                  <a:solidFill>
                    <a:schemeClr val="tx1"/>
                  </a:solidFill>
                </a:rPr>
                <a:t>3</a:t>
              </a:r>
              <a:endParaRPr kumimoji="0" lang="en-US" altLang="zh-CN" sz="1200">
                <a:solidFill>
                  <a:schemeClr val="tx1"/>
                </a:solidFill>
                <a:latin typeface="Arial" panose="020B0604020202020204" pitchFamily="34" charset="0"/>
              </a:endParaRPr>
            </a:p>
            <a:p>
              <a:pPr eaLnBrk="1" hangingPunct="1">
                <a:lnSpc>
                  <a:spcPct val="80000"/>
                </a:lnSpc>
                <a:buFont typeface="Arial" panose="020B0604020202020204" pitchFamily="34" charset="0"/>
                <a:buNone/>
              </a:pPr>
              <a:r>
                <a:rPr kumimoji="0" lang="en-US" altLang="zh-CN" sz="1200">
                  <a:solidFill>
                    <a:schemeClr val="tx1"/>
                  </a:solidFill>
                </a:rPr>
                <a:t>9018H</a:t>
              </a:r>
              <a:endParaRPr kumimoji="0" lang="en-US" altLang="zh-CN">
                <a:solidFill>
                  <a:schemeClr val="tx1"/>
                </a:solidFill>
                <a:latin typeface="宋体" panose="02010600030101010101" pitchFamily="2" charset="-122"/>
              </a:endParaRPr>
            </a:p>
          </p:txBody>
        </p:sp>
        <p:sp>
          <p:nvSpPr>
            <p:cNvPr id="286" name="Text Box 442">
              <a:extLst>
                <a:ext uri="{FF2B5EF4-FFF2-40B4-BE49-F238E27FC236}">
                  <a16:creationId xmlns:a16="http://schemas.microsoft.com/office/drawing/2014/main" id="{5D4BE501-E43B-4323-A654-71765304492A}"/>
                </a:ext>
              </a:extLst>
            </p:cNvPr>
            <p:cNvSpPr txBox="1">
              <a:spLocks noChangeArrowheads="1"/>
            </p:cNvSpPr>
            <p:nvPr/>
          </p:nvSpPr>
          <p:spPr bwMode="auto">
            <a:xfrm>
              <a:off x="2657" y="638"/>
              <a:ext cx="44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buFont typeface="Arial" panose="020B0604020202020204" pitchFamily="34" charset="0"/>
                <a:buNone/>
              </a:pPr>
              <a:r>
                <a:rPr kumimoji="0" lang="en-US" altLang="zh-CN" sz="1200">
                  <a:solidFill>
                    <a:schemeClr val="tx1"/>
                  </a:solidFill>
                </a:rPr>
                <a:t>R</a:t>
              </a:r>
              <a:r>
                <a:rPr kumimoji="0" lang="en-US" altLang="zh-CN" sz="1700" baseline="-18000">
                  <a:solidFill>
                    <a:schemeClr val="tx1"/>
                  </a:solidFill>
                </a:rPr>
                <a:t>6</a:t>
              </a:r>
              <a:endParaRPr kumimoji="0" lang="en-US" altLang="zh-CN" sz="1200" baseline="-18000">
                <a:solidFill>
                  <a:schemeClr val="tx1"/>
                </a:solidFill>
                <a:latin typeface="Arial" panose="020B0604020202020204" pitchFamily="34" charset="0"/>
              </a:endParaRPr>
            </a:p>
            <a:p>
              <a:pPr eaLnBrk="1" hangingPunct="1">
                <a:lnSpc>
                  <a:spcPct val="80000"/>
                </a:lnSpc>
                <a:buFont typeface="Arial" panose="020B0604020202020204" pitchFamily="34" charset="0"/>
                <a:buNone/>
              </a:pPr>
              <a:r>
                <a:rPr kumimoji="0" lang="en-US" altLang="zh-CN" sz="1200">
                  <a:solidFill>
                    <a:schemeClr val="tx1"/>
                  </a:solidFill>
                </a:rPr>
                <a:t>62K</a:t>
              </a:r>
              <a:endParaRPr kumimoji="0" lang="en-US" altLang="zh-CN">
                <a:solidFill>
                  <a:schemeClr val="tx1"/>
                </a:solidFill>
                <a:latin typeface="宋体" panose="02010600030101010101" pitchFamily="2" charset="-122"/>
              </a:endParaRPr>
            </a:p>
          </p:txBody>
        </p:sp>
        <p:sp>
          <p:nvSpPr>
            <p:cNvPr id="287" name="Text Box 443">
              <a:extLst>
                <a:ext uri="{FF2B5EF4-FFF2-40B4-BE49-F238E27FC236}">
                  <a16:creationId xmlns:a16="http://schemas.microsoft.com/office/drawing/2014/main" id="{B8E90C22-AF2A-4033-91E3-BCFF0E264C31}"/>
                </a:ext>
              </a:extLst>
            </p:cNvPr>
            <p:cNvSpPr txBox="1">
              <a:spLocks noChangeArrowheads="1"/>
            </p:cNvSpPr>
            <p:nvPr/>
          </p:nvSpPr>
          <p:spPr bwMode="auto">
            <a:xfrm>
              <a:off x="2293" y="813"/>
              <a:ext cx="44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buFont typeface="Arial" panose="020B0604020202020204" pitchFamily="34" charset="0"/>
                <a:buNone/>
              </a:pPr>
              <a:r>
                <a:rPr kumimoji="0" lang="en-US" altLang="zh-CN" sz="1200">
                  <a:solidFill>
                    <a:schemeClr val="tx1"/>
                  </a:solidFill>
                </a:rPr>
                <a:t>B</a:t>
              </a:r>
              <a:r>
                <a:rPr kumimoji="0" lang="en-US" altLang="zh-CN" sz="1700" baseline="-18000">
                  <a:solidFill>
                    <a:schemeClr val="tx1"/>
                  </a:solidFill>
                </a:rPr>
                <a:t>4</a:t>
              </a:r>
              <a:endParaRPr kumimoji="0" lang="en-US" altLang="zh-CN">
                <a:solidFill>
                  <a:schemeClr val="tx1"/>
                </a:solidFill>
                <a:latin typeface="宋体" panose="02010600030101010101" pitchFamily="2" charset="-122"/>
              </a:endParaRPr>
            </a:p>
          </p:txBody>
        </p:sp>
        <p:grpSp>
          <p:nvGrpSpPr>
            <p:cNvPr id="288" name="Group 444">
              <a:extLst>
                <a:ext uri="{FF2B5EF4-FFF2-40B4-BE49-F238E27FC236}">
                  <a16:creationId xmlns:a16="http://schemas.microsoft.com/office/drawing/2014/main" id="{D2AF6035-C23E-4081-B960-F3935D5347C6}"/>
                </a:ext>
              </a:extLst>
            </p:cNvPr>
            <p:cNvGrpSpPr>
              <a:grpSpLocks/>
            </p:cNvGrpSpPr>
            <p:nvPr/>
          </p:nvGrpSpPr>
          <p:grpSpPr bwMode="auto">
            <a:xfrm>
              <a:off x="2890" y="1174"/>
              <a:ext cx="54" cy="54"/>
              <a:chOff x="0" y="0"/>
              <a:chExt cx="54" cy="54"/>
            </a:xfrm>
          </p:grpSpPr>
          <p:sp>
            <p:nvSpPr>
              <p:cNvPr id="342" name="Line 445">
                <a:extLst>
                  <a:ext uri="{FF2B5EF4-FFF2-40B4-BE49-F238E27FC236}">
                    <a16:creationId xmlns:a16="http://schemas.microsoft.com/office/drawing/2014/main" id="{A9A93F42-FC5F-421D-86DA-C2D4C1CB72F5}"/>
                  </a:ext>
                </a:extLst>
              </p:cNvPr>
              <p:cNvSpPr>
                <a:spLocks noChangeShapeType="1"/>
              </p:cNvSpPr>
              <p:nvPr/>
            </p:nvSpPr>
            <p:spPr bwMode="auto">
              <a:xfrm flipH="1">
                <a:off x="4" y="0"/>
                <a:ext cx="50" cy="54"/>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3" name="Line 446">
                <a:extLst>
                  <a:ext uri="{FF2B5EF4-FFF2-40B4-BE49-F238E27FC236}">
                    <a16:creationId xmlns:a16="http://schemas.microsoft.com/office/drawing/2014/main" id="{8D31C808-F180-46F6-A4E1-7CC7A2703D8C}"/>
                  </a:ext>
                </a:extLst>
              </p:cNvPr>
              <p:cNvSpPr>
                <a:spLocks noChangeShapeType="1"/>
              </p:cNvSpPr>
              <p:nvPr/>
            </p:nvSpPr>
            <p:spPr bwMode="auto">
              <a:xfrm rot="5400000" flipH="1">
                <a:off x="2" y="0"/>
                <a:ext cx="50" cy="54"/>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89" name="Text Box 447">
              <a:extLst>
                <a:ext uri="{FF2B5EF4-FFF2-40B4-BE49-F238E27FC236}">
                  <a16:creationId xmlns:a16="http://schemas.microsoft.com/office/drawing/2014/main" id="{CBC724AE-EB18-4C55-B8B4-62056E17B670}"/>
                </a:ext>
              </a:extLst>
            </p:cNvPr>
            <p:cNvSpPr txBox="1">
              <a:spLocks noChangeArrowheads="1"/>
            </p:cNvSpPr>
            <p:nvPr/>
          </p:nvSpPr>
          <p:spPr bwMode="auto">
            <a:xfrm>
              <a:off x="1921" y="904"/>
              <a:ext cx="44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buFont typeface="Arial" panose="020B0604020202020204" pitchFamily="34" charset="0"/>
                <a:buNone/>
              </a:pPr>
              <a:r>
                <a:rPr kumimoji="0" lang="en-US" altLang="zh-CN" sz="1200">
                  <a:solidFill>
                    <a:schemeClr val="tx1"/>
                  </a:solidFill>
                </a:rPr>
                <a:t>V</a:t>
              </a:r>
              <a:r>
                <a:rPr kumimoji="0" lang="en-US" altLang="zh-CN" sz="1700" baseline="-18000">
                  <a:solidFill>
                    <a:schemeClr val="tx1"/>
                  </a:solidFill>
                </a:rPr>
                <a:t>2</a:t>
              </a:r>
              <a:endParaRPr kumimoji="0" lang="en-US" altLang="zh-CN" sz="1200">
                <a:solidFill>
                  <a:schemeClr val="tx1"/>
                </a:solidFill>
                <a:latin typeface="Arial" panose="020B0604020202020204" pitchFamily="34" charset="0"/>
              </a:endParaRPr>
            </a:p>
            <a:p>
              <a:pPr eaLnBrk="1" hangingPunct="1">
                <a:lnSpc>
                  <a:spcPct val="80000"/>
                </a:lnSpc>
                <a:buFont typeface="Arial" panose="020B0604020202020204" pitchFamily="34" charset="0"/>
                <a:buNone/>
              </a:pPr>
              <a:r>
                <a:rPr kumimoji="0" lang="en-US" altLang="zh-CN" sz="1200">
                  <a:solidFill>
                    <a:schemeClr val="tx1"/>
                  </a:solidFill>
                </a:rPr>
                <a:t>9018H</a:t>
              </a:r>
              <a:endParaRPr kumimoji="0" lang="en-US" altLang="zh-CN">
                <a:solidFill>
                  <a:schemeClr val="tx1"/>
                </a:solidFill>
                <a:latin typeface="宋体" panose="02010600030101010101" pitchFamily="2" charset="-122"/>
              </a:endParaRPr>
            </a:p>
          </p:txBody>
        </p:sp>
        <p:sp>
          <p:nvSpPr>
            <p:cNvPr id="290" name="Text Box 448">
              <a:extLst>
                <a:ext uri="{FF2B5EF4-FFF2-40B4-BE49-F238E27FC236}">
                  <a16:creationId xmlns:a16="http://schemas.microsoft.com/office/drawing/2014/main" id="{8C8E0122-99C1-4214-89BA-F64B444C8461}"/>
                </a:ext>
              </a:extLst>
            </p:cNvPr>
            <p:cNvSpPr txBox="1">
              <a:spLocks noChangeArrowheads="1"/>
            </p:cNvSpPr>
            <p:nvPr/>
          </p:nvSpPr>
          <p:spPr bwMode="auto">
            <a:xfrm>
              <a:off x="1889" y="658"/>
              <a:ext cx="44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buFont typeface="Arial" panose="020B0604020202020204" pitchFamily="34" charset="0"/>
                <a:buNone/>
              </a:pPr>
              <a:r>
                <a:rPr kumimoji="0" lang="en-US" altLang="zh-CN" sz="1200">
                  <a:solidFill>
                    <a:schemeClr val="tx1"/>
                  </a:solidFill>
                </a:rPr>
                <a:t>R</a:t>
              </a:r>
              <a:r>
                <a:rPr kumimoji="0" lang="en-US" altLang="zh-CN" sz="1700" baseline="-18000">
                  <a:solidFill>
                    <a:schemeClr val="tx1"/>
                  </a:solidFill>
                </a:rPr>
                <a:t>4</a:t>
              </a:r>
              <a:endParaRPr kumimoji="0" lang="en-US" altLang="zh-CN" sz="1200" baseline="-18000">
                <a:solidFill>
                  <a:schemeClr val="tx1"/>
                </a:solidFill>
                <a:latin typeface="Arial" panose="020B0604020202020204" pitchFamily="34" charset="0"/>
              </a:endParaRPr>
            </a:p>
            <a:p>
              <a:pPr eaLnBrk="1" hangingPunct="1">
                <a:lnSpc>
                  <a:spcPct val="80000"/>
                </a:lnSpc>
                <a:buFont typeface="Arial" panose="020B0604020202020204" pitchFamily="34" charset="0"/>
                <a:buNone/>
              </a:pPr>
              <a:r>
                <a:rPr kumimoji="0" lang="en-US" altLang="zh-CN" sz="1200">
                  <a:solidFill>
                    <a:schemeClr val="tx1"/>
                  </a:solidFill>
                </a:rPr>
                <a:t>20K</a:t>
              </a:r>
              <a:endParaRPr kumimoji="0" lang="en-US" altLang="zh-CN">
                <a:solidFill>
                  <a:schemeClr val="tx1"/>
                </a:solidFill>
                <a:latin typeface="宋体" panose="02010600030101010101" pitchFamily="2" charset="-122"/>
              </a:endParaRPr>
            </a:p>
          </p:txBody>
        </p:sp>
        <p:grpSp>
          <p:nvGrpSpPr>
            <p:cNvPr id="291" name="Group 449">
              <a:extLst>
                <a:ext uri="{FF2B5EF4-FFF2-40B4-BE49-F238E27FC236}">
                  <a16:creationId xmlns:a16="http://schemas.microsoft.com/office/drawing/2014/main" id="{93729804-1E3B-4F33-AD54-7A59116DF24C}"/>
                </a:ext>
              </a:extLst>
            </p:cNvPr>
            <p:cNvGrpSpPr>
              <a:grpSpLocks/>
            </p:cNvGrpSpPr>
            <p:nvPr/>
          </p:nvGrpSpPr>
          <p:grpSpPr bwMode="auto">
            <a:xfrm>
              <a:off x="2160" y="1180"/>
              <a:ext cx="54" cy="54"/>
              <a:chOff x="0" y="0"/>
              <a:chExt cx="54" cy="54"/>
            </a:xfrm>
          </p:grpSpPr>
          <p:sp>
            <p:nvSpPr>
              <p:cNvPr id="340" name="Line 450">
                <a:extLst>
                  <a:ext uri="{FF2B5EF4-FFF2-40B4-BE49-F238E27FC236}">
                    <a16:creationId xmlns:a16="http://schemas.microsoft.com/office/drawing/2014/main" id="{EA379E15-EFC7-4A7E-8671-97594B8B53D3}"/>
                  </a:ext>
                </a:extLst>
              </p:cNvPr>
              <p:cNvSpPr>
                <a:spLocks noChangeShapeType="1"/>
              </p:cNvSpPr>
              <p:nvPr/>
            </p:nvSpPr>
            <p:spPr bwMode="auto">
              <a:xfrm flipH="1">
                <a:off x="4" y="0"/>
                <a:ext cx="50" cy="54"/>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1" name="Line 451">
                <a:extLst>
                  <a:ext uri="{FF2B5EF4-FFF2-40B4-BE49-F238E27FC236}">
                    <a16:creationId xmlns:a16="http://schemas.microsoft.com/office/drawing/2014/main" id="{7E1314A8-E054-44C2-B187-F7729A8331FD}"/>
                  </a:ext>
                </a:extLst>
              </p:cNvPr>
              <p:cNvSpPr>
                <a:spLocks noChangeShapeType="1"/>
              </p:cNvSpPr>
              <p:nvPr/>
            </p:nvSpPr>
            <p:spPr bwMode="auto">
              <a:xfrm rot="5400000" flipH="1">
                <a:off x="2" y="0"/>
                <a:ext cx="50" cy="54"/>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92" name="Text Box 452">
              <a:extLst>
                <a:ext uri="{FF2B5EF4-FFF2-40B4-BE49-F238E27FC236}">
                  <a16:creationId xmlns:a16="http://schemas.microsoft.com/office/drawing/2014/main" id="{A35F1702-1878-4669-8FC4-1CA46E89773B}"/>
                </a:ext>
              </a:extLst>
            </p:cNvPr>
            <p:cNvSpPr txBox="1">
              <a:spLocks noChangeArrowheads="1"/>
            </p:cNvSpPr>
            <p:nvPr/>
          </p:nvSpPr>
          <p:spPr bwMode="auto">
            <a:xfrm>
              <a:off x="1517" y="803"/>
              <a:ext cx="44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buFont typeface="Arial" panose="020B0604020202020204" pitchFamily="34" charset="0"/>
                <a:buNone/>
              </a:pPr>
              <a:r>
                <a:rPr kumimoji="0" lang="en-US" altLang="zh-CN" sz="1200">
                  <a:solidFill>
                    <a:schemeClr val="tx1"/>
                  </a:solidFill>
                </a:rPr>
                <a:t>B</a:t>
              </a:r>
              <a:r>
                <a:rPr kumimoji="0" lang="en-US" altLang="zh-CN" sz="1700" baseline="-18000">
                  <a:solidFill>
                    <a:schemeClr val="tx1"/>
                  </a:solidFill>
                </a:rPr>
                <a:t>3</a:t>
              </a:r>
              <a:endParaRPr kumimoji="0" lang="en-US" altLang="zh-CN">
                <a:solidFill>
                  <a:schemeClr val="tx1"/>
                </a:solidFill>
                <a:latin typeface="宋体" panose="02010600030101010101" pitchFamily="2" charset="-122"/>
              </a:endParaRPr>
            </a:p>
          </p:txBody>
        </p:sp>
        <p:sp>
          <p:nvSpPr>
            <p:cNvPr id="293" name="Text Box 453">
              <a:extLst>
                <a:ext uri="{FF2B5EF4-FFF2-40B4-BE49-F238E27FC236}">
                  <a16:creationId xmlns:a16="http://schemas.microsoft.com/office/drawing/2014/main" id="{A5CD3375-7161-4AA9-A084-662B248C16BC}"/>
                </a:ext>
              </a:extLst>
            </p:cNvPr>
            <p:cNvSpPr txBox="1">
              <a:spLocks noChangeArrowheads="1"/>
            </p:cNvSpPr>
            <p:nvPr/>
          </p:nvSpPr>
          <p:spPr bwMode="auto">
            <a:xfrm>
              <a:off x="733" y="466"/>
              <a:ext cx="44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buFont typeface="Arial" panose="020B0604020202020204" pitchFamily="34" charset="0"/>
                <a:buNone/>
              </a:pPr>
              <a:r>
                <a:rPr kumimoji="0" lang="en-US" altLang="zh-CN" sz="1200">
                  <a:solidFill>
                    <a:schemeClr val="tx1"/>
                  </a:solidFill>
                </a:rPr>
                <a:t>C</a:t>
              </a:r>
              <a:r>
                <a:rPr kumimoji="0" lang="en-US" altLang="zh-CN" sz="1700" baseline="-18000">
                  <a:solidFill>
                    <a:schemeClr val="tx1"/>
                  </a:solidFill>
                </a:rPr>
                <a:t>13</a:t>
              </a:r>
              <a:endParaRPr kumimoji="0" lang="en-US" altLang="zh-CN" sz="1200" baseline="-18000">
                <a:solidFill>
                  <a:schemeClr val="tx1"/>
                </a:solidFill>
                <a:latin typeface="Arial" panose="020B0604020202020204" pitchFamily="34" charset="0"/>
              </a:endParaRPr>
            </a:p>
            <a:p>
              <a:pPr eaLnBrk="1" hangingPunct="1">
                <a:lnSpc>
                  <a:spcPct val="80000"/>
                </a:lnSpc>
                <a:buFont typeface="Arial" panose="020B0604020202020204" pitchFamily="34" charset="0"/>
                <a:buNone/>
              </a:pPr>
              <a:r>
                <a:rPr kumimoji="0" lang="en-US" altLang="zh-CN" sz="1200">
                  <a:solidFill>
                    <a:schemeClr val="tx1"/>
                  </a:solidFill>
                </a:rPr>
                <a:t>223</a:t>
              </a:r>
              <a:endParaRPr kumimoji="0" lang="en-US" altLang="zh-CN">
                <a:solidFill>
                  <a:schemeClr val="tx1"/>
                </a:solidFill>
                <a:latin typeface="宋体" panose="02010600030101010101" pitchFamily="2" charset="-122"/>
              </a:endParaRPr>
            </a:p>
          </p:txBody>
        </p:sp>
        <p:sp>
          <p:nvSpPr>
            <p:cNvPr id="294" name="Text Box 454">
              <a:extLst>
                <a:ext uri="{FF2B5EF4-FFF2-40B4-BE49-F238E27FC236}">
                  <a16:creationId xmlns:a16="http://schemas.microsoft.com/office/drawing/2014/main" id="{8C86B77D-B900-4917-B4AF-300CB2CFECE1}"/>
                </a:ext>
              </a:extLst>
            </p:cNvPr>
            <p:cNvSpPr txBox="1">
              <a:spLocks noChangeArrowheads="1"/>
            </p:cNvSpPr>
            <p:nvPr/>
          </p:nvSpPr>
          <p:spPr bwMode="auto">
            <a:xfrm>
              <a:off x="1245" y="640"/>
              <a:ext cx="44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buFont typeface="Arial" panose="020B0604020202020204" pitchFamily="34" charset="0"/>
                <a:buNone/>
              </a:pPr>
              <a:r>
                <a:rPr kumimoji="0" lang="en-US" altLang="zh-CN" sz="1200">
                  <a:solidFill>
                    <a:schemeClr val="tx1"/>
                  </a:solidFill>
                </a:rPr>
                <a:t>R</a:t>
              </a:r>
              <a:r>
                <a:rPr kumimoji="0" lang="en-US" altLang="zh-CN" sz="1700" baseline="-18000">
                  <a:solidFill>
                    <a:schemeClr val="tx1"/>
                  </a:solidFill>
                </a:rPr>
                <a:t>13</a:t>
              </a:r>
              <a:endParaRPr kumimoji="0" lang="en-US" altLang="zh-CN" sz="1200" baseline="-18000">
                <a:solidFill>
                  <a:schemeClr val="tx1"/>
                </a:solidFill>
                <a:latin typeface="Arial" panose="020B0604020202020204" pitchFamily="34" charset="0"/>
              </a:endParaRPr>
            </a:p>
            <a:p>
              <a:pPr eaLnBrk="1" hangingPunct="1">
                <a:lnSpc>
                  <a:spcPct val="80000"/>
                </a:lnSpc>
                <a:buFont typeface="Arial" panose="020B0604020202020204" pitchFamily="34" charset="0"/>
                <a:buNone/>
              </a:pPr>
              <a:r>
                <a:rPr kumimoji="0" lang="en-US" altLang="zh-CN" sz="1200">
                  <a:solidFill>
                    <a:schemeClr val="tx1"/>
                  </a:solidFill>
                </a:rPr>
                <a:t>24K</a:t>
              </a:r>
              <a:endParaRPr kumimoji="0" lang="en-US" altLang="zh-CN">
                <a:solidFill>
                  <a:schemeClr val="tx1"/>
                </a:solidFill>
                <a:latin typeface="宋体" panose="02010600030101010101" pitchFamily="2" charset="-122"/>
              </a:endParaRPr>
            </a:p>
          </p:txBody>
        </p:sp>
        <p:sp>
          <p:nvSpPr>
            <p:cNvPr id="295" name="Text Box 455">
              <a:extLst>
                <a:ext uri="{FF2B5EF4-FFF2-40B4-BE49-F238E27FC236}">
                  <a16:creationId xmlns:a16="http://schemas.microsoft.com/office/drawing/2014/main" id="{49F5588F-DE93-4B6B-A69E-C510D7AA5D16}"/>
                </a:ext>
              </a:extLst>
            </p:cNvPr>
            <p:cNvSpPr txBox="1">
              <a:spLocks noChangeArrowheads="1"/>
            </p:cNvSpPr>
            <p:nvPr/>
          </p:nvSpPr>
          <p:spPr bwMode="auto">
            <a:xfrm>
              <a:off x="899" y="807"/>
              <a:ext cx="44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buFont typeface="Arial" panose="020B0604020202020204" pitchFamily="34" charset="0"/>
                <a:buNone/>
              </a:pPr>
              <a:r>
                <a:rPr kumimoji="0" lang="en-US" altLang="zh-CN" sz="1200">
                  <a:solidFill>
                    <a:schemeClr val="tx1"/>
                  </a:solidFill>
                </a:rPr>
                <a:t>B</a:t>
              </a:r>
              <a:r>
                <a:rPr kumimoji="0" lang="en-US" altLang="zh-CN" sz="1700" baseline="-18000">
                  <a:solidFill>
                    <a:schemeClr val="tx1"/>
                  </a:solidFill>
                </a:rPr>
                <a:t>2</a:t>
              </a:r>
              <a:endParaRPr kumimoji="0" lang="en-US" altLang="zh-CN">
                <a:solidFill>
                  <a:schemeClr val="tx1"/>
                </a:solidFill>
                <a:latin typeface="宋体" panose="02010600030101010101" pitchFamily="2" charset="-122"/>
              </a:endParaRPr>
            </a:p>
          </p:txBody>
        </p:sp>
        <p:grpSp>
          <p:nvGrpSpPr>
            <p:cNvPr id="296" name="Group 456">
              <a:extLst>
                <a:ext uri="{FF2B5EF4-FFF2-40B4-BE49-F238E27FC236}">
                  <a16:creationId xmlns:a16="http://schemas.microsoft.com/office/drawing/2014/main" id="{616AD062-02D8-44A1-A2EF-79CA0E7521B8}"/>
                </a:ext>
              </a:extLst>
            </p:cNvPr>
            <p:cNvGrpSpPr>
              <a:grpSpLocks/>
            </p:cNvGrpSpPr>
            <p:nvPr/>
          </p:nvGrpSpPr>
          <p:grpSpPr bwMode="auto">
            <a:xfrm>
              <a:off x="990" y="1142"/>
              <a:ext cx="54" cy="54"/>
              <a:chOff x="0" y="0"/>
              <a:chExt cx="54" cy="54"/>
            </a:xfrm>
          </p:grpSpPr>
          <p:sp>
            <p:nvSpPr>
              <p:cNvPr id="338" name="Line 457">
                <a:extLst>
                  <a:ext uri="{FF2B5EF4-FFF2-40B4-BE49-F238E27FC236}">
                    <a16:creationId xmlns:a16="http://schemas.microsoft.com/office/drawing/2014/main" id="{AF89F13B-C325-4BD6-9996-7DB0414BCC18}"/>
                  </a:ext>
                </a:extLst>
              </p:cNvPr>
              <p:cNvSpPr>
                <a:spLocks noChangeShapeType="1"/>
              </p:cNvSpPr>
              <p:nvPr/>
            </p:nvSpPr>
            <p:spPr bwMode="auto">
              <a:xfrm flipH="1">
                <a:off x="4" y="0"/>
                <a:ext cx="50" cy="54"/>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9" name="Line 458">
                <a:extLst>
                  <a:ext uri="{FF2B5EF4-FFF2-40B4-BE49-F238E27FC236}">
                    <a16:creationId xmlns:a16="http://schemas.microsoft.com/office/drawing/2014/main" id="{578E7278-F81A-4B3B-A845-D1992165146E}"/>
                  </a:ext>
                </a:extLst>
              </p:cNvPr>
              <p:cNvSpPr>
                <a:spLocks noChangeShapeType="1"/>
              </p:cNvSpPr>
              <p:nvPr/>
            </p:nvSpPr>
            <p:spPr bwMode="auto">
              <a:xfrm rot="5400000" flipH="1">
                <a:off x="2" y="0"/>
                <a:ext cx="50" cy="54"/>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97" name="Text Box 459">
              <a:extLst>
                <a:ext uri="{FF2B5EF4-FFF2-40B4-BE49-F238E27FC236}">
                  <a16:creationId xmlns:a16="http://schemas.microsoft.com/office/drawing/2014/main" id="{E5FBFC0E-96CB-4988-A51C-E49CEF870852}"/>
                </a:ext>
              </a:extLst>
            </p:cNvPr>
            <p:cNvSpPr txBox="1">
              <a:spLocks noChangeArrowheads="1"/>
            </p:cNvSpPr>
            <p:nvPr/>
          </p:nvSpPr>
          <p:spPr bwMode="auto">
            <a:xfrm>
              <a:off x="241" y="955"/>
              <a:ext cx="44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buFont typeface="Arial" panose="020B0604020202020204" pitchFamily="34" charset="0"/>
                <a:buNone/>
              </a:pPr>
              <a:r>
                <a:rPr kumimoji="0" lang="en-US" altLang="zh-CN" sz="1200">
                  <a:solidFill>
                    <a:schemeClr val="tx1"/>
                  </a:solidFill>
                </a:rPr>
                <a:t>R</a:t>
              </a:r>
              <a:r>
                <a:rPr kumimoji="0" lang="en-US" altLang="zh-CN" sz="1700" baseline="-18000">
                  <a:solidFill>
                    <a:schemeClr val="tx1"/>
                  </a:solidFill>
                </a:rPr>
                <a:t>1</a:t>
              </a:r>
              <a:endParaRPr kumimoji="0" lang="en-US" altLang="zh-CN" sz="1200" baseline="-18000">
                <a:solidFill>
                  <a:schemeClr val="tx1"/>
                </a:solidFill>
                <a:latin typeface="Arial" panose="020B0604020202020204" pitchFamily="34" charset="0"/>
              </a:endParaRPr>
            </a:p>
            <a:p>
              <a:pPr eaLnBrk="1" hangingPunct="1">
                <a:lnSpc>
                  <a:spcPct val="80000"/>
                </a:lnSpc>
                <a:buFont typeface="Arial" panose="020B0604020202020204" pitchFamily="34" charset="0"/>
                <a:buNone/>
              </a:pPr>
              <a:r>
                <a:rPr kumimoji="0" lang="en-US" altLang="zh-CN" sz="1200">
                  <a:solidFill>
                    <a:schemeClr val="tx1"/>
                  </a:solidFill>
                </a:rPr>
                <a:t>100K</a:t>
              </a:r>
              <a:endParaRPr kumimoji="0" lang="en-US" altLang="zh-CN">
                <a:solidFill>
                  <a:schemeClr val="tx1"/>
                </a:solidFill>
                <a:latin typeface="宋体" panose="02010600030101010101" pitchFamily="2" charset="-122"/>
              </a:endParaRPr>
            </a:p>
          </p:txBody>
        </p:sp>
        <p:sp>
          <p:nvSpPr>
            <p:cNvPr id="298" name="Text Box 460">
              <a:extLst>
                <a:ext uri="{FF2B5EF4-FFF2-40B4-BE49-F238E27FC236}">
                  <a16:creationId xmlns:a16="http://schemas.microsoft.com/office/drawing/2014/main" id="{C63A5119-2C75-46AB-8538-3D3A5AF3C9D1}"/>
                </a:ext>
              </a:extLst>
            </p:cNvPr>
            <p:cNvSpPr txBox="1">
              <a:spLocks noChangeArrowheads="1"/>
            </p:cNvSpPr>
            <p:nvPr/>
          </p:nvSpPr>
          <p:spPr bwMode="auto">
            <a:xfrm>
              <a:off x="0" y="548"/>
              <a:ext cx="425"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buFont typeface="Arial" panose="020B0604020202020204" pitchFamily="34" charset="0"/>
                <a:buNone/>
              </a:pPr>
              <a:r>
                <a:rPr kumimoji="0" lang="en-US" altLang="zh-CN" sz="1200">
                  <a:solidFill>
                    <a:schemeClr val="tx1"/>
                  </a:solidFill>
                </a:rPr>
                <a:t>D</a:t>
              </a:r>
              <a:r>
                <a:rPr kumimoji="0" lang="en-US" altLang="zh-CN" sz="1700" baseline="-18000">
                  <a:solidFill>
                    <a:schemeClr val="tx1"/>
                  </a:solidFill>
                </a:rPr>
                <a:t>1</a:t>
              </a:r>
              <a:r>
                <a:rPr kumimoji="0" lang="en-US" altLang="zh-CN" sz="1200" baseline="-18000">
                  <a:solidFill>
                    <a:schemeClr val="tx1"/>
                  </a:solidFill>
                </a:rPr>
                <a:t> </a:t>
              </a:r>
              <a:r>
                <a:rPr kumimoji="0" lang="en-US" altLang="zh-CN" sz="1200">
                  <a:solidFill>
                    <a:schemeClr val="tx1"/>
                  </a:solidFill>
                </a:rPr>
                <a:t>~D</a:t>
              </a:r>
              <a:r>
                <a:rPr kumimoji="0" lang="en-US" altLang="zh-CN" sz="1700" baseline="-18000">
                  <a:solidFill>
                    <a:schemeClr val="tx1"/>
                  </a:solidFill>
                </a:rPr>
                <a:t>2</a:t>
              </a:r>
              <a:endParaRPr kumimoji="0" lang="en-US" altLang="zh-CN" sz="1200" baseline="-18000">
                <a:solidFill>
                  <a:schemeClr val="tx1"/>
                </a:solidFill>
                <a:latin typeface="Arial" panose="020B0604020202020204" pitchFamily="34" charset="0"/>
              </a:endParaRPr>
            </a:p>
            <a:p>
              <a:pPr eaLnBrk="1" hangingPunct="1">
                <a:lnSpc>
                  <a:spcPct val="80000"/>
                </a:lnSpc>
                <a:buFont typeface="Arial" panose="020B0604020202020204" pitchFamily="34" charset="0"/>
                <a:buNone/>
              </a:pPr>
              <a:r>
                <a:rPr kumimoji="0" lang="en-US" altLang="zh-CN" sz="1200">
                  <a:solidFill>
                    <a:schemeClr val="tx1"/>
                  </a:solidFill>
                </a:rPr>
                <a:t>IN4148</a:t>
              </a:r>
            </a:p>
          </p:txBody>
        </p:sp>
        <p:sp>
          <p:nvSpPr>
            <p:cNvPr id="299" name="Text Box 461">
              <a:extLst>
                <a:ext uri="{FF2B5EF4-FFF2-40B4-BE49-F238E27FC236}">
                  <a16:creationId xmlns:a16="http://schemas.microsoft.com/office/drawing/2014/main" id="{AB6F3252-73CE-4726-9C48-CE48094239FF}"/>
                </a:ext>
              </a:extLst>
            </p:cNvPr>
            <p:cNvSpPr txBox="1">
              <a:spLocks noChangeArrowheads="1"/>
            </p:cNvSpPr>
            <p:nvPr/>
          </p:nvSpPr>
          <p:spPr bwMode="auto">
            <a:xfrm>
              <a:off x="537" y="1654"/>
              <a:ext cx="44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buFont typeface="Arial" panose="020B0604020202020204" pitchFamily="34" charset="0"/>
                <a:buNone/>
              </a:pPr>
              <a:r>
                <a:rPr kumimoji="0" lang="en-US" altLang="zh-CN" sz="1200">
                  <a:solidFill>
                    <a:schemeClr val="tx1"/>
                  </a:solidFill>
                </a:rPr>
                <a:t>V</a:t>
              </a:r>
              <a:r>
                <a:rPr kumimoji="0" lang="en-US" altLang="zh-CN" sz="1700" baseline="-18000">
                  <a:solidFill>
                    <a:schemeClr val="tx1"/>
                  </a:solidFill>
                </a:rPr>
                <a:t>1</a:t>
              </a:r>
              <a:endParaRPr kumimoji="0" lang="en-US" altLang="zh-CN" sz="1200" baseline="-18000">
                <a:solidFill>
                  <a:schemeClr val="tx1"/>
                </a:solidFill>
                <a:latin typeface="Arial" panose="020B0604020202020204" pitchFamily="34" charset="0"/>
              </a:endParaRPr>
            </a:p>
            <a:p>
              <a:pPr eaLnBrk="1" hangingPunct="1">
                <a:lnSpc>
                  <a:spcPct val="80000"/>
                </a:lnSpc>
                <a:buFont typeface="Arial" panose="020B0604020202020204" pitchFamily="34" charset="0"/>
                <a:buNone/>
              </a:pPr>
              <a:r>
                <a:rPr kumimoji="0" lang="en-US" altLang="zh-CN" sz="1200">
                  <a:solidFill>
                    <a:schemeClr val="tx1"/>
                  </a:solidFill>
                </a:rPr>
                <a:t>9018H</a:t>
              </a:r>
              <a:endParaRPr kumimoji="0" lang="en-US" altLang="zh-CN">
                <a:solidFill>
                  <a:schemeClr val="tx1"/>
                </a:solidFill>
                <a:latin typeface="宋体" panose="02010600030101010101" pitchFamily="2" charset="-122"/>
              </a:endParaRPr>
            </a:p>
          </p:txBody>
        </p:sp>
        <p:sp>
          <p:nvSpPr>
            <p:cNvPr id="300" name="Text Box 462">
              <a:extLst>
                <a:ext uri="{FF2B5EF4-FFF2-40B4-BE49-F238E27FC236}">
                  <a16:creationId xmlns:a16="http://schemas.microsoft.com/office/drawing/2014/main" id="{7F240E1C-16FD-4F3A-89FC-7DC881AAE8A8}"/>
                </a:ext>
              </a:extLst>
            </p:cNvPr>
            <p:cNvSpPr txBox="1">
              <a:spLocks noChangeArrowheads="1"/>
            </p:cNvSpPr>
            <p:nvPr/>
          </p:nvSpPr>
          <p:spPr bwMode="auto">
            <a:xfrm>
              <a:off x="1179" y="1384"/>
              <a:ext cx="44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buFont typeface="Arial" panose="020B0604020202020204" pitchFamily="34" charset="0"/>
                <a:buNone/>
              </a:pPr>
              <a:r>
                <a:rPr kumimoji="0" lang="en-US" altLang="zh-CN" sz="1200">
                  <a:solidFill>
                    <a:schemeClr val="tx1"/>
                  </a:solidFill>
                </a:rPr>
                <a:t>R</a:t>
              </a:r>
              <a:r>
                <a:rPr kumimoji="0" lang="en-US" altLang="zh-CN" sz="1700" baseline="-18000">
                  <a:solidFill>
                    <a:schemeClr val="tx1"/>
                  </a:solidFill>
                </a:rPr>
                <a:t>3</a:t>
              </a:r>
              <a:endParaRPr kumimoji="0" lang="en-US" altLang="zh-CN" sz="1200" baseline="-18000">
                <a:solidFill>
                  <a:schemeClr val="tx1"/>
                </a:solidFill>
                <a:latin typeface="Arial" panose="020B0604020202020204" pitchFamily="34" charset="0"/>
              </a:endParaRPr>
            </a:p>
            <a:p>
              <a:pPr eaLnBrk="1" hangingPunct="1">
                <a:lnSpc>
                  <a:spcPct val="80000"/>
                </a:lnSpc>
                <a:buFont typeface="Arial" panose="020B0604020202020204" pitchFamily="34" charset="0"/>
                <a:buNone/>
              </a:pPr>
              <a:r>
                <a:rPr kumimoji="0" lang="en-US" altLang="zh-CN" sz="1200">
                  <a:solidFill>
                    <a:schemeClr val="tx1"/>
                  </a:solidFill>
                </a:rPr>
                <a:t>100</a:t>
              </a:r>
              <a:endParaRPr kumimoji="0" lang="en-US" altLang="zh-CN">
                <a:solidFill>
                  <a:schemeClr val="tx1"/>
                </a:solidFill>
                <a:latin typeface="宋体" panose="02010600030101010101" pitchFamily="2" charset="-122"/>
              </a:endParaRPr>
            </a:p>
          </p:txBody>
        </p:sp>
        <p:sp>
          <p:nvSpPr>
            <p:cNvPr id="301" name="Text Box 463">
              <a:extLst>
                <a:ext uri="{FF2B5EF4-FFF2-40B4-BE49-F238E27FC236}">
                  <a16:creationId xmlns:a16="http://schemas.microsoft.com/office/drawing/2014/main" id="{627A1B48-B36C-4659-BF13-852C8D12581D}"/>
                </a:ext>
              </a:extLst>
            </p:cNvPr>
            <p:cNvSpPr txBox="1">
              <a:spLocks noChangeArrowheads="1"/>
            </p:cNvSpPr>
            <p:nvPr/>
          </p:nvSpPr>
          <p:spPr bwMode="auto">
            <a:xfrm>
              <a:off x="107" y="1759"/>
              <a:ext cx="44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lnSpc>
                  <a:spcPct val="60000"/>
                </a:lnSpc>
                <a:buFont typeface="Arial" panose="020B0604020202020204" pitchFamily="34" charset="0"/>
                <a:buNone/>
              </a:pPr>
              <a:r>
                <a:rPr kumimoji="0" lang="en-US" altLang="zh-CN" sz="1200">
                  <a:solidFill>
                    <a:schemeClr val="tx1"/>
                  </a:solidFill>
                </a:rPr>
                <a:t>C</a:t>
              </a:r>
              <a:r>
                <a:rPr kumimoji="0" lang="en-US" altLang="zh-CN" sz="1700" baseline="-18000">
                  <a:solidFill>
                    <a:schemeClr val="tx1"/>
                  </a:solidFill>
                </a:rPr>
                <a:t>1</a:t>
              </a:r>
              <a:endParaRPr kumimoji="0" lang="en-US" altLang="zh-CN" sz="1200" baseline="-18000">
                <a:solidFill>
                  <a:schemeClr val="tx1"/>
                </a:solidFill>
                <a:latin typeface="Arial" panose="020B0604020202020204" pitchFamily="34" charset="0"/>
              </a:endParaRPr>
            </a:p>
            <a:p>
              <a:pPr eaLnBrk="1" hangingPunct="1">
                <a:lnSpc>
                  <a:spcPct val="60000"/>
                </a:lnSpc>
                <a:buFont typeface="Arial" panose="020B0604020202020204" pitchFamily="34" charset="0"/>
                <a:buNone/>
              </a:pPr>
              <a:r>
                <a:rPr kumimoji="0" lang="en-US" altLang="zh-CN" sz="1200">
                  <a:solidFill>
                    <a:schemeClr val="tx1"/>
                  </a:solidFill>
                </a:rPr>
                <a:t>A</a:t>
              </a:r>
              <a:endParaRPr kumimoji="0" lang="en-US" altLang="zh-CN">
                <a:solidFill>
                  <a:schemeClr val="tx1"/>
                </a:solidFill>
                <a:latin typeface="宋体" panose="02010600030101010101" pitchFamily="2" charset="-122"/>
              </a:endParaRPr>
            </a:p>
          </p:txBody>
        </p:sp>
        <p:sp>
          <p:nvSpPr>
            <p:cNvPr id="302" name="Text Box 464">
              <a:extLst>
                <a:ext uri="{FF2B5EF4-FFF2-40B4-BE49-F238E27FC236}">
                  <a16:creationId xmlns:a16="http://schemas.microsoft.com/office/drawing/2014/main" id="{EF1C5AF8-C47E-423B-9ABC-746464BA2907}"/>
                </a:ext>
              </a:extLst>
            </p:cNvPr>
            <p:cNvSpPr txBox="1">
              <a:spLocks noChangeArrowheads="1"/>
            </p:cNvSpPr>
            <p:nvPr/>
          </p:nvSpPr>
          <p:spPr bwMode="auto">
            <a:xfrm>
              <a:off x="2191" y="1938"/>
              <a:ext cx="448"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buFont typeface="Arial" panose="020B0604020202020204" pitchFamily="34" charset="0"/>
                <a:buNone/>
              </a:pPr>
              <a:r>
                <a:rPr kumimoji="0" lang="en-US" altLang="zh-CN" sz="1200">
                  <a:solidFill>
                    <a:schemeClr val="tx1"/>
                  </a:solidFill>
                </a:rPr>
                <a:t>R8   1K</a:t>
              </a:r>
              <a:endParaRPr kumimoji="0" lang="en-US" altLang="zh-CN">
                <a:solidFill>
                  <a:schemeClr val="tx1"/>
                </a:solidFill>
                <a:latin typeface="宋体" panose="02010600030101010101" pitchFamily="2" charset="-122"/>
              </a:endParaRPr>
            </a:p>
          </p:txBody>
        </p:sp>
        <p:sp>
          <p:nvSpPr>
            <p:cNvPr id="303" name="Text Box 465">
              <a:extLst>
                <a:ext uri="{FF2B5EF4-FFF2-40B4-BE49-F238E27FC236}">
                  <a16:creationId xmlns:a16="http://schemas.microsoft.com/office/drawing/2014/main" id="{0D054B21-4717-4BE3-97CB-A82B2EE08F46}"/>
                </a:ext>
              </a:extLst>
            </p:cNvPr>
            <p:cNvSpPr txBox="1">
              <a:spLocks noChangeArrowheads="1"/>
            </p:cNvSpPr>
            <p:nvPr/>
          </p:nvSpPr>
          <p:spPr bwMode="auto">
            <a:xfrm>
              <a:off x="1079" y="2041"/>
              <a:ext cx="44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lnSpc>
                  <a:spcPct val="60000"/>
                </a:lnSpc>
                <a:buFont typeface="Arial" panose="020B0604020202020204" pitchFamily="34" charset="0"/>
                <a:buNone/>
              </a:pPr>
              <a:r>
                <a:rPr kumimoji="0" lang="en-US" altLang="zh-CN" sz="1200">
                  <a:solidFill>
                    <a:schemeClr val="tx1"/>
                  </a:solidFill>
                </a:rPr>
                <a:t>C</a:t>
              </a:r>
              <a:r>
                <a:rPr kumimoji="0" lang="en-US" altLang="zh-CN" sz="1700" baseline="-18000">
                  <a:solidFill>
                    <a:schemeClr val="tx1"/>
                  </a:solidFill>
                </a:rPr>
                <a:t>1</a:t>
              </a:r>
              <a:endParaRPr kumimoji="0" lang="en-US" altLang="zh-CN" sz="1200" baseline="-18000">
                <a:solidFill>
                  <a:schemeClr val="tx1"/>
                </a:solidFill>
                <a:latin typeface="Arial" panose="020B0604020202020204" pitchFamily="34" charset="0"/>
              </a:endParaRPr>
            </a:p>
            <a:p>
              <a:pPr eaLnBrk="1" hangingPunct="1">
                <a:lnSpc>
                  <a:spcPct val="60000"/>
                </a:lnSpc>
                <a:buFont typeface="Arial" panose="020B0604020202020204" pitchFamily="34" charset="0"/>
                <a:buNone/>
              </a:pPr>
              <a:r>
                <a:rPr kumimoji="0" lang="en-US" altLang="zh-CN" sz="1200">
                  <a:solidFill>
                    <a:schemeClr val="tx1"/>
                  </a:solidFill>
                </a:rPr>
                <a:t>B</a:t>
              </a:r>
              <a:endParaRPr kumimoji="0" lang="en-US" altLang="zh-CN">
                <a:solidFill>
                  <a:schemeClr val="tx1"/>
                </a:solidFill>
                <a:latin typeface="宋体" panose="02010600030101010101" pitchFamily="2" charset="-122"/>
              </a:endParaRPr>
            </a:p>
          </p:txBody>
        </p:sp>
        <p:sp>
          <p:nvSpPr>
            <p:cNvPr id="304" name="Text Box 466">
              <a:extLst>
                <a:ext uri="{FF2B5EF4-FFF2-40B4-BE49-F238E27FC236}">
                  <a16:creationId xmlns:a16="http://schemas.microsoft.com/office/drawing/2014/main" id="{8D99466B-D90B-4244-A020-A47B78A11706}"/>
                </a:ext>
              </a:extLst>
            </p:cNvPr>
            <p:cNvSpPr txBox="1">
              <a:spLocks noChangeArrowheads="1"/>
            </p:cNvSpPr>
            <p:nvPr/>
          </p:nvSpPr>
          <p:spPr bwMode="auto">
            <a:xfrm>
              <a:off x="247" y="2132"/>
              <a:ext cx="44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buFont typeface="Arial" panose="020B0604020202020204" pitchFamily="34" charset="0"/>
                <a:buNone/>
              </a:pPr>
              <a:r>
                <a:rPr kumimoji="0" lang="en-US" altLang="zh-CN" sz="1200">
                  <a:solidFill>
                    <a:schemeClr val="tx1"/>
                  </a:solidFill>
                </a:rPr>
                <a:t>C</a:t>
              </a:r>
              <a:r>
                <a:rPr kumimoji="0" lang="en-US" altLang="zh-CN" sz="1700" baseline="-18000">
                  <a:solidFill>
                    <a:schemeClr val="tx1"/>
                  </a:solidFill>
                </a:rPr>
                <a:t>2</a:t>
              </a:r>
              <a:endParaRPr kumimoji="0" lang="en-US" altLang="zh-CN" sz="1200" baseline="-18000">
                <a:solidFill>
                  <a:schemeClr val="tx1"/>
                </a:solidFill>
                <a:latin typeface="Arial" panose="020B0604020202020204" pitchFamily="34" charset="0"/>
              </a:endParaRPr>
            </a:p>
            <a:p>
              <a:pPr eaLnBrk="1" hangingPunct="1">
                <a:lnSpc>
                  <a:spcPct val="80000"/>
                </a:lnSpc>
                <a:buFont typeface="Arial" panose="020B0604020202020204" pitchFamily="34" charset="0"/>
                <a:buNone/>
              </a:pPr>
              <a:r>
                <a:rPr kumimoji="0" lang="en-US" altLang="zh-CN" sz="1200">
                  <a:solidFill>
                    <a:schemeClr val="tx1"/>
                  </a:solidFill>
                </a:rPr>
                <a:t>223</a:t>
              </a:r>
              <a:endParaRPr kumimoji="0" lang="en-US" altLang="zh-CN">
                <a:solidFill>
                  <a:schemeClr val="tx1"/>
                </a:solidFill>
                <a:latin typeface="宋体" panose="02010600030101010101" pitchFamily="2" charset="-122"/>
              </a:endParaRPr>
            </a:p>
          </p:txBody>
        </p:sp>
        <p:sp>
          <p:nvSpPr>
            <p:cNvPr id="305" name="Text Box 467">
              <a:extLst>
                <a:ext uri="{FF2B5EF4-FFF2-40B4-BE49-F238E27FC236}">
                  <a16:creationId xmlns:a16="http://schemas.microsoft.com/office/drawing/2014/main" id="{7AF64BC9-4F29-40DC-8D8F-2FAF91648B92}"/>
                </a:ext>
              </a:extLst>
            </p:cNvPr>
            <p:cNvSpPr txBox="1">
              <a:spLocks noChangeArrowheads="1"/>
            </p:cNvSpPr>
            <p:nvPr/>
          </p:nvSpPr>
          <p:spPr bwMode="auto">
            <a:xfrm>
              <a:off x="545" y="2029"/>
              <a:ext cx="44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buFont typeface="Arial" panose="020B0604020202020204" pitchFamily="34" charset="0"/>
                <a:buNone/>
              </a:pPr>
              <a:r>
                <a:rPr kumimoji="0" lang="en-US" altLang="zh-CN" sz="1200">
                  <a:solidFill>
                    <a:schemeClr val="tx1"/>
                  </a:solidFill>
                </a:rPr>
                <a:t>C</a:t>
              </a:r>
              <a:r>
                <a:rPr kumimoji="0" lang="en-US" altLang="zh-CN" sz="1700" baseline="-18000">
                  <a:solidFill>
                    <a:schemeClr val="tx1"/>
                  </a:solidFill>
                </a:rPr>
                <a:t>3</a:t>
              </a:r>
              <a:endParaRPr kumimoji="0" lang="en-US" altLang="zh-CN" sz="1200" baseline="-18000">
                <a:solidFill>
                  <a:schemeClr val="tx1"/>
                </a:solidFill>
                <a:latin typeface="Arial" panose="020B0604020202020204" pitchFamily="34" charset="0"/>
              </a:endParaRPr>
            </a:p>
            <a:p>
              <a:pPr eaLnBrk="1" hangingPunct="1">
                <a:lnSpc>
                  <a:spcPct val="80000"/>
                </a:lnSpc>
                <a:buFont typeface="Arial" panose="020B0604020202020204" pitchFamily="34" charset="0"/>
                <a:buNone/>
              </a:pPr>
              <a:r>
                <a:rPr kumimoji="0" lang="en-US" altLang="zh-CN" sz="1200">
                  <a:solidFill>
                    <a:schemeClr val="tx1"/>
                  </a:solidFill>
                </a:rPr>
                <a:t>103</a:t>
              </a:r>
              <a:endParaRPr kumimoji="0" lang="en-US" altLang="zh-CN">
                <a:solidFill>
                  <a:schemeClr val="tx1"/>
                </a:solidFill>
                <a:latin typeface="宋体" panose="02010600030101010101" pitchFamily="2" charset="-122"/>
              </a:endParaRPr>
            </a:p>
          </p:txBody>
        </p:sp>
        <p:sp>
          <p:nvSpPr>
            <p:cNvPr id="306" name="Text Box 468">
              <a:extLst>
                <a:ext uri="{FF2B5EF4-FFF2-40B4-BE49-F238E27FC236}">
                  <a16:creationId xmlns:a16="http://schemas.microsoft.com/office/drawing/2014/main" id="{74D49550-8030-4458-9FBD-E00CE736DF25}"/>
                </a:ext>
              </a:extLst>
            </p:cNvPr>
            <p:cNvSpPr txBox="1">
              <a:spLocks noChangeArrowheads="1"/>
            </p:cNvSpPr>
            <p:nvPr/>
          </p:nvSpPr>
          <p:spPr bwMode="auto">
            <a:xfrm>
              <a:off x="549" y="2288"/>
              <a:ext cx="44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buFont typeface="Arial" panose="020B0604020202020204" pitchFamily="34" charset="0"/>
                <a:buNone/>
              </a:pPr>
              <a:r>
                <a:rPr kumimoji="0" lang="en-US" altLang="zh-CN" sz="1200">
                  <a:solidFill>
                    <a:schemeClr val="tx1"/>
                  </a:solidFill>
                </a:rPr>
                <a:t>R</a:t>
              </a:r>
              <a:r>
                <a:rPr kumimoji="0" lang="en-US" altLang="zh-CN" sz="1700" baseline="-18000">
                  <a:solidFill>
                    <a:schemeClr val="tx1"/>
                  </a:solidFill>
                </a:rPr>
                <a:t>2</a:t>
              </a:r>
              <a:endParaRPr kumimoji="0" lang="en-US" altLang="zh-CN" sz="1200" baseline="-18000">
                <a:solidFill>
                  <a:schemeClr val="tx1"/>
                </a:solidFill>
                <a:latin typeface="Arial" panose="020B0604020202020204" pitchFamily="34" charset="0"/>
              </a:endParaRPr>
            </a:p>
            <a:p>
              <a:pPr eaLnBrk="1" hangingPunct="1">
                <a:lnSpc>
                  <a:spcPct val="80000"/>
                </a:lnSpc>
                <a:buFont typeface="Arial" panose="020B0604020202020204" pitchFamily="34" charset="0"/>
                <a:buNone/>
              </a:pPr>
              <a:r>
                <a:rPr kumimoji="0" lang="en-US" altLang="zh-CN" sz="1200">
                  <a:solidFill>
                    <a:schemeClr val="tx1"/>
                  </a:solidFill>
                </a:rPr>
                <a:t>2K</a:t>
              </a:r>
              <a:endParaRPr kumimoji="0" lang="en-US" altLang="zh-CN">
                <a:solidFill>
                  <a:schemeClr val="tx1"/>
                </a:solidFill>
                <a:latin typeface="宋体" panose="02010600030101010101" pitchFamily="2" charset="-122"/>
              </a:endParaRPr>
            </a:p>
          </p:txBody>
        </p:sp>
        <p:sp>
          <p:nvSpPr>
            <p:cNvPr id="307" name="Text Box 469">
              <a:extLst>
                <a:ext uri="{FF2B5EF4-FFF2-40B4-BE49-F238E27FC236}">
                  <a16:creationId xmlns:a16="http://schemas.microsoft.com/office/drawing/2014/main" id="{06CD0E08-ECB7-4350-AE24-ADB005A2CBBE}"/>
                </a:ext>
              </a:extLst>
            </p:cNvPr>
            <p:cNvSpPr txBox="1">
              <a:spLocks noChangeArrowheads="1"/>
            </p:cNvSpPr>
            <p:nvPr/>
          </p:nvSpPr>
          <p:spPr bwMode="auto">
            <a:xfrm>
              <a:off x="283" y="2632"/>
              <a:ext cx="908"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lnSpc>
                  <a:spcPct val="60000"/>
                </a:lnSpc>
                <a:buFont typeface="Arial" panose="020B0604020202020204" pitchFamily="34" charset="0"/>
                <a:buNone/>
              </a:pPr>
              <a:r>
                <a:rPr kumimoji="0" lang="en-US" altLang="zh-CN" sz="1200">
                  <a:solidFill>
                    <a:schemeClr val="tx1"/>
                  </a:solidFill>
                </a:rPr>
                <a:t>C</a:t>
              </a:r>
              <a:r>
                <a:rPr kumimoji="0" lang="en-US" altLang="zh-CN" sz="1700" baseline="-18000">
                  <a:solidFill>
                    <a:schemeClr val="tx1"/>
                  </a:solidFill>
                </a:rPr>
                <a:t>1</a:t>
              </a:r>
              <a:r>
                <a:rPr kumimoji="0" lang="en-US" altLang="zh-CN" sz="1200" baseline="-18000">
                  <a:solidFill>
                    <a:schemeClr val="tx1"/>
                  </a:solidFill>
                </a:rPr>
                <a:t>     </a:t>
              </a:r>
              <a:r>
                <a:rPr kumimoji="0" lang="en-US" altLang="zh-CN" sz="1200">
                  <a:solidFill>
                    <a:schemeClr val="tx1"/>
                  </a:solidFill>
                </a:rPr>
                <a:t>CBM223P</a:t>
              </a:r>
              <a:endParaRPr kumimoji="0" lang="en-US" altLang="zh-CN">
                <a:solidFill>
                  <a:schemeClr val="tx1"/>
                </a:solidFill>
                <a:latin typeface="宋体" panose="02010600030101010101" pitchFamily="2" charset="-122"/>
              </a:endParaRPr>
            </a:p>
          </p:txBody>
        </p:sp>
        <p:sp>
          <p:nvSpPr>
            <p:cNvPr id="308" name="Text Box 470">
              <a:extLst>
                <a:ext uri="{FF2B5EF4-FFF2-40B4-BE49-F238E27FC236}">
                  <a16:creationId xmlns:a16="http://schemas.microsoft.com/office/drawing/2014/main" id="{2BBDB5F8-CA1B-439C-AB99-AF8DB06355EA}"/>
                </a:ext>
              </a:extLst>
            </p:cNvPr>
            <p:cNvSpPr txBox="1">
              <a:spLocks noChangeArrowheads="1"/>
            </p:cNvSpPr>
            <p:nvPr/>
          </p:nvSpPr>
          <p:spPr bwMode="auto">
            <a:xfrm>
              <a:off x="1593" y="2183"/>
              <a:ext cx="44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buFont typeface="Arial" panose="020B0604020202020204" pitchFamily="34" charset="0"/>
                <a:buNone/>
              </a:pPr>
              <a:r>
                <a:rPr kumimoji="0" lang="en-US" altLang="zh-CN" sz="1200">
                  <a:solidFill>
                    <a:schemeClr val="tx1"/>
                  </a:solidFill>
                </a:rPr>
                <a:t>C</a:t>
              </a:r>
              <a:r>
                <a:rPr kumimoji="0" lang="en-US" altLang="zh-CN" sz="1700" baseline="-18000">
                  <a:solidFill>
                    <a:schemeClr val="tx1"/>
                  </a:solidFill>
                </a:rPr>
                <a:t>4</a:t>
              </a:r>
              <a:endParaRPr kumimoji="0" lang="en-US" altLang="zh-CN" sz="1200">
                <a:solidFill>
                  <a:schemeClr val="tx1"/>
                </a:solidFill>
                <a:latin typeface="Arial" panose="020B0604020202020204" pitchFamily="34" charset="0"/>
              </a:endParaRPr>
            </a:p>
            <a:p>
              <a:pPr eaLnBrk="1" hangingPunct="1">
                <a:lnSpc>
                  <a:spcPct val="80000"/>
                </a:lnSpc>
                <a:buFont typeface="Arial" panose="020B0604020202020204" pitchFamily="34" charset="0"/>
                <a:buNone/>
              </a:pPr>
              <a:r>
                <a:rPr kumimoji="0" lang="en-US" altLang="zh-CN" sz="1200">
                  <a:solidFill>
                    <a:schemeClr val="tx1"/>
                  </a:solidFill>
                </a:rPr>
                <a:t>4.7</a:t>
              </a:r>
              <a:r>
                <a:rPr kumimoji="0" lang="en-US" altLang="zh-CN" sz="1200">
                  <a:solidFill>
                    <a:schemeClr val="tx1"/>
                  </a:solidFill>
                  <a:latin typeface="宋体" panose="02010600030101010101" pitchFamily="2" charset="-122"/>
                </a:rPr>
                <a:t>μ</a:t>
              </a:r>
              <a:endParaRPr kumimoji="0" lang="en-US" altLang="zh-CN">
                <a:solidFill>
                  <a:schemeClr val="tx1"/>
                </a:solidFill>
                <a:latin typeface="宋体" panose="02010600030101010101" pitchFamily="2" charset="-122"/>
              </a:endParaRPr>
            </a:p>
          </p:txBody>
        </p:sp>
        <p:sp>
          <p:nvSpPr>
            <p:cNvPr id="309" name="Text Box 471">
              <a:extLst>
                <a:ext uri="{FF2B5EF4-FFF2-40B4-BE49-F238E27FC236}">
                  <a16:creationId xmlns:a16="http://schemas.microsoft.com/office/drawing/2014/main" id="{872BD6B1-8CF7-4032-8C1A-CA5F42EFACAD}"/>
                </a:ext>
              </a:extLst>
            </p:cNvPr>
            <p:cNvSpPr txBox="1">
              <a:spLocks noChangeArrowheads="1"/>
            </p:cNvSpPr>
            <p:nvPr/>
          </p:nvSpPr>
          <p:spPr bwMode="auto">
            <a:xfrm>
              <a:off x="2186" y="2329"/>
              <a:ext cx="44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buFont typeface="Arial" panose="020B0604020202020204" pitchFamily="34" charset="0"/>
                <a:buNone/>
              </a:pPr>
              <a:r>
                <a:rPr kumimoji="0" lang="en-US" altLang="zh-CN" sz="1200">
                  <a:solidFill>
                    <a:schemeClr val="tx1"/>
                  </a:solidFill>
                </a:rPr>
                <a:t>C</a:t>
              </a:r>
              <a:r>
                <a:rPr kumimoji="0" lang="en-US" altLang="zh-CN" sz="1700" baseline="-18000">
                  <a:solidFill>
                    <a:schemeClr val="tx1"/>
                  </a:solidFill>
                </a:rPr>
                <a:t>5</a:t>
              </a:r>
              <a:endParaRPr kumimoji="0" lang="en-US" altLang="zh-CN" sz="1200">
                <a:solidFill>
                  <a:schemeClr val="tx1"/>
                </a:solidFill>
                <a:latin typeface="Arial" panose="020B0604020202020204" pitchFamily="34" charset="0"/>
              </a:endParaRPr>
            </a:p>
            <a:p>
              <a:pPr eaLnBrk="1" hangingPunct="1">
                <a:lnSpc>
                  <a:spcPct val="80000"/>
                </a:lnSpc>
                <a:buFont typeface="Arial" panose="020B0604020202020204" pitchFamily="34" charset="0"/>
                <a:buNone/>
              </a:pPr>
              <a:r>
                <a:rPr kumimoji="0" lang="en-US" altLang="zh-CN" sz="1200">
                  <a:solidFill>
                    <a:schemeClr val="tx1"/>
                  </a:solidFill>
                </a:rPr>
                <a:t>223</a:t>
              </a:r>
              <a:endParaRPr kumimoji="0" lang="en-US" altLang="zh-CN">
                <a:solidFill>
                  <a:schemeClr val="tx1"/>
                </a:solidFill>
                <a:latin typeface="宋体" panose="02010600030101010101" pitchFamily="2" charset="-122"/>
              </a:endParaRPr>
            </a:p>
          </p:txBody>
        </p:sp>
        <p:sp>
          <p:nvSpPr>
            <p:cNvPr id="310" name="Text Box 472">
              <a:extLst>
                <a:ext uri="{FF2B5EF4-FFF2-40B4-BE49-F238E27FC236}">
                  <a16:creationId xmlns:a16="http://schemas.microsoft.com/office/drawing/2014/main" id="{54534AD5-2B65-43D7-9AAE-939146412532}"/>
                </a:ext>
              </a:extLst>
            </p:cNvPr>
            <p:cNvSpPr txBox="1">
              <a:spLocks noChangeArrowheads="1"/>
            </p:cNvSpPr>
            <p:nvPr/>
          </p:nvSpPr>
          <p:spPr bwMode="auto">
            <a:xfrm>
              <a:off x="2340" y="2040"/>
              <a:ext cx="44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buFont typeface="Arial" panose="020B0604020202020204" pitchFamily="34" charset="0"/>
                <a:buNone/>
              </a:pPr>
              <a:r>
                <a:rPr kumimoji="0" lang="en-US" altLang="zh-CN" sz="1200">
                  <a:solidFill>
                    <a:schemeClr val="tx1"/>
                  </a:solidFill>
                </a:rPr>
                <a:t>C</a:t>
              </a:r>
              <a:r>
                <a:rPr kumimoji="0" lang="en-US" altLang="zh-CN" sz="1700" baseline="-18000">
                  <a:solidFill>
                    <a:schemeClr val="tx1"/>
                  </a:solidFill>
                </a:rPr>
                <a:t>6</a:t>
              </a:r>
              <a:endParaRPr kumimoji="0" lang="en-US" altLang="zh-CN" sz="1200">
                <a:solidFill>
                  <a:schemeClr val="tx1"/>
                </a:solidFill>
                <a:latin typeface="Arial" panose="020B0604020202020204" pitchFamily="34" charset="0"/>
              </a:endParaRPr>
            </a:p>
            <a:p>
              <a:pPr eaLnBrk="1" hangingPunct="1">
                <a:lnSpc>
                  <a:spcPct val="80000"/>
                </a:lnSpc>
                <a:buFont typeface="Arial" panose="020B0604020202020204" pitchFamily="34" charset="0"/>
                <a:buNone/>
              </a:pPr>
              <a:r>
                <a:rPr kumimoji="0" lang="en-US" altLang="zh-CN" sz="1200">
                  <a:solidFill>
                    <a:schemeClr val="tx1"/>
                  </a:solidFill>
                </a:rPr>
                <a:t>223</a:t>
              </a:r>
              <a:endParaRPr kumimoji="0" lang="en-US" altLang="zh-CN">
                <a:solidFill>
                  <a:schemeClr val="tx1"/>
                </a:solidFill>
                <a:latin typeface="宋体" panose="02010600030101010101" pitchFamily="2" charset="-122"/>
              </a:endParaRPr>
            </a:p>
          </p:txBody>
        </p:sp>
        <p:sp>
          <p:nvSpPr>
            <p:cNvPr id="311" name="Text Box 473">
              <a:extLst>
                <a:ext uri="{FF2B5EF4-FFF2-40B4-BE49-F238E27FC236}">
                  <a16:creationId xmlns:a16="http://schemas.microsoft.com/office/drawing/2014/main" id="{488BF261-59CA-40D1-871A-8857E954EE2A}"/>
                </a:ext>
              </a:extLst>
            </p:cNvPr>
            <p:cNvSpPr txBox="1">
              <a:spLocks noChangeArrowheads="1"/>
            </p:cNvSpPr>
            <p:nvPr/>
          </p:nvSpPr>
          <p:spPr bwMode="auto">
            <a:xfrm>
              <a:off x="2790" y="2011"/>
              <a:ext cx="44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buFont typeface="Arial" panose="020B0604020202020204" pitchFamily="34" charset="0"/>
                <a:buNone/>
              </a:pPr>
              <a:r>
                <a:rPr kumimoji="0" lang="en-US" altLang="zh-CN" sz="1200">
                  <a:solidFill>
                    <a:schemeClr val="tx1"/>
                  </a:solidFill>
                </a:rPr>
                <a:t>C</a:t>
              </a:r>
              <a:r>
                <a:rPr kumimoji="0" lang="en-US" altLang="zh-CN" sz="1700" baseline="-18000">
                  <a:solidFill>
                    <a:schemeClr val="tx1"/>
                  </a:solidFill>
                </a:rPr>
                <a:t>7</a:t>
              </a:r>
              <a:endParaRPr kumimoji="0" lang="en-US" altLang="zh-CN" sz="1200">
                <a:solidFill>
                  <a:schemeClr val="tx1"/>
                </a:solidFill>
                <a:latin typeface="Arial" panose="020B0604020202020204" pitchFamily="34" charset="0"/>
              </a:endParaRPr>
            </a:p>
            <a:p>
              <a:pPr eaLnBrk="1" hangingPunct="1">
                <a:lnSpc>
                  <a:spcPct val="80000"/>
                </a:lnSpc>
                <a:buFont typeface="Arial" panose="020B0604020202020204" pitchFamily="34" charset="0"/>
                <a:buNone/>
              </a:pPr>
              <a:r>
                <a:rPr kumimoji="0" lang="en-US" altLang="zh-CN" sz="1200">
                  <a:solidFill>
                    <a:schemeClr val="tx1"/>
                  </a:solidFill>
                </a:rPr>
                <a:t>223</a:t>
              </a:r>
              <a:endParaRPr kumimoji="0" lang="en-US" altLang="zh-CN">
                <a:solidFill>
                  <a:schemeClr val="tx1"/>
                </a:solidFill>
                <a:latin typeface="宋体" panose="02010600030101010101" pitchFamily="2" charset="-122"/>
              </a:endParaRPr>
            </a:p>
          </p:txBody>
        </p:sp>
        <p:sp>
          <p:nvSpPr>
            <p:cNvPr id="312" name="Text Box 474">
              <a:extLst>
                <a:ext uri="{FF2B5EF4-FFF2-40B4-BE49-F238E27FC236}">
                  <a16:creationId xmlns:a16="http://schemas.microsoft.com/office/drawing/2014/main" id="{71F61D3E-0D6A-4B07-9FD1-11F216C53FF2}"/>
                </a:ext>
              </a:extLst>
            </p:cNvPr>
            <p:cNvSpPr txBox="1">
              <a:spLocks noChangeArrowheads="1"/>
            </p:cNvSpPr>
            <p:nvPr/>
          </p:nvSpPr>
          <p:spPr bwMode="auto">
            <a:xfrm>
              <a:off x="2555" y="2343"/>
              <a:ext cx="44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buFont typeface="Arial" panose="020B0604020202020204" pitchFamily="34" charset="0"/>
                <a:buNone/>
              </a:pPr>
              <a:r>
                <a:rPr kumimoji="0" lang="en-US" altLang="zh-CN" sz="1200">
                  <a:solidFill>
                    <a:schemeClr val="tx1"/>
                  </a:solidFill>
                </a:rPr>
                <a:t>R</a:t>
              </a:r>
              <a:r>
                <a:rPr kumimoji="0" lang="en-US" altLang="zh-CN" sz="1700" baseline="-18000">
                  <a:solidFill>
                    <a:schemeClr val="tx1"/>
                  </a:solidFill>
                </a:rPr>
                <a:t>7</a:t>
              </a:r>
              <a:endParaRPr kumimoji="0" lang="en-US" altLang="zh-CN" sz="1200">
                <a:solidFill>
                  <a:schemeClr val="tx1"/>
                </a:solidFill>
                <a:latin typeface="Arial" panose="020B0604020202020204" pitchFamily="34" charset="0"/>
              </a:endParaRPr>
            </a:p>
            <a:p>
              <a:pPr eaLnBrk="1" hangingPunct="1">
                <a:lnSpc>
                  <a:spcPct val="80000"/>
                </a:lnSpc>
                <a:buFont typeface="Arial" panose="020B0604020202020204" pitchFamily="34" charset="0"/>
                <a:buNone/>
              </a:pPr>
              <a:r>
                <a:rPr kumimoji="0" lang="en-US" altLang="zh-CN" sz="1200">
                  <a:solidFill>
                    <a:schemeClr val="tx1"/>
                  </a:solidFill>
                </a:rPr>
                <a:t>51</a:t>
              </a:r>
              <a:endParaRPr kumimoji="0" lang="en-US" altLang="zh-CN">
                <a:solidFill>
                  <a:schemeClr val="tx1"/>
                </a:solidFill>
                <a:latin typeface="宋体" panose="02010600030101010101" pitchFamily="2" charset="-122"/>
              </a:endParaRPr>
            </a:p>
          </p:txBody>
        </p:sp>
        <p:sp>
          <p:nvSpPr>
            <p:cNvPr id="313" name="Text Box 475">
              <a:extLst>
                <a:ext uri="{FF2B5EF4-FFF2-40B4-BE49-F238E27FC236}">
                  <a16:creationId xmlns:a16="http://schemas.microsoft.com/office/drawing/2014/main" id="{68A6C87E-3E51-4E5A-A553-9F82C719EEEB}"/>
                </a:ext>
              </a:extLst>
            </p:cNvPr>
            <p:cNvSpPr txBox="1">
              <a:spLocks noChangeArrowheads="1"/>
            </p:cNvSpPr>
            <p:nvPr/>
          </p:nvSpPr>
          <p:spPr bwMode="auto">
            <a:xfrm>
              <a:off x="3252" y="1994"/>
              <a:ext cx="44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buFont typeface="Arial" panose="020B0604020202020204" pitchFamily="34" charset="0"/>
                <a:buNone/>
              </a:pPr>
              <a:r>
                <a:rPr kumimoji="0" lang="en-US" altLang="zh-CN" sz="1200">
                  <a:solidFill>
                    <a:schemeClr val="tx1"/>
                  </a:solidFill>
                </a:rPr>
                <a:t>C</a:t>
              </a:r>
              <a:r>
                <a:rPr kumimoji="0" lang="en-US" altLang="zh-CN" sz="1700" baseline="-18000">
                  <a:solidFill>
                    <a:schemeClr val="tx1"/>
                  </a:solidFill>
                </a:rPr>
                <a:t>8</a:t>
              </a:r>
              <a:endParaRPr kumimoji="0" lang="en-US" altLang="zh-CN" sz="1200">
                <a:solidFill>
                  <a:schemeClr val="tx1"/>
                </a:solidFill>
                <a:latin typeface="Arial" panose="020B0604020202020204" pitchFamily="34" charset="0"/>
              </a:endParaRPr>
            </a:p>
            <a:p>
              <a:pPr eaLnBrk="1" hangingPunct="1">
                <a:lnSpc>
                  <a:spcPct val="80000"/>
                </a:lnSpc>
                <a:buFont typeface="Arial" panose="020B0604020202020204" pitchFamily="34" charset="0"/>
                <a:buNone/>
              </a:pPr>
              <a:r>
                <a:rPr kumimoji="0" lang="en-US" altLang="zh-CN" sz="1200">
                  <a:solidFill>
                    <a:schemeClr val="tx1"/>
                  </a:solidFill>
                </a:rPr>
                <a:t>223</a:t>
              </a:r>
              <a:endParaRPr kumimoji="0" lang="en-US" altLang="zh-CN">
                <a:solidFill>
                  <a:schemeClr val="tx1"/>
                </a:solidFill>
                <a:latin typeface="宋体" panose="02010600030101010101" pitchFamily="2" charset="-122"/>
              </a:endParaRPr>
            </a:p>
          </p:txBody>
        </p:sp>
        <p:sp>
          <p:nvSpPr>
            <p:cNvPr id="314" name="Text Box 476">
              <a:extLst>
                <a:ext uri="{FF2B5EF4-FFF2-40B4-BE49-F238E27FC236}">
                  <a16:creationId xmlns:a16="http://schemas.microsoft.com/office/drawing/2014/main" id="{E327063F-195D-480D-A8FC-5EDE6FF3A003}"/>
                </a:ext>
              </a:extLst>
            </p:cNvPr>
            <p:cNvSpPr txBox="1">
              <a:spLocks noChangeArrowheads="1"/>
            </p:cNvSpPr>
            <p:nvPr/>
          </p:nvSpPr>
          <p:spPr bwMode="auto">
            <a:xfrm>
              <a:off x="3259" y="2328"/>
              <a:ext cx="448"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buFont typeface="Arial" panose="020B0604020202020204" pitchFamily="34" charset="0"/>
                <a:buNone/>
              </a:pPr>
              <a:r>
                <a:rPr kumimoji="0" lang="en-US" altLang="zh-CN" sz="1200">
                  <a:solidFill>
                    <a:schemeClr val="tx1"/>
                  </a:solidFill>
                </a:rPr>
                <a:t>C</a:t>
              </a:r>
              <a:r>
                <a:rPr kumimoji="0" lang="en-US" altLang="zh-CN" sz="1800" baseline="-18000">
                  <a:solidFill>
                    <a:schemeClr val="tx1"/>
                  </a:solidFill>
                </a:rPr>
                <a:t>9</a:t>
              </a:r>
              <a:endParaRPr kumimoji="0" lang="en-US" altLang="zh-CN" sz="1200">
                <a:solidFill>
                  <a:schemeClr val="tx1"/>
                </a:solidFill>
                <a:latin typeface="Arial" panose="020B0604020202020204" pitchFamily="34" charset="0"/>
              </a:endParaRPr>
            </a:p>
            <a:p>
              <a:pPr eaLnBrk="1" hangingPunct="1">
                <a:lnSpc>
                  <a:spcPct val="80000"/>
                </a:lnSpc>
                <a:buFont typeface="Arial" panose="020B0604020202020204" pitchFamily="34" charset="0"/>
                <a:buNone/>
              </a:pPr>
              <a:r>
                <a:rPr kumimoji="0" lang="en-US" altLang="zh-CN" sz="1200">
                  <a:solidFill>
                    <a:schemeClr val="tx1"/>
                  </a:solidFill>
                </a:rPr>
                <a:t>223</a:t>
              </a:r>
              <a:endParaRPr kumimoji="0" lang="en-US" altLang="zh-CN">
                <a:solidFill>
                  <a:schemeClr val="tx1"/>
                </a:solidFill>
                <a:latin typeface="宋体" panose="02010600030101010101" pitchFamily="2" charset="-122"/>
              </a:endParaRPr>
            </a:p>
          </p:txBody>
        </p:sp>
        <p:sp>
          <p:nvSpPr>
            <p:cNvPr id="315" name="Text Box 477">
              <a:extLst>
                <a:ext uri="{FF2B5EF4-FFF2-40B4-BE49-F238E27FC236}">
                  <a16:creationId xmlns:a16="http://schemas.microsoft.com/office/drawing/2014/main" id="{025F1B77-B0EF-450D-97E7-EA740281716F}"/>
                </a:ext>
              </a:extLst>
            </p:cNvPr>
            <p:cNvSpPr txBox="1">
              <a:spLocks noChangeArrowheads="1"/>
            </p:cNvSpPr>
            <p:nvPr/>
          </p:nvSpPr>
          <p:spPr bwMode="auto">
            <a:xfrm>
              <a:off x="3468" y="2046"/>
              <a:ext cx="448"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buFont typeface="Arial" panose="020B0604020202020204" pitchFamily="34" charset="0"/>
                <a:buNone/>
              </a:pPr>
              <a:r>
                <a:rPr kumimoji="0" lang="en-US" altLang="zh-CN" sz="1200">
                  <a:solidFill>
                    <a:schemeClr val="tx1"/>
                  </a:solidFill>
                </a:rPr>
                <a:t>R</a:t>
              </a:r>
              <a:r>
                <a:rPr kumimoji="0" lang="en-US" altLang="zh-CN" sz="1800" baseline="-18000">
                  <a:solidFill>
                    <a:schemeClr val="tx1"/>
                  </a:solidFill>
                </a:rPr>
                <a:t>9</a:t>
              </a:r>
              <a:endParaRPr kumimoji="0" lang="en-US" altLang="zh-CN" sz="1200">
                <a:solidFill>
                  <a:schemeClr val="tx1"/>
                </a:solidFill>
                <a:latin typeface="Arial" panose="020B0604020202020204" pitchFamily="34" charset="0"/>
              </a:endParaRPr>
            </a:p>
            <a:p>
              <a:pPr eaLnBrk="1" hangingPunct="1">
                <a:lnSpc>
                  <a:spcPct val="80000"/>
                </a:lnSpc>
                <a:buFont typeface="Arial" panose="020B0604020202020204" pitchFamily="34" charset="0"/>
                <a:buNone/>
              </a:pPr>
              <a:r>
                <a:rPr kumimoji="0" lang="en-US" altLang="zh-CN" sz="1200">
                  <a:solidFill>
                    <a:schemeClr val="tx1"/>
                  </a:solidFill>
                </a:rPr>
                <a:t>680</a:t>
              </a:r>
              <a:endParaRPr kumimoji="0" lang="en-US" altLang="zh-CN">
                <a:solidFill>
                  <a:schemeClr val="tx1"/>
                </a:solidFill>
                <a:latin typeface="宋体" panose="02010600030101010101" pitchFamily="2" charset="-122"/>
              </a:endParaRPr>
            </a:p>
          </p:txBody>
        </p:sp>
        <p:sp>
          <p:nvSpPr>
            <p:cNvPr id="316" name="Text Box 478">
              <a:extLst>
                <a:ext uri="{FF2B5EF4-FFF2-40B4-BE49-F238E27FC236}">
                  <a16:creationId xmlns:a16="http://schemas.microsoft.com/office/drawing/2014/main" id="{E51311FD-242F-480C-8929-F38E4F30216C}"/>
                </a:ext>
              </a:extLst>
            </p:cNvPr>
            <p:cNvSpPr txBox="1">
              <a:spLocks noChangeArrowheads="1"/>
            </p:cNvSpPr>
            <p:nvPr/>
          </p:nvSpPr>
          <p:spPr bwMode="auto">
            <a:xfrm>
              <a:off x="1793" y="2130"/>
              <a:ext cx="1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kumimoji="0" lang="en-US" altLang="zh-CN" sz="1400" b="1">
                  <a:solidFill>
                    <a:schemeClr val="tx1"/>
                  </a:solidFill>
                </a:rPr>
                <a:t>+</a:t>
              </a:r>
              <a:endParaRPr kumimoji="0" lang="en-US" altLang="zh-CN">
                <a:solidFill>
                  <a:schemeClr val="tx1"/>
                </a:solidFill>
                <a:latin typeface="Arial" panose="020B0604020202020204" pitchFamily="34" charset="0"/>
              </a:endParaRPr>
            </a:p>
          </p:txBody>
        </p:sp>
        <p:sp>
          <p:nvSpPr>
            <p:cNvPr id="317" name="Text Box 479">
              <a:extLst>
                <a:ext uri="{FF2B5EF4-FFF2-40B4-BE49-F238E27FC236}">
                  <a16:creationId xmlns:a16="http://schemas.microsoft.com/office/drawing/2014/main" id="{0634972A-D36F-46E9-B258-FDF70CED9D78}"/>
                </a:ext>
              </a:extLst>
            </p:cNvPr>
            <p:cNvSpPr txBox="1">
              <a:spLocks noChangeArrowheads="1"/>
            </p:cNvSpPr>
            <p:nvPr/>
          </p:nvSpPr>
          <p:spPr bwMode="auto">
            <a:xfrm>
              <a:off x="3702" y="1960"/>
              <a:ext cx="1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kumimoji="0" lang="en-US" altLang="zh-CN" sz="1400" b="1">
                  <a:solidFill>
                    <a:schemeClr val="tx1"/>
                  </a:solidFill>
                </a:rPr>
                <a:t>+</a:t>
              </a:r>
              <a:endParaRPr kumimoji="0" lang="en-US" altLang="zh-CN">
                <a:solidFill>
                  <a:schemeClr val="tx1"/>
                </a:solidFill>
                <a:latin typeface="Arial" panose="020B0604020202020204" pitchFamily="34" charset="0"/>
              </a:endParaRPr>
            </a:p>
          </p:txBody>
        </p:sp>
        <p:sp>
          <p:nvSpPr>
            <p:cNvPr id="318" name="Text Box 480">
              <a:extLst>
                <a:ext uri="{FF2B5EF4-FFF2-40B4-BE49-F238E27FC236}">
                  <a16:creationId xmlns:a16="http://schemas.microsoft.com/office/drawing/2014/main" id="{82B6CECF-2221-42D2-BD8A-B0F31658BDE6}"/>
                </a:ext>
              </a:extLst>
            </p:cNvPr>
            <p:cNvSpPr txBox="1">
              <a:spLocks noChangeArrowheads="1"/>
            </p:cNvSpPr>
            <p:nvPr/>
          </p:nvSpPr>
          <p:spPr bwMode="auto">
            <a:xfrm>
              <a:off x="3740" y="1837"/>
              <a:ext cx="44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buFont typeface="Arial" panose="020B0604020202020204" pitchFamily="34" charset="0"/>
                <a:buNone/>
              </a:pPr>
              <a:r>
                <a:rPr kumimoji="0" lang="en-US" altLang="zh-CN" sz="1200">
                  <a:solidFill>
                    <a:schemeClr val="tx1"/>
                  </a:solidFill>
                </a:rPr>
                <a:t>C</a:t>
              </a:r>
              <a:r>
                <a:rPr kumimoji="0" lang="en-US" altLang="zh-CN" sz="1700" baseline="-18000">
                  <a:solidFill>
                    <a:schemeClr val="tx1"/>
                  </a:solidFill>
                </a:rPr>
                <a:t>10</a:t>
              </a:r>
              <a:endParaRPr kumimoji="0" lang="en-US" altLang="zh-CN" sz="1200">
                <a:solidFill>
                  <a:schemeClr val="tx1"/>
                </a:solidFill>
                <a:latin typeface="Arial" panose="020B0604020202020204" pitchFamily="34" charset="0"/>
              </a:endParaRPr>
            </a:p>
            <a:p>
              <a:pPr eaLnBrk="1" hangingPunct="1">
                <a:lnSpc>
                  <a:spcPct val="80000"/>
                </a:lnSpc>
                <a:buFont typeface="Arial" panose="020B0604020202020204" pitchFamily="34" charset="0"/>
                <a:buNone/>
              </a:pPr>
              <a:r>
                <a:rPr kumimoji="0" lang="en-US" altLang="zh-CN" sz="1200">
                  <a:solidFill>
                    <a:schemeClr val="tx1"/>
                  </a:solidFill>
                </a:rPr>
                <a:t>4.7</a:t>
              </a:r>
              <a:r>
                <a:rPr kumimoji="0" lang="en-US" altLang="zh-CN" sz="1200">
                  <a:solidFill>
                    <a:schemeClr val="tx1"/>
                  </a:solidFill>
                  <a:latin typeface="宋体" panose="02010600030101010101" pitchFamily="2" charset="-122"/>
                </a:rPr>
                <a:t>μ</a:t>
              </a:r>
              <a:endParaRPr kumimoji="0" lang="en-US" altLang="zh-CN">
                <a:solidFill>
                  <a:schemeClr val="tx1"/>
                </a:solidFill>
                <a:latin typeface="宋体" panose="02010600030101010101" pitchFamily="2" charset="-122"/>
              </a:endParaRPr>
            </a:p>
          </p:txBody>
        </p:sp>
        <p:sp>
          <p:nvSpPr>
            <p:cNvPr id="319" name="Text Box 481">
              <a:extLst>
                <a:ext uri="{FF2B5EF4-FFF2-40B4-BE49-F238E27FC236}">
                  <a16:creationId xmlns:a16="http://schemas.microsoft.com/office/drawing/2014/main" id="{81369C7F-DD3B-421B-B2FF-A192B6D2CC0A}"/>
                </a:ext>
              </a:extLst>
            </p:cNvPr>
            <p:cNvSpPr txBox="1">
              <a:spLocks noChangeArrowheads="1"/>
            </p:cNvSpPr>
            <p:nvPr/>
          </p:nvSpPr>
          <p:spPr bwMode="auto">
            <a:xfrm>
              <a:off x="3680" y="2359"/>
              <a:ext cx="44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buFont typeface="Arial" panose="020B0604020202020204" pitchFamily="34" charset="0"/>
                <a:buNone/>
              </a:pPr>
              <a:r>
                <a:rPr kumimoji="0" lang="en-US" altLang="zh-CN" sz="1200" dirty="0">
                  <a:solidFill>
                    <a:schemeClr val="tx1"/>
                  </a:solidFill>
                </a:rPr>
                <a:t>W</a:t>
              </a:r>
            </a:p>
            <a:p>
              <a:pPr eaLnBrk="1" hangingPunct="1">
                <a:lnSpc>
                  <a:spcPct val="80000"/>
                </a:lnSpc>
                <a:buFont typeface="Arial" panose="020B0604020202020204" pitchFamily="34" charset="0"/>
                <a:buNone/>
              </a:pPr>
              <a:r>
                <a:rPr kumimoji="0" lang="en-US" altLang="zh-CN" sz="1200" dirty="0">
                  <a:solidFill>
                    <a:schemeClr val="tx1"/>
                  </a:solidFill>
                </a:rPr>
                <a:t>5K</a:t>
              </a:r>
              <a:endParaRPr kumimoji="0" lang="en-US" altLang="zh-CN" dirty="0">
                <a:solidFill>
                  <a:schemeClr val="tx1"/>
                </a:solidFill>
                <a:latin typeface="宋体" panose="02010600030101010101" pitchFamily="2" charset="-122"/>
              </a:endParaRPr>
            </a:p>
          </p:txBody>
        </p:sp>
        <p:sp>
          <p:nvSpPr>
            <p:cNvPr id="320" name="Text Box 482">
              <a:extLst>
                <a:ext uri="{FF2B5EF4-FFF2-40B4-BE49-F238E27FC236}">
                  <a16:creationId xmlns:a16="http://schemas.microsoft.com/office/drawing/2014/main" id="{9442ACC6-6F77-4565-9171-4824336C33D5}"/>
                </a:ext>
              </a:extLst>
            </p:cNvPr>
            <p:cNvSpPr txBox="1">
              <a:spLocks noChangeArrowheads="1"/>
            </p:cNvSpPr>
            <p:nvPr/>
          </p:nvSpPr>
          <p:spPr bwMode="auto">
            <a:xfrm>
              <a:off x="4117" y="2209"/>
              <a:ext cx="44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buFont typeface="Arial" panose="020B0604020202020204" pitchFamily="34" charset="0"/>
                <a:buNone/>
              </a:pPr>
              <a:r>
                <a:rPr kumimoji="0" lang="en-US" altLang="zh-CN" sz="1600">
                  <a:solidFill>
                    <a:schemeClr val="tx1"/>
                  </a:solidFill>
                </a:rPr>
                <a:t>D</a:t>
              </a:r>
              <a:r>
                <a:rPr kumimoji="0" lang="en-US" altLang="zh-CN" sz="1700" baseline="-18000">
                  <a:solidFill>
                    <a:schemeClr val="tx1"/>
                  </a:solidFill>
                </a:rPr>
                <a:t>3</a:t>
              </a:r>
              <a:endParaRPr kumimoji="0" lang="en-US" altLang="zh-CN" sz="1200">
                <a:solidFill>
                  <a:schemeClr val="tx1"/>
                </a:solidFill>
                <a:latin typeface="Arial" panose="020B0604020202020204" pitchFamily="34" charset="0"/>
              </a:endParaRPr>
            </a:p>
            <a:p>
              <a:pPr eaLnBrk="1" hangingPunct="1">
                <a:lnSpc>
                  <a:spcPct val="80000"/>
                </a:lnSpc>
                <a:buFont typeface="Arial" panose="020B0604020202020204" pitchFamily="34" charset="0"/>
                <a:buNone/>
              </a:pPr>
              <a:r>
                <a:rPr kumimoji="0" lang="en-US" altLang="zh-CN" sz="1200">
                  <a:solidFill>
                    <a:schemeClr val="tx1"/>
                  </a:solidFill>
                </a:rPr>
                <a:t>IN4148</a:t>
              </a:r>
              <a:endParaRPr kumimoji="0" lang="en-US" altLang="zh-CN">
                <a:solidFill>
                  <a:schemeClr val="tx1"/>
                </a:solidFill>
                <a:latin typeface="宋体" panose="02010600030101010101" pitchFamily="2" charset="-122"/>
              </a:endParaRPr>
            </a:p>
          </p:txBody>
        </p:sp>
        <p:sp>
          <p:nvSpPr>
            <p:cNvPr id="321" name="Text Box 483">
              <a:extLst>
                <a:ext uri="{FF2B5EF4-FFF2-40B4-BE49-F238E27FC236}">
                  <a16:creationId xmlns:a16="http://schemas.microsoft.com/office/drawing/2014/main" id="{ECF49D98-38A9-4CDD-B29C-8447519D7FEF}"/>
                </a:ext>
              </a:extLst>
            </p:cNvPr>
            <p:cNvSpPr txBox="1">
              <a:spLocks noChangeArrowheads="1"/>
            </p:cNvSpPr>
            <p:nvPr/>
          </p:nvSpPr>
          <p:spPr bwMode="auto">
            <a:xfrm>
              <a:off x="4490" y="2039"/>
              <a:ext cx="44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buFont typeface="Arial" panose="020B0604020202020204" pitchFamily="34" charset="0"/>
                <a:buNone/>
              </a:pPr>
              <a:r>
                <a:rPr kumimoji="0" lang="en-US" altLang="zh-CN" sz="1200">
                  <a:solidFill>
                    <a:schemeClr val="tx1"/>
                  </a:solidFill>
                </a:rPr>
                <a:t>C</a:t>
              </a:r>
              <a:r>
                <a:rPr kumimoji="0" lang="en-US" altLang="zh-CN" sz="1700" baseline="-18000">
                  <a:solidFill>
                    <a:schemeClr val="tx1"/>
                  </a:solidFill>
                </a:rPr>
                <a:t>12</a:t>
              </a:r>
              <a:endParaRPr kumimoji="0" lang="en-US" altLang="zh-CN" sz="1200">
                <a:solidFill>
                  <a:schemeClr val="tx1"/>
                </a:solidFill>
                <a:latin typeface="Arial" panose="020B0604020202020204" pitchFamily="34" charset="0"/>
              </a:endParaRPr>
            </a:p>
            <a:p>
              <a:pPr eaLnBrk="1" hangingPunct="1">
                <a:lnSpc>
                  <a:spcPct val="80000"/>
                </a:lnSpc>
                <a:buFont typeface="Arial" panose="020B0604020202020204" pitchFamily="34" charset="0"/>
                <a:buNone/>
              </a:pPr>
              <a:r>
                <a:rPr kumimoji="0" lang="en-US" altLang="zh-CN" sz="1200">
                  <a:solidFill>
                    <a:schemeClr val="tx1"/>
                  </a:solidFill>
                </a:rPr>
                <a:t>223</a:t>
              </a:r>
              <a:endParaRPr kumimoji="0" lang="en-US" altLang="zh-CN">
                <a:solidFill>
                  <a:schemeClr val="tx1"/>
                </a:solidFill>
                <a:latin typeface="宋体" panose="02010600030101010101" pitchFamily="2" charset="-122"/>
              </a:endParaRPr>
            </a:p>
          </p:txBody>
        </p:sp>
        <p:sp>
          <p:nvSpPr>
            <p:cNvPr id="322" name="Text Box 484">
              <a:extLst>
                <a:ext uri="{FF2B5EF4-FFF2-40B4-BE49-F238E27FC236}">
                  <a16:creationId xmlns:a16="http://schemas.microsoft.com/office/drawing/2014/main" id="{2C009D9E-B743-473D-863E-51F7B36774FC}"/>
                </a:ext>
              </a:extLst>
            </p:cNvPr>
            <p:cNvSpPr txBox="1">
              <a:spLocks noChangeArrowheads="1"/>
            </p:cNvSpPr>
            <p:nvPr/>
          </p:nvSpPr>
          <p:spPr bwMode="auto">
            <a:xfrm>
              <a:off x="4897" y="1910"/>
              <a:ext cx="44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buFont typeface="Arial" panose="020B0604020202020204" pitchFamily="34" charset="0"/>
                <a:buNone/>
              </a:pPr>
              <a:r>
                <a:rPr kumimoji="0" lang="en-US" altLang="zh-CN" sz="1200">
                  <a:solidFill>
                    <a:schemeClr val="tx1"/>
                  </a:solidFill>
                </a:rPr>
                <a:t>V</a:t>
              </a:r>
              <a:r>
                <a:rPr kumimoji="0" lang="en-US" altLang="zh-CN" sz="1700" baseline="-18000">
                  <a:solidFill>
                    <a:schemeClr val="tx1"/>
                  </a:solidFill>
                </a:rPr>
                <a:t>7</a:t>
              </a:r>
              <a:endParaRPr kumimoji="0" lang="en-US" altLang="zh-CN" sz="1200">
                <a:solidFill>
                  <a:schemeClr val="tx1"/>
                </a:solidFill>
                <a:latin typeface="Arial" panose="020B0604020202020204" pitchFamily="34" charset="0"/>
              </a:endParaRPr>
            </a:p>
            <a:p>
              <a:pPr eaLnBrk="1" hangingPunct="1">
                <a:lnSpc>
                  <a:spcPct val="80000"/>
                </a:lnSpc>
                <a:buFont typeface="Arial" panose="020B0604020202020204" pitchFamily="34" charset="0"/>
                <a:buNone/>
              </a:pPr>
              <a:r>
                <a:rPr kumimoji="0" lang="en-US" altLang="zh-CN" sz="1200">
                  <a:solidFill>
                    <a:schemeClr val="tx1"/>
                  </a:solidFill>
                </a:rPr>
                <a:t>9013H</a:t>
              </a:r>
              <a:endParaRPr kumimoji="0" lang="en-US" altLang="zh-CN">
                <a:solidFill>
                  <a:schemeClr val="tx1"/>
                </a:solidFill>
                <a:latin typeface="宋体" panose="02010600030101010101" pitchFamily="2" charset="-122"/>
              </a:endParaRPr>
            </a:p>
          </p:txBody>
        </p:sp>
        <p:sp>
          <p:nvSpPr>
            <p:cNvPr id="323" name="Text Box 485">
              <a:extLst>
                <a:ext uri="{FF2B5EF4-FFF2-40B4-BE49-F238E27FC236}">
                  <a16:creationId xmlns:a16="http://schemas.microsoft.com/office/drawing/2014/main" id="{78A18D7A-0930-4856-A5D5-97877EE7AFB0}"/>
                </a:ext>
              </a:extLst>
            </p:cNvPr>
            <p:cNvSpPr txBox="1">
              <a:spLocks noChangeArrowheads="1"/>
            </p:cNvSpPr>
            <p:nvPr/>
          </p:nvSpPr>
          <p:spPr bwMode="auto">
            <a:xfrm>
              <a:off x="5528" y="1916"/>
              <a:ext cx="223"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buFont typeface="Arial" panose="020B0604020202020204" pitchFamily="34" charset="0"/>
                <a:buNone/>
              </a:pPr>
              <a:r>
                <a:rPr kumimoji="0" lang="en-US" altLang="zh-CN" sz="1200">
                  <a:solidFill>
                    <a:schemeClr val="tx1"/>
                  </a:solidFill>
                </a:rPr>
                <a:t>K</a:t>
              </a:r>
              <a:endParaRPr kumimoji="0" lang="en-US" altLang="zh-CN">
                <a:solidFill>
                  <a:schemeClr val="tx1"/>
                </a:solidFill>
                <a:latin typeface="宋体" panose="02010600030101010101" pitchFamily="2" charset="-122"/>
              </a:endParaRPr>
            </a:p>
          </p:txBody>
        </p:sp>
        <p:sp>
          <p:nvSpPr>
            <p:cNvPr id="324" name="Text Box 486">
              <a:extLst>
                <a:ext uri="{FF2B5EF4-FFF2-40B4-BE49-F238E27FC236}">
                  <a16:creationId xmlns:a16="http://schemas.microsoft.com/office/drawing/2014/main" id="{09A8FFC9-AB7C-4441-BD7D-A87FB07CF200}"/>
                </a:ext>
              </a:extLst>
            </p:cNvPr>
            <p:cNvSpPr txBox="1">
              <a:spLocks noChangeArrowheads="1"/>
            </p:cNvSpPr>
            <p:nvPr/>
          </p:nvSpPr>
          <p:spPr bwMode="auto">
            <a:xfrm>
              <a:off x="5141" y="1649"/>
              <a:ext cx="44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buFont typeface="Arial" panose="020B0604020202020204" pitchFamily="34" charset="0"/>
                <a:buNone/>
              </a:pPr>
              <a:r>
                <a:rPr kumimoji="0" lang="en-US" altLang="zh-CN" sz="1200">
                  <a:solidFill>
                    <a:schemeClr val="tx1"/>
                  </a:solidFill>
                </a:rPr>
                <a:t>Y</a:t>
              </a:r>
            </a:p>
            <a:p>
              <a:pPr eaLnBrk="1" hangingPunct="1">
                <a:lnSpc>
                  <a:spcPct val="80000"/>
                </a:lnSpc>
                <a:buFont typeface="Arial" panose="020B0604020202020204" pitchFamily="34" charset="0"/>
                <a:buNone/>
              </a:pPr>
              <a:r>
                <a:rPr kumimoji="0" lang="en-US" altLang="zh-CN" sz="1200">
                  <a:solidFill>
                    <a:schemeClr val="tx1"/>
                  </a:solidFill>
                </a:rPr>
                <a:t>8</a:t>
              </a:r>
              <a:r>
                <a:rPr kumimoji="0" lang="en-US" altLang="zh-CN" sz="1200">
                  <a:solidFill>
                    <a:schemeClr val="tx1"/>
                  </a:solidFill>
                  <a:latin typeface="宋体" panose="02010600030101010101" pitchFamily="2" charset="-122"/>
                </a:rPr>
                <a:t>Ω</a:t>
              </a:r>
              <a:endParaRPr kumimoji="0" lang="en-US" altLang="zh-CN">
                <a:solidFill>
                  <a:schemeClr val="tx1"/>
                </a:solidFill>
                <a:latin typeface="宋体" panose="02010600030101010101" pitchFamily="2" charset="-122"/>
              </a:endParaRPr>
            </a:p>
          </p:txBody>
        </p:sp>
        <p:sp>
          <p:nvSpPr>
            <p:cNvPr id="325" name="Text Box 487">
              <a:extLst>
                <a:ext uri="{FF2B5EF4-FFF2-40B4-BE49-F238E27FC236}">
                  <a16:creationId xmlns:a16="http://schemas.microsoft.com/office/drawing/2014/main" id="{8181C177-1369-40D6-881A-5EA57C8DEAAC}"/>
                </a:ext>
              </a:extLst>
            </p:cNvPr>
            <p:cNvSpPr txBox="1">
              <a:spLocks noChangeArrowheads="1"/>
            </p:cNvSpPr>
            <p:nvPr/>
          </p:nvSpPr>
          <p:spPr bwMode="auto">
            <a:xfrm>
              <a:off x="5510" y="2242"/>
              <a:ext cx="289"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buFont typeface="Arial" panose="020B0604020202020204" pitchFamily="34" charset="0"/>
                <a:buNone/>
              </a:pPr>
              <a:r>
                <a:rPr kumimoji="0" lang="en-US" altLang="zh-CN" sz="1200">
                  <a:solidFill>
                    <a:schemeClr val="tx1"/>
                  </a:solidFill>
                </a:rPr>
                <a:t>DC</a:t>
              </a:r>
            </a:p>
            <a:p>
              <a:pPr eaLnBrk="1" hangingPunct="1">
                <a:lnSpc>
                  <a:spcPct val="80000"/>
                </a:lnSpc>
                <a:buFont typeface="Arial" panose="020B0604020202020204" pitchFamily="34" charset="0"/>
                <a:buNone/>
              </a:pPr>
              <a:r>
                <a:rPr kumimoji="0" lang="en-US" altLang="zh-CN" sz="1200">
                  <a:solidFill>
                    <a:schemeClr val="tx1"/>
                  </a:solidFill>
                </a:rPr>
                <a:t>3V</a:t>
              </a:r>
              <a:endParaRPr kumimoji="0" lang="en-US" altLang="zh-CN">
                <a:solidFill>
                  <a:schemeClr val="tx1"/>
                </a:solidFill>
                <a:latin typeface="宋体" panose="02010600030101010101" pitchFamily="2" charset="-122"/>
              </a:endParaRPr>
            </a:p>
          </p:txBody>
        </p:sp>
        <p:grpSp>
          <p:nvGrpSpPr>
            <p:cNvPr id="326" name="Group 488">
              <a:extLst>
                <a:ext uri="{FF2B5EF4-FFF2-40B4-BE49-F238E27FC236}">
                  <a16:creationId xmlns:a16="http://schemas.microsoft.com/office/drawing/2014/main" id="{60DE0EEE-EE5E-4518-BB3B-582D82F90A0D}"/>
                </a:ext>
              </a:extLst>
            </p:cNvPr>
            <p:cNvGrpSpPr>
              <a:grpSpLocks/>
            </p:cNvGrpSpPr>
            <p:nvPr/>
          </p:nvGrpSpPr>
          <p:grpSpPr bwMode="auto">
            <a:xfrm>
              <a:off x="4024" y="1387"/>
              <a:ext cx="54" cy="54"/>
              <a:chOff x="0" y="0"/>
              <a:chExt cx="54" cy="54"/>
            </a:xfrm>
          </p:grpSpPr>
          <p:sp>
            <p:nvSpPr>
              <p:cNvPr id="336" name="Line 489">
                <a:extLst>
                  <a:ext uri="{FF2B5EF4-FFF2-40B4-BE49-F238E27FC236}">
                    <a16:creationId xmlns:a16="http://schemas.microsoft.com/office/drawing/2014/main" id="{9B285BC6-6570-41CE-AC47-68607511D47C}"/>
                  </a:ext>
                </a:extLst>
              </p:cNvPr>
              <p:cNvSpPr>
                <a:spLocks noChangeShapeType="1"/>
              </p:cNvSpPr>
              <p:nvPr/>
            </p:nvSpPr>
            <p:spPr bwMode="auto">
              <a:xfrm flipH="1">
                <a:off x="4" y="0"/>
                <a:ext cx="50" cy="54"/>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7" name="Line 490">
                <a:extLst>
                  <a:ext uri="{FF2B5EF4-FFF2-40B4-BE49-F238E27FC236}">
                    <a16:creationId xmlns:a16="http://schemas.microsoft.com/office/drawing/2014/main" id="{DFD67759-915F-4F50-B884-CAB9A15F313F}"/>
                  </a:ext>
                </a:extLst>
              </p:cNvPr>
              <p:cNvSpPr>
                <a:spLocks noChangeShapeType="1"/>
              </p:cNvSpPr>
              <p:nvPr/>
            </p:nvSpPr>
            <p:spPr bwMode="auto">
              <a:xfrm rot="5400000" flipH="1">
                <a:off x="2" y="0"/>
                <a:ext cx="50" cy="54"/>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7" name="Oval 491">
              <a:extLst>
                <a:ext uri="{FF2B5EF4-FFF2-40B4-BE49-F238E27FC236}">
                  <a16:creationId xmlns:a16="http://schemas.microsoft.com/office/drawing/2014/main" id="{2EEB94E1-6CCB-47A7-BFA3-56EA60E8D4ED}"/>
                </a:ext>
              </a:extLst>
            </p:cNvPr>
            <p:cNvSpPr>
              <a:spLocks noChangeArrowheads="1"/>
            </p:cNvSpPr>
            <p:nvPr/>
          </p:nvSpPr>
          <p:spPr bwMode="auto">
            <a:xfrm>
              <a:off x="780" y="411"/>
              <a:ext cx="27" cy="27"/>
            </a:xfrm>
            <a:prstGeom prst="ellipse">
              <a:avLst/>
            </a:prstGeom>
            <a:solidFill>
              <a:schemeClr val="tx2"/>
            </a:solidFill>
            <a:ln w="12700">
              <a:solidFill>
                <a:schemeClr val="tx1"/>
              </a:solidFill>
              <a:round/>
              <a:headEnd/>
              <a:tailEnd/>
            </a:ln>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8" name="Freeform 492">
              <a:extLst>
                <a:ext uri="{FF2B5EF4-FFF2-40B4-BE49-F238E27FC236}">
                  <a16:creationId xmlns:a16="http://schemas.microsoft.com/office/drawing/2014/main" id="{76C14BC6-4A87-4124-8DD3-F39587BCE2A3}"/>
                </a:ext>
              </a:extLst>
            </p:cNvPr>
            <p:cNvSpPr>
              <a:spLocks/>
            </p:cNvSpPr>
            <p:nvPr/>
          </p:nvSpPr>
          <p:spPr bwMode="auto">
            <a:xfrm>
              <a:off x="3609" y="2068"/>
              <a:ext cx="1893" cy="633"/>
            </a:xfrm>
            <a:custGeom>
              <a:avLst/>
              <a:gdLst>
                <a:gd name="T0" fmla="*/ 0 w 1893"/>
                <a:gd name="T1" fmla="*/ 378 h 633"/>
                <a:gd name="T2" fmla="*/ 99 w 1893"/>
                <a:gd name="T3" fmla="*/ 444 h 633"/>
                <a:gd name="T4" fmla="*/ 93 w 1893"/>
                <a:gd name="T5" fmla="*/ 633 h 633"/>
                <a:gd name="T6" fmla="*/ 1680 w 1893"/>
                <a:gd name="T7" fmla="*/ 633 h 633"/>
                <a:gd name="T8" fmla="*/ 1680 w 1893"/>
                <a:gd name="T9" fmla="*/ 117 h 633"/>
                <a:gd name="T10" fmla="*/ 1893 w 1893"/>
                <a:gd name="T11" fmla="*/ 0 h 633"/>
                <a:gd name="T12" fmla="*/ 0 60000 65536"/>
                <a:gd name="T13" fmla="*/ 0 60000 65536"/>
                <a:gd name="T14" fmla="*/ 0 60000 65536"/>
                <a:gd name="T15" fmla="*/ 0 60000 65536"/>
                <a:gd name="T16" fmla="*/ 0 60000 65536"/>
                <a:gd name="T17" fmla="*/ 0 60000 65536"/>
                <a:gd name="T18" fmla="*/ 0 w 1893"/>
                <a:gd name="T19" fmla="*/ 0 h 633"/>
                <a:gd name="T20" fmla="*/ 1893 w 1893"/>
                <a:gd name="T21" fmla="*/ 633 h 633"/>
              </a:gdLst>
              <a:ahLst/>
              <a:cxnLst>
                <a:cxn ang="T12">
                  <a:pos x="T0" y="T1"/>
                </a:cxn>
                <a:cxn ang="T13">
                  <a:pos x="T2" y="T3"/>
                </a:cxn>
                <a:cxn ang="T14">
                  <a:pos x="T4" y="T5"/>
                </a:cxn>
                <a:cxn ang="T15">
                  <a:pos x="T6" y="T7"/>
                </a:cxn>
                <a:cxn ang="T16">
                  <a:pos x="T8" y="T9"/>
                </a:cxn>
                <a:cxn ang="T17">
                  <a:pos x="T10" y="T11"/>
                </a:cxn>
              </a:cxnLst>
              <a:rect l="T18" t="T19" r="T20" b="T21"/>
              <a:pathLst>
                <a:path w="1893" h="633">
                  <a:moveTo>
                    <a:pt x="0" y="378"/>
                  </a:moveTo>
                  <a:lnTo>
                    <a:pt x="99" y="444"/>
                  </a:lnTo>
                  <a:lnTo>
                    <a:pt x="93" y="633"/>
                  </a:lnTo>
                  <a:lnTo>
                    <a:pt x="1680" y="633"/>
                  </a:lnTo>
                  <a:lnTo>
                    <a:pt x="1680" y="117"/>
                  </a:lnTo>
                  <a:lnTo>
                    <a:pt x="1893" y="0"/>
                  </a:lnTo>
                </a:path>
              </a:pathLst>
            </a:custGeom>
            <a:noFill/>
            <a:ln w="12700">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9" name="Text Box 493">
              <a:extLst>
                <a:ext uri="{FF2B5EF4-FFF2-40B4-BE49-F238E27FC236}">
                  <a16:creationId xmlns:a16="http://schemas.microsoft.com/office/drawing/2014/main" id="{C3BD94F9-CEB6-4487-B186-FE5734FC913F}"/>
                </a:ext>
              </a:extLst>
            </p:cNvPr>
            <p:cNvSpPr txBox="1">
              <a:spLocks noChangeArrowheads="1"/>
            </p:cNvSpPr>
            <p:nvPr/>
          </p:nvSpPr>
          <p:spPr bwMode="auto">
            <a:xfrm>
              <a:off x="910" y="973"/>
              <a:ext cx="448"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buFont typeface="Arial" panose="020B0604020202020204" pitchFamily="34" charset="0"/>
                <a:buNone/>
              </a:pPr>
              <a:r>
                <a:rPr kumimoji="0" lang="zh-CN" altLang="en-US" sz="1200">
                  <a:solidFill>
                    <a:schemeClr val="tx1"/>
                  </a:solidFill>
                  <a:latin typeface="Arial" panose="020B0604020202020204" pitchFamily="34" charset="0"/>
                </a:rPr>
                <a:t>红</a:t>
              </a:r>
              <a:endParaRPr kumimoji="0" lang="zh-CN" altLang="en-US">
                <a:solidFill>
                  <a:schemeClr val="tx1"/>
                </a:solidFill>
                <a:latin typeface="宋体" panose="02010600030101010101" pitchFamily="2" charset="-122"/>
              </a:endParaRPr>
            </a:p>
          </p:txBody>
        </p:sp>
        <p:sp>
          <p:nvSpPr>
            <p:cNvPr id="330" name="Text Box 494">
              <a:extLst>
                <a:ext uri="{FF2B5EF4-FFF2-40B4-BE49-F238E27FC236}">
                  <a16:creationId xmlns:a16="http://schemas.microsoft.com/office/drawing/2014/main" id="{423A09FA-370F-4819-B2FC-42E4E962409B}"/>
                </a:ext>
              </a:extLst>
            </p:cNvPr>
            <p:cNvSpPr txBox="1">
              <a:spLocks noChangeArrowheads="1"/>
            </p:cNvSpPr>
            <p:nvPr/>
          </p:nvSpPr>
          <p:spPr bwMode="auto">
            <a:xfrm>
              <a:off x="1503" y="972"/>
              <a:ext cx="448"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buFont typeface="Arial" panose="020B0604020202020204" pitchFamily="34" charset="0"/>
                <a:buNone/>
              </a:pPr>
              <a:r>
                <a:rPr kumimoji="0" lang="zh-CN" altLang="en-US" sz="1200">
                  <a:solidFill>
                    <a:schemeClr val="tx1"/>
                  </a:solidFill>
                  <a:latin typeface="Arial" panose="020B0604020202020204" pitchFamily="34" charset="0"/>
                </a:rPr>
                <a:t>黄</a:t>
              </a:r>
              <a:endParaRPr kumimoji="0" lang="zh-CN" altLang="en-US">
                <a:solidFill>
                  <a:schemeClr val="tx1"/>
                </a:solidFill>
                <a:latin typeface="宋体" panose="02010600030101010101" pitchFamily="2" charset="-122"/>
              </a:endParaRPr>
            </a:p>
          </p:txBody>
        </p:sp>
        <p:sp>
          <p:nvSpPr>
            <p:cNvPr id="331" name="Rectangle 495">
              <a:extLst>
                <a:ext uri="{FF2B5EF4-FFF2-40B4-BE49-F238E27FC236}">
                  <a16:creationId xmlns:a16="http://schemas.microsoft.com/office/drawing/2014/main" id="{0CF7D166-4B61-43E4-993F-AC3511BB49C7}"/>
                </a:ext>
              </a:extLst>
            </p:cNvPr>
            <p:cNvSpPr>
              <a:spLocks noChangeArrowheads="1"/>
            </p:cNvSpPr>
            <p:nvPr/>
          </p:nvSpPr>
          <p:spPr bwMode="auto">
            <a:xfrm>
              <a:off x="1295" y="678"/>
              <a:ext cx="51" cy="15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2" name="Text Box 496">
              <a:extLst>
                <a:ext uri="{FF2B5EF4-FFF2-40B4-BE49-F238E27FC236}">
                  <a16:creationId xmlns:a16="http://schemas.microsoft.com/office/drawing/2014/main" id="{96CC715D-F12A-4E72-9B17-633D45704D7D}"/>
                </a:ext>
              </a:extLst>
            </p:cNvPr>
            <p:cNvSpPr txBox="1">
              <a:spLocks noChangeArrowheads="1"/>
            </p:cNvSpPr>
            <p:nvPr/>
          </p:nvSpPr>
          <p:spPr bwMode="auto">
            <a:xfrm>
              <a:off x="2291" y="975"/>
              <a:ext cx="448"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buFont typeface="Arial" panose="020B0604020202020204" pitchFamily="34" charset="0"/>
                <a:buNone/>
              </a:pPr>
              <a:r>
                <a:rPr kumimoji="0" lang="zh-CN" altLang="en-US" sz="1200">
                  <a:solidFill>
                    <a:schemeClr val="tx1"/>
                  </a:solidFill>
                  <a:latin typeface="Arial" panose="020B0604020202020204" pitchFamily="34" charset="0"/>
                </a:rPr>
                <a:t>白</a:t>
              </a:r>
              <a:endParaRPr kumimoji="0" lang="zh-CN" altLang="en-US">
                <a:solidFill>
                  <a:schemeClr val="tx1"/>
                </a:solidFill>
                <a:latin typeface="宋体" panose="02010600030101010101" pitchFamily="2" charset="-122"/>
              </a:endParaRPr>
            </a:p>
          </p:txBody>
        </p:sp>
        <p:sp>
          <p:nvSpPr>
            <p:cNvPr id="333" name="Text Box 497">
              <a:extLst>
                <a:ext uri="{FF2B5EF4-FFF2-40B4-BE49-F238E27FC236}">
                  <a16:creationId xmlns:a16="http://schemas.microsoft.com/office/drawing/2014/main" id="{F178E107-AE9D-4B5B-9D4D-0AED90C64B59}"/>
                </a:ext>
              </a:extLst>
            </p:cNvPr>
            <p:cNvSpPr txBox="1">
              <a:spLocks noChangeArrowheads="1"/>
            </p:cNvSpPr>
            <p:nvPr/>
          </p:nvSpPr>
          <p:spPr bwMode="auto">
            <a:xfrm>
              <a:off x="3017" y="969"/>
              <a:ext cx="448"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buFont typeface="Arial" panose="020B0604020202020204" pitchFamily="34" charset="0"/>
                <a:buNone/>
              </a:pPr>
              <a:r>
                <a:rPr kumimoji="0" lang="zh-CN" altLang="en-US" sz="1200">
                  <a:solidFill>
                    <a:schemeClr val="tx1"/>
                  </a:solidFill>
                  <a:latin typeface="Arial" panose="020B0604020202020204" pitchFamily="34" charset="0"/>
                </a:rPr>
                <a:t>黑</a:t>
              </a:r>
              <a:endParaRPr kumimoji="0" lang="zh-CN" altLang="en-US">
                <a:solidFill>
                  <a:schemeClr val="tx1"/>
                </a:solidFill>
                <a:latin typeface="宋体" panose="02010600030101010101" pitchFamily="2" charset="-122"/>
              </a:endParaRPr>
            </a:p>
          </p:txBody>
        </p:sp>
        <p:sp>
          <p:nvSpPr>
            <p:cNvPr id="334" name="Text Box 498">
              <a:extLst>
                <a:ext uri="{FF2B5EF4-FFF2-40B4-BE49-F238E27FC236}">
                  <a16:creationId xmlns:a16="http://schemas.microsoft.com/office/drawing/2014/main" id="{8D2D1CB5-2EF3-46C3-BD9B-B20333A3C281}"/>
                </a:ext>
              </a:extLst>
            </p:cNvPr>
            <p:cNvSpPr txBox="1">
              <a:spLocks noChangeArrowheads="1"/>
            </p:cNvSpPr>
            <p:nvPr/>
          </p:nvSpPr>
          <p:spPr bwMode="auto">
            <a:xfrm>
              <a:off x="261" y="1275"/>
              <a:ext cx="44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buFont typeface="Arial" panose="020B0604020202020204" pitchFamily="34" charset="0"/>
                <a:buNone/>
              </a:pPr>
              <a:r>
                <a:rPr kumimoji="0" lang="en-US" altLang="zh-CN" sz="1200">
                  <a:solidFill>
                    <a:schemeClr val="tx1"/>
                  </a:solidFill>
                </a:rPr>
                <a:t>B</a:t>
              </a:r>
              <a:r>
                <a:rPr kumimoji="0" lang="en-US" altLang="zh-CN" sz="1700" baseline="-18000">
                  <a:solidFill>
                    <a:schemeClr val="tx1"/>
                  </a:solidFill>
                </a:rPr>
                <a:t>1</a:t>
              </a:r>
              <a:endParaRPr kumimoji="0" lang="en-US" altLang="zh-CN">
                <a:solidFill>
                  <a:schemeClr val="tx1"/>
                </a:solidFill>
                <a:latin typeface="宋体" panose="02010600030101010101" pitchFamily="2" charset="-122"/>
              </a:endParaRPr>
            </a:p>
          </p:txBody>
        </p:sp>
        <p:sp>
          <p:nvSpPr>
            <p:cNvPr id="335" name="Text Box 499">
              <a:extLst>
                <a:ext uri="{FF2B5EF4-FFF2-40B4-BE49-F238E27FC236}">
                  <a16:creationId xmlns:a16="http://schemas.microsoft.com/office/drawing/2014/main" id="{B45808F5-5210-43ED-ACF2-152DEE049B79}"/>
                </a:ext>
              </a:extLst>
            </p:cNvPr>
            <p:cNvSpPr txBox="1">
              <a:spLocks noChangeArrowheads="1"/>
            </p:cNvSpPr>
            <p:nvPr/>
          </p:nvSpPr>
          <p:spPr bwMode="auto">
            <a:xfrm>
              <a:off x="1798" y="2300"/>
              <a:ext cx="44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accent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400">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buFont typeface="Arial" panose="020B0604020202020204" pitchFamily="34" charset="0"/>
                <a:buNone/>
              </a:pPr>
              <a:r>
                <a:rPr kumimoji="0" lang="en-US" altLang="zh-CN" sz="1200">
                  <a:solidFill>
                    <a:schemeClr val="tx1"/>
                  </a:solidFill>
                </a:rPr>
                <a:t>R</a:t>
              </a:r>
              <a:r>
                <a:rPr kumimoji="0" lang="en-US" altLang="zh-CN" sz="1700" baseline="-18000">
                  <a:solidFill>
                    <a:schemeClr val="tx1"/>
                  </a:solidFill>
                </a:rPr>
                <a:t>5</a:t>
              </a:r>
              <a:endParaRPr kumimoji="0" lang="en-US" altLang="zh-CN" sz="1200">
                <a:solidFill>
                  <a:schemeClr val="tx1"/>
                </a:solidFill>
                <a:latin typeface="Arial" panose="020B0604020202020204" pitchFamily="34" charset="0"/>
              </a:endParaRPr>
            </a:p>
            <a:p>
              <a:pPr eaLnBrk="1" hangingPunct="1">
                <a:lnSpc>
                  <a:spcPct val="80000"/>
                </a:lnSpc>
                <a:buFont typeface="Arial" panose="020B0604020202020204" pitchFamily="34" charset="0"/>
                <a:buNone/>
              </a:pPr>
              <a:r>
                <a:rPr kumimoji="0" lang="en-US" altLang="zh-CN" sz="1200">
                  <a:solidFill>
                    <a:schemeClr val="tx1"/>
                  </a:solidFill>
                </a:rPr>
                <a:t>150</a:t>
              </a:r>
              <a:endParaRPr kumimoji="0" lang="en-US" altLang="zh-CN">
                <a:solidFill>
                  <a:schemeClr val="tx1"/>
                </a:solidFill>
                <a:latin typeface="宋体" panose="02010600030101010101" pitchFamily="2" charset="-122"/>
              </a:endParaRPr>
            </a:p>
          </p:txBody>
        </p:sp>
      </p:grpSp>
      <p:sp>
        <p:nvSpPr>
          <p:cNvPr id="499" name="文本框 498">
            <a:extLst>
              <a:ext uri="{FF2B5EF4-FFF2-40B4-BE49-F238E27FC236}">
                <a16:creationId xmlns:a16="http://schemas.microsoft.com/office/drawing/2014/main" id="{70610F8D-B628-4AEA-9517-758A9FC35FF4}"/>
              </a:ext>
            </a:extLst>
          </p:cNvPr>
          <p:cNvSpPr txBox="1"/>
          <p:nvPr/>
        </p:nvSpPr>
        <p:spPr>
          <a:xfrm>
            <a:off x="827584" y="282530"/>
            <a:ext cx="6514925" cy="1130246"/>
          </a:xfrm>
          <a:prstGeom prst="rect">
            <a:avLst/>
          </a:prstGeom>
          <a:noFill/>
        </p:spPr>
        <p:txBody>
          <a:bodyPr wrap="none" rtlCol="0">
            <a:spAutoFit/>
          </a:bodyPr>
          <a:lstStyle/>
          <a:p>
            <a:pPr algn="l">
              <a:lnSpc>
                <a:spcPct val="150000"/>
              </a:lnSpc>
            </a:pPr>
            <a:r>
              <a:rPr lang="zh-CN" altLang="zh-CN" kern="0" dirty="0">
                <a:solidFill>
                  <a:schemeClr val="tx1"/>
                </a:solidFill>
                <a:effectLst/>
                <a:ea typeface="宋体" panose="02010600030101010101" pitchFamily="2" charset="-122"/>
                <a:cs typeface="宋体" panose="02010600030101010101" pitchFamily="2" charset="-122"/>
              </a:rPr>
              <a:t>例如收音机中用到</a:t>
            </a:r>
            <a:r>
              <a:rPr lang="en-US" altLang="zh-CN" kern="0" dirty="0">
                <a:solidFill>
                  <a:schemeClr val="tx1"/>
                </a:solidFill>
                <a:effectLst/>
                <a:ea typeface="宋体" panose="02010600030101010101" pitchFamily="2" charset="-122"/>
                <a:cs typeface="宋体" panose="02010600030101010101" pitchFamily="2" charset="-122"/>
              </a:rPr>
              <a:t>7</a:t>
            </a:r>
            <a:r>
              <a:rPr lang="zh-CN" altLang="zh-CN" kern="0" dirty="0">
                <a:solidFill>
                  <a:schemeClr val="tx1"/>
                </a:solidFill>
                <a:effectLst/>
                <a:ea typeface="宋体" panose="02010600030101010101" pitchFamily="2" charset="-122"/>
                <a:cs typeface="宋体" panose="02010600030101010101" pitchFamily="2" charset="-122"/>
              </a:rPr>
              <a:t>只</a:t>
            </a:r>
            <a:r>
              <a:rPr lang="en-US" altLang="zh-CN" kern="0" dirty="0">
                <a:solidFill>
                  <a:schemeClr val="tx1"/>
                </a:solidFill>
                <a:effectLst/>
                <a:ea typeface="宋体" panose="02010600030101010101" pitchFamily="2" charset="-122"/>
                <a:cs typeface="宋体" panose="02010600030101010101" pitchFamily="2" charset="-122"/>
              </a:rPr>
              <a:t>NPN</a:t>
            </a:r>
            <a:r>
              <a:rPr lang="zh-CN" altLang="zh-CN" kern="0" dirty="0">
                <a:solidFill>
                  <a:schemeClr val="tx1"/>
                </a:solidFill>
                <a:effectLst/>
                <a:ea typeface="宋体" panose="02010600030101010101" pitchFamily="2" charset="-122"/>
                <a:cs typeface="宋体" panose="02010600030101010101" pitchFamily="2" charset="-122"/>
              </a:rPr>
              <a:t>管，</a:t>
            </a:r>
            <a:endParaRPr lang="en-US" altLang="zh-CN" kern="0" dirty="0">
              <a:solidFill>
                <a:schemeClr val="tx1"/>
              </a:solidFill>
              <a:effectLst/>
              <a:ea typeface="宋体" panose="02010600030101010101" pitchFamily="2" charset="-122"/>
              <a:cs typeface="宋体" panose="02010600030101010101" pitchFamily="2" charset="-122"/>
            </a:endParaRPr>
          </a:p>
          <a:p>
            <a:pPr algn="l">
              <a:lnSpc>
                <a:spcPct val="150000"/>
              </a:lnSpc>
            </a:pPr>
            <a:r>
              <a:rPr lang="zh-CN" altLang="zh-CN" kern="0" dirty="0">
                <a:solidFill>
                  <a:schemeClr val="tx1"/>
                </a:solidFill>
                <a:effectLst/>
                <a:ea typeface="宋体" panose="02010600030101010101" pitchFamily="2" charset="-122"/>
                <a:cs typeface="宋体" panose="02010600030101010101" pitchFamily="2" charset="-122"/>
              </a:rPr>
              <a:t>其中高频管</a:t>
            </a:r>
            <a:r>
              <a:rPr lang="en-US" altLang="zh-CN" kern="0" dirty="0">
                <a:solidFill>
                  <a:schemeClr val="tx1"/>
                </a:solidFill>
                <a:effectLst/>
                <a:ea typeface="宋体" panose="02010600030101010101" pitchFamily="2" charset="-122"/>
                <a:cs typeface="宋体" panose="02010600030101010101" pitchFamily="2" charset="-122"/>
              </a:rPr>
              <a:t>4</a:t>
            </a:r>
            <a:r>
              <a:rPr lang="zh-CN" altLang="zh-CN" kern="0" dirty="0">
                <a:solidFill>
                  <a:schemeClr val="tx1"/>
                </a:solidFill>
                <a:effectLst/>
                <a:ea typeface="宋体" panose="02010600030101010101" pitchFamily="2" charset="-122"/>
                <a:cs typeface="宋体" panose="02010600030101010101" pitchFamily="2" charset="-122"/>
              </a:rPr>
              <a:t>只</a:t>
            </a:r>
            <a:r>
              <a:rPr lang="en-US" altLang="zh-CN" kern="0" dirty="0">
                <a:solidFill>
                  <a:schemeClr val="tx1"/>
                </a:solidFill>
                <a:effectLst/>
                <a:ea typeface="宋体" panose="02010600030101010101" pitchFamily="2" charset="-122"/>
                <a:cs typeface="宋体" panose="02010600030101010101" pitchFamily="2" charset="-122"/>
              </a:rPr>
              <a:t>9018</a:t>
            </a:r>
            <a:r>
              <a:rPr lang="zh-CN" altLang="zh-CN" kern="0" dirty="0">
                <a:solidFill>
                  <a:schemeClr val="tx1"/>
                </a:solidFill>
                <a:effectLst/>
                <a:ea typeface="宋体" panose="02010600030101010101" pitchFamily="2" charset="-122"/>
                <a:cs typeface="宋体" panose="02010600030101010101" pitchFamily="2" charset="-122"/>
              </a:rPr>
              <a:t>，低频管</a:t>
            </a:r>
            <a:r>
              <a:rPr lang="en-US" altLang="zh-CN" kern="0" dirty="0">
                <a:solidFill>
                  <a:schemeClr val="tx1"/>
                </a:solidFill>
                <a:effectLst/>
                <a:ea typeface="宋体" panose="02010600030101010101" pitchFamily="2" charset="-122"/>
                <a:cs typeface="宋体" panose="02010600030101010101" pitchFamily="2" charset="-122"/>
              </a:rPr>
              <a:t>1</a:t>
            </a:r>
            <a:r>
              <a:rPr lang="zh-CN" altLang="zh-CN" kern="0" dirty="0">
                <a:solidFill>
                  <a:schemeClr val="tx1"/>
                </a:solidFill>
                <a:effectLst/>
                <a:ea typeface="宋体" panose="02010600030101010101" pitchFamily="2" charset="-122"/>
                <a:cs typeface="宋体" panose="02010600030101010101" pitchFamily="2" charset="-122"/>
              </a:rPr>
              <a:t>只</a:t>
            </a:r>
            <a:r>
              <a:rPr lang="en-US" altLang="zh-CN" kern="0" dirty="0">
                <a:solidFill>
                  <a:schemeClr val="tx1"/>
                </a:solidFill>
                <a:effectLst/>
                <a:ea typeface="宋体" panose="02010600030101010101" pitchFamily="2" charset="-122"/>
                <a:cs typeface="宋体" panose="02010600030101010101" pitchFamily="2" charset="-122"/>
              </a:rPr>
              <a:t>9014</a:t>
            </a:r>
            <a:r>
              <a:rPr lang="zh-CN" altLang="zh-CN" kern="0" dirty="0">
                <a:solidFill>
                  <a:schemeClr val="tx1"/>
                </a:solidFill>
                <a:effectLst/>
                <a:ea typeface="宋体" panose="02010600030101010101" pitchFamily="2" charset="-122"/>
                <a:cs typeface="宋体" panose="02010600030101010101" pitchFamily="2" charset="-122"/>
              </a:rPr>
              <a:t>和</a:t>
            </a:r>
            <a:r>
              <a:rPr lang="en-US" altLang="zh-CN" kern="0" dirty="0">
                <a:solidFill>
                  <a:schemeClr val="tx1"/>
                </a:solidFill>
                <a:effectLst/>
                <a:ea typeface="宋体" panose="02010600030101010101" pitchFamily="2" charset="-122"/>
                <a:cs typeface="宋体" panose="02010600030101010101" pitchFamily="2" charset="-122"/>
              </a:rPr>
              <a:t>2</a:t>
            </a:r>
            <a:r>
              <a:rPr lang="zh-CN" altLang="zh-CN" kern="0" dirty="0">
                <a:solidFill>
                  <a:schemeClr val="tx1"/>
                </a:solidFill>
                <a:effectLst/>
                <a:ea typeface="宋体" panose="02010600030101010101" pitchFamily="2" charset="-122"/>
                <a:cs typeface="宋体" panose="02010600030101010101" pitchFamily="2" charset="-122"/>
              </a:rPr>
              <a:t>只</a:t>
            </a:r>
            <a:r>
              <a:rPr lang="en-US" altLang="zh-CN" kern="0" dirty="0">
                <a:solidFill>
                  <a:schemeClr val="tx1"/>
                </a:solidFill>
                <a:effectLst/>
                <a:cs typeface="宋体" panose="02010600030101010101" pitchFamily="2" charset="-122"/>
              </a:rPr>
              <a:t>9013</a:t>
            </a:r>
            <a:endParaRPr lang="zh-CN" altLang="en-US" sz="3200" dirty="0">
              <a:solidFill>
                <a:schemeClr val="tx1"/>
              </a:solidFill>
            </a:endParaRPr>
          </a:p>
        </p:txBody>
      </p:sp>
      <p:sp>
        <p:nvSpPr>
          <p:cNvPr id="500" name="文本框 499">
            <a:extLst>
              <a:ext uri="{FF2B5EF4-FFF2-40B4-BE49-F238E27FC236}">
                <a16:creationId xmlns:a16="http://schemas.microsoft.com/office/drawing/2014/main" id="{68913067-3C94-4E5E-9C39-BB77D16D2D84}"/>
              </a:ext>
            </a:extLst>
          </p:cNvPr>
          <p:cNvSpPr txBox="1"/>
          <p:nvPr/>
        </p:nvSpPr>
        <p:spPr>
          <a:xfrm>
            <a:off x="7809893" y="6228020"/>
            <a:ext cx="415499" cy="369332"/>
          </a:xfrm>
          <a:prstGeom prst="rect">
            <a:avLst/>
          </a:prstGeom>
          <a:noFill/>
        </p:spPr>
        <p:txBody>
          <a:bodyPr wrap="none" rtlCol="0">
            <a:spAutoFit/>
          </a:bodyPr>
          <a:lstStyle/>
          <a:p>
            <a:r>
              <a:rPr lang="en-US" altLang="zh-CN" sz="1800" dirty="0">
                <a:solidFill>
                  <a:srgbClr val="E4A4DC"/>
                </a:solidFill>
              </a:rPr>
              <a:t>59</a:t>
            </a:r>
            <a:endParaRPr lang="zh-CN" altLang="en-US" sz="1800" dirty="0">
              <a:solidFill>
                <a:srgbClr val="E4A4DC"/>
              </a:solidFill>
            </a:endParaRPr>
          </a:p>
        </p:txBody>
      </p:sp>
    </p:spTree>
    <p:extLst>
      <p:ext uri="{BB962C8B-B14F-4D97-AF65-F5344CB8AC3E}">
        <p14:creationId xmlns:p14="http://schemas.microsoft.com/office/powerpoint/2010/main" val="3353695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251520" y="161925"/>
            <a:ext cx="69215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buFont typeface="Wingdings" pitchFamily="2" charset="2"/>
              <a:buChar char="l"/>
            </a:pPr>
            <a:r>
              <a:rPr lang="zh-CN" altLang="en-US" sz="2800" dirty="0">
                <a:solidFill>
                  <a:srgbClr val="0000FF"/>
                </a:solidFill>
                <a:latin typeface="幼圆" pitchFamily="49" charset="-122"/>
                <a:ea typeface="幼圆" pitchFamily="49" charset="-122"/>
                <a:sym typeface="Arial" pitchFamily="34" charset="0"/>
              </a:rPr>
              <a:t>总结：</a:t>
            </a:r>
            <a:r>
              <a:rPr lang="en-US" altLang="zh-CN" sz="2800" dirty="0">
                <a:solidFill>
                  <a:srgbClr val="0000FF"/>
                </a:solidFill>
                <a:latin typeface="幼圆" pitchFamily="49" charset="-122"/>
                <a:ea typeface="幼圆" pitchFamily="49" charset="-122"/>
                <a:sym typeface="Arial" pitchFamily="34" charset="0"/>
              </a:rPr>
              <a:t>FET</a:t>
            </a:r>
            <a:r>
              <a:rPr lang="zh-CN" altLang="en-US" sz="2800" dirty="0">
                <a:solidFill>
                  <a:srgbClr val="0000FF"/>
                </a:solidFill>
                <a:latin typeface="幼圆" pitchFamily="49" charset="-122"/>
                <a:ea typeface="幼圆" pitchFamily="49" charset="-122"/>
                <a:sym typeface="Arial" pitchFamily="34" charset="0"/>
              </a:rPr>
              <a:t>三个工作区的条件及特征</a:t>
            </a:r>
          </a:p>
        </p:txBody>
      </p:sp>
      <p:grpSp>
        <p:nvGrpSpPr>
          <p:cNvPr id="4" name="组合 3"/>
          <p:cNvGrpSpPr/>
          <p:nvPr/>
        </p:nvGrpSpPr>
        <p:grpSpPr>
          <a:xfrm>
            <a:off x="4752020" y="4861011"/>
            <a:ext cx="4011613" cy="1426865"/>
            <a:chOff x="524383" y="4437112"/>
            <a:chExt cx="4011613" cy="1426865"/>
          </a:xfrm>
        </p:grpSpPr>
        <p:sp>
          <p:nvSpPr>
            <p:cNvPr id="13316" name="Rectangle 4"/>
            <p:cNvSpPr>
              <a:spLocks noChangeArrowheads="1"/>
            </p:cNvSpPr>
            <p:nvPr/>
          </p:nvSpPr>
          <p:spPr bwMode="auto">
            <a:xfrm>
              <a:off x="539552" y="4437112"/>
              <a:ext cx="19700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zh-CN" dirty="0">
                  <a:solidFill>
                    <a:srgbClr val="C00000"/>
                  </a:solidFill>
                  <a:latin typeface="Times New Roman" pitchFamily="18" charset="0"/>
                  <a:sym typeface="Arial" pitchFamily="34" charset="0"/>
                </a:rPr>
                <a:t>3</a:t>
              </a:r>
              <a:r>
                <a:rPr lang="zh-CN" altLang="en-US" dirty="0">
                  <a:solidFill>
                    <a:srgbClr val="C00000"/>
                  </a:solidFill>
                  <a:latin typeface="Times New Roman" pitchFamily="18" charset="0"/>
                  <a:sym typeface="Arial" pitchFamily="34" charset="0"/>
                </a:rPr>
                <a:t>)可变电阻区</a:t>
              </a:r>
            </a:p>
          </p:txBody>
        </p:sp>
        <p:sp>
          <p:nvSpPr>
            <p:cNvPr id="13317" name="Rectangle 5"/>
            <p:cNvSpPr>
              <a:spLocks noChangeArrowheads="1"/>
            </p:cNvSpPr>
            <p:nvPr/>
          </p:nvSpPr>
          <p:spPr bwMode="auto">
            <a:xfrm>
              <a:off x="524383" y="4902175"/>
              <a:ext cx="40116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i="1" dirty="0">
                  <a:solidFill>
                    <a:schemeClr val="tx1"/>
                  </a:solidFill>
                  <a:latin typeface="Times New Roman" pitchFamily="18" charset="0"/>
                  <a:ea typeface="方正琥珀繁体" pitchFamily="2" charset="-122"/>
                </a:rPr>
                <a:t> </a:t>
              </a:r>
              <a:r>
                <a:rPr lang="en-US" altLang="zh-CN" i="1" dirty="0">
                  <a:solidFill>
                    <a:schemeClr val="tx1"/>
                  </a:solidFill>
                  <a:latin typeface="Times New Roman" pitchFamily="18" charset="0"/>
                  <a:ea typeface="方正琥珀繁体" pitchFamily="2" charset="-122"/>
                </a:rPr>
                <a:t>U</a:t>
              </a:r>
              <a:r>
                <a:rPr lang="en-US" altLang="zh-CN" baseline="-25000" dirty="0">
                  <a:solidFill>
                    <a:schemeClr val="tx1"/>
                  </a:solidFill>
                  <a:latin typeface="Times New Roman" pitchFamily="18" charset="0"/>
                  <a:ea typeface="方正琥珀繁体" pitchFamily="2" charset="-122"/>
                </a:rPr>
                <a:t>G</a:t>
              </a:r>
              <a:r>
                <a:rPr lang="zh-CN" altLang="en-US" baseline="-25000" dirty="0">
                  <a:solidFill>
                    <a:schemeClr val="tx1"/>
                  </a:solidFill>
                  <a:latin typeface="Times New Roman" pitchFamily="18" charset="0"/>
                  <a:ea typeface="方正琥珀繁体" pitchFamily="2" charset="-122"/>
                </a:rPr>
                <a:t>S</a:t>
              </a:r>
              <a:r>
                <a:rPr lang="en-US" altLang="zh-CN" sz="2000" dirty="0">
                  <a:solidFill>
                    <a:schemeClr val="tx1"/>
                  </a:solidFill>
                  <a:latin typeface="Times New Roman" pitchFamily="18" charset="0"/>
                  <a:ea typeface="方正琥珀繁体" pitchFamily="2" charset="-122"/>
                </a:rPr>
                <a:t> &gt;</a:t>
              </a:r>
              <a:r>
                <a:rPr lang="en-US" altLang="zh-CN" i="1" dirty="0">
                  <a:solidFill>
                    <a:schemeClr val="tx1"/>
                  </a:solidFill>
                  <a:latin typeface="Times New Roman" pitchFamily="18" charset="0"/>
                  <a:ea typeface="方正琥珀繁体" pitchFamily="2" charset="-122"/>
                </a:rPr>
                <a:t>U</a:t>
              </a:r>
              <a:r>
                <a:rPr lang="en-US" altLang="zh-CN" baseline="-25000" dirty="0">
                  <a:solidFill>
                    <a:schemeClr val="tx1"/>
                  </a:solidFill>
                  <a:latin typeface="Times New Roman" pitchFamily="18" charset="0"/>
                  <a:ea typeface="方正琥珀繁体" pitchFamily="2" charset="-122"/>
                </a:rPr>
                <a:t>GS(</a:t>
              </a:r>
              <a:r>
                <a:rPr lang="en-US" altLang="zh-CN" baseline="-25000" dirty="0" err="1">
                  <a:solidFill>
                    <a:schemeClr val="tx1"/>
                  </a:solidFill>
                  <a:latin typeface="Times New Roman" pitchFamily="18" charset="0"/>
                  <a:ea typeface="方正琥珀繁体" pitchFamily="2" charset="-122"/>
                </a:rPr>
                <a:t>th</a:t>
              </a:r>
              <a:r>
                <a:rPr lang="en-US" altLang="zh-CN" baseline="-25000" dirty="0">
                  <a:solidFill>
                    <a:schemeClr val="tx1"/>
                  </a:solidFill>
                  <a:latin typeface="Times New Roman" pitchFamily="18" charset="0"/>
                  <a:ea typeface="方正琥珀繁体" pitchFamily="2" charset="-122"/>
                </a:rPr>
                <a:t>)</a:t>
              </a:r>
              <a:r>
                <a:rPr lang="zh-CN" altLang="en-US" baseline="-25000" dirty="0">
                  <a:solidFill>
                    <a:schemeClr val="tx1"/>
                  </a:solidFill>
                  <a:latin typeface="Times New Roman" pitchFamily="18" charset="0"/>
                  <a:ea typeface="方正琥珀繁体" pitchFamily="2" charset="-122"/>
                </a:rPr>
                <a:t>      </a:t>
              </a:r>
              <a:r>
                <a:rPr lang="en-US" altLang="zh-CN" i="1" dirty="0">
                  <a:solidFill>
                    <a:schemeClr val="tx1"/>
                  </a:solidFill>
                  <a:latin typeface="Times New Roman" pitchFamily="18" charset="0"/>
                  <a:ea typeface="方正琥珀繁体" pitchFamily="2" charset="-122"/>
                </a:rPr>
                <a:t>U</a:t>
              </a:r>
              <a:r>
                <a:rPr lang="en-US" altLang="zh-CN" baseline="-25000" dirty="0">
                  <a:solidFill>
                    <a:schemeClr val="tx1"/>
                  </a:solidFill>
                  <a:latin typeface="Times New Roman" pitchFamily="18" charset="0"/>
                  <a:ea typeface="方正琥珀繁体" pitchFamily="2" charset="-122"/>
                </a:rPr>
                <a:t>GD</a:t>
              </a:r>
              <a:r>
                <a:rPr lang="en-US" altLang="zh-CN" sz="2000" dirty="0">
                  <a:solidFill>
                    <a:schemeClr val="tx1"/>
                  </a:solidFill>
                  <a:latin typeface="Times New Roman" pitchFamily="18" charset="0"/>
                  <a:ea typeface="方正琥珀繁体" pitchFamily="2" charset="-122"/>
                </a:rPr>
                <a:t> &gt;</a:t>
              </a:r>
              <a:r>
                <a:rPr lang="en-US" altLang="zh-CN" i="1" dirty="0">
                  <a:solidFill>
                    <a:schemeClr val="tx1"/>
                  </a:solidFill>
                  <a:latin typeface="Times New Roman" pitchFamily="18" charset="0"/>
                  <a:ea typeface="方正琥珀繁体" pitchFamily="2" charset="-122"/>
                </a:rPr>
                <a:t>U</a:t>
              </a:r>
              <a:r>
                <a:rPr lang="en-US" altLang="zh-CN" baseline="-25000" dirty="0">
                  <a:solidFill>
                    <a:schemeClr val="tx1"/>
                  </a:solidFill>
                  <a:latin typeface="Times New Roman" pitchFamily="18" charset="0"/>
                  <a:ea typeface="方正琥珀繁体" pitchFamily="2" charset="-122"/>
                </a:rPr>
                <a:t>GS(</a:t>
              </a:r>
              <a:r>
                <a:rPr lang="en-US" altLang="zh-CN" baseline="-25000" dirty="0" err="1">
                  <a:solidFill>
                    <a:schemeClr val="tx1"/>
                  </a:solidFill>
                  <a:latin typeface="Times New Roman" pitchFamily="18" charset="0"/>
                  <a:ea typeface="方正琥珀繁体" pitchFamily="2" charset="-122"/>
                </a:rPr>
                <a:t>th</a:t>
              </a:r>
              <a:r>
                <a:rPr lang="en-US" altLang="zh-CN" baseline="-25000" dirty="0">
                  <a:solidFill>
                    <a:schemeClr val="tx1"/>
                  </a:solidFill>
                  <a:latin typeface="Times New Roman" pitchFamily="18" charset="0"/>
                  <a:ea typeface="方正琥珀繁体" pitchFamily="2" charset="-122"/>
                </a:rPr>
                <a:t>)</a:t>
              </a:r>
            </a:p>
          </p:txBody>
        </p:sp>
        <p:sp>
          <p:nvSpPr>
            <p:cNvPr id="13318" name="Rectangle 6"/>
            <p:cNvSpPr>
              <a:spLocks noChangeArrowheads="1"/>
            </p:cNvSpPr>
            <p:nvPr/>
          </p:nvSpPr>
          <p:spPr bwMode="auto">
            <a:xfrm>
              <a:off x="627955" y="5402312"/>
              <a:ext cx="34226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zh-CN" i="1" dirty="0" err="1">
                  <a:solidFill>
                    <a:schemeClr val="tx1"/>
                  </a:solidFill>
                  <a:latin typeface="Times New Roman" pitchFamily="18" charset="0"/>
                  <a:sym typeface="Arial" pitchFamily="34" charset="0"/>
                </a:rPr>
                <a:t>u</a:t>
              </a:r>
              <a:r>
                <a:rPr lang="en-US" altLang="zh-CN" baseline="-25000" dirty="0" err="1">
                  <a:solidFill>
                    <a:schemeClr val="tx1"/>
                  </a:solidFill>
                  <a:latin typeface="Times New Roman" pitchFamily="18" charset="0"/>
                  <a:sym typeface="Arial" pitchFamily="34" charset="0"/>
                </a:rPr>
                <a:t>DS</a:t>
              </a:r>
              <a:r>
                <a:rPr lang="en-US" altLang="zh-CN" dirty="0">
                  <a:solidFill>
                    <a:schemeClr val="tx1"/>
                  </a:solidFill>
                  <a:latin typeface="Times New Roman" pitchFamily="18" charset="0"/>
                  <a:sym typeface="Symbol" pitchFamily="18" charset="2"/>
                </a:rPr>
                <a:t></a:t>
              </a:r>
              <a:r>
                <a:rPr lang="en-US" altLang="zh-CN" i="1" dirty="0">
                  <a:solidFill>
                    <a:schemeClr val="tx1"/>
                  </a:solidFill>
                  <a:latin typeface="Times New Roman" pitchFamily="18" charset="0"/>
                  <a:sym typeface="Symbol" pitchFamily="18" charset="2"/>
                </a:rPr>
                <a:t> </a:t>
              </a:r>
              <a:r>
                <a:rPr lang="en-US" altLang="zh-CN" i="1" dirty="0" err="1">
                  <a:solidFill>
                    <a:schemeClr val="tx1"/>
                  </a:solidFill>
                  <a:latin typeface="Times New Roman" pitchFamily="18" charset="0"/>
                  <a:sym typeface="Symbol" pitchFamily="18" charset="2"/>
                </a:rPr>
                <a:t>i</a:t>
              </a:r>
              <a:r>
                <a:rPr lang="en-US" altLang="zh-CN" baseline="-25000" dirty="0" err="1">
                  <a:solidFill>
                    <a:schemeClr val="tx1"/>
                  </a:solidFill>
                  <a:latin typeface="Times New Roman" pitchFamily="18" charset="0"/>
                  <a:sym typeface="Symbol" pitchFamily="18" charset="2"/>
                </a:rPr>
                <a:t>D</a:t>
              </a:r>
              <a:r>
                <a:rPr lang="en-US" altLang="zh-CN" dirty="0">
                  <a:solidFill>
                    <a:schemeClr val="tx1"/>
                  </a:solidFill>
                  <a:latin typeface="Times New Roman" pitchFamily="18" charset="0"/>
                  <a:sym typeface="Arial" pitchFamily="34" charset="0"/>
                </a:rPr>
                <a:t> </a:t>
              </a:r>
              <a:r>
                <a:rPr lang="en-US" altLang="zh-CN" dirty="0">
                  <a:solidFill>
                    <a:schemeClr val="tx1"/>
                  </a:solidFill>
                  <a:latin typeface="Times New Roman" pitchFamily="18" charset="0"/>
                  <a:sym typeface="Symbol" pitchFamily="18" charset="2"/>
                </a:rPr>
                <a:t></a:t>
              </a:r>
              <a:r>
                <a:rPr lang="zh-CN" altLang="en-US" dirty="0">
                  <a:solidFill>
                    <a:schemeClr val="tx1"/>
                  </a:solidFill>
                  <a:latin typeface="Times New Roman" pitchFamily="18" charset="0"/>
                  <a:sym typeface="Arial" pitchFamily="34" charset="0"/>
                </a:rPr>
                <a:t>，</a:t>
              </a:r>
              <a:r>
                <a:rPr lang="zh-CN" altLang="en-US" sz="1800" dirty="0">
                  <a:solidFill>
                    <a:schemeClr val="tx1"/>
                  </a:solidFill>
                  <a:latin typeface="Times New Roman" pitchFamily="18" charset="0"/>
                  <a:sym typeface="Arial" pitchFamily="34" charset="0"/>
                </a:rPr>
                <a:t>沟道畅通</a:t>
              </a:r>
            </a:p>
          </p:txBody>
        </p:sp>
      </p:grpSp>
      <p:grpSp>
        <p:nvGrpSpPr>
          <p:cNvPr id="3" name="组合 2"/>
          <p:cNvGrpSpPr/>
          <p:nvPr/>
        </p:nvGrpSpPr>
        <p:grpSpPr>
          <a:xfrm>
            <a:off x="503548" y="4563901"/>
            <a:ext cx="4248151" cy="1349375"/>
            <a:chOff x="4752020" y="3378967"/>
            <a:chExt cx="4248151" cy="1349375"/>
          </a:xfrm>
        </p:grpSpPr>
        <p:sp>
          <p:nvSpPr>
            <p:cNvPr id="13319" name="Rectangle 7"/>
            <p:cNvSpPr>
              <a:spLocks noChangeArrowheads="1"/>
            </p:cNvSpPr>
            <p:nvPr/>
          </p:nvSpPr>
          <p:spPr bwMode="auto">
            <a:xfrm>
              <a:off x="4752020" y="3378967"/>
              <a:ext cx="35676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dirty="0">
                  <a:solidFill>
                    <a:srgbClr val="C00000"/>
                  </a:solidFill>
                  <a:latin typeface="Times New Roman" pitchFamily="18" charset="0"/>
                  <a:sym typeface="Arial" pitchFamily="34" charset="0"/>
                </a:rPr>
                <a:t>1</a:t>
              </a:r>
              <a:r>
                <a:rPr lang="zh-CN" altLang="en-US" dirty="0">
                  <a:solidFill>
                    <a:srgbClr val="C00000"/>
                  </a:solidFill>
                  <a:latin typeface="Times New Roman" pitchFamily="18" charset="0"/>
                  <a:sym typeface="Arial" pitchFamily="34" charset="0"/>
                </a:rPr>
                <a:t>)恒流区/饱和</a:t>
              </a:r>
              <a:r>
                <a:rPr lang="zh-CN" altLang="en-US" dirty="0">
                  <a:solidFill>
                    <a:srgbClr val="C00000"/>
                  </a:solidFill>
                  <a:latin typeface="宋体" pitchFamily="2" charset="-122"/>
                  <a:sym typeface="宋体" pitchFamily="2" charset="-122"/>
                </a:rPr>
                <a:t>/放大区</a:t>
              </a:r>
              <a:r>
                <a:rPr lang="en-US" altLang="zh-CN" dirty="0">
                  <a:solidFill>
                    <a:srgbClr val="C00000"/>
                  </a:solidFill>
                  <a:latin typeface="宋体" pitchFamily="2" charset="-122"/>
                  <a:sym typeface="宋体" pitchFamily="2" charset="-122"/>
                </a:rPr>
                <a:t>)</a:t>
              </a:r>
            </a:p>
          </p:txBody>
        </p:sp>
        <p:sp>
          <p:nvSpPr>
            <p:cNvPr id="13320" name="Rectangle 8"/>
            <p:cNvSpPr>
              <a:spLocks noChangeArrowheads="1"/>
            </p:cNvSpPr>
            <p:nvPr/>
          </p:nvSpPr>
          <p:spPr bwMode="auto">
            <a:xfrm>
              <a:off x="4894896" y="4317180"/>
              <a:ext cx="410527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800" i="1" dirty="0" err="1">
                  <a:solidFill>
                    <a:schemeClr val="tx1"/>
                  </a:solidFill>
                  <a:latin typeface="Times New Roman" pitchFamily="18" charset="0"/>
                  <a:sym typeface="Arial" pitchFamily="34" charset="0"/>
                </a:rPr>
                <a:t>u</a:t>
              </a:r>
              <a:r>
                <a:rPr lang="en-US" altLang="zh-CN" sz="1800" baseline="-25000" dirty="0" err="1">
                  <a:solidFill>
                    <a:schemeClr val="tx1"/>
                  </a:solidFill>
                  <a:latin typeface="Times New Roman" pitchFamily="18" charset="0"/>
                  <a:sym typeface="Arial" pitchFamily="34" charset="0"/>
                </a:rPr>
                <a:t>DS</a:t>
              </a:r>
              <a:r>
                <a:rPr lang="en-US" altLang="zh-CN" sz="1800" dirty="0">
                  <a:solidFill>
                    <a:schemeClr val="tx1"/>
                  </a:solidFill>
                  <a:latin typeface="Times New Roman" pitchFamily="18" charset="0"/>
                  <a:sym typeface="Symbol" pitchFamily="18" charset="2"/>
                </a:rPr>
                <a:t></a:t>
              </a:r>
              <a:r>
                <a:rPr lang="zh-CN" altLang="en-US" sz="1800" dirty="0">
                  <a:solidFill>
                    <a:schemeClr val="tx1"/>
                  </a:solidFill>
                  <a:latin typeface="Times New Roman" pitchFamily="18" charset="0"/>
                  <a:sym typeface="Symbol" pitchFamily="18" charset="2"/>
                </a:rPr>
                <a:t>，</a:t>
              </a:r>
              <a:r>
                <a:rPr lang="en-US" altLang="zh-CN" sz="1800" i="1" dirty="0" err="1">
                  <a:solidFill>
                    <a:schemeClr val="tx1"/>
                  </a:solidFill>
                  <a:latin typeface="Times New Roman" pitchFamily="18" charset="0"/>
                  <a:sym typeface="Symbol" pitchFamily="18" charset="2"/>
                </a:rPr>
                <a:t>i</a:t>
              </a:r>
              <a:r>
                <a:rPr lang="en-US" altLang="zh-CN" sz="1800" baseline="-25000" dirty="0" err="1">
                  <a:solidFill>
                    <a:schemeClr val="tx1"/>
                  </a:solidFill>
                  <a:latin typeface="Times New Roman" pitchFamily="18" charset="0"/>
                  <a:sym typeface="Symbol" pitchFamily="18" charset="2"/>
                </a:rPr>
                <a:t>D</a:t>
              </a:r>
              <a:r>
                <a:rPr lang="en-US" altLang="zh-CN" sz="1800" dirty="0">
                  <a:solidFill>
                    <a:schemeClr val="tx1"/>
                  </a:solidFill>
                  <a:latin typeface="Times New Roman" pitchFamily="18" charset="0"/>
                  <a:sym typeface="Arial" pitchFamily="34" charset="0"/>
                </a:rPr>
                <a:t> </a:t>
              </a:r>
              <a:r>
                <a:rPr lang="zh-CN" altLang="en-US" sz="1800" dirty="0">
                  <a:solidFill>
                    <a:schemeClr val="tx1"/>
                  </a:solidFill>
                  <a:latin typeface="Times New Roman" pitchFamily="18" charset="0"/>
                  <a:sym typeface="Arial" pitchFamily="34" charset="0"/>
                </a:rPr>
                <a:t>不变 ，沟道靠近漏极区夹断</a:t>
              </a:r>
            </a:p>
          </p:txBody>
        </p:sp>
        <p:sp>
          <p:nvSpPr>
            <p:cNvPr id="13321" name="Text Box 9"/>
            <p:cNvSpPr>
              <a:spLocks noChangeArrowheads="1"/>
            </p:cNvSpPr>
            <p:nvPr/>
          </p:nvSpPr>
          <p:spPr bwMode="auto">
            <a:xfrm>
              <a:off x="4827266" y="3822673"/>
              <a:ext cx="3744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i="1" dirty="0">
                  <a:solidFill>
                    <a:schemeClr val="tx1"/>
                  </a:solidFill>
                  <a:latin typeface="Times New Roman" pitchFamily="18" charset="0"/>
                  <a:ea typeface="方正琥珀繁体" pitchFamily="2" charset="-122"/>
                </a:rPr>
                <a:t>U</a:t>
              </a:r>
              <a:r>
                <a:rPr lang="en-US" altLang="zh-CN" baseline="-25000" dirty="0">
                  <a:solidFill>
                    <a:schemeClr val="tx1"/>
                  </a:solidFill>
                  <a:latin typeface="Times New Roman" pitchFamily="18" charset="0"/>
                  <a:ea typeface="方正琥珀繁体" pitchFamily="2" charset="-122"/>
                </a:rPr>
                <a:t>G</a:t>
              </a:r>
              <a:r>
                <a:rPr lang="zh-CN" altLang="en-US" baseline="-25000" dirty="0">
                  <a:solidFill>
                    <a:schemeClr val="tx1"/>
                  </a:solidFill>
                  <a:latin typeface="Times New Roman" pitchFamily="18" charset="0"/>
                  <a:ea typeface="方正琥珀繁体" pitchFamily="2" charset="-122"/>
                </a:rPr>
                <a:t>S</a:t>
              </a:r>
              <a:r>
                <a:rPr lang="en-US" altLang="zh-CN" sz="2000" dirty="0">
                  <a:solidFill>
                    <a:schemeClr val="tx1"/>
                  </a:solidFill>
                  <a:latin typeface="Times New Roman" pitchFamily="18" charset="0"/>
                  <a:ea typeface="方正琥珀繁体" pitchFamily="2" charset="-122"/>
                </a:rPr>
                <a:t> &gt;</a:t>
              </a:r>
              <a:r>
                <a:rPr lang="en-US" altLang="zh-CN" i="1" dirty="0">
                  <a:solidFill>
                    <a:schemeClr val="tx1"/>
                  </a:solidFill>
                  <a:latin typeface="Times New Roman" pitchFamily="18" charset="0"/>
                  <a:ea typeface="方正琥珀繁体" pitchFamily="2" charset="-122"/>
                </a:rPr>
                <a:t>U</a:t>
              </a:r>
              <a:r>
                <a:rPr lang="en-US" altLang="zh-CN" baseline="-25000" dirty="0">
                  <a:solidFill>
                    <a:schemeClr val="tx1"/>
                  </a:solidFill>
                  <a:latin typeface="Times New Roman" pitchFamily="18" charset="0"/>
                  <a:ea typeface="方正琥珀繁体" pitchFamily="2" charset="-122"/>
                </a:rPr>
                <a:t>GS(</a:t>
              </a:r>
              <a:r>
                <a:rPr lang="en-US" altLang="zh-CN" baseline="-25000" dirty="0" err="1">
                  <a:solidFill>
                    <a:schemeClr val="tx1"/>
                  </a:solidFill>
                  <a:latin typeface="Times New Roman" pitchFamily="18" charset="0"/>
                  <a:ea typeface="方正琥珀繁体" pitchFamily="2" charset="-122"/>
                </a:rPr>
                <a:t>th</a:t>
              </a:r>
              <a:r>
                <a:rPr lang="en-US" altLang="zh-CN" baseline="-25000" dirty="0">
                  <a:solidFill>
                    <a:schemeClr val="tx1"/>
                  </a:solidFill>
                  <a:latin typeface="Times New Roman" pitchFamily="18" charset="0"/>
                  <a:ea typeface="方正琥珀繁体" pitchFamily="2" charset="-122"/>
                </a:rPr>
                <a:t>)</a:t>
              </a:r>
              <a:r>
                <a:rPr lang="zh-CN" altLang="en-US" baseline="-25000" dirty="0">
                  <a:solidFill>
                    <a:schemeClr val="tx1"/>
                  </a:solidFill>
                  <a:latin typeface="Times New Roman" pitchFamily="18" charset="0"/>
                  <a:ea typeface="方正琥珀繁体" pitchFamily="2" charset="-122"/>
                </a:rPr>
                <a:t>      </a:t>
              </a:r>
              <a:r>
                <a:rPr lang="en-US" altLang="zh-CN" i="1" dirty="0">
                  <a:solidFill>
                    <a:schemeClr val="tx1"/>
                  </a:solidFill>
                  <a:latin typeface="Times New Roman" pitchFamily="18" charset="0"/>
                  <a:ea typeface="方正琥珀繁体" pitchFamily="2" charset="-122"/>
                </a:rPr>
                <a:t>U</a:t>
              </a:r>
              <a:r>
                <a:rPr lang="en-US" altLang="zh-CN" baseline="-25000" dirty="0">
                  <a:solidFill>
                    <a:schemeClr val="tx1"/>
                  </a:solidFill>
                  <a:latin typeface="Times New Roman" pitchFamily="18" charset="0"/>
                  <a:ea typeface="方正琥珀繁体" pitchFamily="2" charset="-122"/>
                </a:rPr>
                <a:t>GD</a:t>
              </a:r>
              <a:r>
                <a:rPr lang="en-US" altLang="zh-CN" sz="2000" dirty="0">
                  <a:solidFill>
                    <a:schemeClr val="tx1"/>
                  </a:solidFill>
                  <a:latin typeface="Times New Roman" pitchFamily="18" charset="0"/>
                  <a:ea typeface="方正琥珀繁体" pitchFamily="2" charset="-122"/>
                </a:rPr>
                <a:t> &lt;</a:t>
              </a:r>
              <a:r>
                <a:rPr lang="en-US" altLang="zh-CN" i="1" dirty="0">
                  <a:solidFill>
                    <a:schemeClr val="tx1"/>
                  </a:solidFill>
                  <a:latin typeface="Times New Roman" pitchFamily="18" charset="0"/>
                  <a:ea typeface="方正琥珀繁体" pitchFamily="2" charset="-122"/>
                </a:rPr>
                <a:t>U</a:t>
              </a:r>
              <a:r>
                <a:rPr lang="en-US" altLang="zh-CN" baseline="-25000" dirty="0">
                  <a:solidFill>
                    <a:schemeClr val="tx1"/>
                  </a:solidFill>
                  <a:latin typeface="Times New Roman" pitchFamily="18" charset="0"/>
                  <a:ea typeface="方正琥珀繁体" pitchFamily="2" charset="-122"/>
                </a:rPr>
                <a:t>GS(</a:t>
              </a:r>
              <a:r>
                <a:rPr lang="en-US" altLang="zh-CN" baseline="-25000" dirty="0" err="1">
                  <a:solidFill>
                    <a:schemeClr val="tx1"/>
                  </a:solidFill>
                  <a:latin typeface="Times New Roman" pitchFamily="18" charset="0"/>
                  <a:ea typeface="方正琥珀繁体" pitchFamily="2" charset="-122"/>
                </a:rPr>
                <a:t>th</a:t>
              </a:r>
              <a:r>
                <a:rPr lang="en-US" altLang="zh-CN" baseline="-25000" dirty="0">
                  <a:solidFill>
                    <a:schemeClr val="tx1"/>
                  </a:solidFill>
                  <a:latin typeface="Times New Roman" pitchFamily="18" charset="0"/>
                  <a:ea typeface="方正琥珀繁体" pitchFamily="2" charset="-122"/>
                </a:rPr>
                <a:t>)</a:t>
              </a:r>
              <a:r>
                <a:rPr lang="zh-CN" altLang="en-US" baseline="-25000" dirty="0">
                  <a:solidFill>
                    <a:schemeClr val="tx1"/>
                  </a:solidFill>
                  <a:latin typeface="Times New Roman" pitchFamily="18" charset="0"/>
                  <a:ea typeface="方正琥珀繁体" pitchFamily="2" charset="-122"/>
                </a:rPr>
                <a:t> </a:t>
              </a:r>
              <a:endParaRPr lang="en-US" altLang="zh-CN" baseline="-25000" dirty="0">
                <a:solidFill>
                  <a:schemeClr val="tx1"/>
                </a:solidFill>
                <a:latin typeface="Times New Roman" pitchFamily="18" charset="0"/>
                <a:ea typeface="方正琥珀繁体" pitchFamily="2" charset="-122"/>
              </a:endParaRPr>
            </a:p>
          </p:txBody>
        </p:sp>
      </p:grpSp>
      <p:grpSp>
        <p:nvGrpSpPr>
          <p:cNvPr id="2" name="组合 1"/>
          <p:cNvGrpSpPr/>
          <p:nvPr/>
        </p:nvGrpSpPr>
        <p:grpSpPr>
          <a:xfrm>
            <a:off x="4698053" y="3306110"/>
            <a:ext cx="3926194" cy="1380698"/>
            <a:chOff x="4607412" y="4731531"/>
            <a:chExt cx="3926194" cy="1380698"/>
          </a:xfrm>
        </p:grpSpPr>
        <p:sp>
          <p:nvSpPr>
            <p:cNvPr id="13322" name="Rectangle 10"/>
            <p:cNvSpPr>
              <a:spLocks noChangeArrowheads="1"/>
            </p:cNvSpPr>
            <p:nvPr/>
          </p:nvSpPr>
          <p:spPr bwMode="auto">
            <a:xfrm>
              <a:off x="4607412" y="4731531"/>
              <a:ext cx="152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zh-CN" dirty="0">
                  <a:solidFill>
                    <a:srgbClr val="C00000"/>
                  </a:solidFill>
                  <a:latin typeface="Times New Roman" pitchFamily="18" charset="0"/>
                  <a:sym typeface="Arial" pitchFamily="34" charset="0"/>
                </a:rPr>
                <a:t>2</a:t>
              </a:r>
              <a:r>
                <a:rPr lang="zh-CN" altLang="en-US" dirty="0">
                  <a:solidFill>
                    <a:srgbClr val="C00000"/>
                  </a:solidFill>
                  <a:latin typeface="Times New Roman" pitchFamily="18" charset="0"/>
                  <a:sym typeface="Arial" pitchFamily="34" charset="0"/>
                </a:rPr>
                <a:t>)截止区</a:t>
              </a:r>
            </a:p>
          </p:txBody>
        </p:sp>
        <p:sp>
          <p:nvSpPr>
            <p:cNvPr id="13323" name="Rectangle 11"/>
            <p:cNvSpPr>
              <a:spLocks noChangeArrowheads="1"/>
            </p:cNvSpPr>
            <p:nvPr/>
          </p:nvSpPr>
          <p:spPr bwMode="auto">
            <a:xfrm>
              <a:off x="4788694" y="5121188"/>
              <a:ext cx="3744912" cy="991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110000"/>
                </a:lnSpc>
                <a:spcBef>
                  <a:spcPct val="50000"/>
                </a:spcBef>
              </a:pPr>
              <a:r>
                <a:rPr lang="en-US" altLang="zh-CN" i="1" dirty="0" err="1">
                  <a:solidFill>
                    <a:schemeClr val="tx1"/>
                  </a:solidFill>
                  <a:latin typeface="Times New Roman" pitchFamily="18" charset="0"/>
                  <a:sym typeface="Arial" pitchFamily="34" charset="0"/>
                </a:rPr>
                <a:t>u</a:t>
              </a:r>
              <a:r>
                <a:rPr lang="en-US" altLang="zh-CN" baseline="-25000" dirty="0" err="1">
                  <a:solidFill>
                    <a:schemeClr val="tx1"/>
                  </a:solidFill>
                  <a:latin typeface="Times New Roman" pitchFamily="18" charset="0"/>
                  <a:sym typeface="Arial" pitchFamily="34" charset="0"/>
                </a:rPr>
                <a:t>GS</a:t>
              </a:r>
              <a:r>
                <a:rPr lang="en-US" altLang="zh-CN" baseline="-25000" dirty="0">
                  <a:solidFill>
                    <a:schemeClr val="tx1"/>
                  </a:solidFill>
                  <a:latin typeface="Times New Roman" pitchFamily="18" charset="0"/>
                  <a:sym typeface="Arial" pitchFamily="34" charset="0"/>
                </a:rPr>
                <a:t>  </a:t>
              </a:r>
              <a:r>
                <a:rPr lang="en-US" altLang="zh-CN" dirty="0">
                  <a:solidFill>
                    <a:schemeClr val="tx1"/>
                  </a:solidFill>
                  <a:latin typeface="Times New Roman" pitchFamily="18" charset="0"/>
                  <a:sym typeface="Symbol" pitchFamily="18" charset="2"/>
                </a:rPr>
                <a:t></a:t>
              </a:r>
              <a:r>
                <a:rPr lang="en-US" altLang="zh-CN" baseline="-25000" dirty="0">
                  <a:solidFill>
                    <a:schemeClr val="tx1"/>
                  </a:solidFill>
                  <a:latin typeface="Times New Roman" pitchFamily="18" charset="0"/>
                  <a:sym typeface="Arial" pitchFamily="34" charset="0"/>
                </a:rPr>
                <a:t> </a:t>
              </a:r>
              <a:r>
                <a:rPr lang="en-US" altLang="zh-CN" i="1" dirty="0">
                  <a:solidFill>
                    <a:schemeClr val="tx1"/>
                  </a:solidFill>
                  <a:latin typeface="Times New Roman" pitchFamily="18" charset="0"/>
                  <a:sym typeface="Arial" pitchFamily="34" charset="0"/>
                </a:rPr>
                <a:t>U</a:t>
              </a:r>
              <a:r>
                <a:rPr lang="en-US" altLang="zh-CN" baseline="-25000" dirty="0">
                  <a:solidFill>
                    <a:schemeClr val="tx1"/>
                  </a:solidFill>
                  <a:latin typeface="Times New Roman" pitchFamily="18" charset="0"/>
                  <a:sym typeface="Arial" pitchFamily="34" charset="0"/>
                </a:rPr>
                <a:t>GS</a:t>
              </a:r>
              <a:r>
                <a:rPr lang="en-US" altLang="zh-CN" baseline="-25000" dirty="0">
                  <a:solidFill>
                    <a:schemeClr val="tx1"/>
                  </a:solidFill>
                  <a:latin typeface="宋体" pitchFamily="2" charset="-122"/>
                  <a:sym typeface="宋体" pitchFamily="2" charset="-122"/>
                </a:rPr>
                <a:t>(</a:t>
              </a:r>
              <a:r>
                <a:rPr lang="en-US" altLang="zh-CN" baseline="-25000" dirty="0" err="1">
                  <a:solidFill>
                    <a:schemeClr val="tx1"/>
                  </a:solidFill>
                  <a:latin typeface="Times New Roman" pitchFamily="18" charset="0"/>
                  <a:sym typeface="Arial" pitchFamily="34" charset="0"/>
                </a:rPr>
                <a:t>th</a:t>
              </a:r>
              <a:r>
                <a:rPr lang="en-US" altLang="zh-CN" baseline="-25000" dirty="0">
                  <a:solidFill>
                    <a:schemeClr val="tx1"/>
                  </a:solidFill>
                  <a:latin typeface="宋体" pitchFamily="2" charset="-122"/>
                  <a:sym typeface="宋体" pitchFamily="2" charset="-122"/>
                </a:rPr>
                <a:t>)</a:t>
              </a:r>
              <a:r>
                <a:rPr lang="zh-CN" altLang="en-US" baseline="-25000" dirty="0">
                  <a:solidFill>
                    <a:schemeClr val="tx1"/>
                  </a:solidFill>
                  <a:latin typeface="宋体" pitchFamily="2" charset="-122"/>
                  <a:sym typeface="宋体" pitchFamily="2" charset="-122"/>
                </a:rPr>
                <a:t>  </a:t>
              </a:r>
              <a:r>
                <a:rPr lang="en-US" altLang="zh-CN" dirty="0">
                  <a:solidFill>
                    <a:schemeClr val="tx1"/>
                  </a:solidFill>
                  <a:latin typeface="Times New Roman" pitchFamily="18" charset="0"/>
                  <a:sym typeface="Arial" pitchFamily="34" charset="0"/>
                </a:rPr>
                <a:t> </a:t>
              </a:r>
              <a:r>
                <a:rPr lang="en-US" altLang="zh-CN" i="1" dirty="0" err="1">
                  <a:solidFill>
                    <a:schemeClr val="tx1"/>
                  </a:solidFill>
                  <a:latin typeface="Times New Roman" pitchFamily="18" charset="0"/>
                  <a:sym typeface="Arial" pitchFamily="34" charset="0"/>
                </a:rPr>
                <a:t>u</a:t>
              </a:r>
              <a:r>
                <a:rPr lang="en-US" altLang="zh-CN" baseline="-25000" dirty="0" err="1">
                  <a:solidFill>
                    <a:schemeClr val="tx1"/>
                  </a:solidFill>
                  <a:latin typeface="Times New Roman" pitchFamily="18" charset="0"/>
                  <a:sym typeface="Arial" pitchFamily="34" charset="0"/>
                </a:rPr>
                <a:t>G</a:t>
              </a:r>
              <a:r>
                <a:rPr lang="zh-CN" altLang="en-US" baseline="-25000" dirty="0">
                  <a:solidFill>
                    <a:schemeClr val="tx1"/>
                  </a:solidFill>
                  <a:latin typeface="Times New Roman" pitchFamily="18" charset="0"/>
                  <a:sym typeface="Arial" pitchFamily="34" charset="0"/>
                </a:rPr>
                <a:t>D</a:t>
              </a:r>
              <a:r>
                <a:rPr lang="en-US" altLang="zh-CN" baseline="-25000" dirty="0">
                  <a:solidFill>
                    <a:schemeClr val="tx1"/>
                  </a:solidFill>
                  <a:latin typeface="Times New Roman" pitchFamily="18" charset="0"/>
                  <a:sym typeface="Arial" pitchFamily="34" charset="0"/>
                </a:rPr>
                <a:t> </a:t>
              </a:r>
              <a:r>
                <a:rPr lang="en-US" altLang="zh-CN" dirty="0">
                  <a:solidFill>
                    <a:schemeClr val="tx1"/>
                  </a:solidFill>
                  <a:latin typeface="Times New Roman" pitchFamily="18" charset="0"/>
                  <a:sym typeface="Symbol" pitchFamily="18" charset="2"/>
                </a:rPr>
                <a:t></a:t>
              </a:r>
              <a:r>
                <a:rPr lang="en-US" altLang="zh-CN" baseline="-25000" dirty="0">
                  <a:solidFill>
                    <a:schemeClr val="tx1"/>
                  </a:solidFill>
                  <a:latin typeface="Times New Roman" pitchFamily="18" charset="0"/>
                  <a:sym typeface="Arial" pitchFamily="34" charset="0"/>
                </a:rPr>
                <a:t> </a:t>
              </a:r>
              <a:r>
                <a:rPr lang="en-US" altLang="zh-CN" i="1" dirty="0">
                  <a:solidFill>
                    <a:schemeClr val="tx1"/>
                  </a:solidFill>
                  <a:latin typeface="Times New Roman" pitchFamily="18" charset="0"/>
                  <a:sym typeface="Arial" pitchFamily="34" charset="0"/>
                </a:rPr>
                <a:t>U</a:t>
              </a:r>
              <a:r>
                <a:rPr lang="en-US" altLang="zh-CN" baseline="-25000" dirty="0">
                  <a:solidFill>
                    <a:schemeClr val="tx1"/>
                  </a:solidFill>
                  <a:latin typeface="Times New Roman" pitchFamily="18" charset="0"/>
                  <a:sym typeface="Arial" pitchFamily="34" charset="0"/>
                </a:rPr>
                <a:t>GS</a:t>
              </a:r>
              <a:r>
                <a:rPr lang="en-US" altLang="zh-CN" baseline="-25000" dirty="0">
                  <a:solidFill>
                    <a:schemeClr val="tx1"/>
                  </a:solidFill>
                  <a:latin typeface="宋体" pitchFamily="2" charset="-122"/>
                  <a:sym typeface="宋体" pitchFamily="2" charset="-122"/>
                </a:rPr>
                <a:t>(</a:t>
              </a:r>
              <a:r>
                <a:rPr lang="en-US" altLang="zh-CN" baseline="-25000" dirty="0" err="1">
                  <a:solidFill>
                    <a:schemeClr val="tx1"/>
                  </a:solidFill>
                  <a:latin typeface="Times New Roman" pitchFamily="18" charset="0"/>
                  <a:sym typeface="Arial" pitchFamily="34" charset="0"/>
                </a:rPr>
                <a:t>th</a:t>
              </a:r>
              <a:r>
                <a:rPr lang="en-US" altLang="zh-CN" baseline="-25000" dirty="0">
                  <a:solidFill>
                    <a:schemeClr val="tx1"/>
                  </a:solidFill>
                  <a:latin typeface="宋体" pitchFamily="2" charset="-122"/>
                  <a:sym typeface="宋体" pitchFamily="2" charset="-122"/>
                </a:rPr>
                <a:t>)</a:t>
              </a:r>
            </a:p>
            <a:p>
              <a:pPr algn="l">
                <a:lnSpc>
                  <a:spcPct val="110000"/>
                </a:lnSpc>
                <a:spcBef>
                  <a:spcPct val="50000"/>
                </a:spcBef>
              </a:pPr>
              <a:r>
                <a:rPr lang="zh-CN" altLang="en-US" sz="2000" dirty="0">
                  <a:solidFill>
                    <a:schemeClr val="tx1"/>
                  </a:solidFill>
                  <a:latin typeface="Times New Roman" pitchFamily="18" charset="0"/>
                  <a:sym typeface="Arial" pitchFamily="34" charset="0"/>
                </a:rPr>
                <a:t>沟道全夹断 </a:t>
              </a:r>
              <a:r>
                <a:rPr lang="en-US" altLang="zh-CN" sz="2000" i="1" dirty="0" err="1">
                  <a:solidFill>
                    <a:schemeClr val="tx1"/>
                  </a:solidFill>
                  <a:latin typeface="Times New Roman" pitchFamily="18" charset="0"/>
                  <a:sym typeface="Arial" pitchFamily="34" charset="0"/>
                </a:rPr>
                <a:t>i</a:t>
              </a:r>
              <a:r>
                <a:rPr lang="en-US" altLang="zh-CN" sz="2000" baseline="-25000" dirty="0" err="1">
                  <a:solidFill>
                    <a:schemeClr val="tx1"/>
                  </a:solidFill>
                  <a:latin typeface="Times New Roman" pitchFamily="18" charset="0"/>
                  <a:sym typeface="Arial" pitchFamily="34" charset="0"/>
                </a:rPr>
                <a:t>D</a:t>
              </a:r>
              <a:r>
                <a:rPr lang="en-US" altLang="zh-CN" sz="2000" baseline="-25000" dirty="0">
                  <a:solidFill>
                    <a:schemeClr val="tx1"/>
                  </a:solidFill>
                  <a:latin typeface="Times New Roman" pitchFamily="18" charset="0"/>
                  <a:sym typeface="Arial" pitchFamily="34" charset="0"/>
                </a:rPr>
                <a:t> </a:t>
              </a:r>
              <a:r>
                <a:rPr lang="en-US" altLang="zh-CN" sz="2000" dirty="0">
                  <a:solidFill>
                    <a:schemeClr val="tx1"/>
                  </a:solidFill>
                  <a:latin typeface="Times New Roman" pitchFamily="18" charset="0"/>
                  <a:sym typeface="Symbol" pitchFamily="18" charset="2"/>
                </a:rPr>
                <a:t>= 0</a:t>
              </a:r>
              <a:r>
                <a:rPr lang="en-US" altLang="zh-CN" sz="2000" dirty="0">
                  <a:solidFill>
                    <a:schemeClr val="tx1"/>
                  </a:solidFill>
                  <a:latin typeface="Times New Roman" pitchFamily="18" charset="0"/>
                  <a:sym typeface="Arial" pitchFamily="34" charset="0"/>
                </a:rPr>
                <a:t> </a:t>
              </a:r>
            </a:p>
          </p:txBody>
        </p:sp>
      </p:grpSp>
      <p:grpSp>
        <p:nvGrpSpPr>
          <p:cNvPr id="13324" name="Group 12"/>
          <p:cNvGrpSpPr>
            <a:grpSpLocks/>
          </p:cNvGrpSpPr>
          <p:nvPr/>
        </p:nvGrpSpPr>
        <p:grpSpPr bwMode="auto">
          <a:xfrm>
            <a:off x="4560888" y="749300"/>
            <a:ext cx="3287712" cy="2462213"/>
            <a:chOff x="0" y="0"/>
            <a:chExt cx="2071" cy="1551"/>
          </a:xfrm>
        </p:grpSpPr>
        <p:sp>
          <p:nvSpPr>
            <p:cNvPr id="12313" name="Text Box 13"/>
            <p:cNvSpPr>
              <a:spLocks noChangeArrowheads="1"/>
            </p:cNvSpPr>
            <p:nvPr/>
          </p:nvSpPr>
          <p:spPr bwMode="auto">
            <a:xfrm>
              <a:off x="0" y="0"/>
              <a:ext cx="7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i="1">
                  <a:solidFill>
                    <a:schemeClr val="tx1"/>
                  </a:solidFill>
                  <a:latin typeface="Times New Roman" pitchFamily="18" charset="0"/>
                  <a:sym typeface="Arial" pitchFamily="34" charset="0"/>
                </a:rPr>
                <a:t>i</a:t>
              </a:r>
              <a:r>
                <a:rPr lang="en-US" altLang="zh-CN" baseline="-25000">
                  <a:solidFill>
                    <a:schemeClr val="tx1"/>
                  </a:solidFill>
                  <a:latin typeface="Times New Roman" pitchFamily="18" charset="0"/>
                  <a:sym typeface="Arial" pitchFamily="34" charset="0"/>
                </a:rPr>
                <a:t>D</a:t>
              </a:r>
              <a:r>
                <a:rPr lang="en-US" altLang="zh-CN">
                  <a:solidFill>
                    <a:schemeClr val="tx1"/>
                  </a:solidFill>
                  <a:latin typeface="Times New Roman" pitchFamily="18" charset="0"/>
                  <a:sym typeface="Arial" pitchFamily="34" charset="0"/>
                </a:rPr>
                <a:t> /mA</a:t>
              </a:r>
              <a:endParaRPr lang="zh-CN" altLang="en-US">
                <a:latin typeface="Times New Roman" pitchFamily="18" charset="0"/>
              </a:endParaRPr>
            </a:p>
          </p:txBody>
        </p:sp>
        <p:grpSp>
          <p:nvGrpSpPr>
            <p:cNvPr id="12314" name="Group 14"/>
            <p:cNvGrpSpPr>
              <a:grpSpLocks/>
            </p:cNvGrpSpPr>
            <p:nvPr/>
          </p:nvGrpSpPr>
          <p:grpSpPr bwMode="auto">
            <a:xfrm>
              <a:off x="241" y="204"/>
              <a:ext cx="1830" cy="1347"/>
              <a:chOff x="0" y="0"/>
              <a:chExt cx="1830" cy="1347"/>
            </a:xfrm>
          </p:grpSpPr>
          <p:sp>
            <p:nvSpPr>
              <p:cNvPr id="12315" name="未知"/>
              <p:cNvSpPr>
                <a:spLocks noChangeArrowheads="1"/>
              </p:cNvSpPr>
              <p:nvPr/>
            </p:nvSpPr>
            <p:spPr bwMode="auto">
              <a:xfrm>
                <a:off x="0" y="1051"/>
                <a:ext cx="1356" cy="69"/>
              </a:xfrm>
              <a:custGeom>
                <a:avLst/>
                <a:gdLst>
                  <a:gd name="T0" fmla="*/ 0 w 1392"/>
                  <a:gd name="T1" fmla="*/ 19 h 257"/>
                  <a:gd name="T2" fmla="*/ 46 w 1392"/>
                  <a:gd name="T3" fmla="*/ 12 h 257"/>
                  <a:gd name="T4" fmla="*/ 92 w 1392"/>
                  <a:gd name="T5" fmla="*/ 5 h 257"/>
                  <a:gd name="T6" fmla="*/ 274 w 1392"/>
                  <a:gd name="T7" fmla="*/ 1 h 257"/>
                  <a:gd name="T8" fmla="*/ 1321 w 1392"/>
                  <a:gd name="T9" fmla="*/ 1 h 2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2" h="257">
                    <a:moveTo>
                      <a:pt x="0" y="257"/>
                    </a:moveTo>
                    <a:cubicBezTo>
                      <a:pt x="16" y="225"/>
                      <a:pt x="32" y="193"/>
                      <a:pt x="48" y="161"/>
                    </a:cubicBezTo>
                    <a:cubicBezTo>
                      <a:pt x="64" y="129"/>
                      <a:pt x="56" y="90"/>
                      <a:pt x="96" y="65"/>
                    </a:cubicBezTo>
                    <a:cubicBezTo>
                      <a:pt x="136" y="40"/>
                      <a:pt x="72" y="18"/>
                      <a:pt x="288" y="9"/>
                    </a:cubicBezTo>
                    <a:cubicBezTo>
                      <a:pt x="504" y="0"/>
                      <a:pt x="1162" y="9"/>
                      <a:pt x="1392" y="9"/>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2316" name="Group 16"/>
              <p:cNvGrpSpPr>
                <a:grpSpLocks/>
              </p:cNvGrpSpPr>
              <p:nvPr/>
            </p:nvGrpSpPr>
            <p:grpSpPr bwMode="auto">
              <a:xfrm>
                <a:off x="0" y="0"/>
                <a:ext cx="1830" cy="1347"/>
                <a:chOff x="0" y="0"/>
                <a:chExt cx="1830" cy="1347"/>
              </a:xfrm>
            </p:grpSpPr>
            <p:sp>
              <p:nvSpPr>
                <p:cNvPr id="12317" name="Line 17"/>
                <p:cNvSpPr>
                  <a:spLocks noChangeShapeType="1"/>
                </p:cNvSpPr>
                <p:nvPr/>
              </p:nvSpPr>
              <p:spPr bwMode="auto">
                <a:xfrm>
                  <a:off x="0" y="920"/>
                  <a:ext cx="47"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8" name="Line 18"/>
                <p:cNvSpPr>
                  <a:spLocks noChangeShapeType="1"/>
                </p:cNvSpPr>
                <p:nvPr/>
              </p:nvSpPr>
              <p:spPr bwMode="auto">
                <a:xfrm>
                  <a:off x="6" y="668"/>
                  <a:ext cx="47"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2319" name="Group 19"/>
                <p:cNvGrpSpPr>
                  <a:grpSpLocks/>
                </p:cNvGrpSpPr>
                <p:nvPr/>
              </p:nvGrpSpPr>
              <p:grpSpPr bwMode="auto">
                <a:xfrm>
                  <a:off x="0" y="0"/>
                  <a:ext cx="1830" cy="1347"/>
                  <a:chOff x="0" y="0"/>
                  <a:chExt cx="1830" cy="1347"/>
                </a:xfrm>
              </p:grpSpPr>
              <p:sp>
                <p:nvSpPr>
                  <p:cNvPr id="12320" name="Line 20"/>
                  <p:cNvSpPr>
                    <a:spLocks noChangeShapeType="1"/>
                  </p:cNvSpPr>
                  <p:nvPr/>
                </p:nvSpPr>
                <p:spPr bwMode="auto">
                  <a:xfrm>
                    <a:off x="0" y="404"/>
                    <a:ext cx="47"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1" name="Line 21"/>
                  <p:cNvSpPr>
                    <a:spLocks noChangeShapeType="1"/>
                  </p:cNvSpPr>
                  <p:nvPr/>
                </p:nvSpPr>
                <p:spPr bwMode="auto">
                  <a:xfrm>
                    <a:off x="0" y="146"/>
                    <a:ext cx="47"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2322" name="Group 22"/>
                  <p:cNvGrpSpPr>
                    <a:grpSpLocks/>
                  </p:cNvGrpSpPr>
                  <p:nvPr/>
                </p:nvGrpSpPr>
                <p:grpSpPr bwMode="auto">
                  <a:xfrm>
                    <a:off x="0" y="0"/>
                    <a:ext cx="1830" cy="1347"/>
                    <a:chOff x="0" y="0"/>
                    <a:chExt cx="1830" cy="1347"/>
                  </a:xfrm>
                </p:grpSpPr>
                <p:sp>
                  <p:nvSpPr>
                    <p:cNvPr id="12323" name="未知"/>
                    <p:cNvSpPr>
                      <a:spLocks noChangeArrowheads="1"/>
                    </p:cNvSpPr>
                    <p:nvPr/>
                  </p:nvSpPr>
                  <p:spPr bwMode="auto">
                    <a:xfrm>
                      <a:off x="0" y="768"/>
                      <a:ext cx="1338" cy="372"/>
                    </a:xfrm>
                    <a:custGeom>
                      <a:avLst/>
                      <a:gdLst>
                        <a:gd name="T0" fmla="*/ 0 w 1338"/>
                        <a:gd name="T1" fmla="*/ 372 h 372"/>
                        <a:gd name="T2" fmla="*/ 45 w 1338"/>
                        <a:gd name="T3" fmla="*/ 239 h 372"/>
                        <a:gd name="T4" fmla="*/ 113 w 1338"/>
                        <a:gd name="T5" fmla="*/ 106 h 372"/>
                        <a:gd name="T6" fmla="*/ 204 w 1338"/>
                        <a:gd name="T7" fmla="*/ 30 h 372"/>
                        <a:gd name="T8" fmla="*/ 448 w 1338"/>
                        <a:gd name="T9" fmla="*/ 4 h 372"/>
                        <a:gd name="T10" fmla="*/ 828 w 1338"/>
                        <a:gd name="T11" fmla="*/ 6 h 372"/>
                        <a:gd name="T12" fmla="*/ 750 w 1338"/>
                        <a:gd name="T13" fmla="*/ 6 h 372"/>
                        <a:gd name="T14" fmla="*/ 1104 w 1338"/>
                        <a:gd name="T15" fmla="*/ 6 h 372"/>
                        <a:gd name="T16" fmla="*/ 1338 w 1338"/>
                        <a:gd name="T17" fmla="*/ 6 h 3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38" h="372">
                          <a:moveTo>
                            <a:pt x="0" y="372"/>
                          </a:moveTo>
                          <a:cubicBezTo>
                            <a:pt x="15" y="328"/>
                            <a:pt x="26" y="283"/>
                            <a:pt x="45" y="239"/>
                          </a:cubicBezTo>
                          <a:cubicBezTo>
                            <a:pt x="64" y="195"/>
                            <a:pt x="87" y="141"/>
                            <a:pt x="113" y="106"/>
                          </a:cubicBezTo>
                          <a:cubicBezTo>
                            <a:pt x="139" y="71"/>
                            <a:pt x="148" y="47"/>
                            <a:pt x="204" y="30"/>
                          </a:cubicBezTo>
                          <a:cubicBezTo>
                            <a:pt x="260" y="13"/>
                            <a:pt x="344" y="8"/>
                            <a:pt x="448" y="4"/>
                          </a:cubicBezTo>
                          <a:cubicBezTo>
                            <a:pt x="552" y="0"/>
                            <a:pt x="778" y="6"/>
                            <a:pt x="828" y="6"/>
                          </a:cubicBezTo>
                          <a:cubicBezTo>
                            <a:pt x="878" y="6"/>
                            <a:pt x="704" y="6"/>
                            <a:pt x="750" y="6"/>
                          </a:cubicBezTo>
                          <a:cubicBezTo>
                            <a:pt x="796" y="6"/>
                            <a:pt x="1006" y="6"/>
                            <a:pt x="1104" y="6"/>
                          </a:cubicBezTo>
                          <a:cubicBezTo>
                            <a:pt x="1202" y="6"/>
                            <a:pt x="1289" y="6"/>
                            <a:pt x="1338" y="6"/>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24" name="未知"/>
                    <p:cNvSpPr>
                      <a:spLocks noChangeArrowheads="1"/>
                    </p:cNvSpPr>
                    <p:nvPr/>
                  </p:nvSpPr>
                  <p:spPr bwMode="auto">
                    <a:xfrm>
                      <a:off x="0" y="516"/>
                      <a:ext cx="1364" cy="628"/>
                    </a:xfrm>
                    <a:custGeom>
                      <a:avLst/>
                      <a:gdLst>
                        <a:gd name="T0" fmla="*/ 0 w 1400"/>
                        <a:gd name="T1" fmla="*/ 818 h 482"/>
                        <a:gd name="T2" fmla="*/ 44 w 1400"/>
                        <a:gd name="T3" fmla="*/ 503 h 482"/>
                        <a:gd name="T4" fmla="*/ 114 w 1400"/>
                        <a:gd name="T5" fmla="*/ 274 h 482"/>
                        <a:gd name="T6" fmla="*/ 198 w 1400"/>
                        <a:gd name="T7" fmla="*/ 96 h 482"/>
                        <a:gd name="T8" fmla="*/ 296 w 1400"/>
                        <a:gd name="T9" fmla="*/ 16 h 482"/>
                        <a:gd name="T10" fmla="*/ 448 w 1400"/>
                        <a:gd name="T11" fmla="*/ 1 h 482"/>
                        <a:gd name="T12" fmla="*/ 1329 w 1400"/>
                        <a:gd name="T13" fmla="*/ 1 h 48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00" h="482">
                          <a:moveTo>
                            <a:pt x="0" y="482"/>
                          </a:moveTo>
                          <a:cubicBezTo>
                            <a:pt x="15" y="420"/>
                            <a:pt x="26" y="349"/>
                            <a:pt x="46" y="296"/>
                          </a:cubicBezTo>
                          <a:cubicBezTo>
                            <a:pt x="66" y="243"/>
                            <a:pt x="93" y="201"/>
                            <a:pt x="120" y="161"/>
                          </a:cubicBezTo>
                          <a:cubicBezTo>
                            <a:pt x="147" y="121"/>
                            <a:pt x="176" y="82"/>
                            <a:pt x="208" y="57"/>
                          </a:cubicBezTo>
                          <a:cubicBezTo>
                            <a:pt x="240" y="32"/>
                            <a:pt x="268" y="18"/>
                            <a:pt x="312" y="9"/>
                          </a:cubicBezTo>
                          <a:cubicBezTo>
                            <a:pt x="356" y="0"/>
                            <a:pt x="291" y="2"/>
                            <a:pt x="472" y="1"/>
                          </a:cubicBezTo>
                          <a:cubicBezTo>
                            <a:pt x="653" y="0"/>
                            <a:pt x="1207" y="1"/>
                            <a:pt x="1400" y="1"/>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25" name="未知"/>
                    <p:cNvSpPr>
                      <a:spLocks noChangeArrowheads="1"/>
                    </p:cNvSpPr>
                    <p:nvPr/>
                  </p:nvSpPr>
                  <p:spPr bwMode="auto">
                    <a:xfrm>
                      <a:off x="24" y="246"/>
                      <a:ext cx="1302" cy="714"/>
                    </a:xfrm>
                    <a:custGeom>
                      <a:avLst/>
                      <a:gdLst>
                        <a:gd name="T0" fmla="*/ 0 w 1336"/>
                        <a:gd name="T1" fmla="*/ 1040 h 490"/>
                        <a:gd name="T2" fmla="*/ 30 w 1336"/>
                        <a:gd name="T3" fmla="*/ 605 h 490"/>
                        <a:gd name="T4" fmla="*/ 84 w 1336"/>
                        <a:gd name="T5" fmla="*/ 248 h 490"/>
                        <a:gd name="T6" fmla="*/ 174 w 1336"/>
                        <a:gd name="T7" fmla="*/ 79 h 490"/>
                        <a:gd name="T8" fmla="*/ 342 w 1336"/>
                        <a:gd name="T9" fmla="*/ 10 h 490"/>
                        <a:gd name="T10" fmla="*/ 464 w 1336"/>
                        <a:gd name="T11" fmla="*/ 10 h 490"/>
                        <a:gd name="T12" fmla="*/ 927 w 1336"/>
                        <a:gd name="T13" fmla="*/ 10 h 490"/>
                        <a:gd name="T14" fmla="*/ 1269 w 1336"/>
                        <a:gd name="T15" fmla="*/ 10 h 4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36" h="490">
                          <a:moveTo>
                            <a:pt x="0" y="490"/>
                          </a:moveTo>
                          <a:cubicBezTo>
                            <a:pt x="5" y="456"/>
                            <a:pt x="17" y="347"/>
                            <a:pt x="32" y="285"/>
                          </a:cubicBezTo>
                          <a:cubicBezTo>
                            <a:pt x="47" y="223"/>
                            <a:pt x="63" y="158"/>
                            <a:pt x="88" y="117"/>
                          </a:cubicBezTo>
                          <a:cubicBezTo>
                            <a:pt x="113" y="76"/>
                            <a:pt x="139" y="56"/>
                            <a:pt x="184" y="37"/>
                          </a:cubicBezTo>
                          <a:cubicBezTo>
                            <a:pt x="229" y="18"/>
                            <a:pt x="309" y="10"/>
                            <a:pt x="360" y="5"/>
                          </a:cubicBezTo>
                          <a:cubicBezTo>
                            <a:pt x="411" y="0"/>
                            <a:pt x="385" y="5"/>
                            <a:pt x="488" y="5"/>
                          </a:cubicBezTo>
                          <a:cubicBezTo>
                            <a:pt x="591" y="5"/>
                            <a:pt x="835" y="5"/>
                            <a:pt x="976" y="5"/>
                          </a:cubicBezTo>
                          <a:cubicBezTo>
                            <a:pt x="1117" y="5"/>
                            <a:pt x="1261" y="5"/>
                            <a:pt x="1336" y="5"/>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2326" name="Group 26"/>
                    <p:cNvGrpSpPr>
                      <a:grpSpLocks/>
                    </p:cNvGrpSpPr>
                    <p:nvPr/>
                  </p:nvGrpSpPr>
                  <p:grpSpPr bwMode="auto">
                    <a:xfrm>
                      <a:off x="0" y="0"/>
                      <a:ext cx="1830" cy="1347"/>
                      <a:chOff x="0" y="0"/>
                      <a:chExt cx="1830" cy="1347"/>
                    </a:xfrm>
                  </p:grpSpPr>
                  <p:sp>
                    <p:nvSpPr>
                      <p:cNvPr id="12327" name="Text Box 27"/>
                      <p:cNvSpPr>
                        <a:spLocks noChangeArrowheads="1"/>
                      </p:cNvSpPr>
                      <p:nvPr/>
                    </p:nvSpPr>
                    <p:spPr bwMode="auto">
                      <a:xfrm>
                        <a:off x="1082" y="1059"/>
                        <a:ext cx="7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i="1">
                            <a:solidFill>
                              <a:schemeClr val="tx1"/>
                            </a:solidFill>
                            <a:latin typeface="Times New Roman" pitchFamily="18" charset="0"/>
                            <a:sym typeface="Arial" pitchFamily="34" charset="0"/>
                          </a:rPr>
                          <a:t>u</a:t>
                        </a:r>
                        <a:r>
                          <a:rPr lang="en-US" altLang="zh-CN" baseline="-25000">
                            <a:solidFill>
                              <a:schemeClr val="tx1"/>
                            </a:solidFill>
                            <a:latin typeface="Times New Roman" pitchFamily="18" charset="0"/>
                            <a:sym typeface="Arial" pitchFamily="34" charset="0"/>
                          </a:rPr>
                          <a:t>DS</a:t>
                        </a:r>
                        <a:r>
                          <a:rPr lang="en-US" altLang="zh-CN">
                            <a:solidFill>
                              <a:schemeClr val="tx1"/>
                            </a:solidFill>
                            <a:latin typeface="Times New Roman" pitchFamily="18" charset="0"/>
                            <a:sym typeface="Arial" pitchFamily="34" charset="0"/>
                          </a:rPr>
                          <a:t> /V</a:t>
                        </a:r>
                        <a:endParaRPr lang="zh-CN" altLang="en-US">
                          <a:latin typeface="Times New Roman" pitchFamily="18" charset="0"/>
                        </a:endParaRPr>
                      </a:p>
                    </p:txBody>
                  </p:sp>
                  <p:grpSp>
                    <p:nvGrpSpPr>
                      <p:cNvPr id="12328" name="Group 28"/>
                      <p:cNvGrpSpPr>
                        <a:grpSpLocks/>
                      </p:cNvGrpSpPr>
                      <p:nvPr/>
                    </p:nvGrpSpPr>
                    <p:grpSpPr bwMode="auto">
                      <a:xfrm>
                        <a:off x="0" y="0"/>
                        <a:ext cx="1648" cy="1127"/>
                        <a:chOff x="0" y="0"/>
                        <a:chExt cx="1648" cy="1127"/>
                      </a:xfrm>
                    </p:grpSpPr>
                    <p:sp>
                      <p:nvSpPr>
                        <p:cNvPr id="12329" name="Line 29"/>
                        <p:cNvSpPr>
                          <a:spLocks noChangeShapeType="1"/>
                        </p:cNvSpPr>
                        <p:nvPr/>
                      </p:nvSpPr>
                      <p:spPr bwMode="auto">
                        <a:xfrm>
                          <a:off x="0" y="1126"/>
                          <a:ext cx="1450" cy="1"/>
                        </a:xfrm>
                        <a:prstGeom prst="line">
                          <a:avLst/>
                        </a:prstGeom>
                        <a:noFill/>
                        <a:ln w="1905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2330" name="Line 30"/>
                        <p:cNvSpPr>
                          <a:spLocks noChangeShapeType="1"/>
                        </p:cNvSpPr>
                        <p:nvPr/>
                      </p:nvSpPr>
                      <p:spPr bwMode="auto">
                        <a:xfrm flipV="1">
                          <a:off x="0" y="43"/>
                          <a:ext cx="1" cy="1083"/>
                        </a:xfrm>
                        <a:prstGeom prst="line">
                          <a:avLst/>
                        </a:prstGeom>
                        <a:noFill/>
                        <a:ln w="1905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2331" name="Rectangle 31"/>
                        <p:cNvSpPr>
                          <a:spLocks noChangeArrowheads="1"/>
                        </p:cNvSpPr>
                        <p:nvPr/>
                      </p:nvSpPr>
                      <p:spPr bwMode="auto">
                        <a:xfrm>
                          <a:off x="618" y="804"/>
                          <a:ext cx="10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i="1" dirty="0" err="1">
                              <a:solidFill>
                                <a:srgbClr val="0033CC"/>
                              </a:solidFill>
                              <a:latin typeface="Times New Roman" pitchFamily="18" charset="0"/>
                              <a:sym typeface="Arial" pitchFamily="34" charset="0"/>
                            </a:rPr>
                            <a:t>u</a:t>
                          </a:r>
                          <a:r>
                            <a:rPr lang="en-US" altLang="zh-CN" sz="2000" baseline="-25000" dirty="0" err="1">
                              <a:solidFill>
                                <a:srgbClr val="0033CC"/>
                              </a:solidFill>
                              <a:latin typeface="Times New Roman" pitchFamily="18" charset="0"/>
                              <a:sym typeface="Arial" pitchFamily="34" charset="0"/>
                            </a:rPr>
                            <a:t>GS</a:t>
                          </a:r>
                          <a:r>
                            <a:rPr lang="en-US" altLang="zh-CN" sz="2000" baseline="-25000" dirty="0">
                              <a:solidFill>
                                <a:srgbClr val="0033CC"/>
                              </a:solidFill>
                              <a:latin typeface="Times New Roman" pitchFamily="18" charset="0"/>
                              <a:sym typeface="Arial" pitchFamily="34" charset="0"/>
                            </a:rPr>
                            <a:t> </a:t>
                          </a:r>
                          <a:r>
                            <a:rPr lang="en-US" altLang="zh-CN" sz="2000" dirty="0">
                              <a:solidFill>
                                <a:srgbClr val="0033CC"/>
                              </a:solidFill>
                              <a:latin typeface="Times New Roman" pitchFamily="18" charset="0"/>
                              <a:sym typeface="Symbol" pitchFamily="18" charset="2"/>
                            </a:rPr>
                            <a:t>=  2 V</a:t>
                          </a:r>
                          <a:endParaRPr lang="zh-CN" altLang="en-US" dirty="0">
                            <a:latin typeface="Times New Roman" pitchFamily="18" charset="0"/>
                          </a:endParaRPr>
                        </a:p>
                      </p:txBody>
                    </p:sp>
                    <p:sp>
                      <p:nvSpPr>
                        <p:cNvPr id="12332" name="Rectangle 32"/>
                        <p:cNvSpPr>
                          <a:spLocks noChangeArrowheads="1"/>
                        </p:cNvSpPr>
                        <p:nvPr/>
                      </p:nvSpPr>
                      <p:spPr bwMode="auto">
                        <a:xfrm>
                          <a:off x="1098" y="540"/>
                          <a:ext cx="5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a:solidFill>
                                <a:srgbClr val="0033CC"/>
                              </a:solidFill>
                              <a:latin typeface="Times New Roman" pitchFamily="18" charset="0"/>
                              <a:sym typeface="Symbol" pitchFamily="18" charset="2"/>
                            </a:rPr>
                            <a:t>4 V</a:t>
                          </a:r>
                          <a:endParaRPr lang="zh-CN" altLang="en-US">
                            <a:latin typeface="Times New Roman" pitchFamily="18" charset="0"/>
                          </a:endParaRPr>
                        </a:p>
                      </p:txBody>
                    </p:sp>
                    <p:sp>
                      <p:nvSpPr>
                        <p:cNvPr id="12333" name="Rectangle 33"/>
                        <p:cNvSpPr>
                          <a:spLocks noChangeArrowheads="1"/>
                        </p:cNvSpPr>
                        <p:nvPr/>
                      </p:nvSpPr>
                      <p:spPr bwMode="auto">
                        <a:xfrm>
                          <a:off x="1115" y="307"/>
                          <a:ext cx="3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r>
                            <a:rPr lang="en-US" altLang="zh-CN" sz="2000" dirty="0">
                              <a:solidFill>
                                <a:srgbClr val="0033CC"/>
                              </a:solidFill>
                              <a:latin typeface="Times New Roman" pitchFamily="18" charset="0"/>
                              <a:sym typeface="Symbol" pitchFamily="18" charset="2"/>
                            </a:rPr>
                            <a:t>6 V</a:t>
                          </a:r>
                          <a:endParaRPr lang="zh-CN" altLang="en-US" dirty="0">
                            <a:latin typeface="Times New Roman" pitchFamily="18" charset="0"/>
                          </a:endParaRPr>
                        </a:p>
                      </p:txBody>
                    </p:sp>
                    <p:sp>
                      <p:nvSpPr>
                        <p:cNvPr id="12334" name="Rectangle 34"/>
                        <p:cNvSpPr>
                          <a:spLocks noChangeArrowheads="1"/>
                        </p:cNvSpPr>
                        <p:nvPr/>
                      </p:nvSpPr>
                      <p:spPr bwMode="auto">
                        <a:xfrm>
                          <a:off x="1090" y="0"/>
                          <a:ext cx="4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zh-CN" sz="2000">
                              <a:solidFill>
                                <a:srgbClr val="0033CC"/>
                              </a:solidFill>
                              <a:latin typeface="Times New Roman" pitchFamily="18" charset="0"/>
                              <a:sym typeface="Symbol" pitchFamily="18" charset="2"/>
                            </a:rPr>
                            <a:t>8 V</a:t>
                          </a:r>
                          <a:endParaRPr lang="zh-CN" altLang="en-US">
                            <a:latin typeface="Times New Roman" pitchFamily="18" charset="0"/>
                          </a:endParaRPr>
                        </a:p>
                      </p:txBody>
                    </p:sp>
                  </p:grpSp>
                </p:grpSp>
              </p:grpSp>
            </p:grpSp>
          </p:grpSp>
        </p:grpSp>
      </p:grpSp>
      <p:sp>
        <p:nvSpPr>
          <p:cNvPr id="13347" name="未知"/>
          <p:cNvSpPr>
            <a:spLocks noChangeArrowheads="1"/>
          </p:cNvSpPr>
          <p:nvPr/>
        </p:nvSpPr>
        <p:spPr bwMode="auto">
          <a:xfrm>
            <a:off x="4953000" y="2768600"/>
            <a:ext cx="2143125" cy="85725"/>
          </a:xfrm>
          <a:custGeom>
            <a:avLst/>
            <a:gdLst>
              <a:gd name="T0" fmla="*/ 60483750 w 1350"/>
              <a:gd name="T1" fmla="*/ 136088438 h 54"/>
              <a:gd name="T2" fmla="*/ 332660625 w 1350"/>
              <a:gd name="T3" fmla="*/ 0 h 54"/>
              <a:gd name="T4" fmla="*/ 877014375 w 1350"/>
              <a:gd name="T5" fmla="*/ 0 h 54"/>
              <a:gd name="T6" fmla="*/ 1557456563 w 1350"/>
              <a:gd name="T7" fmla="*/ 0 h 54"/>
              <a:gd name="T8" fmla="*/ 2147483647 w 1350"/>
              <a:gd name="T9" fmla="*/ 0 h 54"/>
              <a:gd name="T10" fmla="*/ 2147483647 w 1350"/>
              <a:gd name="T11" fmla="*/ 15120938 h 54"/>
              <a:gd name="T12" fmla="*/ 2147483647 w 1350"/>
              <a:gd name="T13" fmla="*/ 15120938 h 54"/>
              <a:gd name="T14" fmla="*/ 2147483647 w 1350"/>
              <a:gd name="T15" fmla="*/ 105846563 h 54"/>
              <a:gd name="T16" fmla="*/ 0 w 1350"/>
              <a:gd name="T17" fmla="*/ 120967500 h 54"/>
              <a:gd name="T18" fmla="*/ 120967500 w 1350"/>
              <a:gd name="T19" fmla="*/ 120967500 h 54"/>
              <a:gd name="T20" fmla="*/ 60483750 w 1350"/>
              <a:gd name="T21" fmla="*/ 136088438 h 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50" h="54">
                <a:moveTo>
                  <a:pt x="24" y="54"/>
                </a:moveTo>
                <a:lnTo>
                  <a:pt x="132" y="0"/>
                </a:lnTo>
                <a:lnTo>
                  <a:pt x="348" y="0"/>
                </a:lnTo>
                <a:lnTo>
                  <a:pt x="618" y="0"/>
                </a:lnTo>
                <a:lnTo>
                  <a:pt x="888" y="0"/>
                </a:lnTo>
                <a:lnTo>
                  <a:pt x="1218" y="6"/>
                </a:lnTo>
                <a:lnTo>
                  <a:pt x="1350" y="6"/>
                </a:lnTo>
                <a:lnTo>
                  <a:pt x="1338" y="42"/>
                </a:lnTo>
                <a:lnTo>
                  <a:pt x="0" y="48"/>
                </a:lnTo>
                <a:lnTo>
                  <a:pt x="48" y="48"/>
                </a:lnTo>
                <a:lnTo>
                  <a:pt x="24" y="54"/>
                </a:lnTo>
                <a:close/>
              </a:path>
            </a:pathLst>
          </a:custGeom>
          <a:solidFill>
            <a:srgbClr val="CCFFFF"/>
          </a:solidFill>
          <a:ln w="9525">
            <a:solidFill>
              <a:srgbClr val="0033CC"/>
            </a:solidFill>
            <a:miter lim="800000"/>
            <a:headEnd/>
            <a:tailEnd/>
          </a:ln>
        </p:spPr>
        <p:txBody>
          <a:bodyPr/>
          <a:lstStyle/>
          <a:p>
            <a:endParaRPr lang="zh-CN" altLang="en-US"/>
          </a:p>
        </p:txBody>
      </p:sp>
      <p:sp>
        <p:nvSpPr>
          <p:cNvPr id="13348" name="未知"/>
          <p:cNvSpPr>
            <a:spLocks noChangeArrowheads="1"/>
          </p:cNvSpPr>
          <p:nvPr/>
        </p:nvSpPr>
        <p:spPr bwMode="auto">
          <a:xfrm>
            <a:off x="4953000" y="1473200"/>
            <a:ext cx="485775" cy="1400175"/>
          </a:xfrm>
          <a:custGeom>
            <a:avLst/>
            <a:gdLst>
              <a:gd name="T0" fmla="*/ 0 w 306"/>
              <a:gd name="T1" fmla="*/ 2147483647 h 882"/>
              <a:gd name="T2" fmla="*/ 408265313 w 306"/>
              <a:gd name="T3" fmla="*/ 1436489063 h 882"/>
              <a:gd name="T4" fmla="*/ 680442188 w 306"/>
              <a:gd name="T5" fmla="*/ 695563125 h 882"/>
              <a:gd name="T6" fmla="*/ 771167813 w 306"/>
              <a:gd name="T7" fmla="*/ 0 h 882"/>
              <a:gd name="T8" fmla="*/ 393144375 w 306"/>
              <a:gd name="T9" fmla="*/ 181451250 h 882"/>
              <a:gd name="T10" fmla="*/ 317539688 w 306"/>
              <a:gd name="T11" fmla="*/ 287297813 h 882"/>
              <a:gd name="T12" fmla="*/ 166330313 w 306"/>
              <a:gd name="T13" fmla="*/ 619958438 h 882"/>
              <a:gd name="T14" fmla="*/ 90725625 w 306"/>
              <a:gd name="T15" fmla="*/ 1285279688 h 882"/>
              <a:gd name="T16" fmla="*/ 0 w 306"/>
              <a:gd name="T17" fmla="*/ 2147483647 h 8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06" h="882">
                <a:moveTo>
                  <a:pt x="0" y="882"/>
                </a:moveTo>
                <a:lnTo>
                  <a:pt x="162" y="570"/>
                </a:lnTo>
                <a:lnTo>
                  <a:pt x="270" y="276"/>
                </a:lnTo>
                <a:lnTo>
                  <a:pt x="306" y="0"/>
                </a:lnTo>
                <a:lnTo>
                  <a:pt x="156" y="72"/>
                </a:lnTo>
                <a:lnTo>
                  <a:pt x="126" y="114"/>
                </a:lnTo>
                <a:lnTo>
                  <a:pt x="66" y="246"/>
                </a:lnTo>
                <a:lnTo>
                  <a:pt x="36" y="510"/>
                </a:lnTo>
                <a:lnTo>
                  <a:pt x="0" y="882"/>
                </a:lnTo>
                <a:close/>
              </a:path>
            </a:pathLst>
          </a:custGeom>
          <a:solidFill>
            <a:srgbClr val="FFFFCC"/>
          </a:solidFill>
          <a:ln w="9525">
            <a:solidFill>
              <a:schemeClr val="tx1"/>
            </a:solidFill>
            <a:miter lim="800000"/>
            <a:headEnd/>
            <a:tailEnd/>
          </a:ln>
        </p:spPr>
        <p:txBody>
          <a:bodyPr/>
          <a:lstStyle/>
          <a:p>
            <a:endParaRPr lang="zh-CN" altLang="en-US"/>
          </a:p>
        </p:txBody>
      </p:sp>
      <p:sp>
        <p:nvSpPr>
          <p:cNvPr id="13349" name="Text Box 37"/>
          <p:cNvSpPr>
            <a:spLocks noChangeArrowheads="1"/>
          </p:cNvSpPr>
          <p:nvPr/>
        </p:nvSpPr>
        <p:spPr bwMode="auto">
          <a:xfrm>
            <a:off x="5451475" y="2674938"/>
            <a:ext cx="1395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000" b="0" dirty="0">
                <a:solidFill>
                  <a:srgbClr val="0033CC"/>
                </a:solidFill>
                <a:latin typeface="楷体_GB2312" pitchFamily="1" charset="-122"/>
                <a:ea typeface="楷体_GB2312" pitchFamily="1" charset="-122"/>
                <a:sym typeface="楷体_GB2312" pitchFamily="1" charset="-122"/>
              </a:rPr>
              <a:t>夹断区</a:t>
            </a:r>
          </a:p>
        </p:txBody>
      </p:sp>
      <p:sp>
        <p:nvSpPr>
          <p:cNvPr id="13350" name="Text Box 38"/>
          <p:cNvSpPr>
            <a:spLocks noChangeArrowheads="1"/>
          </p:cNvSpPr>
          <p:nvPr/>
        </p:nvSpPr>
        <p:spPr bwMode="auto">
          <a:xfrm>
            <a:off x="5465704" y="1611464"/>
            <a:ext cx="1291246" cy="1077218"/>
          </a:xfrm>
          <a:prstGeom prst="rect">
            <a:avLst/>
          </a:prstGeom>
          <a:solidFill>
            <a:schemeClr val="bg1">
              <a:lumMod val="95000"/>
            </a:schemeClr>
          </a:solidFill>
          <a:ln>
            <a:noFill/>
          </a:ln>
        </p:spPr>
        <p:txBody>
          <a:bodyPr wrap="square">
            <a:spAutoFit/>
          </a:bodyPr>
          <a:lstStyle/>
          <a:p>
            <a:pPr algn="ctr"/>
            <a:endParaRPr lang="en-US" altLang="zh-CN" sz="2000" dirty="0">
              <a:solidFill>
                <a:srgbClr val="000000"/>
              </a:solidFill>
              <a:latin typeface="楷体_GB2312" pitchFamily="1" charset="-122"/>
              <a:ea typeface="楷体_GB2312" pitchFamily="1" charset="-122"/>
              <a:sym typeface="楷体_GB2312" pitchFamily="1" charset="-122"/>
            </a:endParaRPr>
          </a:p>
          <a:p>
            <a:pPr algn="ctr"/>
            <a:r>
              <a:rPr lang="zh-CN" altLang="en-US" dirty="0">
                <a:solidFill>
                  <a:srgbClr val="000000"/>
                </a:solidFill>
                <a:latin typeface="楷体_GB2312" pitchFamily="1" charset="-122"/>
                <a:ea typeface="楷体_GB2312" pitchFamily="1" charset="-122"/>
                <a:sym typeface="楷体_GB2312" pitchFamily="1" charset="-122"/>
              </a:rPr>
              <a:t>饱和区</a:t>
            </a:r>
            <a:endParaRPr lang="en-US" altLang="zh-CN" dirty="0">
              <a:solidFill>
                <a:srgbClr val="000000"/>
              </a:solidFill>
              <a:latin typeface="楷体_GB2312" pitchFamily="1" charset="-122"/>
              <a:ea typeface="楷体_GB2312" pitchFamily="1" charset="-122"/>
              <a:sym typeface="楷体_GB2312" pitchFamily="1" charset="-122"/>
            </a:endParaRPr>
          </a:p>
          <a:p>
            <a:pPr algn="ctr"/>
            <a:endParaRPr lang="zh-CN" altLang="en-US" sz="1800" dirty="0">
              <a:solidFill>
                <a:schemeClr val="tx1"/>
              </a:solidFill>
              <a:latin typeface="楷体_GB2312" pitchFamily="1" charset="-122"/>
              <a:ea typeface="楷体_GB2312" pitchFamily="1" charset="-122"/>
              <a:sym typeface="楷体_GB2312" pitchFamily="1" charset="-122"/>
            </a:endParaRPr>
          </a:p>
        </p:txBody>
      </p:sp>
      <p:sp>
        <p:nvSpPr>
          <p:cNvPr id="13351" name="Text Box 39"/>
          <p:cNvSpPr>
            <a:spLocks noChangeArrowheads="1"/>
          </p:cNvSpPr>
          <p:nvPr/>
        </p:nvSpPr>
        <p:spPr bwMode="auto">
          <a:xfrm>
            <a:off x="4891088" y="1289050"/>
            <a:ext cx="588962" cy="1176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70000"/>
              </a:lnSpc>
            </a:pPr>
            <a:r>
              <a:rPr lang="zh-CN" altLang="en-US" sz="2000" b="0" dirty="0">
                <a:solidFill>
                  <a:srgbClr val="0000FF"/>
                </a:solidFill>
                <a:latin typeface="楷体_GB2312" pitchFamily="1" charset="-122"/>
                <a:ea typeface="楷体_GB2312" pitchFamily="1" charset="-122"/>
                <a:sym typeface="楷体_GB2312" pitchFamily="1" charset="-122"/>
              </a:rPr>
              <a:t>可</a:t>
            </a:r>
            <a:endParaRPr lang="zh-CN" altLang="en-US" sz="1800" b="0" dirty="0">
              <a:solidFill>
                <a:srgbClr val="0000FF"/>
              </a:solidFill>
              <a:latin typeface="楷体_GB2312" pitchFamily="1" charset="-122"/>
              <a:ea typeface="楷体_GB2312" pitchFamily="1" charset="-122"/>
              <a:sym typeface="楷体_GB2312" pitchFamily="1" charset="-122"/>
            </a:endParaRPr>
          </a:p>
          <a:p>
            <a:pPr algn="ctr">
              <a:lnSpc>
                <a:spcPct val="70000"/>
              </a:lnSpc>
            </a:pPr>
            <a:r>
              <a:rPr lang="zh-CN" altLang="en-US" sz="2000" b="0" dirty="0">
                <a:solidFill>
                  <a:srgbClr val="0000FF"/>
                </a:solidFill>
                <a:latin typeface="楷体_GB2312" pitchFamily="1" charset="-122"/>
                <a:ea typeface="楷体_GB2312" pitchFamily="1" charset="-122"/>
                <a:sym typeface="楷体_GB2312" pitchFamily="1" charset="-122"/>
              </a:rPr>
              <a:t>变</a:t>
            </a:r>
            <a:endParaRPr lang="zh-CN" altLang="en-US" sz="1800" b="0" dirty="0">
              <a:solidFill>
                <a:srgbClr val="0000FF"/>
              </a:solidFill>
              <a:latin typeface="楷体_GB2312" pitchFamily="1" charset="-122"/>
              <a:ea typeface="楷体_GB2312" pitchFamily="1" charset="-122"/>
              <a:sym typeface="楷体_GB2312" pitchFamily="1" charset="-122"/>
            </a:endParaRPr>
          </a:p>
          <a:p>
            <a:pPr algn="ctr">
              <a:lnSpc>
                <a:spcPct val="70000"/>
              </a:lnSpc>
            </a:pPr>
            <a:r>
              <a:rPr lang="zh-CN" altLang="en-US" sz="2000" b="0" dirty="0">
                <a:solidFill>
                  <a:srgbClr val="0000FF"/>
                </a:solidFill>
                <a:latin typeface="楷体_GB2312" pitchFamily="1" charset="-122"/>
                <a:ea typeface="楷体_GB2312" pitchFamily="1" charset="-122"/>
                <a:sym typeface="楷体_GB2312" pitchFamily="1" charset="-122"/>
              </a:rPr>
              <a:t>电</a:t>
            </a:r>
            <a:endParaRPr lang="zh-CN" altLang="en-US" sz="1800" b="0" dirty="0">
              <a:solidFill>
                <a:srgbClr val="0000FF"/>
              </a:solidFill>
              <a:latin typeface="楷体_GB2312" pitchFamily="1" charset="-122"/>
              <a:ea typeface="楷体_GB2312" pitchFamily="1" charset="-122"/>
              <a:sym typeface="楷体_GB2312" pitchFamily="1" charset="-122"/>
            </a:endParaRPr>
          </a:p>
          <a:p>
            <a:pPr algn="ctr">
              <a:lnSpc>
                <a:spcPct val="70000"/>
              </a:lnSpc>
            </a:pPr>
            <a:r>
              <a:rPr lang="zh-CN" altLang="en-US" sz="2000" b="0" dirty="0">
                <a:solidFill>
                  <a:srgbClr val="0000FF"/>
                </a:solidFill>
                <a:latin typeface="楷体_GB2312" pitchFamily="1" charset="-122"/>
                <a:ea typeface="楷体_GB2312" pitchFamily="1" charset="-122"/>
                <a:sym typeface="楷体_GB2312" pitchFamily="1" charset="-122"/>
              </a:rPr>
              <a:t>阻</a:t>
            </a:r>
            <a:endParaRPr lang="zh-CN" altLang="en-US" sz="1800" b="0" dirty="0">
              <a:solidFill>
                <a:srgbClr val="0000FF"/>
              </a:solidFill>
              <a:latin typeface="楷体_GB2312" pitchFamily="1" charset="-122"/>
              <a:ea typeface="楷体_GB2312" pitchFamily="1" charset="-122"/>
              <a:sym typeface="楷体_GB2312" pitchFamily="1" charset="-122"/>
            </a:endParaRPr>
          </a:p>
          <a:p>
            <a:pPr algn="ctr">
              <a:lnSpc>
                <a:spcPct val="70000"/>
              </a:lnSpc>
            </a:pPr>
            <a:r>
              <a:rPr lang="zh-CN" altLang="en-US" sz="2000" b="0" dirty="0">
                <a:solidFill>
                  <a:srgbClr val="0000FF"/>
                </a:solidFill>
                <a:latin typeface="楷体_GB2312" pitchFamily="1" charset="-122"/>
                <a:ea typeface="楷体_GB2312" pitchFamily="1" charset="-122"/>
                <a:sym typeface="楷体_GB2312" pitchFamily="1" charset="-122"/>
              </a:rPr>
              <a:t>区</a:t>
            </a:r>
          </a:p>
        </p:txBody>
      </p:sp>
      <p:sp>
        <p:nvSpPr>
          <p:cNvPr id="13352" name="Text Box 40"/>
          <p:cNvSpPr>
            <a:spLocks noChangeArrowheads="1"/>
          </p:cNvSpPr>
          <p:nvPr/>
        </p:nvSpPr>
        <p:spPr bwMode="auto">
          <a:xfrm>
            <a:off x="5472100" y="1538615"/>
            <a:ext cx="1265176" cy="1138773"/>
          </a:xfrm>
          <a:prstGeom prst="rect">
            <a:avLst/>
          </a:prstGeom>
          <a:solidFill>
            <a:schemeClr val="bg1">
              <a:lumMod val="95000"/>
            </a:schemeClr>
          </a:solidFill>
          <a:ln>
            <a:noFill/>
          </a:ln>
        </p:spPr>
        <p:txBody>
          <a:bodyPr wrap="square">
            <a:spAutoFit/>
          </a:bodyPr>
          <a:lstStyle/>
          <a:p>
            <a:pPr algn="ctr"/>
            <a:endParaRPr lang="en-US" altLang="zh-CN" sz="1800" dirty="0">
              <a:solidFill>
                <a:srgbClr val="0000FF"/>
              </a:solidFill>
              <a:latin typeface="楷体_GB2312" pitchFamily="1" charset="-122"/>
              <a:ea typeface="楷体_GB2312" pitchFamily="1" charset="-122"/>
              <a:sym typeface="楷体_GB2312" pitchFamily="1" charset="-122"/>
            </a:endParaRPr>
          </a:p>
          <a:p>
            <a:pPr algn="ctr"/>
            <a:r>
              <a:rPr lang="zh-CN" altLang="en-US" dirty="0">
                <a:solidFill>
                  <a:srgbClr val="0000FF"/>
                </a:solidFill>
                <a:latin typeface="楷体_GB2312" pitchFamily="1" charset="-122"/>
                <a:ea typeface="楷体_GB2312" pitchFamily="1" charset="-122"/>
                <a:sym typeface="楷体_GB2312" pitchFamily="1" charset="-122"/>
              </a:rPr>
              <a:t>放大区</a:t>
            </a:r>
            <a:endParaRPr lang="en-US" altLang="zh-CN" dirty="0">
              <a:solidFill>
                <a:srgbClr val="0000FF"/>
              </a:solidFill>
              <a:latin typeface="楷体_GB2312" pitchFamily="1" charset="-122"/>
              <a:ea typeface="楷体_GB2312" pitchFamily="1" charset="-122"/>
              <a:sym typeface="楷体_GB2312" pitchFamily="1" charset="-122"/>
            </a:endParaRPr>
          </a:p>
          <a:p>
            <a:pPr algn="ctr"/>
            <a:r>
              <a:rPr lang="zh-CN" altLang="en-US" sz="2000" dirty="0">
                <a:solidFill>
                  <a:srgbClr val="0000FF"/>
                </a:solidFill>
                <a:latin typeface="楷体_GB2312" pitchFamily="1" charset="-122"/>
                <a:ea typeface="楷体_GB2312" pitchFamily="1" charset="-122"/>
                <a:sym typeface="楷体_GB2312" pitchFamily="1" charset="-122"/>
              </a:rPr>
              <a:t> </a:t>
            </a:r>
            <a:r>
              <a:rPr lang="zh-CN" altLang="en-US" dirty="0">
                <a:solidFill>
                  <a:srgbClr val="0000FF"/>
                </a:solidFill>
                <a:latin typeface="楷体_GB2312" pitchFamily="1" charset="-122"/>
                <a:ea typeface="楷体_GB2312" pitchFamily="1" charset="-122"/>
                <a:sym typeface="楷体_GB2312" pitchFamily="1" charset="-122"/>
              </a:rPr>
              <a:t>  </a:t>
            </a:r>
            <a:endParaRPr lang="zh-CN" altLang="en-US" sz="2000" dirty="0">
              <a:solidFill>
                <a:srgbClr val="0000FF"/>
              </a:solidFill>
              <a:latin typeface="Times New Roman" pitchFamily="18" charset="0"/>
            </a:endParaRPr>
          </a:p>
        </p:txBody>
      </p:sp>
      <p:sp>
        <p:nvSpPr>
          <p:cNvPr id="13353" name="Text Box 41"/>
          <p:cNvSpPr>
            <a:spLocks noChangeArrowheads="1"/>
          </p:cNvSpPr>
          <p:nvPr/>
        </p:nvSpPr>
        <p:spPr bwMode="auto">
          <a:xfrm>
            <a:off x="5480050" y="1534143"/>
            <a:ext cx="1303960" cy="1138773"/>
          </a:xfrm>
          <a:prstGeom prst="rect">
            <a:avLst/>
          </a:prstGeom>
          <a:solidFill>
            <a:schemeClr val="bg1"/>
          </a:solidFill>
          <a:ln>
            <a:noFill/>
          </a:ln>
        </p:spPr>
        <p:txBody>
          <a:bodyPr wrap="square">
            <a:spAutoFit/>
          </a:bodyPr>
          <a:lstStyle/>
          <a:p>
            <a:pPr algn="ctr"/>
            <a:endParaRPr lang="en-US" altLang="zh-CN" sz="2000" b="0" dirty="0">
              <a:latin typeface="楷体_GB2312" pitchFamily="1" charset="-122"/>
              <a:ea typeface="楷体_GB2312" pitchFamily="1" charset="-122"/>
              <a:sym typeface="楷体_GB2312" pitchFamily="1" charset="-122"/>
            </a:endParaRPr>
          </a:p>
          <a:p>
            <a:pPr algn="ctr"/>
            <a:r>
              <a:rPr lang="zh-CN" altLang="en-US" b="0" dirty="0">
                <a:latin typeface="楷体_GB2312" pitchFamily="1" charset="-122"/>
                <a:ea typeface="楷体_GB2312" pitchFamily="1" charset="-122"/>
                <a:sym typeface="楷体_GB2312" pitchFamily="1" charset="-122"/>
              </a:rPr>
              <a:t>恒流区</a:t>
            </a:r>
            <a:endParaRPr lang="en-US" altLang="zh-CN" b="0" dirty="0">
              <a:latin typeface="楷体_GB2312" pitchFamily="1" charset="-122"/>
              <a:ea typeface="楷体_GB2312" pitchFamily="1" charset="-122"/>
              <a:sym typeface="楷体_GB2312" pitchFamily="1" charset="-122"/>
            </a:endParaRPr>
          </a:p>
          <a:p>
            <a:pPr algn="ctr"/>
            <a:r>
              <a:rPr lang="zh-CN" altLang="en-US" b="0" dirty="0">
                <a:latin typeface="楷体_GB2312" pitchFamily="1" charset="-122"/>
                <a:ea typeface="楷体_GB2312" pitchFamily="1" charset="-122"/>
                <a:sym typeface="楷体_GB2312" pitchFamily="1" charset="-122"/>
              </a:rPr>
              <a:t>   </a:t>
            </a:r>
          </a:p>
        </p:txBody>
      </p:sp>
      <p:sp>
        <p:nvSpPr>
          <p:cNvPr id="13354" name="Rectangle 42"/>
          <p:cNvSpPr>
            <a:spLocks noChangeArrowheads="1"/>
          </p:cNvSpPr>
          <p:nvPr/>
        </p:nvSpPr>
        <p:spPr bwMode="auto">
          <a:xfrm>
            <a:off x="4614863" y="2628900"/>
            <a:ext cx="495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i="1">
                <a:solidFill>
                  <a:schemeClr val="tx1"/>
                </a:solidFill>
                <a:latin typeface="Times New Roman" pitchFamily="18" charset="0"/>
                <a:sym typeface="Arial" pitchFamily="34" charset="0"/>
              </a:rPr>
              <a:t>O</a:t>
            </a:r>
            <a:endParaRPr lang="zh-CN" altLang="en-US">
              <a:latin typeface="Times New Roman" pitchFamily="18" charset="0"/>
            </a:endParaRPr>
          </a:p>
        </p:txBody>
      </p:sp>
      <p:pic>
        <p:nvPicPr>
          <p:cNvPr id="12309" name="Object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790" y="733425"/>
            <a:ext cx="3062287" cy="253523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3358" name="矩形 8"/>
          <p:cNvSpPr>
            <a:spLocks noChangeArrowheads="1"/>
          </p:cNvSpPr>
          <p:nvPr/>
        </p:nvSpPr>
        <p:spPr bwMode="auto">
          <a:xfrm>
            <a:off x="1049957" y="3392996"/>
            <a:ext cx="2117887"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dirty="0">
                <a:solidFill>
                  <a:schemeClr val="tx1"/>
                </a:solidFill>
                <a:latin typeface="Times New Roman" pitchFamily="18" charset="0"/>
                <a:sym typeface="Arial" pitchFamily="34" charset="0"/>
              </a:rPr>
              <a:t> </a:t>
            </a:r>
            <a:r>
              <a:rPr lang="zh-CN" altLang="en-US" dirty="0">
                <a:solidFill>
                  <a:schemeClr val="tx1"/>
                </a:solidFill>
                <a:latin typeface="Times New Roman" pitchFamily="18" charset="0"/>
                <a:sym typeface="Arial" pitchFamily="34" charset="0"/>
              </a:rPr>
              <a:t>正常工作必要</a:t>
            </a:r>
            <a:endParaRPr lang="en-US" altLang="zh-CN" dirty="0">
              <a:solidFill>
                <a:schemeClr val="tx1"/>
              </a:solidFill>
              <a:latin typeface="Times New Roman" pitchFamily="18" charset="0"/>
              <a:sym typeface="Arial" pitchFamily="34" charset="0"/>
            </a:endParaRPr>
          </a:p>
          <a:p>
            <a:pPr algn="l"/>
            <a:r>
              <a:rPr lang="zh-CN" altLang="en-US" dirty="0">
                <a:solidFill>
                  <a:schemeClr val="tx1"/>
                </a:solidFill>
                <a:latin typeface="Times New Roman" pitchFamily="18" charset="0"/>
                <a:sym typeface="Arial" pitchFamily="34" charset="0"/>
              </a:rPr>
              <a:t>条件：</a:t>
            </a:r>
            <a:r>
              <a:rPr lang="en-US" altLang="zh-CN" sz="2800" i="1" dirty="0">
                <a:solidFill>
                  <a:schemeClr val="tx1"/>
                </a:solidFill>
                <a:latin typeface="Times New Roman" pitchFamily="18" charset="0"/>
                <a:sym typeface="Arial" pitchFamily="34" charset="0"/>
              </a:rPr>
              <a:t> U</a:t>
            </a:r>
            <a:r>
              <a:rPr lang="en-US" altLang="zh-CN" sz="1600" dirty="0">
                <a:solidFill>
                  <a:schemeClr val="tx1"/>
                </a:solidFill>
                <a:latin typeface="Times New Roman" pitchFamily="18" charset="0"/>
                <a:sym typeface="Arial" pitchFamily="34" charset="0"/>
              </a:rPr>
              <a:t>DS </a:t>
            </a:r>
            <a:r>
              <a:rPr lang="en-US" altLang="zh-CN" sz="2000" dirty="0">
                <a:solidFill>
                  <a:schemeClr val="tx1"/>
                </a:solidFill>
                <a:latin typeface="Times New Roman" pitchFamily="18" charset="0"/>
                <a:sym typeface="Arial" pitchFamily="34" charset="0"/>
              </a:rPr>
              <a:t>&gt; 0</a:t>
            </a:r>
          </a:p>
        </p:txBody>
      </p:sp>
      <p:sp>
        <p:nvSpPr>
          <p:cNvPr id="47" name="文本框 46">
            <a:extLst>
              <a:ext uri="{FF2B5EF4-FFF2-40B4-BE49-F238E27FC236}">
                <a16:creationId xmlns:a16="http://schemas.microsoft.com/office/drawing/2014/main" id="{820A856D-8352-4A3A-9099-BDA5C1B979DE}"/>
              </a:ext>
            </a:extLst>
          </p:cNvPr>
          <p:cNvSpPr txBox="1"/>
          <p:nvPr/>
        </p:nvSpPr>
        <p:spPr>
          <a:xfrm>
            <a:off x="7713998" y="6228020"/>
            <a:ext cx="530916" cy="369332"/>
          </a:xfrm>
          <a:prstGeom prst="rect">
            <a:avLst/>
          </a:prstGeom>
          <a:noFill/>
        </p:spPr>
        <p:txBody>
          <a:bodyPr wrap="none" rtlCol="0">
            <a:spAutoFit/>
          </a:bodyPr>
          <a:lstStyle/>
          <a:p>
            <a:r>
              <a:rPr lang="en-US" altLang="zh-CN" sz="1800" dirty="0">
                <a:solidFill>
                  <a:srgbClr val="E4A4DC"/>
                </a:solidFill>
              </a:rPr>
              <a:t>103</a:t>
            </a:r>
            <a:endParaRPr lang="zh-CN" altLang="en-US" sz="1800" dirty="0">
              <a:solidFill>
                <a:srgbClr val="E4A4D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358"/>
                                        </p:tgtEl>
                                        <p:attrNameLst>
                                          <p:attrName>style.visibility</p:attrName>
                                        </p:attrNameLst>
                                      </p:cBhvr>
                                      <p:to>
                                        <p:strVal val="visible"/>
                                      </p:to>
                                    </p:set>
                                    <p:animEffect transition="in" filter="box(in)">
                                      <p:cBhvr>
                                        <p:cTn id="7" dur="2000"/>
                                        <p:tgtEl>
                                          <p:spTgt spid="1335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3324"/>
                                        </p:tgtEl>
                                        <p:attrNameLst>
                                          <p:attrName>style.visibility</p:attrName>
                                        </p:attrNameLst>
                                      </p:cBhvr>
                                      <p:to>
                                        <p:strVal val="visible"/>
                                      </p:to>
                                    </p:set>
                                    <p:animEffect filter="box(out)">
                                      <p:cBhvr>
                                        <p:cTn id="12" dur="500"/>
                                        <p:tgtEl>
                                          <p:spTgt spid="13324"/>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3354">
                                            <p:txEl>
                                              <p:pRg st="0" end="0"/>
                                            </p:txEl>
                                          </p:spTgt>
                                        </p:tgtEl>
                                        <p:attrNameLst>
                                          <p:attrName>style.visibility</p:attrName>
                                        </p:attrNameLst>
                                      </p:cBhvr>
                                      <p:to>
                                        <p:strVal val="visible"/>
                                      </p:to>
                                    </p:set>
                                    <p:animEffect filter="wipe(left)">
                                      <p:cBhvr>
                                        <p:cTn id="16" dur="500"/>
                                        <p:tgtEl>
                                          <p:spTgt spid="1335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circle(in)">
                                      <p:cBhvr>
                                        <p:cTn id="21" dur="20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3350">
                                            <p:bg/>
                                          </p:spTgt>
                                        </p:tgtEl>
                                        <p:attrNameLst>
                                          <p:attrName>style.visibility</p:attrName>
                                        </p:attrNameLst>
                                      </p:cBhvr>
                                      <p:to>
                                        <p:strVal val="visible"/>
                                      </p:to>
                                    </p:set>
                                    <p:animEffect filter="wipe(left)">
                                      <p:cBhvr>
                                        <p:cTn id="26" dur="500"/>
                                        <p:tgtEl>
                                          <p:spTgt spid="13350">
                                            <p:bg/>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3350">
                                            <p:txEl>
                                              <p:pRg st="1" end="1"/>
                                            </p:txEl>
                                          </p:spTgt>
                                        </p:tgtEl>
                                        <p:attrNameLst>
                                          <p:attrName>style.visibility</p:attrName>
                                        </p:attrNameLst>
                                      </p:cBhvr>
                                      <p:to>
                                        <p:strVal val="visible"/>
                                      </p:to>
                                    </p:set>
                                    <p:animEffect filter="wipe(left)">
                                      <p:cBhvr>
                                        <p:cTn id="29" dur="500"/>
                                        <p:tgtEl>
                                          <p:spTgt spid="13350">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13352"/>
                                        </p:tgtEl>
                                        <p:attrNameLst>
                                          <p:attrName>style.visibility</p:attrName>
                                        </p:attrNameLst>
                                      </p:cBhvr>
                                      <p:to>
                                        <p:strVal val="visible"/>
                                      </p:to>
                                    </p:set>
                                    <p:animEffect filter="slide(fromBottom)">
                                      <p:cBhvr>
                                        <p:cTn id="34" dur="500"/>
                                        <p:tgtEl>
                                          <p:spTgt spid="13352"/>
                                        </p:tgtEl>
                                      </p:cBhvr>
                                    </p:animEffect>
                                  </p:childTnLst>
                                  <p:subTnLst>
                                    <p:set>
                                      <p:cBhvr override="childStyle">
                                        <p:cTn dur="1" fill="hold" display="0" masterRel="nextClick" afterEffect="1"/>
                                        <p:tgtEl>
                                          <p:spTgt spid="13352"/>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13353"/>
                                        </p:tgtEl>
                                        <p:attrNameLst>
                                          <p:attrName>style.visibility</p:attrName>
                                        </p:attrNameLst>
                                      </p:cBhvr>
                                      <p:to>
                                        <p:strVal val="visible"/>
                                      </p:to>
                                    </p:set>
                                    <p:animEffect filter="slide(fromBottom)">
                                      <p:cBhvr>
                                        <p:cTn id="39" dur="500"/>
                                        <p:tgtEl>
                                          <p:spTgt spid="1335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8" fill="hold" grpId="0" nodeType="clickEffect">
                                  <p:stCondLst>
                                    <p:cond delay="0"/>
                                  </p:stCondLst>
                                  <p:childTnLst>
                                    <p:set>
                                      <p:cBhvr>
                                        <p:cTn id="43" dur="1" fill="hold">
                                          <p:stCondLst>
                                            <p:cond delay="0"/>
                                          </p:stCondLst>
                                        </p:cTn>
                                        <p:tgtEl>
                                          <p:spTgt spid="13347"/>
                                        </p:tgtEl>
                                        <p:attrNameLst>
                                          <p:attrName>style.visibility</p:attrName>
                                        </p:attrNameLst>
                                      </p:cBhvr>
                                      <p:to>
                                        <p:strVal val="visible"/>
                                      </p:to>
                                    </p:set>
                                    <p:animEffect filter="slide(fromLeft)">
                                      <p:cBhvr>
                                        <p:cTn id="44" dur="500"/>
                                        <p:tgtEl>
                                          <p:spTgt spid="13347"/>
                                        </p:tgtEl>
                                      </p:cBhvr>
                                    </p:animEffect>
                                  </p:childTnLst>
                                </p:cTn>
                              </p:par>
                            </p:childTnLst>
                          </p:cTn>
                        </p:par>
                        <p:par>
                          <p:cTn id="45" fill="hold">
                            <p:stCondLst>
                              <p:cond delay="500"/>
                            </p:stCondLst>
                            <p:childTnLst>
                              <p:par>
                                <p:cTn id="46" presetID="12" presetClass="entr" presetSubtype="4" fill="hold" grpId="0" nodeType="afterEffect">
                                  <p:stCondLst>
                                    <p:cond delay="0"/>
                                  </p:stCondLst>
                                  <p:childTnLst>
                                    <p:set>
                                      <p:cBhvr>
                                        <p:cTn id="47" dur="1" fill="hold">
                                          <p:stCondLst>
                                            <p:cond delay="0"/>
                                          </p:stCondLst>
                                        </p:cTn>
                                        <p:tgtEl>
                                          <p:spTgt spid="13349"/>
                                        </p:tgtEl>
                                        <p:attrNameLst>
                                          <p:attrName>style.visibility</p:attrName>
                                        </p:attrNameLst>
                                      </p:cBhvr>
                                      <p:to>
                                        <p:strVal val="visible"/>
                                      </p:to>
                                    </p:set>
                                    <p:animEffect filter="slide(fromBottom)">
                                      <p:cBhvr>
                                        <p:cTn id="48" dur="500"/>
                                        <p:tgtEl>
                                          <p:spTgt spid="13349"/>
                                        </p:tgtEl>
                                      </p:cBhvr>
                                    </p:animEffect>
                                  </p:childTnLst>
                                </p:cTn>
                              </p:par>
                            </p:childTnLst>
                          </p:cTn>
                        </p:par>
                      </p:childTnLst>
                    </p:cTn>
                  </p:par>
                  <p:par>
                    <p:cTn id="49" fill="hold">
                      <p:stCondLst>
                        <p:cond delay="indefinite"/>
                      </p:stCondLst>
                      <p:childTnLst>
                        <p:par>
                          <p:cTn id="50" fill="hold">
                            <p:stCondLst>
                              <p:cond delay="0"/>
                            </p:stCondLst>
                            <p:childTnLst>
                              <p:par>
                                <p:cTn id="51" presetID="6" presetClass="entr" presetSubtype="16" fill="hold" nodeType="click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circle(in)">
                                      <p:cBhvr>
                                        <p:cTn id="53" dur="2000"/>
                                        <p:tgtEl>
                                          <p:spTgt spid="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3348"/>
                                        </p:tgtEl>
                                        <p:attrNameLst>
                                          <p:attrName>style.visibility</p:attrName>
                                        </p:attrNameLst>
                                      </p:cBhvr>
                                      <p:to>
                                        <p:strVal val="visible"/>
                                      </p:to>
                                    </p:set>
                                    <p:animEffect filter="wipe(down)">
                                      <p:cBhvr>
                                        <p:cTn id="58" dur="500"/>
                                        <p:tgtEl>
                                          <p:spTgt spid="13348"/>
                                        </p:tgtEl>
                                      </p:cBhvr>
                                    </p:animEffect>
                                  </p:childTnLst>
                                </p:cTn>
                              </p:par>
                            </p:childTnLst>
                          </p:cTn>
                        </p:par>
                        <p:par>
                          <p:cTn id="59" fill="hold">
                            <p:stCondLst>
                              <p:cond delay="500"/>
                            </p:stCondLst>
                            <p:childTnLst>
                              <p:par>
                                <p:cTn id="60" presetID="12" presetClass="entr" presetSubtype="8" fill="hold" grpId="0" nodeType="afterEffect">
                                  <p:stCondLst>
                                    <p:cond delay="0"/>
                                  </p:stCondLst>
                                  <p:childTnLst>
                                    <p:set>
                                      <p:cBhvr>
                                        <p:cTn id="61" dur="1" fill="hold">
                                          <p:stCondLst>
                                            <p:cond delay="0"/>
                                          </p:stCondLst>
                                        </p:cTn>
                                        <p:tgtEl>
                                          <p:spTgt spid="13351"/>
                                        </p:tgtEl>
                                        <p:attrNameLst>
                                          <p:attrName>style.visibility</p:attrName>
                                        </p:attrNameLst>
                                      </p:cBhvr>
                                      <p:to>
                                        <p:strVal val="visible"/>
                                      </p:to>
                                    </p:set>
                                    <p:animEffect filter="slide(fromLeft)">
                                      <p:cBhvr>
                                        <p:cTn id="62" dur="500"/>
                                        <p:tgtEl>
                                          <p:spTgt spid="13351"/>
                                        </p:tgtEl>
                                      </p:cBhvr>
                                    </p:animEffect>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nodeType="click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circle(in)">
                                      <p:cBhvr>
                                        <p:cTn id="6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7" grpId="0" animBg="1"/>
      <p:bldP spid="13348" grpId="0" animBg="1"/>
      <p:bldP spid="13349" grpId="0" bldLvl="0"/>
      <p:bldP spid="13350" grpId="0" build="p" bldLvl="0" animBg="1"/>
      <p:bldP spid="13351" grpId="0" bldLvl="0"/>
      <p:bldP spid="13352" grpId="0" bldLvl="0" animBg="1"/>
      <p:bldP spid="13353" grpId="0" bldLvl="0" animBg="1"/>
      <p:bldP spid="13354" grpId="0" build="p" bldLvl="0"/>
      <p:bldP spid="13358" grpId="0" bldLvl="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671239" y="820500"/>
            <a:ext cx="52689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zh-CN" sz="2800" b="0" dirty="0">
                <a:solidFill>
                  <a:srgbClr val="0000FF"/>
                </a:solidFill>
                <a:latin typeface="黑体" panose="02010609060101010101" pitchFamily="49" charset="-122"/>
                <a:ea typeface="黑体" panose="02010609060101010101" pitchFamily="49" charset="-122"/>
                <a:sym typeface="Arial" pitchFamily="34" charset="0"/>
              </a:rPr>
              <a:t>2</a:t>
            </a:r>
            <a:r>
              <a:rPr lang="zh-CN" altLang="en-US" sz="2800" b="0" dirty="0">
                <a:solidFill>
                  <a:srgbClr val="0000FF"/>
                </a:solidFill>
                <a:latin typeface="黑体" panose="02010609060101010101" pitchFamily="49" charset="-122"/>
                <a:ea typeface="黑体" panose="02010609060101010101" pitchFamily="49" charset="-122"/>
                <a:sym typeface="Arial" pitchFamily="34" charset="0"/>
              </a:rPr>
              <a:t>、耗尽型 </a:t>
            </a:r>
            <a:r>
              <a:rPr lang="en-US" altLang="zh-CN" sz="2800" b="0" dirty="0">
                <a:solidFill>
                  <a:srgbClr val="0000FF"/>
                </a:solidFill>
                <a:latin typeface="黑体" panose="02010609060101010101" pitchFamily="49" charset="-122"/>
                <a:ea typeface="黑体" panose="02010609060101010101" pitchFamily="49" charset="-122"/>
                <a:sym typeface="Arial" pitchFamily="34" charset="0"/>
              </a:rPr>
              <a:t>N </a:t>
            </a:r>
            <a:r>
              <a:rPr lang="zh-CN" altLang="en-US" sz="2800" b="0" dirty="0">
                <a:solidFill>
                  <a:srgbClr val="0000FF"/>
                </a:solidFill>
                <a:latin typeface="黑体" panose="02010609060101010101" pitchFamily="49" charset="-122"/>
                <a:ea typeface="黑体" panose="02010609060101010101" pitchFamily="49" charset="-122"/>
                <a:sym typeface="Arial" pitchFamily="34" charset="0"/>
              </a:rPr>
              <a:t>沟道 </a:t>
            </a:r>
            <a:r>
              <a:rPr lang="en-US" altLang="zh-CN" sz="2800" b="0" dirty="0">
                <a:solidFill>
                  <a:srgbClr val="0000FF"/>
                </a:solidFill>
                <a:latin typeface="黑体" panose="02010609060101010101" pitchFamily="49" charset="-122"/>
                <a:ea typeface="黑体" panose="02010609060101010101" pitchFamily="49" charset="-122"/>
                <a:sym typeface="Arial" pitchFamily="34" charset="0"/>
              </a:rPr>
              <a:t>MOSFET</a:t>
            </a:r>
            <a:endParaRPr lang="zh-CN" altLang="en-US" b="0" dirty="0">
              <a:solidFill>
                <a:srgbClr val="0000FF"/>
              </a:solidFill>
              <a:latin typeface="黑体" panose="02010609060101010101" pitchFamily="49" charset="-122"/>
              <a:ea typeface="黑体" panose="02010609060101010101" pitchFamily="49" charset="-122"/>
            </a:endParaRPr>
          </a:p>
        </p:txBody>
      </p:sp>
      <p:grpSp>
        <p:nvGrpSpPr>
          <p:cNvPr id="14340" name="Group 4"/>
          <p:cNvGrpSpPr>
            <a:grpSpLocks/>
          </p:cNvGrpSpPr>
          <p:nvPr/>
        </p:nvGrpSpPr>
        <p:grpSpPr bwMode="auto">
          <a:xfrm>
            <a:off x="1655676" y="2199543"/>
            <a:ext cx="1298575" cy="1731963"/>
            <a:chOff x="0" y="0"/>
            <a:chExt cx="1027" cy="1240"/>
          </a:xfrm>
        </p:grpSpPr>
        <p:sp>
          <p:nvSpPr>
            <p:cNvPr id="13321" name="Line 5"/>
            <p:cNvSpPr>
              <a:spLocks noChangeShapeType="1"/>
            </p:cNvSpPr>
            <p:nvPr/>
          </p:nvSpPr>
          <p:spPr bwMode="auto">
            <a:xfrm>
              <a:off x="336" y="384"/>
              <a:ext cx="1"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22" name="Line 6"/>
            <p:cNvSpPr>
              <a:spLocks noChangeShapeType="1"/>
            </p:cNvSpPr>
            <p:nvPr/>
          </p:nvSpPr>
          <p:spPr bwMode="auto">
            <a:xfrm>
              <a:off x="432" y="336"/>
              <a:ext cx="1"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23" name="Line 7"/>
            <p:cNvSpPr>
              <a:spLocks noChangeShapeType="1"/>
            </p:cNvSpPr>
            <p:nvPr/>
          </p:nvSpPr>
          <p:spPr bwMode="auto">
            <a:xfrm>
              <a:off x="432" y="384"/>
              <a:ext cx="96"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3324" name="Line 8"/>
            <p:cNvSpPr>
              <a:spLocks noChangeShapeType="1"/>
            </p:cNvSpPr>
            <p:nvPr/>
          </p:nvSpPr>
          <p:spPr bwMode="auto">
            <a:xfrm>
              <a:off x="432" y="528"/>
              <a:ext cx="384" cy="1"/>
            </a:xfrm>
            <a:prstGeom prst="line">
              <a:avLst/>
            </a:prstGeom>
            <a:noFill/>
            <a:ln w="28575">
              <a:solidFill>
                <a:schemeClr val="tx1"/>
              </a:solidFill>
              <a:round/>
              <a:headEnd type="stealth"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25" name="Line 9"/>
            <p:cNvSpPr>
              <a:spLocks noChangeShapeType="1"/>
            </p:cNvSpPr>
            <p:nvPr/>
          </p:nvSpPr>
          <p:spPr bwMode="auto">
            <a:xfrm>
              <a:off x="432" y="672"/>
              <a:ext cx="96"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26" name="Line 10"/>
            <p:cNvSpPr>
              <a:spLocks noChangeShapeType="1"/>
            </p:cNvSpPr>
            <p:nvPr/>
          </p:nvSpPr>
          <p:spPr bwMode="auto">
            <a:xfrm flipV="1">
              <a:off x="528" y="144"/>
              <a:ext cx="1"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27" name="Line 11"/>
            <p:cNvSpPr>
              <a:spLocks noChangeShapeType="1"/>
            </p:cNvSpPr>
            <p:nvPr/>
          </p:nvSpPr>
          <p:spPr bwMode="auto">
            <a:xfrm>
              <a:off x="144" y="672"/>
              <a:ext cx="192"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28" name="Oval 12"/>
            <p:cNvSpPr>
              <a:spLocks noChangeArrowheads="1"/>
            </p:cNvSpPr>
            <p:nvPr/>
          </p:nvSpPr>
          <p:spPr bwMode="auto">
            <a:xfrm>
              <a:off x="96" y="653"/>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endParaRPr lang="zh-CN" altLang="zh-CN">
                <a:solidFill>
                  <a:srgbClr val="000000"/>
                </a:solidFill>
                <a:latin typeface="Times New Roman" pitchFamily="18" charset="0"/>
                <a:sym typeface="Arial" pitchFamily="34" charset="0"/>
              </a:endParaRPr>
            </a:p>
          </p:txBody>
        </p:sp>
        <p:sp>
          <p:nvSpPr>
            <p:cNvPr id="13329" name="Line 13"/>
            <p:cNvSpPr>
              <a:spLocks noChangeShapeType="1"/>
            </p:cNvSpPr>
            <p:nvPr/>
          </p:nvSpPr>
          <p:spPr bwMode="auto">
            <a:xfrm flipV="1">
              <a:off x="528" y="672"/>
              <a:ext cx="1"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30" name="Oval 14"/>
            <p:cNvSpPr>
              <a:spLocks noChangeArrowheads="1"/>
            </p:cNvSpPr>
            <p:nvPr/>
          </p:nvSpPr>
          <p:spPr bwMode="auto">
            <a:xfrm>
              <a:off x="816" y="501"/>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endParaRPr lang="zh-CN" altLang="zh-CN">
                <a:solidFill>
                  <a:srgbClr val="000000"/>
                </a:solidFill>
                <a:latin typeface="Times New Roman" pitchFamily="18" charset="0"/>
                <a:sym typeface="Arial" pitchFamily="34" charset="0"/>
              </a:endParaRPr>
            </a:p>
          </p:txBody>
        </p:sp>
        <p:sp>
          <p:nvSpPr>
            <p:cNvPr id="13331" name="Oval 15"/>
            <p:cNvSpPr>
              <a:spLocks noChangeArrowheads="1"/>
            </p:cNvSpPr>
            <p:nvPr/>
          </p:nvSpPr>
          <p:spPr bwMode="auto">
            <a:xfrm>
              <a:off x="505" y="960"/>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endParaRPr lang="zh-CN" altLang="zh-CN">
                <a:solidFill>
                  <a:srgbClr val="000000"/>
                </a:solidFill>
                <a:latin typeface="Times New Roman" pitchFamily="18" charset="0"/>
                <a:sym typeface="Arial" pitchFamily="34" charset="0"/>
              </a:endParaRPr>
            </a:p>
          </p:txBody>
        </p:sp>
        <p:sp>
          <p:nvSpPr>
            <p:cNvPr id="13332" name="Oval 16"/>
            <p:cNvSpPr>
              <a:spLocks noChangeArrowheads="1"/>
            </p:cNvSpPr>
            <p:nvPr/>
          </p:nvSpPr>
          <p:spPr bwMode="auto">
            <a:xfrm>
              <a:off x="505" y="96"/>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endParaRPr lang="zh-CN" altLang="zh-CN">
                <a:solidFill>
                  <a:srgbClr val="000000"/>
                </a:solidFill>
                <a:latin typeface="Times New Roman" pitchFamily="18" charset="0"/>
                <a:sym typeface="Arial" pitchFamily="34" charset="0"/>
              </a:endParaRPr>
            </a:p>
          </p:txBody>
        </p:sp>
        <p:sp>
          <p:nvSpPr>
            <p:cNvPr id="13333" name="Rectangle 17"/>
            <p:cNvSpPr>
              <a:spLocks noChangeArrowheads="1"/>
            </p:cNvSpPr>
            <p:nvPr/>
          </p:nvSpPr>
          <p:spPr bwMode="auto">
            <a:xfrm>
              <a:off x="529" y="913"/>
              <a:ext cx="2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a:solidFill>
                    <a:srgbClr val="000000"/>
                  </a:solidFill>
                  <a:latin typeface="Times New Roman" pitchFamily="18" charset="0"/>
                  <a:sym typeface="Arial" pitchFamily="34" charset="0"/>
                </a:rPr>
                <a:t>S</a:t>
              </a:r>
              <a:endParaRPr lang="zh-CN" altLang="en-US">
                <a:latin typeface="Times New Roman" pitchFamily="18" charset="0"/>
              </a:endParaRPr>
            </a:p>
          </p:txBody>
        </p:sp>
        <p:sp>
          <p:nvSpPr>
            <p:cNvPr id="13334" name="Rectangle 18"/>
            <p:cNvSpPr>
              <a:spLocks noChangeArrowheads="1"/>
            </p:cNvSpPr>
            <p:nvPr/>
          </p:nvSpPr>
          <p:spPr bwMode="auto">
            <a:xfrm>
              <a:off x="0" y="672"/>
              <a:ext cx="3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a:solidFill>
                    <a:srgbClr val="000000"/>
                  </a:solidFill>
                  <a:latin typeface="Times New Roman" pitchFamily="18" charset="0"/>
                  <a:sym typeface="Arial" pitchFamily="34" charset="0"/>
                </a:rPr>
                <a:t>G</a:t>
              </a:r>
              <a:endParaRPr lang="zh-CN" altLang="en-US">
                <a:latin typeface="Times New Roman" pitchFamily="18" charset="0"/>
              </a:endParaRPr>
            </a:p>
          </p:txBody>
        </p:sp>
        <p:sp>
          <p:nvSpPr>
            <p:cNvPr id="13335" name="Rectangle 19"/>
            <p:cNvSpPr>
              <a:spLocks noChangeArrowheads="1"/>
            </p:cNvSpPr>
            <p:nvPr/>
          </p:nvSpPr>
          <p:spPr bwMode="auto">
            <a:xfrm>
              <a:off x="529" y="0"/>
              <a:ext cx="2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a:solidFill>
                    <a:srgbClr val="000000"/>
                  </a:solidFill>
                  <a:latin typeface="Times New Roman" pitchFamily="18" charset="0"/>
                  <a:sym typeface="Arial" pitchFamily="34" charset="0"/>
                </a:rPr>
                <a:t>D</a:t>
              </a:r>
              <a:endParaRPr lang="zh-CN" altLang="en-US">
                <a:latin typeface="Times New Roman" pitchFamily="18" charset="0"/>
              </a:endParaRPr>
            </a:p>
          </p:txBody>
        </p:sp>
        <p:sp>
          <p:nvSpPr>
            <p:cNvPr id="13336" name="Rectangle 20"/>
            <p:cNvSpPr>
              <a:spLocks noChangeArrowheads="1"/>
            </p:cNvSpPr>
            <p:nvPr/>
          </p:nvSpPr>
          <p:spPr bwMode="auto">
            <a:xfrm>
              <a:off x="720" y="528"/>
              <a:ext cx="307"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a:solidFill>
                    <a:srgbClr val="0033CC"/>
                  </a:solidFill>
                  <a:latin typeface="Times New Roman" pitchFamily="18" charset="0"/>
                  <a:sym typeface="Arial" pitchFamily="34" charset="0"/>
                </a:rPr>
                <a:t>B</a:t>
              </a:r>
              <a:endParaRPr lang="zh-CN" altLang="en-US">
                <a:latin typeface="Times New Roman" pitchFamily="18" charset="0"/>
              </a:endParaRPr>
            </a:p>
          </p:txBody>
        </p:sp>
      </p:grpSp>
      <p:sp>
        <p:nvSpPr>
          <p:cNvPr id="14357" name="Rectangle 21"/>
          <p:cNvSpPr>
            <a:spLocks noChangeArrowheads="1"/>
          </p:cNvSpPr>
          <p:nvPr/>
        </p:nvSpPr>
        <p:spPr bwMode="auto">
          <a:xfrm>
            <a:off x="1066800" y="4180743"/>
            <a:ext cx="71628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sz="2600">
                <a:solidFill>
                  <a:schemeClr val="tx1"/>
                </a:solidFill>
                <a:latin typeface="Times New Roman" pitchFamily="18" charset="0"/>
                <a:sym typeface="Arial" pitchFamily="34" charset="0"/>
              </a:rPr>
              <a:t> </a:t>
            </a:r>
            <a:r>
              <a:rPr lang="en-US" altLang="zh-CN" sz="2600">
                <a:solidFill>
                  <a:schemeClr val="tx1"/>
                </a:solidFill>
                <a:latin typeface="Times New Roman" pitchFamily="18" charset="0"/>
                <a:sym typeface="Arial" pitchFamily="34" charset="0"/>
              </a:rPr>
              <a:t>Sio</a:t>
            </a:r>
            <a:r>
              <a:rPr lang="en-US" altLang="zh-CN" sz="2600" baseline="-25000">
                <a:solidFill>
                  <a:schemeClr val="tx1"/>
                </a:solidFill>
                <a:latin typeface="Times New Roman" pitchFamily="18" charset="0"/>
                <a:sym typeface="Arial" pitchFamily="34" charset="0"/>
              </a:rPr>
              <a:t>2</a:t>
            </a:r>
            <a:r>
              <a:rPr lang="en-US" altLang="zh-CN" sz="2600">
                <a:solidFill>
                  <a:schemeClr val="tx1"/>
                </a:solidFill>
                <a:latin typeface="Times New Roman" pitchFamily="18" charset="0"/>
                <a:sym typeface="Arial" pitchFamily="34" charset="0"/>
              </a:rPr>
              <a:t> </a:t>
            </a:r>
            <a:r>
              <a:rPr lang="zh-CN" altLang="en-US" sz="2600">
                <a:solidFill>
                  <a:schemeClr val="tx1"/>
                </a:solidFill>
                <a:latin typeface="Times New Roman" pitchFamily="18" charset="0"/>
                <a:sym typeface="Arial" pitchFamily="34" charset="0"/>
              </a:rPr>
              <a:t>绝缘层中掺入正离子在 </a:t>
            </a:r>
            <a:r>
              <a:rPr lang="en-US" altLang="zh-CN" sz="2600" i="1">
                <a:solidFill>
                  <a:schemeClr val="tx1"/>
                </a:solidFill>
                <a:latin typeface="Times New Roman" pitchFamily="18" charset="0"/>
                <a:sym typeface="Arial" pitchFamily="34" charset="0"/>
              </a:rPr>
              <a:t>u</a:t>
            </a:r>
            <a:r>
              <a:rPr lang="en-US" altLang="zh-CN" sz="2600" baseline="-25000">
                <a:solidFill>
                  <a:schemeClr val="tx1"/>
                </a:solidFill>
                <a:latin typeface="Times New Roman" pitchFamily="18" charset="0"/>
                <a:sym typeface="Arial" pitchFamily="34" charset="0"/>
              </a:rPr>
              <a:t>GS </a:t>
            </a:r>
            <a:r>
              <a:rPr lang="en-US" altLang="zh-CN" sz="2600">
                <a:solidFill>
                  <a:schemeClr val="tx1"/>
                </a:solidFill>
                <a:latin typeface="Times New Roman" pitchFamily="18" charset="0"/>
                <a:sym typeface="Arial" pitchFamily="34" charset="0"/>
              </a:rPr>
              <a:t>= 0 </a:t>
            </a:r>
            <a:r>
              <a:rPr lang="zh-CN" altLang="en-US" sz="2600">
                <a:solidFill>
                  <a:schemeClr val="tx1"/>
                </a:solidFill>
                <a:latin typeface="Times New Roman" pitchFamily="18" charset="0"/>
                <a:sym typeface="Arial" pitchFamily="34" charset="0"/>
              </a:rPr>
              <a:t>时</a:t>
            </a:r>
          </a:p>
          <a:p>
            <a:pPr algn="just">
              <a:lnSpc>
                <a:spcPct val="120000"/>
              </a:lnSpc>
            </a:pPr>
            <a:r>
              <a:rPr lang="zh-CN" altLang="en-US" sz="2600">
                <a:solidFill>
                  <a:schemeClr val="tx1"/>
                </a:solidFill>
                <a:latin typeface="Times New Roman" pitchFamily="18" charset="0"/>
                <a:sym typeface="Arial" pitchFamily="34" charset="0"/>
              </a:rPr>
              <a:t>       已形成沟道；</a:t>
            </a:r>
            <a:r>
              <a:rPr lang="zh-CN" altLang="en-US" sz="2600">
                <a:solidFill>
                  <a:srgbClr val="000000"/>
                </a:solidFill>
                <a:latin typeface="Times New Roman" pitchFamily="18" charset="0"/>
                <a:sym typeface="Arial" pitchFamily="34" charset="0"/>
              </a:rPr>
              <a:t>在 </a:t>
            </a:r>
            <a:r>
              <a:rPr lang="en-US" altLang="zh-CN" sz="2600">
                <a:solidFill>
                  <a:srgbClr val="000000"/>
                </a:solidFill>
                <a:latin typeface="Times New Roman" pitchFamily="18" charset="0"/>
                <a:sym typeface="Arial" pitchFamily="34" charset="0"/>
              </a:rPr>
              <a:t>DS </a:t>
            </a:r>
            <a:r>
              <a:rPr lang="zh-CN" altLang="en-US" sz="2600">
                <a:solidFill>
                  <a:srgbClr val="000000"/>
                </a:solidFill>
                <a:latin typeface="Times New Roman" pitchFamily="18" charset="0"/>
                <a:sym typeface="Arial" pitchFamily="34" charset="0"/>
              </a:rPr>
              <a:t>间加正电压时形成 </a:t>
            </a:r>
            <a:r>
              <a:rPr lang="en-US" altLang="zh-CN" sz="2600" i="1">
                <a:solidFill>
                  <a:srgbClr val="000000"/>
                </a:solidFill>
                <a:latin typeface="Times New Roman" pitchFamily="18" charset="0"/>
                <a:sym typeface="Arial" pitchFamily="34" charset="0"/>
              </a:rPr>
              <a:t>i</a:t>
            </a:r>
            <a:r>
              <a:rPr lang="en-US" altLang="zh-CN" sz="2600" baseline="-25000">
                <a:solidFill>
                  <a:srgbClr val="000000"/>
                </a:solidFill>
                <a:latin typeface="Times New Roman" pitchFamily="18" charset="0"/>
                <a:sym typeface="Arial" pitchFamily="34" charset="0"/>
              </a:rPr>
              <a:t>D</a:t>
            </a:r>
            <a:endParaRPr lang="en-US" altLang="zh-CN" sz="2600">
              <a:solidFill>
                <a:schemeClr val="tx1"/>
              </a:solidFill>
              <a:latin typeface="Times New Roman" pitchFamily="18" charset="0"/>
              <a:sym typeface="Arial" pitchFamily="34" charset="0"/>
            </a:endParaRPr>
          </a:p>
        </p:txBody>
      </p:sp>
      <p:sp>
        <p:nvSpPr>
          <p:cNvPr id="14358" name="Rectangle 22"/>
          <p:cNvSpPr>
            <a:spLocks noChangeArrowheads="1"/>
          </p:cNvSpPr>
          <p:nvPr/>
        </p:nvSpPr>
        <p:spPr bwMode="auto">
          <a:xfrm>
            <a:off x="1219200" y="5291993"/>
            <a:ext cx="4800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000" i="1">
                <a:solidFill>
                  <a:srgbClr val="008000"/>
                </a:solidFill>
                <a:latin typeface="Times New Roman" pitchFamily="18" charset="0"/>
                <a:sym typeface="Arial" pitchFamily="34" charset="0"/>
              </a:rPr>
              <a:t>u</a:t>
            </a:r>
            <a:r>
              <a:rPr lang="en-US" altLang="zh-CN" sz="3000" baseline="-25000">
                <a:solidFill>
                  <a:srgbClr val="008000"/>
                </a:solidFill>
                <a:latin typeface="Times New Roman" pitchFamily="18" charset="0"/>
                <a:sym typeface="Arial" pitchFamily="34" charset="0"/>
              </a:rPr>
              <a:t>GS </a:t>
            </a:r>
            <a:r>
              <a:rPr lang="en-US" altLang="zh-CN" sz="3000">
                <a:solidFill>
                  <a:srgbClr val="008000"/>
                </a:solidFill>
                <a:latin typeface="Times New Roman" pitchFamily="18" charset="0"/>
                <a:sym typeface="Symbol" pitchFamily="18" charset="2"/>
              </a:rPr>
              <a:t></a:t>
            </a:r>
            <a:r>
              <a:rPr lang="en-US" altLang="zh-CN" sz="3000">
                <a:solidFill>
                  <a:srgbClr val="008000"/>
                </a:solidFill>
                <a:latin typeface="Times New Roman" pitchFamily="18" charset="0"/>
                <a:sym typeface="Arial" pitchFamily="34" charset="0"/>
              </a:rPr>
              <a:t> </a:t>
            </a:r>
            <a:r>
              <a:rPr lang="en-US" altLang="zh-CN" sz="3000" i="1">
                <a:solidFill>
                  <a:srgbClr val="008000"/>
                </a:solidFill>
                <a:latin typeface="Times New Roman" pitchFamily="18" charset="0"/>
                <a:sym typeface="Arial" pitchFamily="34" charset="0"/>
              </a:rPr>
              <a:t>U</a:t>
            </a:r>
            <a:r>
              <a:rPr lang="en-US" altLang="zh-CN" sz="3000" baseline="-25000">
                <a:solidFill>
                  <a:srgbClr val="008000"/>
                </a:solidFill>
                <a:latin typeface="Times New Roman" pitchFamily="18" charset="0"/>
                <a:sym typeface="Arial" pitchFamily="34" charset="0"/>
              </a:rPr>
              <a:t>GS</a:t>
            </a:r>
            <a:r>
              <a:rPr lang="en-US" altLang="zh-CN" sz="3000" baseline="-25000">
                <a:solidFill>
                  <a:srgbClr val="008000"/>
                </a:solidFill>
                <a:latin typeface="宋体" pitchFamily="2" charset="-122"/>
                <a:sym typeface="宋体" pitchFamily="2" charset="-122"/>
              </a:rPr>
              <a:t>(</a:t>
            </a:r>
            <a:r>
              <a:rPr lang="en-US" altLang="zh-CN" sz="3000" baseline="-25000">
                <a:solidFill>
                  <a:srgbClr val="008000"/>
                </a:solidFill>
                <a:latin typeface="Times New Roman" pitchFamily="18" charset="0"/>
                <a:sym typeface="Arial" pitchFamily="34" charset="0"/>
              </a:rPr>
              <a:t>off</a:t>
            </a:r>
            <a:r>
              <a:rPr lang="en-US" altLang="zh-CN" sz="3000" baseline="-25000">
                <a:solidFill>
                  <a:srgbClr val="008000"/>
                </a:solidFill>
                <a:latin typeface="宋体" pitchFamily="2" charset="-122"/>
                <a:sym typeface="宋体" pitchFamily="2" charset="-122"/>
              </a:rPr>
              <a:t>)</a:t>
            </a:r>
            <a:r>
              <a:rPr lang="en-US" altLang="zh-CN" sz="3000" baseline="-25000">
                <a:solidFill>
                  <a:srgbClr val="008000"/>
                </a:solidFill>
                <a:latin typeface="Times New Roman" pitchFamily="18" charset="0"/>
                <a:sym typeface="Arial" pitchFamily="34" charset="0"/>
              </a:rPr>
              <a:t> </a:t>
            </a:r>
            <a:r>
              <a:rPr lang="zh-CN" altLang="en-US" sz="3000">
                <a:solidFill>
                  <a:srgbClr val="008000"/>
                </a:solidFill>
                <a:latin typeface="Times New Roman" pitchFamily="18" charset="0"/>
                <a:sym typeface="Arial" pitchFamily="34" charset="0"/>
              </a:rPr>
              <a:t>时，全夹断</a:t>
            </a:r>
            <a:endParaRPr lang="zh-CN" altLang="en-US" sz="3000">
              <a:solidFill>
                <a:schemeClr val="tx1"/>
              </a:solidFill>
              <a:latin typeface="Times New Roman" pitchFamily="18" charset="0"/>
              <a:sym typeface="Arial" pitchFamily="34" charset="0"/>
            </a:endParaRPr>
          </a:p>
        </p:txBody>
      </p:sp>
      <p:sp>
        <p:nvSpPr>
          <p:cNvPr id="14359" name="Text Box 24"/>
          <p:cNvSpPr>
            <a:spLocks noChangeArrowheads="1"/>
          </p:cNvSpPr>
          <p:nvPr/>
        </p:nvSpPr>
        <p:spPr bwMode="auto">
          <a:xfrm>
            <a:off x="791580" y="1501624"/>
            <a:ext cx="25186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20000"/>
              </a:spcBef>
            </a:pPr>
            <a:r>
              <a:rPr lang="en-US" altLang="zh-CN" sz="2800" dirty="0">
                <a:solidFill>
                  <a:srgbClr val="000000"/>
                </a:solidFill>
                <a:latin typeface="宋体" pitchFamily="2" charset="-122"/>
              </a:rPr>
              <a:t>1</a:t>
            </a:r>
            <a:r>
              <a:rPr lang="zh-CN" altLang="en-US" sz="2800" dirty="0">
                <a:solidFill>
                  <a:srgbClr val="000000"/>
                </a:solidFill>
                <a:latin typeface="宋体" pitchFamily="2" charset="-122"/>
              </a:rPr>
              <a:t>）结构和符号</a:t>
            </a:r>
            <a:endParaRPr lang="zh-CN" altLang="en-US" sz="2800" dirty="0">
              <a:latin typeface="宋体" pitchFamily="2" charset="-122"/>
            </a:endParaRPr>
          </a:p>
        </p:txBody>
      </p:sp>
      <p:graphicFrame>
        <p:nvGraphicFramePr>
          <p:cNvPr id="2" name="对象 1"/>
          <p:cNvGraphicFramePr>
            <a:graphicFrameLocks noChangeAspect="1"/>
          </p:cNvGraphicFramePr>
          <p:nvPr/>
        </p:nvGraphicFramePr>
        <p:xfrm>
          <a:off x="5580620" y="1052736"/>
          <a:ext cx="3347864" cy="2901482"/>
        </p:xfrm>
        <a:graphic>
          <a:graphicData uri="http://schemas.openxmlformats.org/presentationml/2006/ole">
            <mc:AlternateContent xmlns:mc="http://schemas.openxmlformats.org/markup-compatibility/2006">
              <mc:Choice xmlns:v="urn:schemas-microsoft-com:vml" Requires="v">
                <p:oleObj spid="_x0000_s9221" name="Photo Editor 照片" r:id="rId3" imgW="9419048" imgH="10259857" progId="">
                  <p:embed/>
                </p:oleObj>
              </mc:Choice>
              <mc:Fallback>
                <p:oleObj name="Photo Editor 照片" r:id="rId3" imgW="9419048" imgH="10259857" progId="">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620" y="1052736"/>
                        <a:ext cx="3347864" cy="29014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Rectangle 63">
            <a:extLst>
              <a:ext uri="{FF2B5EF4-FFF2-40B4-BE49-F238E27FC236}">
                <a16:creationId xmlns:a16="http://schemas.microsoft.com/office/drawing/2014/main" id="{BCA31187-7603-4D57-A280-AB209C00059E}"/>
              </a:ext>
            </a:extLst>
          </p:cNvPr>
          <p:cNvSpPr>
            <a:spLocks noChangeArrowheads="1"/>
          </p:cNvSpPr>
          <p:nvPr/>
        </p:nvSpPr>
        <p:spPr bwMode="auto">
          <a:xfrm>
            <a:off x="323528" y="154377"/>
            <a:ext cx="511452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3600" b="0" dirty="0">
                <a:solidFill>
                  <a:schemeClr val="tx1"/>
                </a:solidFill>
                <a:latin typeface="华文行楷" pitchFamily="2" charset="-122"/>
                <a:ea typeface="华文行楷" pitchFamily="2" charset="-122"/>
                <a:sym typeface="Arial" pitchFamily="34" charset="0"/>
              </a:rPr>
              <a:t>1.5.1  MOS </a:t>
            </a:r>
            <a:r>
              <a:rPr lang="zh-CN" altLang="en-US" sz="3600" b="0" dirty="0">
                <a:solidFill>
                  <a:schemeClr val="tx1"/>
                </a:solidFill>
                <a:latin typeface="华文行楷" pitchFamily="2" charset="-122"/>
                <a:ea typeface="华文行楷" pitchFamily="2" charset="-122"/>
                <a:sym typeface="Arial" pitchFamily="34" charset="0"/>
              </a:rPr>
              <a:t>场效应管</a:t>
            </a:r>
            <a:endParaRPr lang="zh-CN" altLang="en-US" sz="3200" b="0" dirty="0">
              <a:latin typeface="华文行楷" pitchFamily="2" charset="-122"/>
              <a:ea typeface="华文行楷" pitchFamily="2" charset="-122"/>
            </a:endParaRPr>
          </a:p>
        </p:txBody>
      </p:sp>
      <p:sp>
        <p:nvSpPr>
          <p:cNvPr id="25" name="文本框 24">
            <a:extLst>
              <a:ext uri="{FF2B5EF4-FFF2-40B4-BE49-F238E27FC236}">
                <a16:creationId xmlns:a16="http://schemas.microsoft.com/office/drawing/2014/main" id="{8B81E5EF-1FE7-41D3-8134-B1CA4EE43446}"/>
              </a:ext>
            </a:extLst>
          </p:cNvPr>
          <p:cNvSpPr txBox="1"/>
          <p:nvPr/>
        </p:nvSpPr>
        <p:spPr>
          <a:xfrm>
            <a:off x="7713998" y="6228020"/>
            <a:ext cx="530916" cy="369332"/>
          </a:xfrm>
          <a:prstGeom prst="rect">
            <a:avLst/>
          </a:prstGeom>
          <a:noFill/>
        </p:spPr>
        <p:txBody>
          <a:bodyPr wrap="none" rtlCol="0">
            <a:spAutoFit/>
          </a:bodyPr>
          <a:lstStyle/>
          <a:p>
            <a:r>
              <a:rPr lang="en-US" altLang="zh-CN" sz="1800" dirty="0">
                <a:solidFill>
                  <a:srgbClr val="E4A4DC"/>
                </a:solidFill>
              </a:rPr>
              <a:t>104</a:t>
            </a:r>
            <a:endParaRPr lang="zh-CN" altLang="en-US" sz="1800" dirty="0">
              <a:solidFill>
                <a:srgbClr val="E4A4D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4359"/>
                                        </p:tgtEl>
                                        <p:attrNameLst>
                                          <p:attrName>style.visibility</p:attrName>
                                        </p:attrNameLst>
                                      </p:cBhvr>
                                      <p:to>
                                        <p:strVal val="visible"/>
                                      </p:to>
                                    </p:set>
                                    <p:anim calcmode="lin" valueType="num">
                                      <p:cBhvr>
                                        <p:cTn id="7" dur="500" fill="hold"/>
                                        <p:tgtEl>
                                          <p:spTgt spid="14359"/>
                                        </p:tgtEl>
                                        <p:attrNameLst>
                                          <p:attrName>ppt_w</p:attrName>
                                        </p:attrNameLst>
                                      </p:cBhvr>
                                      <p:tavLst>
                                        <p:tav tm="0">
                                          <p:val>
                                            <p:fltVal val="0"/>
                                          </p:val>
                                        </p:tav>
                                        <p:tav tm="100000">
                                          <p:val>
                                            <p:strVal val="#ppt_w"/>
                                          </p:val>
                                        </p:tav>
                                      </p:tavLst>
                                    </p:anim>
                                    <p:anim calcmode="lin" valueType="num">
                                      <p:cBhvr>
                                        <p:cTn id="8" dur="500" fill="hold"/>
                                        <p:tgtEl>
                                          <p:spTgt spid="14359"/>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4340"/>
                                        </p:tgtEl>
                                        <p:attrNameLst>
                                          <p:attrName>style.visibility</p:attrName>
                                        </p:attrNameLst>
                                      </p:cBhvr>
                                      <p:to>
                                        <p:strVal val="visible"/>
                                      </p:to>
                                    </p:set>
                                    <p:animEffect filter="wipe(up)">
                                      <p:cBhvr>
                                        <p:cTn id="18" dur="500"/>
                                        <p:tgtEl>
                                          <p:spTgt spid="1434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4357">
                                            <p:txEl>
                                              <p:pRg st="0" end="0"/>
                                            </p:txEl>
                                          </p:spTgt>
                                        </p:tgtEl>
                                        <p:attrNameLst>
                                          <p:attrName>style.visibility</p:attrName>
                                        </p:attrNameLst>
                                      </p:cBhvr>
                                      <p:to>
                                        <p:strVal val="visible"/>
                                      </p:to>
                                    </p:set>
                                    <p:animEffect filter="wipe(left)">
                                      <p:cBhvr>
                                        <p:cTn id="23" dur="500"/>
                                        <p:tgtEl>
                                          <p:spTgt spid="14357">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4357">
                                            <p:txEl>
                                              <p:pRg st="1" end="1"/>
                                            </p:txEl>
                                          </p:spTgt>
                                        </p:tgtEl>
                                        <p:attrNameLst>
                                          <p:attrName>style.visibility</p:attrName>
                                        </p:attrNameLst>
                                      </p:cBhvr>
                                      <p:to>
                                        <p:strVal val="visible"/>
                                      </p:to>
                                    </p:set>
                                    <p:animEffect filter="wipe(left)">
                                      <p:cBhvr>
                                        <p:cTn id="28" dur="500"/>
                                        <p:tgtEl>
                                          <p:spTgt spid="14357">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4358">
                                            <p:txEl>
                                              <p:pRg st="0" end="0"/>
                                            </p:txEl>
                                          </p:spTgt>
                                        </p:tgtEl>
                                        <p:attrNameLst>
                                          <p:attrName>style.visibility</p:attrName>
                                        </p:attrNameLst>
                                      </p:cBhvr>
                                      <p:to>
                                        <p:strVal val="visible"/>
                                      </p:to>
                                    </p:set>
                                    <p:animEffect filter="wipe(left)">
                                      <p:cBhvr>
                                        <p:cTn id="33" dur="500"/>
                                        <p:tgtEl>
                                          <p:spTgt spid="143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7" grpId="0" build="p" bldLvl="0"/>
      <p:bldP spid="14358" grpId="0" build="p" bldLvl="0"/>
      <p:bldP spid="14359" grpId="0" bldLvl="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1295400" y="4071392"/>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dirty="0">
                <a:solidFill>
                  <a:srgbClr val="008000"/>
                </a:solidFill>
                <a:latin typeface="Times New Roman" pitchFamily="18" charset="0"/>
                <a:sym typeface="Arial" pitchFamily="34" charset="0"/>
              </a:rPr>
              <a:t>输出特性</a:t>
            </a:r>
            <a:endParaRPr lang="zh-CN" altLang="en-US" dirty="0">
              <a:latin typeface="Times New Roman" pitchFamily="18" charset="0"/>
            </a:endParaRPr>
          </a:p>
        </p:txBody>
      </p:sp>
      <p:grpSp>
        <p:nvGrpSpPr>
          <p:cNvPr id="15363" name="Group 3"/>
          <p:cNvGrpSpPr>
            <a:grpSpLocks/>
          </p:cNvGrpSpPr>
          <p:nvPr/>
        </p:nvGrpSpPr>
        <p:grpSpPr bwMode="auto">
          <a:xfrm>
            <a:off x="5160963" y="1656805"/>
            <a:ext cx="2218994" cy="2348629"/>
            <a:chOff x="0" y="0"/>
            <a:chExt cx="1246" cy="1302"/>
          </a:xfrm>
        </p:grpSpPr>
        <p:sp>
          <p:nvSpPr>
            <p:cNvPr id="14368" name="Line 4"/>
            <p:cNvSpPr>
              <a:spLocks noChangeShapeType="1"/>
            </p:cNvSpPr>
            <p:nvPr/>
          </p:nvSpPr>
          <p:spPr bwMode="auto">
            <a:xfrm>
              <a:off x="0" y="1104"/>
              <a:ext cx="912" cy="1"/>
            </a:xfrm>
            <a:prstGeom prst="line">
              <a:avLst/>
            </a:prstGeom>
            <a:noFill/>
            <a:ln w="1905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4369" name="Line 5"/>
            <p:cNvSpPr>
              <a:spLocks noChangeShapeType="1"/>
            </p:cNvSpPr>
            <p:nvPr/>
          </p:nvSpPr>
          <p:spPr bwMode="auto">
            <a:xfrm flipV="1">
              <a:off x="432" y="240"/>
              <a:ext cx="1" cy="864"/>
            </a:xfrm>
            <a:prstGeom prst="line">
              <a:avLst/>
            </a:prstGeom>
            <a:noFill/>
            <a:ln w="1905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4370" name="未知"/>
            <p:cNvSpPr>
              <a:spLocks noChangeArrowheads="1"/>
            </p:cNvSpPr>
            <p:nvPr/>
          </p:nvSpPr>
          <p:spPr bwMode="auto">
            <a:xfrm>
              <a:off x="48" y="288"/>
              <a:ext cx="528" cy="816"/>
            </a:xfrm>
            <a:custGeom>
              <a:avLst/>
              <a:gdLst>
                <a:gd name="T0" fmla="*/ 0 w 588"/>
                <a:gd name="T1" fmla="*/ 593 h 1122"/>
                <a:gd name="T2" fmla="*/ 136 w 588"/>
                <a:gd name="T3" fmla="*/ 536 h 1122"/>
                <a:gd name="T4" fmla="*/ 237 w 588"/>
                <a:gd name="T5" fmla="*/ 457 h 1122"/>
                <a:gd name="T6" fmla="*/ 320 w 588"/>
                <a:gd name="T7" fmla="*/ 361 h 1122"/>
                <a:gd name="T8" fmla="*/ 407 w 588"/>
                <a:gd name="T9" fmla="*/ 216 h 1122"/>
                <a:gd name="T10" fmla="*/ 474 w 588"/>
                <a:gd name="T11" fmla="*/ 0 h 11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88" h="1122">
                  <a:moveTo>
                    <a:pt x="0" y="1122"/>
                  </a:moveTo>
                  <a:cubicBezTo>
                    <a:pt x="28" y="1104"/>
                    <a:pt x="119" y="1057"/>
                    <a:pt x="168" y="1014"/>
                  </a:cubicBezTo>
                  <a:cubicBezTo>
                    <a:pt x="217" y="971"/>
                    <a:pt x="256" y="919"/>
                    <a:pt x="294" y="864"/>
                  </a:cubicBezTo>
                  <a:cubicBezTo>
                    <a:pt x="332" y="809"/>
                    <a:pt x="361" y="760"/>
                    <a:pt x="396" y="684"/>
                  </a:cubicBezTo>
                  <a:cubicBezTo>
                    <a:pt x="431" y="608"/>
                    <a:pt x="472" y="522"/>
                    <a:pt x="504" y="408"/>
                  </a:cubicBezTo>
                  <a:cubicBezTo>
                    <a:pt x="536" y="294"/>
                    <a:pt x="571" y="85"/>
                    <a:pt x="588" y="0"/>
                  </a:cubicBezTo>
                </a:path>
              </a:pathLst>
            </a:cu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71" name="Text Box 7"/>
            <p:cNvSpPr>
              <a:spLocks noChangeArrowheads="1"/>
            </p:cNvSpPr>
            <p:nvPr/>
          </p:nvSpPr>
          <p:spPr bwMode="auto">
            <a:xfrm>
              <a:off x="681" y="1048"/>
              <a:ext cx="565"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i="1" dirty="0" err="1">
                  <a:solidFill>
                    <a:schemeClr val="tx1"/>
                  </a:solidFill>
                  <a:latin typeface="Times New Roman" pitchFamily="18" charset="0"/>
                  <a:sym typeface="Arial" pitchFamily="34" charset="0"/>
                </a:rPr>
                <a:t>u</a:t>
              </a:r>
              <a:r>
                <a:rPr lang="en-US" altLang="zh-CN" baseline="-25000" dirty="0" err="1">
                  <a:solidFill>
                    <a:schemeClr val="tx1"/>
                  </a:solidFill>
                  <a:latin typeface="Times New Roman" pitchFamily="18" charset="0"/>
                  <a:sym typeface="Arial" pitchFamily="34" charset="0"/>
                </a:rPr>
                <a:t>GS</a:t>
              </a:r>
              <a:r>
                <a:rPr lang="en-US" altLang="zh-CN" dirty="0">
                  <a:solidFill>
                    <a:schemeClr val="tx1"/>
                  </a:solidFill>
                  <a:latin typeface="Times New Roman" pitchFamily="18" charset="0"/>
                  <a:sym typeface="Arial" pitchFamily="34" charset="0"/>
                </a:rPr>
                <a:t> /V</a:t>
              </a:r>
              <a:endParaRPr lang="zh-CN" altLang="en-US" dirty="0">
                <a:latin typeface="Times New Roman" pitchFamily="18" charset="0"/>
              </a:endParaRPr>
            </a:p>
          </p:txBody>
        </p:sp>
        <p:sp>
          <p:nvSpPr>
            <p:cNvPr id="14372" name="Text Box 8"/>
            <p:cNvSpPr>
              <a:spLocks noChangeArrowheads="1"/>
            </p:cNvSpPr>
            <p:nvPr/>
          </p:nvSpPr>
          <p:spPr bwMode="auto">
            <a:xfrm>
              <a:off x="384" y="0"/>
              <a:ext cx="59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i="1">
                  <a:solidFill>
                    <a:schemeClr val="tx1"/>
                  </a:solidFill>
                  <a:latin typeface="Times New Roman" pitchFamily="18" charset="0"/>
                  <a:sym typeface="Arial" pitchFamily="34" charset="0"/>
                </a:rPr>
                <a:t>i</a:t>
              </a:r>
              <a:r>
                <a:rPr lang="en-US" altLang="zh-CN" baseline="-25000">
                  <a:solidFill>
                    <a:schemeClr val="tx1"/>
                  </a:solidFill>
                  <a:latin typeface="Times New Roman" pitchFamily="18" charset="0"/>
                  <a:sym typeface="Arial" pitchFamily="34" charset="0"/>
                </a:rPr>
                <a:t>D</a:t>
              </a:r>
              <a:r>
                <a:rPr lang="en-US" altLang="zh-CN">
                  <a:solidFill>
                    <a:schemeClr val="tx1"/>
                  </a:solidFill>
                  <a:latin typeface="Times New Roman" pitchFamily="18" charset="0"/>
                  <a:sym typeface="Arial" pitchFamily="34" charset="0"/>
                </a:rPr>
                <a:t> /mA</a:t>
              </a:r>
              <a:endParaRPr lang="zh-CN" altLang="en-US">
                <a:latin typeface="Times New Roman" pitchFamily="18" charset="0"/>
              </a:endParaRPr>
            </a:p>
          </p:txBody>
        </p:sp>
      </p:grpSp>
      <p:sp>
        <p:nvSpPr>
          <p:cNvPr id="15369" name="Rectangle 9"/>
          <p:cNvSpPr>
            <a:spLocks noChangeArrowheads="1"/>
          </p:cNvSpPr>
          <p:nvPr/>
        </p:nvSpPr>
        <p:spPr bwMode="auto">
          <a:xfrm>
            <a:off x="5334000" y="4071392"/>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dirty="0">
                <a:solidFill>
                  <a:srgbClr val="008000"/>
                </a:solidFill>
                <a:latin typeface="Times New Roman" pitchFamily="18" charset="0"/>
                <a:sym typeface="Arial" pitchFamily="34" charset="0"/>
              </a:rPr>
              <a:t>转移特性</a:t>
            </a:r>
            <a:endParaRPr lang="zh-CN" altLang="en-US" dirty="0">
              <a:latin typeface="Times New Roman" pitchFamily="18" charset="0"/>
            </a:endParaRPr>
          </a:p>
        </p:txBody>
      </p:sp>
      <p:sp>
        <p:nvSpPr>
          <p:cNvPr id="15370" name="Rectangle 11"/>
          <p:cNvSpPr>
            <a:spLocks noChangeArrowheads="1"/>
          </p:cNvSpPr>
          <p:nvPr/>
        </p:nvSpPr>
        <p:spPr bwMode="auto">
          <a:xfrm>
            <a:off x="4724400" y="3537992"/>
            <a:ext cx="1050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i="1" dirty="0">
                <a:solidFill>
                  <a:srgbClr val="0033CC"/>
                </a:solidFill>
                <a:latin typeface="Times New Roman" pitchFamily="18" charset="0"/>
                <a:sym typeface="Arial" pitchFamily="34" charset="0"/>
              </a:rPr>
              <a:t>U</a:t>
            </a:r>
            <a:r>
              <a:rPr lang="en-US" altLang="zh-CN" baseline="-25000" dirty="0">
                <a:solidFill>
                  <a:srgbClr val="0033CC"/>
                </a:solidFill>
                <a:latin typeface="Times New Roman" pitchFamily="18" charset="0"/>
                <a:sym typeface="Arial" pitchFamily="34" charset="0"/>
              </a:rPr>
              <a:t>GS(off)</a:t>
            </a:r>
            <a:endParaRPr lang="zh-CN" altLang="en-US" dirty="0">
              <a:latin typeface="Times New Roman" pitchFamily="18" charset="0"/>
            </a:endParaRPr>
          </a:p>
        </p:txBody>
      </p:sp>
      <p:sp>
        <p:nvSpPr>
          <p:cNvPr id="15371" name="Rectangle 14"/>
          <p:cNvSpPr>
            <a:spLocks noChangeArrowheads="1"/>
          </p:cNvSpPr>
          <p:nvPr/>
        </p:nvSpPr>
        <p:spPr bwMode="auto">
          <a:xfrm>
            <a:off x="863588" y="4821560"/>
            <a:ext cx="3810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dirty="0">
                <a:solidFill>
                  <a:schemeClr val="tx1"/>
                </a:solidFill>
                <a:latin typeface="Times New Roman" pitchFamily="18" charset="0"/>
                <a:sym typeface="Arial" pitchFamily="34" charset="0"/>
              </a:rPr>
              <a:t>当 </a:t>
            </a:r>
            <a:r>
              <a:rPr lang="en-US" altLang="zh-CN" sz="2800" i="1" dirty="0" err="1">
                <a:solidFill>
                  <a:schemeClr val="tx1"/>
                </a:solidFill>
                <a:latin typeface="Times New Roman" pitchFamily="18" charset="0"/>
                <a:sym typeface="Arial" pitchFamily="34" charset="0"/>
              </a:rPr>
              <a:t>u</a:t>
            </a:r>
            <a:r>
              <a:rPr lang="en-US" altLang="zh-CN" sz="2800" baseline="-25000" dirty="0" err="1">
                <a:solidFill>
                  <a:schemeClr val="tx1"/>
                </a:solidFill>
                <a:latin typeface="Times New Roman" pitchFamily="18" charset="0"/>
                <a:sym typeface="Arial" pitchFamily="34" charset="0"/>
              </a:rPr>
              <a:t>GS</a:t>
            </a:r>
            <a:r>
              <a:rPr lang="en-US" altLang="zh-CN" sz="2800" dirty="0">
                <a:solidFill>
                  <a:schemeClr val="tx1"/>
                </a:solidFill>
                <a:latin typeface="Times New Roman" pitchFamily="18" charset="0"/>
                <a:sym typeface="Arial" pitchFamily="34" charset="0"/>
              </a:rPr>
              <a:t> </a:t>
            </a:r>
            <a:r>
              <a:rPr lang="en-US" altLang="zh-CN" sz="2800" dirty="0">
                <a:solidFill>
                  <a:schemeClr val="tx1"/>
                </a:solidFill>
                <a:latin typeface="Times New Roman" pitchFamily="18" charset="0"/>
                <a:sym typeface="Symbol" pitchFamily="18" charset="2"/>
              </a:rPr>
              <a:t> </a:t>
            </a:r>
            <a:r>
              <a:rPr lang="en-US" altLang="zh-CN" sz="2800" i="1" dirty="0">
                <a:solidFill>
                  <a:schemeClr val="tx1"/>
                </a:solidFill>
                <a:latin typeface="Times New Roman" pitchFamily="18" charset="0"/>
                <a:sym typeface="Symbol" pitchFamily="18" charset="2"/>
              </a:rPr>
              <a:t>U</a:t>
            </a:r>
            <a:r>
              <a:rPr lang="en-US" altLang="zh-CN" sz="2800" baseline="-25000" dirty="0">
                <a:solidFill>
                  <a:schemeClr val="tx1"/>
                </a:solidFill>
                <a:latin typeface="Times New Roman" pitchFamily="18" charset="0"/>
                <a:sym typeface="Symbol" pitchFamily="18" charset="2"/>
              </a:rPr>
              <a:t>GS</a:t>
            </a:r>
            <a:r>
              <a:rPr lang="en-US" altLang="zh-CN" sz="2800" baseline="-25000" dirty="0">
                <a:solidFill>
                  <a:schemeClr val="tx1"/>
                </a:solidFill>
                <a:latin typeface="宋体" pitchFamily="2" charset="-122"/>
                <a:sym typeface="宋体" pitchFamily="2" charset="-122"/>
              </a:rPr>
              <a:t>(</a:t>
            </a:r>
            <a:r>
              <a:rPr lang="en-US" altLang="zh-CN" sz="2800" baseline="-25000" dirty="0">
                <a:solidFill>
                  <a:schemeClr val="tx1"/>
                </a:solidFill>
                <a:latin typeface="Times New Roman" pitchFamily="18" charset="0"/>
                <a:sym typeface="Symbol" pitchFamily="18" charset="2"/>
              </a:rPr>
              <a:t>off</a:t>
            </a:r>
            <a:r>
              <a:rPr lang="en-US" altLang="zh-CN" sz="2800" baseline="-25000" dirty="0">
                <a:solidFill>
                  <a:schemeClr val="tx1"/>
                </a:solidFill>
                <a:latin typeface="宋体" pitchFamily="2" charset="-122"/>
                <a:sym typeface="宋体" pitchFamily="2" charset="-122"/>
              </a:rPr>
              <a:t>)</a:t>
            </a:r>
            <a:r>
              <a:rPr lang="en-US" altLang="zh-CN" sz="2800" dirty="0">
                <a:solidFill>
                  <a:schemeClr val="tx1"/>
                </a:solidFill>
                <a:latin typeface="Times New Roman" pitchFamily="18" charset="0"/>
                <a:sym typeface="Symbol" pitchFamily="18" charset="2"/>
              </a:rPr>
              <a:t> </a:t>
            </a:r>
            <a:r>
              <a:rPr lang="zh-CN" altLang="en-US" sz="2800" dirty="0">
                <a:solidFill>
                  <a:schemeClr val="tx1"/>
                </a:solidFill>
                <a:latin typeface="Times New Roman" pitchFamily="18" charset="0"/>
                <a:sym typeface="Symbol" pitchFamily="18" charset="2"/>
              </a:rPr>
              <a:t>时，</a:t>
            </a:r>
          </a:p>
          <a:p>
            <a:r>
              <a:rPr lang="zh-CN" altLang="en-US" sz="2800" dirty="0">
                <a:solidFill>
                  <a:schemeClr val="tx1"/>
                </a:solidFill>
                <a:latin typeface="Times New Roman" pitchFamily="18" charset="0"/>
                <a:sym typeface="Symbol" pitchFamily="18" charset="2"/>
              </a:rPr>
              <a:t>    </a:t>
            </a:r>
            <a:r>
              <a:rPr lang="zh-CN" altLang="en-US" dirty="0">
                <a:solidFill>
                  <a:schemeClr val="tx1"/>
                </a:solidFill>
                <a:latin typeface="Times New Roman" pitchFamily="18" charset="0"/>
                <a:sym typeface="Symbol" pitchFamily="18" charset="2"/>
              </a:rPr>
              <a:t>放大区电流方程</a:t>
            </a:r>
            <a:endParaRPr lang="zh-CN" altLang="en-US" dirty="0">
              <a:latin typeface="Times New Roman" pitchFamily="18" charset="0"/>
            </a:endParaRPr>
          </a:p>
        </p:txBody>
      </p:sp>
      <p:pic>
        <p:nvPicPr>
          <p:cNvPr id="15372" name="Object 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6100" y="4665117"/>
            <a:ext cx="3457575"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373" name="Group 16"/>
          <p:cNvGrpSpPr>
            <a:grpSpLocks/>
          </p:cNvGrpSpPr>
          <p:nvPr/>
        </p:nvGrpSpPr>
        <p:grpSpPr bwMode="auto">
          <a:xfrm>
            <a:off x="1158875" y="1556792"/>
            <a:ext cx="3336925" cy="2557463"/>
            <a:chOff x="0" y="0"/>
            <a:chExt cx="2102" cy="1611"/>
          </a:xfrm>
        </p:grpSpPr>
        <p:sp>
          <p:nvSpPr>
            <p:cNvPr id="14351" name="Line 17"/>
            <p:cNvSpPr>
              <a:spLocks noChangeShapeType="1"/>
            </p:cNvSpPr>
            <p:nvPr/>
          </p:nvSpPr>
          <p:spPr bwMode="auto">
            <a:xfrm>
              <a:off x="184" y="1321"/>
              <a:ext cx="1541" cy="1"/>
            </a:xfrm>
            <a:prstGeom prst="line">
              <a:avLst/>
            </a:prstGeom>
            <a:noFill/>
            <a:ln w="1905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4352" name="Line 18"/>
            <p:cNvSpPr>
              <a:spLocks noChangeShapeType="1"/>
            </p:cNvSpPr>
            <p:nvPr/>
          </p:nvSpPr>
          <p:spPr bwMode="auto">
            <a:xfrm flipV="1">
              <a:off x="184" y="115"/>
              <a:ext cx="1" cy="1206"/>
            </a:xfrm>
            <a:prstGeom prst="line">
              <a:avLst/>
            </a:prstGeom>
            <a:noFill/>
            <a:ln w="1905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4353" name="Line 19"/>
            <p:cNvSpPr>
              <a:spLocks noChangeShapeType="1"/>
            </p:cNvSpPr>
            <p:nvPr/>
          </p:nvSpPr>
          <p:spPr bwMode="auto">
            <a:xfrm>
              <a:off x="184" y="1092"/>
              <a:ext cx="50"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4" name="Line 20"/>
            <p:cNvSpPr>
              <a:spLocks noChangeShapeType="1"/>
            </p:cNvSpPr>
            <p:nvPr/>
          </p:nvSpPr>
          <p:spPr bwMode="auto">
            <a:xfrm>
              <a:off x="184" y="804"/>
              <a:ext cx="50"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5" name="Line 21"/>
            <p:cNvSpPr>
              <a:spLocks noChangeShapeType="1"/>
            </p:cNvSpPr>
            <p:nvPr/>
          </p:nvSpPr>
          <p:spPr bwMode="auto">
            <a:xfrm>
              <a:off x="184" y="517"/>
              <a:ext cx="50"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6" name="Line 22"/>
            <p:cNvSpPr>
              <a:spLocks noChangeShapeType="1"/>
            </p:cNvSpPr>
            <p:nvPr/>
          </p:nvSpPr>
          <p:spPr bwMode="auto">
            <a:xfrm>
              <a:off x="184" y="230"/>
              <a:ext cx="50"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7" name="Text Box 23"/>
            <p:cNvSpPr>
              <a:spLocks noChangeArrowheads="1"/>
            </p:cNvSpPr>
            <p:nvPr/>
          </p:nvSpPr>
          <p:spPr bwMode="auto">
            <a:xfrm>
              <a:off x="1307" y="1323"/>
              <a:ext cx="7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i="1">
                  <a:solidFill>
                    <a:schemeClr val="tx1"/>
                  </a:solidFill>
                  <a:latin typeface="Times New Roman" pitchFamily="18" charset="0"/>
                  <a:sym typeface="Arial" pitchFamily="34" charset="0"/>
                </a:rPr>
                <a:t>u</a:t>
              </a:r>
              <a:r>
                <a:rPr lang="en-US" altLang="zh-CN" baseline="-25000">
                  <a:solidFill>
                    <a:schemeClr val="tx1"/>
                  </a:solidFill>
                  <a:latin typeface="Times New Roman" pitchFamily="18" charset="0"/>
                  <a:sym typeface="Arial" pitchFamily="34" charset="0"/>
                </a:rPr>
                <a:t>DS</a:t>
              </a:r>
              <a:r>
                <a:rPr lang="en-US" altLang="zh-CN">
                  <a:solidFill>
                    <a:schemeClr val="tx1"/>
                  </a:solidFill>
                  <a:latin typeface="Times New Roman" pitchFamily="18" charset="0"/>
                  <a:sym typeface="Arial" pitchFamily="34" charset="0"/>
                </a:rPr>
                <a:t> /V</a:t>
              </a:r>
              <a:endParaRPr lang="zh-CN" altLang="en-US">
                <a:latin typeface="Times New Roman" pitchFamily="18" charset="0"/>
              </a:endParaRPr>
            </a:p>
          </p:txBody>
        </p:sp>
        <p:sp>
          <p:nvSpPr>
            <p:cNvPr id="14358" name="Text Box 24"/>
            <p:cNvSpPr>
              <a:spLocks noChangeArrowheads="1"/>
            </p:cNvSpPr>
            <p:nvPr/>
          </p:nvSpPr>
          <p:spPr bwMode="auto">
            <a:xfrm>
              <a:off x="234" y="0"/>
              <a:ext cx="6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i="1">
                  <a:solidFill>
                    <a:schemeClr val="tx1"/>
                  </a:solidFill>
                  <a:latin typeface="Times New Roman" pitchFamily="18" charset="0"/>
                  <a:sym typeface="Arial" pitchFamily="34" charset="0"/>
                </a:rPr>
                <a:t>i</a:t>
              </a:r>
              <a:r>
                <a:rPr lang="en-US" altLang="zh-CN" baseline="-25000">
                  <a:solidFill>
                    <a:schemeClr val="tx1"/>
                  </a:solidFill>
                  <a:latin typeface="Times New Roman" pitchFamily="18" charset="0"/>
                  <a:sym typeface="Arial" pitchFamily="34" charset="0"/>
                </a:rPr>
                <a:t>D</a:t>
              </a:r>
              <a:r>
                <a:rPr lang="en-US" altLang="zh-CN">
                  <a:solidFill>
                    <a:schemeClr val="tx1"/>
                  </a:solidFill>
                  <a:latin typeface="Times New Roman" pitchFamily="18" charset="0"/>
                  <a:sym typeface="Arial" pitchFamily="34" charset="0"/>
                </a:rPr>
                <a:t> /mA</a:t>
              </a:r>
              <a:endParaRPr lang="zh-CN" altLang="en-US">
                <a:latin typeface="Times New Roman" pitchFamily="18" charset="0"/>
              </a:endParaRPr>
            </a:p>
          </p:txBody>
        </p:sp>
        <p:sp>
          <p:nvSpPr>
            <p:cNvPr id="14359" name="未知"/>
            <p:cNvSpPr>
              <a:spLocks noChangeArrowheads="1"/>
            </p:cNvSpPr>
            <p:nvPr/>
          </p:nvSpPr>
          <p:spPr bwMode="auto">
            <a:xfrm>
              <a:off x="184" y="1002"/>
              <a:ext cx="1492" cy="319"/>
            </a:xfrm>
            <a:custGeom>
              <a:avLst/>
              <a:gdLst>
                <a:gd name="T0" fmla="*/ 0 w 1440"/>
                <a:gd name="T1" fmla="*/ 381 h 267"/>
                <a:gd name="T2" fmla="*/ 52 w 1440"/>
                <a:gd name="T3" fmla="*/ 244 h 267"/>
                <a:gd name="T4" fmla="*/ 128 w 1440"/>
                <a:gd name="T5" fmla="*/ 108 h 267"/>
                <a:gd name="T6" fmla="*/ 275 w 1440"/>
                <a:gd name="T7" fmla="*/ 16 h 267"/>
                <a:gd name="T8" fmla="*/ 507 w 1440"/>
                <a:gd name="T9" fmla="*/ 16 h 267"/>
                <a:gd name="T10" fmla="*/ 885 w 1440"/>
                <a:gd name="T11" fmla="*/ 16 h 267"/>
                <a:gd name="T12" fmla="*/ 695 w 1440"/>
                <a:gd name="T13" fmla="*/ 16 h 267"/>
                <a:gd name="T14" fmla="*/ 1546 w 1440"/>
                <a:gd name="T15" fmla="*/ 16 h 26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40" h="267">
                  <a:moveTo>
                    <a:pt x="0" y="267"/>
                  </a:moveTo>
                  <a:cubicBezTo>
                    <a:pt x="16" y="235"/>
                    <a:pt x="28" y="203"/>
                    <a:pt x="48" y="171"/>
                  </a:cubicBezTo>
                  <a:cubicBezTo>
                    <a:pt x="68" y="139"/>
                    <a:pt x="85" y="102"/>
                    <a:pt x="120" y="75"/>
                  </a:cubicBezTo>
                  <a:cubicBezTo>
                    <a:pt x="155" y="48"/>
                    <a:pt x="197" y="22"/>
                    <a:pt x="256" y="11"/>
                  </a:cubicBezTo>
                  <a:cubicBezTo>
                    <a:pt x="315" y="0"/>
                    <a:pt x="377" y="11"/>
                    <a:pt x="472" y="11"/>
                  </a:cubicBezTo>
                  <a:cubicBezTo>
                    <a:pt x="567" y="11"/>
                    <a:pt x="795" y="11"/>
                    <a:pt x="824" y="11"/>
                  </a:cubicBezTo>
                  <a:cubicBezTo>
                    <a:pt x="853" y="11"/>
                    <a:pt x="545" y="11"/>
                    <a:pt x="648" y="11"/>
                  </a:cubicBezTo>
                  <a:cubicBezTo>
                    <a:pt x="751" y="11"/>
                    <a:pt x="1275" y="11"/>
                    <a:pt x="1440" y="11"/>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60" name="未知"/>
            <p:cNvSpPr>
              <a:spLocks noChangeArrowheads="1"/>
            </p:cNvSpPr>
            <p:nvPr/>
          </p:nvSpPr>
          <p:spPr bwMode="auto">
            <a:xfrm>
              <a:off x="184" y="765"/>
              <a:ext cx="1450" cy="577"/>
            </a:xfrm>
            <a:custGeom>
              <a:avLst/>
              <a:gdLst>
                <a:gd name="T0" fmla="*/ 0 w 1400"/>
                <a:gd name="T1" fmla="*/ 691 h 482"/>
                <a:gd name="T2" fmla="*/ 50 w 1400"/>
                <a:gd name="T3" fmla="*/ 424 h 482"/>
                <a:gd name="T4" fmla="*/ 128 w 1400"/>
                <a:gd name="T5" fmla="*/ 231 h 482"/>
                <a:gd name="T6" fmla="*/ 223 w 1400"/>
                <a:gd name="T7" fmla="*/ 81 h 482"/>
                <a:gd name="T8" fmla="*/ 335 w 1400"/>
                <a:gd name="T9" fmla="*/ 13 h 482"/>
                <a:gd name="T10" fmla="*/ 506 w 1400"/>
                <a:gd name="T11" fmla="*/ 1 h 482"/>
                <a:gd name="T12" fmla="*/ 1502 w 1400"/>
                <a:gd name="T13" fmla="*/ 1 h 48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00" h="482">
                  <a:moveTo>
                    <a:pt x="0" y="482"/>
                  </a:moveTo>
                  <a:cubicBezTo>
                    <a:pt x="15" y="420"/>
                    <a:pt x="26" y="349"/>
                    <a:pt x="46" y="296"/>
                  </a:cubicBezTo>
                  <a:cubicBezTo>
                    <a:pt x="66" y="243"/>
                    <a:pt x="93" y="201"/>
                    <a:pt x="120" y="161"/>
                  </a:cubicBezTo>
                  <a:cubicBezTo>
                    <a:pt x="147" y="121"/>
                    <a:pt x="176" y="82"/>
                    <a:pt x="208" y="57"/>
                  </a:cubicBezTo>
                  <a:cubicBezTo>
                    <a:pt x="240" y="32"/>
                    <a:pt x="268" y="18"/>
                    <a:pt x="312" y="9"/>
                  </a:cubicBezTo>
                  <a:cubicBezTo>
                    <a:pt x="356" y="0"/>
                    <a:pt x="291" y="2"/>
                    <a:pt x="472" y="1"/>
                  </a:cubicBezTo>
                  <a:cubicBezTo>
                    <a:pt x="653" y="0"/>
                    <a:pt x="1207" y="1"/>
                    <a:pt x="1400" y="1"/>
                  </a:cubicBezTo>
                </a:path>
              </a:pathLst>
            </a:cu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61" name="未知"/>
            <p:cNvSpPr>
              <a:spLocks noChangeArrowheads="1"/>
            </p:cNvSpPr>
            <p:nvPr/>
          </p:nvSpPr>
          <p:spPr bwMode="auto">
            <a:xfrm>
              <a:off x="234" y="530"/>
              <a:ext cx="1384" cy="587"/>
            </a:xfrm>
            <a:custGeom>
              <a:avLst/>
              <a:gdLst>
                <a:gd name="T0" fmla="*/ 0 w 1336"/>
                <a:gd name="T1" fmla="*/ 703 h 490"/>
                <a:gd name="T2" fmla="*/ 34 w 1336"/>
                <a:gd name="T3" fmla="*/ 409 h 490"/>
                <a:gd name="T4" fmla="*/ 94 w 1336"/>
                <a:gd name="T5" fmla="*/ 168 h 490"/>
                <a:gd name="T6" fmla="*/ 198 w 1336"/>
                <a:gd name="T7" fmla="*/ 53 h 490"/>
                <a:gd name="T8" fmla="*/ 386 w 1336"/>
                <a:gd name="T9" fmla="*/ 7 h 490"/>
                <a:gd name="T10" fmla="*/ 524 w 1336"/>
                <a:gd name="T11" fmla="*/ 7 h 490"/>
                <a:gd name="T12" fmla="*/ 1047 w 1336"/>
                <a:gd name="T13" fmla="*/ 7 h 490"/>
                <a:gd name="T14" fmla="*/ 1434 w 1336"/>
                <a:gd name="T15" fmla="*/ 7 h 4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36" h="490">
                  <a:moveTo>
                    <a:pt x="0" y="490"/>
                  </a:moveTo>
                  <a:cubicBezTo>
                    <a:pt x="5" y="456"/>
                    <a:pt x="17" y="347"/>
                    <a:pt x="32" y="285"/>
                  </a:cubicBezTo>
                  <a:cubicBezTo>
                    <a:pt x="47" y="223"/>
                    <a:pt x="63" y="158"/>
                    <a:pt x="88" y="117"/>
                  </a:cubicBezTo>
                  <a:cubicBezTo>
                    <a:pt x="113" y="76"/>
                    <a:pt x="139" y="56"/>
                    <a:pt x="184" y="37"/>
                  </a:cubicBezTo>
                  <a:cubicBezTo>
                    <a:pt x="229" y="18"/>
                    <a:pt x="309" y="10"/>
                    <a:pt x="360" y="5"/>
                  </a:cubicBezTo>
                  <a:cubicBezTo>
                    <a:pt x="411" y="0"/>
                    <a:pt x="385" y="5"/>
                    <a:pt x="488" y="5"/>
                  </a:cubicBezTo>
                  <a:cubicBezTo>
                    <a:pt x="591" y="5"/>
                    <a:pt x="835" y="5"/>
                    <a:pt x="976" y="5"/>
                  </a:cubicBezTo>
                  <a:cubicBezTo>
                    <a:pt x="1117" y="5"/>
                    <a:pt x="1261" y="5"/>
                    <a:pt x="1336" y="5"/>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62" name="未知"/>
            <p:cNvSpPr>
              <a:spLocks noChangeArrowheads="1"/>
            </p:cNvSpPr>
            <p:nvPr/>
          </p:nvSpPr>
          <p:spPr bwMode="auto">
            <a:xfrm>
              <a:off x="184" y="1264"/>
              <a:ext cx="1442" cy="78"/>
            </a:xfrm>
            <a:custGeom>
              <a:avLst/>
              <a:gdLst>
                <a:gd name="T0" fmla="*/ 0 w 1392"/>
                <a:gd name="T1" fmla="*/ 24 h 257"/>
                <a:gd name="T2" fmla="*/ 52 w 1392"/>
                <a:gd name="T3" fmla="*/ 15 h 257"/>
                <a:gd name="T4" fmla="*/ 103 w 1392"/>
                <a:gd name="T5" fmla="*/ 6 h 257"/>
                <a:gd name="T6" fmla="*/ 309 w 1392"/>
                <a:gd name="T7" fmla="*/ 1 h 257"/>
                <a:gd name="T8" fmla="*/ 1494 w 1392"/>
                <a:gd name="T9" fmla="*/ 1 h 2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2" h="257">
                  <a:moveTo>
                    <a:pt x="0" y="257"/>
                  </a:moveTo>
                  <a:cubicBezTo>
                    <a:pt x="16" y="225"/>
                    <a:pt x="32" y="193"/>
                    <a:pt x="48" y="161"/>
                  </a:cubicBezTo>
                  <a:cubicBezTo>
                    <a:pt x="64" y="129"/>
                    <a:pt x="56" y="90"/>
                    <a:pt x="96" y="65"/>
                  </a:cubicBezTo>
                  <a:cubicBezTo>
                    <a:pt x="136" y="40"/>
                    <a:pt x="72" y="18"/>
                    <a:pt x="288" y="9"/>
                  </a:cubicBezTo>
                  <a:cubicBezTo>
                    <a:pt x="504" y="0"/>
                    <a:pt x="1162" y="9"/>
                    <a:pt x="1392" y="9"/>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63" name="Rectangle 29"/>
            <p:cNvSpPr>
              <a:spLocks noChangeArrowheads="1"/>
            </p:cNvSpPr>
            <p:nvPr/>
          </p:nvSpPr>
          <p:spPr bwMode="auto">
            <a:xfrm>
              <a:off x="731" y="986"/>
              <a:ext cx="109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i="1">
                  <a:solidFill>
                    <a:srgbClr val="0033CC"/>
                  </a:solidFill>
                  <a:latin typeface="Times New Roman" pitchFamily="18" charset="0"/>
                  <a:sym typeface="Arial" pitchFamily="34" charset="0"/>
                </a:rPr>
                <a:t>u</a:t>
              </a:r>
              <a:r>
                <a:rPr lang="en-US" altLang="zh-CN" baseline="-25000">
                  <a:solidFill>
                    <a:srgbClr val="0033CC"/>
                  </a:solidFill>
                  <a:latin typeface="Times New Roman" pitchFamily="18" charset="0"/>
                  <a:sym typeface="Arial" pitchFamily="34" charset="0"/>
                </a:rPr>
                <a:t>GS </a:t>
              </a:r>
              <a:r>
                <a:rPr lang="en-US" altLang="zh-CN">
                  <a:solidFill>
                    <a:srgbClr val="0033CC"/>
                  </a:solidFill>
                  <a:latin typeface="Times New Roman" pitchFamily="18" charset="0"/>
                  <a:sym typeface="Symbol" pitchFamily="18" charset="2"/>
                </a:rPr>
                <a:t>= </a:t>
              </a:r>
              <a:r>
                <a:rPr lang="en-US" altLang="zh-CN" sz="2000">
                  <a:solidFill>
                    <a:srgbClr val="0033CC"/>
                  </a:solidFill>
                  <a:latin typeface="Times New Roman" pitchFamily="18" charset="0"/>
                  <a:sym typeface="Symbol" pitchFamily="18" charset="2"/>
                </a:rPr>
                <a:t> 4 V</a:t>
              </a:r>
              <a:endParaRPr lang="zh-CN" altLang="en-US">
                <a:latin typeface="Times New Roman" pitchFamily="18" charset="0"/>
              </a:endParaRPr>
            </a:p>
          </p:txBody>
        </p:sp>
        <p:sp>
          <p:nvSpPr>
            <p:cNvPr id="14364" name="Rectangle 30"/>
            <p:cNvSpPr>
              <a:spLocks noChangeArrowheads="1"/>
            </p:cNvSpPr>
            <p:nvPr/>
          </p:nvSpPr>
          <p:spPr bwMode="auto">
            <a:xfrm>
              <a:off x="1179" y="756"/>
              <a:ext cx="60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000">
                  <a:solidFill>
                    <a:srgbClr val="0033CC"/>
                  </a:solidFill>
                  <a:latin typeface="Times New Roman" pitchFamily="18" charset="0"/>
                  <a:sym typeface="Symbol" pitchFamily="18" charset="2"/>
                </a:rPr>
                <a:t> </a:t>
              </a:r>
              <a:r>
                <a:rPr lang="en-US" altLang="zh-CN" sz="2000">
                  <a:solidFill>
                    <a:srgbClr val="0033CC"/>
                  </a:solidFill>
                  <a:latin typeface="Times New Roman" pitchFamily="18" charset="0"/>
                  <a:sym typeface="Symbol" pitchFamily="18" charset="2"/>
                </a:rPr>
                <a:t>2 V</a:t>
              </a:r>
              <a:endParaRPr lang="zh-CN" altLang="en-US">
                <a:latin typeface="Times New Roman" pitchFamily="18" charset="0"/>
              </a:endParaRPr>
            </a:p>
          </p:txBody>
        </p:sp>
        <p:sp>
          <p:nvSpPr>
            <p:cNvPr id="14365" name="Rectangle 31"/>
            <p:cNvSpPr>
              <a:spLocks noChangeArrowheads="1"/>
            </p:cNvSpPr>
            <p:nvPr/>
          </p:nvSpPr>
          <p:spPr bwMode="auto">
            <a:xfrm>
              <a:off x="1328" y="525"/>
              <a:ext cx="3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a:solidFill>
                    <a:srgbClr val="0033CC"/>
                  </a:solidFill>
                  <a:latin typeface="Times New Roman" pitchFamily="18" charset="0"/>
                  <a:sym typeface="Symbol" pitchFamily="18" charset="2"/>
                </a:rPr>
                <a:t>0 V</a:t>
              </a:r>
              <a:endParaRPr lang="zh-CN" altLang="en-US">
                <a:latin typeface="Times New Roman" pitchFamily="18" charset="0"/>
              </a:endParaRPr>
            </a:p>
          </p:txBody>
        </p:sp>
        <p:sp>
          <p:nvSpPr>
            <p:cNvPr id="14366" name="Rectangle 32"/>
            <p:cNvSpPr>
              <a:spLocks noChangeArrowheads="1"/>
            </p:cNvSpPr>
            <p:nvPr/>
          </p:nvSpPr>
          <p:spPr bwMode="auto">
            <a:xfrm>
              <a:off x="1323" y="284"/>
              <a:ext cx="5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a:solidFill>
                    <a:srgbClr val="0033CC"/>
                  </a:solidFill>
                  <a:latin typeface="Times New Roman" pitchFamily="18" charset="0"/>
                  <a:sym typeface="Symbol" pitchFamily="18" charset="2"/>
                </a:rPr>
                <a:t>2 V</a:t>
              </a:r>
              <a:endParaRPr lang="zh-CN" altLang="en-US">
                <a:latin typeface="Times New Roman" pitchFamily="18" charset="0"/>
              </a:endParaRPr>
            </a:p>
          </p:txBody>
        </p:sp>
        <p:sp>
          <p:nvSpPr>
            <p:cNvPr id="14367" name="Text Box 33"/>
            <p:cNvSpPr>
              <a:spLocks noChangeArrowheads="1"/>
            </p:cNvSpPr>
            <p:nvPr/>
          </p:nvSpPr>
          <p:spPr bwMode="auto">
            <a:xfrm>
              <a:off x="0" y="1264"/>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i="1">
                  <a:solidFill>
                    <a:schemeClr val="tx1"/>
                  </a:solidFill>
                  <a:latin typeface="Times New Roman" pitchFamily="18" charset="0"/>
                  <a:sym typeface="Arial" pitchFamily="34" charset="0"/>
                </a:rPr>
                <a:t>O</a:t>
              </a:r>
              <a:endParaRPr lang="zh-CN" altLang="en-US">
                <a:latin typeface="Times New Roman" pitchFamily="18" charset="0"/>
              </a:endParaRPr>
            </a:p>
          </p:txBody>
        </p:sp>
      </p:grpSp>
      <p:sp>
        <p:nvSpPr>
          <p:cNvPr id="15391" name="Rectangle 34"/>
          <p:cNvSpPr>
            <a:spLocks noChangeArrowheads="1"/>
          </p:cNvSpPr>
          <p:nvPr/>
        </p:nvSpPr>
        <p:spPr bwMode="auto">
          <a:xfrm>
            <a:off x="5751513" y="3598317"/>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i="1">
                <a:solidFill>
                  <a:schemeClr val="tx1"/>
                </a:solidFill>
                <a:latin typeface="Times New Roman" pitchFamily="18" charset="0"/>
                <a:sym typeface="Arial" pitchFamily="34" charset="0"/>
              </a:rPr>
              <a:t>O</a:t>
            </a:r>
            <a:endParaRPr lang="zh-CN" altLang="en-US">
              <a:latin typeface="Times New Roman" pitchFamily="18" charset="0"/>
            </a:endParaRPr>
          </a:p>
        </p:txBody>
      </p:sp>
      <p:sp>
        <p:nvSpPr>
          <p:cNvPr id="15393" name="Text Box 37"/>
          <p:cNvSpPr>
            <a:spLocks noChangeArrowheads="1"/>
          </p:cNvSpPr>
          <p:nvPr/>
        </p:nvSpPr>
        <p:spPr bwMode="auto">
          <a:xfrm>
            <a:off x="719572" y="873125"/>
            <a:ext cx="21595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pPr>
            <a:r>
              <a:rPr lang="en-US" altLang="zh-CN" sz="2800" dirty="0">
                <a:solidFill>
                  <a:srgbClr val="000000"/>
                </a:solidFill>
                <a:latin typeface="宋体" pitchFamily="2" charset="-122"/>
              </a:rPr>
              <a:t>2</a:t>
            </a:r>
            <a:r>
              <a:rPr lang="zh-CN" altLang="en-US" sz="2800" dirty="0">
                <a:solidFill>
                  <a:srgbClr val="000000"/>
                </a:solidFill>
                <a:latin typeface="宋体" pitchFamily="2" charset="-122"/>
              </a:rPr>
              <a:t>）伏安特性</a:t>
            </a:r>
            <a:endParaRPr lang="zh-CN" altLang="en-US" sz="2800" dirty="0">
              <a:latin typeface="宋体" pitchFamily="2" charset="-122"/>
            </a:endParaRPr>
          </a:p>
        </p:txBody>
      </p:sp>
      <p:sp>
        <p:nvSpPr>
          <p:cNvPr id="15395" name="矩形标注 15394"/>
          <p:cNvSpPr>
            <a:spLocks noChangeArrowheads="1"/>
          </p:cNvSpPr>
          <p:nvPr/>
        </p:nvSpPr>
        <p:spPr bwMode="auto">
          <a:xfrm>
            <a:off x="4392613" y="2337284"/>
            <a:ext cx="914400" cy="609600"/>
          </a:xfrm>
          <a:prstGeom prst="wedgeRectCallout">
            <a:avLst>
              <a:gd name="adj1" fmla="val 38172"/>
              <a:gd name="adj2" fmla="val 135028"/>
            </a:avLst>
          </a:prstGeom>
          <a:solidFill>
            <a:schemeClr val="bg1">
              <a:lumMod val="95000"/>
            </a:schemeClr>
          </a:solidFill>
          <a:ln w="9525">
            <a:solidFill>
              <a:srgbClr val="FFFF00"/>
            </a:solidFill>
            <a:miter lim="800000"/>
            <a:headEnd/>
            <a:tailEnd/>
          </a:ln>
        </p:spPr>
        <p:txBody>
          <a:bodyPr wrap="none" lIns="90170" tIns="46990" rIns="90170" bIns="46990" anchor="ctr"/>
          <a:lstStyle/>
          <a:p>
            <a:pPr algn="ctr"/>
            <a:r>
              <a:rPr lang="zh-CN" altLang="en-US" sz="1800" dirty="0">
                <a:solidFill>
                  <a:schemeClr val="tx1"/>
                </a:solidFill>
                <a:latin typeface="Times New Roman" pitchFamily="18" charset="0"/>
                <a:sym typeface="Arial" pitchFamily="34" charset="0"/>
              </a:rPr>
              <a:t>夹断</a:t>
            </a:r>
            <a:endParaRPr lang="zh-CN" altLang="en-US" sz="1600" dirty="0">
              <a:solidFill>
                <a:schemeClr val="tx1"/>
              </a:solidFill>
              <a:latin typeface="Times New Roman" pitchFamily="18" charset="0"/>
              <a:sym typeface="Arial" pitchFamily="34" charset="0"/>
            </a:endParaRPr>
          </a:p>
          <a:p>
            <a:pPr algn="ctr"/>
            <a:r>
              <a:rPr lang="zh-CN" altLang="en-US" sz="1800" dirty="0">
                <a:solidFill>
                  <a:schemeClr val="tx1"/>
                </a:solidFill>
                <a:latin typeface="Times New Roman" pitchFamily="18" charset="0"/>
                <a:sym typeface="Arial" pitchFamily="34" charset="0"/>
              </a:rPr>
              <a:t>电压</a:t>
            </a:r>
          </a:p>
        </p:txBody>
      </p:sp>
      <p:sp>
        <p:nvSpPr>
          <p:cNvPr id="15396" name="矩形标注 15395"/>
          <p:cNvSpPr>
            <a:spLocks noChangeArrowheads="1"/>
          </p:cNvSpPr>
          <p:nvPr/>
        </p:nvSpPr>
        <p:spPr bwMode="auto">
          <a:xfrm>
            <a:off x="6801456" y="2390230"/>
            <a:ext cx="1875000" cy="800099"/>
          </a:xfrm>
          <a:prstGeom prst="wedgeRectCallout">
            <a:avLst>
              <a:gd name="adj1" fmla="val -86180"/>
              <a:gd name="adj2" fmla="val 24445"/>
            </a:avLst>
          </a:prstGeom>
          <a:solidFill>
            <a:schemeClr val="bg1">
              <a:lumMod val="95000"/>
            </a:schemeClr>
          </a:solidFill>
          <a:ln w="9525">
            <a:solidFill>
              <a:srgbClr val="FFFF00"/>
            </a:solidFill>
            <a:miter lim="800000"/>
            <a:headEnd/>
            <a:tailEnd/>
          </a:ln>
        </p:spPr>
        <p:txBody>
          <a:bodyPr wrap="none" lIns="90170" tIns="46990" rIns="90170" bIns="46990" anchor="ctr"/>
          <a:lstStyle/>
          <a:p>
            <a:pPr algn="ctr"/>
            <a:r>
              <a:rPr lang="en-US" altLang="zh-CN" sz="2000" i="1" dirty="0">
                <a:solidFill>
                  <a:schemeClr val="tx1"/>
                </a:solidFill>
                <a:latin typeface="Times New Roman" pitchFamily="18" charset="0"/>
                <a:sym typeface="Arial" pitchFamily="34" charset="0"/>
              </a:rPr>
              <a:t>I</a:t>
            </a:r>
            <a:r>
              <a:rPr lang="en-US" altLang="zh-CN" sz="2000" baseline="-25000" dirty="0">
                <a:solidFill>
                  <a:schemeClr val="tx1"/>
                </a:solidFill>
                <a:latin typeface="Times New Roman" pitchFamily="18" charset="0"/>
                <a:sym typeface="Arial" pitchFamily="34" charset="0"/>
              </a:rPr>
              <a:t>DSS</a:t>
            </a:r>
          </a:p>
          <a:p>
            <a:pPr algn="ctr"/>
            <a:r>
              <a:rPr lang="zh-CN" altLang="en-US" sz="1800" dirty="0">
                <a:solidFill>
                  <a:schemeClr val="tx1"/>
                </a:solidFill>
                <a:latin typeface="Times New Roman" pitchFamily="18" charset="0"/>
                <a:sym typeface="Arial" pitchFamily="34" charset="0"/>
              </a:rPr>
              <a:t>饱和漏极电流</a:t>
            </a:r>
          </a:p>
        </p:txBody>
      </p:sp>
      <p:sp>
        <p:nvSpPr>
          <p:cNvPr id="37" name="Rectangle 2"/>
          <p:cNvSpPr>
            <a:spLocks noChangeArrowheads="1"/>
          </p:cNvSpPr>
          <p:nvPr/>
        </p:nvSpPr>
        <p:spPr bwMode="auto">
          <a:xfrm>
            <a:off x="743247" y="205480"/>
            <a:ext cx="52689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zh-CN" sz="2800" b="0" dirty="0">
                <a:solidFill>
                  <a:srgbClr val="0000FF"/>
                </a:solidFill>
                <a:latin typeface="黑体" panose="02010609060101010101" pitchFamily="49" charset="-122"/>
                <a:ea typeface="黑体" panose="02010609060101010101" pitchFamily="49" charset="-122"/>
                <a:sym typeface="Arial" pitchFamily="34" charset="0"/>
              </a:rPr>
              <a:t>2</a:t>
            </a:r>
            <a:r>
              <a:rPr lang="zh-CN" altLang="en-US" sz="2800" b="0" dirty="0">
                <a:solidFill>
                  <a:srgbClr val="0000FF"/>
                </a:solidFill>
                <a:latin typeface="黑体" panose="02010609060101010101" pitchFamily="49" charset="-122"/>
                <a:ea typeface="黑体" panose="02010609060101010101" pitchFamily="49" charset="-122"/>
                <a:sym typeface="Arial" pitchFamily="34" charset="0"/>
              </a:rPr>
              <a:t>、耗尽型 </a:t>
            </a:r>
            <a:r>
              <a:rPr lang="en-US" altLang="zh-CN" sz="2800" b="0" dirty="0">
                <a:solidFill>
                  <a:srgbClr val="0000FF"/>
                </a:solidFill>
                <a:latin typeface="黑体" panose="02010609060101010101" pitchFamily="49" charset="-122"/>
                <a:ea typeface="黑体" panose="02010609060101010101" pitchFamily="49" charset="-122"/>
                <a:sym typeface="Arial" pitchFamily="34" charset="0"/>
              </a:rPr>
              <a:t>N </a:t>
            </a:r>
            <a:r>
              <a:rPr lang="zh-CN" altLang="en-US" sz="2800" b="0" dirty="0">
                <a:solidFill>
                  <a:srgbClr val="0000FF"/>
                </a:solidFill>
                <a:latin typeface="黑体" panose="02010609060101010101" pitchFamily="49" charset="-122"/>
                <a:ea typeface="黑体" panose="02010609060101010101" pitchFamily="49" charset="-122"/>
                <a:sym typeface="Arial" pitchFamily="34" charset="0"/>
              </a:rPr>
              <a:t>沟道 </a:t>
            </a:r>
            <a:r>
              <a:rPr lang="en-US" altLang="zh-CN" sz="2800" b="0" dirty="0">
                <a:solidFill>
                  <a:srgbClr val="0000FF"/>
                </a:solidFill>
                <a:latin typeface="黑体" panose="02010609060101010101" pitchFamily="49" charset="-122"/>
                <a:ea typeface="黑体" panose="02010609060101010101" pitchFamily="49" charset="-122"/>
                <a:sym typeface="Arial" pitchFamily="34" charset="0"/>
              </a:rPr>
              <a:t>MOSFET</a:t>
            </a:r>
            <a:endParaRPr lang="zh-CN" altLang="en-US" b="0" dirty="0">
              <a:solidFill>
                <a:srgbClr val="0000FF"/>
              </a:solidFill>
              <a:latin typeface="黑体" panose="02010609060101010101" pitchFamily="49" charset="-122"/>
              <a:ea typeface="黑体" panose="02010609060101010101" pitchFamily="49" charset="-122"/>
            </a:endParaRPr>
          </a:p>
        </p:txBody>
      </p:sp>
      <p:sp>
        <p:nvSpPr>
          <p:cNvPr id="38" name="椭圆 37"/>
          <p:cNvSpPr/>
          <p:nvPr/>
        </p:nvSpPr>
        <p:spPr>
          <a:xfrm>
            <a:off x="5904148" y="2949352"/>
            <a:ext cx="108000" cy="108012"/>
          </a:xfrm>
          <a:prstGeom prst="ellipse">
            <a:avLst/>
          </a:prstGeom>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220084" y="3550126"/>
            <a:ext cx="108000" cy="108012"/>
          </a:xfrm>
          <a:prstGeom prst="ellipse">
            <a:avLst/>
          </a:prstGeom>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0F724BE9-71C0-4DC6-9355-CAFB7BE771F4}"/>
              </a:ext>
            </a:extLst>
          </p:cNvPr>
          <p:cNvSpPr txBox="1"/>
          <p:nvPr/>
        </p:nvSpPr>
        <p:spPr>
          <a:xfrm>
            <a:off x="7713998" y="6228020"/>
            <a:ext cx="530916" cy="369332"/>
          </a:xfrm>
          <a:prstGeom prst="rect">
            <a:avLst/>
          </a:prstGeom>
          <a:noFill/>
        </p:spPr>
        <p:txBody>
          <a:bodyPr wrap="none" rtlCol="0">
            <a:spAutoFit/>
          </a:bodyPr>
          <a:lstStyle/>
          <a:p>
            <a:r>
              <a:rPr lang="en-US" altLang="zh-CN" sz="1800" dirty="0">
                <a:solidFill>
                  <a:srgbClr val="E4A4DC"/>
                </a:solidFill>
              </a:rPr>
              <a:t>105</a:t>
            </a:r>
            <a:endParaRPr lang="zh-CN" altLang="en-US" sz="1800" dirty="0">
              <a:solidFill>
                <a:srgbClr val="E4A4D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5393"/>
                                        </p:tgtEl>
                                        <p:attrNameLst>
                                          <p:attrName>style.visibility</p:attrName>
                                        </p:attrNameLst>
                                      </p:cBhvr>
                                      <p:to>
                                        <p:strVal val="visible"/>
                                      </p:to>
                                    </p:set>
                                    <p:anim calcmode="lin" valueType="num">
                                      <p:cBhvr>
                                        <p:cTn id="7" dur="500" fill="hold"/>
                                        <p:tgtEl>
                                          <p:spTgt spid="15393"/>
                                        </p:tgtEl>
                                        <p:attrNameLst>
                                          <p:attrName>ppt_w</p:attrName>
                                        </p:attrNameLst>
                                      </p:cBhvr>
                                      <p:tavLst>
                                        <p:tav tm="0">
                                          <p:val>
                                            <p:fltVal val="0"/>
                                          </p:val>
                                        </p:tav>
                                        <p:tav tm="100000">
                                          <p:val>
                                            <p:strVal val="#ppt_w"/>
                                          </p:val>
                                        </p:tav>
                                      </p:tavLst>
                                    </p:anim>
                                    <p:anim calcmode="lin" valueType="num">
                                      <p:cBhvr>
                                        <p:cTn id="8" dur="500" fill="hold"/>
                                        <p:tgtEl>
                                          <p:spTgt spid="15393"/>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15373"/>
                                        </p:tgtEl>
                                        <p:attrNameLst>
                                          <p:attrName>style.visibility</p:attrName>
                                        </p:attrNameLst>
                                      </p:cBhvr>
                                      <p:to>
                                        <p:strVal val="visible"/>
                                      </p:to>
                                    </p:set>
                                    <p:animEffect filter="wipe(left)">
                                      <p:cBhvr>
                                        <p:cTn id="13" dur="500"/>
                                        <p:tgtEl>
                                          <p:spTgt spid="15373"/>
                                        </p:tgtEl>
                                      </p:cBhvr>
                                    </p:animEffect>
                                  </p:childTnLst>
                                </p:cTn>
                              </p:par>
                            </p:childTnLst>
                          </p:cTn>
                        </p:par>
                        <p:par>
                          <p:cTn id="14" fill="hold" nodeType="withGroup">
                            <p:stCondLst>
                              <p:cond delay="500"/>
                            </p:stCondLst>
                            <p:childTnLst>
                              <p:par>
                                <p:cTn id="15" presetID="22" presetClass="entr" presetSubtype="8" fill="hold" grpId="0" nodeType="afterEffect">
                                  <p:stCondLst>
                                    <p:cond delay="0"/>
                                  </p:stCondLst>
                                  <p:iterate type="lt">
                                    <p:tmPct val="100000"/>
                                  </p:iterate>
                                  <p:childTnLst>
                                    <p:set>
                                      <p:cBhvr>
                                        <p:cTn id="16" dur="1" fill="hold">
                                          <p:stCondLst>
                                            <p:cond delay="0"/>
                                          </p:stCondLst>
                                        </p:cTn>
                                        <p:tgtEl>
                                          <p:spTgt spid="15362"/>
                                        </p:tgtEl>
                                        <p:attrNameLst>
                                          <p:attrName>style.visibility</p:attrName>
                                        </p:attrNameLst>
                                      </p:cBhvr>
                                      <p:to>
                                        <p:strVal val="visible"/>
                                      </p:to>
                                    </p:set>
                                    <p:animEffect filter="wipe(left)">
                                      <p:cBhvr>
                                        <p:cTn id="17" dur="75"/>
                                        <p:tgtEl>
                                          <p:spTgt spid="15362"/>
                                        </p:tgtEl>
                                      </p:cBhvr>
                                    </p:animEffect>
                                  </p:childTnLst>
                                </p:cTn>
                              </p:par>
                            </p:childTnLst>
                          </p:cTn>
                        </p:par>
                        <p:par>
                          <p:cTn id="18" fill="hold" nodeType="afterGroup">
                            <p:stCondLst>
                              <p:cond delay="800"/>
                            </p:stCondLst>
                            <p:childTnLst>
                              <p:par>
                                <p:cTn id="19" presetID="22" presetClass="entr" presetSubtype="8" fill="hold" nodeType="afterEffect">
                                  <p:stCondLst>
                                    <p:cond delay="0"/>
                                  </p:stCondLst>
                                  <p:childTnLst>
                                    <p:set>
                                      <p:cBhvr>
                                        <p:cTn id="20" dur="1" fill="hold">
                                          <p:stCondLst>
                                            <p:cond delay="0"/>
                                          </p:stCondLst>
                                        </p:cTn>
                                        <p:tgtEl>
                                          <p:spTgt spid="15363"/>
                                        </p:tgtEl>
                                        <p:attrNameLst>
                                          <p:attrName>style.visibility</p:attrName>
                                        </p:attrNameLst>
                                      </p:cBhvr>
                                      <p:to>
                                        <p:strVal val="visible"/>
                                      </p:to>
                                    </p:set>
                                    <p:animEffect filter="wipe(left)">
                                      <p:cBhvr>
                                        <p:cTn id="21" dur="500"/>
                                        <p:tgtEl>
                                          <p:spTgt spid="15363"/>
                                        </p:tgtEl>
                                      </p:cBhvr>
                                    </p:animEffect>
                                  </p:childTnLst>
                                </p:cTn>
                              </p:par>
                            </p:childTnLst>
                          </p:cTn>
                        </p:par>
                        <p:par>
                          <p:cTn id="22" fill="hold">
                            <p:stCondLst>
                              <p:cond delay="1300"/>
                            </p:stCondLst>
                            <p:childTnLst>
                              <p:par>
                                <p:cTn id="23" presetID="22" presetClass="entr" presetSubtype="8" fill="hold" grpId="0" nodeType="afterEffect">
                                  <p:stCondLst>
                                    <p:cond delay="0"/>
                                  </p:stCondLst>
                                  <p:iterate type="lt">
                                    <p:tmPct val="100000"/>
                                  </p:iterate>
                                  <p:childTnLst>
                                    <p:set>
                                      <p:cBhvr>
                                        <p:cTn id="24" dur="1" fill="hold">
                                          <p:stCondLst>
                                            <p:cond delay="0"/>
                                          </p:stCondLst>
                                        </p:cTn>
                                        <p:tgtEl>
                                          <p:spTgt spid="15369"/>
                                        </p:tgtEl>
                                        <p:attrNameLst>
                                          <p:attrName>style.visibility</p:attrName>
                                        </p:attrNameLst>
                                      </p:cBhvr>
                                      <p:to>
                                        <p:strVal val="visible"/>
                                      </p:to>
                                    </p:set>
                                    <p:animEffect filter="wipe(left)">
                                      <p:cBhvr>
                                        <p:cTn id="25" dur="75"/>
                                        <p:tgtEl>
                                          <p:spTgt spid="15369"/>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circle(in)">
                                      <p:cBhvr>
                                        <p:cTn id="30" dur="2000"/>
                                        <p:tgtEl>
                                          <p:spTgt spid="39"/>
                                        </p:tgtEl>
                                      </p:cBhvr>
                                    </p:animEffect>
                                  </p:childTnLst>
                                </p:cTn>
                              </p:par>
                            </p:childTnLst>
                          </p:cTn>
                        </p:par>
                        <p:par>
                          <p:cTn id="31" fill="hold">
                            <p:stCondLst>
                              <p:cond delay="2000"/>
                            </p:stCondLst>
                            <p:childTnLst>
                              <p:par>
                                <p:cTn id="32" presetID="22" presetClass="entr" presetSubtype="8" fill="hold" grpId="0" nodeType="afterEffect">
                                  <p:stCondLst>
                                    <p:cond delay="0"/>
                                  </p:stCondLst>
                                  <p:iterate type="lt">
                                    <p:tmPct val="100000"/>
                                  </p:iterate>
                                  <p:childTnLst>
                                    <p:set>
                                      <p:cBhvr>
                                        <p:cTn id="33" dur="1" fill="hold">
                                          <p:stCondLst>
                                            <p:cond delay="0"/>
                                          </p:stCondLst>
                                        </p:cTn>
                                        <p:tgtEl>
                                          <p:spTgt spid="15391"/>
                                        </p:tgtEl>
                                        <p:attrNameLst>
                                          <p:attrName>style.visibility</p:attrName>
                                        </p:attrNameLst>
                                      </p:cBhvr>
                                      <p:to>
                                        <p:strVal val="visible"/>
                                      </p:to>
                                    </p:set>
                                    <p:animEffect filter="wipe(left)">
                                      <p:cBhvr>
                                        <p:cTn id="34" dur="75"/>
                                        <p:tgtEl>
                                          <p:spTgt spid="15391"/>
                                        </p:tgtEl>
                                      </p:cBhvr>
                                    </p:animEffect>
                                  </p:childTnLst>
                                </p:cTn>
                              </p:par>
                            </p:childTnLst>
                          </p:cTn>
                        </p:par>
                        <p:par>
                          <p:cTn id="35" fill="hold">
                            <p:stCondLst>
                              <p:cond delay="2075"/>
                            </p:stCondLst>
                            <p:childTnLst>
                              <p:par>
                                <p:cTn id="36" presetID="22" presetClass="entr" presetSubtype="1" fill="hold" grpId="0" nodeType="afterEffect">
                                  <p:stCondLst>
                                    <p:cond delay="0"/>
                                  </p:stCondLst>
                                  <p:childTnLst>
                                    <p:set>
                                      <p:cBhvr>
                                        <p:cTn id="37" dur="1" fill="hold">
                                          <p:stCondLst>
                                            <p:cond delay="0"/>
                                          </p:stCondLst>
                                        </p:cTn>
                                        <p:tgtEl>
                                          <p:spTgt spid="15395"/>
                                        </p:tgtEl>
                                        <p:attrNameLst>
                                          <p:attrName>style.visibility</p:attrName>
                                        </p:attrNameLst>
                                      </p:cBhvr>
                                      <p:to>
                                        <p:strVal val="visible"/>
                                      </p:to>
                                    </p:set>
                                    <p:animEffect transition="in" filter="wipe(up)">
                                      <p:cBhvr>
                                        <p:cTn id="38" dur="250"/>
                                        <p:tgtEl>
                                          <p:spTgt spid="15395"/>
                                        </p:tgtEl>
                                      </p:cBhvr>
                                    </p:animEffect>
                                  </p:childTnLst>
                                </p:cTn>
                              </p:par>
                            </p:childTnLst>
                          </p:cTn>
                        </p:par>
                        <p:par>
                          <p:cTn id="39" fill="hold">
                            <p:stCondLst>
                              <p:cond delay="2325"/>
                            </p:stCondLst>
                            <p:childTnLst>
                              <p:par>
                                <p:cTn id="40" presetID="22" presetClass="entr" presetSubtype="1" fill="hold" grpId="0" nodeType="afterEffect">
                                  <p:stCondLst>
                                    <p:cond delay="0"/>
                                  </p:stCondLst>
                                  <p:iterate type="lt">
                                    <p:tmPct val="100000"/>
                                  </p:iterate>
                                  <p:childTnLst>
                                    <p:set>
                                      <p:cBhvr>
                                        <p:cTn id="41" dur="1" fill="hold">
                                          <p:stCondLst>
                                            <p:cond delay="0"/>
                                          </p:stCondLst>
                                        </p:cTn>
                                        <p:tgtEl>
                                          <p:spTgt spid="15370">
                                            <p:txEl>
                                              <p:pRg st="0" end="0"/>
                                            </p:txEl>
                                          </p:spTgt>
                                        </p:tgtEl>
                                        <p:attrNameLst>
                                          <p:attrName>style.visibility</p:attrName>
                                        </p:attrNameLst>
                                      </p:cBhvr>
                                      <p:to>
                                        <p:strVal val="visible"/>
                                      </p:to>
                                    </p:set>
                                    <p:animEffect filter="wipe(up)">
                                      <p:cBhvr>
                                        <p:cTn id="42" dur="10"/>
                                        <p:tgtEl>
                                          <p:spTgt spid="15370">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circle(in)">
                                      <p:cBhvr>
                                        <p:cTn id="47" dur="2000"/>
                                        <p:tgtEl>
                                          <p:spTgt spid="38"/>
                                        </p:tgtEl>
                                      </p:cBhvr>
                                    </p:animEffect>
                                  </p:childTnLst>
                                </p:cTn>
                              </p:par>
                            </p:childTnLst>
                          </p:cTn>
                        </p:par>
                        <p:par>
                          <p:cTn id="48" fill="hold">
                            <p:stCondLst>
                              <p:cond delay="2000"/>
                            </p:stCondLst>
                            <p:childTnLst>
                              <p:par>
                                <p:cTn id="49" presetID="22" presetClass="entr" presetSubtype="1" fill="hold" grpId="0" nodeType="afterEffect">
                                  <p:stCondLst>
                                    <p:cond delay="0"/>
                                  </p:stCondLst>
                                  <p:childTnLst>
                                    <p:set>
                                      <p:cBhvr>
                                        <p:cTn id="50" dur="1" fill="hold">
                                          <p:stCondLst>
                                            <p:cond delay="0"/>
                                          </p:stCondLst>
                                        </p:cTn>
                                        <p:tgtEl>
                                          <p:spTgt spid="15396"/>
                                        </p:tgtEl>
                                        <p:attrNameLst>
                                          <p:attrName>style.visibility</p:attrName>
                                        </p:attrNameLst>
                                      </p:cBhvr>
                                      <p:to>
                                        <p:strVal val="visible"/>
                                      </p:to>
                                    </p:set>
                                    <p:animEffect transition="in" filter="wipe(up)">
                                      <p:cBhvr>
                                        <p:cTn id="51" dur="10"/>
                                        <p:tgtEl>
                                          <p:spTgt spid="1539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5371">
                                            <p:txEl>
                                              <p:pRg st="0" end="0"/>
                                            </p:txEl>
                                          </p:spTgt>
                                        </p:tgtEl>
                                        <p:attrNameLst>
                                          <p:attrName>style.visibility</p:attrName>
                                        </p:attrNameLst>
                                      </p:cBhvr>
                                      <p:to>
                                        <p:strVal val="visible"/>
                                      </p:to>
                                    </p:set>
                                    <p:animEffect filter="wipe(up)">
                                      <p:cBhvr>
                                        <p:cTn id="56" dur="500"/>
                                        <p:tgtEl>
                                          <p:spTgt spid="15371">
                                            <p:txEl>
                                              <p:pRg st="0" end="0"/>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5371">
                                            <p:txEl>
                                              <p:pRg st="1" end="1"/>
                                            </p:txEl>
                                          </p:spTgt>
                                        </p:tgtEl>
                                        <p:attrNameLst>
                                          <p:attrName>style.visibility</p:attrName>
                                        </p:attrNameLst>
                                      </p:cBhvr>
                                      <p:to>
                                        <p:strVal val="visible"/>
                                      </p:to>
                                    </p:set>
                                    <p:animEffect filter="wipe(up)">
                                      <p:cBhvr>
                                        <p:cTn id="61" dur="500"/>
                                        <p:tgtEl>
                                          <p:spTgt spid="15371">
                                            <p:txEl>
                                              <p:pRg st="1" end="1"/>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15372"/>
                                        </p:tgtEl>
                                        <p:attrNameLst>
                                          <p:attrName>style.visibility</p:attrName>
                                        </p:attrNameLst>
                                      </p:cBhvr>
                                      <p:to>
                                        <p:strVal val="visible"/>
                                      </p:to>
                                    </p:set>
                                    <p:animEffect filter="dissolve">
                                      <p:cBhvr>
                                        <p:cTn id="66" dur="500"/>
                                        <p:tgtEl>
                                          <p:spTgt spid="15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ldLvl="0"/>
      <p:bldP spid="15369" grpId="0" bldLvl="0"/>
      <p:bldP spid="15370" grpId="0" build="p" bldLvl="0"/>
      <p:bldP spid="15371" grpId="0" build="p" bldLvl="0"/>
      <p:bldP spid="15391" grpId="0" bldLvl="0"/>
      <p:bldP spid="15393" grpId="0" bldLvl="0"/>
      <p:bldP spid="15395" grpId="0" bldLvl="0" animBg="1"/>
      <p:bldP spid="15396" grpId="0" bldLvl="0" animBg="1"/>
      <p:bldP spid="38" grpId="0" animBg="1"/>
      <p:bldP spid="3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760660" y="316925"/>
            <a:ext cx="45926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zh-CN" sz="3200" b="0" dirty="0">
                <a:solidFill>
                  <a:srgbClr val="0000FF"/>
                </a:solidFill>
                <a:latin typeface="黑体" panose="02010609060101010101" pitchFamily="49" charset="-122"/>
                <a:ea typeface="黑体" panose="02010609060101010101" pitchFamily="49" charset="-122"/>
                <a:sym typeface="Arial" pitchFamily="34" charset="0"/>
              </a:rPr>
              <a:t>3</a:t>
            </a:r>
            <a:r>
              <a:rPr lang="zh-CN" altLang="en-US" sz="3200" b="0" dirty="0">
                <a:solidFill>
                  <a:srgbClr val="0000FF"/>
                </a:solidFill>
                <a:latin typeface="黑体" panose="02010609060101010101" pitchFamily="49" charset="-122"/>
                <a:ea typeface="黑体" panose="02010609060101010101" pitchFamily="49" charset="-122"/>
                <a:sym typeface="Arial" pitchFamily="34" charset="0"/>
              </a:rPr>
              <a:t>、</a:t>
            </a:r>
            <a:r>
              <a:rPr lang="en-US" altLang="zh-CN" sz="3200" b="0" dirty="0">
                <a:solidFill>
                  <a:srgbClr val="0000FF"/>
                </a:solidFill>
                <a:latin typeface="黑体" panose="02010609060101010101" pitchFamily="49" charset="-122"/>
                <a:ea typeface="黑体" panose="02010609060101010101" pitchFamily="49" charset="-122"/>
                <a:sym typeface="Arial" pitchFamily="34" charset="0"/>
              </a:rPr>
              <a:t>P</a:t>
            </a:r>
            <a:r>
              <a:rPr lang="zh-CN" altLang="en-US" sz="3200" b="0" dirty="0">
                <a:solidFill>
                  <a:srgbClr val="0000FF"/>
                </a:solidFill>
                <a:latin typeface="黑体" panose="02010609060101010101" pitchFamily="49" charset="-122"/>
                <a:ea typeface="黑体" panose="02010609060101010101" pitchFamily="49" charset="-122"/>
                <a:sym typeface="Arial" pitchFamily="34" charset="0"/>
              </a:rPr>
              <a:t>沟道 </a:t>
            </a:r>
            <a:r>
              <a:rPr lang="en-US" altLang="zh-CN" sz="3200" b="0" dirty="0">
                <a:solidFill>
                  <a:srgbClr val="0000FF"/>
                </a:solidFill>
                <a:latin typeface="黑体" panose="02010609060101010101" pitchFamily="49" charset="-122"/>
                <a:ea typeface="黑体" panose="02010609060101010101" pitchFamily="49" charset="-122"/>
                <a:sym typeface="Arial" pitchFamily="34" charset="0"/>
              </a:rPr>
              <a:t>MOSFET</a:t>
            </a:r>
            <a:endParaRPr lang="zh-CN" altLang="en-US" sz="2800" b="0" dirty="0">
              <a:solidFill>
                <a:srgbClr val="0000FF"/>
              </a:solidFill>
              <a:latin typeface="黑体" panose="02010609060101010101" pitchFamily="49" charset="-122"/>
              <a:ea typeface="黑体" panose="02010609060101010101" pitchFamily="49" charset="-122"/>
            </a:endParaRPr>
          </a:p>
        </p:txBody>
      </p:sp>
      <p:sp>
        <p:nvSpPr>
          <p:cNvPr id="16387" name="Rectangle 3"/>
          <p:cNvSpPr>
            <a:spLocks noChangeArrowheads="1"/>
          </p:cNvSpPr>
          <p:nvPr/>
        </p:nvSpPr>
        <p:spPr bwMode="auto">
          <a:xfrm>
            <a:off x="1627188" y="1073684"/>
            <a:ext cx="1543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a:solidFill>
                  <a:schemeClr val="tx1"/>
                </a:solidFill>
                <a:latin typeface="Times New Roman" pitchFamily="18" charset="0"/>
                <a:sym typeface="Arial" pitchFamily="34" charset="0"/>
              </a:rPr>
              <a:t>增强型</a:t>
            </a:r>
            <a:endParaRPr lang="zh-CN" altLang="en-US">
              <a:latin typeface="Times New Roman" pitchFamily="18" charset="0"/>
            </a:endParaRPr>
          </a:p>
        </p:txBody>
      </p:sp>
      <p:sp>
        <p:nvSpPr>
          <p:cNvPr id="16388" name="Rectangle 4"/>
          <p:cNvSpPr>
            <a:spLocks noChangeArrowheads="1"/>
          </p:cNvSpPr>
          <p:nvPr/>
        </p:nvSpPr>
        <p:spPr bwMode="auto">
          <a:xfrm>
            <a:off x="5586413" y="1002246"/>
            <a:ext cx="1546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a:solidFill>
                  <a:schemeClr val="tx1"/>
                </a:solidFill>
                <a:latin typeface="Times New Roman" pitchFamily="18" charset="0"/>
                <a:sym typeface="Arial" pitchFamily="34" charset="0"/>
              </a:rPr>
              <a:t>耗尽型</a:t>
            </a:r>
            <a:endParaRPr lang="zh-CN" altLang="en-US">
              <a:latin typeface="Times New Roman" pitchFamily="18" charset="0"/>
            </a:endParaRPr>
          </a:p>
        </p:txBody>
      </p:sp>
      <p:grpSp>
        <p:nvGrpSpPr>
          <p:cNvPr id="16389" name="Group 5"/>
          <p:cNvGrpSpPr>
            <a:grpSpLocks/>
          </p:cNvGrpSpPr>
          <p:nvPr/>
        </p:nvGrpSpPr>
        <p:grpSpPr bwMode="auto">
          <a:xfrm>
            <a:off x="2705100" y="4365625"/>
            <a:ext cx="1354138" cy="1673225"/>
            <a:chOff x="0" y="0"/>
            <a:chExt cx="1008" cy="1255"/>
          </a:xfrm>
        </p:grpSpPr>
        <p:sp>
          <p:nvSpPr>
            <p:cNvPr id="15387" name="Line 6"/>
            <p:cNvSpPr>
              <a:spLocks noChangeShapeType="1"/>
            </p:cNvSpPr>
            <p:nvPr/>
          </p:nvSpPr>
          <p:spPr bwMode="auto">
            <a:xfrm>
              <a:off x="336" y="384"/>
              <a:ext cx="1"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388" name="Line 7"/>
            <p:cNvSpPr>
              <a:spLocks noChangeShapeType="1"/>
            </p:cNvSpPr>
            <p:nvPr/>
          </p:nvSpPr>
          <p:spPr bwMode="auto">
            <a:xfrm>
              <a:off x="432" y="336"/>
              <a:ext cx="1"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389" name="Line 8"/>
            <p:cNvSpPr>
              <a:spLocks noChangeShapeType="1"/>
            </p:cNvSpPr>
            <p:nvPr/>
          </p:nvSpPr>
          <p:spPr bwMode="auto">
            <a:xfrm>
              <a:off x="432" y="480"/>
              <a:ext cx="1"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390" name="Line 9"/>
            <p:cNvSpPr>
              <a:spLocks noChangeShapeType="1"/>
            </p:cNvSpPr>
            <p:nvPr/>
          </p:nvSpPr>
          <p:spPr bwMode="auto">
            <a:xfrm>
              <a:off x="432" y="624"/>
              <a:ext cx="1"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391" name="Line 10"/>
            <p:cNvSpPr>
              <a:spLocks noChangeShapeType="1"/>
            </p:cNvSpPr>
            <p:nvPr/>
          </p:nvSpPr>
          <p:spPr bwMode="auto">
            <a:xfrm>
              <a:off x="432" y="384"/>
              <a:ext cx="96"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5392" name="Line 11"/>
            <p:cNvSpPr>
              <a:spLocks noChangeShapeType="1"/>
            </p:cNvSpPr>
            <p:nvPr/>
          </p:nvSpPr>
          <p:spPr bwMode="auto">
            <a:xfrm flipH="1">
              <a:off x="432" y="528"/>
              <a:ext cx="192" cy="1"/>
            </a:xfrm>
            <a:prstGeom prst="line">
              <a:avLst/>
            </a:prstGeom>
            <a:noFill/>
            <a:ln w="28575">
              <a:solidFill>
                <a:schemeClr val="tx1"/>
              </a:solidFill>
              <a:round/>
              <a:headEnd type="stealth"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393" name="Line 12"/>
            <p:cNvSpPr>
              <a:spLocks noChangeShapeType="1"/>
            </p:cNvSpPr>
            <p:nvPr/>
          </p:nvSpPr>
          <p:spPr bwMode="auto">
            <a:xfrm>
              <a:off x="432" y="672"/>
              <a:ext cx="96"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394" name="Line 13"/>
            <p:cNvSpPr>
              <a:spLocks noChangeShapeType="1"/>
            </p:cNvSpPr>
            <p:nvPr/>
          </p:nvSpPr>
          <p:spPr bwMode="auto">
            <a:xfrm flipV="1">
              <a:off x="528" y="144"/>
              <a:ext cx="1"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395" name="Line 14"/>
            <p:cNvSpPr>
              <a:spLocks noChangeShapeType="1"/>
            </p:cNvSpPr>
            <p:nvPr/>
          </p:nvSpPr>
          <p:spPr bwMode="auto">
            <a:xfrm>
              <a:off x="144" y="672"/>
              <a:ext cx="192"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396" name="Oval 15"/>
            <p:cNvSpPr>
              <a:spLocks noChangeArrowheads="1"/>
            </p:cNvSpPr>
            <p:nvPr/>
          </p:nvSpPr>
          <p:spPr bwMode="auto">
            <a:xfrm>
              <a:off x="96" y="645"/>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endParaRPr lang="zh-CN" altLang="zh-CN">
                <a:solidFill>
                  <a:srgbClr val="000000"/>
                </a:solidFill>
                <a:latin typeface="Times New Roman" pitchFamily="18" charset="0"/>
                <a:sym typeface="Arial" pitchFamily="34" charset="0"/>
              </a:endParaRPr>
            </a:p>
          </p:txBody>
        </p:sp>
        <p:sp>
          <p:nvSpPr>
            <p:cNvPr id="15397" name="Line 16"/>
            <p:cNvSpPr>
              <a:spLocks noChangeShapeType="1"/>
            </p:cNvSpPr>
            <p:nvPr/>
          </p:nvSpPr>
          <p:spPr bwMode="auto">
            <a:xfrm flipV="1">
              <a:off x="528" y="672"/>
              <a:ext cx="1"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398" name="Oval 17"/>
            <p:cNvSpPr>
              <a:spLocks noChangeArrowheads="1"/>
            </p:cNvSpPr>
            <p:nvPr/>
          </p:nvSpPr>
          <p:spPr bwMode="auto">
            <a:xfrm>
              <a:off x="816" y="501"/>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endParaRPr lang="zh-CN" altLang="zh-CN">
                <a:solidFill>
                  <a:srgbClr val="000000"/>
                </a:solidFill>
                <a:latin typeface="Times New Roman" pitchFamily="18" charset="0"/>
                <a:sym typeface="Arial" pitchFamily="34" charset="0"/>
              </a:endParaRPr>
            </a:p>
          </p:txBody>
        </p:sp>
        <p:sp>
          <p:nvSpPr>
            <p:cNvPr id="15399" name="Oval 18"/>
            <p:cNvSpPr>
              <a:spLocks noChangeArrowheads="1"/>
            </p:cNvSpPr>
            <p:nvPr/>
          </p:nvSpPr>
          <p:spPr bwMode="auto">
            <a:xfrm>
              <a:off x="505" y="960"/>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endParaRPr lang="zh-CN" altLang="zh-CN">
                <a:solidFill>
                  <a:srgbClr val="000000"/>
                </a:solidFill>
                <a:latin typeface="Times New Roman" pitchFamily="18" charset="0"/>
                <a:sym typeface="Arial" pitchFamily="34" charset="0"/>
              </a:endParaRPr>
            </a:p>
          </p:txBody>
        </p:sp>
        <p:sp>
          <p:nvSpPr>
            <p:cNvPr id="15400" name="Oval 19"/>
            <p:cNvSpPr>
              <a:spLocks noChangeArrowheads="1"/>
            </p:cNvSpPr>
            <p:nvPr/>
          </p:nvSpPr>
          <p:spPr bwMode="auto">
            <a:xfrm>
              <a:off x="505" y="96"/>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endParaRPr lang="zh-CN" altLang="zh-CN">
                <a:solidFill>
                  <a:srgbClr val="000000"/>
                </a:solidFill>
                <a:latin typeface="Times New Roman" pitchFamily="18" charset="0"/>
                <a:sym typeface="Arial" pitchFamily="34" charset="0"/>
              </a:endParaRPr>
            </a:p>
          </p:txBody>
        </p:sp>
        <p:sp>
          <p:nvSpPr>
            <p:cNvPr id="15401" name="Rectangle 20"/>
            <p:cNvSpPr>
              <a:spLocks noChangeArrowheads="1"/>
            </p:cNvSpPr>
            <p:nvPr/>
          </p:nvSpPr>
          <p:spPr bwMode="auto">
            <a:xfrm>
              <a:off x="528" y="912"/>
              <a:ext cx="264"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a:solidFill>
                    <a:srgbClr val="000000"/>
                  </a:solidFill>
                  <a:latin typeface="Times New Roman" pitchFamily="18" charset="0"/>
                  <a:sym typeface="Arial" pitchFamily="34" charset="0"/>
                </a:rPr>
                <a:t>S</a:t>
              </a:r>
              <a:endParaRPr lang="zh-CN" altLang="en-US">
                <a:latin typeface="Times New Roman" pitchFamily="18" charset="0"/>
              </a:endParaRPr>
            </a:p>
          </p:txBody>
        </p:sp>
        <p:sp>
          <p:nvSpPr>
            <p:cNvPr id="15402" name="Rectangle 21"/>
            <p:cNvSpPr>
              <a:spLocks noChangeArrowheads="1"/>
            </p:cNvSpPr>
            <p:nvPr/>
          </p:nvSpPr>
          <p:spPr bwMode="auto">
            <a:xfrm>
              <a:off x="0" y="671"/>
              <a:ext cx="313"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a:solidFill>
                    <a:srgbClr val="000000"/>
                  </a:solidFill>
                  <a:latin typeface="Times New Roman" pitchFamily="18" charset="0"/>
                  <a:sym typeface="Arial" pitchFamily="34" charset="0"/>
                </a:rPr>
                <a:t>G</a:t>
              </a:r>
              <a:endParaRPr lang="zh-CN" altLang="en-US">
                <a:latin typeface="Times New Roman" pitchFamily="18" charset="0"/>
              </a:endParaRPr>
            </a:p>
          </p:txBody>
        </p:sp>
        <p:sp>
          <p:nvSpPr>
            <p:cNvPr id="15403" name="Rectangle 22"/>
            <p:cNvSpPr>
              <a:spLocks noChangeArrowheads="1"/>
            </p:cNvSpPr>
            <p:nvPr/>
          </p:nvSpPr>
          <p:spPr bwMode="auto">
            <a:xfrm>
              <a:off x="528" y="0"/>
              <a:ext cx="255"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a:solidFill>
                    <a:srgbClr val="000000"/>
                  </a:solidFill>
                  <a:latin typeface="Times New Roman" pitchFamily="18" charset="0"/>
                  <a:sym typeface="Arial" pitchFamily="34" charset="0"/>
                </a:rPr>
                <a:t>D</a:t>
              </a:r>
              <a:endParaRPr lang="zh-CN" altLang="en-US">
                <a:latin typeface="Times New Roman" pitchFamily="18" charset="0"/>
              </a:endParaRPr>
            </a:p>
          </p:txBody>
        </p:sp>
        <p:sp>
          <p:nvSpPr>
            <p:cNvPr id="15404" name="Rectangle 23"/>
            <p:cNvSpPr>
              <a:spLocks noChangeArrowheads="1"/>
            </p:cNvSpPr>
            <p:nvPr/>
          </p:nvSpPr>
          <p:spPr bwMode="auto">
            <a:xfrm>
              <a:off x="719" y="529"/>
              <a:ext cx="289"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a:solidFill>
                    <a:srgbClr val="0033CC"/>
                  </a:solidFill>
                  <a:latin typeface="Times New Roman" pitchFamily="18" charset="0"/>
                  <a:sym typeface="Arial" pitchFamily="34" charset="0"/>
                </a:rPr>
                <a:t>B</a:t>
              </a:r>
              <a:endParaRPr lang="zh-CN" altLang="en-US">
                <a:latin typeface="Times New Roman" pitchFamily="18" charset="0"/>
              </a:endParaRPr>
            </a:p>
          </p:txBody>
        </p:sp>
        <p:sp>
          <p:nvSpPr>
            <p:cNvPr id="15405" name="Line 24"/>
            <p:cNvSpPr>
              <a:spLocks noChangeShapeType="1"/>
            </p:cNvSpPr>
            <p:nvPr/>
          </p:nvSpPr>
          <p:spPr bwMode="auto">
            <a:xfrm>
              <a:off x="480" y="528"/>
              <a:ext cx="336"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409" name="Group 25"/>
          <p:cNvGrpSpPr>
            <a:grpSpLocks/>
          </p:cNvGrpSpPr>
          <p:nvPr/>
        </p:nvGrpSpPr>
        <p:grpSpPr bwMode="auto">
          <a:xfrm>
            <a:off x="5040052" y="4295775"/>
            <a:ext cx="1466850" cy="1673225"/>
            <a:chOff x="0" y="0"/>
            <a:chExt cx="978" cy="1255"/>
          </a:xfrm>
        </p:grpSpPr>
        <p:sp>
          <p:nvSpPr>
            <p:cNvPr id="15370" name="Line 26"/>
            <p:cNvSpPr>
              <a:spLocks noChangeShapeType="1"/>
            </p:cNvSpPr>
            <p:nvPr/>
          </p:nvSpPr>
          <p:spPr bwMode="auto">
            <a:xfrm>
              <a:off x="336" y="384"/>
              <a:ext cx="1"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371" name="Line 27"/>
            <p:cNvSpPr>
              <a:spLocks noChangeShapeType="1"/>
            </p:cNvSpPr>
            <p:nvPr/>
          </p:nvSpPr>
          <p:spPr bwMode="auto">
            <a:xfrm>
              <a:off x="432" y="336"/>
              <a:ext cx="1"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372" name="Line 28"/>
            <p:cNvSpPr>
              <a:spLocks noChangeShapeType="1"/>
            </p:cNvSpPr>
            <p:nvPr/>
          </p:nvSpPr>
          <p:spPr bwMode="auto">
            <a:xfrm>
              <a:off x="432" y="384"/>
              <a:ext cx="96"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5373" name="Line 29"/>
            <p:cNvSpPr>
              <a:spLocks noChangeShapeType="1"/>
            </p:cNvSpPr>
            <p:nvPr/>
          </p:nvSpPr>
          <p:spPr bwMode="auto">
            <a:xfrm flipH="1">
              <a:off x="432" y="528"/>
              <a:ext cx="192" cy="1"/>
            </a:xfrm>
            <a:prstGeom prst="line">
              <a:avLst/>
            </a:prstGeom>
            <a:noFill/>
            <a:ln w="28575">
              <a:solidFill>
                <a:schemeClr val="tx1"/>
              </a:solidFill>
              <a:round/>
              <a:headEnd type="stealth"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374" name="Line 30"/>
            <p:cNvSpPr>
              <a:spLocks noChangeShapeType="1"/>
            </p:cNvSpPr>
            <p:nvPr/>
          </p:nvSpPr>
          <p:spPr bwMode="auto">
            <a:xfrm>
              <a:off x="432" y="672"/>
              <a:ext cx="96"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375" name="Line 31"/>
            <p:cNvSpPr>
              <a:spLocks noChangeShapeType="1"/>
            </p:cNvSpPr>
            <p:nvPr/>
          </p:nvSpPr>
          <p:spPr bwMode="auto">
            <a:xfrm flipV="1">
              <a:off x="528" y="144"/>
              <a:ext cx="1"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376" name="Line 32"/>
            <p:cNvSpPr>
              <a:spLocks noChangeShapeType="1"/>
            </p:cNvSpPr>
            <p:nvPr/>
          </p:nvSpPr>
          <p:spPr bwMode="auto">
            <a:xfrm>
              <a:off x="144" y="672"/>
              <a:ext cx="192"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377" name="Oval 33"/>
            <p:cNvSpPr>
              <a:spLocks noChangeArrowheads="1"/>
            </p:cNvSpPr>
            <p:nvPr/>
          </p:nvSpPr>
          <p:spPr bwMode="auto">
            <a:xfrm>
              <a:off x="96" y="645"/>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endParaRPr lang="zh-CN" altLang="zh-CN">
                <a:solidFill>
                  <a:srgbClr val="000000"/>
                </a:solidFill>
                <a:latin typeface="Times New Roman" pitchFamily="18" charset="0"/>
                <a:sym typeface="Arial" pitchFamily="34" charset="0"/>
              </a:endParaRPr>
            </a:p>
          </p:txBody>
        </p:sp>
        <p:sp>
          <p:nvSpPr>
            <p:cNvPr id="15378" name="Line 34"/>
            <p:cNvSpPr>
              <a:spLocks noChangeShapeType="1"/>
            </p:cNvSpPr>
            <p:nvPr/>
          </p:nvSpPr>
          <p:spPr bwMode="auto">
            <a:xfrm flipV="1">
              <a:off x="528" y="672"/>
              <a:ext cx="1"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379" name="Oval 35"/>
            <p:cNvSpPr>
              <a:spLocks noChangeArrowheads="1"/>
            </p:cNvSpPr>
            <p:nvPr/>
          </p:nvSpPr>
          <p:spPr bwMode="auto">
            <a:xfrm>
              <a:off x="816" y="501"/>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endParaRPr lang="zh-CN" altLang="zh-CN">
                <a:solidFill>
                  <a:srgbClr val="000000"/>
                </a:solidFill>
                <a:latin typeface="Times New Roman" pitchFamily="18" charset="0"/>
                <a:sym typeface="Arial" pitchFamily="34" charset="0"/>
              </a:endParaRPr>
            </a:p>
          </p:txBody>
        </p:sp>
        <p:sp>
          <p:nvSpPr>
            <p:cNvPr id="15380" name="Oval 36"/>
            <p:cNvSpPr>
              <a:spLocks noChangeArrowheads="1"/>
            </p:cNvSpPr>
            <p:nvPr/>
          </p:nvSpPr>
          <p:spPr bwMode="auto">
            <a:xfrm>
              <a:off x="505" y="960"/>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endParaRPr lang="zh-CN" altLang="zh-CN">
                <a:solidFill>
                  <a:srgbClr val="000000"/>
                </a:solidFill>
                <a:latin typeface="Times New Roman" pitchFamily="18" charset="0"/>
                <a:sym typeface="Arial" pitchFamily="34" charset="0"/>
              </a:endParaRPr>
            </a:p>
          </p:txBody>
        </p:sp>
        <p:sp>
          <p:nvSpPr>
            <p:cNvPr id="15381" name="Oval 37"/>
            <p:cNvSpPr>
              <a:spLocks noChangeArrowheads="1"/>
            </p:cNvSpPr>
            <p:nvPr/>
          </p:nvSpPr>
          <p:spPr bwMode="auto">
            <a:xfrm>
              <a:off x="505" y="96"/>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endParaRPr lang="zh-CN" altLang="zh-CN">
                <a:solidFill>
                  <a:srgbClr val="000000"/>
                </a:solidFill>
                <a:latin typeface="Times New Roman" pitchFamily="18" charset="0"/>
                <a:sym typeface="Arial" pitchFamily="34" charset="0"/>
              </a:endParaRPr>
            </a:p>
          </p:txBody>
        </p:sp>
        <p:sp>
          <p:nvSpPr>
            <p:cNvPr id="15382" name="Rectangle 38"/>
            <p:cNvSpPr>
              <a:spLocks noChangeArrowheads="1"/>
            </p:cNvSpPr>
            <p:nvPr/>
          </p:nvSpPr>
          <p:spPr bwMode="auto">
            <a:xfrm>
              <a:off x="528" y="912"/>
              <a:ext cx="235"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a:solidFill>
                    <a:srgbClr val="000000"/>
                  </a:solidFill>
                  <a:latin typeface="Times New Roman" pitchFamily="18" charset="0"/>
                  <a:sym typeface="Arial" pitchFamily="34" charset="0"/>
                </a:rPr>
                <a:t>S</a:t>
              </a:r>
              <a:endParaRPr lang="zh-CN" altLang="en-US">
                <a:latin typeface="Times New Roman" pitchFamily="18" charset="0"/>
              </a:endParaRPr>
            </a:p>
          </p:txBody>
        </p:sp>
        <p:sp>
          <p:nvSpPr>
            <p:cNvPr id="15383" name="Rectangle 39"/>
            <p:cNvSpPr>
              <a:spLocks noChangeArrowheads="1"/>
            </p:cNvSpPr>
            <p:nvPr/>
          </p:nvSpPr>
          <p:spPr bwMode="auto">
            <a:xfrm>
              <a:off x="0" y="671"/>
              <a:ext cx="280"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a:solidFill>
                    <a:srgbClr val="000000"/>
                  </a:solidFill>
                  <a:latin typeface="Times New Roman" pitchFamily="18" charset="0"/>
                  <a:sym typeface="Arial" pitchFamily="34" charset="0"/>
                </a:rPr>
                <a:t>G</a:t>
              </a:r>
              <a:endParaRPr lang="zh-CN" altLang="en-US">
                <a:latin typeface="Times New Roman" pitchFamily="18" charset="0"/>
              </a:endParaRPr>
            </a:p>
          </p:txBody>
        </p:sp>
        <p:sp>
          <p:nvSpPr>
            <p:cNvPr id="15384" name="Rectangle 40"/>
            <p:cNvSpPr>
              <a:spLocks noChangeArrowheads="1"/>
            </p:cNvSpPr>
            <p:nvPr/>
          </p:nvSpPr>
          <p:spPr bwMode="auto">
            <a:xfrm>
              <a:off x="528" y="0"/>
              <a:ext cx="255"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a:solidFill>
                    <a:srgbClr val="000000"/>
                  </a:solidFill>
                  <a:latin typeface="Times New Roman" pitchFamily="18" charset="0"/>
                  <a:sym typeface="Arial" pitchFamily="34" charset="0"/>
                </a:rPr>
                <a:t>D</a:t>
              </a:r>
              <a:endParaRPr lang="zh-CN" altLang="en-US">
                <a:latin typeface="Times New Roman" pitchFamily="18" charset="0"/>
              </a:endParaRPr>
            </a:p>
          </p:txBody>
        </p:sp>
        <p:sp>
          <p:nvSpPr>
            <p:cNvPr id="15385" name="Rectangle 41"/>
            <p:cNvSpPr>
              <a:spLocks noChangeArrowheads="1"/>
            </p:cNvSpPr>
            <p:nvPr/>
          </p:nvSpPr>
          <p:spPr bwMode="auto">
            <a:xfrm>
              <a:off x="720" y="529"/>
              <a:ext cx="258"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a:solidFill>
                    <a:srgbClr val="0033CC"/>
                  </a:solidFill>
                  <a:latin typeface="Times New Roman" pitchFamily="18" charset="0"/>
                  <a:sym typeface="Arial" pitchFamily="34" charset="0"/>
                </a:rPr>
                <a:t>B</a:t>
              </a:r>
              <a:endParaRPr lang="zh-CN" altLang="en-US">
                <a:latin typeface="Times New Roman" pitchFamily="18" charset="0"/>
              </a:endParaRPr>
            </a:p>
          </p:txBody>
        </p:sp>
        <p:sp>
          <p:nvSpPr>
            <p:cNvPr id="15386" name="Line 42"/>
            <p:cNvSpPr>
              <a:spLocks noChangeShapeType="1"/>
            </p:cNvSpPr>
            <p:nvPr/>
          </p:nvSpPr>
          <p:spPr bwMode="auto">
            <a:xfrm>
              <a:off x="480" y="528"/>
              <a:ext cx="336"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pic>
        <p:nvPicPr>
          <p:cNvPr id="16427" name="Object 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438" y="1811338"/>
            <a:ext cx="2971800" cy="2408237"/>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6428" name="Object 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5238" y="1724025"/>
            <a:ext cx="3048000" cy="247015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5" name="文本框 44">
            <a:extLst>
              <a:ext uri="{FF2B5EF4-FFF2-40B4-BE49-F238E27FC236}">
                <a16:creationId xmlns:a16="http://schemas.microsoft.com/office/drawing/2014/main" id="{A22B9930-2843-46DA-A3FA-429F5966110A}"/>
              </a:ext>
            </a:extLst>
          </p:cNvPr>
          <p:cNvSpPr txBox="1"/>
          <p:nvPr/>
        </p:nvSpPr>
        <p:spPr>
          <a:xfrm>
            <a:off x="7713998" y="6228020"/>
            <a:ext cx="530916" cy="369332"/>
          </a:xfrm>
          <a:prstGeom prst="rect">
            <a:avLst/>
          </a:prstGeom>
          <a:noFill/>
        </p:spPr>
        <p:txBody>
          <a:bodyPr wrap="none" rtlCol="0">
            <a:spAutoFit/>
          </a:bodyPr>
          <a:lstStyle/>
          <a:p>
            <a:r>
              <a:rPr lang="en-US" altLang="zh-CN" sz="1800" dirty="0">
                <a:solidFill>
                  <a:srgbClr val="E4A4DC"/>
                </a:solidFill>
              </a:rPr>
              <a:t>106</a:t>
            </a:r>
            <a:endParaRPr lang="zh-CN" altLang="en-US" sz="1800" dirty="0">
              <a:solidFill>
                <a:srgbClr val="E4A4D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6387">
                                            <p:txEl>
                                              <p:pRg st="0" end="0"/>
                                            </p:txEl>
                                          </p:spTgt>
                                        </p:tgtEl>
                                        <p:attrNameLst>
                                          <p:attrName>style.visibility</p:attrName>
                                        </p:attrNameLst>
                                      </p:cBhvr>
                                      <p:to>
                                        <p:strVal val="visible"/>
                                      </p:to>
                                    </p:set>
                                    <p:animEffect filter="wipe(up)">
                                      <p:cBhvr>
                                        <p:cTn id="7" dur="75"/>
                                        <p:tgtEl>
                                          <p:spTgt spid="16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6427"/>
                                        </p:tgtEl>
                                        <p:attrNameLst>
                                          <p:attrName>style.visibility</p:attrName>
                                        </p:attrNameLst>
                                      </p:cBhvr>
                                      <p:to>
                                        <p:strVal val="visible"/>
                                      </p:to>
                                    </p:set>
                                    <p:animEffect filter="wipe(up)">
                                      <p:cBhvr>
                                        <p:cTn id="12" dur="500"/>
                                        <p:tgtEl>
                                          <p:spTgt spid="16427"/>
                                        </p:tgtEl>
                                      </p:cBhvr>
                                    </p:animEffect>
                                  </p:childTnLst>
                                </p:cTn>
                              </p:par>
                            </p:childTnLst>
                          </p:cTn>
                        </p:par>
                        <p:par>
                          <p:cTn id="13" fill="hold" nodeType="afterGroup">
                            <p:stCondLst>
                              <p:cond delay="500"/>
                            </p:stCondLst>
                            <p:childTnLst>
                              <p:par>
                                <p:cTn id="14" presetID="4" presetClass="entr" presetSubtype="32" fill="hold" nodeType="afterEffect">
                                  <p:stCondLst>
                                    <p:cond delay="0"/>
                                  </p:stCondLst>
                                  <p:childTnLst>
                                    <p:set>
                                      <p:cBhvr>
                                        <p:cTn id="15" dur="1" fill="hold">
                                          <p:stCondLst>
                                            <p:cond delay="0"/>
                                          </p:stCondLst>
                                        </p:cTn>
                                        <p:tgtEl>
                                          <p:spTgt spid="16389"/>
                                        </p:tgtEl>
                                        <p:attrNameLst>
                                          <p:attrName>style.visibility</p:attrName>
                                        </p:attrNameLst>
                                      </p:cBhvr>
                                      <p:to>
                                        <p:strVal val="visible"/>
                                      </p:to>
                                    </p:set>
                                    <p:animEffect filter="box(out)">
                                      <p:cBhvr>
                                        <p:cTn id="16" dur="500"/>
                                        <p:tgtEl>
                                          <p:spTgt spid="1638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iterate type="lt">
                                    <p:tmPct val="100000"/>
                                  </p:iterate>
                                  <p:childTnLst>
                                    <p:set>
                                      <p:cBhvr>
                                        <p:cTn id="20" dur="1" fill="hold">
                                          <p:stCondLst>
                                            <p:cond delay="0"/>
                                          </p:stCondLst>
                                        </p:cTn>
                                        <p:tgtEl>
                                          <p:spTgt spid="16388">
                                            <p:txEl>
                                              <p:pRg st="0" end="0"/>
                                            </p:txEl>
                                          </p:spTgt>
                                        </p:tgtEl>
                                        <p:attrNameLst>
                                          <p:attrName>style.visibility</p:attrName>
                                        </p:attrNameLst>
                                      </p:cBhvr>
                                      <p:to>
                                        <p:strVal val="visible"/>
                                      </p:to>
                                    </p:set>
                                    <p:animEffect filter="wipe(up)">
                                      <p:cBhvr>
                                        <p:cTn id="21" dur="75"/>
                                        <p:tgtEl>
                                          <p:spTgt spid="16388">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16428"/>
                                        </p:tgtEl>
                                        <p:attrNameLst>
                                          <p:attrName>style.visibility</p:attrName>
                                        </p:attrNameLst>
                                      </p:cBhvr>
                                      <p:to>
                                        <p:strVal val="visible"/>
                                      </p:to>
                                    </p:set>
                                    <p:animEffect filter="wipe(up)">
                                      <p:cBhvr>
                                        <p:cTn id="26" dur="500"/>
                                        <p:tgtEl>
                                          <p:spTgt spid="16428"/>
                                        </p:tgtEl>
                                      </p:cBhvr>
                                    </p:animEffect>
                                  </p:childTnLst>
                                </p:cTn>
                              </p:par>
                            </p:childTnLst>
                          </p:cTn>
                        </p:par>
                        <p:par>
                          <p:cTn id="27" fill="hold" nodeType="afterGroup">
                            <p:stCondLst>
                              <p:cond delay="500"/>
                            </p:stCondLst>
                            <p:childTnLst>
                              <p:par>
                                <p:cTn id="28" presetID="4" presetClass="entr" presetSubtype="32" fill="hold" nodeType="afterEffect">
                                  <p:stCondLst>
                                    <p:cond delay="0"/>
                                  </p:stCondLst>
                                  <p:childTnLst>
                                    <p:set>
                                      <p:cBhvr>
                                        <p:cTn id="29" dur="1" fill="hold">
                                          <p:stCondLst>
                                            <p:cond delay="0"/>
                                          </p:stCondLst>
                                        </p:cTn>
                                        <p:tgtEl>
                                          <p:spTgt spid="16409"/>
                                        </p:tgtEl>
                                        <p:attrNameLst>
                                          <p:attrName>style.visibility</p:attrName>
                                        </p:attrNameLst>
                                      </p:cBhvr>
                                      <p:to>
                                        <p:strVal val="visible"/>
                                      </p:to>
                                    </p:set>
                                    <p:animEffect filter="box(out)">
                                      <p:cBhvr>
                                        <p:cTn id="30" dur="500"/>
                                        <p:tgtEl>
                                          <p:spTgt spid="16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bldLvl="0"/>
      <p:bldP spid="16388" grpId="0" build="p" bldLvl="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nvGraphicFramePr>
        <p:xfrm>
          <a:off x="4513263" y="3636963"/>
          <a:ext cx="112712" cy="214312"/>
        </p:xfrm>
        <a:graphic>
          <a:graphicData uri="http://schemas.openxmlformats.org/presentationml/2006/ole">
            <mc:AlternateContent xmlns:mc="http://schemas.openxmlformats.org/markup-compatibility/2006">
              <mc:Choice xmlns:v="urn:schemas-microsoft-com:vml" Requires="v">
                <p:oleObj spid="_x0000_s10248" name="公式" r:id="rId3" imgW="114151" imgH="215619" progId="Equation.3">
                  <p:embed/>
                </p:oleObj>
              </mc:Choice>
              <mc:Fallback>
                <p:oleObj name="公式" r:id="rId3" imgW="114151" imgH="215619" progId="Equation.3">
                  <p:embed/>
                  <p:pic>
                    <p:nvPicPr>
                      <p:cNvPr id="0" name="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3263" y="3636963"/>
                        <a:ext cx="112712" cy="214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4"/>
          <p:cNvGraphicFramePr>
            <a:graphicFrameLocks noChangeAspect="1"/>
          </p:cNvGraphicFramePr>
          <p:nvPr/>
        </p:nvGraphicFramePr>
        <p:xfrm>
          <a:off x="683568" y="1129270"/>
          <a:ext cx="7990510" cy="3343846"/>
        </p:xfrm>
        <a:graphic>
          <a:graphicData uri="http://schemas.openxmlformats.org/presentationml/2006/ole">
            <mc:AlternateContent xmlns:mc="http://schemas.openxmlformats.org/markup-compatibility/2006">
              <mc:Choice xmlns:v="urn:schemas-microsoft-com:vml" Requires="v">
                <p:oleObj spid="_x0000_s10249" name="Microsoft 公式 3.0" r:id="rId5" imgW="3720960" imgH="1574640" progId="Equation.3">
                  <p:embed/>
                </p:oleObj>
              </mc:Choice>
              <mc:Fallback>
                <p:oleObj name="Microsoft 公式 3.0" r:id="rId5" imgW="3720960" imgH="1574640" progId="Equation.3">
                  <p:embed/>
                  <p:pic>
                    <p:nvPicPr>
                      <p:cNvPr id="0" name="Picture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1129270"/>
                        <a:ext cx="7990510" cy="3343846"/>
                      </a:xfrm>
                      <a:prstGeom prst="rect">
                        <a:avLst/>
                      </a:prstGeom>
                      <a:solidFill>
                        <a:srgbClr val="F2F2F2"/>
                      </a:solidFill>
                    </p:spPr>
                  </p:pic>
                </p:oleObj>
              </mc:Fallback>
            </mc:AlternateContent>
          </a:graphicData>
        </a:graphic>
      </p:graphicFrame>
      <p:sp>
        <p:nvSpPr>
          <p:cNvPr id="4" name="Text Box 5"/>
          <p:cNvSpPr txBox="1">
            <a:spLocks noChangeArrowheads="1"/>
          </p:cNvSpPr>
          <p:nvPr/>
        </p:nvSpPr>
        <p:spPr bwMode="auto">
          <a:xfrm>
            <a:off x="884820" y="4797152"/>
            <a:ext cx="7467600" cy="1348061"/>
          </a:xfrm>
          <a:prstGeom prst="rect">
            <a:avLst/>
          </a:prstGeom>
          <a:noFill/>
          <a:ln w="9525">
            <a:noFill/>
            <a:miter lim="800000"/>
            <a:headEnd/>
            <a:tailEnd/>
          </a:ln>
          <a:effectLst/>
        </p:spPr>
        <p:txBody>
          <a:bodyPr>
            <a:spAutoFit/>
          </a:bodyPr>
          <a:lstStyle/>
          <a:p>
            <a:pPr marL="342900" indent="-342900" algn="l">
              <a:spcBef>
                <a:spcPct val="20000"/>
              </a:spcBef>
              <a:buFont typeface="Wingdings" pitchFamily="2" charset="2"/>
              <a:buChar char="p"/>
            </a:pPr>
            <a:r>
              <a:rPr lang="en-US" altLang="zh-CN" sz="2400" b="0" i="1" dirty="0" err="1">
                <a:solidFill>
                  <a:schemeClr val="tx1"/>
                </a:solidFill>
                <a:latin typeface="Times New Roman" pitchFamily="18" charset="0"/>
              </a:rPr>
              <a:t>u</a:t>
            </a:r>
            <a:r>
              <a:rPr lang="en-US" altLang="zh-CN" sz="2400" b="0" baseline="-25000" dirty="0" err="1">
                <a:solidFill>
                  <a:schemeClr val="tx1"/>
                </a:solidFill>
                <a:latin typeface="Times New Roman" pitchFamily="18" charset="0"/>
              </a:rPr>
              <a:t>GS</a:t>
            </a:r>
            <a:r>
              <a:rPr lang="en-US" altLang="zh-CN" sz="2400" b="0" dirty="0">
                <a:solidFill>
                  <a:schemeClr val="tx1"/>
                </a:solidFill>
                <a:latin typeface="Times New Roman" pitchFamily="18" charset="0"/>
              </a:rPr>
              <a:t>=0</a:t>
            </a:r>
            <a:r>
              <a:rPr lang="zh-CN" altLang="en-US" sz="2400" b="0" dirty="0">
                <a:solidFill>
                  <a:schemeClr val="tx1"/>
                </a:solidFill>
                <a:latin typeface="Times New Roman" pitchFamily="18" charset="0"/>
              </a:rPr>
              <a:t>可工作在恒流区的场效应管有哪几种？ </a:t>
            </a:r>
          </a:p>
          <a:p>
            <a:pPr marL="342900" indent="-342900" algn="l">
              <a:spcBef>
                <a:spcPct val="20000"/>
              </a:spcBef>
              <a:buFont typeface="Wingdings" pitchFamily="2" charset="2"/>
              <a:buChar char="p"/>
            </a:pPr>
            <a:r>
              <a:rPr lang="en-US" altLang="zh-CN" sz="2400" b="0" i="1" dirty="0" err="1">
                <a:solidFill>
                  <a:schemeClr val="tx1"/>
                </a:solidFill>
                <a:latin typeface="Times New Roman" pitchFamily="18" charset="0"/>
              </a:rPr>
              <a:t>u</a:t>
            </a:r>
            <a:r>
              <a:rPr lang="en-US" altLang="zh-CN" sz="2400" b="0" baseline="-25000" dirty="0" err="1">
                <a:solidFill>
                  <a:schemeClr val="tx1"/>
                </a:solidFill>
                <a:latin typeface="Times New Roman" pitchFamily="18" charset="0"/>
              </a:rPr>
              <a:t>GS</a:t>
            </a:r>
            <a:r>
              <a:rPr lang="zh-CN" altLang="en-US" sz="2400" b="0" dirty="0">
                <a:solidFill>
                  <a:schemeClr val="tx1"/>
                </a:solidFill>
                <a:latin typeface="Times New Roman" pitchFamily="18" charset="0"/>
              </a:rPr>
              <a:t>＞</a:t>
            </a:r>
            <a:r>
              <a:rPr lang="en-US" altLang="zh-CN" sz="2400" b="0" dirty="0">
                <a:solidFill>
                  <a:schemeClr val="tx1"/>
                </a:solidFill>
                <a:latin typeface="Times New Roman" pitchFamily="18" charset="0"/>
              </a:rPr>
              <a:t>0</a:t>
            </a:r>
            <a:r>
              <a:rPr lang="zh-CN" altLang="en-US" sz="2400" b="0" dirty="0">
                <a:solidFill>
                  <a:schemeClr val="tx1"/>
                </a:solidFill>
                <a:latin typeface="Times New Roman" pitchFamily="18" charset="0"/>
              </a:rPr>
              <a:t>才可能工作在恒流区的场效应管有哪几种？ </a:t>
            </a:r>
          </a:p>
          <a:p>
            <a:pPr marL="342900" indent="-342900" algn="l">
              <a:spcBef>
                <a:spcPct val="20000"/>
              </a:spcBef>
              <a:buFont typeface="Wingdings" pitchFamily="2" charset="2"/>
              <a:buChar char="p"/>
            </a:pPr>
            <a:r>
              <a:rPr lang="en-US" altLang="zh-CN" sz="2400" b="0" i="1" dirty="0" err="1">
                <a:solidFill>
                  <a:schemeClr val="tx1"/>
                </a:solidFill>
                <a:latin typeface="Times New Roman" pitchFamily="18" charset="0"/>
              </a:rPr>
              <a:t>u</a:t>
            </a:r>
            <a:r>
              <a:rPr lang="en-US" altLang="zh-CN" sz="2400" b="0" baseline="-25000" dirty="0" err="1">
                <a:solidFill>
                  <a:schemeClr val="tx1"/>
                </a:solidFill>
                <a:latin typeface="Times New Roman" pitchFamily="18" charset="0"/>
              </a:rPr>
              <a:t>GS</a:t>
            </a:r>
            <a:r>
              <a:rPr lang="zh-CN" altLang="en-US" sz="2400" b="0" dirty="0">
                <a:solidFill>
                  <a:schemeClr val="tx1"/>
                </a:solidFill>
                <a:latin typeface="Times New Roman" pitchFamily="18" charset="0"/>
              </a:rPr>
              <a:t>＜</a:t>
            </a:r>
            <a:r>
              <a:rPr lang="en-US" altLang="zh-CN" sz="2400" b="0" dirty="0">
                <a:solidFill>
                  <a:schemeClr val="tx1"/>
                </a:solidFill>
                <a:latin typeface="Times New Roman" pitchFamily="18" charset="0"/>
              </a:rPr>
              <a:t>0</a:t>
            </a:r>
            <a:r>
              <a:rPr lang="zh-CN" altLang="en-US" sz="2400" b="0" dirty="0">
                <a:solidFill>
                  <a:schemeClr val="tx1"/>
                </a:solidFill>
                <a:latin typeface="Times New Roman" pitchFamily="18" charset="0"/>
              </a:rPr>
              <a:t>才可能工作在恒流区的场效应管有哪几种？ </a:t>
            </a:r>
          </a:p>
        </p:txBody>
      </p:sp>
      <p:sp>
        <p:nvSpPr>
          <p:cNvPr id="5" name="Rectangle 2"/>
          <p:cNvSpPr txBox="1">
            <a:spLocks noChangeArrowheads="1"/>
          </p:cNvSpPr>
          <p:nvPr/>
        </p:nvSpPr>
        <p:spPr>
          <a:xfrm>
            <a:off x="709872" y="294928"/>
            <a:ext cx="7930580" cy="685800"/>
          </a:xfrm>
          <a:prstGeom prst="rect">
            <a:avLst/>
          </a:prstGeom>
        </p:spPr>
        <p:txBody>
          <a:bodyPr/>
          <a:lstStyle>
            <a:lvl1pPr algn="ctr" defTabSz="0" rtl="0" eaLnBrk="0" fontAlgn="base" hangingPunct="0">
              <a:spcBef>
                <a:spcPct val="0"/>
              </a:spcBef>
              <a:spcAft>
                <a:spcPct val="0"/>
              </a:spcAft>
              <a:buFont typeface="Arial" pitchFamily="34" charset="0"/>
              <a:defRPr sz="4400" kern="1200">
                <a:solidFill>
                  <a:schemeClr val="tx2"/>
                </a:solidFill>
                <a:latin typeface="+mj-lt"/>
                <a:ea typeface="+mj-ea"/>
                <a:cs typeface="+mj-cs"/>
                <a:sym typeface="Arial" pitchFamily="34" charset="0"/>
              </a:defRPr>
            </a:lvl1pPr>
            <a:lvl2pPr algn="ctr" defTabSz="0" rtl="0" eaLnBrk="0" fontAlgn="base" hangingPunct="0">
              <a:spcBef>
                <a:spcPct val="0"/>
              </a:spcBef>
              <a:spcAft>
                <a:spcPct val="0"/>
              </a:spcAft>
              <a:buFont typeface="Arial" pitchFamily="34" charset="0"/>
              <a:defRPr sz="4400">
                <a:solidFill>
                  <a:schemeClr val="tx2"/>
                </a:solidFill>
                <a:latin typeface="Arial" pitchFamily="34" charset="0"/>
                <a:ea typeface="宋体" pitchFamily="2" charset="-122"/>
                <a:sym typeface="Arial" pitchFamily="34" charset="0"/>
              </a:defRPr>
            </a:lvl2pPr>
            <a:lvl3pPr algn="ctr" defTabSz="0" rtl="0" eaLnBrk="0" fontAlgn="base" hangingPunct="0">
              <a:spcBef>
                <a:spcPct val="0"/>
              </a:spcBef>
              <a:spcAft>
                <a:spcPct val="0"/>
              </a:spcAft>
              <a:buFont typeface="Arial" pitchFamily="34" charset="0"/>
              <a:defRPr sz="4400">
                <a:solidFill>
                  <a:schemeClr val="tx2"/>
                </a:solidFill>
                <a:latin typeface="Arial" pitchFamily="34" charset="0"/>
                <a:ea typeface="宋体" pitchFamily="2" charset="-122"/>
                <a:sym typeface="Arial" pitchFamily="34" charset="0"/>
              </a:defRPr>
            </a:lvl3pPr>
            <a:lvl4pPr algn="ctr" defTabSz="0" rtl="0" eaLnBrk="0" fontAlgn="base" hangingPunct="0">
              <a:spcBef>
                <a:spcPct val="0"/>
              </a:spcBef>
              <a:spcAft>
                <a:spcPct val="0"/>
              </a:spcAft>
              <a:buFont typeface="Arial" pitchFamily="34" charset="0"/>
              <a:defRPr sz="4400">
                <a:solidFill>
                  <a:schemeClr val="tx2"/>
                </a:solidFill>
                <a:latin typeface="Arial" pitchFamily="34" charset="0"/>
                <a:ea typeface="宋体" pitchFamily="2" charset="-122"/>
                <a:sym typeface="Arial" pitchFamily="34" charset="0"/>
              </a:defRPr>
            </a:lvl4pPr>
            <a:lvl5pPr algn="ctr" defTabSz="0" rtl="0" eaLnBrk="0" fontAlgn="base" hangingPunct="0">
              <a:spcBef>
                <a:spcPct val="0"/>
              </a:spcBef>
              <a:spcAft>
                <a:spcPct val="0"/>
              </a:spcAft>
              <a:buFont typeface="Arial" pitchFamily="34" charset="0"/>
              <a:defRPr sz="4400">
                <a:solidFill>
                  <a:schemeClr val="tx2"/>
                </a:solidFill>
                <a:latin typeface="Arial" pitchFamily="34" charset="0"/>
                <a:ea typeface="宋体" pitchFamily="2" charset="-122"/>
                <a:sym typeface="Arial" pitchFamily="34" charset="0"/>
              </a:defRPr>
            </a:lvl5pPr>
            <a:lvl6pPr marL="457200" algn="ctr" defTabSz="0" rtl="0" eaLnBrk="0" fontAlgn="base" hangingPunct="0">
              <a:spcBef>
                <a:spcPct val="0"/>
              </a:spcBef>
              <a:spcAft>
                <a:spcPct val="0"/>
              </a:spcAft>
              <a:buFont typeface="Arial" pitchFamily="34" charset="0"/>
              <a:defRPr sz="4400">
                <a:solidFill>
                  <a:schemeClr val="tx2"/>
                </a:solidFill>
                <a:latin typeface="Arial" pitchFamily="34" charset="0"/>
                <a:ea typeface="宋体" pitchFamily="2" charset="-122"/>
                <a:sym typeface="Arial" pitchFamily="34" charset="0"/>
              </a:defRPr>
            </a:lvl6pPr>
            <a:lvl7pPr marL="914400" algn="ctr" defTabSz="0" rtl="0" eaLnBrk="0" fontAlgn="base" hangingPunct="0">
              <a:spcBef>
                <a:spcPct val="0"/>
              </a:spcBef>
              <a:spcAft>
                <a:spcPct val="0"/>
              </a:spcAft>
              <a:buFont typeface="Arial" pitchFamily="34" charset="0"/>
              <a:defRPr sz="4400">
                <a:solidFill>
                  <a:schemeClr val="tx2"/>
                </a:solidFill>
                <a:latin typeface="Arial" pitchFamily="34" charset="0"/>
                <a:ea typeface="宋体" pitchFamily="2" charset="-122"/>
                <a:sym typeface="Arial" pitchFamily="34" charset="0"/>
              </a:defRPr>
            </a:lvl7pPr>
            <a:lvl8pPr marL="1371600" algn="ctr" defTabSz="0" rtl="0" eaLnBrk="0" fontAlgn="base" hangingPunct="0">
              <a:spcBef>
                <a:spcPct val="0"/>
              </a:spcBef>
              <a:spcAft>
                <a:spcPct val="0"/>
              </a:spcAft>
              <a:buFont typeface="Arial" pitchFamily="34" charset="0"/>
              <a:defRPr sz="4400">
                <a:solidFill>
                  <a:schemeClr val="tx2"/>
                </a:solidFill>
                <a:latin typeface="Arial" pitchFamily="34" charset="0"/>
                <a:ea typeface="宋体" pitchFamily="2" charset="-122"/>
                <a:sym typeface="Arial" pitchFamily="34" charset="0"/>
              </a:defRPr>
            </a:lvl8pPr>
            <a:lvl9pPr marL="1828800" algn="ctr" defTabSz="0" rtl="0" eaLnBrk="0" fontAlgn="base" hangingPunct="0">
              <a:spcBef>
                <a:spcPct val="0"/>
              </a:spcBef>
              <a:spcAft>
                <a:spcPct val="0"/>
              </a:spcAft>
              <a:buFont typeface="Arial" pitchFamily="34" charset="0"/>
              <a:defRPr sz="4400">
                <a:solidFill>
                  <a:schemeClr val="tx2"/>
                </a:solidFill>
                <a:latin typeface="Arial" pitchFamily="34" charset="0"/>
                <a:ea typeface="宋体" pitchFamily="2" charset="-122"/>
                <a:sym typeface="Arial" pitchFamily="34" charset="0"/>
              </a:defRPr>
            </a:lvl9pPr>
          </a:lstStyle>
          <a:p>
            <a:pPr marL="457200" indent="-457200" algn="l">
              <a:lnSpc>
                <a:spcPct val="115000"/>
              </a:lnSpc>
              <a:buFont typeface="Wingdings" pitchFamily="2" charset="2"/>
              <a:buChar char="l"/>
            </a:pPr>
            <a:r>
              <a:rPr lang="en-US" altLang="zh-CN" sz="2800" b="1" dirty="0">
                <a:solidFill>
                  <a:schemeClr val="tx1"/>
                </a:solidFill>
                <a:latin typeface="Times New Roman" pitchFamily="18" charset="0"/>
                <a:cs typeface="Times New Roman" pitchFamily="18" charset="0"/>
              </a:rPr>
              <a:t>FET</a:t>
            </a:r>
            <a:r>
              <a:rPr lang="zh-CN" altLang="en-US" sz="2800" b="1" dirty="0">
                <a:solidFill>
                  <a:schemeClr val="tx1"/>
                </a:solidFill>
                <a:latin typeface="Times New Roman" pitchFamily="18" charset="0"/>
                <a:cs typeface="Times New Roman" pitchFamily="18" charset="0"/>
              </a:rPr>
              <a:t>工作在恒流区时</a:t>
            </a:r>
            <a:r>
              <a:rPr lang="en-US" altLang="zh-CN" sz="2800" b="1" dirty="0">
                <a:solidFill>
                  <a:schemeClr val="tx1"/>
                </a:solidFill>
                <a:latin typeface="Times New Roman" pitchFamily="18" charset="0"/>
                <a:cs typeface="Times New Roman" pitchFamily="18" charset="0"/>
              </a:rPr>
              <a:t>g-s</a:t>
            </a:r>
            <a:r>
              <a:rPr lang="zh-CN" altLang="en-US" sz="2800" b="1" dirty="0">
                <a:solidFill>
                  <a:schemeClr val="tx1"/>
                </a:solidFill>
                <a:latin typeface="Times New Roman" pitchFamily="18" charset="0"/>
                <a:cs typeface="Times New Roman" pitchFamily="18" charset="0"/>
              </a:rPr>
              <a:t>、</a:t>
            </a:r>
            <a:r>
              <a:rPr lang="en-US" altLang="zh-CN" sz="2800" b="1" dirty="0">
                <a:solidFill>
                  <a:schemeClr val="tx1"/>
                </a:solidFill>
                <a:latin typeface="Times New Roman" pitchFamily="18" charset="0"/>
                <a:cs typeface="Times New Roman" pitchFamily="18" charset="0"/>
              </a:rPr>
              <a:t>d-s</a:t>
            </a:r>
            <a:r>
              <a:rPr lang="zh-CN" altLang="en-US" sz="2800" b="1" dirty="0">
                <a:solidFill>
                  <a:schemeClr val="tx1"/>
                </a:solidFill>
                <a:latin typeface="Times New Roman" pitchFamily="18" charset="0"/>
                <a:cs typeface="Times New Roman" pitchFamily="18" charset="0"/>
              </a:rPr>
              <a:t>间的电压极性</a:t>
            </a:r>
          </a:p>
        </p:txBody>
      </p:sp>
      <p:sp>
        <p:nvSpPr>
          <p:cNvPr id="6" name="文本框 5">
            <a:extLst>
              <a:ext uri="{FF2B5EF4-FFF2-40B4-BE49-F238E27FC236}">
                <a16:creationId xmlns:a16="http://schemas.microsoft.com/office/drawing/2014/main" id="{466DE7BE-7BA5-431B-B8DC-90C8B40B1DA4}"/>
              </a:ext>
            </a:extLst>
          </p:cNvPr>
          <p:cNvSpPr txBox="1"/>
          <p:nvPr/>
        </p:nvSpPr>
        <p:spPr>
          <a:xfrm>
            <a:off x="7713998" y="6228020"/>
            <a:ext cx="530916" cy="369332"/>
          </a:xfrm>
          <a:prstGeom prst="rect">
            <a:avLst/>
          </a:prstGeom>
          <a:noFill/>
        </p:spPr>
        <p:txBody>
          <a:bodyPr wrap="none" rtlCol="0">
            <a:spAutoFit/>
          </a:bodyPr>
          <a:lstStyle/>
          <a:p>
            <a:r>
              <a:rPr lang="en-US" altLang="zh-CN" sz="1800" dirty="0">
                <a:solidFill>
                  <a:srgbClr val="E4A4DC"/>
                </a:solidFill>
              </a:rPr>
              <a:t>107</a:t>
            </a:r>
            <a:endParaRPr lang="zh-CN" altLang="en-US" sz="1800" dirty="0">
              <a:solidFill>
                <a:srgbClr val="E4A4DC"/>
              </a:solidFill>
            </a:endParaRPr>
          </a:p>
        </p:txBody>
      </p:sp>
    </p:spTree>
    <p:extLst>
      <p:ext uri="{BB962C8B-B14F-4D97-AF65-F5344CB8AC3E}">
        <p14:creationId xmlns:p14="http://schemas.microsoft.com/office/powerpoint/2010/main" val="3064597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left)">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wipe(left)">
                                      <p:cBhvr>
                                        <p:cTn id="2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a:spLocks noChangeArrowheads="1"/>
          </p:cNvSpPr>
          <p:nvPr/>
        </p:nvSpPr>
        <p:spPr bwMode="auto">
          <a:xfrm>
            <a:off x="329005" y="217515"/>
            <a:ext cx="40751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marL="457200" indent="-457200" eaLnBrk="0" hangingPunct="0">
              <a:spcBef>
                <a:spcPct val="50000"/>
              </a:spcBef>
              <a:buFont typeface="Wingdings" pitchFamily="2" charset="2"/>
              <a:buChar char="l"/>
            </a:pPr>
            <a:r>
              <a:rPr lang="zh-CN" altLang="en-US" sz="2800" dirty="0">
                <a:solidFill>
                  <a:srgbClr val="0000FF"/>
                </a:solidFill>
                <a:latin typeface="幼圆" pitchFamily="49" charset="-122"/>
                <a:ea typeface="幼圆" pitchFamily="49" charset="-122"/>
                <a:sym typeface="宋体" pitchFamily="2" charset="-122"/>
              </a:rPr>
              <a:t>总结</a:t>
            </a:r>
            <a:r>
              <a:rPr lang="en-US" altLang="zh-CN" sz="2800" dirty="0">
                <a:solidFill>
                  <a:srgbClr val="0000FF"/>
                </a:solidFill>
                <a:latin typeface="幼圆" pitchFamily="49" charset="-122"/>
                <a:ea typeface="幼圆" pitchFamily="49" charset="-122"/>
                <a:sym typeface="宋体" pitchFamily="2" charset="-122"/>
              </a:rPr>
              <a:t>FET</a:t>
            </a:r>
            <a:r>
              <a:rPr lang="zh-CN" altLang="en-US" sz="2800" dirty="0">
                <a:solidFill>
                  <a:srgbClr val="0000FF"/>
                </a:solidFill>
                <a:latin typeface="幼圆" pitchFamily="49" charset="-122"/>
                <a:ea typeface="幼圆" pitchFamily="49" charset="-122"/>
                <a:sym typeface="宋体" pitchFamily="2" charset="-122"/>
              </a:rPr>
              <a:t>三个区的条件</a:t>
            </a:r>
            <a:endParaRPr lang="zh-CN" altLang="en-US" dirty="0">
              <a:solidFill>
                <a:srgbClr val="0000FF"/>
              </a:solidFill>
              <a:latin typeface="幼圆" pitchFamily="49" charset="-122"/>
              <a:ea typeface="幼圆" pitchFamily="49" charset="-122"/>
            </a:endParaRPr>
          </a:p>
        </p:txBody>
      </p:sp>
      <p:sp>
        <p:nvSpPr>
          <p:cNvPr id="17411" name="Text Box 3"/>
          <p:cNvSpPr>
            <a:spLocks noChangeArrowheads="1"/>
          </p:cNvSpPr>
          <p:nvPr/>
        </p:nvSpPr>
        <p:spPr bwMode="auto">
          <a:xfrm>
            <a:off x="5940152" y="3645024"/>
            <a:ext cx="2988332" cy="2077492"/>
          </a:xfrm>
          <a:prstGeom prst="rect">
            <a:avLst/>
          </a:prstGeom>
          <a:noFill/>
          <a:ln w="12700" cap="sq">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marL="342900" indent="-342900" algn="l">
              <a:buFont typeface="Wingdings" pitchFamily="2" charset="2"/>
              <a:buChar char="Ø"/>
            </a:pPr>
            <a:r>
              <a:rPr lang="zh-CN" altLang="en-US" dirty="0">
                <a:solidFill>
                  <a:schemeClr val="tx1"/>
                </a:solidFill>
                <a:latin typeface="Times New Roman" pitchFamily="18" charset="0"/>
                <a:sym typeface="Arial" pitchFamily="34" charset="0"/>
              </a:rPr>
              <a:t>截止区</a:t>
            </a:r>
            <a:endParaRPr lang="en-US" altLang="zh-CN" dirty="0">
              <a:solidFill>
                <a:schemeClr val="tx1"/>
              </a:solidFill>
              <a:latin typeface="Times New Roman" pitchFamily="18" charset="0"/>
              <a:sym typeface="Arial" pitchFamily="34" charset="0"/>
            </a:endParaRPr>
          </a:p>
          <a:p>
            <a:pPr algn="l"/>
            <a:r>
              <a:rPr lang="zh-CN" altLang="en-US" dirty="0">
                <a:solidFill>
                  <a:schemeClr val="tx1"/>
                </a:solidFill>
                <a:latin typeface="Times New Roman" pitchFamily="18" charset="0"/>
                <a:sym typeface="Arial" pitchFamily="34" charset="0"/>
              </a:rPr>
              <a:t>（无导电沟道）</a:t>
            </a:r>
          </a:p>
          <a:p>
            <a:pPr algn="l"/>
            <a:r>
              <a:rPr lang="zh-CN" altLang="en-US" sz="900" i="1" dirty="0">
                <a:solidFill>
                  <a:schemeClr val="tx1"/>
                </a:solidFill>
                <a:latin typeface="Times New Roman" pitchFamily="18" charset="0"/>
                <a:sym typeface="Arial" pitchFamily="34" charset="0"/>
              </a:rPr>
              <a:t> </a:t>
            </a:r>
          </a:p>
          <a:p>
            <a:pPr algn="l"/>
            <a:r>
              <a:rPr lang="zh-CN" altLang="en-US" sz="2800" i="1" dirty="0">
                <a:solidFill>
                  <a:schemeClr val="tx1"/>
                </a:solidFill>
                <a:latin typeface="Times New Roman" pitchFamily="18" charset="0"/>
                <a:sym typeface="Arial" pitchFamily="34" charset="0"/>
              </a:rPr>
              <a:t>   </a:t>
            </a:r>
            <a:r>
              <a:rPr lang="en-US" altLang="zh-CN" sz="2800" i="1" dirty="0">
                <a:solidFill>
                  <a:schemeClr val="tx1"/>
                </a:solidFill>
                <a:latin typeface="Times New Roman" pitchFamily="18" charset="0"/>
                <a:sym typeface="Arial" pitchFamily="34" charset="0"/>
              </a:rPr>
              <a:t>|U</a:t>
            </a:r>
            <a:r>
              <a:rPr lang="en-US" altLang="zh-CN" sz="1600" dirty="0">
                <a:solidFill>
                  <a:schemeClr val="tx1"/>
                </a:solidFill>
                <a:latin typeface="Times New Roman" pitchFamily="18" charset="0"/>
                <a:sym typeface="Arial" pitchFamily="34" charset="0"/>
              </a:rPr>
              <a:t>GS </a:t>
            </a:r>
            <a:r>
              <a:rPr lang="en-US" altLang="zh-CN" sz="2800" i="1" dirty="0">
                <a:solidFill>
                  <a:schemeClr val="tx1"/>
                </a:solidFill>
                <a:latin typeface="Times New Roman" pitchFamily="18" charset="0"/>
                <a:sym typeface="Arial" pitchFamily="34" charset="0"/>
              </a:rPr>
              <a:t>|</a:t>
            </a:r>
            <a:r>
              <a:rPr lang="en-US" altLang="zh-CN" sz="1600" dirty="0">
                <a:solidFill>
                  <a:schemeClr val="tx1"/>
                </a:solidFill>
                <a:latin typeface="Times New Roman" pitchFamily="18" charset="0"/>
                <a:sym typeface="Arial" pitchFamily="34" charset="0"/>
              </a:rPr>
              <a:t> </a:t>
            </a:r>
            <a:r>
              <a:rPr lang="zh-CN" altLang="en-US" dirty="0">
                <a:solidFill>
                  <a:schemeClr val="tx1"/>
                </a:solidFill>
                <a:latin typeface="Times New Roman" pitchFamily="18" charset="0"/>
                <a:sym typeface="Arial" pitchFamily="34" charset="0"/>
              </a:rPr>
              <a:t>≤</a:t>
            </a:r>
            <a:r>
              <a:rPr lang="en-US" altLang="zh-CN" dirty="0">
                <a:solidFill>
                  <a:schemeClr val="tx1"/>
                </a:solidFill>
                <a:latin typeface="Times New Roman" pitchFamily="18" charset="0"/>
                <a:sym typeface="Arial" pitchFamily="34" charset="0"/>
              </a:rPr>
              <a:t> </a:t>
            </a:r>
            <a:r>
              <a:rPr lang="en-US" altLang="zh-CN" sz="2800" i="1" dirty="0">
                <a:solidFill>
                  <a:schemeClr val="tx1"/>
                </a:solidFill>
                <a:latin typeface="Times New Roman" pitchFamily="18" charset="0"/>
                <a:sym typeface="Arial" pitchFamily="34" charset="0"/>
              </a:rPr>
              <a:t>|</a:t>
            </a:r>
            <a:r>
              <a:rPr lang="en-US" altLang="zh-CN" dirty="0">
                <a:solidFill>
                  <a:schemeClr val="tx1"/>
                </a:solidFill>
                <a:latin typeface="Times New Roman" pitchFamily="18" charset="0"/>
                <a:sym typeface="Arial" pitchFamily="34" charset="0"/>
              </a:rPr>
              <a:t> </a:t>
            </a:r>
            <a:r>
              <a:rPr lang="en-US" altLang="zh-CN" sz="2800" i="1" dirty="0">
                <a:solidFill>
                  <a:schemeClr val="tx1"/>
                </a:solidFill>
                <a:latin typeface="Times New Roman" pitchFamily="18" charset="0"/>
                <a:sym typeface="Arial" pitchFamily="34" charset="0"/>
              </a:rPr>
              <a:t>U</a:t>
            </a:r>
            <a:r>
              <a:rPr lang="en-US" altLang="zh-CN" sz="1600" dirty="0">
                <a:solidFill>
                  <a:schemeClr val="tx1"/>
                </a:solidFill>
                <a:latin typeface="Times New Roman" pitchFamily="18" charset="0"/>
                <a:sym typeface="Arial" pitchFamily="34" charset="0"/>
              </a:rPr>
              <a:t>GS(</a:t>
            </a:r>
            <a:r>
              <a:rPr lang="en-US" altLang="zh-CN" sz="1600" dirty="0" err="1">
                <a:solidFill>
                  <a:schemeClr val="tx1"/>
                </a:solidFill>
                <a:latin typeface="Times New Roman" pitchFamily="18" charset="0"/>
                <a:sym typeface="Arial" pitchFamily="34" charset="0"/>
              </a:rPr>
              <a:t>th</a:t>
            </a:r>
            <a:r>
              <a:rPr lang="en-US" altLang="zh-CN" sz="1600" dirty="0">
                <a:solidFill>
                  <a:schemeClr val="tx1"/>
                </a:solidFill>
                <a:latin typeface="Times New Roman" pitchFamily="18" charset="0"/>
                <a:sym typeface="Arial" pitchFamily="34" charset="0"/>
              </a:rPr>
              <a:t>) </a:t>
            </a:r>
            <a:r>
              <a:rPr lang="en-US" altLang="zh-CN" sz="2800" i="1" dirty="0">
                <a:solidFill>
                  <a:schemeClr val="tx1"/>
                </a:solidFill>
                <a:latin typeface="Times New Roman" pitchFamily="18" charset="0"/>
                <a:sym typeface="Arial" pitchFamily="34" charset="0"/>
              </a:rPr>
              <a:t>|</a:t>
            </a:r>
            <a:endParaRPr lang="en-US" altLang="zh-CN" sz="1600" dirty="0">
              <a:solidFill>
                <a:schemeClr val="tx1"/>
              </a:solidFill>
              <a:latin typeface="Times New Roman" pitchFamily="18" charset="0"/>
              <a:sym typeface="Arial" pitchFamily="34" charset="0"/>
            </a:endParaRPr>
          </a:p>
          <a:p>
            <a:pPr algn="l"/>
            <a:endParaRPr lang="zh-CN" altLang="en-US" sz="800" dirty="0">
              <a:solidFill>
                <a:schemeClr val="tx1"/>
              </a:solidFill>
              <a:latin typeface="Times New Roman" pitchFamily="18" charset="0"/>
              <a:sym typeface="Arial" pitchFamily="34" charset="0"/>
            </a:endParaRPr>
          </a:p>
          <a:p>
            <a:pPr algn="l"/>
            <a:r>
              <a:rPr lang="zh-CN" altLang="en-US" sz="2800" i="1" dirty="0">
                <a:solidFill>
                  <a:schemeClr val="tx1"/>
                </a:solidFill>
                <a:latin typeface="Times New Roman" pitchFamily="18" charset="0"/>
                <a:sym typeface="Arial" pitchFamily="34" charset="0"/>
              </a:rPr>
              <a:t>   </a:t>
            </a:r>
            <a:r>
              <a:rPr lang="en-US" altLang="zh-CN" sz="2800" i="1" dirty="0">
                <a:solidFill>
                  <a:schemeClr val="tx1"/>
                </a:solidFill>
                <a:latin typeface="Times New Roman" pitchFamily="18" charset="0"/>
                <a:sym typeface="Arial" pitchFamily="34" charset="0"/>
              </a:rPr>
              <a:t>| U</a:t>
            </a:r>
            <a:r>
              <a:rPr lang="en-US" altLang="zh-CN" sz="1600" dirty="0">
                <a:solidFill>
                  <a:schemeClr val="tx1"/>
                </a:solidFill>
                <a:latin typeface="Times New Roman" pitchFamily="18" charset="0"/>
                <a:sym typeface="Arial" pitchFamily="34" charset="0"/>
              </a:rPr>
              <a:t>GD </a:t>
            </a:r>
            <a:r>
              <a:rPr lang="en-US" altLang="zh-CN" sz="2800" i="1" dirty="0">
                <a:solidFill>
                  <a:schemeClr val="tx1"/>
                </a:solidFill>
                <a:latin typeface="Times New Roman" pitchFamily="18" charset="0"/>
                <a:sym typeface="Arial" pitchFamily="34" charset="0"/>
              </a:rPr>
              <a:t>|</a:t>
            </a:r>
            <a:r>
              <a:rPr lang="en-US" altLang="zh-CN" sz="1600" dirty="0">
                <a:solidFill>
                  <a:schemeClr val="tx1"/>
                </a:solidFill>
                <a:latin typeface="Times New Roman" pitchFamily="18" charset="0"/>
                <a:sym typeface="Arial" pitchFamily="34" charset="0"/>
              </a:rPr>
              <a:t> </a:t>
            </a:r>
            <a:r>
              <a:rPr lang="zh-CN" altLang="en-US" dirty="0">
                <a:solidFill>
                  <a:schemeClr val="tx1"/>
                </a:solidFill>
                <a:latin typeface="Times New Roman" pitchFamily="18" charset="0"/>
                <a:sym typeface="Arial" pitchFamily="34" charset="0"/>
              </a:rPr>
              <a:t>≤</a:t>
            </a:r>
            <a:r>
              <a:rPr lang="en-US" altLang="zh-CN" dirty="0">
                <a:solidFill>
                  <a:schemeClr val="tx1"/>
                </a:solidFill>
                <a:latin typeface="Times New Roman" pitchFamily="18" charset="0"/>
                <a:sym typeface="Arial" pitchFamily="34" charset="0"/>
              </a:rPr>
              <a:t>  </a:t>
            </a:r>
            <a:r>
              <a:rPr lang="en-US" altLang="zh-CN" sz="2800" i="1" dirty="0">
                <a:solidFill>
                  <a:schemeClr val="tx1"/>
                </a:solidFill>
                <a:latin typeface="Times New Roman" pitchFamily="18" charset="0"/>
                <a:sym typeface="Arial" pitchFamily="34" charset="0"/>
              </a:rPr>
              <a:t>|</a:t>
            </a:r>
            <a:r>
              <a:rPr lang="en-US" altLang="zh-CN" dirty="0">
                <a:solidFill>
                  <a:schemeClr val="tx1"/>
                </a:solidFill>
                <a:latin typeface="Times New Roman" pitchFamily="18" charset="0"/>
                <a:sym typeface="Arial" pitchFamily="34" charset="0"/>
              </a:rPr>
              <a:t> </a:t>
            </a:r>
            <a:r>
              <a:rPr lang="en-US" altLang="zh-CN" sz="2800" i="1" dirty="0">
                <a:solidFill>
                  <a:schemeClr val="tx1"/>
                </a:solidFill>
                <a:latin typeface="Times New Roman" pitchFamily="18" charset="0"/>
                <a:sym typeface="Arial" pitchFamily="34" charset="0"/>
              </a:rPr>
              <a:t>U</a:t>
            </a:r>
            <a:r>
              <a:rPr lang="en-US" altLang="zh-CN" sz="1600" dirty="0">
                <a:solidFill>
                  <a:schemeClr val="tx1"/>
                </a:solidFill>
                <a:latin typeface="Times New Roman" pitchFamily="18" charset="0"/>
                <a:sym typeface="Arial" pitchFamily="34" charset="0"/>
              </a:rPr>
              <a:t>GS(</a:t>
            </a:r>
            <a:r>
              <a:rPr lang="en-US" altLang="zh-CN" sz="1600" dirty="0" err="1">
                <a:solidFill>
                  <a:schemeClr val="tx1"/>
                </a:solidFill>
                <a:latin typeface="Times New Roman" pitchFamily="18" charset="0"/>
                <a:sym typeface="Arial" pitchFamily="34" charset="0"/>
              </a:rPr>
              <a:t>th</a:t>
            </a:r>
            <a:r>
              <a:rPr lang="en-US" altLang="zh-CN" sz="1600" dirty="0">
                <a:solidFill>
                  <a:schemeClr val="tx1"/>
                </a:solidFill>
                <a:latin typeface="Times New Roman" pitchFamily="18" charset="0"/>
                <a:sym typeface="Arial" pitchFamily="34" charset="0"/>
              </a:rPr>
              <a:t>) </a:t>
            </a:r>
            <a:r>
              <a:rPr lang="en-US" altLang="zh-CN" sz="2800" i="1" dirty="0">
                <a:solidFill>
                  <a:schemeClr val="tx1"/>
                </a:solidFill>
                <a:latin typeface="Times New Roman" pitchFamily="18" charset="0"/>
                <a:sym typeface="Arial" pitchFamily="34" charset="0"/>
              </a:rPr>
              <a:t>|</a:t>
            </a:r>
            <a:endParaRPr lang="zh-CN" altLang="en-US" dirty="0">
              <a:latin typeface="Times New Roman" pitchFamily="18" charset="0"/>
            </a:endParaRPr>
          </a:p>
          <a:p>
            <a:pPr algn="l"/>
            <a:endParaRPr lang="zh-CN" altLang="en-US" sz="800" dirty="0">
              <a:solidFill>
                <a:schemeClr val="tx1"/>
              </a:solidFill>
              <a:latin typeface="Times New Roman" pitchFamily="18" charset="0"/>
              <a:sym typeface="Arial" pitchFamily="34" charset="0"/>
            </a:endParaRPr>
          </a:p>
        </p:txBody>
      </p:sp>
      <p:sp>
        <p:nvSpPr>
          <p:cNvPr id="17412" name="Text Box 4"/>
          <p:cNvSpPr>
            <a:spLocks noChangeArrowheads="1"/>
          </p:cNvSpPr>
          <p:nvPr/>
        </p:nvSpPr>
        <p:spPr bwMode="auto">
          <a:xfrm>
            <a:off x="5944900" y="1575870"/>
            <a:ext cx="3163604" cy="1815882"/>
          </a:xfrm>
          <a:prstGeom prst="rect">
            <a:avLst/>
          </a:prstGeom>
          <a:noFill/>
          <a:ln w="12700" cap="sq">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marL="342900" indent="-342900" algn="l">
              <a:buFont typeface="Wingdings" pitchFamily="2" charset="2"/>
              <a:buChar char="Ø"/>
            </a:pPr>
            <a:r>
              <a:rPr lang="zh-CN" altLang="en-US" dirty="0">
                <a:solidFill>
                  <a:schemeClr val="tx1"/>
                </a:solidFill>
                <a:latin typeface="Times New Roman" pitchFamily="18" charset="0"/>
                <a:sym typeface="Arial" pitchFamily="34" charset="0"/>
              </a:rPr>
              <a:t>可变阻区</a:t>
            </a:r>
            <a:endParaRPr lang="en-US" altLang="zh-CN" dirty="0">
              <a:solidFill>
                <a:schemeClr val="tx1"/>
              </a:solidFill>
              <a:latin typeface="Times New Roman" pitchFamily="18" charset="0"/>
              <a:sym typeface="Arial" pitchFamily="34" charset="0"/>
            </a:endParaRPr>
          </a:p>
          <a:p>
            <a:pPr algn="l"/>
            <a:r>
              <a:rPr lang="zh-CN" altLang="en-US" dirty="0">
                <a:solidFill>
                  <a:schemeClr val="tx1"/>
                </a:solidFill>
                <a:latin typeface="Times New Roman" pitchFamily="18" charset="0"/>
                <a:sym typeface="Arial" pitchFamily="34" charset="0"/>
              </a:rPr>
              <a:t>  （导电沟道畅通）</a:t>
            </a:r>
            <a:endParaRPr lang="zh-CN" altLang="en-US" sz="800" dirty="0">
              <a:solidFill>
                <a:schemeClr val="tx1"/>
              </a:solidFill>
              <a:latin typeface="Times New Roman" pitchFamily="18" charset="0"/>
              <a:sym typeface="Arial" pitchFamily="34" charset="0"/>
            </a:endParaRPr>
          </a:p>
          <a:p>
            <a:pPr algn="l"/>
            <a:r>
              <a:rPr lang="zh-CN" altLang="en-US" sz="2800" i="1" dirty="0">
                <a:solidFill>
                  <a:schemeClr val="tx1"/>
                </a:solidFill>
                <a:latin typeface="Times New Roman" pitchFamily="18" charset="0"/>
                <a:sym typeface="Arial" pitchFamily="34" charset="0"/>
              </a:rPr>
              <a:t>   </a:t>
            </a:r>
            <a:r>
              <a:rPr lang="en-US" altLang="zh-CN" sz="2800" i="1" dirty="0">
                <a:solidFill>
                  <a:schemeClr val="tx1"/>
                </a:solidFill>
                <a:latin typeface="Times New Roman" pitchFamily="18" charset="0"/>
                <a:sym typeface="Arial" pitchFamily="34" charset="0"/>
              </a:rPr>
              <a:t>| U</a:t>
            </a:r>
            <a:r>
              <a:rPr lang="en-US" altLang="zh-CN" sz="1600" dirty="0">
                <a:solidFill>
                  <a:schemeClr val="tx1"/>
                </a:solidFill>
                <a:latin typeface="Times New Roman" pitchFamily="18" charset="0"/>
                <a:sym typeface="Arial" pitchFamily="34" charset="0"/>
              </a:rPr>
              <a:t>GS </a:t>
            </a:r>
            <a:r>
              <a:rPr lang="en-US" altLang="zh-CN" sz="2800" i="1" dirty="0">
                <a:solidFill>
                  <a:schemeClr val="tx1"/>
                </a:solidFill>
                <a:latin typeface="Times New Roman" pitchFamily="18" charset="0"/>
                <a:sym typeface="Arial" pitchFamily="34" charset="0"/>
              </a:rPr>
              <a:t>|</a:t>
            </a:r>
            <a:r>
              <a:rPr lang="en-US" altLang="zh-CN" sz="1600" dirty="0">
                <a:solidFill>
                  <a:schemeClr val="tx1"/>
                </a:solidFill>
                <a:latin typeface="Times New Roman" pitchFamily="18" charset="0"/>
                <a:sym typeface="Arial" pitchFamily="34" charset="0"/>
              </a:rPr>
              <a:t> </a:t>
            </a:r>
            <a:r>
              <a:rPr lang="en-US" altLang="zh-CN" dirty="0">
                <a:solidFill>
                  <a:schemeClr val="tx1"/>
                </a:solidFill>
                <a:latin typeface="Times New Roman" pitchFamily="18" charset="0"/>
                <a:sym typeface="Arial" pitchFamily="34" charset="0"/>
              </a:rPr>
              <a:t>&gt; </a:t>
            </a:r>
            <a:r>
              <a:rPr lang="en-US" altLang="zh-CN" sz="2800" i="1" dirty="0">
                <a:solidFill>
                  <a:schemeClr val="tx1"/>
                </a:solidFill>
                <a:latin typeface="Times New Roman" pitchFamily="18" charset="0"/>
                <a:sym typeface="Arial" pitchFamily="34" charset="0"/>
              </a:rPr>
              <a:t>|</a:t>
            </a:r>
            <a:r>
              <a:rPr lang="en-US" altLang="zh-CN" dirty="0">
                <a:solidFill>
                  <a:schemeClr val="tx1"/>
                </a:solidFill>
                <a:latin typeface="Times New Roman" pitchFamily="18" charset="0"/>
                <a:sym typeface="Arial" pitchFamily="34" charset="0"/>
              </a:rPr>
              <a:t> </a:t>
            </a:r>
            <a:r>
              <a:rPr lang="en-US" altLang="zh-CN" sz="2800" i="1" dirty="0">
                <a:solidFill>
                  <a:schemeClr val="tx1"/>
                </a:solidFill>
                <a:latin typeface="Times New Roman" pitchFamily="18" charset="0"/>
                <a:sym typeface="Arial" pitchFamily="34" charset="0"/>
              </a:rPr>
              <a:t>U</a:t>
            </a:r>
            <a:r>
              <a:rPr lang="en-US" altLang="zh-CN" sz="1600" dirty="0">
                <a:solidFill>
                  <a:schemeClr val="tx1"/>
                </a:solidFill>
                <a:latin typeface="Times New Roman" pitchFamily="18" charset="0"/>
                <a:sym typeface="Arial" pitchFamily="34" charset="0"/>
              </a:rPr>
              <a:t>GS(</a:t>
            </a:r>
            <a:r>
              <a:rPr lang="en-US" altLang="zh-CN" sz="1600" dirty="0" err="1">
                <a:solidFill>
                  <a:schemeClr val="tx1"/>
                </a:solidFill>
                <a:latin typeface="Times New Roman" pitchFamily="18" charset="0"/>
                <a:sym typeface="Arial" pitchFamily="34" charset="0"/>
              </a:rPr>
              <a:t>th</a:t>
            </a:r>
            <a:r>
              <a:rPr lang="en-US" altLang="zh-CN" sz="1600" dirty="0">
                <a:solidFill>
                  <a:schemeClr val="tx1"/>
                </a:solidFill>
                <a:latin typeface="Times New Roman" pitchFamily="18" charset="0"/>
                <a:sym typeface="Arial" pitchFamily="34" charset="0"/>
              </a:rPr>
              <a:t>) </a:t>
            </a:r>
            <a:r>
              <a:rPr lang="en-US" altLang="zh-CN" sz="2800" i="1" dirty="0">
                <a:solidFill>
                  <a:schemeClr val="tx1"/>
                </a:solidFill>
                <a:latin typeface="Times New Roman" pitchFamily="18" charset="0"/>
                <a:sym typeface="Arial" pitchFamily="34" charset="0"/>
              </a:rPr>
              <a:t>|</a:t>
            </a:r>
            <a:endParaRPr lang="en-US" altLang="zh-CN" dirty="0">
              <a:solidFill>
                <a:schemeClr val="tx1"/>
              </a:solidFill>
              <a:latin typeface="Times New Roman" pitchFamily="18" charset="0"/>
              <a:sym typeface="Arial" pitchFamily="34" charset="0"/>
            </a:endParaRPr>
          </a:p>
          <a:p>
            <a:pPr algn="l"/>
            <a:r>
              <a:rPr lang="en-US" altLang="zh-CN" sz="800" dirty="0">
                <a:solidFill>
                  <a:schemeClr val="tx1"/>
                </a:solidFill>
                <a:latin typeface="Times New Roman" pitchFamily="18" charset="0"/>
                <a:sym typeface="Arial" pitchFamily="34" charset="0"/>
              </a:rPr>
              <a:t>  </a:t>
            </a:r>
            <a:endParaRPr lang="zh-CN" altLang="en-US" sz="800" dirty="0">
              <a:solidFill>
                <a:schemeClr val="tx1"/>
              </a:solidFill>
              <a:latin typeface="Times New Roman" pitchFamily="18" charset="0"/>
              <a:sym typeface="Arial" pitchFamily="34" charset="0"/>
            </a:endParaRPr>
          </a:p>
          <a:p>
            <a:pPr algn="l"/>
            <a:r>
              <a:rPr lang="en-US" altLang="zh-CN" sz="2800" i="1" dirty="0">
                <a:solidFill>
                  <a:schemeClr val="tx1"/>
                </a:solidFill>
                <a:latin typeface="Times New Roman" pitchFamily="18" charset="0"/>
                <a:sym typeface="Arial" pitchFamily="34" charset="0"/>
              </a:rPr>
              <a:t>   | U</a:t>
            </a:r>
            <a:r>
              <a:rPr lang="en-US" altLang="zh-CN" sz="1600" dirty="0">
                <a:solidFill>
                  <a:schemeClr val="tx1"/>
                </a:solidFill>
                <a:latin typeface="Times New Roman" pitchFamily="18" charset="0"/>
                <a:sym typeface="Arial" pitchFamily="34" charset="0"/>
              </a:rPr>
              <a:t>GD </a:t>
            </a:r>
            <a:r>
              <a:rPr lang="en-US" altLang="zh-CN" sz="2800" i="1" dirty="0">
                <a:solidFill>
                  <a:schemeClr val="tx1"/>
                </a:solidFill>
                <a:latin typeface="Times New Roman" pitchFamily="18" charset="0"/>
                <a:sym typeface="Arial" pitchFamily="34" charset="0"/>
              </a:rPr>
              <a:t>|</a:t>
            </a:r>
            <a:r>
              <a:rPr lang="en-US" altLang="zh-CN" sz="1600" dirty="0">
                <a:solidFill>
                  <a:schemeClr val="tx1"/>
                </a:solidFill>
                <a:latin typeface="Times New Roman" pitchFamily="18" charset="0"/>
                <a:sym typeface="Arial" pitchFamily="34" charset="0"/>
              </a:rPr>
              <a:t> </a:t>
            </a:r>
            <a:r>
              <a:rPr lang="en-US" altLang="zh-CN" dirty="0">
                <a:solidFill>
                  <a:schemeClr val="tx1"/>
                </a:solidFill>
                <a:latin typeface="Times New Roman" pitchFamily="18" charset="0"/>
                <a:sym typeface="Arial" pitchFamily="34" charset="0"/>
              </a:rPr>
              <a:t>&gt; </a:t>
            </a:r>
            <a:r>
              <a:rPr lang="en-US" altLang="zh-CN" sz="2800" i="1" dirty="0">
                <a:solidFill>
                  <a:schemeClr val="tx1"/>
                </a:solidFill>
                <a:latin typeface="Times New Roman" pitchFamily="18" charset="0"/>
                <a:sym typeface="Arial" pitchFamily="34" charset="0"/>
              </a:rPr>
              <a:t>|</a:t>
            </a:r>
            <a:r>
              <a:rPr lang="en-US" altLang="zh-CN" dirty="0">
                <a:solidFill>
                  <a:schemeClr val="tx1"/>
                </a:solidFill>
                <a:latin typeface="Times New Roman" pitchFamily="18" charset="0"/>
                <a:sym typeface="Arial" pitchFamily="34" charset="0"/>
              </a:rPr>
              <a:t> </a:t>
            </a:r>
            <a:r>
              <a:rPr lang="en-US" altLang="zh-CN" sz="2800" i="1" dirty="0">
                <a:solidFill>
                  <a:schemeClr val="tx1"/>
                </a:solidFill>
                <a:latin typeface="Times New Roman" pitchFamily="18" charset="0"/>
                <a:sym typeface="Arial" pitchFamily="34" charset="0"/>
              </a:rPr>
              <a:t>U</a:t>
            </a:r>
            <a:r>
              <a:rPr lang="en-US" altLang="zh-CN" sz="1600" dirty="0">
                <a:solidFill>
                  <a:schemeClr val="tx1"/>
                </a:solidFill>
                <a:latin typeface="Times New Roman" pitchFamily="18" charset="0"/>
                <a:sym typeface="Arial" pitchFamily="34" charset="0"/>
              </a:rPr>
              <a:t>GS(</a:t>
            </a:r>
            <a:r>
              <a:rPr lang="en-US" altLang="zh-CN" sz="1600" dirty="0" err="1">
                <a:solidFill>
                  <a:schemeClr val="tx1"/>
                </a:solidFill>
                <a:latin typeface="Times New Roman" pitchFamily="18" charset="0"/>
                <a:sym typeface="Arial" pitchFamily="34" charset="0"/>
              </a:rPr>
              <a:t>th</a:t>
            </a:r>
            <a:r>
              <a:rPr lang="en-US" altLang="zh-CN" sz="1600" dirty="0">
                <a:solidFill>
                  <a:schemeClr val="tx1"/>
                </a:solidFill>
                <a:latin typeface="Times New Roman" pitchFamily="18" charset="0"/>
                <a:sym typeface="Arial" pitchFamily="34" charset="0"/>
              </a:rPr>
              <a:t>) </a:t>
            </a:r>
            <a:r>
              <a:rPr lang="en-US" altLang="zh-CN" sz="2800" i="1" dirty="0">
                <a:solidFill>
                  <a:schemeClr val="tx1"/>
                </a:solidFill>
                <a:latin typeface="Times New Roman" pitchFamily="18" charset="0"/>
                <a:sym typeface="Arial" pitchFamily="34" charset="0"/>
              </a:rPr>
              <a:t>|</a:t>
            </a:r>
            <a:endParaRPr lang="zh-CN" altLang="en-US" dirty="0">
              <a:latin typeface="Times New Roman" pitchFamily="18" charset="0"/>
            </a:endParaRPr>
          </a:p>
        </p:txBody>
      </p:sp>
      <p:sp>
        <p:nvSpPr>
          <p:cNvPr id="17413" name="Text Box 5"/>
          <p:cNvSpPr>
            <a:spLocks noChangeArrowheads="1"/>
          </p:cNvSpPr>
          <p:nvPr/>
        </p:nvSpPr>
        <p:spPr bwMode="auto">
          <a:xfrm>
            <a:off x="1151620" y="3470228"/>
            <a:ext cx="3322961" cy="1938992"/>
          </a:xfrm>
          <a:prstGeom prst="rect">
            <a:avLst/>
          </a:prstGeom>
          <a:noFill/>
          <a:ln w="12700" cap="sq">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marL="342900" indent="-342900" algn="l">
              <a:buFont typeface="Wingdings" pitchFamily="2" charset="2"/>
              <a:buChar char="u"/>
            </a:pPr>
            <a:r>
              <a:rPr lang="zh-CN" altLang="en-US" dirty="0">
                <a:solidFill>
                  <a:srgbClr val="C00000"/>
                </a:solidFill>
                <a:latin typeface="Times New Roman" pitchFamily="18" charset="0"/>
                <a:sym typeface="Arial" pitchFamily="34" charset="0"/>
              </a:rPr>
              <a:t>恒流区（即放大区）</a:t>
            </a:r>
            <a:r>
              <a:rPr lang="zh-CN" altLang="en-US" b="0" dirty="0">
                <a:solidFill>
                  <a:srgbClr val="C00000"/>
                </a:solidFill>
                <a:latin typeface="Times New Roman" pitchFamily="18" charset="0"/>
                <a:sym typeface="Arial" pitchFamily="34" charset="0"/>
              </a:rPr>
              <a:t>：</a:t>
            </a:r>
            <a:endParaRPr lang="en-US" altLang="zh-CN" b="0" dirty="0">
              <a:solidFill>
                <a:srgbClr val="C00000"/>
              </a:solidFill>
              <a:latin typeface="Times New Roman" pitchFamily="18" charset="0"/>
              <a:sym typeface="Arial" pitchFamily="34" charset="0"/>
            </a:endParaRPr>
          </a:p>
          <a:p>
            <a:pPr algn="l"/>
            <a:r>
              <a:rPr lang="en-US" altLang="zh-CN" b="0" dirty="0">
                <a:solidFill>
                  <a:srgbClr val="C00000"/>
                </a:solidFill>
                <a:latin typeface="Times New Roman" pitchFamily="18" charset="0"/>
                <a:sym typeface="Arial" pitchFamily="34" charset="0"/>
              </a:rPr>
              <a:t>  </a:t>
            </a:r>
            <a:r>
              <a:rPr lang="zh-CN" altLang="en-US" dirty="0">
                <a:solidFill>
                  <a:schemeClr val="tx1"/>
                </a:solidFill>
                <a:latin typeface="Times New Roman" pitchFamily="18" charset="0"/>
                <a:sym typeface="Arial" pitchFamily="34" charset="0"/>
              </a:rPr>
              <a:t>（导电沟道夹断）</a:t>
            </a:r>
          </a:p>
          <a:p>
            <a:pPr algn="l"/>
            <a:endParaRPr lang="zh-CN" altLang="en-US" sz="800" dirty="0">
              <a:solidFill>
                <a:schemeClr val="tx1"/>
              </a:solidFill>
              <a:latin typeface="Times New Roman" pitchFamily="18" charset="0"/>
              <a:sym typeface="Arial" pitchFamily="34" charset="0"/>
            </a:endParaRPr>
          </a:p>
          <a:p>
            <a:pPr algn="l"/>
            <a:r>
              <a:rPr lang="zh-CN" altLang="en-US" sz="2800" i="1" dirty="0">
                <a:solidFill>
                  <a:schemeClr val="tx1"/>
                </a:solidFill>
                <a:latin typeface="Times New Roman" pitchFamily="18" charset="0"/>
                <a:sym typeface="Arial" pitchFamily="34" charset="0"/>
              </a:rPr>
              <a:t>   </a:t>
            </a:r>
            <a:r>
              <a:rPr lang="en-US" altLang="zh-CN" sz="2800" i="1" dirty="0">
                <a:solidFill>
                  <a:schemeClr val="tx1"/>
                </a:solidFill>
                <a:latin typeface="Times New Roman" pitchFamily="18" charset="0"/>
                <a:sym typeface="Arial" pitchFamily="34" charset="0"/>
              </a:rPr>
              <a:t>| U</a:t>
            </a:r>
            <a:r>
              <a:rPr lang="en-US" altLang="zh-CN" sz="1600" dirty="0">
                <a:solidFill>
                  <a:schemeClr val="tx1"/>
                </a:solidFill>
                <a:latin typeface="Times New Roman" pitchFamily="18" charset="0"/>
                <a:sym typeface="Arial" pitchFamily="34" charset="0"/>
              </a:rPr>
              <a:t>GS </a:t>
            </a:r>
            <a:r>
              <a:rPr lang="en-US" altLang="zh-CN" sz="2800" i="1" dirty="0">
                <a:solidFill>
                  <a:schemeClr val="tx1"/>
                </a:solidFill>
                <a:latin typeface="Times New Roman" pitchFamily="18" charset="0"/>
                <a:sym typeface="Arial" pitchFamily="34" charset="0"/>
              </a:rPr>
              <a:t>|</a:t>
            </a:r>
            <a:r>
              <a:rPr lang="en-US" altLang="zh-CN" sz="1600" dirty="0">
                <a:solidFill>
                  <a:schemeClr val="tx1"/>
                </a:solidFill>
                <a:latin typeface="Times New Roman" pitchFamily="18" charset="0"/>
                <a:sym typeface="Arial" pitchFamily="34" charset="0"/>
              </a:rPr>
              <a:t> </a:t>
            </a:r>
            <a:r>
              <a:rPr lang="en-US" altLang="zh-CN" dirty="0">
                <a:solidFill>
                  <a:schemeClr val="tx1"/>
                </a:solidFill>
                <a:latin typeface="Times New Roman" pitchFamily="18" charset="0"/>
                <a:sym typeface="Arial" pitchFamily="34" charset="0"/>
              </a:rPr>
              <a:t>&gt; </a:t>
            </a:r>
            <a:r>
              <a:rPr lang="en-US" altLang="zh-CN" sz="2800" i="1" dirty="0">
                <a:solidFill>
                  <a:schemeClr val="tx1"/>
                </a:solidFill>
                <a:latin typeface="Times New Roman" pitchFamily="18" charset="0"/>
                <a:sym typeface="Arial" pitchFamily="34" charset="0"/>
              </a:rPr>
              <a:t>|</a:t>
            </a:r>
            <a:r>
              <a:rPr lang="en-US" altLang="zh-CN" dirty="0">
                <a:solidFill>
                  <a:schemeClr val="tx1"/>
                </a:solidFill>
                <a:latin typeface="Times New Roman" pitchFamily="18" charset="0"/>
                <a:sym typeface="Arial" pitchFamily="34" charset="0"/>
              </a:rPr>
              <a:t> </a:t>
            </a:r>
            <a:r>
              <a:rPr lang="en-US" altLang="zh-CN" sz="2800" i="1" dirty="0">
                <a:solidFill>
                  <a:schemeClr val="tx1"/>
                </a:solidFill>
                <a:latin typeface="Times New Roman" pitchFamily="18" charset="0"/>
                <a:sym typeface="Arial" pitchFamily="34" charset="0"/>
              </a:rPr>
              <a:t>U</a:t>
            </a:r>
            <a:r>
              <a:rPr lang="en-US" altLang="zh-CN" sz="1600" dirty="0">
                <a:solidFill>
                  <a:schemeClr val="tx1"/>
                </a:solidFill>
                <a:latin typeface="Times New Roman" pitchFamily="18" charset="0"/>
                <a:sym typeface="Arial" pitchFamily="34" charset="0"/>
              </a:rPr>
              <a:t>GS(</a:t>
            </a:r>
            <a:r>
              <a:rPr lang="en-US" altLang="zh-CN" sz="1600" dirty="0" err="1">
                <a:solidFill>
                  <a:schemeClr val="tx1"/>
                </a:solidFill>
                <a:latin typeface="Times New Roman" pitchFamily="18" charset="0"/>
                <a:sym typeface="Arial" pitchFamily="34" charset="0"/>
              </a:rPr>
              <a:t>th</a:t>
            </a:r>
            <a:r>
              <a:rPr lang="en-US" altLang="zh-CN" sz="1600" dirty="0">
                <a:solidFill>
                  <a:schemeClr val="tx1"/>
                </a:solidFill>
                <a:latin typeface="Times New Roman" pitchFamily="18" charset="0"/>
                <a:sym typeface="Arial" pitchFamily="34" charset="0"/>
              </a:rPr>
              <a:t>) </a:t>
            </a:r>
            <a:r>
              <a:rPr lang="en-US" altLang="zh-CN" sz="2800" i="1" dirty="0">
                <a:solidFill>
                  <a:schemeClr val="tx1"/>
                </a:solidFill>
                <a:latin typeface="Times New Roman" pitchFamily="18" charset="0"/>
                <a:sym typeface="Arial" pitchFamily="34" charset="0"/>
              </a:rPr>
              <a:t>|</a:t>
            </a:r>
            <a:endParaRPr lang="en-US" altLang="zh-CN" dirty="0">
              <a:solidFill>
                <a:schemeClr val="tx1"/>
              </a:solidFill>
              <a:latin typeface="Times New Roman" pitchFamily="18" charset="0"/>
              <a:sym typeface="Arial" pitchFamily="34" charset="0"/>
            </a:endParaRPr>
          </a:p>
          <a:p>
            <a:pPr algn="l"/>
            <a:endParaRPr lang="zh-CN" altLang="en-US" sz="800" dirty="0">
              <a:solidFill>
                <a:schemeClr val="tx1"/>
              </a:solidFill>
              <a:latin typeface="Times New Roman" pitchFamily="18" charset="0"/>
              <a:sym typeface="Arial" pitchFamily="34" charset="0"/>
            </a:endParaRPr>
          </a:p>
          <a:p>
            <a:pPr algn="l"/>
            <a:r>
              <a:rPr lang="en-US" altLang="zh-CN" sz="2800" i="1" dirty="0">
                <a:solidFill>
                  <a:schemeClr val="tx1"/>
                </a:solidFill>
                <a:latin typeface="Times New Roman" pitchFamily="18" charset="0"/>
                <a:sym typeface="Arial" pitchFamily="34" charset="0"/>
              </a:rPr>
              <a:t>   | U</a:t>
            </a:r>
            <a:r>
              <a:rPr lang="en-US" altLang="zh-CN" sz="1600" dirty="0">
                <a:solidFill>
                  <a:schemeClr val="tx1"/>
                </a:solidFill>
                <a:latin typeface="Times New Roman" pitchFamily="18" charset="0"/>
                <a:sym typeface="Arial" pitchFamily="34" charset="0"/>
              </a:rPr>
              <a:t>GD </a:t>
            </a:r>
            <a:r>
              <a:rPr lang="en-US" altLang="zh-CN" sz="2800" i="1" dirty="0">
                <a:solidFill>
                  <a:schemeClr val="tx1"/>
                </a:solidFill>
                <a:latin typeface="Times New Roman" pitchFamily="18" charset="0"/>
                <a:sym typeface="Arial" pitchFamily="34" charset="0"/>
              </a:rPr>
              <a:t>|</a:t>
            </a:r>
            <a:r>
              <a:rPr lang="en-US" altLang="zh-CN" sz="1600" dirty="0">
                <a:solidFill>
                  <a:schemeClr val="tx1"/>
                </a:solidFill>
                <a:latin typeface="Times New Roman" pitchFamily="18" charset="0"/>
                <a:sym typeface="Arial" pitchFamily="34" charset="0"/>
              </a:rPr>
              <a:t> </a:t>
            </a:r>
            <a:r>
              <a:rPr lang="en-US" altLang="zh-CN" dirty="0">
                <a:solidFill>
                  <a:schemeClr val="tx1"/>
                </a:solidFill>
                <a:latin typeface="Times New Roman" pitchFamily="18" charset="0"/>
                <a:sym typeface="Arial" pitchFamily="34" charset="0"/>
              </a:rPr>
              <a:t>&lt; </a:t>
            </a:r>
            <a:r>
              <a:rPr lang="en-US" altLang="zh-CN" sz="2800" i="1" dirty="0">
                <a:solidFill>
                  <a:schemeClr val="tx1"/>
                </a:solidFill>
                <a:latin typeface="Times New Roman" pitchFamily="18" charset="0"/>
                <a:sym typeface="Arial" pitchFamily="34" charset="0"/>
              </a:rPr>
              <a:t>|</a:t>
            </a:r>
            <a:r>
              <a:rPr lang="en-US" altLang="zh-CN" dirty="0">
                <a:solidFill>
                  <a:schemeClr val="tx1"/>
                </a:solidFill>
                <a:latin typeface="Times New Roman" pitchFamily="18" charset="0"/>
                <a:sym typeface="Arial" pitchFamily="34" charset="0"/>
              </a:rPr>
              <a:t> </a:t>
            </a:r>
            <a:r>
              <a:rPr lang="en-US" altLang="zh-CN" sz="2800" i="1" dirty="0">
                <a:solidFill>
                  <a:schemeClr val="tx1"/>
                </a:solidFill>
                <a:latin typeface="Times New Roman" pitchFamily="18" charset="0"/>
                <a:sym typeface="Arial" pitchFamily="34" charset="0"/>
              </a:rPr>
              <a:t>U</a:t>
            </a:r>
            <a:r>
              <a:rPr lang="en-US" altLang="zh-CN" sz="1600" dirty="0">
                <a:solidFill>
                  <a:schemeClr val="tx1"/>
                </a:solidFill>
                <a:latin typeface="Times New Roman" pitchFamily="18" charset="0"/>
                <a:sym typeface="Arial" pitchFamily="34" charset="0"/>
              </a:rPr>
              <a:t>GS(</a:t>
            </a:r>
            <a:r>
              <a:rPr lang="en-US" altLang="zh-CN" sz="1600" dirty="0" err="1">
                <a:solidFill>
                  <a:schemeClr val="tx1"/>
                </a:solidFill>
                <a:latin typeface="Times New Roman" pitchFamily="18" charset="0"/>
                <a:sym typeface="Arial" pitchFamily="34" charset="0"/>
              </a:rPr>
              <a:t>th</a:t>
            </a:r>
            <a:r>
              <a:rPr lang="en-US" altLang="zh-CN" sz="1600" dirty="0">
                <a:solidFill>
                  <a:schemeClr val="tx1"/>
                </a:solidFill>
                <a:latin typeface="Times New Roman" pitchFamily="18" charset="0"/>
                <a:sym typeface="Arial" pitchFamily="34" charset="0"/>
              </a:rPr>
              <a:t>) </a:t>
            </a:r>
            <a:r>
              <a:rPr lang="en-US" altLang="zh-CN" sz="2800" i="1" dirty="0">
                <a:solidFill>
                  <a:schemeClr val="tx1"/>
                </a:solidFill>
                <a:latin typeface="Times New Roman" pitchFamily="18" charset="0"/>
                <a:sym typeface="Arial" pitchFamily="34" charset="0"/>
              </a:rPr>
              <a:t>|</a:t>
            </a:r>
            <a:endParaRPr lang="zh-CN" altLang="en-US" dirty="0">
              <a:solidFill>
                <a:schemeClr val="tx1"/>
              </a:solidFill>
              <a:latin typeface="Times New Roman" pitchFamily="18" charset="0"/>
            </a:endParaRPr>
          </a:p>
        </p:txBody>
      </p:sp>
      <p:sp>
        <p:nvSpPr>
          <p:cNvPr id="17416" name="文本框 17415"/>
          <p:cNvSpPr txBox="1">
            <a:spLocks noChangeArrowheads="1"/>
          </p:cNvSpPr>
          <p:nvPr/>
        </p:nvSpPr>
        <p:spPr bwMode="auto">
          <a:xfrm>
            <a:off x="719572" y="906483"/>
            <a:ext cx="4668266"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66"/>
                </a:solidFill>
                <a:latin typeface="Arial" pitchFamily="34" charset="0"/>
                <a:ea typeface="宋体" pitchFamily="2" charset="-122"/>
              </a:defRPr>
            </a:lvl1pPr>
            <a:lvl2pPr marL="742950" indent="-285750" eaLnBrk="0" hangingPunct="0">
              <a:defRPr sz="2400" b="1">
                <a:solidFill>
                  <a:srgbClr val="FF0066"/>
                </a:solidFill>
                <a:latin typeface="Arial" pitchFamily="34" charset="0"/>
                <a:ea typeface="宋体" pitchFamily="2" charset="-122"/>
              </a:defRPr>
            </a:lvl2pPr>
            <a:lvl3pPr marL="1143000" indent="-228600" eaLnBrk="0" hangingPunct="0">
              <a:defRPr sz="2400" b="1">
                <a:solidFill>
                  <a:srgbClr val="FF0066"/>
                </a:solidFill>
                <a:latin typeface="Arial" pitchFamily="34" charset="0"/>
                <a:ea typeface="宋体" pitchFamily="2" charset="-122"/>
              </a:defRPr>
            </a:lvl3pPr>
            <a:lvl4pPr marL="1600200" indent="-228600" eaLnBrk="0" hangingPunct="0">
              <a:defRPr sz="2400" b="1">
                <a:solidFill>
                  <a:srgbClr val="FF0066"/>
                </a:solidFill>
                <a:latin typeface="Arial" pitchFamily="34" charset="0"/>
                <a:ea typeface="宋体" pitchFamily="2" charset="-122"/>
              </a:defRPr>
            </a:lvl4pPr>
            <a:lvl5pPr marL="2057400" indent="-228600" eaLnBrk="0" hangingPunct="0">
              <a:defRPr sz="2400" b="1">
                <a:solidFill>
                  <a:srgbClr val="FF0066"/>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2400" b="1">
                <a:solidFill>
                  <a:srgbClr val="FF0066"/>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2400" b="1">
                <a:solidFill>
                  <a:srgbClr val="FF0066"/>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2400" b="1">
                <a:solidFill>
                  <a:srgbClr val="FF0066"/>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2400" b="1">
                <a:solidFill>
                  <a:srgbClr val="FF0066"/>
                </a:solidFill>
                <a:latin typeface="Arial" pitchFamily="34" charset="0"/>
                <a:ea typeface="宋体" pitchFamily="2" charset="-122"/>
              </a:defRPr>
            </a:lvl9pPr>
          </a:lstStyle>
          <a:p>
            <a:pPr algn="l" eaLnBrk="1" hangingPunct="1"/>
            <a:r>
              <a:rPr lang="en-US" altLang="zh-CN" sz="2800" dirty="0">
                <a:solidFill>
                  <a:schemeClr val="tx1"/>
                </a:solidFill>
                <a:latin typeface="Times New Roman" pitchFamily="18" charset="0"/>
                <a:sym typeface="Arial" pitchFamily="34" charset="0"/>
              </a:rPr>
              <a:t>1</a:t>
            </a:r>
            <a:r>
              <a:rPr lang="zh-CN" altLang="en-US" sz="2800" dirty="0">
                <a:solidFill>
                  <a:schemeClr val="tx1"/>
                </a:solidFill>
                <a:latin typeface="Times New Roman" pitchFamily="18" charset="0"/>
                <a:sym typeface="Arial" pitchFamily="34" charset="0"/>
              </a:rPr>
              <a:t>）</a:t>
            </a:r>
            <a:r>
              <a:rPr lang="en-US" altLang="zh-CN" sz="2800" dirty="0">
                <a:solidFill>
                  <a:schemeClr val="tx1"/>
                </a:solidFill>
                <a:latin typeface="Times New Roman" pitchFamily="18" charset="0"/>
                <a:sym typeface="Arial" pitchFamily="34" charset="0"/>
              </a:rPr>
              <a:t>FET</a:t>
            </a:r>
            <a:r>
              <a:rPr lang="zh-CN" altLang="en-US" sz="2800" dirty="0">
                <a:solidFill>
                  <a:schemeClr val="tx1"/>
                </a:solidFill>
                <a:latin typeface="Times New Roman" pitchFamily="18" charset="0"/>
                <a:sym typeface="Arial" pitchFamily="34" charset="0"/>
              </a:rPr>
              <a:t>正常工作的必要条件</a:t>
            </a:r>
            <a:endParaRPr lang="en-US" altLang="zh-CN" sz="2800" dirty="0">
              <a:solidFill>
                <a:schemeClr val="tx1"/>
              </a:solidFill>
              <a:latin typeface="Times New Roman" pitchFamily="18" charset="0"/>
              <a:sym typeface="Arial" pitchFamily="34" charset="0"/>
            </a:endParaRPr>
          </a:p>
          <a:p>
            <a:pPr marL="457200" indent="-457200" algn="l" eaLnBrk="1" hangingPunct="1">
              <a:buFont typeface="Wingdings" pitchFamily="2" charset="2"/>
              <a:buChar char="Ø"/>
            </a:pPr>
            <a:r>
              <a:rPr lang="zh-CN" altLang="en-US" sz="2800" dirty="0">
                <a:solidFill>
                  <a:schemeClr val="tx1"/>
                </a:solidFill>
                <a:latin typeface="Times New Roman" pitchFamily="18" charset="0"/>
                <a:sym typeface="Arial" pitchFamily="34" charset="0"/>
              </a:rPr>
              <a:t>N</a:t>
            </a:r>
            <a:r>
              <a:rPr lang="zh-CN" altLang="en-US" sz="2800" dirty="0">
                <a:solidFill>
                  <a:schemeClr val="tx1"/>
                </a:solidFill>
                <a:latin typeface="宋体" pitchFamily="2" charset="-122"/>
                <a:sym typeface="宋体" pitchFamily="2" charset="-122"/>
              </a:rPr>
              <a:t>沟道</a:t>
            </a:r>
            <a:r>
              <a:rPr lang="en-US" altLang="zh-CN" sz="3200" b="0" i="1" dirty="0">
                <a:solidFill>
                  <a:schemeClr val="tx1"/>
                </a:solidFill>
                <a:latin typeface="Times New Roman" pitchFamily="18" charset="0"/>
                <a:sym typeface="Arial" pitchFamily="34" charset="0"/>
              </a:rPr>
              <a:t>U</a:t>
            </a:r>
            <a:r>
              <a:rPr lang="en-US" altLang="zh-CN" sz="1800" b="0" dirty="0">
                <a:solidFill>
                  <a:schemeClr val="tx1"/>
                </a:solidFill>
                <a:latin typeface="Times New Roman" pitchFamily="18" charset="0"/>
                <a:sym typeface="Arial" pitchFamily="34" charset="0"/>
              </a:rPr>
              <a:t>DS </a:t>
            </a:r>
            <a:r>
              <a:rPr lang="zh-CN" altLang="en-US" sz="2800" dirty="0">
                <a:solidFill>
                  <a:schemeClr val="tx1"/>
                </a:solidFill>
                <a:latin typeface="Times New Roman" pitchFamily="18" charset="0"/>
                <a:sym typeface="Arial" pitchFamily="34" charset="0"/>
              </a:rPr>
              <a:t>&gt;</a:t>
            </a:r>
            <a:r>
              <a:rPr lang="en-US" altLang="zh-CN" sz="2800" dirty="0">
                <a:solidFill>
                  <a:schemeClr val="tx1"/>
                </a:solidFill>
                <a:latin typeface="Times New Roman" pitchFamily="18" charset="0"/>
                <a:sym typeface="Arial" pitchFamily="34" charset="0"/>
              </a:rPr>
              <a:t> </a:t>
            </a:r>
            <a:r>
              <a:rPr lang="en-US" altLang="zh-CN" sz="2800" b="0" dirty="0">
                <a:solidFill>
                  <a:schemeClr val="tx1"/>
                </a:solidFill>
                <a:latin typeface="Times New Roman" pitchFamily="18" charset="0"/>
                <a:sym typeface="Arial" pitchFamily="34" charset="0"/>
              </a:rPr>
              <a:t>0</a:t>
            </a:r>
            <a:endParaRPr lang="en-US" altLang="zh-CN" sz="3200" b="0" dirty="0">
              <a:solidFill>
                <a:schemeClr val="tx1"/>
              </a:solidFill>
              <a:latin typeface="Times New Roman" pitchFamily="18" charset="0"/>
              <a:sym typeface="Arial" pitchFamily="34" charset="0"/>
            </a:endParaRPr>
          </a:p>
          <a:p>
            <a:pPr marL="457200" indent="-457200" algn="l" eaLnBrk="1" hangingPunct="1">
              <a:buFont typeface="Wingdings" pitchFamily="2" charset="2"/>
              <a:buChar char="Ø"/>
            </a:pPr>
            <a:r>
              <a:rPr lang="en-US" altLang="zh-CN" sz="2800" dirty="0">
                <a:solidFill>
                  <a:schemeClr val="tx1"/>
                </a:solidFill>
                <a:latin typeface="Times New Roman" pitchFamily="18" charset="0"/>
                <a:sym typeface="Arial" pitchFamily="34" charset="0"/>
              </a:rPr>
              <a:t>P</a:t>
            </a:r>
            <a:r>
              <a:rPr lang="zh-CN" altLang="en-US" sz="2800" dirty="0">
                <a:solidFill>
                  <a:schemeClr val="tx1"/>
                </a:solidFill>
                <a:latin typeface="宋体" pitchFamily="2" charset="-122"/>
                <a:sym typeface="宋体" pitchFamily="2" charset="-122"/>
              </a:rPr>
              <a:t>沟道</a:t>
            </a:r>
            <a:r>
              <a:rPr lang="en-US" altLang="zh-CN" sz="3200" b="0" i="1" dirty="0">
                <a:solidFill>
                  <a:schemeClr val="tx1"/>
                </a:solidFill>
                <a:latin typeface="Times New Roman" pitchFamily="18" charset="0"/>
                <a:sym typeface="Arial" pitchFamily="34" charset="0"/>
              </a:rPr>
              <a:t>U</a:t>
            </a:r>
            <a:r>
              <a:rPr lang="en-US" altLang="zh-CN" sz="1800" b="0" dirty="0">
                <a:solidFill>
                  <a:schemeClr val="tx1"/>
                </a:solidFill>
                <a:latin typeface="Times New Roman" pitchFamily="18" charset="0"/>
                <a:sym typeface="Arial" pitchFamily="34" charset="0"/>
              </a:rPr>
              <a:t>DS </a:t>
            </a:r>
            <a:r>
              <a:rPr lang="en-US" altLang="zh-CN" sz="2800" dirty="0">
                <a:solidFill>
                  <a:schemeClr val="tx1"/>
                </a:solidFill>
                <a:latin typeface="Times New Roman" pitchFamily="18" charset="0"/>
                <a:sym typeface="Arial" pitchFamily="34" charset="0"/>
              </a:rPr>
              <a:t>&lt; </a:t>
            </a:r>
            <a:r>
              <a:rPr lang="en-US" altLang="zh-CN" sz="2800" b="0" dirty="0">
                <a:solidFill>
                  <a:schemeClr val="tx1"/>
                </a:solidFill>
                <a:latin typeface="Times New Roman" pitchFamily="18" charset="0"/>
                <a:sym typeface="Arial" pitchFamily="34" charset="0"/>
              </a:rPr>
              <a:t>0</a:t>
            </a:r>
          </a:p>
        </p:txBody>
      </p:sp>
      <p:sp>
        <p:nvSpPr>
          <p:cNvPr id="2" name="矩形 1"/>
          <p:cNvSpPr/>
          <p:nvPr/>
        </p:nvSpPr>
        <p:spPr>
          <a:xfrm>
            <a:off x="736406" y="2714144"/>
            <a:ext cx="3586238" cy="523220"/>
          </a:xfrm>
          <a:prstGeom prst="rect">
            <a:avLst/>
          </a:prstGeom>
        </p:spPr>
        <p:txBody>
          <a:bodyPr wrap="none">
            <a:spAutoFit/>
          </a:bodyPr>
          <a:lstStyle/>
          <a:p>
            <a:pPr eaLnBrk="1" hangingPunct="1"/>
            <a:r>
              <a:rPr lang="en-US" altLang="zh-CN" sz="2800" dirty="0">
                <a:solidFill>
                  <a:schemeClr val="tx1"/>
                </a:solidFill>
                <a:latin typeface="Times New Roman" pitchFamily="18" charset="0"/>
                <a:sym typeface="Arial" pitchFamily="34" charset="0"/>
              </a:rPr>
              <a:t>2</a:t>
            </a:r>
            <a:r>
              <a:rPr lang="zh-CN" altLang="en-US" sz="2800" dirty="0">
                <a:solidFill>
                  <a:schemeClr val="tx1"/>
                </a:solidFill>
                <a:latin typeface="Times New Roman" pitchFamily="18" charset="0"/>
                <a:sym typeface="Arial" pitchFamily="34" charset="0"/>
              </a:rPr>
              <a:t>）</a:t>
            </a:r>
            <a:r>
              <a:rPr lang="en-US" altLang="zh-CN" sz="2800" dirty="0">
                <a:solidFill>
                  <a:schemeClr val="tx1"/>
                </a:solidFill>
                <a:latin typeface="Times New Roman" pitchFamily="18" charset="0"/>
                <a:sym typeface="Arial" pitchFamily="34" charset="0"/>
              </a:rPr>
              <a:t>FET</a:t>
            </a:r>
            <a:r>
              <a:rPr lang="zh-CN" altLang="en-US" sz="2800" dirty="0">
                <a:solidFill>
                  <a:schemeClr val="tx1"/>
                </a:solidFill>
                <a:latin typeface="Times New Roman" pitchFamily="18" charset="0"/>
                <a:sym typeface="Arial" pitchFamily="34" charset="0"/>
              </a:rPr>
              <a:t>工作区及条件</a:t>
            </a:r>
            <a:endParaRPr lang="en-US" altLang="zh-CN" sz="2800" dirty="0">
              <a:solidFill>
                <a:schemeClr val="tx1"/>
              </a:solidFill>
              <a:latin typeface="Times New Roman" pitchFamily="18" charset="0"/>
              <a:sym typeface="Arial" pitchFamily="34" charset="0"/>
            </a:endParaRPr>
          </a:p>
        </p:txBody>
      </p:sp>
      <p:sp>
        <p:nvSpPr>
          <p:cNvPr id="3" name="矩形 2"/>
          <p:cNvSpPr/>
          <p:nvPr/>
        </p:nvSpPr>
        <p:spPr>
          <a:xfrm>
            <a:off x="5933906" y="908720"/>
            <a:ext cx="2454518" cy="461665"/>
          </a:xfrm>
          <a:prstGeom prst="rect">
            <a:avLst/>
          </a:prstGeom>
        </p:spPr>
        <p:txBody>
          <a:bodyPr wrap="none">
            <a:spAutoFit/>
          </a:bodyPr>
          <a:lstStyle/>
          <a:p>
            <a:pPr marL="342900" indent="-342900">
              <a:buFont typeface="Wingdings" pitchFamily="2" charset="2"/>
              <a:buChar char="u"/>
            </a:pPr>
            <a:r>
              <a:rPr lang="zh-CN" altLang="en-US" dirty="0">
                <a:solidFill>
                  <a:srgbClr val="C00000"/>
                </a:solidFill>
                <a:latin typeface="Times New Roman" pitchFamily="18" charset="0"/>
                <a:sym typeface="Arial" pitchFamily="34" charset="0"/>
              </a:rPr>
              <a:t>开关工作区：</a:t>
            </a:r>
            <a:r>
              <a:rPr lang="en-US" altLang="zh-CN" dirty="0">
                <a:solidFill>
                  <a:srgbClr val="C00000"/>
                </a:solidFill>
                <a:latin typeface="Times New Roman" pitchFamily="18" charset="0"/>
                <a:sym typeface="Arial" pitchFamily="34" charset="0"/>
              </a:rPr>
              <a:t> </a:t>
            </a:r>
            <a:endParaRPr lang="zh-CN" altLang="en-US" dirty="0">
              <a:solidFill>
                <a:srgbClr val="C00000"/>
              </a:solidFill>
            </a:endParaRPr>
          </a:p>
        </p:txBody>
      </p:sp>
      <p:sp>
        <p:nvSpPr>
          <p:cNvPr id="9" name="文本框 8">
            <a:extLst>
              <a:ext uri="{FF2B5EF4-FFF2-40B4-BE49-F238E27FC236}">
                <a16:creationId xmlns:a16="http://schemas.microsoft.com/office/drawing/2014/main" id="{C6486720-18B5-42CB-87BB-D1D41C902379}"/>
              </a:ext>
            </a:extLst>
          </p:cNvPr>
          <p:cNvSpPr txBox="1"/>
          <p:nvPr/>
        </p:nvSpPr>
        <p:spPr>
          <a:xfrm>
            <a:off x="7713998" y="6228020"/>
            <a:ext cx="530916" cy="369332"/>
          </a:xfrm>
          <a:prstGeom prst="rect">
            <a:avLst/>
          </a:prstGeom>
          <a:noFill/>
        </p:spPr>
        <p:txBody>
          <a:bodyPr wrap="none" rtlCol="0">
            <a:spAutoFit/>
          </a:bodyPr>
          <a:lstStyle/>
          <a:p>
            <a:r>
              <a:rPr lang="en-US" altLang="zh-CN" sz="1800" dirty="0">
                <a:solidFill>
                  <a:srgbClr val="E4A4DC"/>
                </a:solidFill>
              </a:rPr>
              <a:t>108</a:t>
            </a:r>
            <a:endParaRPr lang="zh-CN" altLang="en-US" sz="1800" dirty="0">
              <a:solidFill>
                <a:srgbClr val="E4A4D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416"/>
                                        </p:tgtEl>
                                        <p:attrNameLst>
                                          <p:attrName>style.visibility</p:attrName>
                                        </p:attrNameLst>
                                      </p:cBhvr>
                                      <p:to>
                                        <p:strVal val="visible"/>
                                      </p:to>
                                    </p:set>
                                    <p:animEffect transition="in" filter="box(in)">
                                      <p:cBhvr>
                                        <p:cTn id="7" dur="500"/>
                                        <p:tgtEl>
                                          <p:spTgt spid="174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413">
                                            <p:txEl>
                                              <p:pRg st="0" end="0"/>
                                            </p:txEl>
                                          </p:spTgt>
                                        </p:tgtEl>
                                        <p:attrNameLst>
                                          <p:attrName>style.visibility</p:attrName>
                                        </p:attrNameLst>
                                      </p:cBhvr>
                                      <p:to>
                                        <p:strVal val="visible"/>
                                      </p:to>
                                    </p:set>
                                    <p:animEffect filter="wipe(left)">
                                      <p:cBhvr>
                                        <p:cTn id="17" dur="500"/>
                                        <p:tgtEl>
                                          <p:spTgt spid="17413">
                                            <p:txEl>
                                              <p:pRg st="0" end="0"/>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7413">
                                            <p:txEl>
                                              <p:pRg st="1" end="1"/>
                                            </p:txEl>
                                          </p:spTgt>
                                        </p:tgtEl>
                                        <p:attrNameLst>
                                          <p:attrName>style.visibility</p:attrName>
                                        </p:attrNameLst>
                                      </p:cBhvr>
                                      <p:to>
                                        <p:strVal val="visible"/>
                                      </p:to>
                                    </p:set>
                                    <p:animEffect filter="wipe(left)">
                                      <p:cBhvr>
                                        <p:cTn id="20" dur="500"/>
                                        <p:tgtEl>
                                          <p:spTgt spid="17413">
                                            <p:txEl>
                                              <p:pRg st="1" end="1"/>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7413">
                                            <p:txEl>
                                              <p:pRg st="3" end="3"/>
                                            </p:txEl>
                                          </p:spTgt>
                                        </p:tgtEl>
                                        <p:attrNameLst>
                                          <p:attrName>style.visibility</p:attrName>
                                        </p:attrNameLst>
                                      </p:cBhvr>
                                      <p:to>
                                        <p:strVal val="visible"/>
                                      </p:to>
                                    </p:set>
                                    <p:animEffect filter="wipe(left)">
                                      <p:cBhvr>
                                        <p:cTn id="23" dur="500"/>
                                        <p:tgtEl>
                                          <p:spTgt spid="17413">
                                            <p:txEl>
                                              <p:pRg st="3" end="3"/>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7413">
                                            <p:txEl>
                                              <p:pRg st="5" end="5"/>
                                            </p:txEl>
                                          </p:spTgt>
                                        </p:tgtEl>
                                        <p:attrNameLst>
                                          <p:attrName>style.visibility</p:attrName>
                                        </p:attrNameLst>
                                      </p:cBhvr>
                                      <p:to>
                                        <p:strVal val="visible"/>
                                      </p:to>
                                    </p:set>
                                    <p:animEffect filter="wipe(left)">
                                      <p:cBhvr>
                                        <p:cTn id="26" dur="500"/>
                                        <p:tgtEl>
                                          <p:spTgt spid="1741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7412">
                                            <p:txEl>
                                              <p:pRg st="0" end="0"/>
                                            </p:txEl>
                                          </p:spTgt>
                                        </p:tgtEl>
                                        <p:attrNameLst>
                                          <p:attrName>style.visibility</p:attrName>
                                        </p:attrNameLst>
                                      </p:cBhvr>
                                      <p:to>
                                        <p:strVal val="visible"/>
                                      </p:to>
                                    </p:set>
                                    <p:animEffect filter="wipe(left)">
                                      <p:cBhvr>
                                        <p:cTn id="36" dur="500"/>
                                        <p:tgtEl>
                                          <p:spTgt spid="17412">
                                            <p:txEl>
                                              <p:pRg st="0" end="0"/>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7412">
                                            <p:txEl>
                                              <p:pRg st="1" end="1"/>
                                            </p:txEl>
                                          </p:spTgt>
                                        </p:tgtEl>
                                        <p:attrNameLst>
                                          <p:attrName>style.visibility</p:attrName>
                                        </p:attrNameLst>
                                      </p:cBhvr>
                                      <p:to>
                                        <p:strVal val="visible"/>
                                      </p:to>
                                    </p:set>
                                    <p:animEffect filter="wipe(left)">
                                      <p:cBhvr>
                                        <p:cTn id="39" dur="500"/>
                                        <p:tgtEl>
                                          <p:spTgt spid="17412">
                                            <p:txEl>
                                              <p:pRg st="1" end="1"/>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7412">
                                            <p:txEl>
                                              <p:pRg st="2" end="2"/>
                                            </p:txEl>
                                          </p:spTgt>
                                        </p:tgtEl>
                                        <p:attrNameLst>
                                          <p:attrName>style.visibility</p:attrName>
                                        </p:attrNameLst>
                                      </p:cBhvr>
                                      <p:to>
                                        <p:strVal val="visible"/>
                                      </p:to>
                                    </p:set>
                                    <p:animEffect filter="wipe(left)">
                                      <p:cBhvr>
                                        <p:cTn id="42" dur="500"/>
                                        <p:tgtEl>
                                          <p:spTgt spid="17412">
                                            <p:txEl>
                                              <p:pRg st="2" end="2"/>
                                            </p:tx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7412">
                                            <p:txEl>
                                              <p:pRg st="3" end="3"/>
                                            </p:txEl>
                                          </p:spTgt>
                                        </p:tgtEl>
                                        <p:attrNameLst>
                                          <p:attrName>style.visibility</p:attrName>
                                        </p:attrNameLst>
                                      </p:cBhvr>
                                      <p:to>
                                        <p:strVal val="visible"/>
                                      </p:to>
                                    </p:set>
                                    <p:animEffect filter="wipe(left)">
                                      <p:cBhvr>
                                        <p:cTn id="45" dur="500"/>
                                        <p:tgtEl>
                                          <p:spTgt spid="17412">
                                            <p:txEl>
                                              <p:pRg st="3" end="3"/>
                                            </p:txEl>
                                          </p:spTgt>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17412">
                                            <p:txEl>
                                              <p:pRg st="4" end="4"/>
                                            </p:txEl>
                                          </p:spTgt>
                                        </p:tgtEl>
                                        <p:attrNameLst>
                                          <p:attrName>style.visibility</p:attrName>
                                        </p:attrNameLst>
                                      </p:cBhvr>
                                      <p:to>
                                        <p:strVal val="visible"/>
                                      </p:to>
                                    </p:set>
                                    <p:animEffect filter="wipe(left)">
                                      <p:cBhvr>
                                        <p:cTn id="48" dur="500"/>
                                        <p:tgtEl>
                                          <p:spTgt spid="17412">
                                            <p:txEl>
                                              <p:pRg st="4" end="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7411">
                                            <p:txEl>
                                              <p:pRg st="0" end="0"/>
                                            </p:txEl>
                                          </p:spTgt>
                                        </p:tgtEl>
                                        <p:attrNameLst>
                                          <p:attrName>style.visibility</p:attrName>
                                        </p:attrNameLst>
                                      </p:cBhvr>
                                      <p:to>
                                        <p:strVal val="visible"/>
                                      </p:to>
                                    </p:set>
                                    <p:animEffect filter="wipe(left)">
                                      <p:cBhvr>
                                        <p:cTn id="53" dur="500"/>
                                        <p:tgtEl>
                                          <p:spTgt spid="17411">
                                            <p:txEl>
                                              <p:pRg st="0" end="0"/>
                                            </p:txEl>
                                          </p:spTgt>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17411">
                                            <p:txEl>
                                              <p:pRg st="1" end="1"/>
                                            </p:txEl>
                                          </p:spTgt>
                                        </p:tgtEl>
                                        <p:attrNameLst>
                                          <p:attrName>style.visibility</p:attrName>
                                        </p:attrNameLst>
                                      </p:cBhvr>
                                      <p:to>
                                        <p:strVal val="visible"/>
                                      </p:to>
                                    </p:set>
                                    <p:animEffect filter="wipe(left)">
                                      <p:cBhvr>
                                        <p:cTn id="56" dur="500"/>
                                        <p:tgtEl>
                                          <p:spTgt spid="17411">
                                            <p:txEl>
                                              <p:pRg st="1" end="1"/>
                                            </p:txEl>
                                          </p:spTgt>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17411">
                                            <p:txEl>
                                              <p:pRg st="2" end="2"/>
                                            </p:txEl>
                                          </p:spTgt>
                                        </p:tgtEl>
                                        <p:attrNameLst>
                                          <p:attrName>style.visibility</p:attrName>
                                        </p:attrNameLst>
                                      </p:cBhvr>
                                      <p:to>
                                        <p:strVal val="visible"/>
                                      </p:to>
                                    </p:set>
                                    <p:animEffect filter="wipe(left)">
                                      <p:cBhvr>
                                        <p:cTn id="59" dur="500"/>
                                        <p:tgtEl>
                                          <p:spTgt spid="17411">
                                            <p:txEl>
                                              <p:pRg st="2" end="2"/>
                                            </p:txEl>
                                          </p:spTgt>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17411">
                                            <p:txEl>
                                              <p:pRg st="3" end="3"/>
                                            </p:txEl>
                                          </p:spTgt>
                                        </p:tgtEl>
                                        <p:attrNameLst>
                                          <p:attrName>style.visibility</p:attrName>
                                        </p:attrNameLst>
                                      </p:cBhvr>
                                      <p:to>
                                        <p:strVal val="visible"/>
                                      </p:to>
                                    </p:set>
                                    <p:animEffect filter="wipe(left)">
                                      <p:cBhvr>
                                        <p:cTn id="62" dur="500"/>
                                        <p:tgtEl>
                                          <p:spTgt spid="17411">
                                            <p:txEl>
                                              <p:pRg st="3" end="3"/>
                                            </p:txEl>
                                          </p:spTgt>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17411">
                                            <p:txEl>
                                              <p:pRg st="5" end="5"/>
                                            </p:txEl>
                                          </p:spTgt>
                                        </p:tgtEl>
                                        <p:attrNameLst>
                                          <p:attrName>style.visibility</p:attrName>
                                        </p:attrNameLst>
                                      </p:cBhvr>
                                      <p:to>
                                        <p:strVal val="visible"/>
                                      </p:to>
                                    </p:set>
                                    <p:animEffect filter="wipe(left)">
                                      <p:cBhvr>
                                        <p:cTn id="65" dur="500"/>
                                        <p:tgtEl>
                                          <p:spTgt spid="174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allAtOnce" bldLvl="0"/>
      <p:bldP spid="17412" grpId="0" build="allAtOnce" bldLvl="0"/>
      <p:bldP spid="17413" grpId="0" build="allAtOnce" bldLvl="0"/>
      <p:bldP spid="17416" grpId="0" bldLvl="0"/>
      <p:bldP spid="2" grpId="0"/>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6012160" y="2990218"/>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b="0" dirty="0">
                <a:solidFill>
                  <a:srgbClr val="000000"/>
                </a:solidFill>
                <a:ea typeface="隶书" pitchFamily="49" charset="-122"/>
              </a:rPr>
              <a:t>N </a:t>
            </a:r>
            <a:r>
              <a:rPr lang="zh-CN" altLang="en-US" b="0" dirty="0">
                <a:solidFill>
                  <a:srgbClr val="000000"/>
                </a:solidFill>
                <a:ea typeface="隶书" pitchFamily="49" charset="-122"/>
              </a:rPr>
              <a:t>沟道</a:t>
            </a:r>
            <a:r>
              <a:rPr lang="zh-CN" altLang="en-US" b="0" dirty="0">
                <a:solidFill>
                  <a:srgbClr val="000000"/>
                </a:solidFill>
                <a:latin typeface="隶书" pitchFamily="49" charset="-122"/>
                <a:ea typeface="隶书" pitchFamily="49" charset="-122"/>
                <a:sym typeface="隶书" pitchFamily="49" charset="-122"/>
              </a:rPr>
              <a:t>增强型</a:t>
            </a:r>
            <a:endParaRPr lang="zh-CN" altLang="en-US" b="0" dirty="0"/>
          </a:p>
        </p:txBody>
      </p:sp>
      <p:grpSp>
        <p:nvGrpSpPr>
          <p:cNvPr id="18435" name="Group 3"/>
          <p:cNvGrpSpPr>
            <a:grpSpLocks/>
          </p:cNvGrpSpPr>
          <p:nvPr/>
        </p:nvGrpSpPr>
        <p:grpSpPr bwMode="auto">
          <a:xfrm>
            <a:off x="6232376" y="1052736"/>
            <a:ext cx="1539875" cy="1905000"/>
            <a:chOff x="0" y="0"/>
            <a:chExt cx="970" cy="1200"/>
          </a:xfrm>
        </p:grpSpPr>
        <p:grpSp>
          <p:nvGrpSpPr>
            <p:cNvPr id="17512" name="Group 4"/>
            <p:cNvGrpSpPr>
              <a:grpSpLocks/>
            </p:cNvGrpSpPr>
            <p:nvPr/>
          </p:nvGrpSpPr>
          <p:grpSpPr bwMode="auto">
            <a:xfrm>
              <a:off x="0" y="0"/>
              <a:ext cx="916" cy="1200"/>
              <a:chOff x="0" y="0"/>
              <a:chExt cx="916" cy="1200"/>
            </a:xfrm>
          </p:grpSpPr>
          <p:sp>
            <p:nvSpPr>
              <p:cNvPr id="17515" name="Line 5"/>
              <p:cNvSpPr>
                <a:spLocks noChangeShapeType="1"/>
              </p:cNvSpPr>
              <p:nvPr/>
            </p:nvSpPr>
            <p:spPr bwMode="auto">
              <a:xfrm>
                <a:off x="288" y="384"/>
                <a:ext cx="1"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516" name="Line 6"/>
              <p:cNvSpPr>
                <a:spLocks noChangeShapeType="1"/>
              </p:cNvSpPr>
              <p:nvPr/>
            </p:nvSpPr>
            <p:spPr bwMode="auto">
              <a:xfrm>
                <a:off x="384" y="336"/>
                <a:ext cx="1"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517" name="Line 7"/>
              <p:cNvSpPr>
                <a:spLocks noChangeShapeType="1"/>
              </p:cNvSpPr>
              <p:nvPr/>
            </p:nvSpPr>
            <p:spPr bwMode="auto">
              <a:xfrm>
                <a:off x="384" y="480"/>
                <a:ext cx="1"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518" name="Line 8"/>
              <p:cNvSpPr>
                <a:spLocks noChangeShapeType="1"/>
              </p:cNvSpPr>
              <p:nvPr/>
            </p:nvSpPr>
            <p:spPr bwMode="auto">
              <a:xfrm>
                <a:off x="384" y="624"/>
                <a:ext cx="1"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519" name="Line 9"/>
              <p:cNvSpPr>
                <a:spLocks noChangeShapeType="1"/>
              </p:cNvSpPr>
              <p:nvPr/>
            </p:nvSpPr>
            <p:spPr bwMode="auto">
              <a:xfrm>
                <a:off x="384" y="384"/>
                <a:ext cx="96"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7520" name="Line 10"/>
              <p:cNvSpPr>
                <a:spLocks noChangeShapeType="1"/>
              </p:cNvSpPr>
              <p:nvPr/>
            </p:nvSpPr>
            <p:spPr bwMode="auto">
              <a:xfrm>
                <a:off x="384" y="528"/>
                <a:ext cx="384" cy="1"/>
              </a:xfrm>
              <a:prstGeom prst="line">
                <a:avLst/>
              </a:prstGeom>
              <a:noFill/>
              <a:ln w="28575">
                <a:solidFill>
                  <a:schemeClr val="tx1"/>
                </a:solidFill>
                <a:round/>
                <a:headEnd type="stealth"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521" name="Line 11"/>
              <p:cNvSpPr>
                <a:spLocks noChangeShapeType="1"/>
              </p:cNvSpPr>
              <p:nvPr/>
            </p:nvSpPr>
            <p:spPr bwMode="auto">
              <a:xfrm>
                <a:off x="384" y="672"/>
                <a:ext cx="96"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522" name="Line 12"/>
              <p:cNvSpPr>
                <a:spLocks noChangeShapeType="1"/>
              </p:cNvSpPr>
              <p:nvPr/>
            </p:nvSpPr>
            <p:spPr bwMode="auto">
              <a:xfrm flipV="1">
                <a:off x="480" y="144"/>
                <a:ext cx="1"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523" name="Line 13"/>
              <p:cNvSpPr>
                <a:spLocks noChangeShapeType="1"/>
              </p:cNvSpPr>
              <p:nvPr/>
            </p:nvSpPr>
            <p:spPr bwMode="auto">
              <a:xfrm>
                <a:off x="96" y="672"/>
                <a:ext cx="192"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524" name="Oval 14"/>
              <p:cNvSpPr>
                <a:spLocks noChangeArrowheads="1"/>
              </p:cNvSpPr>
              <p:nvPr/>
            </p:nvSpPr>
            <p:spPr bwMode="auto">
              <a:xfrm>
                <a:off x="48" y="634"/>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endParaRPr lang="zh-CN" altLang="zh-CN">
                  <a:solidFill>
                    <a:srgbClr val="000000"/>
                  </a:solidFill>
                  <a:latin typeface="Times New Roman" pitchFamily="18" charset="0"/>
                  <a:sym typeface="Arial" pitchFamily="34" charset="0"/>
                </a:endParaRPr>
              </a:p>
            </p:txBody>
          </p:sp>
          <p:sp>
            <p:nvSpPr>
              <p:cNvPr id="17525" name="Line 15"/>
              <p:cNvSpPr>
                <a:spLocks noChangeShapeType="1"/>
              </p:cNvSpPr>
              <p:nvPr/>
            </p:nvSpPr>
            <p:spPr bwMode="auto">
              <a:xfrm flipV="1">
                <a:off x="480" y="672"/>
                <a:ext cx="1"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526" name="Oval 16"/>
              <p:cNvSpPr>
                <a:spLocks noChangeArrowheads="1"/>
              </p:cNvSpPr>
              <p:nvPr/>
            </p:nvSpPr>
            <p:spPr bwMode="auto">
              <a:xfrm>
                <a:off x="768" y="501"/>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endParaRPr lang="zh-CN" altLang="zh-CN">
                  <a:solidFill>
                    <a:srgbClr val="000000"/>
                  </a:solidFill>
                  <a:latin typeface="Times New Roman" pitchFamily="18" charset="0"/>
                  <a:sym typeface="Arial" pitchFamily="34" charset="0"/>
                </a:endParaRPr>
              </a:p>
            </p:txBody>
          </p:sp>
          <p:sp>
            <p:nvSpPr>
              <p:cNvPr id="17527" name="Oval 17"/>
              <p:cNvSpPr>
                <a:spLocks noChangeArrowheads="1"/>
              </p:cNvSpPr>
              <p:nvPr/>
            </p:nvSpPr>
            <p:spPr bwMode="auto">
              <a:xfrm>
                <a:off x="457" y="960"/>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endParaRPr lang="zh-CN" altLang="zh-CN">
                  <a:solidFill>
                    <a:srgbClr val="000000"/>
                  </a:solidFill>
                  <a:latin typeface="Times New Roman" pitchFamily="18" charset="0"/>
                  <a:sym typeface="Arial" pitchFamily="34" charset="0"/>
                </a:endParaRPr>
              </a:p>
            </p:txBody>
          </p:sp>
          <p:sp>
            <p:nvSpPr>
              <p:cNvPr id="17528" name="Oval 18"/>
              <p:cNvSpPr>
                <a:spLocks noChangeArrowheads="1"/>
              </p:cNvSpPr>
              <p:nvPr/>
            </p:nvSpPr>
            <p:spPr bwMode="auto">
              <a:xfrm>
                <a:off x="457" y="96"/>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endParaRPr lang="zh-CN" altLang="zh-CN">
                  <a:solidFill>
                    <a:srgbClr val="000000"/>
                  </a:solidFill>
                  <a:latin typeface="Times New Roman" pitchFamily="18" charset="0"/>
                  <a:sym typeface="Arial" pitchFamily="34" charset="0"/>
                </a:endParaRPr>
              </a:p>
            </p:txBody>
          </p:sp>
          <p:sp>
            <p:nvSpPr>
              <p:cNvPr id="17529" name="Rectangle 19"/>
              <p:cNvSpPr>
                <a:spLocks noChangeArrowheads="1"/>
              </p:cNvSpPr>
              <p:nvPr/>
            </p:nvSpPr>
            <p:spPr bwMode="auto">
              <a:xfrm>
                <a:off x="480" y="91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a:solidFill>
                      <a:srgbClr val="000000"/>
                    </a:solidFill>
                    <a:latin typeface="Times New Roman" pitchFamily="18" charset="0"/>
                    <a:sym typeface="Arial" pitchFamily="34" charset="0"/>
                  </a:rPr>
                  <a:t>S</a:t>
                </a:r>
                <a:endParaRPr lang="zh-CN" altLang="en-US">
                  <a:latin typeface="Times New Roman" pitchFamily="18" charset="0"/>
                </a:endParaRPr>
              </a:p>
            </p:txBody>
          </p:sp>
          <p:sp>
            <p:nvSpPr>
              <p:cNvPr id="17530" name="Rectangle 20"/>
              <p:cNvSpPr>
                <a:spLocks noChangeArrowheads="1"/>
              </p:cNvSpPr>
              <p:nvPr/>
            </p:nvSpPr>
            <p:spPr bwMode="auto">
              <a:xfrm>
                <a:off x="0" y="672"/>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a:solidFill>
                      <a:srgbClr val="000000"/>
                    </a:solidFill>
                    <a:latin typeface="Times New Roman" pitchFamily="18" charset="0"/>
                    <a:sym typeface="Arial" pitchFamily="34" charset="0"/>
                  </a:rPr>
                  <a:t>G</a:t>
                </a:r>
                <a:endParaRPr lang="zh-CN" altLang="en-US">
                  <a:latin typeface="Times New Roman" pitchFamily="18" charset="0"/>
                </a:endParaRPr>
              </a:p>
            </p:txBody>
          </p:sp>
          <p:sp>
            <p:nvSpPr>
              <p:cNvPr id="17531" name="Rectangle 21"/>
              <p:cNvSpPr>
                <a:spLocks noChangeArrowheads="1"/>
              </p:cNvSpPr>
              <p:nvPr/>
            </p:nvSpPr>
            <p:spPr bwMode="auto">
              <a:xfrm>
                <a:off x="480" y="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a:solidFill>
                      <a:srgbClr val="000000"/>
                    </a:solidFill>
                    <a:latin typeface="Times New Roman" pitchFamily="18" charset="0"/>
                    <a:sym typeface="Arial" pitchFamily="34" charset="0"/>
                  </a:rPr>
                  <a:t>D</a:t>
                </a:r>
                <a:endParaRPr lang="zh-CN" altLang="en-US">
                  <a:latin typeface="Times New Roman" pitchFamily="18" charset="0"/>
                </a:endParaRPr>
              </a:p>
            </p:txBody>
          </p:sp>
          <p:sp>
            <p:nvSpPr>
              <p:cNvPr id="17532" name="Rectangle 22"/>
              <p:cNvSpPr>
                <a:spLocks noChangeArrowheads="1"/>
              </p:cNvSpPr>
              <p:nvPr/>
            </p:nvSpPr>
            <p:spPr bwMode="auto">
              <a:xfrm>
                <a:off x="672" y="528"/>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a:solidFill>
                      <a:srgbClr val="0033CC"/>
                    </a:solidFill>
                    <a:latin typeface="Times New Roman" pitchFamily="18" charset="0"/>
                    <a:sym typeface="Arial" pitchFamily="34" charset="0"/>
                  </a:rPr>
                  <a:t>B</a:t>
                </a:r>
                <a:endParaRPr lang="zh-CN" altLang="en-US">
                  <a:latin typeface="Times New Roman" pitchFamily="18" charset="0"/>
                </a:endParaRPr>
              </a:p>
            </p:txBody>
          </p:sp>
        </p:grpSp>
        <p:sp>
          <p:nvSpPr>
            <p:cNvPr id="17513" name="Line 23"/>
            <p:cNvSpPr>
              <a:spLocks noChangeShapeType="1"/>
            </p:cNvSpPr>
            <p:nvPr/>
          </p:nvSpPr>
          <p:spPr bwMode="auto">
            <a:xfrm>
              <a:off x="624" y="240"/>
              <a:ext cx="1" cy="240"/>
            </a:xfrm>
            <a:prstGeom prst="line">
              <a:avLst/>
            </a:prstGeom>
            <a:noFill/>
            <a:ln w="28575">
              <a:solidFill>
                <a:srgbClr val="FF0066"/>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7514" name="Text Box 24"/>
            <p:cNvSpPr>
              <a:spLocks noChangeArrowheads="1"/>
            </p:cNvSpPr>
            <p:nvPr/>
          </p:nvSpPr>
          <p:spPr bwMode="auto">
            <a:xfrm>
              <a:off x="624" y="192"/>
              <a:ext cx="3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i="1">
                  <a:solidFill>
                    <a:srgbClr val="0033CC"/>
                  </a:solidFill>
                  <a:latin typeface="Times New Roman" pitchFamily="18" charset="0"/>
                  <a:sym typeface="Arial" pitchFamily="34" charset="0"/>
                </a:rPr>
                <a:t>i</a:t>
              </a:r>
              <a:r>
                <a:rPr lang="en-US" altLang="zh-CN" baseline="-25000">
                  <a:solidFill>
                    <a:srgbClr val="0033CC"/>
                  </a:solidFill>
                  <a:latin typeface="Times New Roman" pitchFamily="18" charset="0"/>
                  <a:sym typeface="Arial" pitchFamily="34" charset="0"/>
                </a:rPr>
                <a:t>D</a:t>
              </a:r>
              <a:endParaRPr lang="zh-CN" altLang="en-US">
                <a:latin typeface="Times New Roman" pitchFamily="18" charset="0"/>
              </a:endParaRPr>
            </a:p>
          </p:txBody>
        </p:sp>
      </p:grpSp>
      <p:sp>
        <p:nvSpPr>
          <p:cNvPr id="18457" name="Rectangle 25"/>
          <p:cNvSpPr>
            <a:spLocks noChangeArrowheads="1"/>
          </p:cNvSpPr>
          <p:nvPr/>
        </p:nvSpPr>
        <p:spPr bwMode="auto">
          <a:xfrm>
            <a:off x="647564" y="3026222"/>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b="0" dirty="0">
                <a:solidFill>
                  <a:srgbClr val="0033CC"/>
                </a:solidFill>
                <a:ea typeface="隶书" pitchFamily="49" charset="-122"/>
              </a:rPr>
              <a:t>P </a:t>
            </a:r>
            <a:r>
              <a:rPr lang="zh-CN" altLang="en-US" b="0" dirty="0">
                <a:solidFill>
                  <a:srgbClr val="0033CC"/>
                </a:solidFill>
                <a:ea typeface="隶书" pitchFamily="49" charset="-122"/>
              </a:rPr>
              <a:t>沟道</a:t>
            </a:r>
            <a:r>
              <a:rPr lang="zh-CN" altLang="en-US" b="0" dirty="0">
                <a:solidFill>
                  <a:srgbClr val="0033CC"/>
                </a:solidFill>
                <a:latin typeface="隶书" pitchFamily="49" charset="-122"/>
                <a:ea typeface="隶书" pitchFamily="49" charset="-122"/>
                <a:sym typeface="隶书" pitchFamily="49" charset="-122"/>
              </a:rPr>
              <a:t>增强型</a:t>
            </a:r>
            <a:endParaRPr lang="zh-CN" altLang="en-US" b="0" dirty="0"/>
          </a:p>
        </p:txBody>
      </p:sp>
      <p:grpSp>
        <p:nvGrpSpPr>
          <p:cNvPr id="18458" name="Group 26"/>
          <p:cNvGrpSpPr>
            <a:grpSpLocks/>
          </p:cNvGrpSpPr>
          <p:nvPr/>
        </p:nvGrpSpPr>
        <p:grpSpPr bwMode="auto">
          <a:xfrm>
            <a:off x="935596" y="1164940"/>
            <a:ext cx="1692275" cy="1673225"/>
            <a:chOff x="0" y="0"/>
            <a:chExt cx="1066" cy="1054"/>
          </a:xfrm>
        </p:grpSpPr>
        <p:grpSp>
          <p:nvGrpSpPr>
            <p:cNvPr id="17490" name="Group 27"/>
            <p:cNvGrpSpPr>
              <a:grpSpLocks/>
            </p:cNvGrpSpPr>
            <p:nvPr/>
          </p:nvGrpSpPr>
          <p:grpSpPr bwMode="auto">
            <a:xfrm>
              <a:off x="0" y="0"/>
              <a:ext cx="853" cy="1054"/>
              <a:chOff x="0" y="0"/>
              <a:chExt cx="1008" cy="1255"/>
            </a:xfrm>
          </p:grpSpPr>
          <p:sp>
            <p:nvSpPr>
              <p:cNvPr id="17493" name="Line 28"/>
              <p:cNvSpPr>
                <a:spLocks noChangeShapeType="1"/>
              </p:cNvSpPr>
              <p:nvPr/>
            </p:nvSpPr>
            <p:spPr bwMode="auto">
              <a:xfrm>
                <a:off x="336" y="384"/>
                <a:ext cx="1"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494" name="Line 29"/>
              <p:cNvSpPr>
                <a:spLocks noChangeShapeType="1"/>
              </p:cNvSpPr>
              <p:nvPr/>
            </p:nvSpPr>
            <p:spPr bwMode="auto">
              <a:xfrm>
                <a:off x="432" y="336"/>
                <a:ext cx="1"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495" name="Line 30"/>
              <p:cNvSpPr>
                <a:spLocks noChangeShapeType="1"/>
              </p:cNvSpPr>
              <p:nvPr/>
            </p:nvSpPr>
            <p:spPr bwMode="auto">
              <a:xfrm>
                <a:off x="432" y="480"/>
                <a:ext cx="1"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496" name="Line 31"/>
              <p:cNvSpPr>
                <a:spLocks noChangeShapeType="1"/>
              </p:cNvSpPr>
              <p:nvPr/>
            </p:nvSpPr>
            <p:spPr bwMode="auto">
              <a:xfrm>
                <a:off x="432" y="624"/>
                <a:ext cx="1"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497" name="Line 32"/>
              <p:cNvSpPr>
                <a:spLocks noChangeShapeType="1"/>
              </p:cNvSpPr>
              <p:nvPr/>
            </p:nvSpPr>
            <p:spPr bwMode="auto">
              <a:xfrm>
                <a:off x="432" y="384"/>
                <a:ext cx="96"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7498" name="Line 33"/>
              <p:cNvSpPr>
                <a:spLocks noChangeShapeType="1"/>
              </p:cNvSpPr>
              <p:nvPr/>
            </p:nvSpPr>
            <p:spPr bwMode="auto">
              <a:xfrm flipH="1">
                <a:off x="432" y="528"/>
                <a:ext cx="192" cy="1"/>
              </a:xfrm>
              <a:prstGeom prst="line">
                <a:avLst/>
              </a:prstGeom>
              <a:noFill/>
              <a:ln w="28575">
                <a:solidFill>
                  <a:schemeClr val="tx1"/>
                </a:solidFill>
                <a:round/>
                <a:headEnd type="stealth"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499" name="Line 34"/>
              <p:cNvSpPr>
                <a:spLocks noChangeShapeType="1"/>
              </p:cNvSpPr>
              <p:nvPr/>
            </p:nvSpPr>
            <p:spPr bwMode="auto">
              <a:xfrm>
                <a:off x="432" y="672"/>
                <a:ext cx="96"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500" name="Line 35"/>
              <p:cNvSpPr>
                <a:spLocks noChangeShapeType="1"/>
              </p:cNvSpPr>
              <p:nvPr/>
            </p:nvSpPr>
            <p:spPr bwMode="auto">
              <a:xfrm flipV="1">
                <a:off x="528" y="144"/>
                <a:ext cx="1"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501" name="Line 36"/>
              <p:cNvSpPr>
                <a:spLocks noChangeShapeType="1"/>
              </p:cNvSpPr>
              <p:nvPr/>
            </p:nvSpPr>
            <p:spPr bwMode="auto">
              <a:xfrm>
                <a:off x="144" y="672"/>
                <a:ext cx="192"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502" name="Oval 37"/>
              <p:cNvSpPr>
                <a:spLocks noChangeArrowheads="1"/>
              </p:cNvSpPr>
              <p:nvPr/>
            </p:nvSpPr>
            <p:spPr bwMode="auto">
              <a:xfrm>
                <a:off x="96" y="645"/>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endParaRPr lang="zh-CN" altLang="zh-CN">
                  <a:solidFill>
                    <a:srgbClr val="000000"/>
                  </a:solidFill>
                  <a:latin typeface="Times New Roman" pitchFamily="18" charset="0"/>
                  <a:sym typeface="Arial" pitchFamily="34" charset="0"/>
                </a:endParaRPr>
              </a:p>
            </p:txBody>
          </p:sp>
          <p:sp>
            <p:nvSpPr>
              <p:cNvPr id="17503" name="Line 38"/>
              <p:cNvSpPr>
                <a:spLocks noChangeShapeType="1"/>
              </p:cNvSpPr>
              <p:nvPr/>
            </p:nvSpPr>
            <p:spPr bwMode="auto">
              <a:xfrm flipV="1">
                <a:off x="528" y="672"/>
                <a:ext cx="1"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504" name="Oval 39"/>
              <p:cNvSpPr>
                <a:spLocks noChangeArrowheads="1"/>
              </p:cNvSpPr>
              <p:nvPr/>
            </p:nvSpPr>
            <p:spPr bwMode="auto">
              <a:xfrm>
                <a:off x="816" y="501"/>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endParaRPr lang="zh-CN" altLang="zh-CN">
                  <a:solidFill>
                    <a:srgbClr val="000000"/>
                  </a:solidFill>
                  <a:latin typeface="Times New Roman" pitchFamily="18" charset="0"/>
                  <a:sym typeface="Arial" pitchFamily="34" charset="0"/>
                </a:endParaRPr>
              </a:p>
            </p:txBody>
          </p:sp>
          <p:sp>
            <p:nvSpPr>
              <p:cNvPr id="17505" name="Oval 40"/>
              <p:cNvSpPr>
                <a:spLocks noChangeArrowheads="1"/>
              </p:cNvSpPr>
              <p:nvPr/>
            </p:nvSpPr>
            <p:spPr bwMode="auto">
              <a:xfrm>
                <a:off x="505" y="960"/>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endParaRPr lang="zh-CN" altLang="zh-CN">
                  <a:solidFill>
                    <a:srgbClr val="000000"/>
                  </a:solidFill>
                  <a:latin typeface="Times New Roman" pitchFamily="18" charset="0"/>
                  <a:sym typeface="Arial" pitchFamily="34" charset="0"/>
                </a:endParaRPr>
              </a:p>
            </p:txBody>
          </p:sp>
          <p:sp>
            <p:nvSpPr>
              <p:cNvPr id="17506" name="Oval 41"/>
              <p:cNvSpPr>
                <a:spLocks noChangeArrowheads="1"/>
              </p:cNvSpPr>
              <p:nvPr/>
            </p:nvSpPr>
            <p:spPr bwMode="auto">
              <a:xfrm>
                <a:off x="505" y="96"/>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endParaRPr lang="zh-CN" altLang="zh-CN">
                  <a:solidFill>
                    <a:srgbClr val="000000"/>
                  </a:solidFill>
                  <a:latin typeface="Times New Roman" pitchFamily="18" charset="0"/>
                  <a:sym typeface="Arial" pitchFamily="34" charset="0"/>
                </a:endParaRPr>
              </a:p>
            </p:txBody>
          </p:sp>
          <p:sp>
            <p:nvSpPr>
              <p:cNvPr id="17507" name="Rectangle 42"/>
              <p:cNvSpPr>
                <a:spLocks noChangeArrowheads="1"/>
              </p:cNvSpPr>
              <p:nvPr/>
            </p:nvSpPr>
            <p:spPr bwMode="auto">
              <a:xfrm>
                <a:off x="528" y="912"/>
                <a:ext cx="264"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a:solidFill>
                      <a:srgbClr val="000000"/>
                    </a:solidFill>
                    <a:latin typeface="Times New Roman" pitchFamily="18" charset="0"/>
                    <a:sym typeface="Arial" pitchFamily="34" charset="0"/>
                  </a:rPr>
                  <a:t>S</a:t>
                </a:r>
                <a:endParaRPr lang="zh-CN" altLang="en-US">
                  <a:latin typeface="Times New Roman" pitchFamily="18" charset="0"/>
                </a:endParaRPr>
              </a:p>
            </p:txBody>
          </p:sp>
          <p:sp>
            <p:nvSpPr>
              <p:cNvPr id="17508" name="Rectangle 43"/>
              <p:cNvSpPr>
                <a:spLocks noChangeArrowheads="1"/>
              </p:cNvSpPr>
              <p:nvPr/>
            </p:nvSpPr>
            <p:spPr bwMode="auto">
              <a:xfrm>
                <a:off x="0" y="671"/>
                <a:ext cx="313"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a:solidFill>
                      <a:srgbClr val="000000"/>
                    </a:solidFill>
                    <a:latin typeface="Times New Roman" pitchFamily="18" charset="0"/>
                    <a:sym typeface="Arial" pitchFamily="34" charset="0"/>
                  </a:rPr>
                  <a:t>G</a:t>
                </a:r>
                <a:endParaRPr lang="zh-CN" altLang="en-US">
                  <a:latin typeface="Times New Roman" pitchFamily="18" charset="0"/>
                </a:endParaRPr>
              </a:p>
            </p:txBody>
          </p:sp>
          <p:sp>
            <p:nvSpPr>
              <p:cNvPr id="17509" name="Rectangle 44"/>
              <p:cNvSpPr>
                <a:spLocks noChangeArrowheads="1"/>
              </p:cNvSpPr>
              <p:nvPr/>
            </p:nvSpPr>
            <p:spPr bwMode="auto">
              <a:xfrm>
                <a:off x="528" y="0"/>
                <a:ext cx="255"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a:solidFill>
                      <a:srgbClr val="000000"/>
                    </a:solidFill>
                    <a:latin typeface="Times New Roman" pitchFamily="18" charset="0"/>
                    <a:sym typeface="Arial" pitchFamily="34" charset="0"/>
                  </a:rPr>
                  <a:t>D</a:t>
                </a:r>
                <a:endParaRPr lang="zh-CN" altLang="en-US">
                  <a:latin typeface="Times New Roman" pitchFamily="18" charset="0"/>
                </a:endParaRPr>
              </a:p>
            </p:txBody>
          </p:sp>
          <p:sp>
            <p:nvSpPr>
              <p:cNvPr id="17510" name="Rectangle 45"/>
              <p:cNvSpPr>
                <a:spLocks noChangeArrowheads="1"/>
              </p:cNvSpPr>
              <p:nvPr/>
            </p:nvSpPr>
            <p:spPr bwMode="auto">
              <a:xfrm>
                <a:off x="719" y="529"/>
                <a:ext cx="289"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a:solidFill>
                      <a:srgbClr val="0033CC"/>
                    </a:solidFill>
                    <a:latin typeface="Times New Roman" pitchFamily="18" charset="0"/>
                    <a:sym typeface="Arial" pitchFamily="34" charset="0"/>
                  </a:rPr>
                  <a:t>B</a:t>
                </a:r>
                <a:endParaRPr lang="zh-CN" altLang="en-US">
                  <a:latin typeface="Times New Roman" pitchFamily="18" charset="0"/>
                </a:endParaRPr>
              </a:p>
            </p:txBody>
          </p:sp>
          <p:sp>
            <p:nvSpPr>
              <p:cNvPr id="17511" name="Line 46"/>
              <p:cNvSpPr>
                <a:spLocks noChangeShapeType="1"/>
              </p:cNvSpPr>
              <p:nvPr/>
            </p:nvSpPr>
            <p:spPr bwMode="auto">
              <a:xfrm>
                <a:off x="480" y="528"/>
                <a:ext cx="336"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491" name="Line 47"/>
            <p:cNvSpPr>
              <a:spLocks noChangeShapeType="1"/>
            </p:cNvSpPr>
            <p:nvPr/>
          </p:nvSpPr>
          <p:spPr bwMode="auto">
            <a:xfrm flipV="1">
              <a:off x="720" y="144"/>
              <a:ext cx="1" cy="240"/>
            </a:xfrm>
            <a:prstGeom prst="line">
              <a:avLst/>
            </a:prstGeom>
            <a:noFill/>
            <a:ln w="28575">
              <a:solidFill>
                <a:srgbClr val="FF0066"/>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7492" name="Text Box 48"/>
            <p:cNvSpPr>
              <a:spLocks noChangeArrowheads="1"/>
            </p:cNvSpPr>
            <p:nvPr/>
          </p:nvSpPr>
          <p:spPr bwMode="auto">
            <a:xfrm>
              <a:off x="720" y="96"/>
              <a:ext cx="3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i="1">
                  <a:solidFill>
                    <a:srgbClr val="0033CC"/>
                  </a:solidFill>
                  <a:latin typeface="Times New Roman" pitchFamily="18" charset="0"/>
                  <a:sym typeface="Arial" pitchFamily="34" charset="0"/>
                </a:rPr>
                <a:t>i</a:t>
              </a:r>
              <a:r>
                <a:rPr lang="en-US" altLang="zh-CN" baseline="-25000">
                  <a:solidFill>
                    <a:srgbClr val="0033CC"/>
                  </a:solidFill>
                  <a:latin typeface="Times New Roman" pitchFamily="18" charset="0"/>
                  <a:sym typeface="Arial" pitchFamily="34" charset="0"/>
                </a:rPr>
                <a:t>D</a:t>
              </a:r>
              <a:endParaRPr lang="zh-CN" altLang="en-US">
                <a:latin typeface="Times New Roman" pitchFamily="18" charset="0"/>
              </a:endParaRPr>
            </a:p>
          </p:txBody>
        </p:sp>
      </p:grpSp>
      <p:grpSp>
        <p:nvGrpSpPr>
          <p:cNvPr id="18481" name="Group 49"/>
          <p:cNvGrpSpPr>
            <a:grpSpLocks/>
          </p:cNvGrpSpPr>
          <p:nvPr/>
        </p:nvGrpSpPr>
        <p:grpSpPr bwMode="auto">
          <a:xfrm>
            <a:off x="3416697" y="1088740"/>
            <a:ext cx="2487615" cy="2089151"/>
            <a:chOff x="-2" y="0"/>
            <a:chExt cx="1567" cy="1316"/>
          </a:xfrm>
        </p:grpSpPr>
        <p:sp>
          <p:nvSpPr>
            <p:cNvPr id="17481" name="Rectangle 50"/>
            <p:cNvSpPr>
              <a:spLocks noChangeArrowheads="1"/>
            </p:cNvSpPr>
            <p:nvPr/>
          </p:nvSpPr>
          <p:spPr bwMode="auto">
            <a:xfrm>
              <a:off x="658" y="1065"/>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dirty="0">
                  <a:solidFill>
                    <a:srgbClr val="000000"/>
                  </a:solidFill>
                  <a:latin typeface="Times New Roman" pitchFamily="18" charset="0"/>
                  <a:sym typeface="Symbol" pitchFamily="18" charset="2"/>
                </a:rPr>
                <a:t>2</a:t>
              </a:r>
              <a:endParaRPr lang="zh-CN" altLang="en-US" dirty="0">
                <a:latin typeface="Times New Roman" pitchFamily="18" charset="0"/>
              </a:endParaRPr>
            </a:p>
          </p:txBody>
        </p:sp>
        <p:sp>
          <p:nvSpPr>
            <p:cNvPr id="17482" name="Rectangle 51"/>
            <p:cNvSpPr>
              <a:spLocks noChangeArrowheads="1"/>
            </p:cNvSpPr>
            <p:nvPr/>
          </p:nvSpPr>
          <p:spPr bwMode="auto">
            <a:xfrm>
              <a:off x="-2" y="1066"/>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000" dirty="0">
                  <a:solidFill>
                    <a:srgbClr val="0033CC"/>
                  </a:solidFill>
                  <a:latin typeface="Times New Roman" pitchFamily="18" charset="0"/>
                  <a:sym typeface="Times New Roman" pitchFamily="18" charset="0"/>
                </a:rPr>
                <a:t> </a:t>
              </a:r>
              <a:r>
                <a:rPr lang="en-US" altLang="zh-CN" sz="2000" dirty="0">
                  <a:solidFill>
                    <a:srgbClr val="0033CC"/>
                  </a:solidFill>
                  <a:latin typeface="Times New Roman" pitchFamily="18" charset="0"/>
                  <a:sym typeface="Times New Roman" pitchFamily="18" charset="0"/>
                </a:rPr>
                <a:t>–</a:t>
              </a:r>
              <a:r>
                <a:rPr lang="en-US" altLang="zh-CN" sz="2000" dirty="0">
                  <a:solidFill>
                    <a:srgbClr val="0033CC"/>
                  </a:solidFill>
                  <a:latin typeface="Times New Roman" pitchFamily="18" charset="0"/>
                  <a:sym typeface="Symbol" pitchFamily="18" charset="2"/>
                </a:rPr>
                <a:t> 2 </a:t>
              </a:r>
              <a:r>
                <a:rPr lang="en-US" altLang="zh-CN" sz="2000" i="1" dirty="0">
                  <a:solidFill>
                    <a:schemeClr val="tx1"/>
                  </a:solidFill>
                  <a:latin typeface="Times New Roman" pitchFamily="18" charset="0"/>
                  <a:sym typeface="Symbol" pitchFamily="18" charset="2"/>
                </a:rPr>
                <a:t>O</a:t>
              </a:r>
              <a:endParaRPr lang="zh-CN" altLang="en-US" dirty="0">
                <a:latin typeface="Times New Roman" pitchFamily="18" charset="0"/>
              </a:endParaRPr>
            </a:p>
          </p:txBody>
        </p:sp>
        <p:grpSp>
          <p:nvGrpSpPr>
            <p:cNvPr id="17483" name="Group 52"/>
            <p:cNvGrpSpPr>
              <a:grpSpLocks/>
            </p:cNvGrpSpPr>
            <p:nvPr/>
          </p:nvGrpSpPr>
          <p:grpSpPr bwMode="auto">
            <a:xfrm>
              <a:off x="0" y="0"/>
              <a:ext cx="1565" cy="1296"/>
              <a:chOff x="0" y="0"/>
              <a:chExt cx="1565" cy="1296"/>
            </a:xfrm>
          </p:grpSpPr>
          <p:sp>
            <p:nvSpPr>
              <p:cNvPr id="17484" name="Line 53"/>
              <p:cNvSpPr>
                <a:spLocks noChangeShapeType="1"/>
              </p:cNvSpPr>
              <p:nvPr/>
            </p:nvSpPr>
            <p:spPr bwMode="auto">
              <a:xfrm>
                <a:off x="0" y="1056"/>
                <a:ext cx="1296" cy="1"/>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485" name="Line 54"/>
              <p:cNvSpPr>
                <a:spLocks noChangeShapeType="1"/>
              </p:cNvSpPr>
              <p:nvPr/>
            </p:nvSpPr>
            <p:spPr bwMode="auto">
              <a:xfrm flipV="1">
                <a:off x="576" y="240"/>
                <a:ext cx="1" cy="816"/>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486" name="未知"/>
              <p:cNvSpPr>
                <a:spLocks noChangeArrowheads="1"/>
              </p:cNvSpPr>
              <p:nvPr/>
            </p:nvSpPr>
            <p:spPr bwMode="auto">
              <a:xfrm>
                <a:off x="720" y="384"/>
                <a:ext cx="336" cy="672"/>
              </a:xfrm>
              <a:custGeom>
                <a:avLst/>
                <a:gdLst>
                  <a:gd name="T0" fmla="*/ 0 w 588"/>
                  <a:gd name="T1" fmla="*/ 402 h 1122"/>
                  <a:gd name="T2" fmla="*/ 55 w 588"/>
                  <a:gd name="T3" fmla="*/ 364 h 1122"/>
                  <a:gd name="T4" fmla="*/ 96 w 588"/>
                  <a:gd name="T5" fmla="*/ 310 h 1122"/>
                  <a:gd name="T6" fmla="*/ 129 w 588"/>
                  <a:gd name="T7" fmla="*/ 246 h 1122"/>
                  <a:gd name="T8" fmla="*/ 165 w 588"/>
                  <a:gd name="T9" fmla="*/ 146 h 1122"/>
                  <a:gd name="T10" fmla="*/ 192 w 588"/>
                  <a:gd name="T11" fmla="*/ 0 h 11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88" h="1122">
                    <a:moveTo>
                      <a:pt x="0" y="1122"/>
                    </a:moveTo>
                    <a:cubicBezTo>
                      <a:pt x="28" y="1104"/>
                      <a:pt x="119" y="1057"/>
                      <a:pt x="168" y="1014"/>
                    </a:cubicBezTo>
                    <a:cubicBezTo>
                      <a:pt x="217" y="971"/>
                      <a:pt x="256" y="919"/>
                      <a:pt x="294" y="864"/>
                    </a:cubicBezTo>
                    <a:cubicBezTo>
                      <a:pt x="332" y="809"/>
                      <a:pt x="361" y="760"/>
                      <a:pt x="396" y="684"/>
                    </a:cubicBezTo>
                    <a:cubicBezTo>
                      <a:pt x="431" y="608"/>
                      <a:pt x="472" y="522"/>
                      <a:pt x="504" y="408"/>
                    </a:cubicBezTo>
                    <a:cubicBezTo>
                      <a:pt x="536" y="294"/>
                      <a:pt x="571" y="85"/>
                      <a:pt x="588" y="0"/>
                    </a:cubicBezTo>
                  </a:path>
                </a:pathLst>
              </a:cu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87" name="Text Box 56"/>
              <p:cNvSpPr>
                <a:spLocks noChangeArrowheads="1"/>
              </p:cNvSpPr>
              <p:nvPr/>
            </p:nvSpPr>
            <p:spPr bwMode="auto">
              <a:xfrm>
                <a:off x="931" y="1008"/>
                <a:ext cx="6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i="1" dirty="0" err="1">
                    <a:solidFill>
                      <a:schemeClr val="tx1"/>
                    </a:solidFill>
                    <a:latin typeface="Times New Roman" pitchFamily="18" charset="0"/>
                    <a:sym typeface="Arial" pitchFamily="34" charset="0"/>
                  </a:rPr>
                  <a:t>u</a:t>
                </a:r>
                <a:r>
                  <a:rPr lang="en-US" altLang="zh-CN" baseline="-25000" dirty="0" err="1">
                    <a:solidFill>
                      <a:schemeClr val="tx1"/>
                    </a:solidFill>
                    <a:latin typeface="Times New Roman" pitchFamily="18" charset="0"/>
                    <a:sym typeface="Arial" pitchFamily="34" charset="0"/>
                  </a:rPr>
                  <a:t>GS</a:t>
                </a:r>
                <a:r>
                  <a:rPr lang="en-US" altLang="zh-CN" dirty="0">
                    <a:solidFill>
                      <a:schemeClr val="tx1"/>
                    </a:solidFill>
                    <a:latin typeface="Times New Roman" pitchFamily="18" charset="0"/>
                    <a:sym typeface="Arial" pitchFamily="34" charset="0"/>
                  </a:rPr>
                  <a:t> /V</a:t>
                </a:r>
                <a:endParaRPr lang="zh-CN" altLang="en-US" dirty="0">
                  <a:latin typeface="Times New Roman" pitchFamily="18" charset="0"/>
                </a:endParaRPr>
              </a:p>
            </p:txBody>
          </p:sp>
          <p:sp>
            <p:nvSpPr>
              <p:cNvPr id="17488" name="Text Box 57"/>
              <p:cNvSpPr>
                <a:spLocks noChangeArrowheads="1"/>
              </p:cNvSpPr>
              <p:nvPr/>
            </p:nvSpPr>
            <p:spPr bwMode="auto">
              <a:xfrm>
                <a:off x="288" y="0"/>
                <a:ext cx="6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i="1">
                    <a:solidFill>
                      <a:schemeClr val="tx1"/>
                    </a:solidFill>
                    <a:latin typeface="Times New Roman" pitchFamily="18" charset="0"/>
                    <a:sym typeface="Arial" pitchFamily="34" charset="0"/>
                  </a:rPr>
                  <a:t>i</a:t>
                </a:r>
                <a:r>
                  <a:rPr lang="en-US" altLang="zh-CN" baseline="-25000">
                    <a:solidFill>
                      <a:schemeClr val="tx1"/>
                    </a:solidFill>
                    <a:latin typeface="Times New Roman" pitchFamily="18" charset="0"/>
                    <a:sym typeface="Arial" pitchFamily="34" charset="0"/>
                  </a:rPr>
                  <a:t>D</a:t>
                </a:r>
                <a:r>
                  <a:rPr lang="en-US" altLang="zh-CN">
                    <a:solidFill>
                      <a:schemeClr val="tx1"/>
                    </a:solidFill>
                    <a:latin typeface="Times New Roman" pitchFamily="18" charset="0"/>
                    <a:sym typeface="Arial" pitchFamily="34" charset="0"/>
                  </a:rPr>
                  <a:t> /mA</a:t>
                </a:r>
                <a:endParaRPr lang="zh-CN" altLang="en-US">
                  <a:latin typeface="Times New Roman" pitchFamily="18" charset="0"/>
                </a:endParaRPr>
              </a:p>
            </p:txBody>
          </p:sp>
          <p:sp>
            <p:nvSpPr>
              <p:cNvPr id="17489" name="未知"/>
              <p:cNvSpPr>
                <a:spLocks noChangeArrowheads="1"/>
              </p:cNvSpPr>
              <p:nvPr/>
            </p:nvSpPr>
            <p:spPr bwMode="auto">
              <a:xfrm flipH="1">
                <a:off x="96" y="384"/>
                <a:ext cx="384" cy="672"/>
              </a:xfrm>
              <a:custGeom>
                <a:avLst/>
                <a:gdLst>
                  <a:gd name="T0" fmla="*/ 0 w 588"/>
                  <a:gd name="T1" fmla="*/ 402 h 1122"/>
                  <a:gd name="T2" fmla="*/ 72 w 588"/>
                  <a:gd name="T3" fmla="*/ 364 h 1122"/>
                  <a:gd name="T4" fmla="*/ 125 w 588"/>
                  <a:gd name="T5" fmla="*/ 310 h 1122"/>
                  <a:gd name="T6" fmla="*/ 169 w 588"/>
                  <a:gd name="T7" fmla="*/ 246 h 1122"/>
                  <a:gd name="T8" fmla="*/ 215 w 588"/>
                  <a:gd name="T9" fmla="*/ 146 h 1122"/>
                  <a:gd name="T10" fmla="*/ 251 w 588"/>
                  <a:gd name="T11" fmla="*/ 0 h 11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88" h="1122">
                    <a:moveTo>
                      <a:pt x="0" y="1122"/>
                    </a:moveTo>
                    <a:cubicBezTo>
                      <a:pt x="28" y="1104"/>
                      <a:pt x="119" y="1057"/>
                      <a:pt x="168" y="1014"/>
                    </a:cubicBezTo>
                    <a:cubicBezTo>
                      <a:pt x="217" y="971"/>
                      <a:pt x="256" y="919"/>
                      <a:pt x="294" y="864"/>
                    </a:cubicBezTo>
                    <a:cubicBezTo>
                      <a:pt x="332" y="809"/>
                      <a:pt x="361" y="760"/>
                      <a:pt x="396" y="684"/>
                    </a:cubicBezTo>
                    <a:cubicBezTo>
                      <a:pt x="431" y="608"/>
                      <a:pt x="472" y="522"/>
                      <a:pt x="504" y="408"/>
                    </a:cubicBezTo>
                    <a:cubicBezTo>
                      <a:pt x="536" y="294"/>
                      <a:pt x="571" y="85"/>
                      <a:pt x="588" y="0"/>
                    </a:cubicBezTo>
                  </a:path>
                </a:pathLst>
              </a:custGeom>
              <a:noFill/>
              <a:ln w="381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18491" name="Group 59"/>
          <p:cNvGrpSpPr>
            <a:grpSpLocks/>
          </p:cNvGrpSpPr>
          <p:nvPr/>
        </p:nvGrpSpPr>
        <p:grpSpPr bwMode="auto">
          <a:xfrm>
            <a:off x="3800872" y="1953928"/>
            <a:ext cx="1141413" cy="744538"/>
            <a:chOff x="0" y="0"/>
            <a:chExt cx="719" cy="469"/>
          </a:xfrm>
        </p:grpSpPr>
        <p:sp>
          <p:nvSpPr>
            <p:cNvPr id="17478" name="Rectangle 60"/>
            <p:cNvSpPr>
              <a:spLocks noChangeArrowheads="1"/>
            </p:cNvSpPr>
            <p:nvPr/>
          </p:nvSpPr>
          <p:spPr bwMode="auto">
            <a:xfrm>
              <a:off x="0" y="0"/>
              <a:ext cx="7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i="1" dirty="0">
                  <a:solidFill>
                    <a:schemeClr val="tx1"/>
                  </a:solidFill>
                  <a:latin typeface="Times New Roman" pitchFamily="18" charset="0"/>
                  <a:ea typeface="楷体_GB2312" pitchFamily="1" charset="-122"/>
                </a:rPr>
                <a:t>U</a:t>
              </a:r>
              <a:r>
                <a:rPr lang="en-US" altLang="zh-CN" baseline="-25000" dirty="0">
                  <a:solidFill>
                    <a:schemeClr val="tx1"/>
                  </a:solidFill>
                  <a:latin typeface="Times New Roman" pitchFamily="18" charset="0"/>
                  <a:ea typeface="楷体_GB2312" pitchFamily="1" charset="-122"/>
                </a:rPr>
                <a:t>GS(</a:t>
              </a:r>
              <a:r>
                <a:rPr lang="en-US" altLang="zh-CN" baseline="-25000" dirty="0" err="1">
                  <a:solidFill>
                    <a:schemeClr val="tx1"/>
                  </a:solidFill>
                  <a:latin typeface="Times New Roman" pitchFamily="18" charset="0"/>
                  <a:ea typeface="楷体_GB2312" pitchFamily="1" charset="-122"/>
                </a:rPr>
                <a:t>th</a:t>
              </a:r>
              <a:r>
                <a:rPr lang="en-US" altLang="zh-CN" baseline="-25000" dirty="0">
                  <a:solidFill>
                    <a:schemeClr val="tx1"/>
                  </a:solidFill>
                  <a:latin typeface="Times New Roman" pitchFamily="18" charset="0"/>
                  <a:ea typeface="楷体_GB2312" pitchFamily="1" charset="-122"/>
                </a:rPr>
                <a:t>)</a:t>
              </a:r>
              <a:endParaRPr lang="zh-CN" altLang="en-US" dirty="0">
                <a:latin typeface="Times New Roman" pitchFamily="18" charset="0"/>
              </a:endParaRPr>
            </a:p>
          </p:txBody>
        </p:sp>
        <p:sp>
          <p:nvSpPr>
            <p:cNvPr id="17479" name="Line 61"/>
            <p:cNvSpPr>
              <a:spLocks noChangeShapeType="1"/>
            </p:cNvSpPr>
            <p:nvPr/>
          </p:nvSpPr>
          <p:spPr bwMode="auto">
            <a:xfrm flipH="1">
              <a:off x="242" y="274"/>
              <a:ext cx="96" cy="159"/>
            </a:xfrm>
            <a:prstGeom prst="line">
              <a:avLst/>
            </a:prstGeom>
            <a:noFill/>
            <a:ln w="9525">
              <a:solidFill>
                <a:srgbClr val="FFFF00"/>
              </a:solidFill>
              <a:prstDash val="sys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80" name="Line 62"/>
            <p:cNvSpPr>
              <a:spLocks noChangeShapeType="1"/>
            </p:cNvSpPr>
            <p:nvPr/>
          </p:nvSpPr>
          <p:spPr bwMode="auto">
            <a:xfrm>
              <a:off x="384" y="288"/>
              <a:ext cx="96" cy="181"/>
            </a:xfrm>
            <a:prstGeom prst="line">
              <a:avLst/>
            </a:prstGeom>
            <a:noFill/>
            <a:ln w="9525">
              <a:solidFill>
                <a:srgbClr val="FFFF00"/>
              </a:solidFill>
              <a:prstDash val="solid"/>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8495" name="Group 63"/>
          <p:cNvGrpSpPr>
            <a:grpSpLocks/>
          </p:cNvGrpSpPr>
          <p:nvPr/>
        </p:nvGrpSpPr>
        <p:grpSpPr bwMode="auto">
          <a:xfrm>
            <a:off x="899592" y="3861048"/>
            <a:ext cx="1616075" cy="1673225"/>
            <a:chOff x="0" y="0"/>
            <a:chExt cx="1018" cy="1054"/>
          </a:xfrm>
        </p:grpSpPr>
        <p:grpSp>
          <p:nvGrpSpPr>
            <p:cNvPr id="17458" name="Group 64"/>
            <p:cNvGrpSpPr>
              <a:grpSpLocks/>
            </p:cNvGrpSpPr>
            <p:nvPr/>
          </p:nvGrpSpPr>
          <p:grpSpPr bwMode="auto">
            <a:xfrm>
              <a:off x="0" y="0"/>
              <a:ext cx="925" cy="1054"/>
              <a:chOff x="0" y="0"/>
              <a:chExt cx="978" cy="1255"/>
            </a:xfrm>
          </p:grpSpPr>
          <p:sp>
            <p:nvSpPr>
              <p:cNvPr id="17461" name="Line 65"/>
              <p:cNvSpPr>
                <a:spLocks noChangeShapeType="1"/>
              </p:cNvSpPr>
              <p:nvPr/>
            </p:nvSpPr>
            <p:spPr bwMode="auto">
              <a:xfrm>
                <a:off x="336" y="384"/>
                <a:ext cx="1"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462" name="Line 66"/>
              <p:cNvSpPr>
                <a:spLocks noChangeShapeType="1"/>
              </p:cNvSpPr>
              <p:nvPr/>
            </p:nvSpPr>
            <p:spPr bwMode="auto">
              <a:xfrm>
                <a:off x="432" y="336"/>
                <a:ext cx="1"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463" name="Line 67"/>
              <p:cNvSpPr>
                <a:spLocks noChangeShapeType="1"/>
              </p:cNvSpPr>
              <p:nvPr/>
            </p:nvSpPr>
            <p:spPr bwMode="auto">
              <a:xfrm>
                <a:off x="432" y="384"/>
                <a:ext cx="96"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7464" name="Line 68"/>
              <p:cNvSpPr>
                <a:spLocks noChangeShapeType="1"/>
              </p:cNvSpPr>
              <p:nvPr/>
            </p:nvSpPr>
            <p:spPr bwMode="auto">
              <a:xfrm flipH="1">
                <a:off x="432" y="528"/>
                <a:ext cx="192" cy="1"/>
              </a:xfrm>
              <a:prstGeom prst="line">
                <a:avLst/>
              </a:prstGeom>
              <a:noFill/>
              <a:ln w="28575">
                <a:solidFill>
                  <a:schemeClr val="tx1"/>
                </a:solidFill>
                <a:round/>
                <a:headEnd type="stealth"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465" name="Line 69"/>
              <p:cNvSpPr>
                <a:spLocks noChangeShapeType="1"/>
              </p:cNvSpPr>
              <p:nvPr/>
            </p:nvSpPr>
            <p:spPr bwMode="auto">
              <a:xfrm>
                <a:off x="432" y="672"/>
                <a:ext cx="96"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466" name="Line 70"/>
              <p:cNvSpPr>
                <a:spLocks noChangeShapeType="1"/>
              </p:cNvSpPr>
              <p:nvPr/>
            </p:nvSpPr>
            <p:spPr bwMode="auto">
              <a:xfrm flipV="1">
                <a:off x="528" y="144"/>
                <a:ext cx="1"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467" name="Line 71"/>
              <p:cNvSpPr>
                <a:spLocks noChangeShapeType="1"/>
              </p:cNvSpPr>
              <p:nvPr/>
            </p:nvSpPr>
            <p:spPr bwMode="auto">
              <a:xfrm>
                <a:off x="144" y="672"/>
                <a:ext cx="192"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468" name="Oval 72"/>
              <p:cNvSpPr>
                <a:spLocks noChangeArrowheads="1"/>
              </p:cNvSpPr>
              <p:nvPr/>
            </p:nvSpPr>
            <p:spPr bwMode="auto">
              <a:xfrm>
                <a:off x="96" y="645"/>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endParaRPr lang="zh-CN" altLang="zh-CN">
                  <a:solidFill>
                    <a:srgbClr val="000000"/>
                  </a:solidFill>
                  <a:latin typeface="Times New Roman" pitchFamily="18" charset="0"/>
                  <a:sym typeface="Arial" pitchFamily="34" charset="0"/>
                </a:endParaRPr>
              </a:p>
            </p:txBody>
          </p:sp>
          <p:sp>
            <p:nvSpPr>
              <p:cNvPr id="17469" name="Line 73"/>
              <p:cNvSpPr>
                <a:spLocks noChangeShapeType="1"/>
              </p:cNvSpPr>
              <p:nvPr/>
            </p:nvSpPr>
            <p:spPr bwMode="auto">
              <a:xfrm flipV="1">
                <a:off x="528" y="672"/>
                <a:ext cx="1"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470" name="Oval 74"/>
              <p:cNvSpPr>
                <a:spLocks noChangeArrowheads="1"/>
              </p:cNvSpPr>
              <p:nvPr/>
            </p:nvSpPr>
            <p:spPr bwMode="auto">
              <a:xfrm>
                <a:off x="816" y="501"/>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endParaRPr lang="zh-CN" altLang="zh-CN">
                  <a:solidFill>
                    <a:srgbClr val="000000"/>
                  </a:solidFill>
                  <a:latin typeface="Times New Roman" pitchFamily="18" charset="0"/>
                  <a:sym typeface="Arial" pitchFamily="34" charset="0"/>
                </a:endParaRPr>
              </a:p>
            </p:txBody>
          </p:sp>
          <p:sp>
            <p:nvSpPr>
              <p:cNvPr id="17471" name="Oval 75"/>
              <p:cNvSpPr>
                <a:spLocks noChangeArrowheads="1"/>
              </p:cNvSpPr>
              <p:nvPr/>
            </p:nvSpPr>
            <p:spPr bwMode="auto">
              <a:xfrm>
                <a:off x="505" y="960"/>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endParaRPr lang="zh-CN" altLang="zh-CN">
                  <a:solidFill>
                    <a:srgbClr val="000000"/>
                  </a:solidFill>
                  <a:latin typeface="Times New Roman" pitchFamily="18" charset="0"/>
                  <a:sym typeface="Arial" pitchFamily="34" charset="0"/>
                </a:endParaRPr>
              </a:p>
            </p:txBody>
          </p:sp>
          <p:sp>
            <p:nvSpPr>
              <p:cNvPr id="17472" name="Oval 76"/>
              <p:cNvSpPr>
                <a:spLocks noChangeArrowheads="1"/>
              </p:cNvSpPr>
              <p:nvPr/>
            </p:nvSpPr>
            <p:spPr bwMode="auto">
              <a:xfrm>
                <a:off x="505" y="96"/>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endParaRPr lang="zh-CN" altLang="zh-CN">
                  <a:solidFill>
                    <a:srgbClr val="000000"/>
                  </a:solidFill>
                  <a:latin typeface="Times New Roman" pitchFamily="18" charset="0"/>
                  <a:sym typeface="Arial" pitchFamily="34" charset="0"/>
                </a:endParaRPr>
              </a:p>
            </p:txBody>
          </p:sp>
          <p:sp>
            <p:nvSpPr>
              <p:cNvPr id="17473" name="Rectangle 77"/>
              <p:cNvSpPr>
                <a:spLocks noChangeArrowheads="1"/>
              </p:cNvSpPr>
              <p:nvPr/>
            </p:nvSpPr>
            <p:spPr bwMode="auto">
              <a:xfrm>
                <a:off x="528" y="912"/>
                <a:ext cx="235"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a:solidFill>
                      <a:srgbClr val="000000"/>
                    </a:solidFill>
                    <a:latin typeface="Times New Roman" pitchFamily="18" charset="0"/>
                    <a:sym typeface="Arial" pitchFamily="34" charset="0"/>
                  </a:rPr>
                  <a:t>S</a:t>
                </a:r>
                <a:endParaRPr lang="zh-CN" altLang="en-US">
                  <a:latin typeface="Times New Roman" pitchFamily="18" charset="0"/>
                </a:endParaRPr>
              </a:p>
            </p:txBody>
          </p:sp>
          <p:sp>
            <p:nvSpPr>
              <p:cNvPr id="17474" name="Rectangle 78"/>
              <p:cNvSpPr>
                <a:spLocks noChangeArrowheads="1"/>
              </p:cNvSpPr>
              <p:nvPr/>
            </p:nvSpPr>
            <p:spPr bwMode="auto">
              <a:xfrm>
                <a:off x="0" y="671"/>
                <a:ext cx="280"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a:solidFill>
                      <a:srgbClr val="000000"/>
                    </a:solidFill>
                    <a:latin typeface="Times New Roman" pitchFamily="18" charset="0"/>
                    <a:sym typeface="Arial" pitchFamily="34" charset="0"/>
                  </a:rPr>
                  <a:t>G</a:t>
                </a:r>
                <a:endParaRPr lang="zh-CN" altLang="en-US">
                  <a:latin typeface="Times New Roman" pitchFamily="18" charset="0"/>
                </a:endParaRPr>
              </a:p>
            </p:txBody>
          </p:sp>
          <p:sp>
            <p:nvSpPr>
              <p:cNvPr id="17475" name="Rectangle 79"/>
              <p:cNvSpPr>
                <a:spLocks noChangeArrowheads="1"/>
              </p:cNvSpPr>
              <p:nvPr/>
            </p:nvSpPr>
            <p:spPr bwMode="auto">
              <a:xfrm>
                <a:off x="528" y="0"/>
                <a:ext cx="255"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a:solidFill>
                      <a:srgbClr val="000000"/>
                    </a:solidFill>
                    <a:latin typeface="Times New Roman" pitchFamily="18" charset="0"/>
                    <a:sym typeface="Arial" pitchFamily="34" charset="0"/>
                  </a:rPr>
                  <a:t>D</a:t>
                </a:r>
                <a:endParaRPr lang="zh-CN" altLang="en-US">
                  <a:latin typeface="Times New Roman" pitchFamily="18" charset="0"/>
                </a:endParaRPr>
              </a:p>
            </p:txBody>
          </p:sp>
          <p:sp>
            <p:nvSpPr>
              <p:cNvPr id="17476" name="Rectangle 80"/>
              <p:cNvSpPr>
                <a:spLocks noChangeArrowheads="1"/>
              </p:cNvSpPr>
              <p:nvPr/>
            </p:nvSpPr>
            <p:spPr bwMode="auto">
              <a:xfrm>
                <a:off x="720" y="529"/>
                <a:ext cx="258"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a:solidFill>
                      <a:srgbClr val="0033CC"/>
                    </a:solidFill>
                    <a:latin typeface="Times New Roman" pitchFamily="18" charset="0"/>
                    <a:sym typeface="Arial" pitchFamily="34" charset="0"/>
                  </a:rPr>
                  <a:t>B</a:t>
                </a:r>
                <a:endParaRPr lang="zh-CN" altLang="en-US">
                  <a:latin typeface="Times New Roman" pitchFamily="18" charset="0"/>
                </a:endParaRPr>
              </a:p>
            </p:txBody>
          </p:sp>
          <p:sp>
            <p:nvSpPr>
              <p:cNvPr id="17477" name="Line 81"/>
              <p:cNvSpPr>
                <a:spLocks noChangeShapeType="1"/>
              </p:cNvSpPr>
              <p:nvPr/>
            </p:nvSpPr>
            <p:spPr bwMode="auto">
              <a:xfrm>
                <a:off x="480" y="528"/>
                <a:ext cx="336"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459" name="Line 82"/>
            <p:cNvSpPr>
              <a:spLocks noChangeShapeType="1"/>
            </p:cNvSpPr>
            <p:nvPr/>
          </p:nvSpPr>
          <p:spPr bwMode="auto">
            <a:xfrm flipV="1">
              <a:off x="672" y="192"/>
              <a:ext cx="1" cy="240"/>
            </a:xfrm>
            <a:prstGeom prst="line">
              <a:avLst/>
            </a:prstGeom>
            <a:noFill/>
            <a:ln w="28575">
              <a:solidFill>
                <a:srgbClr val="FF0066"/>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7460" name="Text Box 83"/>
            <p:cNvSpPr>
              <a:spLocks noChangeArrowheads="1"/>
            </p:cNvSpPr>
            <p:nvPr/>
          </p:nvSpPr>
          <p:spPr bwMode="auto">
            <a:xfrm>
              <a:off x="672" y="144"/>
              <a:ext cx="3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i="1">
                  <a:solidFill>
                    <a:srgbClr val="0033CC"/>
                  </a:solidFill>
                  <a:latin typeface="Times New Roman" pitchFamily="18" charset="0"/>
                  <a:sym typeface="Arial" pitchFamily="34" charset="0"/>
                </a:rPr>
                <a:t>i</a:t>
              </a:r>
              <a:r>
                <a:rPr lang="en-US" altLang="zh-CN" baseline="-25000">
                  <a:solidFill>
                    <a:srgbClr val="0033CC"/>
                  </a:solidFill>
                  <a:latin typeface="Times New Roman" pitchFamily="18" charset="0"/>
                  <a:sym typeface="Arial" pitchFamily="34" charset="0"/>
                </a:rPr>
                <a:t>D</a:t>
              </a:r>
              <a:endParaRPr lang="zh-CN" altLang="en-US">
                <a:latin typeface="Times New Roman" pitchFamily="18" charset="0"/>
              </a:endParaRPr>
            </a:p>
          </p:txBody>
        </p:sp>
      </p:grpSp>
      <p:sp>
        <p:nvSpPr>
          <p:cNvPr id="18516" name="Rectangle 84"/>
          <p:cNvSpPr>
            <a:spLocks noChangeArrowheads="1"/>
          </p:cNvSpPr>
          <p:nvPr/>
        </p:nvSpPr>
        <p:spPr bwMode="auto">
          <a:xfrm>
            <a:off x="6089848" y="5496942"/>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b="0" dirty="0">
                <a:solidFill>
                  <a:srgbClr val="000000"/>
                </a:solidFill>
                <a:ea typeface="隶书" pitchFamily="49" charset="-122"/>
              </a:rPr>
              <a:t>N </a:t>
            </a:r>
            <a:r>
              <a:rPr lang="zh-CN" altLang="en-US" b="0" dirty="0">
                <a:solidFill>
                  <a:srgbClr val="000000"/>
                </a:solidFill>
                <a:ea typeface="隶书" pitchFamily="49" charset="-122"/>
              </a:rPr>
              <a:t>沟道耗尽</a:t>
            </a:r>
            <a:r>
              <a:rPr lang="zh-CN" altLang="en-US" b="0" dirty="0">
                <a:solidFill>
                  <a:srgbClr val="000000"/>
                </a:solidFill>
                <a:latin typeface="隶书" pitchFamily="49" charset="-122"/>
                <a:ea typeface="隶书" pitchFamily="49" charset="-122"/>
                <a:sym typeface="隶书" pitchFamily="49" charset="-122"/>
              </a:rPr>
              <a:t>型</a:t>
            </a:r>
            <a:endParaRPr lang="zh-CN" altLang="en-US" b="0" dirty="0"/>
          </a:p>
        </p:txBody>
      </p:sp>
      <p:grpSp>
        <p:nvGrpSpPr>
          <p:cNvPr id="18517" name="Group 85"/>
          <p:cNvGrpSpPr>
            <a:grpSpLocks/>
          </p:cNvGrpSpPr>
          <p:nvPr/>
        </p:nvGrpSpPr>
        <p:grpSpPr bwMode="auto">
          <a:xfrm>
            <a:off x="6294189" y="3757898"/>
            <a:ext cx="1692275" cy="1673225"/>
            <a:chOff x="0" y="0"/>
            <a:chExt cx="1066" cy="1054"/>
          </a:xfrm>
        </p:grpSpPr>
        <p:grpSp>
          <p:nvGrpSpPr>
            <p:cNvPr id="17437" name="Group 86"/>
            <p:cNvGrpSpPr>
              <a:grpSpLocks/>
            </p:cNvGrpSpPr>
            <p:nvPr/>
          </p:nvGrpSpPr>
          <p:grpSpPr bwMode="auto">
            <a:xfrm>
              <a:off x="720" y="96"/>
              <a:ext cx="346" cy="288"/>
              <a:chOff x="0" y="0"/>
              <a:chExt cx="346" cy="288"/>
            </a:xfrm>
          </p:grpSpPr>
          <p:sp>
            <p:nvSpPr>
              <p:cNvPr id="17456" name="Line 87"/>
              <p:cNvSpPr>
                <a:spLocks noChangeShapeType="1"/>
              </p:cNvSpPr>
              <p:nvPr/>
            </p:nvSpPr>
            <p:spPr bwMode="auto">
              <a:xfrm>
                <a:off x="0" y="48"/>
                <a:ext cx="1" cy="240"/>
              </a:xfrm>
              <a:prstGeom prst="line">
                <a:avLst/>
              </a:prstGeom>
              <a:noFill/>
              <a:ln w="28575">
                <a:solidFill>
                  <a:srgbClr val="FF0066"/>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7457" name="Text Box 88"/>
              <p:cNvSpPr>
                <a:spLocks noChangeArrowheads="1"/>
              </p:cNvSpPr>
              <p:nvPr/>
            </p:nvSpPr>
            <p:spPr bwMode="auto">
              <a:xfrm>
                <a:off x="0" y="0"/>
                <a:ext cx="3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i="1">
                    <a:solidFill>
                      <a:srgbClr val="0033CC"/>
                    </a:solidFill>
                    <a:latin typeface="Times New Roman" pitchFamily="18" charset="0"/>
                    <a:sym typeface="Arial" pitchFamily="34" charset="0"/>
                  </a:rPr>
                  <a:t>i</a:t>
                </a:r>
                <a:r>
                  <a:rPr lang="en-US" altLang="zh-CN" baseline="-25000">
                    <a:solidFill>
                      <a:srgbClr val="0033CC"/>
                    </a:solidFill>
                    <a:latin typeface="Times New Roman" pitchFamily="18" charset="0"/>
                    <a:sym typeface="Arial" pitchFamily="34" charset="0"/>
                  </a:rPr>
                  <a:t>D</a:t>
                </a:r>
                <a:endParaRPr lang="zh-CN" altLang="en-US">
                  <a:latin typeface="Times New Roman" pitchFamily="18" charset="0"/>
                </a:endParaRPr>
              </a:p>
            </p:txBody>
          </p:sp>
        </p:grpSp>
        <p:grpSp>
          <p:nvGrpSpPr>
            <p:cNvPr id="17438" name="Group 89"/>
            <p:cNvGrpSpPr>
              <a:grpSpLocks/>
            </p:cNvGrpSpPr>
            <p:nvPr/>
          </p:nvGrpSpPr>
          <p:grpSpPr bwMode="auto">
            <a:xfrm>
              <a:off x="0" y="0"/>
              <a:ext cx="925" cy="1054"/>
              <a:chOff x="0" y="0"/>
              <a:chExt cx="925" cy="1054"/>
            </a:xfrm>
          </p:grpSpPr>
          <p:sp>
            <p:nvSpPr>
              <p:cNvPr id="17439" name="Line 90"/>
              <p:cNvSpPr>
                <a:spLocks noChangeShapeType="1"/>
              </p:cNvSpPr>
              <p:nvPr/>
            </p:nvSpPr>
            <p:spPr bwMode="auto">
              <a:xfrm>
                <a:off x="318" y="322"/>
                <a:ext cx="1" cy="24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440" name="Line 91"/>
              <p:cNvSpPr>
                <a:spLocks noChangeShapeType="1"/>
              </p:cNvSpPr>
              <p:nvPr/>
            </p:nvSpPr>
            <p:spPr bwMode="auto">
              <a:xfrm>
                <a:off x="409" y="282"/>
                <a:ext cx="1" cy="32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441" name="Line 92"/>
              <p:cNvSpPr>
                <a:spLocks noChangeShapeType="1"/>
              </p:cNvSpPr>
              <p:nvPr/>
            </p:nvSpPr>
            <p:spPr bwMode="auto">
              <a:xfrm>
                <a:off x="409" y="322"/>
                <a:ext cx="90"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7442" name="Line 93"/>
              <p:cNvSpPr>
                <a:spLocks noChangeShapeType="1"/>
              </p:cNvSpPr>
              <p:nvPr/>
            </p:nvSpPr>
            <p:spPr bwMode="auto">
              <a:xfrm>
                <a:off x="409" y="443"/>
                <a:ext cx="181" cy="1"/>
              </a:xfrm>
              <a:prstGeom prst="line">
                <a:avLst/>
              </a:prstGeom>
              <a:noFill/>
              <a:ln w="28575">
                <a:solidFill>
                  <a:schemeClr val="tx1"/>
                </a:solidFill>
                <a:round/>
                <a:headEnd type="stealth"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443" name="Line 94"/>
              <p:cNvSpPr>
                <a:spLocks noChangeShapeType="1"/>
              </p:cNvSpPr>
              <p:nvPr/>
            </p:nvSpPr>
            <p:spPr bwMode="auto">
              <a:xfrm>
                <a:off x="409" y="564"/>
                <a:ext cx="90"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444" name="Line 95"/>
              <p:cNvSpPr>
                <a:spLocks noChangeShapeType="1"/>
              </p:cNvSpPr>
              <p:nvPr/>
            </p:nvSpPr>
            <p:spPr bwMode="auto">
              <a:xfrm flipV="1">
                <a:off x="499" y="121"/>
                <a:ext cx="1" cy="2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445" name="Line 96"/>
              <p:cNvSpPr>
                <a:spLocks noChangeShapeType="1"/>
              </p:cNvSpPr>
              <p:nvPr/>
            </p:nvSpPr>
            <p:spPr bwMode="auto">
              <a:xfrm>
                <a:off x="136" y="564"/>
                <a:ext cx="182"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446" name="Oval 97"/>
              <p:cNvSpPr>
                <a:spLocks noChangeArrowheads="1"/>
              </p:cNvSpPr>
              <p:nvPr/>
            </p:nvSpPr>
            <p:spPr bwMode="auto">
              <a:xfrm>
                <a:off x="91" y="542"/>
                <a:ext cx="45" cy="4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endParaRPr lang="zh-CN" altLang="zh-CN">
                  <a:solidFill>
                    <a:srgbClr val="000000"/>
                  </a:solidFill>
                  <a:latin typeface="Times New Roman" pitchFamily="18" charset="0"/>
                  <a:sym typeface="Arial" pitchFamily="34" charset="0"/>
                </a:endParaRPr>
              </a:p>
            </p:txBody>
          </p:sp>
          <p:sp>
            <p:nvSpPr>
              <p:cNvPr id="17447" name="Line 98"/>
              <p:cNvSpPr>
                <a:spLocks noChangeShapeType="1"/>
              </p:cNvSpPr>
              <p:nvPr/>
            </p:nvSpPr>
            <p:spPr bwMode="auto">
              <a:xfrm flipV="1">
                <a:off x="499" y="564"/>
                <a:ext cx="1" cy="2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448" name="Oval 99"/>
              <p:cNvSpPr>
                <a:spLocks noChangeArrowheads="1"/>
              </p:cNvSpPr>
              <p:nvPr/>
            </p:nvSpPr>
            <p:spPr bwMode="auto">
              <a:xfrm>
                <a:off x="772" y="421"/>
                <a:ext cx="45" cy="4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endParaRPr lang="zh-CN" altLang="zh-CN">
                  <a:solidFill>
                    <a:srgbClr val="000000"/>
                  </a:solidFill>
                  <a:latin typeface="Times New Roman" pitchFamily="18" charset="0"/>
                  <a:sym typeface="Arial" pitchFamily="34" charset="0"/>
                </a:endParaRPr>
              </a:p>
            </p:txBody>
          </p:sp>
          <p:sp>
            <p:nvSpPr>
              <p:cNvPr id="17449" name="Oval 100"/>
              <p:cNvSpPr>
                <a:spLocks noChangeArrowheads="1"/>
              </p:cNvSpPr>
              <p:nvPr/>
            </p:nvSpPr>
            <p:spPr bwMode="auto">
              <a:xfrm>
                <a:off x="478" y="806"/>
                <a:ext cx="45" cy="41"/>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endParaRPr lang="zh-CN" altLang="zh-CN">
                  <a:solidFill>
                    <a:srgbClr val="000000"/>
                  </a:solidFill>
                  <a:latin typeface="Times New Roman" pitchFamily="18" charset="0"/>
                  <a:sym typeface="Arial" pitchFamily="34" charset="0"/>
                </a:endParaRPr>
              </a:p>
            </p:txBody>
          </p:sp>
          <p:sp>
            <p:nvSpPr>
              <p:cNvPr id="17450" name="Oval 101"/>
              <p:cNvSpPr>
                <a:spLocks noChangeArrowheads="1"/>
              </p:cNvSpPr>
              <p:nvPr/>
            </p:nvSpPr>
            <p:spPr bwMode="auto">
              <a:xfrm>
                <a:off x="478" y="81"/>
                <a:ext cx="45" cy="4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endParaRPr lang="zh-CN" altLang="zh-CN">
                  <a:solidFill>
                    <a:srgbClr val="000000"/>
                  </a:solidFill>
                  <a:latin typeface="Times New Roman" pitchFamily="18" charset="0"/>
                  <a:sym typeface="Arial" pitchFamily="34" charset="0"/>
                </a:endParaRPr>
              </a:p>
            </p:txBody>
          </p:sp>
          <p:sp>
            <p:nvSpPr>
              <p:cNvPr id="17451" name="Rectangle 102"/>
              <p:cNvSpPr>
                <a:spLocks noChangeArrowheads="1"/>
              </p:cNvSpPr>
              <p:nvPr/>
            </p:nvSpPr>
            <p:spPr bwMode="auto">
              <a:xfrm>
                <a:off x="499" y="76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a:solidFill>
                      <a:srgbClr val="000000"/>
                    </a:solidFill>
                    <a:latin typeface="Times New Roman" pitchFamily="18" charset="0"/>
                    <a:sym typeface="Arial" pitchFamily="34" charset="0"/>
                  </a:rPr>
                  <a:t>S</a:t>
                </a:r>
                <a:endParaRPr lang="zh-CN" altLang="en-US">
                  <a:latin typeface="Times New Roman" pitchFamily="18" charset="0"/>
                </a:endParaRPr>
              </a:p>
            </p:txBody>
          </p:sp>
          <p:sp>
            <p:nvSpPr>
              <p:cNvPr id="17452" name="Rectangle 103"/>
              <p:cNvSpPr>
                <a:spLocks noChangeArrowheads="1"/>
              </p:cNvSpPr>
              <p:nvPr/>
            </p:nvSpPr>
            <p:spPr bwMode="auto">
              <a:xfrm>
                <a:off x="0" y="564"/>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a:solidFill>
                      <a:srgbClr val="000000"/>
                    </a:solidFill>
                    <a:latin typeface="Times New Roman" pitchFamily="18" charset="0"/>
                    <a:sym typeface="Arial" pitchFamily="34" charset="0"/>
                  </a:rPr>
                  <a:t>G</a:t>
                </a:r>
                <a:endParaRPr lang="zh-CN" altLang="en-US">
                  <a:latin typeface="Times New Roman" pitchFamily="18" charset="0"/>
                </a:endParaRPr>
              </a:p>
            </p:txBody>
          </p:sp>
          <p:sp>
            <p:nvSpPr>
              <p:cNvPr id="17453" name="Rectangle 104"/>
              <p:cNvSpPr>
                <a:spLocks noChangeArrowheads="1"/>
              </p:cNvSpPr>
              <p:nvPr/>
            </p:nvSpPr>
            <p:spPr bwMode="auto">
              <a:xfrm>
                <a:off x="499" y="0"/>
                <a:ext cx="2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a:solidFill>
                      <a:srgbClr val="000000"/>
                    </a:solidFill>
                    <a:latin typeface="Times New Roman" pitchFamily="18" charset="0"/>
                    <a:sym typeface="Arial" pitchFamily="34" charset="0"/>
                  </a:rPr>
                  <a:t>D</a:t>
                </a:r>
                <a:endParaRPr lang="zh-CN" altLang="en-US">
                  <a:latin typeface="Times New Roman" pitchFamily="18" charset="0"/>
                </a:endParaRPr>
              </a:p>
            </p:txBody>
          </p:sp>
          <p:sp>
            <p:nvSpPr>
              <p:cNvPr id="17454" name="Rectangle 105"/>
              <p:cNvSpPr>
                <a:spLocks noChangeArrowheads="1"/>
              </p:cNvSpPr>
              <p:nvPr/>
            </p:nvSpPr>
            <p:spPr bwMode="auto">
              <a:xfrm>
                <a:off x="681" y="444"/>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a:solidFill>
                      <a:srgbClr val="0033CC"/>
                    </a:solidFill>
                    <a:latin typeface="Times New Roman" pitchFamily="18" charset="0"/>
                    <a:sym typeface="Arial" pitchFamily="34" charset="0"/>
                  </a:rPr>
                  <a:t>B</a:t>
                </a:r>
                <a:endParaRPr lang="zh-CN" altLang="en-US">
                  <a:latin typeface="Times New Roman" pitchFamily="18" charset="0"/>
                </a:endParaRPr>
              </a:p>
            </p:txBody>
          </p:sp>
          <p:sp>
            <p:nvSpPr>
              <p:cNvPr id="17455" name="Line 106"/>
              <p:cNvSpPr>
                <a:spLocks noChangeShapeType="1"/>
              </p:cNvSpPr>
              <p:nvPr/>
            </p:nvSpPr>
            <p:spPr bwMode="auto">
              <a:xfrm>
                <a:off x="454" y="443"/>
                <a:ext cx="318"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8539" name="Rectangle 107"/>
          <p:cNvSpPr>
            <a:spLocks noChangeArrowheads="1"/>
          </p:cNvSpPr>
          <p:nvPr/>
        </p:nvSpPr>
        <p:spPr bwMode="auto">
          <a:xfrm>
            <a:off x="831776" y="5600092"/>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b="0">
                <a:solidFill>
                  <a:srgbClr val="0033CC"/>
                </a:solidFill>
                <a:ea typeface="隶书" pitchFamily="49" charset="-122"/>
              </a:rPr>
              <a:t>P </a:t>
            </a:r>
            <a:r>
              <a:rPr lang="zh-CN" altLang="en-US" b="0">
                <a:solidFill>
                  <a:srgbClr val="0033CC"/>
                </a:solidFill>
                <a:ea typeface="隶书" pitchFamily="49" charset="-122"/>
              </a:rPr>
              <a:t>沟道耗尽</a:t>
            </a:r>
            <a:r>
              <a:rPr lang="zh-CN" altLang="en-US" b="0">
                <a:solidFill>
                  <a:srgbClr val="0033CC"/>
                </a:solidFill>
                <a:latin typeface="隶书" pitchFamily="49" charset="-122"/>
                <a:ea typeface="隶书" pitchFamily="49" charset="-122"/>
                <a:sym typeface="隶书" pitchFamily="49" charset="-122"/>
              </a:rPr>
              <a:t>型</a:t>
            </a:r>
            <a:endParaRPr lang="zh-CN" altLang="en-US" b="0"/>
          </a:p>
        </p:txBody>
      </p:sp>
      <p:grpSp>
        <p:nvGrpSpPr>
          <p:cNvPr id="18540" name="Group 108"/>
          <p:cNvGrpSpPr>
            <a:grpSpLocks/>
          </p:cNvGrpSpPr>
          <p:nvPr/>
        </p:nvGrpSpPr>
        <p:grpSpPr bwMode="auto">
          <a:xfrm>
            <a:off x="2916225" y="4571083"/>
            <a:ext cx="1951039" cy="903288"/>
            <a:chOff x="-112" y="40"/>
            <a:chExt cx="1229" cy="569"/>
          </a:xfrm>
        </p:grpSpPr>
        <p:sp>
          <p:nvSpPr>
            <p:cNvPr id="17434" name="Rectangle 109"/>
            <p:cNvSpPr>
              <a:spLocks noChangeArrowheads="1"/>
            </p:cNvSpPr>
            <p:nvPr/>
          </p:nvSpPr>
          <p:spPr bwMode="auto">
            <a:xfrm>
              <a:off x="-112" y="40"/>
              <a:ext cx="919"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i="1" dirty="0">
                  <a:solidFill>
                    <a:schemeClr val="tx1"/>
                  </a:solidFill>
                  <a:latin typeface="Times New Roman" pitchFamily="18" charset="0"/>
                  <a:ea typeface="楷体_GB2312" pitchFamily="1" charset="-122"/>
                </a:rPr>
                <a:t>U</a:t>
              </a:r>
              <a:r>
                <a:rPr lang="en-US" altLang="zh-CN" baseline="-25000" dirty="0">
                  <a:solidFill>
                    <a:schemeClr val="tx1"/>
                  </a:solidFill>
                  <a:latin typeface="Times New Roman" pitchFamily="18" charset="0"/>
                  <a:ea typeface="楷体_GB2312" pitchFamily="1" charset="-122"/>
                </a:rPr>
                <a:t>GS(off)</a:t>
              </a:r>
              <a:endParaRPr lang="zh-CN" altLang="en-US" baseline="-25000" dirty="0">
                <a:solidFill>
                  <a:schemeClr val="tx1"/>
                </a:solidFill>
                <a:latin typeface="Times New Roman" pitchFamily="18" charset="0"/>
                <a:ea typeface="楷体_GB2312" pitchFamily="1" charset="-122"/>
              </a:endParaRPr>
            </a:p>
            <a:p>
              <a:pPr algn="ctr"/>
              <a:endParaRPr lang="zh-CN" altLang="en-US" baseline="-25000" dirty="0">
                <a:solidFill>
                  <a:schemeClr val="tx1"/>
                </a:solidFill>
                <a:latin typeface="Times New Roman" pitchFamily="18" charset="0"/>
                <a:ea typeface="楷体_GB2312" pitchFamily="1" charset="-122"/>
              </a:endParaRPr>
            </a:p>
          </p:txBody>
        </p:sp>
        <p:sp>
          <p:nvSpPr>
            <p:cNvPr id="17435" name="Line 110"/>
            <p:cNvSpPr>
              <a:spLocks noChangeShapeType="1"/>
            </p:cNvSpPr>
            <p:nvPr/>
          </p:nvSpPr>
          <p:spPr bwMode="auto">
            <a:xfrm>
              <a:off x="438" y="399"/>
              <a:ext cx="21" cy="165"/>
            </a:xfrm>
            <a:prstGeom prst="line">
              <a:avLst/>
            </a:prstGeom>
            <a:noFill/>
            <a:ln w="9525">
              <a:solidFill>
                <a:srgbClr val="FFFF00"/>
              </a:solidFill>
              <a:prstDash val="solid"/>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6" name="Line 111"/>
            <p:cNvSpPr>
              <a:spLocks noChangeShapeType="1"/>
            </p:cNvSpPr>
            <p:nvPr/>
          </p:nvSpPr>
          <p:spPr bwMode="auto">
            <a:xfrm flipH="1" flipV="1">
              <a:off x="477" y="375"/>
              <a:ext cx="640" cy="234"/>
            </a:xfrm>
            <a:prstGeom prst="line">
              <a:avLst/>
            </a:prstGeom>
            <a:noFill/>
            <a:ln w="9525">
              <a:solidFill>
                <a:srgbClr val="FFFF00"/>
              </a:solidFill>
              <a:prstDash val="solid"/>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544" name="Rectangle 112"/>
          <p:cNvSpPr>
            <a:spLocks noChangeArrowheads="1"/>
          </p:cNvSpPr>
          <p:nvPr/>
        </p:nvSpPr>
        <p:spPr bwMode="auto">
          <a:xfrm>
            <a:off x="4247414" y="4581128"/>
            <a:ext cx="1050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i="1" dirty="0">
                <a:solidFill>
                  <a:schemeClr val="tx1"/>
                </a:solidFill>
                <a:latin typeface="Times New Roman" pitchFamily="18" charset="0"/>
                <a:ea typeface="楷体_GB2312" pitchFamily="1" charset="-122"/>
              </a:rPr>
              <a:t>I</a:t>
            </a:r>
            <a:r>
              <a:rPr lang="en-US" altLang="zh-CN" baseline="-25000" dirty="0">
                <a:solidFill>
                  <a:schemeClr val="tx1"/>
                </a:solidFill>
                <a:latin typeface="Times New Roman" pitchFamily="18" charset="0"/>
                <a:ea typeface="楷体_GB2312" pitchFamily="1" charset="-122"/>
              </a:rPr>
              <a:t>DSS</a:t>
            </a:r>
            <a:endParaRPr lang="zh-CN" altLang="en-US" dirty="0">
              <a:latin typeface="Times New Roman" pitchFamily="18" charset="0"/>
            </a:endParaRPr>
          </a:p>
        </p:txBody>
      </p:sp>
      <p:grpSp>
        <p:nvGrpSpPr>
          <p:cNvPr id="18545" name="Group 113"/>
          <p:cNvGrpSpPr>
            <a:grpSpLocks/>
          </p:cNvGrpSpPr>
          <p:nvPr/>
        </p:nvGrpSpPr>
        <p:grpSpPr bwMode="auto">
          <a:xfrm>
            <a:off x="3455326" y="3875335"/>
            <a:ext cx="2736854" cy="2038351"/>
            <a:chOff x="0" y="0"/>
            <a:chExt cx="1724" cy="1284"/>
          </a:xfrm>
        </p:grpSpPr>
        <p:sp>
          <p:nvSpPr>
            <p:cNvPr id="17426" name="Line 114"/>
            <p:cNvSpPr>
              <a:spLocks noChangeShapeType="1"/>
            </p:cNvSpPr>
            <p:nvPr/>
          </p:nvSpPr>
          <p:spPr bwMode="auto">
            <a:xfrm>
              <a:off x="0" y="1056"/>
              <a:ext cx="1296" cy="1"/>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427" name="Line 115"/>
            <p:cNvSpPr>
              <a:spLocks noChangeShapeType="1"/>
            </p:cNvSpPr>
            <p:nvPr/>
          </p:nvSpPr>
          <p:spPr bwMode="auto">
            <a:xfrm flipV="1">
              <a:off x="576" y="240"/>
              <a:ext cx="1" cy="816"/>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428" name="未知"/>
            <p:cNvSpPr>
              <a:spLocks noChangeArrowheads="1"/>
            </p:cNvSpPr>
            <p:nvPr/>
          </p:nvSpPr>
          <p:spPr bwMode="auto">
            <a:xfrm>
              <a:off x="210" y="330"/>
              <a:ext cx="444" cy="732"/>
            </a:xfrm>
            <a:custGeom>
              <a:avLst/>
              <a:gdLst>
                <a:gd name="T0" fmla="*/ 0 w 588"/>
                <a:gd name="T1" fmla="*/ 478 h 1122"/>
                <a:gd name="T2" fmla="*/ 96 w 588"/>
                <a:gd name="T3" fmla="*/ 432 h 1122"/>
                <a:gd name="T4" fmla="*/ 168 w 588"/>
                <a:gd name="T5" fmla="*/ 368 h 1122"/>
                <a:gd name="T6" fmla="*/ 226 w 588"/>
                <a:gd name="T7" fmla="*/ 291 h 1122"/>
                <a:gd name="T8" fmla="*/ 288 w 588"/>
                <a:gd name="T9" fmla="*/ 174 h 1122"/>
                <a:gd name="T10" fmla="*/ 335 w 588"/>
                <a:gd name="T11" fmla="*/ 0 h 11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88" h="1122">
                  <a:moveTo>
                    <a:pt x="0" y="1122"/>
                  </a:moveTo>
                  <a:cubicBezTo>
                    <a:pt x="28" y="1104"/>
                    <a:pt x="119" y="1057"/>
                    <a:pt x="168" y="1014"/>
                  </a:cubicBezTo>
                  <a:cubicBezTo>
                    <a:pt x="217" y="971"/>
                    <a:pt x="256" y="919"/>
                    <a:pt x="294" y="864"/>
                  </a:cubicBezTo>
                  <a:cubicBezTo>
                    <a:pt x="332" y="809"/>
                    <a:pt x="361" y="760"/>
                    <a:pt x="396" y="684"/>
                  </a:cubicBezTo>
                  <a:cubicBezTo>
                    <a:pt x="431" y="608"/>
                    <a:pt x="472" y="522"/>
                    <a:pt x="504" y="408"/>
                  </a:cubicBezTo>
                  <a:cubicBezTo>
                    <a:pt x="536" y="294"/>
                    <a:pt x="571" y="85"/>
                    <a:pt x="588" y="0"/>
                  </a:cubicBezTo>
                </a:path>
              </a:pathLst>
            </a:cu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9" name="Text Box 117"/>
            <p:cNvSpPr>
              <a:spLocks noChangeArrowheads="1"/>
            </p:cNvSpPr>
            <p:nvPr/>
          </p:nvSpPr>
          <p:spPr bwMode="auto">
            <a:xfrm>
              <a:off x="1090" y="989"/>
              <a:ext cx="6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i="1" dirty="0" err="1">
                  <a:solidFill>
                    <a:schemeClr val="tx1"/>
                  </a:solidFill>
                  <a:latin typeface="Times New Roman" pitchFamily="18" charset="0"/>
                  <a:sym typeface="Arial" pitchFamily="34" charset="0"/>
                </a:rPr>
                <a:t>u</a:t>
              </a:r>
              <a:r>
                <a:rPr lang="en-US" altLang="zh-CN" baseline="-25000" dirty="0" err="1">
                  <a:solidFill>
                    <a:schemeClr val="tx1"/>
                  </a:solidFill>
                  <a:latin typeface="Times New Roman" pitchFamily="18" charset="0"/>
                  <a:sym typeface="Arial" pitchFamily="34" charset="0"/>
                </a:rPr>
                <a:t>GS</a:t>
              </a:r>
              <a:r>
                <a:rPr lang="en-US" altLang="zh-CN" dirty="0">
                  <a:solidFill>
                    <a:schemeClr val="tx1"/>
                  </a:solidFill>
                  <a:latin typeface="Times New Roman" pitchFamily="18" charset="0"/>
                  <a:sym typeface="Arial" pitchFamily="34" charset="0"/>
                </a:rPr>
                <a:t> /V</a:t>
              </a:r>
              <a:endParaRPr lang="zh-CN" altLang="en-US" dirty="0">
                <a:latin typeface="Times New Roman" pitchFamily="18" charset="0"/>
              </a:endParaRPr>
            </a:p>
          </p:txBody>
        </p:sp>
        <p:sp>
          <p:nvSpPr>
            <p:cNvPr id="17430" name="Text Box 118"/>
            <p:cNvSpPr>
              <a:spLocks noChangeArrowheads="1"/>
            </p:cNvSpPr>
            <p:nvPr/>
          </p:nvSpPr>
          <p:spPr bwMode="auto">
            <a:xfrm>
              <a:off x="336" y="0"/>
              <a:ext cx="6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i="1">
                  <a:solidFill>
                    <a:schemeClr val="tx1"/>
                  </a:solidFill>
                  <a:latin typeface="Times New Roman" pitchFamily="18" charset="0"/>
                  <a:sym typeface="Arial" pitchFamily="34" charset="0"/>
                </a:rPr>
                <a:t>i</a:t>
              </a:r>
              <a:r>
                <a:rPr lang="en-US" altLang="zh-CN" baseline="-25000">
                  <a:solidFill>
                    <a:schemeClr val="tx1"/>
                  </a:solidFill>
                  <a:latin typeface="Times New Roman" pitchFamily="18" charset="0"/>
                  <a:sym typeface="Arial" pitchFamily="34" charset="0"/>
                </a:rPr>
                <a:t>D</a:t>
              </a:r>
              <a:r>
                <a:rPr lang="en-US" altLang="zh-CN">
                  <a:solidFill>
                    <a:schemeClr val="tx1"/>
                  </a:solidFill>
                  <a:latin typeface="Times New Roman" pitchFamily="18" charset="0"/>
                  <a:sym typeface="Arial" pitchFamily="34" charset="0"/>
                </a:rPr>
                <a:t> /mA</a:t>
              </a:r>
              <a:endParaRPr lang="zh-CN" altLang="en-US">
                <a:latin typeface="Times New Roman" pitchFamily="18" charset="0"/>
              </a:endParaRPr>
            </a:p>
          </p:txBody>
        </p:sp>
        <p:sp>
          <p:nvSpPr>
            <p:cNvPr id="17431" name="未知"/>
            <p:cNvSpPr>
              <a:spLocks noChangeArrowheads="1"/>
            </p:cNvSpPr>
            <p:nvPr/>
          </p:nvSpPr>
          <p:spPr bwMode="auto">
            <a:xfrm flipH="1">
              <a:off x="492" y="348"/>
              <a:ext cx="516" cy="696"/>
            </a:xfrm>
            <a:custGeom>
              <a:avLst/>
              <a:gdLst>
                <a:gd name="T0" fmla="*/ 0 w 588"/>
                <a:gd name="T1" fmla="*/ 432 h 1122"/>
                <a:gd name="T2" fmla="*/ 129 w 588"/>
                <a:gd name="T3" fmla="*/ 390 h 1122"/>
                <a:gd name="T4" fmla="*/ 226 w 588"/>
                <a:gd name="T5" fmla="*/ 332 h 1122"/>
                <a:gd name="T6" fmla="*/ 305 w 588"/>
                <a:gd name="T7" fmla="*/ 263 h 1122"/>
                <a:gd name="T8" fmla="*/ 388 w 588"/>
                <a:gd name="T9" fmla="*/ 157 h 1122"/>
                <a:gd name="T10" fmla="*/ 453 w 588"/>
                <a:gd name="T11" fmla="*/ 0 h 11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88" h="1122">
                  <a:moveTo>
                    <a:pt x="0" y="1122"/>
                  </a:moveTo>
                  <a:cubicBezTo>
                    <a:pt x="28" y="1104"/>
                    <a:pt x="119" y="1057"/>
                    <a:pt x="168" y="1014"/>
                  </a:cubicBezTo>
                  <a:cubicBezTo>
                    <a:pt x="217" y="971"/>
                    <a:pt x="256" y="919"/>
                    <a:pt x="294" y="864"/>
                  </a:cubicBezTo>
                  <a:cubicBezTo>
                    <a:pt x="332" y="809"/>
                    <a:pt x="361" y="760"/>
                    <a:pt x="396" y="684"/>
                  </a:cubicBezTo>
                  <a:cubicBezTo>
                    <a:pt x="431" y="608"/>
                    <a:pt x="472" y="522"/>
                    <a:pt x="504" y="408"/>
                  </a:cubicBezTo>
                  <a:cubicBezTo>
                    <a:pt x="536" y="294"/>
                    <a:pt x="571" y="85"/>
                    <a:pt x="588" y="0"/>
                  </a:cubicBezTo>
                </a:path>
              </a:pathLst>
            </a:custGeom>
            <a:noFill/>
            <a:ln w="381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2" name="Rectangle 120"/>
            <p:cNvSpPr>
              <a:spLocks noChangeArrowheads="1"/>
            </p:cNvSpPr>
            <p:nvPr/>
          </p:nvSpPr>
          <p:spPr bwMode="auto">
            <a:xfrm>
              <a:off x="84" y="1008"/>
              <a:ext cx="6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a:solidFill>
                    <a:srgbClr val="000000"/>
                  </a:solidFill>
                  <a:latin typeface="Times New Roman" pitchFamily="18" charset="0"/>
                  <a:sym typeface="Times New Roman" pitchFamily="18" charset="0"/>
                </a:rPr>
                <a:t>–</a:t>
              </a:r>
              <a:r>
                <a:rPr lang="en-US" altLang="zh-CN" sz="2000">
                  <a:solidFill>
                    <a:srgbClr val="000000"/>
                  </a:solidFill>
                  <a:latin typeface="Times New Roman" pitchFamily="18" charset="0"/>
                  <a:sym typeface="Symbol" pitchFamily="18" charset="2"/>
                </a:rPr>
                <a:t> 5     </a:t>
              </a:r>
              <a:r>
                <a:rPr lang="en-US" altLang="zh-CN" sz="2000" i="1">
                  <a:solidFill>
                    <a:schemeClr val="tx1"/>
                  </a:solidFill>
                  <a:latin typeface="Times New Roman" pitchFamily="18" charset="0"/>
                  <a:sym typeface="Symbol" pitchFamily="18" charset="2"/>
                </a:rPr>
                <a:t>O</a:t>
              </a:r>
              <a:endParaRPr lang="zh-CN" altLang="en-US">
                <a:latin typeface="Times New Roman" pitchFamily="18" charset="0"/>
              </a:endParaRPr>
            </a:p>
          </p:txBody>
        </p:sp>
        <p:sp>
          <p:nvSpPr>
            <p:cNvPr id="17433" name="Rectangle 121"/>
            <p:cNvSpPr>
              <a:spLocks noChangeArrowheads="1"/>
            </p:cNvSpPr>
            <p:nvPr/>
          </p:nvSpPr>
          <p:spPr bwMode="auto">
            <a:xfrm>
              <a:off x="912" y="1034"/>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dirty="0">
                  <a:solidFill>
                    <a:srgbClr val="0033CC"/>
                  </a:solidFill>
                  <a:latin typeface="Times New Roman" pitchFamily="18" charset="0"/>
                  <a:sym typeface="Symbol" pitchFamily="18" charset="2"/>
                </a:rPr>
                <a:t>5</a:t>
              </a:r>
              <a:endParaRPr lang="zh-CN" altLang="en-US" dirty="0">
                <a:latin typeface="Times New Roman" pitchFamily="18" charset="0"/>
              </a:endParaRPr>
            </a:p>
          </p:txBody>
        </p:sp>
      </p:grpSp>
      <p:sp>
        <p:nvSpPr>
          <p:cNvPr id="18554" name="Rectangle 122"/>
          <p:cNvSpPr>
            <a:spLocks noChangeArrowheads="1"/>
          </p:cNvSpPr>
          <p:nvPr/>
        </p:nvSpPr>
        <p:spPr bwMode="auto">
          <a:xfrm>
            <a:off x="914400" y="759296"/>
            <a:ext cx="49482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endParaRPr lang="zh-CN" altLang="en-US" dirty="0">
              <a:solidFill>
                <a:srgbClr val="0000FF"/>
              </a:solidFill>
              <a:latin typeface="Times New Roman" pitchFamily="18" charset="0"/>
            </a:endParaRPr>
          </a:p>
        </p:txBody>
      </p:sp>
      <p:sp>
        <p:nvSpPr>
          <p:cNvPr id="125" name="Text Box 2"/>
          <p:cNvSpPr>
            <a:spLocks noChangeArrowheads="1"/>
          </p:cNvSpPr>
          <p:nvPr/>
        </p:nvSpPr>
        <p:spPr bwMode="auto">
          <a:xfrm>
            <a:off x="319985" y="236076"/>
            <a:ext cx="58817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marL="457200" indent="-457200" eaLnBrk="0" hangingPunct="0">
              <a:spcBef>
                <a:spcPct val="50000"/>
              </a:spcBef>
              <a:buFont typeface="Wingdings" pitchFamily="2" charset="2"/>
              <a:buChar char="l"/>
            </a:pPr>
            <a:r>
              <a:rPr lang="zh-CN" altLang="en-US" sz="2800" dirty="0">
                <a:solidFill>
                  <a:srgbClr val="0000FF"/>
                </a:solidFill>
                <a:latin typeface="幼圆" pitchFamily="49" charset="-122"/>
                <a:ea typeface="幼圆" pitchFamily="49" charset="-122"/>
                <a:sym typeface="宋体" pitchFamily="2" charset="-122"/>
              </a:rPr>
              <a:t>总结：</a:t>
            </a:r>
            <a:r>
              <a:rPr lang="en-US" altLang="zh-CN" sz="2800" dirty="0">
                <a:solidFill>
                  <a:srgbClr val="0000FF"/>
                </a:solidFill>
                <a:latin typeface="幼圆" pitchFamily="49" charset="-122"/>
                <a:ea typeface="幼圆" pitchFamily="49" charset="-122"/>
              </a:rPr>
              <a:t>MOSFET </a:t>
            </a:r>
            <a:r>
              <a:rPr lang="zh-CN" altLang="en-US" sz="2800" dirty="0">
                <a:solidFill>
                  <a:srgbClr val="0000FF"/>
                </a:solidFill>
                <a:latin typeface="幼圆" pitchFamily="49" charset="-122"/>
                <a:ea typeface="幼圆" pitchFamily="49" charset="-122"/>
                <a:sym typeface="隶书" pitchFamily="49" charset="-122"/>
              </a:rPr>
              <a:t>符号、特性的比较</a:t>
            </a:r>
            <a:endParaRPr lang="zh-CN" altLang="en-US" sz="2800" dirty="0">
              <a:solidFill>
                <a:srgbClr val="0000FF"/>
              </a:solidFill>
              <a:latin typeface="幼圆" pitchFamily="49" charset="-122"/>
              <a:ea typeface="幼圆" pitchFamily="49" charset="-122"/>
            </a:endParaRPr>
          </a:p>
        </p:txBody>
      </p:sp>
      <p:sp>
        <p:nvSpPr>
          <p:cNvPr id="126" name="椭圆 125"/>
          <p:cNvSpPr/>
          <p:nvPr/>
        </p:nvSpPr>
        <p:spPr>
          <a:xfrm>
            <a:off x="4031940" y="2636912"/>
            <a:ext cx="108000" cy="108012"/>
          </a:xfrm>
          <a:prstGeom prst="ellipse">
            <a:avLst/>
          </a:prstGeom>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3851932" y="5445224"/>
            <a:ext cx="108000" cy="108012"/>
          </a:xfrm>
          <a:prstGeom prst="ellipse">
            <a:avLst/>
          </a:prstGeom>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4896036" y="5445224"/>
            <a:ext cx="108000" cy="108012"/>
          </a:xfrm>
          <a:prstGeom prst="ellipse">
            <a:avLst/>
          </a:prstGeom>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4572012" y="2636912"/>
            <a:ext cx="108000" cy="108012"/>
          </a:xfrm>
          <a:prstGeom prst="ellipse">
            <a:avLst/>
          </a:prstGeom>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4319422" y="4833156"/>
            <a:ext cx="108000" cy="108012"/>
          </a:xfrm>
          <a:prstGeom prst="ellipse">
            <a:avLst/>
          </a:prstGeom>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文本框 130">
            <a:extLst>
              <a:ext uri="{FF2B5EF4-FFF2-40B4-BE49-F238E27FC236}">
                <a16:creationId xmlns:a16="http://schemas.microsoft.com/office/drawing/2014/main" id="{54A62A67-38FF-411B-A7B3-528D513EFF4A}"/>
              </a:ext>
            </a:extLst>
          </p:cNvPr>
          <p:cNvSpPr txBox="1"/>
          <p:nvPr/>
        </p:nvSpPr>
        <p:spPr>
          <a:xfrm>
            <a:off x="7713998" y="6228020"/>
            <a:ext cx="530916" cy="369332"/>
          </a:xfrm>
          <a:prstGeom prst="rect">
            <a:avLst/>
          </a:prstGeom>
          <a:noFill/>
        </p:spPr>
        <p:txBody>
          <a:bodyPr wrap="none" rtlCol="0">
            <a:spAutoFit/>
          </a:bodyPr>
          <a:lstStyle/>
          <a:p>
            <a:r>
              <a:rPr lang="en-US" altLang="zh-CN" sz="1800" dirty="0">
                <a:solidFill>
                  <a:srgbClr val="E4A4DC"/>
                </a:solidFill>
              </a:rPr>
              <a:t>109</a:t>
            </a:r>
            <a:endParaRPr lang="zh-CN" altLang="en-US" sz="1800" dirty="0">
              <a:solidFill>
                <a:srgbClr val="E4A4D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nodePh="1">
                                  <p:stCondLst>
                                    <p:cond delay="0"/>
                                  </p:stCondLst>
                                  <p:endCondLst>
                                    <p:cond evt="begin" delay="0">
                                      <p:tn val="5"/>
                                    </p:cond>
                                  </p:endCondLst>
                                  <p:childTnLst>
                                    <p:set>
                                      <p:cBhvr>
                                        <p:cTn id="6" dur="1" fill="hold">
                                          <p:stCondLst>
                                            <p:cond delay="0"/>
                                          </p:stCondLst>
                                        </p:cTn>
                                        <p:tgtEl>
                                          <p:spTgt spid="18554"/>
                                        </p:tgtEl>
                                        <p:attrNameLst>
                                          <p:attrName>style.visibility</p:attrName>
                                        </p:attrNameLst>
                                      </p:cBhvr>
                                      <p:to>
                                        <p:strVal val="visible"/>
                                      </p:to>
                                    </p:set>
                                    <p:animEffect filter="barn(outVertical)">
                                      <p:cBhvr>
                                        <p:cTn id="7" dur="500"/>
                                        <p:tgtEl>
                                          <p:spTgt spid="185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34">
                                            <p:txEl>
                                              <p:pRg st="0" end="0"/>
                                            </p:txEl>
                                          </p:spTgt>
                                        </p:tgtEl>
                                        <p:attrNameLst>
                                          <p:attrName>style.visibility</p:attrName>
                                        </p:attrNameLst>
                                      </p:cBhvr>
                                      <p:to>
                                        <p:strVal val="visible"/>
                                      </p:to>
                                    </p:set>
                                    <p:animEffect filter="wipe(left)">
                                      <p:cBhvr>
                                        <p:cTn id="12" dur="500"/>
                                        <p:tgtEl>
                                          <p:spTgt spid="18434">
                                            <p:txEl>
                                              <p:pRg st="0" end="0"/>
                                            </p:txEl>
                                          </p:spTgt>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8435"/>
                                        </p:tgtEl>
                                        <p:attrNameLst>
                                          <p:attrName>style.visibility</p:attrName>
                                        </p:attrNameLst>
                                      </p:cBhvr>
                                      <p:to>
                                        <p:strVal val="visible"/>
                                      </p:to>
                                    </p:set>
                                    <p:animEffect filter="wipe(left)">
                                      <p:cBhvr>
                                        <p:cTn id="16" dur="500"/>
                                        <p:tgtEl>
                                          <p:spTgt spid="1843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8457">
                                            <p:txEl>
                                              <p:pRg st="0" end="0"/>
                                            </p:txEl>
                                          </p:spTgt>
                                        </p:tgtEl>
                                        <p:attrNameLst>
                                          <p:attrName>style.visibility</p:attrName>
                                        </p:attrNameLst>
                                      </p:cBhvr>
                                      <p:to>
                                        <p:strVal val="visible"/>
                                      </p:to>
                                    </p:set>
                                    <p:animEffect filter="wipe(left)">
                                      <p:cBhvr>
                                        <p:cTn id="21" dur="500"/>
                                        <p:tgtEl>
                                          <p:spTgt spid="18457">
                                            <p:txEl>
                                              <p:pRg st="0" end="0"/>
                                            </p:txEl>
                                          </p:spTgt>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18458"/>
                                        </p:tgtEl>
                                        <p:attrNameLst>
                                          <p:attrName>style.visibility</p:attrName>
                                        </p:attrNameLst>
                                      </p:cBhvr>
                                      <p:to>
                                        <p:strVal val="visible"/>
                                      </p:to>
                                    </p:set>
                                    <p:animEffect filter="wipe(left)">
                                      <p:cBhvr>
                                        <p:cTn id="25" dur="500"/>
                                        <p:tgtEl>
                                          <p:spTgt spid="1845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8481"/>
                                        </p:tgtEl>
                                        <p:attrNameLst>
                                          <p:attrName>style.visibility</p:attrName>
                                        </p:attrNameLst>
                                      </p:cBhvr>
                                      <p:to>
                                        <p:strVal val="visible"/>
                                      </p:to>
                                    </p:set>
                                    <p:animEffect filter="wipe(left)">
                                      <p:cBhvr>
                                        <p:cTn id="30" dur="500"/>
                                        <p:tgtEl>
                                          <p:spTgt spid="18481"/>
                                        </p:tgtEl>
                                      </p:cBhvr>
                                    </p:animEffect>
                                  </p:childTnLst>
                                </p:cTn>
                              </p:par>
                            </p:childTnLst>
                          </p:cTn>
                        </p:par>
                        <p:par>
                          <p:cTn id="31" fill="hold">
                            <p:stCondLst>
                              <p:cond delay="500"/>
                            </p:stCondLst>
                            <p:childTnLst>
                              <p:par>
                                <p:cTn id="32" presetID="6" presetClass="entr" presetSubtype="16" fill="hold" grpId="0" nodeType="afterEffect">
                                  <p:stCondLst>
                                    <p:cond delay="0"/>
                                  </p:stCondLst>
                                  <p:childTnLst>
                                    <p:set>
                                      <p:cBhvr>
                                        <p:cTn id="33" dur="1" fill="hold">
                                          <p:stCondLst>
                                            <p:cond delay="0"/>
                                          </p:stCondLst>
                                        </p:cTn>
                                        <p:tgtEl>
                                          <p:spTgt spid="126"/>
                                        </p:tgtEl>
                                        <p:attrNameLst>
                                          <p:attrName>style.visibility</p:attrName>
                                        </p:attrNameLst>
                                      </p:cBhvr>
                                      <p:to>
                                        <p:strVal val="visible"/>
                                      </p:to>
                                    </p:set>
                                    <p:animEffect transition="in" filter="circle(in)">
                                      <p:cBhvr>
                                        <p:cTn id="34" dur="750"/>
                                        <p:tgtEl>
                                          <p:spTgt spid="126"/>
                                        </p:tgtEl>
                                      </p:cBhvr>
                                    </p:animEffect>
                                  </p:childTnLst>
                                </p:cTn>
                              </p:par>
                            </p:childTnLst>
                          </p:cTn>
                        </p:par>
                        <p:par>
                          <p:cTn id="35" fill="hold">
                            <p:stCondLst>
                              <p:cond delay="1250"/>
                            </p:stCondLst>
                            <p:childTnLst>
                              <p:par>
                                <p:cTn id="36" presetID="6" presetClass="entr" presetSubtype="16" fill="hold" grpId="0" nodeType="afterEffect">
                                  <p:stCondLst>
                                    <p:cond delay="0"/>
                                  </p:stCondLst>
                                  <p:childTnLst>
                                    <p:set>
                                      <p:cBhvr>
                                        <p:cTn id="37" dur="1" fill="hold">
                                          <p:stCondLst>
                                            <p:cond delay="0"/>
                                          </p:stCondLst>
                                        </p:cTn>
                                        <p:tgtEl>
                                          <p:spTgt spid="129"/>
                                        </p:tgtEl>
                                        <p:attrNameLst>
                                          <p:attrName>style.visibility</p:attrName>
                                        </p:attrNameLst>
                                      </p:cBhvr>
                                      <p:to>
                                        <p:strVal val="visible"/>
                                      </p:to>
                                    </p:set>
                                    <p:animEffect transition="in" filter="circle(in)">
                                      <p:cBhvr>
                                        <p:cTn id="38" dur="1750"/>
                                        <p:tgtEl>
                                          <p:spTgt spid="129"/>
                                        </p:tgtEl>
                                      </p:cBhvr>
                                    </p:animEffect>
                                  </p:childTnLst>
                                </p:cTn>
                              </p:par>
                            </p:childTnLst>
                          </p:cTn>
                        </p:par>
                        <p:par>
                          <p:cTn id="39" fill="hold">
                            <p:stCondLst>
                              <p:cond delay="3000"/>
                            </p:stCondLst>
                            <p:childTnLst>
                              <p:par>
                                <p:cTn id="40" presetID="12" presetClass="entr" presetSubtype="4" fill="hold" nodeType="afterEffect">
                                  <p:stCondLst>
                                    <p:cond delay="0"/>
                                  </p:stCondLst>
                                  <p:childTnLst>
                                    <p:set>
                                      <p:cBhvr>
                                        <p:cTn id="41" dur="1" fill="hold">
                                          <p:stCondLst>
                                            <p:cond delay="0"/>
                                          </p:stCondLst>
                                        </p:cTn>
                                        <p:tgtEl>
                                          <p:spTgt spid="18491"/>
                                        </p:tgtEl>
                                        <p:attrNameLst>
                                          <p:attrName>style.visibility</p:attrName>
                                        </p:attrNameLst>
                                      </p:cBhvr>
                                      <p:to>
                                        <p:strVal val="visible"/>
                                      </p:to>
                                    </p:set>
                                    <p:animEffect filter="slide(fromBottom)">
                                      <p:cBhvr>
                                        <p:cTn id="42" dur="250"/>
                                        <p:tgtEl>
                                          <p:spTgt spid="1849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8516">
                                            <p:txEl>
                                              <p:pRg st="0" end="0"/>
                                            </p:txEl>
                                          </p:spTgt>
                                        </p:tgtEl>
                                        <p:attrNameLst>
                                          <p:attrName>style.visibility</p:attrName>
                                        </p:attrNameLst>
                                      </p:cBhvr>
                                      <p:to>
                                        <p:strVal val="visible"/>
                                      </p:to>
                                    </p:set>
                                    <p:animEffect filter="wipe(left)">
                                      <p:cBhvr>
                                        <p:cTn id="47" dur="500"/>
                                        <p:tgtEl>
                                          <p:spTgt spid="18516">
                                            <p:txEl>
                                              <p:pRg st="0" end="0"/>
                                            </p:txEl>
                                          </p:spTgt>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18517"/>
                                        </p:tgtEl>
                                        <p:attrNameLst>
                                          <p:attrName>style.visibility</p:attrName>
                                        </p:attrNameLst>
                                      </p:cBhvr>
                                      <p:to>
                                        <p:strVal val="visible"/>
                                      </p:to>
                                    </p:set>
                                    <p:animEffect filter="wipe(left)">
                                      <p:cBhvr>
                                        <p:cTn id="51" dur="500"/>
                                        <p:tgtEl>
                                          <p:spTgt spid="1851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8539">
                                            <p:txEl>
                                              <p:pRg st="0" end="0"/>
                                            </p:txEl>
                                          </p:spTgt>
                                        </p:tgtEl>
                                        <p:attrNameLst>
                                          <p:attrName>style.visibility</p:attrName>
                                        </p:attrNameLst>
                                      </p:cBhvr>
                                      <p:to>
                                        <p:strVal val="visible"/>
                                      </p:to>
                                    </p:set>
                                    <p:animEffect filter="wipe(left)">
                                      <p:cBhvr>
                                        <p:cTn id="56" dur="500"/>
                                        <p:tgtEl>
                                          <p:spTgt spid="18539">
                                            <p:txEl>
                                              <p:pRg st="0" end="0"/>
                                            </p:txEl>
                                          </p:spTgt>
                                        </p:tgtEl>
                                      </p:cBhvr>
                                    </p:animEffect>
                                  </p:childTnLst>
                                </p:cTn>
                              </p:par>
                            </p:childTnLst>
                          </p:cTn>
                        </p:par>
                        <p:par>
                          <p:cTn id="57" fill="hold">
                            <p:stCondLst>
                              <p:cond delay="500"/>
                            </p:stCondLst>
                            <p:childTnLst>
                              <p:par>
                                <p:cTn id="58" presetID="22" presetClass="entr" presetSubtype="8" fill="hold" nodeType="afterEffect">
                                  <p:stCondLst>
                                    <p:cond delay="0"/>
                                  </p:stCondLst>
                                  <p:childTnLst>
                                    <p:set>
                                      <p:cBhvr>
                                        <p:cTn id="59" dur="1" fill="hold">
                                          <p:stCondLst>
                                            <p:cond delay="0"/>
                                          </p:stCondLst>
                                        </p:cTn>
                                        <p:tgtEl>
                                          <p:spTgt spid="18495"/>
                                        </p:tgtEl>
                                        <p:attrNameLst>
                                          <p:attrName>style.visibility</p:attrName>
                                        </p:attrNameLst>
                                      </p:cBhvr>
                                      <p:to>
                                        <p:strVal val="visible"/>
                                      </p:to>
                                    </p:set>
                                    <p:animEffect filter="wipe(left)">
                                      <p:cBhvr>
                                        <p:cTn id="60" dur="500"/>
                                        <p:tgtEl>
                                          <p:spTgt spid="1849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8545"/>
                                        </p:tgtEl>
                                        <p:attrNameLst>
                                          <p:attrName>style.visibility</p:attrName>
                                        </p:attrNameLst>
                                      </p:cBhvr>
                                      <p:to>
                                        <p:strVal val="visible"/>
                                      </p:to>
                                    </p:set>
                                    <p:animEffect filter="wipe(left)">
                                      <p:cBhvr>
                                        <p:cTn id="65" dur="500"/>
                                        <p:tgtEl>
                                          <p:spTgt spid="18545"/>
                                        </p:tgtEl>
                                      </p:cBhvr>
                                    </p:animEffect>
                                  </p:childTnLst>
                                </p:cTn>
                              </p:par>
                            </p:childTnLst>
                          </p:cTn>
                        </p:par>
                      </p:childTnLst>
                    </p:cTn>
                  </p:par>
                  <p:par>
                    <p:cTn id="66" fill="hold">
                      <p:stCondLst>
                        <p:cond delay="indefinite"/>
                      </p:stCondLst>
                      <p:childTnLst>
                        <p:par>
                          <p:cTn id="67" fill="hold">
                            <p:stCondLst>
                              <p:cond delay="0"/>
                            </p:stCondLst>
                            <p:childTnLst>
                              <p:par>
                                <p:cTn id="68" presetID="6" presetClass="entr" presetSubtype="16" fill="hold" grpId="0" nodeType="clickEffect">
                                  <p:stCondLst>
                                    <p:cond delay="0"/>
                                  </p:stCondLst>
                                  <p:childTnLst>
                                    <p:set>
                                      <p:cBhvr>
                                        <p:cTn id="69" dur="1" fill="hold">
                                          <p:stCondLst>
                                            <p:cond delay="0"/>
                                          </p:stCondLst>
                                        </p:cTn>
                                        <p:tgtEl>
                                          <p:spTgt spid="130"/>
                                        </p:tgtEl>
                                        <p:attrNameLst>
                                          <p:attrName>style.visibility</p:attrName>
                                        </p:attrNameLst>
                                      </p:cBhvr>
                                      <p:to>
                                        <p:strVal val="visible"/>
                                      </p:to>
                                    </p:set>
                                    <p:animEffect transition="in" filter="circle(in)">
                                      <p:cBhvr>
                                        <p:cTn id="70" dur="2000"/>
                                        <p:tgtEl>
                                          <p:spTgt spid="130"/>
                                        </p:tgtEl>
                                      </p:cBhvr>
                                    </p:animEffect>
                                  </p:childTnLst>
                                </p:cTn>
                              </p:par>
                            </p:childTnLst>
                          </p:cTn>
                        </p:par>
                        <p:par>
                          <p:cTn id="71" fill="hold">
                            <p:stCondLst>
                              <p:cond delay="2000"/>
                            </p:stCondLst>
                            <p:childTnLst>
                              <p:par>
                                <p:cTn id="72" presetID="22" presetClass="entr" presetSubtype="8" fill="hold" grpId="0" nodeType="afterEffect">
                                  <p:stCondLst>
                                    <p:cond delay="0"/>
                                  </p:stCondLst>
                                  <p:childTnLst>
                                    <p:set>
                                      <p:cBhvr>
                                        <p:cTn id="73" dur="1" fill="hold">
                                          <p:stCondLst>
                                            <p:cond delay="0"/>
                                          </p:stCondLst>
                                        </p:cTn>
                                        <p:tgtEl>
                                          <p:spTgt spid="18544">
                                            <p:txEl>
                                              <p:pRg st="0" end="0"/>
                                            </p:txEl>
                                          </p:spTgt>
                                        </p:tgtEl>
                                        <p:attrNameLst>
                                          <p:attrName>style.visibility</p:attrName>
                                        </p:attrNameLst>
                                      </p:cBhvr>
                                      <p:to>
                                        <p:strVal val="visible"/>
                                      </p:to>
                                    </p:set>
                                    <p:animEffect filter="wipe(left)">
                                      <p:cBhvr>
                                        <p:cTn id="74" dur="250"/>
                                        <p:tgtEl>
                                          <p:spTgt spid="18544">
                                            <p:txEl>
                                              <p:pRg st="0" end="0"/>
                                            </p:txEl>
                                          </p:spTgt>
                                        </p:tgtEl>
                                      </p:cBhvr>
                                    </p:animEffect>
                                  </p:childTnLst>
                                </p:cTn>
                              </p:par>
                            </p:childTnLst>
                          </p:cTn>
                        </p:par>
                        <p:par>
                          <p:cTn id="75" fill="hold">
                            <p:stCondLst>
                              <p:cond delay="2250"/>
                            </p:stCondLst>
                            <p:childTnLst>
                              <p:par>
                                <p:cTn id="76" presetID="6" presetClass="entr" presetSubtype="16" fill="hold" grpId="0" nodeType="afterEffect">
                                  <p:stCondLst>
                                    <p:cond delay="0"/>
                                  </p:stCondLst>
                                  <p:childTnLst>
                                    <p:set>
                                      <p:cBhvr>
                                        <p:cTn id="77" dur="1" fill="hold">
                                          <p:stCondLst>
                                            <p:cond delay="0"/>
                                          </p:stCondLst>
                                        </p:cTn>
                                        <p:tgtEl>
                                          <p:spTgt spid="127"/>
                                        </p:tgtEl>
                                        <p:attrNameLst>
                                          <p:attrName>style.visibility</p:attrName>
                                        </p:attrNameLst>
                                      </p:cBhvr>
                                      <p:to>
                                        <p:strVal val="visible"/>
                                      </p:to>
                                    </p:set>
                                    <p:animEffect transition="in" filter="circle(in)">
                                      <p:cBhvr>
                                        <p:cTn id="78" dur="750"/>
                                        <p:tgtEl>
                                          <p:spTgt spid="127"/>
                                        </p:tgtEl>
                                      </p:cBhvr>
                                    </p:animEffect>
                                  </p:childTnLst>
                                </p:cTn>
                              </p:par>
                            </p:childTnLst>
                          </p:cTn>
                        </p:par>
                        <p:par>
                          <p:cTn id="79" fill="hold">
                            <p:stCondLst>
                              <p:cond delay="3000"/>
                            </p:stCondLst>
                            <p:childTnLst>
                              <p:par>
                                <p:cTn id="80" presetID="6" presetClass="entr" presetSubtype="16" fill="hold" grpId="0" nodeType="afterEffect">
                                  <p:stCondLst>
                                    <p:cond delay="0"/>
                                  </p:stCondLst>
                                  <p:childTnLst>
                                    <p:set>
                                      <p:cBhvr>
                                        <p:cTn id="81" dur="1" fill="hold">
                                          <p:stCondLst>
                                            <p:cond delay="0"/>
                                          </p:stCondLst>
                                        </p:cTn>
                                        <p:tgtEl>
                                          <p:spTgt spid="128"/>
                                        </p:tgtEl>
                                        <p:attrNameLst>
                                          <p:attrName>style.visibility</p:attrName>
                                        </p:attrNameLst>
                                      </p:cBhvr>
                                      <p:to>
                                        <p:strVal val="visible"/>
                                      </p:to>
                                    </p:set>
                                    <p:animEffect transition="in" filter="circle(in)">
                                      <p:cBhvr>
                                        <p:cTn id="82" dur="750"/>
                                        <p:tgtEl>
                                          <p:spTgt spid="128"/>
                                        </p:tgtEl>
                                      </p:cBhvr>
                                    </p:animEffect>
                                  </p:childTnLst>
                                </p:cTn>
                              </p:par>
                            </p:childTnLst>
                          </p:cTn>
                        </p:par>
                        <p:par>
                          <p:cTn id="83" fill="hold">
                            <p:stCondLst>
                              <p:cond delay="3750"/>
                            </p:stCondLst>
                            <p:childTnLst>
                              <p:par>
                                <p:cTn id="84" presetID="12" presetClass="entr" presetSubtype="2" fill="hold" nodeType="afterEffect">
                                  <p:stCondLst>
                                    <p:cond delay="0"/>
                                  </p:stCondLst>
                                  <p:childTnLst>
                                    <p:set>
                                      <p:cBhvr>
                                        <p:cTn id="85" dur="1" fill="hold">
                                          <p:stCondLst>
                                            <p:cond delay="0"/>
                                          </p:stCondLst>
                                        </p:cTn>
                                        <p:tgtEl>
                                          <p:spTgt spid="18540"/>
                                        </p:tgtEl>
                                        <p:attrNameLst>
                                          <p:attrName>style.visibility</p:attrName>
                                        </p:attrNameLst>
                                      </p:cBhvr>
                                      <p:to>
                                        <p:strVal val="visible"/>
                                      </p:to>
                                    </p:set>
                                    <p:animEffect filter="slide(fromRight)">
                                      <p:cBhvr>
                                        <p:cTn id="86" dur="250"/>
                                        <p:tgtEl>
                                          <p:spTgt spid="18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bldLvl="0"/>
      <p:bldP spid="18457" grpId="0" build="p" bldLvl="0"/>
      <p:bldP spid="18516" grpId="0" build="p" bldLvl="0"/>
      <p:bldP spid="18539" grpId="0" build="p" bldLvl="0"/>
      <p:bldP spid="18544" grpId="0" build="p" bldLvl="0"/>
      <p:bldP spid="18554" grpId="0" bldLvl="0"/>
      <p:bldP spid="126" grpId="0" animBg="1"/>
      <p:bldP spid="127" grpId="0" animBg="1"/>
      <p:bldP spid="128" grpId="0" animBg="1"/>
      <p:bldP spid="129" grpId="0" animBg="1"/>
      <p:bldP spid="13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179511" y="152636"/>
            <a:ext cx="518476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200" b="0" dirty="0">
                <a:solidFill>
                  <a:schemeClr val="tx1"/>
                </a:solidFill>
                <a:latin typeface="华文行楷" pitchFamily="2" charset="-122"/>
                <a:ea typeface="华文行楷" pitchFamily="2" charset="-122"/>
                <a:sym typeface="Arial" pitchFamily="34" charset="0"/>
              </a:rPr>
              <a:t>1.5.3  </a:t>
            </a:r>
            <a:r>
              <a:rPr lang="zh-CN" altLang="en-US" sz="3200" b="0" dirty="0">
                <a:solidFill>
                  <a:schemeClr val="tx1"/>
                </a:solidFill>
                <a:latin typeface="华文行楷" pitchFamily="2" charset="-122"/>
                <a:ea typeface="华文行楷" pitchFamily="2" charset="-122"/>
                <a:sym typeface="Arial" pitchFamily="34" charset="0"/>
              </a:rPr>
              <a:t>场效应管的主要参数</a:t>
            </a:r>
          </a:p>
        </p:txBody>
      </p:sp>
      <p:sp>
        <p:nvSpPr>
          <p:cNvPr id="21507" name="Rectangle 3"/>
          <p:cNvSpPr>
            <a:spLocks noChangeArrowheads="1"/>
          </p:cNvSpPr>
          <p:nvPr/>
        </p:nvSpPr>
        <p:spPr bwMode="auto">
          <a:xfrm>
            <a:off x="611560" y="1414763"/>
            <a:ext cx="395128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l">
              <a:buFont typeface="Wingdings" pitchFamily="2" charset="2"/>
              <a:buChar char="Ø"/>
            </a:pPr>
            <a:r>
              <a:rPr lang="zh-CN" altLang="en-US" sz="2200" dirty="0">
                <a:solidFill>
                  <a:srgbClr val="C00000"/>
                </a:solidFill>
                <a:latin typeface="Times New Roman" pitchFamily="18" charset="0"/>
                <a:sym typeface="Arial" pitchFamily="34" charset="0"/>
              </a:rPr>
              <a:t>开启电压 </a:t>
            </a:r>
            <a:r>
              <a:rPr lang="en-US" altLang="zh-CN" sz="2200" i="1" dirty="0">
                <a:solidFill>
                  <a:srgbClr val="C00000"/>
                </a:solidFill>
                <a:latin typeface="Times New Roman" pitchFamily="18" charset="0"/>
                <a:sym typeface="Arial" pitchFamily="34" charset="0"/>
              </a:rPr>
              <a:t>U</a:t>
            </a:r>
            <a:r>
              <a:rPr lang="en-US" altLang="zh-CN" sz="2200" baseline="-30000" dirty="0">
                <a:solidFill>
                  <a:srgbClr val="C00000"/>
                </a:solidFill>
                <a:latin typeface="Times New Roman" pitchFamily="18" charset="0"/>
                <a:sym typeface="Arial" pitchFamily="34" charset="0"/>
              </a:rPr>
              <a:t>GS</a:t>
            </a:r>
            <a:r>
              <a:rPr lang="en-US" altLang="zh-CN" sz="2200" baseline="-30000" dirty="0">
                <a:solidFill>
                  <a:srgbClr val="C00000"/>
                </a:solidFill>
                <a:latin typeface="宋体" pitchFamily="2" charset="-122"/>
                <a:sym typeface="宋体" pitchFamily="2" charset="-122"/>
              </a:rPr>
              <a:t>(</a:t>
            </a:r>
            <a:r>
              <a:rPr lang="en-US" altLang="zh-CN" sz="2200" baseline="-30000" dirty="0" err="1">
                <a:solidFill>
                  <a:srgbClr val="C00000"/>
                </a:solidFill>
                <a:latin typeface="Times New Roman" pitchFamily="18" charset="0"/>
                <a:sym typeface="Arial" pitchFamily="34" charset="0"/>
              </a:rPr>
              <a:t>th</a:t>
            </a:r>
            <a:r>
              <a:rPr lang="en-US" altLang="zh-CN" sz="2200" baseline="-30000" dirty="0">
                <a:solidFill>
                  <a:srgbClr val="C00000"/>
                </a:solidFill>
                <a:latin typeface="宋体" pitchFamily="2" charset="-122"/>
                <a:sym typeface="宋体" pitchFamily="2" charset="-122"/>
              </a:rPr>
              <a:t>)</a:t>
            </a:r>
            <a:r>
              <a:rPr lang="en-US" altLang="zh-CN" sz="2200" dirty="0">
                <a:solidFill>
                  <a:srgbClr val="C00000"/>
                </a:solidFill>
                <a:latin typeface="宋体" pitchFamily="2" charset="-122"/>
                <a:sym typeface="宋体" pitchFamily="2" charset="-122"/>
              </a:rPr>
              <a:t>(</a:t>
            </a:r>
            <a:r>
              <a:rPr lang="zh-CN" altLang="en-US" sz="2200" dirty="0">
                <a:solidFill>
                  <a:srgbClr val="C00000"/>
                </a:solidFill>
                <a:latin typeface="宋体" pitchFamily="2" charset="-122"/>
                <a:sym typeface="宋体" pitchFamily="2" charset="-122"/>
              </a:rPr>
              <a:t>增强型</a:t>
            </a:r>
            <a:r>
              <a:rPr lang="en-US" altLang="zh-CN" sz="2200" dirty="0">
                <a:solidFill>
                  <a:srgbClr val="C00000"/>
                </a:solidFill>
                <a:latin typeface="宋体" pitchFamily="2" charset="-122"/>
                <a:sym typeface="宋体" pitchFamily="2" charset="-122"/>
              </a:rPr>
              <a:t>)</a:t>
            </a:r>
            <a:endParaRPr lang="en-US" altLang="zh-CN" sz="1800" dirty="0">
              <a:solidFill>
                <a:srgbClr val="C00000"/>
              </a:solidFill>
              <a:latin typeface="宋体" pitchFamily="2" charset="-122"/>
              <a:sym typeface="宋体" pitchFamily="2" charset="-122"/>
            </a:endParaRPr>
          </a:p>
          <a:p>
            <a:pPr marL="457200" indent="-457200" algn="l"/>
            <a:r>
              <a:rPr lang="en-US" altLang="zh-CN" sz="2200" dirty="0">
                <a:solidFill>
                  <a:srgbClr val="C00000"/>
                </a:solidFill>
                <a:latin typeface="Times New Roman" pitchFamily="18" charset="0"/>
                <a:sym typeface="Arial" pitchFamily="34" charset="0"/>
              </a:rPr>
              <a:t>     </a:t>
            </a:r>
            <a:r>
              <a:rPr lang="zh-CN" altLang="en-US" sz="2200" dirty="0">
                <a:solidFill>
                  <a:srgbClr val="C00000"/>
                </a:solidFill>
                <a:latin typeface="Times New Roman" pitchFamily="18" charset="0"/>
                <a:sym typeface="Arial" pitchFamily="34" charset="0"/>
              </a:rPr>
              <a:t>夹断电压 </a:t>
            </a:r>
            <a:r>
              <a:rPr lang="en-US" altLang="zh-CN" sz="2200" i="1" dirty="0">
                <a:solidFill>
                  <a:srgbClr val="C00000"/>
                </a:solidFill>
                <a:latin typeface="Times New Roman" pitchFamily="18" charset="0"/>
                <a:sym typeface="Arial" pitchFamily="34" charset="0"/>
              </a:rPr>
              <a:t>U</a:t>
            </a:r>
            <a:r>
              <a:rPr lang="en-US" altLang="zh-CN" sz="2200" baseline="-30000" dirty="0">
                <a:solidFill>
                  <a:srgbClr val="C00000"/>
                </a:solidFill>
                <a:latin typeface="Times New Roman" pitchFamily="18" charset="0"/>
                <a:sym typeface="Arial" pitchFamily="34" charset="0"/>
              </a:rPr>
              <a:t>GS</a:t>
            </a:r>
            <a:r>
              <a:rPr lang="en-US" altLang="zh-CN" sz="2200" baseline="-30000" dirty="0">
                <a:solidFill>
                  <a:srgbClr val="C00000"/>
                </a:solidFill>
                <a:latin typeface="宋体" pitchFamily="2" charset="-122"/>
                <a:sym typeface="宋体" pitchFamily="2" charset="-122"/>
              </a:rPr>
              <a:t>(</a:t>
            </a:r>
            <a:r>
              <a:rPr lang="en-US" altLang="zh-CN" sz="2200" baseline="-30000" dirty="0">
                <a:solidFill>
                  <a:srgbClr val="C00000"/>
                </a:solidFill>
                <a:latin typeface="Times New Roman" pitchFamily="18" charset="0"/>
                <a:sym typeface="Arial" pitchFamily="34" charset="0"/>
              </a:rPr>
              <a:t>off</a:t>
            </a:r>
            <a:r>
              <a:rPr lang="en-US" altLang="zh-CN" sz="2200" baseline="-30000" dirty="0">
                <a:solidFill>
                  <a:srgbClr val="C00000"/>
                </a:solidFill>
                <a:latin typeface="宋体" pitchFamily="2" charset="-122"/>
                <a:sym typeface="宋体" pitchFamily="2" charset="-122"/>
              </a:rPr>
              <a:t>)</a:t>
            </a:r>
            <a:r>
              <a:rPr lang="en-US" altLang="zh-CN" sz="2200" dirty="0">
                <a:solidFill>
                  <a:srgbClr val="C00000"/>
                </a:solidFill>
                <a:latin typeface="宋体" pitchFamily="2" charset="-122"/>
                <a:sym typeface="宋体" pitchFamily="2" charset="-122"/>
              </a:rPr>
              <a:t>(</a:t>
            </a:r>
            <a:r>
              <a:rPr lang="zh-CN" altLang="en-US" sz="2200" dirty="0">
                <a:solidFill>
                  <a:srgbClr val="C00000"/>
                </a:solidFill>
                <a:latin typeface="宋体" pitchFamily="2" charset="-122"/>
                <a:sym typeface="宋体" pitchFamily="2" charset="-122"/>
              </a:rPr>
              <a:t>耗尽型</a:t>
            </a:r>
            <a:r>
              <a:rPr lang="en-US" altLang="zh-CN" sz="2200" dirty="0">
                <a:solidFill>
                  <a:srgbClr val="C00000"/>
                </a:solidFill>
                <a:latin typeface="宋体" pitchFamily="2" charset="-122"/>
                <a:sym typeface="宋体" pitchFamily="2" charset="-122"/>
              </a:rPr>
              <a:t>)</a:t>
            </a:r>
          </a:p>
        </p:txBody>
      </p:sp>
      <p:sp>
        <p:nvSpPr>
          <p:cNvPr id="21508" name="Rectangle 4"/>
          <p:cNvSpPr>
            <a:spLocks noChangeArrowheads="1"/>
          </p:cNvSpPr>
          <p:nvPr/>
        </p:nvSpPr>
        <p:spPr bwMode="auto">
          <a:xfrm>
            <a:off x="1043608" y="2235128"/>
            <a:ext cx="3597275" cy="648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spAutoFit/>
          </a:bodyPr>
          <a:lstStyle/>
          <a:p>
            <a:pPr algn="l"/>
            <a:r>
              <a:rPr lang="zh-CN" altLang="en-US" sz="1800" dirty="0">
                <a:solidFill>
                  <a:schemeClr val="tx1"/>
                </a:solidFill>
                <a:latin typeface="Times New Roman" pitchFamily="18" charset="0"/>
                <a:sym typeface="Arial" pitchFamily="34" charset="0"/>
              </a:rPr>
              <a:t>指 </a:t>
            </a:r>
            <a:r>
              <a:rPr lang="en-US" altLang="zh-CN" sz="1800" i="1" dirty="0">
                <a:solidFill>
                  <a:schemeClr val="tx1"/>
                </a:solidFill>
                <a:latin typeface="Times New Roman" pitchFamily="18" charset="0"/>
                <a:sym typeface="Arial" pitchFamily="34" charset="0"/>
              </a:rPr>
              <a:t>U</a:t>
            </a:r>
            <a:r>
              <a:rPr lang="en-US" altLang="zh-CN" sz="1800" baseline="-30000" dirty="0">
                <a:solidFill>
                  <a:schemeClr val="tx1"/>
                </a:solidFill>
                <a:latin typeface="Times New Roman" pitchFamily="18" charset="0"/>
                <a:sym typeface="Arial" pitchFamily="34" charset="0"/>
              </a:rPr>
              <a:t>DS </a:t>
            </a:r>
            <a:r>
              <a:rPr lang="zh-CN" altLang="en-US" sz="1800" dirty="0">
                <a:solidFill>
                  <a:schemeClr val="tx1"/>
                </a:solidFill>
                <a:latin typeface="Times New Roman" pitchFamily="18" charset="0"/>
                <a:sym typeface="Arial" pitchFamily="34" charset="0"/>
              </a:rPr>
              <a:t>为定值，使漏流 </a:t>
            </a:r>
            <a:r>
              <a:rPr lang="en-US" altLang="zh-CN" sz="1800" i="1" dirty="0" err="1">
                <a:solidFill>
                  <a:schemeClr val="tx1"/>
                </a:solidFill>
                <a:latin typeface="Times New Roman" pitchFamily="18" charset="0"/>
                <a:sym typeface="Arial" pitchFamily="34" charset="0"/>
              </a:rPr>
              <a:t>i</a:t>
            </a:r>
            <a:r>
              <a:rPr lang="en-US" altLang="zh-CN" sz="1800" baseline="-25000" dirty="0" err="1">
                <a:solidFill>
                  <a:schemeClr val="tx1"/>
                </a:solidFill>
                <a:latin typeface="Times New Roman" pitchFamily="18" charset="0"/>
                <a:sym typeface="Arial" pitchFamily="34" charset="0"/>
              </a:rPr>
              <a:t>D</a:t>
            </a:r>
            <a:r>
              <a:rPr lang="en-US" altLang="zh-CN" sz="1800" baseline="-25000" dirty="0">
                <a:solidFill>
                  <a:schemeClr val="tx1"/>
                </a:solidFill>
                <a:latin typeface="Times New Roman" pitchFamily="18" charset="0"/>
                <a:sym typeface="Arial" pitchFamily="34" charset="0"/>
              </a:rPr>
              <a:t> </a:t>
            </a:r>
          </a:p>
          <a:p>
            <a:pPr algn="l"/>
            <a:r>
              <a:rPr lang="zh-CN" altLang="en-US" sz="1800" dirty="0">
                <a:solidFill>
                  <a:schemeClr val="tx1"/>
                </a:solidFill>
                <a:latin typeface="Times New Roman" pitchFamily="18" charset="0"/>
                <a:sym typeface="Arial" pitchFamily="34" charset="0"/>
              </a:rPr>
              <a:t>为某一小电流时的 </a:t>
            </a:r>
            <a:r>
              <a:rPr lang="en-US" altLang="zh-CN" sz="1800" i="1" dirty="0" err="1">
                <a:solidFill>
                  <a:schemeClr val="tx1"/>
                </a:solidFill>
                <a:latin typeface="Times New Roman" pitchFamily="18" charset="0"/>
                <a:sym typeface="Arial" pitchFamily="34" charset="0"/>
              </a:rPr>
              <a:t>u</a:t>
            </a:r>
            <a:r>
              <a:rPr lang="en-US" altLang="zh-CN" sz="1800" baseline="-30000" dirty="0" err="1">
                <a:solidFill>
                  <a:schemeClr val="tx1"/>
                </a:solidFill>
                <a:latin typeface="Times New Roman" pitchFamily="18" charset="0"/>
                <a:sym typeface="Arial" pitchFamily="34" charset="0"/>
              </a:rPr>
              <a:t>GS</a:t>
            </a:r>
            <a:r>
              <a:rPr lang="en-US" altLang="zh-CN" sz="1800" dirty="0">
                <a:solidFill>
                  <a:schemeClr val="tx1"/>
                </a:solidFill>
                <a:latin typeface="Times New Roman" pitchFamily="18" charset="0"/>
                <a:sym typeface="Arial" pitchFamily="34" charset="0"/>
              </a:rPr>
              <a:t> </a:t>
            </a:r>
            <a:r>
              <a:rPr lang="zh-CN" altLang="en-US" sz="1800" dirty="0">
                <a:solidFill>
                  <a:schemeClr val="tx1"/>
                </a:solidFill>
                <a:latin typeface="Times New Roman" pitchFamily="18" charset="0"/>
                <a:sym typeface="Arial" pitchFamily="34" charset="0"/>
              </a:rPr>
              <a:t>值。</a:t>
            </a:r>
          </a:p>
        </p:txBody>
      </p:sp>
      <p:sp>
        <p:nvSpPr>
          <p:cNvPr id="21509" name="Rectangle 5"/>
          <p:cNvSpPr>
            <a:spLocks noChangeArrowheads="1"/>
          </p:cNvSpPr>
          <p:nvPr/>
        </p:nvSpPr>
        <p:spPr bwMode="auto">
          <a:xfrm>
            <a:off x="611560" y="2971220"/>
            <a:ext cx="42672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l">
              <a:buFont typeface="Wingdings" pitchFamily="2" charset="2"/>
              <a:buChar char="Ø"/>
            </a:pPr>
            <a:r>
              <a:rPr lang="en-US" altLang="zh-CN" sz="2200" dirty="0">
                <a:solidFill>
                  <a:srgbClr val="C00000"/>
                </a:solidFill>
                <a:latin typeface="Times New Roman" pitchFamily="18" charset="0"/>
                <a:sym typeface="Arial" pitchFamily="34" charset="0"/>
              </a:rPr>
              <a:t> </a:t>
            </a:r>
            <a:r>
              <a:rPr lang="zh-CN" altLang="en-US" sz="2200" dirty="0">
                <a:solidFill>
                  <a:srgbClr val="C00000"/>
                </a:solidFill>
                <a:latin typeface="Times New Roman" pitchFamily="18" charset="0"/>
                <a:sym typeface="Arial" pitchFamily="34" charset="0"/>
              </a:rPr>
              <a:t>饱和漏极电流 </a:t>
            </a:r>
            <a:r>
              <a:rPr lang="en-US" altLang="zh-CN" sz="2200" i="1" dirty="0">
                <a:solidFill>
                  <a:srgbClr val="C00000"/>
                </a:solidFill>
                <a:latin typeface="Times New Roman" pitchFamily="18" charset="0"/>
                <a:sym typeface="Arial" pitchFamily="34" charset="0"/>
              </a:rPr>
              <a:t>I</a:t>
            </a:r>
            <a:r>
              <a:rPr lang="en-US" altLang="zh-CN" sz="2200" baseline="-30000" dirty="0">
                <a:solidFill>
                  <a:srgbClr val="C00000"/>
                </a:solidFill>
                <a:latin typeface="Times New Roman" pitchFamily="18" charset="0"/>
                <a:sym typeface="Arial" pitchFamily="34" charset="0"/>
              </a:rPr>
              <a:t>D</a:t>
            </a:r>
            <a:r>
              <a:rPr lang="zh-CN" altLang="en-US" sz="2200" baseline="-30000" dirty="0">
                <a:solidFill>
                  <a:srgbClr val="C00000"/>
                </a:solidFill>
                <a:latin typeface="Times New Roman" pitchFamily="18" charset="0"/>
                <a:sym typeface="Arial" pitchFamily="34" charset="0"/>
              </a:rPr>
              <a:t>O</a:t>
            </a:r>
            <a:r>
              <a:rPr lang="zh-CN" altLang="en-US" sz="2200" dirty="0">
                <a:solidFill>
                  <a:srgbClr val="C00000"/>
                </a:solidFill>
                <a:latin typeface="Times New Roman" pitchFamily="18" charset="0"/>
                <a:sym typeface="Arial" pitchFamily="34" charset="0"/>
              </a:rPr>
              <a:t> 和</a:t>
            </a:r>
            <a:r>
              <a:rPr lang="en-US" altLang="zh-CN" sz="2200" i="1" dirty="0">
                <a:solidFill>
                  <a:srgbClr val="C00000"/>
                </a:solidFill>
                <a:latin typeface="Times New Roman" pitchFamily="18" charset="0"/>
                <a:sym typeface="Arial" pitchFamily="34" charset="0"/>
              </a:rPr>
              <a:t>I</a:t>
            </a:r>
            <a:r>
              <a:rPr lang="en-US" altLang="zh-CN" sz="2200" baseline="-30000" dirty="0">
                <a:solidFill>
                  <a:srgbClr val="C00000"/>
                </a:solidFill>
                <a:latin typeface="Times New Roman" pitchFamily="18" charset="0"/>
                <a:sym typeface="Arial" pitchFamily="34" charset="0"/>
              </a:rPr>
              <a:t>DSS</a:t>
            </a:r>
            <a:endParaRPr lang="zh-CN" altLang="en-US" sz="2200" baseline="-30000" dirty="0">
              <a:solidFill>
                <a:srgbClr val="C00000"/>
              </a:solidFill>
              <a:latin typeface="Times New Roman" pitchFamily="18" charset="0"/>
              <a:sym typeface="Arial" pitchFamily="34" charset="0"/>
            </a:endParaRPr>
          </a:p>
        </p:txBody>
      </p:sp>
      <p:sp>
        <p:nvSpPr>
          <p:cNvPr id="21510" name="Rectangle 6"/>
          <p:cNvSpPr>
            <a:spLocks noChangeArrowheads="1"/>
          </p:cNvSpPr>
          <p:nvPr/>
        </p:nvSpPr>
        <p:spPr bwMode="auto">
          <a:xfrm>
            <a:off x="1115616" y="4233282"/>
            <a:ext cx="38528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l">
              <a:buFont typeface="Wingdings" pitchFamily="2" charset="2"/>
              <a:buChar char="ü"/>
            </a:pPr>
            <a:r>
              <a:rPr lang="zh-CN" altLang="en-US" sz="2200" dirty="0">
                <a:solidFill>
                  <a:schemeClr val="tx1"/>
                </a:solidFill>
                <a:latin typeface="Times New Roman" pitchFamily="18" charset="0"/>
                <a:sym typeface="Arial" pitchFamily="34" charset="0"/>
              </a:rPr>
              <a:t> </a:t>
            </a:r>
            <a:r>
              <a:rPr lang="en-US" altLang="zh-CN" sz="2200" i="1" dirty="0">
                <a:solidFill>
                  <a:schemeClr val="tx1"/>
                </a:solidFill>
                <a:latin typeface="Times New Roman" pitchFamily="18" charset="0"/>
                <a:sym typeface="Arial" pitchFamily="34" charset="0"/>
              </a:rPr>
              <a:t>I</a:t>
            </a:r>
            <a:r>
              <a:rPr lang="en-US" altLang="zh-CN" sz="2200" baseline="-30000" dirty="0">
                <a:solidFill>
                  <a:schemeClr val="tx1"/>
                </a:solidFill>
                <a:latin typeface="Times New Roman" pitchFamily="18" charset="0"/>
                <a:sym typeface="Arial" pitchFamily="34" charset="0"/>
              </a:rPr>
              <a:t>DSS</a:t>
            </a:r>
            <a:r>
              <a:rPr lang="zh-CN" altLang="en-US" sz="2200" baseline="-30000" dirty="0">
                <a:solidFill>
                  <a:schemeClr val="tx1"/>
                </a:solidFill>
                <a:latin typeface="Times New Roman" pitchFamily="18" charset="0"/>
                <a:sym typeface="Arial" pitchFamily="34" charset="0"/>
              </a:rPr>
              <a:t> </a:t>
            </a:r>
            <a:r>
              <a:rPr lang="zh-CN" altLang="en-US" sz="1800" dirty="0">
                <a:solidFill>
                  <a:schemeClr val="tx1"/>
                </a:solidFill>
                <a:latin typeface="Times New Roman" pitchFamily="18" charset="0"/>
                <a:sym typeface="Arial" pitchFamily="34" charset="0"/>
              </a:rPr>
              <a:t>耗尽型FET，</a:t>
            </a:r>
          </a:p>
          <a:p>
            <a:pPr algn="l"/>
            <a:r>
              <a:rPr lang="zh-CN" altLang="en-US" sz="1800" dirty="0">
                <a:solidFill>
                  <a:schemeClr val="tx1"/>
                </a:solidFill>
                <a:latin typeface="Times New Roman" pitchFamily="18" charset="0"/>
                <a:sym typeface="Arial" pitchFamily="34" charset="0"/>
              </a:rPr>
              <a:t> 当</a:t>
            </a:r>
            <a:r>
              <a:rPr lang="en-US" altLang="zh-CN" sz="1800" i="1" dirty="0" err="1">
                <a:solidFill>
                  <a:schemeClr val="tx1"/>
                </a:solidFill>
                <a:latin typeface="Times New Roman" pitchFamily="18" charset="0"/>
                <a:sym typeface="Arial" pitchFamily="34" charset="0"/>
              </a:rPr>
              <a:t>u</a:t>
            </a:r>
            <a:r>
              <a:rPr lang="en-US" altLang="zh-CN" sz="1800" baseline="-30000" dirty="0" err="1">
                <a:solidFill>
                  <a:schemeClr val="tx1"/>
                </a:solidFill>
                <a:latin typeface="Times New Roman" pitchFamily="18" charset="0"/>
                <a:sym typeface="Arial" pitchFamily="34" charset="0"/>
              </a:rPr>
              <a:t>GS</a:t>
            </a:r>
            <a:r>
              <a:rPr lang="en-US" altLang="zh-CN" sz="1800" baseline="-30000" dirty="0">
                <a:solidFill>
                  <a:schemeClr val="tx1"/>
                </a:solidFill>
                <a:latin typeface="Times New Roman" pitchFamily="18" charset="0"/>
                <a:sym typeface="Arial" pitchFamily="34" charset="0"/>
              </a:rPr>
              <a:t> </a:t>
            </a:r>
            <a:r>
              <a:rPr lang="en-US" altLang="zh-CN" sz="1800" dirty="0">
                <a:solidFill>
                  <a:schemeClr val="tx1"/>
                </a:solidFill>
                <a:latin typeface="Times New Roman" pitchFamily="18" charset="0"/>
                <a:sym typeface="Arial" pitchFamily="34" charset="0"/>
              </a:rPr>
              <a:t>= 0 </a:t>
            </a:r>
            <a:r>
              <a:rPr lang="zh-CN" altLang="en-US" sz="1800" dirty="0">
                <a:solidFill>
                  <a:schemeClr val="tx1"/>
                </a:solidFill>
                <a:latin typeface="Times New Roman" pitchFamily="18" charset="0"/>
                <a:sym typeface="Arial" pitchFamily="34" charset="0"/>
              </a:rPr>
              <a:t>时所对应的漏极电流。</a:t>
            </a:r>
          </a:p>
        </p:txBody>
      </p:sp>
      <p:sp>
        <p:nvSpPr>
          <p:cNvPr id="20487" name="Text Box 7"/>
          <p:cNvSpPr>
            <a:spLocks noChangeArrowheads="1"/>
          </p:cNvSpPr>
          <p:nvPr/>
        </p:nvSpPr>
        <p:spPr bwMode="auto">
          <a:xfrm>
            <a:off x="521086" y="745267"/>
            <a:ext cx="847539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pPr>
            <a:r>
              <a:rPr lang="en-US" altLang="zh-CN" sz="2800" b="0" dirty="0">
                <a:solidFill>
                  <a:srgbClr val="0000FF"/>
                </a:solidFill>
                <a:latin typeface="黑体" panose="02010609060101010101" pitchFamily="49" charset="-122"/>
                <a:ea typeface="黑体" panose="02010609060101010101" pitchFamily="49" charset="-122"/>
                <a:sym typeface="Arial" pitchFamily="34" charset="0"/>
              </a:rPr>
              <a:t>1</a:t>
            </a:r>
            <a:r>
              <a:rPr lang="zh-CN" altLang="en-US" sz="2800" b="0" dirty="0">
                <a:solidFill>
                  <a:srgbClr val="0000FF"/>
                </a:solidFill>
                <a:latin typeface="黑体" panose="02010609060101010101" pitchFamily="49" charset="-122"/>
                <a:ea typeface="黑体" panose="02010609060101010101" pitchFamily="49" charset="-122"/>
                <a:sym typeface="Arial" pitchFamily="34" charset="0"/>
              </a:rPr>
              <a:t>、直流参数：开启</a:t>
            </a:r>
            <a:r>
              <a:rPr lang="en-US" altLang="zh-CN" sz="2800" b="0" dirty="0">
                <a:solidFill>
                  <a:srgbClr val="0000FF"/>
                </a:solidFill>
                <a:latin typeface="黑体" panose="02010609060101010101" pitchFamily="49" charset="-122"/>
                <a:ea typeface="黑体" panose="02010609060101010101" pitchFamily="49" charset="-122"/>
                <a:sym typeface="Arial" pitchFamily="34" charset="0"/>
              </a:rPr>
              <a:t>/</a:t>
            </a:r>
            <a:r>
              <a:rPr lang="zh-CN" altLang="en-US" sz="2800" b="0" dirty="0">
                <a:solidFill>
                  <a:srgbClr val="0000FF"/>
                </a:solidFill>
                <a:latin typeface="黑体" panose="02010609060101010101" pitchFamily="49" charset="-122"/>
                <a:ea typeface="黑体" panose="02010609060101010101" pitchFamily="49" charset="-122"/>
                <a:sym typeface="Arial" pitchFamily="34" charset="0"/>
              </a:rPr>
              <a:t>夹断电压、饱和漏流、直流电阻</a:t>
            </a:r>
          </a:p>
        </p:txBody>
      </p:sp>
      <p:sp>
        <p:nvSpPr>
          <p:cNvPr id="21512" name="Line 8"/>
          <p:cNvSpPr>
            <a:spLocks noChangeShapeType="1"/>
          </p:cNvSpPr>
          <p:nvPr/>
        </p:nvSpPr>
        <p:spPr bwMode="auto">
          <a:xfrm>
            <a:off x="6092825" y="4023145"/>
            <a:ext cx="2041525" cy="0"/>
          </a:xfrm>
          <a:prstGeom prst="line">
            <a:avLst/>
          </a:prstGeom>
          <a:noFill/>
          <a:ln w="19050">
            <a:solidFill>
              <a:srgbClr val="FF00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3" name="Rectangle 9"/>
          <p:cNvSpPr>
            <a:spLocks noChangeArrowheads="1"/>
          </p:cNvSpPr>
          <p:nvPr/>
        </p:nvSpPr>
        <p:spPr bwMode="auto">
          <a:xfrm>
            <a:off x="6994525" y="4172308"/>
            <a:ext cx="10398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i="1" dirty="0">
                <a:latin typeface="Times New Roman" pitchFamily="18" charset="0"/>
                <a:sym typeface="Arial" pitchFamily="34" charset="0"/>
              </a:rPr>
              <a:t>U</a:t>
            </a:r>
            <a:r>
              <a:rPr lang="en-US" altLang="zh-CN" baseline="-30000" dirty="0">
                <a:latin typeface="Times New Roman" pitchFamily="18" charset="0"/>
                <a:sym typeface="Arial" pitchFamily="34" charset="0"/>
              </a:rPr>
              <a:t>GS</a:t>
            </a:r>
            <a:r>
              <a:rPr lang="en-US" altLang="zh-CN" baseline="-30000" dirty="0">
                <a:latin typeface="宋体" pitchFamily="2" charset="-122"/>
                <a:sym typeface="宋体" pitchFamily="2" charset="-122"/>
              </a:rPr>
              <a:t>(</a:t>
            </a:r>
            <a:r>
              <a:rPr lang="en-US" altLang="zh-CN" baseline="-30000" dirty="0" err="1">
                <a:latin typeface="Times New Roman" pitchFamily="18" charset="0"/>
                <a:sym typeface="Arial" pitchFamily="34" charset="0"/>
              </a:rPr>
              <a:t>th</a:t>
            </a:r>
            <a:r>
              <a:rPr lang="en-US" altLang="zh-CN" baseline="-30000" dirty="0">
                <a:latin typeface="宋体" pitchFamily="2" charset="-122"/>
                <a:sym typeface="宋体" pitchFamily="2" charset="-122"/>
              </a:rPr>
              <a:t>)</a:t>
            </a:r>
          </a:p>
        </p:txBody>
      </p:sp>
      <p:grpSp>
        <p:nvGrpSpPr>
          <p:cNvPr id="21514" name="Group 10"/>
          <p:cNvGrpSpPr>
            <a:grpSpLocks/>
          </p:cNvGrpSpPr>
          <p:nvPr/>
        </p:nvGrpSpPr>
        <p:grpSpPr bwMode="auto">
          <a:xfrm>
            <a:off x="5596077" y="4173125"/>
            <a:ext cx="1130021" cy="799705"/>
            <a:chOff x="45" y="-44"/>
            <a:chExt cx="627" cy="350"/>
          </a:xfrm>
        </p:grpSpPr>
        <p:sp>
          <p:nvSpPr>
            <p:cNvPr id="20516" name="Rectangle 11"/>
            <p:cNvSpPr>
              <a:spLocks noChangeArrowheads="1"/>
            </p:cNvSpPr>
            <p:nvPr/>
          </p:nvSpPr>
          <p:spPr bwMode="auto">
            <a:xfrm>
              <a:off x="45" y="104"/>
              <a:ext cx="62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i="1" dirty="0">
                  <a:solidFill>
                    <a:srgbClr val="0033CC"/>
                  </a:solidFill>
                  <a:sym typeface="Arial" pitchFamily="34" charset="0"/>
                </a:rPr>
                <a:t>U</a:t>
              </a:r>
              <a:r>
                <a:rPr lang="en-US" altLang="zh-CN" baseline="-30000" dirty="0">
                  <a:solidFill>
                    <a:srgbClr val="0033CC"/>
                  </a:solidFill>
                  <a:sym typeface="Arial" pitchFamily="34" charset="0"/>
                </a:rPr>
                <a:t>GS</a:t>
              </a:r>
              <a:r>
                <a:rPr lang="en-US" altLang="zh-CN" baseline="-30000" dirty="0">
                  <a:solidFill>
                    <a:srgbClr val="0033CC"/>
                  </a:solidFill>
                  <a:latin typeface="宋体" pitchFamily="2" charset="-122"/>
                  <a:sym typeface="宋体" pitchFamily="2" charset="-122"/>
                </a:rPr>
                <a:t>(</a:t>
              </a:r>
              <a:r>
                <a:rPr lang="en-US" altLang="zh-CN" baseline="-30000" dirty="0">
                  <a:solidFill>
                    <a:srgbClr val="0033CC"/>
                  </a:solidFill>
                  <a:sym typeface="Arial" pitchFamily="34" charset="0"/>
                </a:rPr>
                <a:t>off</a:t>
              </a:r>
              <a:r>
                <a:rPr lang="en-US" altLang="zh-CN" baseline="-30000" dirty="0">
                  <a:solidFill>
                    <a:srgbClr val="0033CC"/>
                  </a:solidFill>
                  <a:latin typeface="宋体" pitchFamily="2" charset="-122"/>
                  <a:sym typeface="宋体" pitchFamily="2" charset="-122"/>
                </a:rPr>
                <a:t>)</a:t>
              </a:r>
              <a:endParaRPr lang="zh-CN" altLang="en-US" sz="2000" dirty="0">
                <a:latin typeface="Times New Roman" pitchFamily="18" charset="0"/>
              </a:endParaRPr>
            </a:p>
          </p:txBody>
        </p:sp>
        <p:sp>
          <p:nvSpPr>
            <p:cNvPr id="20517" name="Line 12"/>
            <p:cNvSpPr>
              <a:spLocks noChangeShapeType="1"/>
            </p:cNvSpPr>
            <p:nvPr/>
          </p:nvSpPr>
          <p:spPr bwMode="auto">
            <a:xfrm>
              <a:off x="418" y="-44"/>
              <a:ext cx="0" cy="249"/>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20518" name="Line 13"/>
            <p:cNvSpPr>
              <a:spLocks noChangeShapeType="1"/>
            </p:cNvSpPr>
            <p:nvPr/>
          </p:nvSpPr>
          <p:spPr bwMode="auto">
            <a:xfrm flipH="1">
              <a:off x="440" y="-44"/>
              <a:ext cx="214" cy="249"/>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grpSp>
      <p:grpSp>
        <p:nvGrpSpPr>
          <p:cNvPr id="21518" name="Group 14"/>
          <p:cNvGrpSpPr>
            <a:grpSpLocks/>
          </p:cNvGrpSpPr>
          <p:nvPr/>
        </p:nvGrpSpPr>
        <p:grpSpPr bwMode="auto">
          <a:xfrm>
            <a:off x="5403850" y="2391761"/>
            <a:ext cx="1533525" cy="1250384"/>
            <a:chOff x="0" y="90"/>
            <a:chExt cx="853" cy="548"/>
          </a:xfrm>
        </p:grpSpPr>
        <p:sp>
          <p:nvSpPr>
            <p:cNvPr id="20513" name="Line 15"/>
            <p:cNvSpPr>
              <a:spLocks noChangeShapeType="1"/>
            </p:cNvSpPr>
            <p:nvPr/>
          </p:nvSpPr>
          <p:spPr bwMode="auto">
            <a:xfrm flipH="1" flipV="1">
              <a:off x="410" y="278"/>
              <a:ext cx="432" cy="19"/>
            </a:xfrm>
            <a:prstGeom prst="line">
              <a:avLst/>
            </a:prstGeom>
            <a:noFill/>
            <a:ln w="9525">
              <a:solidFill>
                <a:srgbClr val="FF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4" name="Line 16"/>
            <p:cNvSpPr>
              <a:spLocks noChangeShapeType="1"/>
            </p:cNvSpPr>
            <p:nvPr/>
          </p:nvSpPr>
          <p:spPr bwMode="auto">
            <a:xfrm flipH="1" flipV="1">
              <a:off x="417" y="290"/>
              <a:ext cx="436" cy="348"/>
            </a:xfrm>
            <a:prstGeom prst="line">
              <a:avLst/>
            </a:prstGeom>
            <a:noFill/>
            <a:ln w="9525">
              <a:solidFill>
                <a:srgbClr val="FF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5" name="Rectangle 17"/>
            <p:cNvSpPr>
              <a:spLocks noChangeArrowheads="1"/>
            </p:cNvSpPr>
            <p:nvPr/>
          </p:nvSpPr>
          <p:spPr bwMode="auto">
            <a:xfrm>
              <a:off x="0" y="90"/>
              <a:ext cx="56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i="1" dirty="0">
                  <a:solidFill>
                    <a:srgbClr val="000000"/>
                  </a:solidFill>
                  <a:latin typeface="Times New Roman" pitchFamily="18" charset="0"/>
                  <a:sym typeface="Arial" pitchFamily="34" charset="0"/>
                </a:rPr>
                <a:t>I</a:t>
              </a:r>
              <a:r>
                <a:rPr lang="en-US" altLang="zh-CN" baseline="-30000" dirty="0">
                  <a:solidFill>
                    <a:srgbClr val="000000"/>
                  </a:solidFill>
                  <a:latin typeface="Times New Roman" pitchFamily="18" charset="0"/>
                  <a:sym typeface="Arial" pitchFamily="34" charset="0"/>
                </a:rPr>
                <a:t>DSS</a:t>
              </a:r>
              <a:endParaRPr lang="zh-CN" altLang="en-US" sz="2000" dirty="0">
                <a:latin typeface="Times New Roman" pitchFamily="18" charset="0"/>
              </a:endParaRPr>
            </a:p>
          </p:txBody>
        </p:sp>
      </p:grpSp>
      <p:grpSp>
        <p:nvGrpSpPr>
          <p:cNvPr id="21522" name="Group 18"/>
          <p:cNvGrpSpPr>
            <a:grpSpLocks/>
          </p:cNvGrpSpPr>
          <p:nvPr/>
        </p:nvGrpSpPr>
        <p:grpSpPr bwMode="auto">
          <a:xfrm>
            <a:off x="5953125" y="1764132"/>
            <a:ext cx="2906713" cy="2778125"/>
            <a:chOff x="0" y="0"/>
            <a:chExt cx="1615" cy="1217"/>
          </a:xfrm>
        </p:grpSpPr>
        <p:sp>
          <p:nvSpPr>
            <p:cNvPr id="20505" name="Line 19"/>
            <p:cNvSpPr>
              <a:spLocks noChangeShapeType="1"/>
            </p:cNvSpPr>
            <p:nvPr/>
          </p:nvSpPr>
          <p:spPr bwMode="auto">
            <a:xfrm>
              <a:off x="0" y="1056"/>
              <a:ext cx="1296" cy="1"/>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0506" name="Line 20"/>
            <p:cNvSpPr>
              <a:spLocks noChangeShapeType="1"/>
            </p:cNvSpPr>
            <p:nvPr/>
          </p:nvSpPr>
          <p:spPr bwMode="auto">
            <a:xfrm flipV="1">
              <a:off x="576" y="240"/>
              <a:ext cx="1" cy="816"/>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0507" name="Text Box 21"/>
            <p:cNvSpPr>
              <a:spLocks noChangeArrowheads="1"/>
            </p:cNvSpPr>
            <p:nvPr/>
          </p:nvSpPr>
          <p:spPr bwMode="auto">
            <a:xfrm>
              <a:off x="1056" y="660"/>
              <a:ext cx="559"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endParaRPr lang="en-US" altLang="zh-CN" i="1" dirty="0">
                <a:solidFill>
                  <a:schemeClr val="tx1"/>
                </a:solidFill>
                <a:latin typeface="Times New Roman" pitchFamily="18" charset="0"/>
                <a:sym typeface="Arial" pitchFamily="34" charset="0"/>
              </a:endParaRPr>
            </a:p>
            <a:p>
              <a:pPr algn="ctr"/>
              <a:endParaRPr lang="en-US" altLang="zh-CN" i="1" dirty="0">
                <a:solidFill>
                  <a:schemeClr val="tx1"/>
                </a:solidFill>
                <a:latin typeface="Times New Roman" pitchFamily="18" charset="0"/>
                <a:sym typeface="Arial" pitchFamily="34" charset="0"/>
              </a:endParaRPr>
            </a:p>
            <a:p>
              <a:pPr algn="ctr"/>
              <a:r>
                <a:rPr lang="zh-CN" altLang="en-US" i="1" dirty="0">
                  <a:solidFill>
                    <a:schemeClr val="tx1"/>
                  </a:solidFill>
                  <a:latin typeface="Times New Roman" pitchFamily="18" charset="0"/>
                  <a:sym typeface="Arial" pitchFamily="34" charset="0"/>
                </a:rPr>
                <a:t>   </a:t>
              </a:r>
              <a:r>
                <a:rPr lang="en-US" altLang="zh-CN" i="1" dirty="0" err="1">
                  <a:solidFill>
                    <a:schemeClr val="tx1"/>
                  </a:solidFill>
                  <a:latin typeface="Times New Roman" pitchFamily="18" charset="0"/>
                  <a:sym typeface="Arial" pitchFamily="34" charset="0"/>
                </a:rPr>
                <a:t>u</a:t>
              </a:r>
              <a:r>
                <a:rPr lang="en-US" altLang="zh-CN" baseline="-25000" dirty="0" err="1">
                  <a:solidFill>
                    <a:schemeClr val="tx1"/>
                  </a:solidFill>
                  <a:latin typeface="Times New Roman" pitchFamily="18" charset="0"/>
                  <a:sym typeface="Arial" pitchFamily="34" charset="0"/>
                </a:rPr>
                <a:t>GS</a:t>
              </a:r>
              <a:r>
                <a:rPr lang="en-US" altLang="zh-CN" dirty="0">
                  <a:solidFill>
                    <a:schemeClr val="tx1"/>
                  </a:solidFill>
                  <a:latin typeface="Times New Roman" pitchFamily="18" charset="0"/>
                  <a:sym typeface="Arial" pitchFamily="34" charset="0"/>
                </a:rPr>
                <a:t> /</a:t>
              </a:r>
              <a:r>
                <a:rPr lang="en-US" altLang="zh-CN" sz="2000" dirty="0">
                  <a:solidFill>
                    <a:schemeClr val="tx1"/>
                  </a:solidFill>
                  <a:latin typeface="Times New Roman" pitchFamily="18" charset="0"/>
                  <a:sym typeface="Arial" pitchFamily="34" charset="0"/>
                </a:rPr>
                <a:t>V</a:t>
              </a:r>
            </a:p>
          </p:txBody>
        </p:sp>
        <p:sp>
          <p:nvSpPr>
            <p:cNvPr id="20508" name="Text Box 22"/>
            <p:cNvSpPr>
              <a:spLocks noChangeArrowheads="1"/>
            </p:cNvSpPr>
            <p:nvPr/>
          </p:nvSpPr>
          <p:spPr bwMode="auto">
            <a:xfrm>
              <a:off x="288" y="0"/>
              <a:ext cx="583"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i="1">
                  <a:solidFill>
                    <a:schemeClr val="tx1"/>
                  </a:solidFill>
                  <a:latin typeface="Times New Roman" pitchFamily="18" charset="0"/>
                  <a:sym typeface="Arial" pitchFamily="34" charset="0"/>
                </a:rPr>
                <a:t>i</a:t>
              </a:r>
              <a:r>
                <a:rPr lang="en-US" altLang="zh-CN" baseline="-25000">
                  <a:solidFill>
                    <a:schemeClr val="tx1"/>
                  </a:solidFill>
                  <a:latin typeface="Times New Roman" pitchFamily="18" charset="0"/>
                  <a:sym typeface="Arial" pitchFamily="34" charset="0"/>
                </a:rPr>
                <a:t>D</a:t>
              </a:r>
              <a:r>
                <a:rPr lang="en-US" altLang="zh-CN">
                  <a:solidFill>
                    <a:schemeClr val="tx1"/>
                  </a:solidFill>
                  <a:latin typeface="Times New Roman" pitchFamily="18" charset="0"/>
                  <a:sym typeface="Arial" pitchFamily="34" charset="0"/>
                </a:rPr>
                <a:t> /mA</a:t>
              </a:r>
              <a:endParaRPr lang="zh-CN" altLang="en-US">
                <a:latin typeface="Times New Roman" pitchFamily="18" charset="0"/>
              </a:endParaRPr>
            </a:p>
          </p:txBody>
        </p:sp>
        <p:sp>
          <p:nvSpPr>
            <p:cNvPr id="20509" name="未知"/>
            <p:cNvSpPr>
              <a:spLocks noChangeArrowheads="1"/>
            </p:cNvSpPr>
            <p:nvPr/>
          </p:nvSpPr>
          <p:spPr bwMode="auto">
            <a:xfrm>
              <a:off x="24" y="477"/>
              <a:ext cx="564" cy="579"/>
            </a:xfrm>
            <a:custGeom>
              <a:avLst/>
              <a:gdLst>
                <a:gd name="T0" fmla="*/ 0 w 564"/>
                <a:gd name="T1" fmla="*/ 579 h 579"/>
                <a:gd name="T2" fmla="*/ 116 w 564"/>
                <a:gd name="T3" fmla="*/ 534 h 579"/>
                <a:gd name="T4" fmla="*/ 215 w 564"/>
                <a:gd name="T5" fmla="*/ 479 h 579"/>
                <a:gd name="T6" fmla="*/ 348 w 564"/>
                <a:gd name="T7" fmla="*/ 350 h 579"/>
                <a:gd name="T8" fmla="*/ 564 w 564"/>
                <a:gd name="T9" fmla="*/ 0 h 5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4" h="579">
                  <a:moveTo>
                    <a:pt x="0" y="579"/>
                  </a:moveTo>
                  <a:cubicBezTo>
                    <a:pt x="19" y="572"/>
                    <a:pt x="80" y="551"/>
                    <a:pt x="116" y="534"/>
                  </a:cubicBezTo>
                  <a:cubicBezTo>
                    <a:pt x="152" y="517"/>
                    <a:pt x="176" y="510"/>
                    <a:pt x="215" y="479"/>
                  </a:cubicBezTo>
                  <a:cubicBezTo>
                    <a:pt x="254" y="448"/>
                    <a:pt x="290" y="430"/>
                    <a:pt x="348" y="350"/>
                  </a:cubicBezTo>
                  <a:cubicBezTo>
                    <a:pt x="406" y="270"/>
                    <a:pt x="500" y="127"/>
                    <a:pt x="564" y="0"/>
                  </a:cubicBezTo>
                </a:path>
              </a:pathLst>
            </a:custGeom>
            <a:noFill/>
            <a:ln w="381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10" name="未知"/>
            <p:cNvSpPr>
              <a:spLocks noChangeArrowheads="1"/>
            </p:cNvSpPr>
            <p:nvPr/>
          </p:nvSpPr>
          <p:spPr bwMode="auto">
            <a:xfrm>
              <a:off x="241" y="423"/>
              <a:ext cx="564" cy="632"/>
            </a:xfrm>
            <a:custGeom>
              <a:avLst/>
              <a:gdLst>
                <a:gd name="T0" fmla="*/ 0 w 528"/>
                <a:gd name="T1" fmla="*/ 698 h 572"/>
                <a:gd name="T2" fmla="*/ 181 w 528"/>
                <a:gd name="T3" fmla="*/ 647 h 572"/>
                <a:gd name="T4" fmla="*/ 385 w 528"/>
                <a:gd name="T5" fmla="*/ 428 h 572"/>
                <a:gd name="T6" fmla="*/ 602 w 528"/>
                <a:gd name="T7" fmla="*/ 0 h 5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8" h="572">
                  <a:moveTo>
                    <a:pt x="0" y="572"/>
                  </a:moveTo>
                  <a:cubicBezTo>
                    <a:pt x="26" y="565"/>
                    <a:pt x="102" y="567"/>
                    <a:pt x="158" y="530"/>
                  </a:cubicBezTo>
                  <a:cubicBezTo>
                    <a:pt x="214" y="493"/>
                    <a:pt x="275" y="438"/>
                    <a:pt x="337" y="350"/>
                  </a:cubicBezTo>
                  <a:cubicBezTo>
                    <a:pt x="399" y="262"/>
                    <a:pt x="471" y="127"/>
                    <a:pt x="528" y="0"/>
                  </a:cubicBezTo>
                </a:path>
              </a:pathLst>
            </a:custGeom>
            <a:noFill/>
            <a:ln w="381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11" name="未知"/>
            <p:cNvSpPr>
              <a:spLocks noChangeArrowheads="1"/>
            </p:cNvSpPr>
            <p:nvPr/>
          </p:nvSpPr>
          <p:spPr bwMode="auto">
            <a:xfrm>
              <a:off x="673" y="411"/>
              <a:ext cx="456" cy="644"/>
            </a:xfrm>
            <a:custGeom>
              <a:avLst/>
              <a:gdLst>
                <a:gd name="T0" fmla="*/ 0 w 528"/>
                <a:gd name="T1" fmla="*/ 725 h 572"/>
                <a:gd name="T2" fmla="*/ 117 w 528"/>
                <a:gd name="T3" fmla="*/ 672 h 572"/>
                <a:gd name="T4" fmla="*/ 251 w 528"/>
                <a:gd name="T5" fmla="*/ 444 h 572"/>
                <a:gd name="T6" fmla="*/ 394 w 528"/>
                <a:gd name="T7" fmla="*/ 0 h 5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8" h="572">
                  <a:moveTo>
                    <a:pt x="0" y="572"/>
                  </a:moveTo>
                  <a:cubicBezTo>
                    <a:pt x="26" y="565"/>
                    <a:pt x="102" y="567"/>
                    <a:pt x="158" y="530"/>
                  </a:cubicBezTo>
                  <a:cubicBezTo>
                    <a:pt x="214" y="493"/>
                    <a:pt x="275" y="438"/>
                    <a:pt x="337" y="350"/>
                  </a:cubicBezTo>
                  <a:cubicBezTo>
                    <a:pt x="399" y="262"/>
                    <a:pt x="471" y="127"/>
                    <a:pt x="528" y="0"/>
                  </a:cubicBezTo>
                </a:path>
              </a:pathLst>
            </a:custGeom>
            <a:noFill/>
            <a:ln w="38100">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12" name="Text Box 26"/>
            <p:cNvSpPr>
              <a:spLocks noChangeArrowheads="1"/>
            </p:cNvSpPr>
            <p:nvPr/>
          </p:nvSpPr>
          <p:spPr bwMode="auto">
            <a:xfrm>
              <a:off x="411" y="1044"/>
              <a:ext cx="20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i="1">
                  <a:solidFill>
                    <a:schemeClr val="tx1"/>
                  </a:solidFill>
                  <a:latin typeface="Times New Roman" pitchFamily="18" charset="0"/>
                  <a:sym typeface="Arial" pitchFamily="34" charset="0"/>
                </a:rPr>
                <a:t>O</a:t>
              </a:r>
              <a:endParaRPr lang="zh-CN" altLang="en-US">
                <a:latin typeface="Times New Roman" pitchFamily="18" charset="0"/>
              </a:endParaRPr>
            </a:p>
          </p:txBody>
        </p:sp>
      </p:grpSp>
      <p:grpSp>
        <p:nvGrpSpPr>
          <p:cNvPr id="21531" name="Group 27"/>
          <p:cNvGrpSpPr>
            <a:grpSpLocks/>
          </p:cNvGrpSpPr>
          <p:nvPr/>
        </p:nvGrpSpPr>
        <p:grpSpPr bwMode="auto">
          <a:xfrm>
            <a:off x="6270625" y="4039020"/>
            <a:ext cx="1216237" cy="258621"/>
            <a:chOff x="0" y="0"/>
            <a:chExt cx="676" cy="112"/>
          </a:xfrm>
        </p:grpSpPr>
        <p:sp>
          <p:nvSpPr>
            <p:cNvPr id="20502" name="Line 28"/>
            <p:cNvSpPr>
              <a:spLocks noChangeShapeType="1"/>
            </p:cNvSpPr>
            <p:nvPr/>
          </p:nvSpPr>
          <p:spPr bwMode="auto">
            <a:xfrm>
              <a:off x="260" y="0"/>
              <a:ext cx="1" cy="41"/>
            </a:xfrm>
            <a:prstGeom prst="line">
              <a:avLst/>
            </a:prstGeom>
            <a:noFill/>
            <a:ln w="1905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3" name="Line 29"/>
            <p:cNvSpPr>
              <a:spLocks noChangeShapeType="1"/>
            </p:cNvSpPr>
            <p:nvPr/>
          </p:nvSpPr>
          <p:spPr bwMode="auto">
            <a:xfrm>
              <a:off x="0" y="0"/>
              <a:ext cx="1" cy="41"/>
            </a:xfrm>
            <a:prstGeom prst="line">
              <a:avLst/>
            </a:prstGeom>
            <a:noFill/>
            <a:ln w="1905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4" name="Line 30"/>
            <p:cNvSpPr>
              <a:spLocks noChangeShapeType="1"/>
            </p:cNvSpPr>
            <p:nvPr/>
          </p:nvSpPr>
          <p:spPr bwMode="auto">
            <a:xfrm>
              <a:off x="675" y="3"/>
              <a:ext cx="1" cy="109"/>
            </a:xfrm>
            <a:prstGeom prst="line">
              <a:avLst/>
            </a:prstGeom>
            <a:noFill/>
            <a:ln w="19050">
              <a:solidFill>
                <a:srgbClr val="FF00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35" name="文本框 21534"/>
          <p:cNvSpPr txBox="1">
            <a:spLocks noChangeArrowheads="1"/>
          </p:cNvSpPr>
          <p:nvPr/>
        </p:nvSpPr>
        <p:spPr bwMode="auto">
          <a:xfrm>
            <a:off x="1115616" y="3369682"/>
            <a:ext cx="34559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rgbClr val="FF0066"/>
                </a:solidFill>
                <a:latin typeface="Arial" pitchFamily="34" charset="0"/>
                <a:ea typeface="宋体" pitchFamily="2" charset="-122"/>
              </a:defRPr>
            </a:lvl1pPr>
            <a:lvl2pPr marL="742950" indent="-285750" eaLnBrk="0" hangingPunct="0">
              <a:defRPr sz="2400" b="1">
                <a:solidFill>
                  <a:srgbClr val="FF0066"/>
                </a:solidFill>
                <a:latin typeface="Arial" pitchFamily="34" charset="0"/>
                <a:ea typeface="宋体" pitchFamily="2" charset="-122"/>
              </a:defRPr>
            </a:lvl2pPr>
            <a:lvl3pPr marL="1143000" indent="-228600" eaLnBrk="0" hangingPunct="0">
              <a:defRPr sz="2400" b="1">
                <a:solidFill>
                  <a:srgbClr val="FF0066"/>
                </a:solidFill>
                <a:latin typeface="Arial" pitchFamily="34" charset="0"/>
                <a:ea typeface="宋体" pitchFamily="2" charset="-122"/>
              </a:defRPr>
            </a:lvl3pPr>
            <a:lvl4pPr marL="1600200" indent="-228600" eaLnBrk="0" hangingPunct="0">
              <a:defRPr sz="2400" b="1">
                <a:solidFill>
                  <a:srgbClr val="FF0066"/>
                </a:solidFill>
                <a:latin typeface="Arial" pitchFamily="34" charset="0"/>
                <a:ea typeface="宋体" pitchFamily="2" charset="-122"/>
              </a:defRPr>
            </a:lvl4pPr>
            <a:lvl5pPr marL="2057400" indent="-228600" eaLnBrk="0" hangingPunct="0">
              <a:defRPr sz="2400" b="1">
                <a:solidFill>
                  <a:srgbClr val="FF0066"/>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2400" b="1">
                <a:solidFill>
                  <a:srgbClr val="FF0066"/>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2400" b="1">
                <a:solidFill>
                  <a:srgbClr val="FF0066"/>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2400" b="1">
                <a:solidFill>
                  <a:srgbClr val="FF0066"/>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2400" b="1">
                <a:solidFill>
                  <a:srgbClr val="FF0066"/>
                </a:solidFill>
                <a:latin typeface="Arial" pitchFamily="34" charset="0"/>
                <a:ea typeface="宋体" pitchFamily="2" charset="-122"/>
              </a:defRPr>
            </a:lvl9pPr>
          </a:lstStyle>
          <a:p>
            <a:pPr marL="342900" indent="-342900" algn="l" eaLnBrk="1" hangingPunct="1">
              <a:buFont typeface="Wingdings" pitchFamily="2" charset="2"/>
              <a:buChar char="ü"/>
            </a:pPr>
            <a:r>
              <a:rPr lang="en-US" altLang="zh-CN" i="1" dirty="0">
                <a:solidFill>
                  <a:schemeClr val="tx1"/>
                </a:solidFill>
                <a:latin typeface="Times New Roman" pitchFamily="18" charset="0"/>
                <a:sym typeface="Arial" pitchFamily="34" charset="0"/>
              </a:rPr>
              <a:t>I</a:t>
            </a:r>
            <a:r>
              <a:rPr lang="en-US" altLang="zh-CN" baseline="-30000" dirty="0">
                <a:solidFill>
                  <a:schemeClr val="tx1"/>
                </a:solidFill>
                <a:latin typeface="Times New Roman" pitchFamily="18" charset="0"/>
                <a:sym typeface="Arial" pitchFamily="34" charset="0"/>
              </a:rPr>
              <a:t>D</a:t>
            </a:r>
            <a:r>
              <a:rPr lang="zh-CN" altLang="en-US" baseline="-30000" dirty="0">
                <a:solidFill>
                  <a:schemeClr val="tx1"/>
                </a:solidFill>
                <a:latin typeface="Times New Roman" pitchFamily="18" charset="0"/>
                <a:sym typeface="Arial" pitchFamily="34" charset="0"/>
              </a:rPr>
              <a:t>O  </a:t>
            </a:r>
            <a:r>
              <a:rPr lang="zh-CN" altLang="en-US" sz="1800" dirty="0">
                <a:solidFill>
                  <a:schemeClr val="tx1"/>
                </a:solidFill>
                <a:latin typeface="Times New Roman" pitchFamily="18" charset="0"/>
                <a:sym typeface="Arial" pitchFamily="34" charset="0"/>
              </a:rPr>
              <a:t>增强型FET</a:t>
            </a:r>
            <a:r>
              <a:rPr lang="zh-CN" altLang="en-US" sz="2000" dirty="0">
                <a:solidFill>
                  <a:schemeClr val="tx1"/>
                </a:solidFill>
                <a:latin typeface="Times New Roman" pitchFamily="18" charset="0"/>
                <a:sym typeface="Arial" pitchFamily="34" charset="0"/>
              </a:rPr>
              <a:t>，</a:t>
            </a:r>
          </a:p>
          <a:p>
            <a:pPr algn="l" eaLnBrk="1" hangingPunct="1"/>
            <a:r>
              <a:rPr lang="zh-CN" altLang="en-US" sz="2000" dirty="0">
                <a:solidFill>
                  <a:schemeClr val="tx1"/>
                </a:solidFill>
                <a:latin typeface="Times New Roman" pitchFamily="18" charset="0"/>
                <a:sym typeface="Arial" pitchFamily="34" charset="0"/>
              </a:rPr>
              <a:t>当</a:t>
            </a:r>
            <a:r>
              <a:rPr lang="zh-CN" altLang="en-US" sz="2000" baseline="-30000" dirty="0">
                <a:solidFill>
                  <a:srgbClr val="0000FF"/>
                </a:solidFill>
                <a:latin typeface="Times New Roman" pitchFamily="18" charset="0"/>
                <a:sym typeface="Arial" pitchFamily="34" charset="0"/>
              </a:rPr>
              <a:t>  </a:t>
            </a:r>
            <a:r>
              <a:rPr lang="en-US" altLang="zh-CN" sz="2000" i="1" dirty="0" err="1">
                <a:solidFill>
                  <a:srgbClr val="000000"/>
                </a:solidFill>
                <a:latin typeface="Times New Roman" pitchFamily="18" charset="0"/>
                <a:sym typeface="Arial" pitchFamily="34" charset="0"/>
              </a:rPr>
              <a:t>u</a:t>
            </a:r>
            <a:r>
              <a:rPr lang="en-US" altLang="zh-CN" sz="2000" baseline="-25000" dirty="0" err="1">
                <a:solidFill>
                  <a:srgbClr val="000000"/>
                </a:solidFill>
                <a:latin typeface="Times New Roman" pitchFamily="18" charset="0"/>
                <a:sym typeface="Arial" pitchFamily="34" charset="0"/>
              </a:rPr>
              <a:t>GS</a:t>
            </a:r>
            <a:r>
              <a:rPr lang="en-US" altLang="zh-CN" sz="2000" baseline="-25000" dirty="0">
                <a:solidFill>
                  <a:srgbClr val="000000"/>
                </a:solidFill>
                <a:latin typeface="Times New Roman" pitchFamily="18" charset="0"/>
                <a:sym typeface="Arial" pitchFamily="34" charset="0"/>
              </a:rPr>
              <a:t> </a:t>
            </a:r>
            <a:r>
              <a:rPr lang="en-US" altLang="zh-CN" sz="2000" dirty="0">
                <a:solidFill>
                  <a:srgbClr val="000000"/>
                </a:solidFill>
                <a:latin typeface="Times New Roman" pitchFamily="18" charset="0"/>
                <a:sym typeface="Arial" pitchFamily="34" charset="0"/>
              </a:rPr>
              <a:t>= 2</a:t>
            </a:r>
            <a:r>
              <a:rPr lang="en-US" altLang="zh-CN" sz="2000" i="1" dirty="0">
                <a:solidFill>
                  <a:srgbClr val="000000"/>
                </a:solidFill>
                <a:latin typeface="Times New Roman" pitchFamily="18" charset="0"/>
                <a:sym typeface="Arial" pitchFamily="34" charset="0"/>
              </a:rPr>
              <a:t>U</a:t>
            </a:r>
            <a:r>
              <a:rPr lang="en-US" altLang="zh-CN" sz="2000" baseline="-25000" dirty="0">
                <a:solidFill>
                  <a:srgbClr val="000000"/>
                </a:solidFill>
                <a:latin typeface="Times New Roman" pitchFamily="18" charset="0"/>
                <a:sym typeface="Arial" pitchFamily="34" charset="0"/>
              </a:rPr>
              <a:t>GS</a:t>
            </a:r>
            <a:r>
              <a:rPr lang="en-US" altLang="zh-CN" sz="2000" baseline="-25000" dirty="0">
                <a:solidFill>
                  <a:srgbClr val="000000"/>
                </a:solidFill>
                <a:latin typeface="宋体" pitchFamily="2" charset="-122"/>
                <a:sym typeface="宋体" pitchFamily="2" charset="-122"/>
              </a:rPr>
              <a:t>(</a:t>
            </a:r>
            <a:r>
              <a:rPr lang="en-US" altLang="zh-CN" sz="2000" baseline="-25000" dirty="0" err="1">
                <a:solidFill>
                  <a:srgbClr val="000000"/>
                </a:solidFill>
                <a:latin typeface="Times New Roman" pitchFamily="18" charset="0"/>
                <a:sym typeface="Arial" pitchFamily="34" charset="0"/>
              </a:rPr>
              <a:t>th</a:t>
            </a:r>
            <a:r>
              <a:rPr lang="en-US" altLang="zh-CN" sz="2000" baseline="-25000" dirty="0">
                <a:solidFill>
                  <a:srgbClr val="000000"/>
                </a:solidFill>
                <a:latin typeface="宋体" pitchFamily="2" charset="-122"/>
                <a:sym typeface="宋体" pitchFamily="2" charset="-122"/>
              </a:rPr>
              <a:t>)</a:t>
            </a:r>
            <a:r>
              <a:rPr lang="en-US" altLang="zh-CN" sz="2000" baseline="-25000" dirty="0">
                <a:solidFill>
                  <a:srgbClr val="000000"/>
                </a:solidFill>
                <a:latin typeface="Times New Roman" pitchFamily="18" charset="0"/>
                <a:sym typeface="Arial" pitchFamily="34" charset="0"/>
              </a:rPr>
              <a:t> </a:t>
            </a:r>
            <a:r>
              <a:rPr lang="zh-CN" altLang="en-US" sz="2000" dirty="0">
                <a:solidFill>
                  <a:schemeClr val="tx1"/>
                </a:solidFill>
                <a:latin typeface="Times New Roman" pitchFamily="18" charset="0"/>
                <a:sym typeface="Arial" pitchFamily="34" charset="0"/>
              </a:rPr>
              <a:t>时的</a:t>
            </a:r>
            <a:r>
              <a:rPr lang="zh-CN" altLang="en-US" dirty="0">
                <a:solidFill>
                  <a:schemeClr val="tx1"/>
                </a:solidFill>
                <a:latin typeface="Times New Roman" pitchFamily="18" charset="0"/>
                <a:sym typeface="Arial" pitchFamily="34" charset="0"/>
              </a:rPr>
              <a:t> </a:t>
            </a:r>
            <a:r>
              <a:rPr lang="en-US" altLang="zh-CN" i="1" dirty="0" err="1">
                <a:solidFill>
                  <a:schemeClr val="tx1"/>
                </a:solidFill>
                <a:latin typeface="Times New Roman" pitchFamily="18" charset="0"/>
                <a:sym typeface="Arial" pitchFamily="34" charset="0"/>
              </a:rPr>
              <a:t>i</a:t>
            </a:r>
            <a:r>
              <a:rPr lang="en-US" altLang="zh-CN" baseline="-25000" dirty="0" err="1">
                <a:solidFill>
                  <a:schemeClr val="tx1"/>
                </a:solidFill>
                <a:latin typeface="Times New Roman" pitchFamily="18" charset="0"/>
                <a:sym typeface="Arial" pitchFamily="34" charset="0"/>
              </a:rPr>
              <a:t>D</a:t>
            </a:r>
            <a:r>
              <a:rPr lang="en-US" altLang="zh-CN" baseline="-25000" dirty="0">
                <a:solidFill>
                  <a:schemeClr val="tx1"/>
                </a:solidFill>
                <a:latin typeface="Times New Roman" pitchFamily="18" charset="0"/>
                <a:sym typeface="Arial" pitchFamily="34" charset="0"/>
              </a:rPr>
              <a:t> </a:t>
            </a:r>
            <a:r>
              <a:rPr lang="zh-CN" altLang="en-US" sz="2000" dirty="0">
                <a:solidFill>
                  <a:schemeClr val="tx1"/>
                </a:solidFill>
                <a:latin typeface="Times New Roman" pitchFamily="18" charset="0"/>
                <a:sym typeface="Arial" pitchFamily="34" charset="0"/>
              </a:rPr>
              <a:t>值。</a:t>
            </a:r>
          </a:p>
        </p:txBody>
      </p:sp>
      <p:grpSp>
        <p:nvGrpSpPr>
          <p:cNvPr id="21536" name="组合 21535"/>
          <p:cNvGrpSpPr>
            <a:grpSpLocks/>
          </p:cNvGrpSpPr>
          <p:nvPr/>
        </p:nvGrpSpPr>
        <p:grpSpPr bwMode="auto">
          <a:xfrm>
            <a:off x="7853746" y="2797704"/>
            <a:ext cx="1074738" cy="544512"/>
            <a:chOff x="0" y="0"/>
            <a:chExt cx="1693" cy="858"/>
          </a:xfrm>
          <a:solidFill>
            <a:schemeClr val="bg1">
              <a:lumMod val="95000"/>
            </a:schemeClr>
          </a:solidFill>
        </p:grpSpPr>
        <p:sp>
          <p:nvSpPr>
            <p:cNvPr id="20500" name="直接连接符 21536"/>
            <p:cNvSpPr>
              <a:spLocks noChangeShapeType="1"/>
            </p:cNvSpPr>
            <p:nvPr/>
          </p:nvSpPr>
          <p:spPr bwMode="auto">
            <a:xfrm flipV="1">
              <a:off x="0" y="454"/>
              <a:ext cx="669" cy="112"/>
            </a:xfrm>
            <a:prstGeom prst="line">
              <a:avLst/>
            </a:prstGeom>
            <a:grpFill/>
            <a:ln w="9525">
              <a:solidFill>
                <a:srgbClr val="FFFF00"/>
              </a:solidFill>
              <a:round/>
              <a:headEnd/>
              <a:tailEnd/>
            </a:ln>
          </p:spPr>
          <p:txBody>
            <a:bodyPr/>
            <a:lstStyle/>
            <a:p>
              <a:endParaRPr lang="zh-CN" altLang="en-US"/>
            </a:p>
          </p:txBody>
        </p:sp>
        <p:sp>
          <p:nvSpPr>
            <p:cNvPr id="20501" name="文本框 21537"/>
            <p:cNvSpPr txBox="1">
              <a:spLocks noChangeArrowheads="1"/>
            </p:cNvSpPr>
            <p:nvPr/>
          </p:nvSpPr>
          <p:spPr bwMode="auto">
            <a:xfrm>
              <a:off x="663" y="0"/>
              <a:ext cx="1030" cy="858"/>
            </a:xfrm>
            <a:prstGeom prst="rect">
              <a:avLst/>
            </a:prstGeom>
            <a:grpFill/>
            <a:ln w="9525">
              <a:solidFill>
                <a:srgbClr val="FFFF00"/>
              </a:solidFill>
              <a:miter lim="800000"/>
              <a:headEnd/>
              <a:tailEnd/>
            </a:ln>
          </p:spPr>
          <p:txBody>
            <a:bodyPr wrap="none" lIns="90170" tIns="46990" rIns="90170" bIns="46990">
              <a:spAutoFit/>
            </a:bodyPr>
            <a:lstStyle>
              <a:lvl1pPr eaLnBrk="0" hangingPunct="0">
                <a:defRPr sz="2400" b="1">
                  <a:solidFill>
                    <a:srgbClr val="FF0066"/>
                  </a:solidFill>
                  <a:latin typeface="Arial" pitchFamily="34" charset="0"/>
                  <a:ea typeface="宋体" pitchFamily="2" charset="-122"/>
                </a:defRPr>
              </a:lvl1pPr>
              <a:lvl2pPr marL="742950" indent="-285750" eaLnBrk="0" hangingPunct="0">
                <a:defRPr sz="2400" b="1">
                  <a:solidFill>
                    <a:srgbClr val="FF0066"/>
                  </a:solidFill>
                  <a:latin typeface="Arial" pitchFamily="34" charset="0"/>
                  <a:ea typeface="宋体" pitchFamily="2" charset="-122"/>
                </a:defRPr>
              </a:lvl2pPr>
              <a:lvl3pPr marL="1143000" indent="-228600" eaLnBrk="0" hangingPunct="0">
                <a:defRPr sz="2400" b="1">
                  <a:solidFill>
                    <a:srgbClr val="FF0066"/>
                  </a:solidFill>
                  <a:latin typeface="Arial" pitchFamily="34" charset="0"/>
                  <a:ea typeface="宋体" pitchFamily="2" charset="-122"/>
                </a:defRPr>
              </a:lvl3pPr>
              <a:lvl4pPr marL="1600200" indent="-228600" eaLnBrk="0" hangingPunct="0">
                <a:defRPr sz="2400" b="1">
                  <a:solidFill>
                    <a:srgbClr val="FF0066"/>
                  </a:solidFill>
                  <a:latin typeface="Arial" pitchFamily="34" charset="0"/>
                  <a:ea typeface="宋体" pitchFamily="2" charset="-122"/>
                </a:defRPr>
              </a:lvl4pPr>
              <a:lvl5pPr marL="2057400" indent="-228600" eaLnBrk="0" hangingPunct="0">
                <a:defRPr sz="2400" b="1">
                  <a:solidFill>
                    <a:srgbClr val="FF0066"/>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2400" b="1">
                  <a:solidFill>
                    <a:srgbClr val="FF0066"/>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2400" b="1">
                  <a:solidFill>
                    <a:srgbClr val="FF0066"/>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2400" b="1">
                  <a:solidFill>
                    <a:srgbClr val="FF0066"/>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2400" b="1">
                  <a:solidFill>
                    <a:srgbClr val="FF0066"/>
                  </a:solidFill>
                  <a:latin typeface="Arial" pitchFamily="34" charset="0"/>
                  <a:ea typeface="宋体" pitchFamily="2" charset="-122"/>
                </a:defRPr>
              </a:lvl9pPr>
            </a:lstStyle>
            <a:p>
              <a:pPr algn="ctr" eaLnBrk="1" hangingPunct="1"/>
              <a:r>
                <a:rPr lang="en-US" altLang="zh-CN" i="1" dirty="0">
                  <a:solidFill>
                    <a:schemeClr val="tx1"/>
                  </a:solidFill>
                  <a:latin typeface="Times New Roman" pitchFamily="18" charset="0"/>
                  <a:sym typeface="Arial" pitchFamily="34" charset="0"/>
                </a:rPr>
                <a:t>I</a:t>
              </a:r>
              <a:r>
                <a:rPr lang="en-US" altLang="zh-CN" baseline="-30000" dirty="0">
                  <a:solidFill>
                    <a:schemeClr val="tx1"/>
                  </a:solidFill>
                  <a:latin typeface="Times New Roman" pitchFamily="18" charset="0"/>
                  <a:sym typeface="Arial" pitchFamily="34" charset="0"/>
                </a:rPr>
                <a:t>D</a:t>
              </a:r>
              <a:r>
                <a:rPr lang="zh-CN" altLang="en-US" baseline="-30000" dirty="0">
                  <a:solidFill>
                    <a:schemeClr val="tx1"/>
                  </a:solidFill>
                  <a:latin typeface="Times New Roman" pitchFamily="18" charset="0"/>
                  <a:sym typeface="Arial" pitchFamily="34" charset="0"/>
                </a:rPr>
                <a:t>O </a:t>
              </a:r>
              <a:endParaRPr lang="zh-CN" altLang="en-US" dirty="0">
                <a:latin typeface="Times New Roman" pitchFamily="18" charset="0"/>
              </a:endParaRPr>
            </a:p>
          </p:txBody>
        </p:sp>
      </p:grpSp>
      <p:sp>
        <p:nvSpPr>
          <p:cNvPr id="21539" name="Rectangle 2"/>
          <p:cNvSpPr>
            <a:spLocks noChangeArrowheads="1"/>
          </p:cNvSpPr>
          <p:nvPr/>
        </p:nvSpPr>
        <p:spPr bwMode="auto">
          <a:xfrm>
            <a:off x="719572" y="5014337"/>
            <a:ext cx="446449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l">
              <a:buFont typeface="Wingdings" pitchFamily="2" charset="2"/>
              <a:buChar char="Ø"/>
            </a:pPr>
            <a:r>
              <a:rPr lang="zh-CN" altLang="en-US" sz="2200" dirty="0">
                <a:solidFill>
                  <a:srgbClr val="C00000"/>
                </a:solidFill>
                <a:latin typeface="Times New Roman" pitchFamily="18" charset="0"/>
                <a:sym typeface="Arial" pitchFamily="34" charset="0"/>
              </a:rPr>
              <a:t>直流输入电阻 </a:t>
            </a:r>
            <a:r>
              <a:rPr lang="en-US" altLang="zh-CN" sz="2200" i="1" dirty="0">
                <a:solidFill>
                  <a:srgbClr val="C00000"/>
                </a:solidFill>
                <a:latin typeface="Times New Roman" pitchFamily="18" charset="0"/>
                <a:sym typeface="Arial" pitchFamily="34" charset="0"/>
              </a:rPr>
              <a:t>R</a:t>
            </a:r>
            <a:r>
              <a:rPr lang="en-US" altLang="zh-CN" sz="2200" baseline="-30000" dirty="0">
                <a:solidFill>
                  <a:srgbClr val="C00000"/>
                </a:solidFill>
                <a:latin typeface="Times New Roman" pitchFamily="18" charset="0"/>
                <a:sym typeface="Arial" pitchFamily="34" charset="0"/>
              </a:rPr>
              <a:t>GS</a:t>
            </a:r>
            <a:r>
              <a:rPr lang="en-US" altLang="zh-CN" sz="2200" dirty="0">
                <a:solidFill>
                  <a:srgbClr val="C00000"/>
                </a:solidFill>
                <a:latin typeface="Times New Roman" pitchFamily="18" charset="0"/>
                <a:sym typeface="Arial" pitchFamily="34" charset="0"/>
              </a:rPr>
              <a:t>=</a:t>
            </a:r>
            <a:r>
              <a:rPr lang="en-US" altLang="zh-CN" sz="2200" i="1" dirty="0">
                <a:solidFill>
                  <a:srgbClr val="C00000"/>
                </a:solidFill>
                <a:latin typeface="Times New Roman" pitchFamily="18" charset="0"/>
                <a:sym typeface="Arial" pitchFamily="34" charset="0"/>
              </a:rPr>
              <a:t>U</a:t>
            </a:r>
            <a:r>
              <a:rPr lang="en-US" altLang="zh-CN" sz="2200" baseline="-25000" dirty="0">
                <a:solidFill>
                  <a:srgbClr val="C00000"/>
                </a:solidFill>
                <a:latin typeface="Times New Roman" pitchFamily="18" charset="0"/>
                <a:sym typeface="Arial" pitchFamily="34" charset="0"/>
              </a:rPr>
              <a:t>GS </a:t>
            </a:r>
            <a:r>
              <a:rPr lang="en-US" altLang="zh-CN" sz="2200" dirty="0">
                <a:solidFill>
                  <a:srgbClr val="C00000"/>
                </a:solidFill>
                <a:latin typeface="Times New Roman" pitchFamily="18" charset="0"/>
                <a:sym typeface="Arial" pitchFamily="34" charset="0"/>
              </a:rPr>
              <a:t>/</a:t>
            </a:r>
            <a:r>
              <a:rPr lang="en-US" altLang="zh-CN" sz="2200" i="1" dirty="0">
                <a:solidFill>
                  <a:srgbClr val="C00000"/>
                </a:solidFill>
                <a:latin typeface="Times New Roman" pitchFamily="18" charset="0"/>
                <a:sym typeface="Arial" pitchFamily="34" charset="0"/>
              </a:rPr>
              <a:t>I</a:t>
            </a:r>
            <a:r>
              <a:rPr lang="en-US" altLang="zh-CN" sz="2200" baseline="-25000" dirty="0">
                <a:solidFill>
                  <a:srgbClr val="C00000"/>
                </a:solidFill>
                <a:latin typeface="Times New Roman" pitchFamily="18" charset="0"/>
                <a:sym typeface="Arial" pitchFamily="34" charset="0"/>
              </a:rPr>
              <a:t>G</a:t>
            </a:r>
          </a:p>
        </p:txBody>
      </p:sp>
      <p:sp>
        <p:nvSpPr>
          <p:cNvPr id="21540" name="Rectangle 3"/>
          <p:cNvSpPr>
            <a:spLocks noChangeArrowheads="1"/>
          </p:cNvSpPr>
          <p:nvPr/>
        </p:nvSpPr>
        <p:spPr bwMode="auto">
          <a:xfrm>
            <a:off x="1079612" y="5446501"/>
            <a:ext cx="287972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zh-CN" sz="2200" dirty="0">
                <a:solidFill>
                  <a:schemeClr val="tx1"/>
                </a:solidFill>
                <a:latin typeface="Times New Roman" pitchFamily="18" charset="0"/>
                <a:sym typeface="Arial" pitchFamily="34" charset="0"/>
              </a:rPr>
              <a:t>JFET</a:t>
            </a:r>
            <a:r>
              <a:rPr lang="zh-CN" altLang="en-US" sz="2200" dirty="0">
                <a:solidFill>
                  <a:schemeClr val="tx1"/>
                </a:solidFill>
                <a:latin typeface="Times New Roman" pitchFamily="18" charset="0"/>
                <a:sym typeface="Arial" pitchFamily="34" charset="0"/>
              </a:rPr>
              <a:t>：</a:t>
            </a:r>
            <a:r>
              <a:rPr lang="en-US" altLang="zh-CN" sz="2200" i="1" dirty="0">
                <a:solidFill>
                  <a:schemeClr val="tx1"/>
                </a:solidFill>
                <a:latin typeface="Times New Roman" pitchFamily="18" charset="0"/>
                <a:sym typeface="Arial" pitchFamily="34" charset="0"/>
              </a:rPr>
              <a:t>R</a:t>
            </a:r>
            <a:r>
              <a:rPr lang="en-US" altLang="zh-CN" sz="2200" baseline="-30000" dirty="0">
                <a:solidFill>
                  <a:schemeClr val="tx1"/>
                </a:solidFill>
                <a:latin typeface="Times New Roman" pitchFamily="18" charset="0"/>
                <a:sym typeface="Arial" pitchFamily="34" charset="0"/>
              </a:rPr>
              <a:t>GS </a:t>
            </a:r>
            <a:r>
              <a:rPr lang="en-US" altLang="zh-CN" sz="2200" dirty="0">
                <a:solidFill>
                  <a:schemeClr val="tx1"/>
                </a:solidFill>
                <a:latin typeface="Times New Roman" pitchFamily="18" charset="0"/>
                <a:sym typeface="Arial" pitchFamily="34" charset="0"/>
              </a:rPr>
              <a:t>&gt; 10</a:t>
            </a:r>
            <a:r>
              <a:rPr lang="en-US" altLang="zh-CN" sz="2200" baseline="30000" dirty="0">
                <a:solidFill>
                  <a:schemeClr val="tx1"/>
                </a:solidFill>
                <a:latin typeface="Times New Roman" pitchFamily="18" charset="0"/>
                <a:sym typeface="Arial" pitchFamily="34" charset="0"/>
              </a:rPr>
              <a:t>7 </a:t>
            </a:r>
            <a:r>
              <a:rPr lang="en-US" altLang="zh-CN" sz="2200" dirty="0">
                <a:solidFill>
                  <a:schemeClr val="tx1"/>
                </a:solidFill>
                <a:latin typeface="Times New Roman" pitchFamily="18" charset="0"/>
                <a:sym typeface="Arial" pitchFamily="34" charset="0"/>
              </a:rPr>
              <a:t> </a:t>
            </a:r>
            <a:r>
              <a:rPr lang="en-US" altLang="zh-CN" sz="2200" dirty="0">
                <a:solidFill>
                  <a:schemeClr val="tx1"/>
                </a:solidFill>
                <a:latin typeface="Symbol" pitchFamily="18" charset="2"/>
                <a:sym typeface="Symbol" pitchFamily="18" charset="2"/>
              </a:rPr>
              <a:t></a:t>
            </a:r>
          </a:p>
        </p:txBody>
      </p:sp>
      <p:sp>
        <p:nvSpPr>
          <p:cNvPr id="21542" name="Rectangle 4"/>
          <p:cNvSpPr>
            <a:spLocks noChangeArrowheads="1"/>
          </p:cNvSpPr>
          <p:nvPr/>
        </p:nvSpPr>
        <p:spPr bwMode="auto">
          <a:xfrm>
            <a:off x="1079612" y="5878549"/>
            <a:ext cx="42846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zh-CN" sz="2000" dirty="0">
                <a:solidFill>
                  <a:schemeClr val="tx1"/>
                </a:solidFill>
                <a:latin typeface="Times New Roman" pitchFamily="18" charset="0"/>
                <a:sym typeface="Arial" pitchFamily="34" charset="0"/>
              </a:rPr>
              <a:t>MOSFET</a:t>
            </a:r>
            <a:r>
              <a:rPr lang="zh-CN" altLang="en-US" sz="2000" dirty="0">
                <a:solidFill>
                  <a:schemeClr val="tx1"/>
                </a:solidFill>
                <a:latin typeface="Times New Roman" pitchFamily="18" charset="0"/>
                <a:sym typeface="Arial" pitchFamily="34" charset="0"/>
              </a:rPr>
              <a:t>：</a:t>
            </a:r>
            <a:r>
              <a:rPr lang="en-US" altLang="zh-CN" sz="2000" i="1" dirty="0">
                <a:solidFill>
                  <a:schemeClr val="tx1"/>
                </a:solidFill>
                <a:latin typeface="Times New Roman" pitchFamily="18" charset="0"/>
                <a:sym typeface="Arial" pitchFamily="34" charset="0"/>
              </a:rPr>
              <a:t>R</a:t>
            </a:r>
            <a:r>
              <a:rPr lang="en-US" altLang="zh-CN" sz="2000" baseline="-30000" dirty="0">
                <a:solidFill>
                  <a:schemeClr val="tx1"/>
                </a:solidFill>
                <a:latin typeface="Times New Roman" pitchFamily="18" charset="0"/>
                <a:sym typeface="Arial" pitchFamily="34" charset="0"/>
              </a:rPr>
              <a:t>GS </a:t>
            </a:r>
            <a:r>
              <a:rPr lang="en-US" altLang="zh-CN" sz="2000" dirty="0">
                <a:solidFill>
                  <a:schemeClr val="tx1"/>
                </a:solidFill>
                <a:latin typeface="Times New Roman" pitchFamily="18" charset="0"/>
                <a:sym typeface="Arial" pitchFamily="34" charset="0"/>
              </a:rPr>
              <a:t>= 10</a:t>
            </a:r>
            <a:r>
              <a:rPr lang="en-US" altLang="zh-CN" sz="2000" baseline="30000" dirty="0">
                <a:solidFill>
                  <a:schemeClr val="tx1"/>
                </a:solidFill>
                <a:latin typeface="Times New Roman" pitchFamily="18" charset="0"/>
                <a:sym typeface="Arial" pitchFamily="34" charset="0"/>
              </a:rPr>
              <a:t>9</a:t>
            </a:r>
            <a:r>
              <a:rPr lang="en-US" altLang="zh-CN" sz="2000" dirty="0">
                <a:solidFill>
                  <a:schemeClr val="tx1"/>
                </a:solidFill>
                <a:latin typeface="Times New Roman" pitchFamily="18" charset="0"/>
                <a:sym typeface="Arial" pitchFamily="34" charset="0"/>
              </a:rPr>
              <a:t> </a:t>
            </a:r>
            <a:r>
              <a:rPr lang="en-US" altLang="zh-CN" sz="2000" dirty="0">
                <a:solidFill>
                  <a:schemeClr val="tx1"/>
                </a:solidFill>
                <a:latin typeface="Times New Roman" pitchFamily="18" charset="0"/>
                <a:sym typeface="Symbol" pitchFamily="18" charset="2"/>
              </a:rPr>
              <a:t> </a:t>
            </a:r>
            <a:r>
              <a:rPr lang="en-US" altLang="zh-CN" sz="2000" dirty="0">
                <a:solidFill>
                  <a:schemeClr val="tx1"/>
                </a:solidFill>
                <a:latin typeface="Times New Roman" pitchFamily="18" charset="0"/>
                <a:sym typeface="Arial" pitchFamily="34" charset="0"/>
              </a:rPr>
              <a:t>10</a:t>
            </a:r>
            <a:r>
              <a:rPr lang="en-US" altLang="zh-CN" sz="2000" baseline="30000" dirty="0">
                <a:solidFill>
                  <a:schemeClr val="tx1"/>
                </a:solidFill>
                <a:latin typeface="Times New Roman" pitchFamily="18" charset="0"/>
                <a:sym typeface="Arial" pitchFamily="34" charset="0"/>
              </a:rPr>
              <a:t>15</a:t>
            </a:r>
            <a:r>
              <a:rPr lang="en-US" altLang="zh-CN" sz="2000" dirty="0">
                <a:solidFill>
                  <a:schemeClr val="tx1"/>
                </a:solidFill>
                <a:latin typeface="Symbol" pitchFamily="18" charset="2"/>
                <a:sym typeface="Symbol" pitchFamily="18" charset="2"/>
              </a:rPr>
              <a:t></a:t>
            </a:r>
          </a:p>
        </p:txBody>
      </p:sp>
      <p:sp>
        <p:nvSpPr>
          <p:cNvPr id="39" name="椭圆 38"/>
          <p:cNvSpPr/>
          <p:nvPr/>
        </p:nvSpPr>
        <p:spPr>
          <a:xfrm>
            <a:off x="7432094" y="3965598"/>
            <a:ext cx="108000" cy="108012"/>
          </a:xfrm>
          <a:prstGeom prst="ellipse">
            <a:avLst/>
          </a:prstGeom>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6192192" y="3990308"/>
            <a:ext cx="108000" cy="108012"/>
          </a:xfrm>
          <a:prstGeom prst="ellipse">
            <a:avLst/>
          </a:prstGeom>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6691776" y="3985836"/>
            <a:ext cx="108000" cy="108012"/>
          </a:xfrm>
          <a:prstGeom prst="ellipse">
            <a:avLst/>
          </a:prstGeom>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6948276" y="2833500"/>
            <a:ext cx="108000" cy="108012"/>
          </a:xfrm>
          <a:prstGeom prst="ellipse">
            <a:avLst/>
          </a:prstGeom>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6952748" y="3661592"/>
            <a:ext cx="108000" cy="108012"/>
          </a:xfrm>
          <a:prstGeom prst="ellipse">
            <a:avLst/>
          </a:prstGeom>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9"/>
          <p:cNvSpPr>
            <a:spLocks noChangeArrowheads="1"/>
          </p:cNvSpPr>
          <p:nvPr/>
        </p:nvSpPr>
        <p:spPr bwMode="auto">
          <a:xfrm>
            <a:off x="7314285" y="4731531"/>
            <a:ext cx="12266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b="0" dirty="0">
                <a:solidFill>
                  <a:schemeClr val="tx1"/>
                </a:solidFill>
                <a:latin typeface="Times New Roman" pitchFamily="18" charset="0"/>
                <a:sym typeface="Arial" pitchFamily="34" charset="0"/>
              </a:rPr>
              <a:t>2</a:t>
            </a:r>
            <a:r>
              <a:rPr lang="en-US" altLang="zh-CN" i="1" dirty="0">
                <a:solidFill>
                  <a:schemeClr val="tx1"/>
                </a:solidFill>
                <a:latin typeface="Times New Roman" pitchFamily="18" charset="0"/>
                <a:sym typeface="Arial" pitchFamily="34" charset="0"/>
              </a:rPr>
              <a:t>U</a:t>
            </a:r>
            <a:r>
              <a:rPr lang="en-US" altLang="zh-CN" baseline="-30000" dirty="0">
                <a:solidFill>
                  <a:schemeClr val="tx1"/>
                </a:solidFill>
                <a:latin typeface="Times New Roman" pitchFamily="18" charset="0"/>
                <a:sym typeface="Arial" pitchFamily="34" charset="0"/>
              </a:rPr>
              <a:t>GS</a:t>
            </a:r>
            <a:r>
              <a:rPr lang="en-US" altLang="zh-CN" baseline="-30000" dirty="0">
                <a:solidFill>
                  <a:schemeClr val="tx1"/>
                </a:solidFill>
                <a:latin typeface="宋体" pitchFamily="2" charset="-122"/>
                <a:sym typeface="宋体" pitchFamily="2" charset="-122"/>
              </a:rPr>
              <a:t>(</a:t>
            </a:r>
            <a:r>
              <a:rPr lang="en-US" altLang="zh-CN" baseline="-30000" dirty="0" err="1">
                <a:solidFill>
                  <a:schemeClr val="tx1"/>
                </a:solidFill>
                <a:latin typeface="Times New Roman" pitchFamily="18" charset="0"/>
                <a:sym typeface="Arial" pitchFamily="34" charset="0"/>
              </a:rPr>
              <a:t>th</a:t>
            </a:r>
            <a:r>
              <a:rPr lang="en-US" altLang="zh-CN" baseline="-30000" dirty="0">
                <a:solidFill>
                  <a:schemeClr val="tx1"/>
                </a:solidFill>
                <a:latin typeface="宋体" pitchFamily="2" charset="-122"/>
                <a:sym typeface="宋体" pitchFamily="2" charset="-122"/>
              </a:rPr>
              <a:t>)</a:t>
            </a:r>
          </a:p>
        </p:txBody>
      </p:sp>
      <p:cxnSp>
        <p:nvCxnSpPr>
          <p:cNvPr id="3" name="直接连接符 2"/>
          <p:cNvCxnSpPr/>
          <p:nvPr/>
        </p:nvCxnSpPr>
        <p:spPr>
          <a:xfrm flipV="1">
            <a:off x="7853737" y="3175420"/>
            <a:ext cx="0" cy="1656000"/>
          </a:xfrm>
          <a:prstGeom prst="line">
            <a:avLst/>
          </a:prstGeom>
          <a:ln>
            <a:solidFill>
              <a:srgbClr val="002060"/>
            </a:solidFill>
            <a:prstDash val="dashDot"/>
          </a:ln>
        </p:spPr>
        <p:style>
          <a:lnRef idx="1">
            <a:schemeClr val="accent1"/>
          </a:lnRef>
          <a:fillRef idx="0">
            <a:schemeClr val="accent1"/>
          </a:fillRef>
          <a:effectRef idx="0">
            <a:schemeClr val="accent1"/>
          </a:effectRef>
          <a:fontRef idx="minor">
            <a:schemeClr val="tx1"/>
          </a:fontRef>
        </p:style>
      </p:cxnSp>
      <p:sp>
        <p:nvSpPr>
          <p:cNvPr id="47" name="椭圆 46"/>
          <p:cNvSpPr/>
          <p:nvPr/>
        </p:nvSpPr>
        <p:spPr>
          <a:xfrm>
            <a:off x="7796606" y="3085736"/>
            <a:ext cx="108000" cy="108012"/>
          </a:xfrm>
          <a:prstGeom prst="ellipse">
            <a:avLst/>
          </a:prstGeom>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4609543C-3139-4A5D-8272-59AB885DCE6F}"/>
              </a:ext>
            </a:extLst>
          </p:cNvPr>
          <p:cNvSpPr txBox="1"/>
          <p:nvPr/>
        </p:nvSpPr>
        <p:spPr>
          <a:xfrm>
            <a:off x="7720378" y="6228020"/>
            <a:ext cx="518155" cy="369332"/>
          </a:xfrm>
          <a:prstGeom prst="rect">
            <a:avLst/>
          </a:prstGeom>
          <a:noFill/>
        </p:spPr>
        <p:txBody>
          <a:bodyPr wrap="none" rtlCol="0">
            <a:spAutoFit/>
          </a:bodyPr>
          <a:lstStyle/>
          <a:p>
            <a:r>
              <a:rPr lang="en-US" altLang="zh-CN" sz="1800" dirty="0">
                <a:solidFill>
                  <a:srgbClr val="E4A4DC"/>
                </a:solidFill>
              </a:rPr>
              <a:t>110</a:t>
            </a:r>
            <a:endParaRPr lang="zh-CN" altLang="en-US" sz="1800" dirty="0">
              <a:solidFill>
                <a:srgbClr val="E4A4D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filter="wipe(left)">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filter="wipe(left)">
                                      <p:cBhvr>
                                        <p:cTn id="12" dur="500"/>
                                        <p:tgtEl>
                                          <p:spTgt spid="21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08"/>
                                        </p:tgtEl>
                                        <p:attrNameLst>
                                          <p:attrName>style.visibility</p:attrName>
                                        </p:attrNameLst>
                                      </p:cBhvr>
                                      <p:to>
                                        <p:strVal val="visible"/>
                                      </p:to>
                                    </p:set>
                                    <p:animEffect filter="wipe(left)">
                                      <p:cBhvr>
                                        <p:cTn id="17" dur="500"/>
                                        <p:tgtEl>
                                          <p:spTgt spid="215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16" fill="hold" nodeType="clickEffect">
                                  <p:stCondLst>
                                    <p:cond delay="0"/>
                                  </p:stCondLst>
                                  <p:childTnLst>
                                    <p:set>
                                      <p:cBhvr>
                                        <p:cTn id="21" dur="1" fill="hold">
                                          <p:stCondLst>
                                            <p:cond delay="0"/>
                                          </p:stCondLst>
                                        </p:cTn>
                                        <p:tgtEl>
                                          <p:spTgt spid="21522"/>
                                        </p:tgtEl>
                                        <p:attrNameLst>
                                          <p:attrName>style.visibility</p:attrName>
                                        </p:attrNameLst>
                                      </p:cBhvr>
                                      <p:to>
                                        <p:strVal val="visible"/>
                                      </p:to>
                                    </p:set>
                                    <p:anim calcmode="lin" valueType="num">
                                      <p:cBhvr>
                                        <p:cTn id="22" dur="500" fill="hold"/>
                                        <p:tgtEl>
                                          <p:spTgt spid="21522"/>
                                        </p:tgtEl>
                                        <p:attrNameLst>
                                          <p:attrName>ppt_w</p:attrName>
                                        </p:attrNameLst>
                                      </p:cBhvr>
                                      <p:tavLst>
                                        <p:tav tm="0">
                                          <p:val>
                                            <p:fltVal val="0"/>
                                          </p:val>
                                        </p:tav>
                                        <p:tav tm="100000">
                                          <p:val>
                                            <p:strVal val="#ppt_w"/>
                                          </p:val>
                                        </p:tav>
                                      </p:tavLst>
                                    </p:anim>
                                    <p:anim calcmode="lin" valueType="num">
                                      <p:cBhvr>
                                        <p:cTn id="23" dur="500" fill="hold"/>
                                        <p:tgtEl>
                                          <p:spTgt spid="21522"/>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21512"/>
                                        </p:tgtEl>
                                        <p:attrNameLst>
                                          <p:attrName>style.visibility</p:attrName>
                                        </p:attrNameLst>
                                      </p:cBhvr>
                                      <p:to>
                                        <p:strVal val="visible"/>
                                      </p:to>
                                    </p:set>
                                    <p:anim calcmode="lin" valueType="num">
                                      <p:cBhvr>
                                        <p:cTn id="28" dur="500" fill="hold"/>
                                        <p:tgtEl>
                                          <p:spTgt spid="21512"/>
                                        </p:tgtEl>
                                        <p:attrNameLst>
                                          <p:attrName>ppt_w</p:attrName>
                                        </p:attrNameLst>
                                      </p:cBhvr>
                                      <p:tavLst>
                                        <p:tav tm="0">
                                          <p:val>
                                            <p:fltVal val="0"/>
                                          </p:val>
                                        </p:tav>
                                        <p:tav tm="100000">
                                          <p:val>
                                            <p:strVal val="#ppt_w"/>
                                          </p:val>
                                        </p:tav>
                                      </p:tavLst>
                                    </p:anim>
                                    <p:anim calcmode="lin" valueType="num">
                                      <p:cBhvr>
                                        <p:cTn id="29" dur="500" fill="hold"/>
                                        <p:tgtEl>
                                          <p:spTgt spid="21512"/>
                                        </p:tgtEl>
                                        <p:attrNameLst>
                                          <p:attrName>ppt_h</p:attrName>
                                        </p:attrNameLst>
                                      </p:cBhvr>
                                      <p:tavLst>
                                        <p:tav tm="0">
                                          <p:val>
                                            <p:fltVal val="0"/>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3" presetClass="entr" presetSubtype="16" fill="hold" nodeType="clickEffect">
                                  <p:stCondLst>
                                    <p:cond delay="0"/>
                                  </p:stCondLst>
                                  <p:childTnLst>
                                    <p:set>
                                      <p:cBhvr>
                                        <p:cTn id="33" dur="1" fill="hold">
                                          <p:stCondLst>
                                            <p:cond delay="0"/>
                                          </p:stCondLst>
                                        </p:cTn>
                                        <p:tgtEl>
                                          <p:spTgt spid="21531"/>
                                        </p:tgtEl>
                                        <p:attrNameLst>
                                          <p:attrName>style.visibility</p:attrName>
                                        </p:attrNameLst>
                                      </p:cBhvr>
                                      <p:to>
                                        <p:strVal val="visible"/>
                                      </p:to>
                                    </p:set>
                                    <p:anim calcmode="lin" valueType="num">
                                      <p:cBhvr>
                                        <p:cTn id="34" dur="500" fill="hold"/>
                                        <p:tgtEl>
                                          <p:spTgt spid="21531"/>
                                        </p:tgtEl>
                                        <p:attrNameLst>
                                          <p:attrName>ppt_w</p:attrName>
                                        </p:attrNameLst>
                                      </p:cBhvr>
                                      <p:tavLst>
                                        <p:tav tm="0">
                                          <p:val>
                                            <p:fltVal val="0"/>
                                          </p:val>
                                        </p:tav>
                                        <p:tav tm="100000">
                                          <p:val>
                                            <p:strVal val="#ppt_w"/>
                                          </p:val>
                                        </p:tav>
                                      </p:tavLst>
                                    </p:anim>
                                    <p:anim calcmode="lin" valueType="num">
                                      <p:cBhvr>
                                        <p:cTn id="35" dur="500" fill="hold"/>
                                        <p:tgtEl>
                                          <p:spTgt spid="21531"/>
                                        </p:tgtEl>
                                        <p:attrNameLst>
                                          <p:attrName>ppt_h</p:attrName>
                                        </p:attrNameLst>
                                      </p:cBhvr>
                                      <p:tavLst>
                                        <p:tav tm="0">
                                          <p:val>
                                            <p:fltVal val="0"/>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circle(in)">
                                      <p:cBhvr>
                                        <p:cTn id="40" dur="2000"/>
                                        <p:tgtEl>
                                          <p:spTgt spid="39"/>
                                        </p:tgtEl>
                                      </p:cBhvr>
                                    </p:animEffect>
                                  </p:childTnLst>
                                </p:cTn>
                              </p:par>
                            </p:childTnLst>
                          </p:cTn>
                        </p:par>
                      </p:childTnLst>
                    </p:cTn>
                  </p:par>
                  <p:par>
                    <p:cTn id="41" fill="hold">
                      <p:stCondLst>
                        <p:cond delay="indefinite"/>
                      </p:stCondLst>
                      <p:childTnLst>
                        <p:par>
                          <p:cTn id="42" fill="hold">
                            <p:stCondLst>
                              <p:cond delay="0"/>
                            </p:stCondLst>
                            <p:childTnLst>
                              <p:par>
                                <p:cTn id="43" presetID="23" presetClass="entr" presetSubtype="16" fill="hold" grpId="0" nodeType="clickEffect">
                                  <p:stCondLst>
                                    <p:cond delay="0"/>
                                  </p:stCondLst>
                                  <p:childTnLst>
                                    <p:set>
                                      <p:cBhvr>
                                        <p:cTn id="44" dur="1" fill="hold">
                                          <p:stCondLst>
                                            <p:cond delay="0"/>
                                          </p:stCondLst>
                                        </p:cTn>
                                        <p:tgtEl>
                                          <p:spTgt spid="21513"/>
                                        </p:tgtEl>
                                        <p:attrNameLst>
                                          <p:attrName>style.visibility</p:attrName>
                                        </p:attrNameLst>
                                      </p:cBhvr>
                                      <p:to>
                                        <p:strVal val="visible"/>
                                      </p:to>
                                    </p:set>
                                    <p:anim calcmode="lin" valueType="num">
                                      <p:cBhvr>
                                        <p:cTn id="45" dur="500" fill="hold"/>
                                        <p:tgtEl>
                                          <p:spTgt spid="21513"/>
                                        </p:tgtEl>
                                        <p:attrNameLst>
                                          <p:attrName>ppt_w</p:attrName>
                                        </p:attrNameLst>
                                      </p:cBhvr>
                                      <p:tavLst>
                                        <p:tav tm="0">
                                          <p:val>
                                            <p:fltVal val="0"/>
                                          </p:val>
                                        </p:tav>
                                        <p:tav tm="100000">
                                          <p:val>
                                            <p:strVal val="#ppt_w"/>
                                          </p:val>
                                        </p:tav>
                                      </p:tavLst>
                                    </p:anim>
                                    <p:anim calcmode="lin" valueType="num">
                                      <p:cBhvr>
                                        <p:cTn id="46" dur="500" fill="hold"/>
                                        <p:tgtEl>
                                          <p:spTgt spid="21513"/>
                                        </p:tgtEl>
                                        <p:attrNameLst>
                                          <p:attrName>ppt_h</p:attrName>
                                        </p:attrNameLst>
                                      </p:cBhvr>
                                      <p:tavLst>
                                        <p:tav tm="0">
                                          <p:val>
                                            <p:fltVal val="0"/>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grpId="0" nodeType="click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circle(in)">
                                      <p:cBhvr>
                                        <p:cTn id="51" dur="2000"/>
                                        <p:tgtEl>
                                          <p:spTgt spid="40"/>
                                        </p:tgtEl>
                                      </p:cBhvr>
                                    </p:animEffect>
                                  </p:childTnLst>
                                </p:cTn>
                              </p:par>
                            </p:childTnLst>
                          </p:cTn>
                        </p:par>
                      </p:childTnLst>
                    </p:cTn>
                  </p:par>
                  <p:par>
                    <p:cTn id="52" fill="hold">
                      <p:stCondLst>
                        <p:cond delay="indefinite"/>
                      </p:stCondLst>
                      <p:childTnLst>
                        <p:par>
                          <p:cTn id="53" fill="hold">
                            <p:stCondLst>
                              <p:cond delay="0"/>
                            </p:stCondLst>
                            <p:childTnLst>
                              <p:par>
                                <p:cTn id="54" presetID="6" presetClass="entr" presetSubtype="16" fill="hold" grpId="0" nodeType="click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circle(in)">
                                      <p:cBhvr>
                                        <p:cTn id="56" dur="2000"/>
                                        <p:tgtEl>
                                          <p:spTgt spid="41"/>
                                        </p:tgtEl>
                                      </p:cBhvr>
                                    </p:animEffect>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nodeType="clickEffect">
                                  <p:stCondLst>
                                    <p:cond delay="0"/>
                                  </p:stCondLst>
                                  <p:childTnLst>
                                    <p:set>
                                      <p:cBhvr>
                                        <p:cTn id="60" dur="1" fill="hold">
                                          <p:stCondLst>
                                            <p:cond delay="0"/>
                                          </p:stCondLst>
                                        </p:cTn>
                                        <p:tgtEl>
                                          <p:spTgt spid="21514"/>
                                        </p:tgtEl>
                                        <p:attrNameLst>
                                          <p:attrName>style.visibility</p:attrName>
                                        </p:attrNameLst>
                                      </p:cBhvr>
                                      <p:to>
                                        <p:strVal val="visible"/>
                                      </p:to>
                                    </p:set>
                                    <p:anim calcmode="lin" valueType="num">
                                      <p:cBhvr>
                                        <p:cTn id="61" dur="500" fill="hold"/>
                                        <p:tgtEl>
                                          <p:spTgt spid="21514"/>
                                        </p:tgtEl>
                                        <p:attrNameLst>
                                          <p:attrName>ppt_w</p:attrName>
                                        </p:attrNameLst>
                                      </p:cBhvr>
                                      <p:tavLst>
                                        <p:tav tm="0">
                                          <p:val>
                                            <p:fltVal val="0"/>
                                          </p:val>
                                        </p:tav>
                                        <p:tav tm="100000">
                                          <p:val>
                                            <p:strVal val="#ppt_w"/>
                                          </p:val>
                                        </p:tav>
                                      </p:tavLst>
                                    </p:anim>
                                    <p:anim calcmode="lin" valueType="num">
                                      <p:cBhvr>
                                        <p:cTn id="62" dur="500" fill="hold"/>
                                        <p:tgtEl>
                                          <p:spTgt spid="21514"/>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1509"/>
                                        </p:tgtEl>
                                        <p:attrNameLst>
                                          <p:attrName>style.visibility</p:attrName>
                                        </p:attrNameLst>
                                      </p:cBhvr>
                                      <p:to>
                                        <p:strVal val="visible"/>
                                      </p:to>
                                    </p:set>
                                    <p:animEffect filter="wipe(left)">
                                      <p:cBhvr>
                                        <p:cTn id="67" dur="500"/>
                                        <p:tgtEl>
                                          <p:spTgt spid="21509"/>
                                        </p:tgtEl>
                                      </p:cBhvr>
                                    </p:animEffect>
                                  </p:childTnLst>
                                </p:cTn>
                              </p:par>
                            </p:childTnLst>
                          </p:cTn>
                        </p:par>
                      </p:childTnLst>
                    </p:cTn>
                  </p:par>
                  <p:par>
                    <p:cTn id="68" fill="hold">
                      <p:stCondLst>
                        <p:cond delay="indefinite"/>
                      </p:stCondLst>
                      <p:childTnLst>
                        <p:par>
                          <p:cTn id="69" fill="hold">
                            <p:stCondLst>
                              <p:cond delay="0"/>
                            </p:stCondLst>
                            <p:childTnLst>
                              <p:par>
                                <p:cTn id="70" presetID="6" presetClass="entr" presetSubtype="16" fill="hold" grpId="0" nodeType="click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circle(in)">
                                      <p:cBhvr>
                                        <p:cTn id="72" dur="2000"/>
                                        <p:tgtEl>
                                          <p:spTgt spid="42"/>
                                        </p:tgtEl>
                                      </p:cBhvr>
                                    </p:animEffect>
                                  </p:childTnLst>
                                </p:cTn>
                              </p:par>
                            </p:childTnLst>
                          </p:cTn>
                        </p:par>
                      </p:childTnLst>
                    </p:cTn>
                  </p:par>
                  <p:par>
                    <p:cTn id="73" fill="hold">
                      <p:stCondLst>
                        <p:cond delay="indefinite"/>
                      </p:stCondLst>
                      <p:childTnLst>
                        <p:par>
                          <p:cTn id="74" fill="hold">
                            <p:stCondLst>
                              <p:cond delay="0"/>
                            </p:stCondLst>
                            <p:childTnLst>
                              <p:par>
                                <p:cTn id="75" presetID="6" presetClass="entr" presetSubtype="16" fill="hold" grpId="0" nodeType="click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circle(in)">
                                      <p:cBhvr>
                                        <p:cTn id="77" dur="2000"/>
                                        <p:tgtEl>
                                          <p:spTgt spid="43"/>
                                        </p:tgtEl>
                                      </p:cBhvr>
                                    </p:animEffect>
                                  </p:childTnLst>
                                </p:cTn>
                              </p:par>
                            </p:childTnLst>
                          </p:cTn>
                        </p:par>
                      </p:childTnLst>
                    </p:cTn>
                  </p:par>
                  <p:par>
                    <p:cTn id="78" fill="hold">
                      <p:stCondLst>
                        <p:cond delay="indefinite"/>
                      </p:stCondLst>
                      <p:childTnLst>
                        <p:par>
                          <p:cTn id="79" fill="hold">
                            <p:stCondLst>
                              <p:cond delay="0"/>
                            </p:stCondLst>
                            <p:childTnLst>
                              <p:par>
                                <p:cTn id="80" presetID="23" presetClass="entr" presetSubtype="16" fill="hold" nodeType="clickEffect">
                                  <p:stCondLst>
                                    <p:cond delay="0"/>
                                  </p:stCondLst>
                                  <p:childTnLst>
                                    <p:set>
                                      <p:cBhvr>
                                        <p:cTn id="81" dur="1" fill="hold">
                                          <p:stCondLst>
                                            <p:cond delay="0"/>
                                          </p:stCondLst>
                                        </p:cTn>
                                        <p:tgtEl>
                                          <p:spTgt spid="21518"/>
                                        </p:tgtEl>
                                        <p:attrNameLst>
                                          <p:attrName>style.visibility</p:attrName>
                                        </p:attrNameLst>
                                      </p:cBhvr>
                                      <p:to>
                                        <p:strVal val="visible"/>
                                      </p:to>
                                    </p:set>
                                    <p:anim calcmode="lin" valueType="num">
                                      <p:cBhvr>
                                        <p:cTn id="82" dur="500" fill="hold"/>
                                        <p:tgtEl>
                                          <p:spTgt spid="21518"/>
                                        </p:tgtEl>
                                        <p:attrNameLst>
                                          <p:attrName>ppt_w</p:attrName>
                                        </p:attrNameLst>
                                      </p:cBhvr>
                                      <p:tavLst>
                                        <p:tav tm="0">
                                          <p:val>
                                            <p:fltVal val="0"/>
                                          </p:val>
                                        </p:tav>
                                        <p:tav tm="100000">
                                          <p:val>
                                            <p:strVal val="#ppt_w"/>
                                          </p:val>
                                        </p:tav>
                                      </p:tavLst>
                                    </p:anim>
                                    <p:anim calcmode="lin" valueType="num">
                                      <p:cBhvr>
                                        <p:cTn id="83" dur="500" fill="hold"/>
                                        <p:tgtEl>
                                          <p:spTgt spid="21518"/>
                                        </p:tgtEl>
                                        <p:attrNameLst>
                                          <p:attrName>ppt_h</p:attrName>
                                        </p:attrNameLst>
                                      </p:cBhvr>
                                      <p:tavLst>
                                        <p:tav tm="0">
                                          <p:val>
                                            <p:fltVal val="0"/>
                                          </p:val>
                                        </p:tav>
                                        <p:tav tm="100000">
                                          <p:val>
                                            <p:strVal val="#ppt_h"/>
                                          </p:val>
                                        </p:tav>
                                      </p:tavLst>
                                    </p:anim>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21535"/>
                                        </p:tgtEl>
                                        <p:attrNameLst>
                                          <p:attrName>style.visibility</p:attrName>
                                        </p:attrNameLst>
                                      </p:cBhvr>
                                      <p:to>
                                        <p:strVal val="visible"/>
                                      </p:to>
                                    </p:set>
                                    <p:animEffect transition="in" filter="wipe(left)">
                                      <p:cBhvr>
                                        <p:cTn id="88" dur="2000"/>
                                        <p:tgtEl>
                                          <p:spTgt spid="21535"/>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21510"/>
                                        </p:tgtEl>
                                        <p:attrNameLst>
                                          <p:attrName>style.visibility</p:attrName>
                                        </p:attrNameLst>
                                      </p:cBhvr>
                                      <p:to>
                                        <p:strVal val="visible"/>
                                      </p:to>
                                    </p:set>
                                    <p:animEffect filter="wipe(left)">
                                      <p:cBhvr>
                                        <p:cTn id="93" dur="500"/>
                                        <p:tgtEl>
                                          <p:spTgt spid="21510"/>
                                        </p:tgtEl>
                                      </p:cBhvr>
                                    </p:animEffect>
                                  </p:childTnLst>
                                </p:cTn>
                              </p:par>
                            </p:childTnLst>
                          </p:cTn>
                        </p:par>
                      </p:childTnLst>
                    </p:cTn>
                  </p:par>
                  <p:par>
                    <p:cTn id="94" fill="hold">
                      <p:stCondLst>
                        <p:cond delay="indefinite"/>
                      </p:stCondLst>
                      <p:childTnLst>
                        <p:par>
                          <p:cTn id="95" fill="hold">
                            <p:stCondLst>
                              <p:cond delay="0"/>
                            </p:stCondLst>
                            <p:childTnLst>
                              <p:par>
                                <p:cTn id="96" presetID="6" presetClass="entr" presetSubtype="16" fill="hold" grpId="0" nodeType="clickEffect">
                                  <p:stCondLst>
                                    <p:cond delay="0"/>
                                  </p:stCondLst>
                                  <p:childTnLst>
                                    <p:set>
                                      <p:cBhvr>
                                        <p:cTn id="97" dur="1" fill="hold">
                                          <p:stCondLst>
                                            <p:cond delay="0"/>
                                          </p:stCondLst>
                                        </p:cTn>
                                        <p:tgtEl>
                                          <p:spTgt spid="47"/>
                                        </p:tgtEl>
                                        <p:attrNameLst>
                                          <p:attrName>style.visibility</p:attrName>
                                        </p:attrNameLst>
                                      </p:cBhvr>
                                      <p:to>
                                        <p:strVal val="visible"/>
                                      </p:to>
                                    </p:set>
                                    <p:animEffect transition="in" filter="circle(in)">
                                      <p:cBhvr>
                                        <p:cTn id="98" dur="2000"/>
                                        <p:tgtEl>
                                          <p:spTgt spid="47"/>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1" fill="hold" nodeType="clickEffect">
                                  <p:stCondLst>
                                    <p:cond delay="0"/>
                                  </p:stCondLst>
                                  <p:childTnLst>
                                    <p:set>
                                      <p:cBhvr>
                                        <p:cTn id="102" dur="1" fill="hold">
                                          <p:stCondLst>
                                            <p:cond delay="0"/>
                                          </p:stCondLst>
                                        </p:cTn>
                                        <p:tgtEl>
                                          <p:spTgt spid="3"/>
                                        </p:tgtEl>
                                        <p:attrNameLst>
                                          <p:attrName>style.visibility</p:attrName>
                                        </p:attrNameLst>
                                      </p:cBhvr>
                                      <p:to>
                                        <p:strVal val="visible"/>
                                      </p:to>
                                    </p:set>
                                    <p:animEffect transition="in" filter="wipe(up)">
                                      <p:cBhvr>
                                        <p:cTn id="103" dur="500"/>
                                        <p:tgtEl>
                                          <p:spTgt spid="3"/>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21536"/>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21539"/>
                                        </p:tgtEl>
                                        <p:attrNameLst>
                                          <p:attrName>style.visibility</p:attrName>
                                        </p:attrNameLst>
                                      </p:cBhvr>
                                      <p:to>
                                        <p:strVal val="visible"/>
                                      </p:to>
                                    </p:set>
                                    <p:animEffect filter="wipe(left)">
                                      <p:cBhvr>
                                        <p:cTn id="112" dur="500"/>
                                        <p:tgtEl>
                                          <p:spTgt spid="21539"/>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21540"/>
                                        </p:tgtEl>
                                        <p:attrNameLst>
                                          <p:attrName>style.visibility</p:attrName>
                                        </p:attrNameLst>
                                      </p:cBhvr>
                                      <p:to>
                                        <p:strVal val="visible"/>
                                      </p:to>
                                    </p:set>
                                    <p:animEffect filter="wipe(left)">
                                      <p:cBhvr>
                                        <p:cTn id="117" dur="500"/>
                                        <p:tgtEl>
                                          <p:spTgt spid="21540"/>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21542"/>
                                        </p:tgtEl>
                                        <p:attrNameLst>
                                          <p:attrName>style.visibility</p:attrName>
                                        </p:attrNameLst>
                                      </p:cBhvr>
                                      <p:to>
                                        <p:strVal val="visible"/>
                                      </p:to>
                                    </p:set>
                                    <p:animEffect filter="wipe(left)">
                                      <p:cBhvr>
                                        <p:cTn id="122" dur="500"/>
                                        <p:tgtEl>
                                          <p:spTgt spid="21542"/>
                                        </p:tgtEl>
                                      </p:cBhvr>
                                    </p:animEffect>
                                  </p:childTnLst>
                                </p:cTn>
                              </p:par>
                            </p:childTnLst>
                          </p:cTn>
                        </p:par>
                      </p:childTnLst>
                    </p:cTn>
                  </p:par>
                  <p:par>
                    <p:cTn id="123" fill="hold">
                      <p:stCondLst>
                        <p:cond delay="indefinite"/>
                      </p:stCondLst>
                      <p:childTnLst>
                        <p:par>
                          <p:cTn id="124" fill="hold">
                            <p:stCondLst>
                              <p:cond delay="0"/>
                            </p:stCondLst>
                            <p:childTnLst>
                              <p:par>
                                <p:cTn id="125" presetID="23" presetClass="entr" presetSubtype="16" fill="hold" grpId="0" nodeType="clickEffect">
                                  <p:stCondLst>
                                    <p:cond delay="0"/>
                                  </p:stCondLst>
                                  <p:childTnLst>
                                    <p:set>
                                      <p:cBhvr>
                                        <p:cTn id="126" dur="1" fill="hold">
                                          <p:stCondLst>
                                            <p:cond delay="0"/>
                                          </p:stCondLst>
                                        </p:cTn>
                                        <p:tgtEl>
                                          <p:spTgt spid="44"/>
                                        </p:tgtEl>
                                        <p:attrNameLst>
                                          <p:attrName>style.visibility</p:attrName>
                                        </p:attrNameLst>
                                      </p:cBhvr>
                                      <p:to>
                                        <p:strVal val="visible"/>
                                      </p:to>
                                    </p:set>
                                    <p:anim calcmode="lin" valueType="num">
                                      <p:cBhvr>
                                        <p:cTn id="127" dur="500" fill="hold"/>
                                        <p:tgtEl>
                                          <p:spTgt spid="44"/>
                                        </p:tgtEl>
                                        <p:attrNameLst>
                                          <p:attrName>ppt_w</p:attrName>
                                        </p:attrNameLst>
                                      </p:cBhvr>
                                      <p:tavLst>
                                        <p:tav tm="0">
                                          <p:val>
                                            <p:fltVal val="0"/>
                                          </p:val>
                                        </p:tav>
                                        <p:tav tm="100000">
                                          <p:val>
                                            <p:strVal val="#ppt_w"/>
                                          </p:val>
                                        </p:tav>
                                      </p:tavLst>
                                    </p:anim>
                                    <p:anim calcmode="lin" valueType="num">
                                      <p:cBhvr>
                                        <p:cTn id="128" dur="500" fill="hold"/>
                                        <p:tgtEl>
                                          <p:spTgt spid="4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bldLvl="0"/>
      <p:bldP spid="21508" grpId="0" bldLvl="0"/>
      <p:bldP spid="21509" grpId="0" bldLvl="0"/>
      <p:bldP spid="21510" grpId="0" bldLvl="0"/>
      <p:bldP spid="21512" grpId="0" animBg="1"/>
      <p:bldP spid="21513" grpId="0" bldLvl="0"/>
      <p:bldP spid="21535" grpId="0" bldLvl="0"/>
      <p:bldP spid="21539" grpId="0" bldLvl="0"/>
      <p:bldP spid="21540" grpId="0" bldLvl="0"/>
      <p:bldP spid="21542" grpId="0" bldLvl="0"/>
      <p:bldP spid="39" grpId="0" animBg="1"/>
      <p:bldP spid="40" grpId="0" animBg="1"/>
      <p:bldP spid="41" grpId="0" animBg="1"/>
      <p:bldP spid="42" grpId="0" animBg="1"/>
      <p:bldP spid="43" grpId="0" animBg="1"/>
      <p:bldP spid="44" grpId="0" bldLvl="0"/>
      <p:bldP spid="4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55576" y="1348742"/>
            <a:ext cx="43418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l">
              <a:buFont typeface="Wingdings" pitchFamily="2" charset="2"/>
              <a:buChar char="Ø"/>
            </a:pPr>
            <a:r>
              <a:rPr lang="zh-CN" altLang="en-US" dirty="0">
                <a:solidFill>
                  <a:srgbClr val="C00000"/>
                </a:solidFill>
                <a:latin typeface="Times New Roman" pitchFamily="18" charset="0"/>
                <a:sym typeface="Arial" pitchFamily="34" charset="0"/>
              </a:rPr>
              <a:t>低频跨导 </a:t>
            </a:r>
            <a:r>
              <a:rPr lang="en-US" altLang="zh-CN" i="1" dirty="0" err="1">
                <a:solidFill>
                  <a:srgbClr val="C00000"/>
                </a:solidFill>
                <a:latin typeface="Times New Roman" pitchFamily="18" charset="0"/>
                <a:sym typeface="Arial" pitchFamily="34" charset="0"/>
              </a:rPr>
              <a:t>g</a:t>
            </a:r>
            <a:r>
              <a:rPr lang="en-US" altLang="zh-CN" baseline="-30000" dirty="0" err="1">
                <a:solidFill>
                  <a:srgbClr val="C00000"/>
                </a:solidFill>
                <a:latin typeface="Times New Roman" pitchFamily="18" charset="0"/>
                <a:sym typeface="Arial" pitchFamily="34" charset="0"/>
              </a:rPr>
              <a:t>m</a:t>
            </a:r>
            <a:r>
              <a:rPr lang="en-US" altLang="zh-CN" baseline="-30000" dirty="0">
                <a:solidFill>
                  <a:srgbClr val="C00000"/>
                </a:solidFill>
                <a:latin typeface="Times New Roman" pitchFamily="18" charset="0"/>
                <a:sym typeface="Arial" pitchFamily="34" charset="0"/>
              </a:rPr>
              <a:t> </a:t>
            </a:r>
            <a:endParaRPr lang="zh-CN" altLang="en-US" sz="2000" dirty="0">
              <a:solidFill>
                <a:srgbClr val="C00000"/>
              </a:solidFill>
              <a:latin typeface="Times New Roman" pitchFamily="18" charset="0"/>
            </a:endParaRPr>
          </a:p>
        </p:txBody>
      </p:sp>
      <p:pic>
        <p:nvPicPr>
          <p:cNvPr id="22531" name="Object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2525" y="1920848"/>
            <a:ext cx="2678460" cy="86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Rectangle 4"/>
          <p:cNvSpPr>
            <a:spLocks noChangeArrowheads="1"/>
          </p:cNvSpPr>
          <p:nvPr/>
        </p:nvSpPr>
        <p:spPr bwMode="auto">
          <a:xfrm>
            <a:off x="1120911" y="2852936"/>
            <a:ext cx="706265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spcBef>
                <a:spcPct val="20000"/>
              </a:spcBef>
            </a:pPr>
            <a:r>
              <a:rPr lang="en-US" altLang="zh-CN" dirty="0">
                <a:solidFill>
                  <a:schemeClr val="tx1"/>
                </a:solidFill>
                <a:latin typeface="Times New Roman" pitchFamily="18" charset="0"/>
                <a:sym typeface="Arial" pitchFamily="34" charset="0"/>
              </a:rPr>
              <a:t>——</a:t>
            </a:r>
            <a:r>
              <a:rPr lang="zh-CN" altLang="en-US" dirty="0">
                <a:solidFill>
                  <a:schemeClr val="tx1"/>
                </a:solidFill>
                <a:latin typeface="Times New Roman" pitchFamily="18" charset="0"/>
                <a:sym typeface="Arial" pitchFamily="34" charset="0"/>
              </a:rPr>
              <a:t>反映</a:t>
            </a:r>
            <a:r>
              <a:rPr lang="en-US" altLang="zh-CN" i="1" dirty="0" err="1">
                <a:solidFill>
                  <a:schemeClr val="tx1"/>
                </a:solidFill>
                <a:latin typeface="Times New Roman" pitchFamily="18" charset="0"/>
                <a:sym typeface="Arial" pitchFamily="34" charset="0"/>
              </a:rPr>
              <a:t>u</a:t>
            </a:r>
            <a:r>
              <a:rPr lang="en-US" altLang="zh-CN" baseline="-30000" dirty="0" err="1">
                <a:solidFill>
                  <a:schemeClr val="tx1"/>
                </a:solidFill>
                <a:latin typeface="Times New Roman" pitchFamily="18" charset="0"/>
                <a:sym typeface="Arial" pitchFamily="34" charset="0"/>
              </a:rPr>
              <a:t>GS</a:t>
            </a:r>
            <a:r>
              <a:rPr lang="en-US" altLang="zh-CN" baseline="-30000" dirty="0">
                <a:solidFill>
                  <a:schemeClr val="tx1"/>
                </a:solidFill>
                <a:latin typeface="Times New Roman" pitchFamily="18" charset="0"/>
                <a:sym typeface="Arial" pitchFamily="34" charset="0"/>
              </a:rPr>
              <a:t> </a:t>
            </a:r>
            <a:r>
              <a:rPr lang="zh-CN" altLang="en-US" dirty="0">
                <a:solidFill>
                  <a:schemeClr val="tx1"/>
                </a:solidFill>
                <a:latin typeface="Times New Roman" pitchFamily="18" charset="0"/>
                <a:sym typeface="Arial" pitchFamily="34" charset="0"/>
              </a:rPr>
              <a:t>对 </a:t>
            </a:r>
            <a:r>
              <a:rPr lang="en-US" altLang="zh-CN" i="1" dirty="0" err="1">
                <a:solidFill>
                  <a:schemeClr val="tx1"/>
                </a:solidFill>
                <a:latin typeface="Times New Roman" pitchFamily="18" charset="0"/>
                <a:sym typeface="Arial" pitchFamily="34" charset="0"/>
              </a:rPr>
              <a:t>i</a:t>
            </a:r>
            <a:r>
              <a:rPr lang="en-US" altLang="zh-CN" baseline="-25000" dirty="0" err="1">
                <a:solidFill>
                  <a:schemeClr val="tx1"/>
                </a:solidFill>
                <a:latin typeface="Times New Roman" pitchFamily="18" charset="0"/>
                <a:sym typeface="Arial" pitchFamily="34" charset="0"/>
              </a:rPr>
              <a:t>D</a:t>
            </a:r>
            <a:r>
              <a:rPr lang="en-US" altLang="zh-CN" baseline="-25000" dirty="0">
                <a:solidFill>
                  <a:schemeClr val="tx1"/>
                </a:solidFill>
                <a:latin typeface="Times New Roman" pitchFamily="18" charset="0"/>
                <a:sym typeface="Arial" pitchFamily="34" charset="0"/>
              </a:rPr>
              <a:t> </a:t>
            </a:r>
            <a:r>
              <a:rPr lang="zh-CN" altLang="en-US" dirty="0">
                <a:solidFill>
                  <a:schemeClr val="tx1"/>
                </a:solidFill>
                <a:latin typeface="Times New Roman" pitchFamily="18" charset="0"/>
                <a:sym typeface="Arial" pitchFamily="34" charset="0"/>
              </a:rPr>
              <a:t>的控制能力</a:t>
            </a:r>
            <a:r>
              <a:rPr lang="en-US" altLang="zh-CN" dirty="0">
                <a:solidFill>
                  <a:schemeClr val="tx1"/>
                </a:solidFill>
                <a:latin typeface="Times New Roman" pitchFamily="18" charset="0"/>
                <a:sym typeface="Arial" pitchFamily="34" charset="0"/>
              </a:rPr>
              <a:t>,</a:t>
            </a:r>
            <a:r>
              <a:rPr lang="zh-CN" altLang="en-US" dirty="0">
                <a:solidFill>
                  <a:schemeClr val="tx1"/>
                </a:solidFill>
                <a:latin typeface="Times New Roman" pitchFamily="18" charset="0"/>
                <a:sym typeface="Arial" pitchFamily="34" charset="0"/>
              </a:rPr>
              <a:t> 一般为几</a:t>
            </a:r>
            <a:r>
              <a:rPr lang="zh-CN" altLang="en-US" dirty="0">
                <a:solidFill>
                  <a:schemeClr val="tx1"/>
                </a:solidFill>
                <a:latin typeface="宋体" pitchFamily="2" charset="-122"/>
                <a:sym typeface="宋体" pitchFamily="2" charset="-122"/>
              </a:rPr>
              <a:t>毫西。</a:t>
            </a:r>
            <a:r>
              <a:rPr lang="zh-CN" altLang="en-US" dirty="0">
                <a:solidFill>
                  <a:schemeClr val="tx1"/>
                </a:solidFill>
                <a:latin typeface="Times New Roman" pitchFamily="18" charset="0"/>
                <a:sym typeface="Arial" pitchFamily="34" charset="0"/>
              </a:rPr>
              <a:t> </a:t>
            </a:r>
            <a:endParaRPr lang="zh-CN" altLang="en-US" dirty="0">
              <a:solidFill>
                <a:schemeClr val="tx1"/>
              </a:solidFill>
              <a:latin typeface="宋体" pitchFamily="2" charset="-122"/>
              <a:sym typeface="宋体" pitchFamily="2" charset="-122"/>
            </a:endParaRPr>
          </a:p>
        </p:txBody>
      </p:sp>
      <p:grpSp>
        <p:nvGrpSpPr>
          <p:cNvPr id="22533" name="Group 5"/>
          <p:cNvGrpSpPr>
            <a:grpSpLocks/>
          </p:cNvGrpSpPr>
          <p:nvPr/>
        </p:nvGrpSpPr>
        <p:grpSpPr bwMode="auto">
          <a:xfrm>
            <a:off x="6173601" y="404664"/>
            <a:ext cx="2682875" cy="1676400"/>
            <a:chOff x="0" y="0"/>
            <a:chExt cx="1690" cy="1056"/>
          </a:xfrm>
        </p:grpSpPr>
        <p:sp>
          <p:nvSpPr>
            <p:cNvPr id="21518" name="Line 6"/>
            <p:cNvSpPr>
              <a:spLocks noChangeShapeType="1"/>
            </p:cNvSpPr>
            <p:nvPr/>
          </p:nvSpPr>
          <p:spPr bwMode="auto">
            <a:xfrm>
              <a:off x="0" y="1056"/>
              <a:ext cx="1296" cy="1"/>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1519" name="Line 7"/>
            <p:cNvSpPr>
              <a:spLocks noChangeShapeType="1"/>
            </p:cNvSpPr>
            <p:nvPr/>
          </p:nvSpPr>
          <p:spPr bwMode="auto">
            <a:xfrm flipV="1">
              <a:off x="576" y="240"/>
              <a:ext cx="1" cy="816"/>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1520" name="Text Box 8"/>
            <p:cNvSpPr>
              <a:spLocks noChangeArrowheads="1"/>
            </p:cNvSpPr>
            <p:nvPr/>
          </p:nvSpPr>
          <p:spPr bwMode="auto">
            <a:xfrm>
              <a:off x="1056" y="660"/>
              <a:ext cx="6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i="1">
                  <a:solidFill>
                    <a:schemeClr val="tx1"/>
                  </a:solidFill>
                  <a:latin typeface="Times New Roman" pitchFamily="18" charset="0"/>
                  <a:sym typeface="Arial" pitchFamily="34" charset="0"/>
                </a:rPr>
                <a:t>u</a:t>
              </a:r>
              <a:r>
                <a:rPr lang="en-US" altLang="zh-CN" baseline="-25000">
                  <a:solidFill>
                    <a:schemeClr val="tx1"/>
                  </a:solidFill>
                  <a:latin typeface="Times New Roman" pitchFamily="18" charset="0"/>
                  <a:sym typeface="Arial" pitchFamily="34" charset="0"/>
                </a:rPr>
                <a:t>GS</a:t>
              </a:r>
              <a:r>
                <a:rPr lang="en-US" altLang="zh-CN">
                  <a:solidFill>
                    <a:schemeClr val="tx1"/>
                  </a:solidFill>
                  <a:latin typeface="Times New Roman" pitchFamily="18" charset="0"/>
                  <a:sym typeface="Arial" pitchFamily="34" charset="0"/>
                </a:rPr>
                <a:t> /V</a:t>
              </a:r>
              <a:endParaRPr lang="zh-CN" altLang="en-US">
                <a:latin typeface="Times New Roman" pitchFamily="18" charset="0"/>
              </a:endParaRPr>
            </a:p>
          </p:txBody>
        </p:sp>
        <p:sp>
          <p:nvSpPr>
            <p:cNvPr id="21521" name="Text Box 9"/>
            <p:cNvSpPr>
              <a:spLocks noChangeArrowheads="1"/>
            </p:cNvSpPr>
            <p:nvPr/>
          </p:nvSpPr>
          <p:spPr bwMode="auto">
            <a:xfrm>
              <a:off x="288" y="0"/>
              <a:ext cx="6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i="1">
                  <a:solidFill>
                    <a:schemeClr val="tx1"/>
                  </a:solidFill>
                  <a:latin typeface="Times New Roman" pitchFamily="18" charset="0"/>
                  <a:sym typeface="Arial" pitchFamily="34" charset="0"/>
                </a:rPr>
                <a:t>i</a:t>
              </a:r>
              <a:r>
                <a:rPr lang="en-US" altLang="zh-CN" baseline="-25000">
                  <a:solidFill>
                    <a:schemeClr val="tx1"/>
                  </a:solidFill>
                  <a:latin typeface="Times New Roman" pitchFamily="18" charset="0"/>
                  <a:sym typeface="Arial" pitchFamily="34" charset="0"/>
                </a:rPr>
                <a:t>D</a:t>
              </a:r>
              <a:r>
                <a:rPr lang="en-US" altLang="zh-CN">
                  <a:solidFill>
                    <a:schemeClr val="tx1"/>
                  </a:solidFill>
                  <a:latin typeface="Times New Roman" pitchFamily="18" charset="0"/>
                  <a:sym typeface="Arial" pitchFamily="34" charset="0"/>
                </a:rPr>
                <a:t> /mA</a:t>
              </a:r>
              <a:endParaRPr lang="zh-CN" altLang="en-US">
                <a:latin typeface="Times New Roman" pitchFamily="18" charset="0"/>
              </a:endParaRPr>
            </a:p>
          </p:txBody>
        </p:sp>
        <p:sp>
          <p:nvSpPr>
            <p:cNvPr id="21522" name="未知"/>
            <p:cNvSpPr>
              <a:spLocks noChangeArrowheads="1"/>
            </p:cNvSpPr>
            <p:nvPr/>
          </p:nvSpPr>
          <p:spPr bwMode="auto">
            <a:xfrm>
              <a:off x="133" y="267"/>
              <a:ext cx="816" cy="788"/>
            </a:xfrm>
            <a:custGeom>
              <a:avLst/>
              <a:gdLst>
                <a:gd name="T0" fmla="*/ 0 w 528"/>
                <a:gd name="T1" fmla="*/ 1086 h 572"/>
                <a:gd name="T2" fmla="*/ 377 w 528"/>
                <a:gd name="T3" fmla="*/ 1006 h 572"/>
                <a:gd name="T4" fmla="*/ 805 w 528"/>
                <a:gd name="T5" fmla="*/ 664 h 572"/>
                <a:gd name="T6" fmla="*/ 1261 w 528"/>
                <a:gd name="T7" fmla="*/ 0 h 5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8" h="572">
                  <a:moveTo>
                    <a:pt x="0" y="572"/>
                  </a:moveTo>
                  <a:cubicBezTo>
                    <a:pt x="26" y="565"/>
                    <a:pt x="102" y="567"/>
                    <a:pt x="158" y="530"/>
                  </a:cubicBezTo>
                  <a:cubicBezTo>
                    <a:pt x="214" y="493"/>
                    <a:pt x="275" y="438"/>
                    <a:pt x="337" y="350"/>
                  </a:cubicBezTo>
                  <a:cubicBezTo>
                    <a:pt x="399" y="262"/>
                    <a:pt x="471" y="127"/>
                    <a:pt x="528" y="0"/>
                  </a:cubicBezTo>
                </a:path>
              </a:pathLst>
            </a:custGeom>
            <a:noFill/>
            <a:ln w="381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23" name="Oval 11"/>
            <p:cNvSpPr>
              <a:spLocks noChangeArrowheads="1"/>
            </p:cNvSpPr>
            <p:nvPr/>
          </p:nvSpPr>
          <p:spPr bwMode="auto">
            <a:xfrm>
              <a:off x="729" y="575"/>
              <a:ext cx="56" cy="56"/>
            </a:xfrm>
            <a:prstGeom prst="ellipse">
              <a:avLst/>
            </a:prstGeom>
            <a:solidFill>
              <a:srgbClr val="FF0066"/>
            </a:solidFill>
            <a:ln w="9525">
              <a:solidFill>
                <a:srgbClr val="FF0066"/>
              </a:solidFill>
              <a:round/>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21524" name="Text Box 12"/>
            <p:cNvSpPr>
              <a:spLocks noChangeArrowheads="1"/>
            </p:cNvSpPr>
            <p:nvPr/>
          </p:nvSpPr>
          <p:spPr bwMode="auto">
            <a:xfrm>
              <a:off x="555" y="329"/>
              <a:ext cx="3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i="1">
                  <a:solidFill>
                    <a:srgbClr val="000000"/>
                  </a:solidFill>
                  <a:latin typeface="Times New Roman" pitchFamily="18" charset="0"/>
                  <a:sym typeface="Arial" pitchFamily="34" charset="0"/>
                </a:rPr>
                <a:t>Q</a:t>
              </a:r>
              <a:endParaRPr lang="zh-CN" altLang="en-US">
                <a:latin typeface="Times New Roman" pitchFamily="18" charset="0"/>
              </a:endParaRPr>
            </a:p>
          </p:txBody>
        </p:sp>
      </p:grpSp>
      <p:sp>
        <p:nvSpPr>
          <p:cNvPr id="22541" name="Line 13"/>
          <p:cNvSpPr>
            <a:spLocks noChangeShapeType="1"/>
          </p:cNvSpPr>
          <p:nvPr/>
        </p:nvSpPr>
        <p:spPr bwMode="auto">
          <a:xfrm flipH="1">
            <a:off x="6822889" y="1014264"/>
            <a:ext cx="819150" cy="1104900"/>
          </a:xfrm>
          <a:prstGeom prst="line">
            <a:avLst/>
          </a:prstGeom>
          <a:noFill/>
          <a:ln w="19050">
            <a:solidFill>
              <a:srgbClr val="FF00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2" name="Text Box 14"/>
          <p:cNvSpPr>
            <a:spLocks noChangeArrowheads="1"/>
          </p:cNvSpPr>
          <p:nvPr/>
        </p:nvSpPr>
        <p:spPr bwMode="auto">
          <a:xfrm>
            <a:off x="6921314" y="2017564"/>
            <a:ext cx="33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a:solidFill>
                  <a:schemeClr val="tx1"/>
                </a:solidFill>
                <a:latin typeface="Times New Roman" pitchFamily="18" charset="0"/>
                <a:sym typeface="Arial" pitchFamily="34" charset="0"/>
              </a:rPr>
              <a:t>O</a:t>
            </a:r>
            <a:endParaRPr lang="zh-CN" altLang="en-US">
              <a:latin typeface="Times New Roman" pitchFamily="18" charset="0"/>
            </a:endParaRPr>
          </a:p>
        </p:txBody>
      </p:sp>
      <p:sp>
        <p:nvSpPr>
          <p:cNvPr id="21512" name="Text Box 16"/>
          <p:cNvSpPr>
            <a:spLocks noChangeArrowheads="1"/>
          </p:cNvSpPr>
          <p:nvPr/>
        </p:nvSpPr>
        <p:spPr bwMode="auto">
          <a:xfrm>
            <a:off x="580230" y="709536"/>
            <a:ext cx="5791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20000"/>
              </a:spcBef>
            </a:pPr>
            <a:r>
              <a:rPr lang="en-US" altLang="zh-CN" sz="2800" b="0" dirty="0">
                <a:solidFill>
                  <a:srgbClr val="0000FF"/>
                </a:solidFill>
                <a:latin typeface="黑体" panose="02010609060101010101" pitchFamily="49" charset="-122"/>
                <a:ea typeface="黑体" panose="02010609060101010101" pitchFamily="49" charset="-122"/>
                <a:sym typeface="Arial" pitchFamily="34" charset="0"/>
              </a:rPr>
              <a:t>2</a:t>
            </a:r>
            <a:r>
              <a:rPr lang="zh-CN" altLang="en-US" sz="2800" b="0" dirty="0">
                <a:solidFill>
                  <a:srgbClr val="0000FF"/>
                </a:solidFill>
                <a:latin typeface="黑体" panose="02010609060101010101" pitchFamily="49" charset="-122"/>
                <a:ea typeface="黑体" panose="02010609060101010101" pitchFamily="49" charset="-122"/>
                <a:sym typeface="Arial" pitchFamily="34" charset="0"/>
              </a:rPr>
              <a:t>、交流参数：低频跨导、极间电容</a:t>
            </a:r>
            <a:endParaRPr lang="zh-CN" altLang="en-US" b="0" dirty="0">
              <a:solidFill>
                <a:srgbClr val="0000FF"/>
              </a:solidFill>
              <a:latin typeface="黑体" panose="02010609060101010101" pitchFamily="49" charset="-122"/>
              <a:ea typeface="黑体" panose="02010609060101010101" pitchFamily="49" charset="-122"/>
            </a:endParaRPr>
          </a:p>
        </p:txBody>
      </p:sp>
      <p:sp>
        <p:nvSpPr>
          <p:cNvPr id="22544" name="Rectangle 17"/>
          <p:cNvSpPr>
            <a:spLocks noChangeArrowheads="1"/>
          </p:cNvSpPr>
          <p:nvPr/>
        </p:nvSpPr>
        <p:spPr bwMode="auto">
          <a:xfrm>
            <a:off x="827584" y="4659523"/>
            <a:ext cx="43418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l">
              <a:buFont typeface="Wingdings" pitchFamily="2" charset="2"/>
              <a:buChar char="Ø"/>
            </a:pPr>
            <a:r>
              <a:rPr lang="zh-CN" altLang="en-US" dirty="0">
                <a:solidFill>
                  <a:srgbClr val="C00000"/>
                </a:solidFill>
                <a:latin typeface="Times New Roman" pitchFamily="18" charset="0"/>
                <a:sym typeface="Arial" pitchFamily="34" charset="0"/>
              </a:rPr>
              <a:t>极间电容</a:t>
            </a:r>
            <a:r>
              <a:rPr lang="zh-CN" altLang="en-US" baseline="-30000" dirty="0">
                <a:solidFill>
                  <a:srgbClr val="C00000"/>
                </a:solidFill>
                <a:latin typeface="Times New Roman" pitchFamily="18" charset="0"/>
                <a:sym typeface="Arial" pitchFamily="34" charset="0"/>
              </a:rPr>
              <a:t> </a:t>
            </a:r>
            <a:endParaRPr lang="zh-CN" altLang="en-US" sz="2000" dirty="0">
              <a:solidFill>
                <a:srgbClr val="C00000"/>
              </a:solidFill>
              <a:latin typeface="Times New Roman" pitchFamily="18" charset="0"/>
            </a:endParaRPr>
          </a:p>
        </p:txBody>
      </p:sp>
      <p:sp>
        <p:nvSpPr>
          <p:cNvPr id="22545" name="Rectangle 18"/>
          <p:cNvSpPr>
            <a:spLocks noChangeArrowheads="1"/>
          </p:cNvSpPr>
          <p:nvPr/>
        </p:nvSpPr>
        <p:spPr bwMode="auto">
          <a:xfrm>
            <a:off x="1120911" y="5158867"/>
            <a:ext cx="6372225" cy="107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20000"/>
              </a:spcBef>
            </a:pPr>
            <a:r>
              <a:rPr lang="en-US" altLang="zh-CN" i="1" dirty="0" err="1">
                <a:solidFill>
                  <a:schemeClr val="tx1"/>
                </a:solidFill>
                <a:latin typeface="Times New Roman" pitchFamily="18" charset="0"/>
                <a:sym typeface="Arial" pitchFamily="34" charset="0"/>
              </a:rPr>
              <a:t>C</a:t>
            </a:r>
            <a:r>
              <a:rPr lang="en-US" altLang="zh-CN" baseline="-30000" dirty="0" err="1">
                <a:solidFill>
                  <a:schemeClr val="tx1"/>
                </a:solidFill>
                <a:latin typeface="Times New Roman" pitchFamily="18" charset="0"/>
                <a:sym typeface="Arial" pitchFamily="34" charset="0"/>
              </a:rPr>
              <a:t>gs</a:t>
            </a:r>
            <a:r>
              <a:rPr lang="en-US" altLang="zh-CN" baseline="-30000" dirty="0">
                <a:solidFill>
                  <a:schemeClr val="tx1"/>
                </a:solidFill>
                <a:latin typeface="Times New Roman" pitchFamily="18" charset="0"/>
                <a:sym typeface="Arial" pitchFamily="34" charset="0"/>
              </a:rPr>
              <a:t> </a:t>
            </a:r>
            <a:r>
              <a:rPr lang="zh-CN" altLang="en-US" dirty="0">
                <a:solidFill>
                  <a:schemeClr val="tx1"/>
                </a:solidFill>
                <a:latin typeface="Times New Roman" pitchFamily="18" charset="0"/>
                <a:sym typeface="Arial" pitchFamily="34" charset="0"/>
              </a:rPr>
              <a:t>和</a:t>
            </a:r>
            <a:r>
              <a:rPr lang="en-US" altLang="zh-CN" i="1" dirty="0" err="1">
                <a:solidFill>
                  <a:schemeClr val="tx1"/>
                </a:solidFill>
                <a:latin typeface="Times New Roman" pitchFamily="18" charset="0"/>
                <a:sym typeface="Arial" pitchFamily="34" charset="0"/>
              </a:rPr>
              <a:t>C</a:t>
            </a:r>
            <a:r>
              <a:rPr lang="en-US" altLang="zh-CN" baseline="-30000" dirty="0" err="1">
                <a:solidFill>
                  <a:schemeClr val="tx1"/>
                </a:solidFill>
                <a:latin typeface="Times New Roman" pitchFamily="18" charset="0"/>
                <a:sym typeface="Arial" pitchFamily="34" charset="0"/>
              </a:rPr>
              <a:t>gd</a:t>
            </a:r>
            <a:r>
              <a:rPr lang="en-US" altLang="zh-CN" baseline="-30000" dirty="0">
                <a:solidFill>
                  <a:schemeClr val="tx1"/>
                </a:solidFill>
                <a:latin typeface="Times New Roman" pitchFamily="18" charset="0"/>
                <a:sym typeface="Arial" pitchFamily="34" charset="0"/>
              </a:rPr>
              <a:t> </a:t>
            </a:r>
            <a:r>
              <a:rPr lang="zh-CN" altLang="en-US" dirty="0">
                <a:solidFill>
                  <a:schemeClr val="tx1"/>
                </a:solidFill>
                <a:latin typeface="Times New Roman" pitchFamily="18" charset="0"/>
                <a:sym typeface="Arial" pitchFamily="34" charset="0"/>
              </a:rPr>
              <a:t>约为</a:t>
            </a:r>
            <a:r>
              <a:rPr lang="en-US" altLang="zh-CN" dirty="0">
                <a:solidFill>
                  <a:schemeClr val="tx1"/>
                </a:solidFill>
                <a:latin typeface="Times New Roman" pitchFamily="18" charset="0"/>
                <a:sym typeface="Arial" pitchFamily="34" charset="0"/>
              </a:rPr>
              <a:t>1</a:t>
            </a:r>
            <a:r>
              <a:rPr lang="zh-CN" altLang="en-US" dirty="0">
                <a:solidFill>
                  <a:schemeClr val="tx1"/>
                </a:solidFill>
                <a:latin typeface="Times New Roman" pitchFamily="18" charset="0"/>
                <a:sym typeface="Arial" pitchFamily="34" charset="0"/>
              </a:rPr>
              <a:t>～</a:t>
            </a:r>
            <a:r>
              <a:rPr lang="en-US" altLang="zh-CN" dirty="0">
                <a:solidFill>
                  <a:schemeClr val="tx1"/>
                </a:solidFill>
                <a:latin typeface="Times New Roman" pitchFamily="18" charset="0"/>
                <a:sym typeface="Arial" pitchFamily="34" charset="0"/>
              </a:rPr>
              <a:t>3pF</a:t>
            </a:r>
            <a:r>
              <a:rPr lang="zh-CN" altLang="en-US" dirty="0">
                <a:solidFill>
                  <a:schemeClr val="tx1"/>
                </a:solidFill>
                <a:latin typeface="Times New Roman" pitchFamily="18" charset="0"/>
                <a:sym typeface="Arial" pitchFamily="34" charset="0"/>
              </a:rPr>
              <a:t>， </a:t>
            </a:r>
            <a:r>
              <a:rPr lang="en-US" altLang="zh-CN" i="1" dirty="0" err="1">
                <a:solidFill>
                  <a:schemeClr val="tx1"/>
                </a:solidFill>
                <a:latin typeface="Times New Roman" pitchFamily="18" charset="0"/>
                <a:sym typeface="Arial" pitchFamily="34" charset="0"/>
              </a:rPr>
              <a:t>C</a:t>
            </a:r>
            <a:r>
              <a:rPr lang="en-US" altLang="zh-CN" baseline="-30000" dirty="0" err="1">
                <a:solidFill>
                  <a:schemeClr val="tx1"/>
                </a:solidFill>
                <a:latin typeface="Times New Roman" pitchFamily="18" charset="0"/>
                <a:sym typeface="Arial" pitchFamily="34" charset="0"/>
              </a:rPr>
              <a:t>ds</a:t>
            </a:r>
            <a:r>
              <a:rPr lang="en-US" altLang="zh-CN" baseline="-30000" dirty="0">
                <a:solidFill>
                  <a:schemeClr val="tx1"/>
                </a:solidFill>
                <a:latin typeface="Times New Roman" pitchFamily="18" charset="0"/>
                <a:sym typeface="Arial" pitchFamily="34" charset="0"/>
              </a:rPr>
              <a:t> </a:t>
            </a:r>
            <a:r>
              <a:rPr lang="zh-CN" altLang="en-US" dirty="0">
                <a:solidFill>
                  <a:schemeClr val="tx1"/>
                </a:solidFill>
                <a:latin typeface="Times New Roman" pitchFamily="18" charset="0"/>
                <a:sym typeface="Arial" pitchFamily="34" charset="0"/>
              </a:rPr>
              <a:t>约为</a:t>
            </a:r>
            <a:r>
              <a:rPr lang="en-US" altLang="zh-CN" dirty="0">
                <a:solidFill>
                  <a:schemeClr val="tx1"/>
                </a:solidFill>
                <a:latin typeface="Times New Roman" pitchFamily="18" charset="0"/>
                <a:sym typeface="Arial" pitchFamily="34" charset="0"/>
              </a:rPr>
              <a:t>0.1</a:t>
            </a:r>
            <a:r>
              <a:rPr lang="zh-CN" altLang="en-US" dirty="0">
                <a:solidFill>
                  <a:schemeClr val="tx1"/>
                </a:solidFill>
                <a:latin typeface="Times New Roman" pitchFamily="18" charset="0"/>
                <a:sym typeface="Arial" pitchFamily="34" charset="0"/>
              </a:rPr>
              <a:t>～</a:t>
            </a:r>
            <a:r>
              <a:rPr lang="en-US" altLang="zh-CN" dirty="0">
                <a:solidFill>
                  <a:schemeClr val="tx1"/>
                </a:solidFill>
                <a:latin typeface="Times New Roman" pitchFamily="18" charset="0"/>
                <a:sym typeface="Arial" pitchFamily="34" charset="0"/>
              </a:rPr>
              <a:t>1pF</a:t>
            </a:r>
            <a:endParaRPr lang="zh-CN" altLang="en-US" dirty="0">
              <a:solidFill>
                <a:schemeClr val="tx1"/>
              </a:solidFill>
              <a:latin typeface="Times New Roman" pitchFamily="18" charset="0"/>
              <a:sym typeface="Arial" pitchFamily="34" charset="0"/>
            </a:endParaRPr>
          </a:p>
          <a:p>
            <a:pPr algn="l">
              <a:spcBef>
                <a:spcPct val="20000"/>
              </a:spcBef>
            </a:pPr>
            <a:endParaRPr lang="zh-CN" altLang="en-US" sz="900" dirty="0">
              <a:solidFill>
                <a:schemeClr val="tx1"/>
              </a:solidFill>
              <a:latin typeface="Times New Roman" pitchFamily="18" charset="0"/>
              <a:sym typeface="Arial" pitchFamily="34" charset="0"/>
            </a:endParaRPr>
          </a:p>
          <a:p>
            <a:pPr algn="l">
              <a:spcBef>
                <a:spcPct val="20000"/>
              </a:spcBef>
            </a:pPr>
            <a:r>
              <a:rPr lang="zh-CN" altLang="en-US" dirty="0">
                <a:solidFill>
                  <a:schemeClr val="tx1"/>
                </a:solidFill>
                <a:latin typeface="Times New Roman" pitchFamily="18" charset="0"/>
                <a:sym typeface="Arial" pitchFamily="34" charset="0"/>
              </a:rPr>
              <a:t>在高频电路中应该考虑极间电容的影响。</a:t>
            </a:r>
            <a:endParaRPr lang="zh-CN" altLang="en-US" dirty="0">
              <a:latin typeface="Times New Roman" pitchFamily="18" charset="0"/>
            </a:endParaRPr>
          </a:p>
        </p:txBody>
      </p:sp>
      <p:sp>
        <p:nvSpPr>
          <p:cNvPr id="22" name="Rectangle 2"/>
          <p:cNvSpPr>
            <a:spLocks noChangeArrowheads="1"/>
          </p:cNvSpPr>
          <p:nvPr/>
        </p:nvSpPr>
        <p:spPr bwMode="auto">
          <a:xfrm>
            <a:off x="179512" y="152636"/>
            <a:ext cx="4876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200" b="0" dirty="0">
                <a:solidFill>
                  <a:schemeClr val="tx1"/>
                </a:solidFill>
                <a:latin typeface="华文行楷" pitchFamily="2" charset="-122"/>
                <a:ea typeface="华文行楷" pitchFamily="2" charset="-122"/>
                <a:sym typeface="Arial" pitchFamily="34" charset="0"/>
              </a:rPr>
              <a:t>1.5.3 </a:t>
            </a:r>
            <a:r>
              <a:rPr lang="zh-CN" altLang="en-US" sz="3200" b="0" dirty="0">
                <a:solidFill>
                  <a:schemeClr val="tx1"/>
                </a:solidFill>
                <a:latin typeface="华文行楷" pitchFamily="2" charset="-122"/>
                <a:ea typeface="华文行楷" pitchFamily="2" charset="-122"/>
                <a:sym typeface="Arial" pitchFamily="34" charset="0"/>
              </a:rPr>
              <a:t>场效应管的主要参数</a:t>
            </a:r>
          </a:p>
        </p:txBody>
      </p:sp>
      <p:sp>
        <p:nvSpPr>
          <p:cNvPr id="2" name="TextBox 1"/>
          <p:cNvSpPr txBox="1"/>
          <p:nvPr/>
        </p:nvSpPr>
        <p:spPr>
          <a:xfrm>
            <a:off x="935596" y="3516837"/>
            <a:ext cx="2063385" cy="400110"/>
          </a:xfrm>
          <a:prstGeom prst="rect">
            <a:avLst/>
          </a:prstGeom>
          <a:noFill/>
        </p:spPr>
        <p:txBody>
          <a:bodyPr wrap="none" rtlCol="0">
            <a:spAutoFit/>
          </a:bodyPr>
          <a:lstStyle/>
          <a:p>
            <a:pPr marL="342900" indent="-342900" algn="l">
              <a:buFont typeface="Wingdings" panose="05000000000000000000" pitchFamily="2" charset="2"/>
              <a:buChar char="u"/>
            </a:pPr>
            <a:r>
              <a:rPr lang="zh-CN" altLang="en-US" sz="2000" dirty="0">
                <a:solidFill>
                  <a:srgbClr val="0033CC"/>
                </a:solidFill>
              </a:rPr>
              <a:t>增强型</a:t>
            </a:r>
            <a:r>
              <a:rPr lang="en-US" altLang="zh-CN" sz="2000" dirty="0">
                <a:solidFill>
                  <a:srgbClr val="0033CC"/>
                </a:solidFill>
              </a:rPr>
              <a:t>FET</a:t>
            </a:r>
            <a:r>
              <a:rPr lang="zh-CN" altLang="en-US" sz="2000" dirty="0">
                <a:solidFill>
                  <a:srgbClr val="0033CC"/>
                </a:solidFill>
              </a:rPr>
              <a:t>：</a:t>
            </a:r>
          </a:p>
        </p:txBody>
      </p:sp>
      <p:sp>
        <p:nvSpPr>
          <p:cNvPr id="24" name="TextBox 23"/>
          <p:cNvSpPr txBox="1"/>
          <p:nvPr/>
        </p:nvSpPr>
        <p:spPr>
          <a:xfrm>
            <a:off x="4860032" y="3574685"/>
            <a:ext cx="2063385" cy="400110"/>
          </a:xfrm>
          <a:prstGeom prst="rect">
            <a:avLst/>
          </a:prstGeom>
          <a:noFill/>
        </p:spPr>
        <p:txBody>
          <a:bodyPr wrap="none" rtlCol="0">
            <a:spAutoFit/>
          </a:bodyPr>
          <a:lstStyle/>
          <a:p>
            <a:pPr marL="342900" indent="-342900" algn="l">
              <a:buFont typeface="Wingdings" panose="05000000000000000000" pitchFamily="2" charset="2"/>
              <a:buChar char="u"/>
            </a:pPr>
            <a:r>
              <a:rPr lang="zh-CN" altLang="en-US" sz="2000" dirty="0">
                <a:solidFill>
                  <a:srgbClr val="0033CC"/>
                </a:solidFill>
              </a:rPr>
              <a:t>耗尽型</a:t>
            </a:r>
            <a:r>
              <a:rPr lang="en-US" altLang="zh-CN" sz="2000" dirty="0">
                <a:solidFill>
                  <a:srgbClr val="0033CC"/>
                </a:solidFill>
              </a:rPr>
              <a:t>FET</a:t>
            </a:r>
            <a:r>
              <a:rPr lang="zh-CN" altLang="en-US" sz="2000" dirty="0">
                <a:solidFill>
                  <a:srgbClr val="0033CC"/>
                </a:solidFill>
              </a:rPr>
              <a:t>：</a:t>
            </a:r>
          </a:p>
        </p:txBody>
      </p:sp>
      <p:sp>
        <p:nvSpPr>
          <p:cNvPr id="23" name="文本框 22">
            <a:extLst>
              <a:ext uri="{FF2B5EF4-FFF2-40B4-BE49-F238E27FC236}">
                <a16:creationId xmlns:a16="http://schemas.microsoft.com/office/drawing/2014/main" id="{6E2DD9DF-490C-45CD-80D1-0DE927392E36}"/>
              </a:ext>
            </a:extLst>
          </p:cNvPr>
          <p:cNvSpPr txBox="1"/>
          <p:nvPr/>
        </p:nvSpPr>
        <p:spPr>
          <a:xfrm>
            <a:off x="7726758" y="6228020"/>
            <a:ext cx="505395" cy="369332"/>
          </a:xfrm>
          <a:prstGeom prst="rect">
            <a:avLst/>
          </a:prstGeom>
          <a:noFill/>
        </p:spPr>
        <p:txBody>
          <a:bodyPr wrap="none" rtlCol="0">
            <a:spAutoFit/>
          </a:bodyPr>
          <a:lstStyle/>
          <a:p>
            <a:r>
              <a:rPr lang="en-US" altLang="zh-CN" sz="1800" dirty="0">
                <a:solidFill>
                  <a:srgbClr val="E4A4DC"/>
                </a:solidFill>
              </a:rPr>
              <a:t>111</a:t>
            </a:r>
            <a:endParaRPr lang="zh-CN" altLang="en-US" sz="1800" dirty="0">
              <a:solidFill>
                <a:srgbClr val="E4A4DC"/>
              </a:solidFill>
            </a:endParaRPr>
          </a:p>
        </p:txBody>
      </p:sp>
      <p:pic>
        <p:nvPicPr>
          <p:cNvPr id="25" name="图片 24">
            <a:extLst>
              <a:ext uri="{FF2B5EF4-FFF2-40B4-BE49-F238E27FC236}">
                <a16:creationId xmlns:a16="http://schemas.microsoft.com/office/drawing/2014/main" id="{3AB6B884-A722-4FED-AA21-CE039632B4BA}"/>
              </a:ext>
            </a:extLst>
          </p:cNvPr>
          <p:cNvPicPr>
            <a:picLocks noChangeAspect="1"/>
          </p:cNvPicPr>
          <p:nvPr/>
        </p:nvPicPr>
        <p:blipFill>
          <a:blip r:embed="rId3"/>
          <a:stretch>
            <a:fillRect/>
          </a:stretch>
        </p:blipFill>
        <p:spPr>
          <a:xfrm>
            <a:off x="5208382" y="4042770"/>
            <a:ext cx="2844837" cy="754382"/>
          </a:xfrm>
          <a:prstGeom prst="rect">
            <a:avLst/>
          </a:prstGeom>
        </p:spPr>
      </p:pic>
      <p:pic>
        <p:nvPicPr>
          <p:cNvPr id="3" name="图片 2">
            <a:extLst>
              <a:ext uri="{FF2B5EF4-FFF2-40B4-BE49-F238E27FC236}">
                <a16:creationId xmlns:a16="http://schemas.microsoft.com/office/drawing/2014/main" id="{E805A3A5-AF8C-4345-A556-A710089B7A04}"/>
              </a:ext>
            </a:extLst>
          </p:cNvPr>
          <p:cNvPicPr>
            <a:picLocks noChangeAspect="1"/>
          </p:cNvPicPr>
          <p:nvPr/>
        </p:nvPicPr>
        <p:blipFill>
          <a:blip r:embed="rId4"/>
          <a:stretch>
            <a:fillRect/>
          </a:stretch>
        </p:blipFill>
        <p:spPr>
          <a:xfrm>
            <a:off x="1331640" y="3944377"/>
            <a:ext cx="2707883" cy="687716"/>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iterate type="lt">
                                    <p:tmPct val="100000"/>
                                  </p:iterate>
                                  <p:childTnLst>
                                    <p:set>
                                      <p:cBhvr>
                                        <p:cTn id="6" dur="1" fill="hold">
                                          <p:stCondLst>
                                            <p:cond delay="0"/>
                                          </p:stCondLst>
                                        </p:cTn>
                                        <p:tgtEl>
                                          <p:spTgt spid="22530">
                                            <p:txEl>
                                              <p:pRg st="0" end="0"/>
                                            </p:txEl>
                                          </p:spTgt>
                                        </p:tgtEl>
                                        <p:attrNameLst>
                                          <p:attrName>style.visibility</p:attrName>
                                        </p:attrNameLst>
                                      </p:cBhvr>
                                      <p:to>
                                        <p:strVal val="visible"/>
                                      </p:to>
                                    </p:set>
                                    <p:animEffect filter="wipe(up)">
                                      <p:cBhvr>
                                        <p:cTn id="7" dur="75"/>
                                        <p:tgtEl>
                                          <p:spTgt spid="225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531"/>
                                        </p:tgtEl>
                                        <p:attrNameLst>
                                          <p:attrName>style.visibility</p:attrName>
                                        </p:attrNameLst>
                                      </p:cBhvr>
                                      <p:to>
                                        <p:strVal val="visible"/>
                                      </p:to>
                                    </p:set>
                                    <p:animEffect filter="wipe(left)">
                                      <p:cBhvr>
                                        <p:cTn id="12" dur="500"/>
                                        <p:tgtEl>
                                          <p:spTgt spid="225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2533"/>
                                        </p:tgtEl>
                                        <p:attrNameLst>
                                          <p:attrName>style.visibility</p:attrName>
                                        </p:attrNameLst>
                                      </p:cBhvr>
                                      <p:to>
                                        <p:strVal val="visible"/>
                                      </p:to>
                                    </p:set>
                                    <p:animEffect filter="wipe(left)">
                                      <p:cBhvr>
                                        <p:cTn id="17" dur="500"/>
                                        <p:tgtEl>
                                          <p:spTgt spid="22533"/>
                                        </p:tgtEl>
                                      </p:cBhvr>
                                    </p:animEffect>
                                  </p:childTnLst>
                                </p:cTn>
                              </p:par>
                            </p:childTnLst>
                          </p:cTn>
                        </p:par>
                        <p:par>
                          <p:cTn id="18" fill="hold" nodeType="afterGroup">
                            <p:stCondLst>
                              <p:cond delay="500"/>
                            </p:stCondLst>
                            <p:childTnLst>
                              <p:par>
                                <p:cTn id="19" presetID="22" presetClass="entr" presetSubtype="8" fill="hold" grpId="0" nodeType="afterEffect">
                                  <p:stCondLst>
                                    <p:cond delay="1000"/>
                                  </p:stCondLst>
                                  <p:childTnLst>
                                    <p:set>
                                      <p:cBhvr>
                                        <p:cTn id="20" dur="1" fill="hold">
                                          <p:stCondLst>
                                            <p:cond delay="0"/>
                                          </p:stCondLst>
                                        </p:cTn>
                                        <p:tgtEl>
                                          <p:spTgt spid="22542">
                                            <p:txEl>
                                              <p:pRg st="0" end="0"/>
                                            </p:txEl>
                                          </p:spTgt>
                                        </p:tgtEl>
                                        <p:attrNameLst>
                                          <p:attrName>style.visibility</p:attrName>
                                        </p:attrNameLst>
                                      </p:cBhvr>
                                      <p:to>
                                        <p:strVal val="visible"/>
                                      </p:to>
                                    </p:set>
                                    <p:animEffect filter="wipe(left)">
                                      <p:cBhvr>
                                        <p:cTn id="21" dur="500"/>
                                        <p:tgtEl>
                                          <p:spTgt spid="22542">
                                            <p:txEl>
                                              <p:pRg st="0" end="0"/>
                                            </p:txEl>
                                          </p:spTgt>
                                        </p:tgtEl>
                                      </p:cBhvr>
                                    </p:animEffect>
                                  </p:childTnLst>
                                </p:cTn>
                              </p:par>
                            </p:childTnLst>
                          </p:cTn>
                        </p:par>
                        <p:par>
                          <p:cTn id="22" fill="hold" nodeType="afterGroup">
                            <p:stCondLst>
                              <p:cond delay="2000"/>
                            </p:stCondLst>
                            <p:childTnLst>
                              <p:par>
                                <p:cTn id="23" presetID="22" presetClass="entr" presetSubtype="8" fill="hold" grpId="0" nodeType="afterEffect">
                                  <p:stCondLst>
                                    <p:cond delay="1000"/>
                                  </p:stCondLst>
                                  <p:childTnLst>
                                    <p:set>
                                      <p:cBhvr>
                                        <p:cTn id="24" dur="1" fill="hold">
                                          <p:stCondLst>
                                            <p:cond delay="0"/>
                                          </p:stCondLst>
                                        </p:cTn>
                                        <p:tgtEl>
                                          <p:spTgt spid="22541"/>
                                        </p:tgtEl>
                                        <p:attrNameLst>
                                          <p:attrName>style.visibility</p:attrName>
                                        </p:attrNameLst>
                                      </p:cBhvr>
                                      <p:to>
                                        <p:strVal val="visible"/>
                                      </p:to>
                                    </p:set>
                                    <p:animEffect filter="wipe(left)">
                                      <p:cBhvr>
                                        <p:cTn id="25" dur="500"/>
                                        <p:tgtEl>
                                          <p:spTgt spid="22541"/>
                                        </p:tgtEl>
                                      </p:cBhvr>
                                    </p:animEffect>
                                  </p:childTnLst>
                                </p:cTn>
                              </p:par>
                            </p:childTnLst>
                          </p:cTn>
                        </p:par>
                        <p:par>
                          <p:cTn id="26" fill="hold" nodeType="withGroup">
                            <p:stCondLst>
                              <p:cond delay="3500"/>
                            </p:stCondLst>
                            <p:childTnLst>
                              <p:par>
                                <p:cTn id="27" presetID="22" presetClass="entr" presetSubtype="8" fill="hold" grpId="0" nodeType="afterEffect">
                                  <p:stCondLst>
                                    <p:cond delay="0"/>
                                  </p:stCondLst>
                                  <p:childTnLst>
                                    <p:set>
                                      <p:cBhvr>
                                        <p:cTn id="28" dur="1" fill="hold">
                                          <p:stCondLst>
                                            <p:cond delay="0"/>
                                          </p:stCondLst>
                                        </p:cTn>
                                        <p:tgtEl>
                                          <p:spTgt spid="22532">
                                            <p:txEl>
                                              <p:pRg st="0" end="0"/>
                                            </p:txEl>
                                          </p:spTgt>
                                        </p:tgtEl>
                                        <p:attrNameLst>
                                          <p:attrName>style.visibility</p:attrName>
                                        </p:attrNameLst>
                                      </p:cBhvr>
                                      <p:to>
                                        <p:strVal val="visible"/>
                                      </p:to>
                                    </p:set>
                                    <p:animEffect filter="wipe(left)">
                                      <p:cBhvr>
                                        <p:cTn id="29" dur="250"/>
                                        <p:tgtEl>
                                          <p:spTgt spid="22532">
                                            <p:txEl>
                                              <p:pRg st="0" end="0"/>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left)">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left)">
                                      <p:cBhvr>
                                        <p:cTn id="39" dur="500"/>
                                        <p:tgtEl>
                                          <p:spTgt spid="2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iterate type="lt">
                                    <p:tmPct val="100000"/>
                                  </p:iterate>
                                  <p:childTnLst>
                                    <p:set>
                                      <p:cBhvr>
                                        <p:cTn id="48" dur="1" fill="hold">
                                          <p:stCondLst>
                                            <p:cond delay="0"/>
                                          </p:stCondLst>
                                        </p:cTn>
                                        <p:tgtEl>
                                          <p:spTgt spid="22544">
                                            <p:txEl>
                                              <p:pRg st="0" end="0"/>
                                            </p:txEl>
                                          </p:spTgt>
                                        </p:tgtEl>
                                        <p:attrNameLst>
                                          <p:attrName>style.visibility</p:attrName>
                                        </p:attrNameLst>
                                      </p:cBhvr>
                                      <p:to>
                                        <p:strVal val="visible"/>
                                      </p:to>
                                    </p:set>
                                    <p:animEffect filter="wipe(up)">
                                      <p:cBhvr>
                                        <p:cTn id="49" dur="75"/>
                                        <p:tgtEl>
                                          <p:spTgt spid="22544">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2545">
                                            <p:txEl>
                                              <p:pRg st="0" end="0"/>
                                            </p:txEl>
                                          </p:spTgt>
                                        </p:tgtEl>
                                        <p:attrNameLst>
                                          <p:attrName>style.visibility</p:attrName>
                                        </p:attrNameLst>
                                      </p:cBhvr>
                                      <p:to>
                                        <p:strVal val="visible"/>
                                      </p:to>
                                    </p:set>
                                    <p:animEffect filter="wipe(left)">
                                      <p:cBhvr>
                                        <p:cTn id="54" dur="500"/>
                                        <p:tgtEl>
                                          <p:spTgt spid="22545">
                                            <p:txEl>
                                              <p:pRg st="0" end="0"/>
                                            </p:txEl>
                                          </p:spTgt>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22545">
                                            <p:txEl>
                                              <p:pRg st="2" end="2"/>
                                            </p:txEl>
                                          </p:spTgt>
                                        </p:tgtEl>
                                        <p:attrNameLst>
                                          <p:attrName>style.visibility</p:attrName>
                                        </p:attrNameLst>
                                      </p:cBhvr>
                                      <p:to>
                                        <p:strVal val="visible"/>
                                      </p:to>
                                    </p:set>
                                    <p:animEffect filter="wipe(left)">
                                      <p:cBhvr>
                                        <p:cTn id="57" dur="500"/>
                                        <p:tgtEl>
                                          <p:spTgt spid="2254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bldLvl="0"/>
      <p:bldP spid="22532" grpId="0" build="p" bldLvl="0"/>
      <p:bldP spid="22541" grpId="0" animBg="1"/>
      <p:bldP spid="22542" grpId="0" build="p" bldLvl="0" advAuto="0"/>
      <p:bldP spid="22544" grpId="0" build="p" bldLvl="0"/>
      <p:bldP spid="22545" grpId="0" build="allAtOnce" bldLvl="0"/>
      <p:bldP spid="2" grpId="0"/>
      <p:bldP spid="2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a:spLocks noChangeArrowheads="1"/>
          </p:cNvSpPr>
          <p:nvPr/>
        </p:nvSpPr>
        <p:spPr bwMode="auto">
          <a:xfrm>
            <a:off x="1023305" y="5106131"/>
            <a:ext cx="65010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i="1" dirty="0">
                <a:solidFill>
                  <a:schemeClr val="tx1"/>
                </a:solidFill>
                <a:latin typeface="Times New Roman" pitchFamily="18" charset="0"/>
                <a:sym typeface="Arial" pitchFamily="34" charset="0"/>
              </a:rPr>
              <a:t>P</a:t>
            </a:r>
            <a:r>
              <a:rPr lang="en-US" altLang="zh-CN" baseline="-30000" dirty="0">
                <a:solidFill>
                  <a:schemeClr val="tx1"/>
                </a:solidFill>
                <a:latin typeface="Times New Roman" pitchFamily="18" charset="0"/>
                <a:sym typeface="Arial" pitchFamily="34" charset="0"/>
              </a:rPr>
              <a:t>DM </a:t>
            </a:r>
            <a:r>
              <a:rPr lang="en-US" altLang="zh-CN" dirty="0">
                <a:solidFill>
                  <a:schemeClr val="tx1"/>
                </a:solidFill>
                <a:latin typeface="Times New Roman" pitchFamily="18" charset="0"/>
                <a:sym typeface="Arial" pitchFamily="34" charset="0"/>
              </a:rPr>
              <a:t>=</a:t>
            </a:r>
            <a:r>
              <a:rPr lang="en-US" altLang="zh-CN" i="1" dirty="0">
                <a:solidFill>
                  <a:schemeClr val="tx1"/>
                </a:solidFill>
                <a:latin typeface="Times New Roman" pitchFamily="18" charset="0"/>
                <a:sym typeface="Arial" pitchFamily="34" charset="0"/>
              </a:rPr>
              <a:t> </a:t>
            </a:r>
            <a:r>
              <a:rPr lang="en-US" altLang="zh-CN" i="1" dirty="0" err="1">
                <a:solidFill>
                  <a:schemeClr val="tx1"/>
                </a:solidFill>
                <a:latin typeface="Times New Roman" pitchFamily="18" charset="0"/>
                <a:sym typeface="Arial" pitchFamily="34" charset="0"/>
              </a:rPr>
              <a:t>u</a:t>
            </a:r>
            <a:r>
              <a:rPr lang="en-US" altLang="zh-CN" baseline="-30000" dirty="0" err="1">
                <a:solidFill>
                  <a:schemeClr val="tx1"/>
                </a:solidFill>
                <a:latin typeface="Times New Roman" pitchFamily="18" charset="0"/>
                <a:sym typeface="Arial" pitchFamily="34" charset="0"/>
              </a:rPr>
              <a:t>DS</a:t>
            </a:r>
            <a:r>
              <a:rPr lang="en-US" altLang="zh-CN" i="1" dirty="0">
                <a:solidFill>
                  <a:schemeClr val="tx1"/>
                </a:solidFill>
                <a:latin typeface="Times New Roman" pitchFamily="18" charset="0"/>
                <a:sym typeface="Arial" pitchFamily="34" charset="0"/>
              </a:rPr>
              <a:t> </a:t>
            </a:r>
            <a:r>
              <a:rPr lang="en-US" altLang="zh-CN" i="1" dirty="0" err="1">
                <a:solidFill>
                  <a:schemeClr val="tx1"/>
                </a:solidFill>
                <a:latin typeface="Times New Roman" pitchFamily="18" charset="0"/>
                <a:sym typeface="Arial" pitchFamily="34" charset="0"/>
              </a:rPr>
              <a:t>i</a:t>
            </a:r>
            <a:r>
              <a:rPr lang="en-US" altLang="zh-CN" baseline="-30000" dirty="0" err="1">
                <a:solidFill>
                  <a:schemeClr val="tx1"/>
                </a:solidFill>
                <a:latin typeface="Times New Roman" pitchFamily="18" charset="0"/>
                <a:sym typeface="Arial" pitchFamily="34" charset="0"/>
              </a:rPr>
              <a:t>D</a:t>
            </a:r>
            <a:r>
              <a:rPr lang="zh-CN" altLang="en-US" dirty="0">
                <a:solidFill>
                  <a:schemeClr val="tx1"/>
                </a:solidFill>
                <a:latin typeface="Times New Roman" pitchFamily="18" charset="0"/>
                <a:sym typeface="Arial" pitchFamily="34" charset="0"/>
              </a:rPr>
              <a:t>，受</a:t>
            </a:r>
            <a:r>
              <a:rPr lang="en-US" altLang="zh-CN" dirty="0">
                <a:solidFill>
                  <a:schemeClr val="tx1"/>
                </a:solidFill>
                <a:latin typeface="Times New Roman" pitchFamily="18" charset="0"/>
                <a:sym typeface="Arial" pitchFamily="34" charset="0"/>
              </a:rPr>
              <a:t>FET</a:t>
            </a:r>
            <a:r>
              <a:rPr lang="zh-CN" altLang="en-US" dirty="0">
                <a:solidFill>
                  <a:schemeClr val="tx1"/>
                </a:solidFill>
                <a:latin typeface="Times New Roman" pitchFamily="18" charset="0"/>
                <a:sym typeface="Arial" pitchFamily="34" charset="0"/>
              </a:rPr>
              <a:t>最高工作温度限制。</a:t>
            </a:r>
            <a:endParaRPr lang="zh-CN" altLang="en-US" sz="2000" dirty="0">
              <a:latin typeface="Times New Roman" pitchFamily="18" charset="0"/>
            </a:endParaRPr>
          </a:p>
        </p:txBody>
      </p:sp>
      <p:sp>
        <p:nvSpPr>
          <p:cNvPr id="23555" name="Rectangle 3"/>
          <p:cNvSpPr>
            <a:spLocks noChangeArrowheads="1"/>
          </p:cNvSpPr>
          <p:nvPr/>
        </p:nvSpPr>
        <p:spPr bwMode="auto">
          <a:xfrm>
            <a:off x="575556" y="1592796"/>
            <a:ext cx="3660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gn="l">
              <a:buFont typeface="Wingdings" pitchFamily="2" charset="2"/>
              <a:buChar char="Ø"/>
            </a:pPr>
            <a:r>
              <a:rPr lang="zh-CN" altLang="en-US" sz="2800" dirty="0">
                <a:solidFill>
                  <a:srgbClr val="C00000"/>
                </a:solidFill>
                <a:latin typeface="Times New Roman" pitchFamily="18" charset="0"/>
                <a:sym typeface="Arial" pitchFamily="34" charset="0"/>
              </a:rPr>
              <a:t>最大漏流 </a:t>
            </a:r>
            <a:r>
              <a:rPr lang="en-US" altLang="zh-CN" sz="2800" i="1" dirty="0">
                <a:solidFill>
                  <a:srgbClr val="C00000"/>
                </a:solidFill>
                <a:latin typeface="Times New Roman" pitchFamily="18" charset="0"/>
                <a:sym typeface="Arial" pitchFamily="34" charset="0"/>
              </a:rPr>
              <a:t>I</a:t>
            </a:r>
            <a:r>
              <a:rPr lang="en-US" altLang="zh-CN" sz="2800" baseline="-30000" dirty="0">
                <a:solidFill>
                  <a:srgbClr val="C00000"/>
                </a:solidFill>
                <a:latin typeface="Times New Roman" pitchFamily="18" charset="0"/>
                <a:sym typeface="Arial" pitchFamily="34" charset="0"/>
              </a:rPr>
              <a:t>DM</a:t>
            </a:r>
            <a:endParaRPr lang="zh-CN" altLang="en-US" dirty="0">
              <a:solidFill>
                <a:srgbClr val="C00000"/>
              </a:solidFill>
              <a:latin typeface="Times New Roman" pitchFamily="18" charset="0"/>
            </a:endParaRPr>
          </a:p>
        </p:txBody>
      </p:sp>
      <p:sp>
        <p:nvSpPr>
          <p:cNvPr id="22532" name="Text Box 5"/>
          <p:cNvSpPr>
            <a:spLocks noChangeArrowheads="1"/>
          </p:cNvSpPr>
          <p:nvPr/>
        </p:nvSpPr>
        <p:spPr bwMode="auto">
          <a:xfrm>
            <a:off x="447379" y="853552"/>
            <a:ext cx="83054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20000"/>
              </a:spcBef>
            </a:pPr>
            <a:r>
              <a:rPr lang="en-US" altLang="zh-CN" sz="2800" b="0" dirty="0">
                <a:solidFill>
                  <a:srgbClr val="0000FF"/>
                </a:solidFill>
                <a:latin typeface="黑体" panose="02010609060101010101" pitchFamily="49" charset="-122"/>
                <a:ea typeface="黑体" panose="02010609060101010101" pitchFamily="49" charset="-122"/>
                <a:sym typeface="Arial" pitchFamily="34" charset="0"/>
              </a:rPr>
              <a:t>3</a:t>
            </a:r>
            <a:r>
              <a:rPr lang="zh-CN" altLang="en-US" sz="2800" b="0" dirty="0">
                <a:solidFill>
                  <a:srgbClr val="0000FF"/>
                </a:solidFill>
                <a:latin typeface="黑体" panose="02010609060101010101" pitchFamily="49" charset="-122"/>
                <a:ea typeface="黑体" panose="02010609060101010101" pitchFamily="49" charset="-122"/>
                <a:sym typeface="Arial" pitchFamily="34" charset="0"/>
              </a:rPr>
              <a:t>、极限参数：最大漏流、击穿电压、最大耗散功率</a:t>
            </a:r>
            <a:endParaRPr lang="zh-CN" altLang="en-US" b="0" dirty="0">
              <a:solidFill>
                <a:srgbClr val="0000FF"/>
              </a:solidFill>
              <a:latin typeface="黑体" panose="02010609060101010101" pitchFamily="49" charset="-122"/>
              <a:ea typeface="黑体" panose="02010609060101010101" pitchFamily="49" charset="-122"/>
            </a:endParaRPr>
          </a:p>
        </p:txBody>
      </p:sp>
      <p:sp>
        <p:nvSpPr>
          <p:cNvPr id="23557" name="Rectangle 6"/>
          <p:cNvSpPr>
            <a:spLocks noChangeArrowheads="1"/>
          </p:cNvSpPr>
          <p:nvPr/>
        </p:nvSpPr>
        <p:spPr bwMode="auto">
          <a:xfrm>
            <a:off x="575556" y="4530068"/>
            <a:ext cx="3660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gn="l">
              <a:buFont typeface="Wingdings" pitchFamily="2" charset="2"/>
              <a:buChar char="Ø"/>
            </a:pPr>
            <a:r>
              <a:rPr lang="zh-CN" altLang="en-US" sz="2800" dirty="0">
                <a:solidFill>
                  <a:srgbClr val="C00000"/>
                </a:solidFill>
                <a:latin typeface="Times New Roman" pitchFamily="18" charset="0"/>
                <a:sym typeface="Arial" pitchFamily="34" charset="0"/>
              </a:rPr>
              <a:t>最大漏极功耗 </a:t>
            </a:r>
            <a:r>
              <a:rPr lang="en-US" altLang="zh-CN" sz="2800" i="1" dirty="0">
                <a:solidFill>
                  <a:srgbClr val="C00000"/>
                </a:solidFill>
                <a:latin typeface="Times New Roman" pitchFamily="18" charset="0"/>
                <a:sym typeface="Arial" pitchFamily="34" charset="0"/>
              </a:rPr>
              <a:t>P</a:t>
            </a:r>
            <a:r>
              <a:rPr lang="en-US" altLang="zh-CN" sz="2800" baseline="-30000" dirty="0">
                <a:solidFill>
                  <a:srgbClr val="C00000"/>
                </a:solidFill>
                <a:latin typeface="Times New Roman" pitchFamily="18" charset="0"/>
                <a:sym typeface="Arial" pitchFamily="34" charset="0"/>
              </a:rPr>
              <a:t>DM</a:t>
            </a:r>
            <a:endParaRPr lang="zh-CN" altLang="en-US" dirty="0">
              <a:solidFill>
                <a:srgbClr val="C00000"/>
              </a:solidFill>
              <a:latin typeface="Times New Roman" pitchFamily="18" charset="0"/>
            </a:endParaRPr>
          </a:p>
        </p:txBody>
      </p:sp>
      <p:sp>
        <p:nvSpPr>
          <p:cNvPr id="23558" name="Rectangle 7"/>
          <p:cNvSpPr>
            <a:spLocks noChangeArrowheads="1"/>
          </p:cNvSpPr>
          <p:nvPr/>
        </p:nvSpPr>
        <p:spPr bwMode="auto">
          <a:xfrm>
            <a:off x="575556" y="2837880"/>
            <a:ext cx="5638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gn="l">
              <a:buFont typeface="Wingdings" pitchFamily="2" charset="2"/>
              <a:buChar char="Ø"/>
            </a:pPr>
            <a:r>
              <a:rPr lang="zh-CN" altLang="en-US" sz="2800" dirty="0">
                <a:solidFill>
                  <a:srgbClr val="C00000"/>
                </a:solidFill>
                <a:latin typeface="Times New Roman" pitchFamily="18" charset="0"/>
                <a:sym typeface="Arial" pitchFamily="34" charset="0"/>
              </a:rPr>
              <a:t>击穿电压 </a:t>
            </a:r>
            <a:r>
              <a:rPr lang="en-US" altLang="zh-CN" sz="2800" i="1" dirty="0">
                <a:solidFill>
                  <a:srgbClr val="C00000"/>
                </a:solidFill>
                <a:latin typeface="Times New Roman" pitchFamily="18" charset="0"/>
                <a:sym typeface="Arial" pitchFamily="34" charset="0"/>
              </a:rPr>
              <a:t>U</a:t>
            </a:r>
            <a:r>
              <a:rPr lang="en-US" altLang="zh-CN" sz="2800" baseline="-30000" dirty="0">
                <a:solidFill>
                  <a:srgbClr val="C00000"/>
                </a:solidFill>
                <a:latin typeface="Times New Roman" pitchFamily="18" charset="0"/>
                <a:sym typeface="Arial" pitchFamily="34" charset="0"/>
              </a:rPr>
              <a:t>(BR)GS  </a:t>
            </a:r>
            <a:r>
              <a:rPr lang="zh-CN" altLang="en-US" sz="2800" dirty="0">
                <a:solidFill>
                  <a:srgbClr val="C00000"/>
                </a:solidFill>
                <a:latin typeface="Times New Roman" pitchFamily="18" charset="0"/>
                <a:sym typeface="Arial" pitchFamily="34" charset="0"/>
              </a:rPr>
              <a:t>和 </a:t>
            </a:r>
            <a:r>
              <a:rPr lang="en-US" altLang="zh-CN" sz="2800" i="1" dirty="0">
                <a:solidFill>
                  <a:srgbClr val="C00000"/>
                </a:solidFill>
                <a:latin typeface="Times New Roman" pitchFamily="18" charset="0"/>
                <a:sym typeface="Arial" pitchFamily="34" charset="0"/>
              </a:rPr>
              <a:t>U</a:t>
            </a:r>
            <a:r>
              <a:rPr lang="en-US" altLang="zh-CN" sz="2800" baseline="-30000" dirty="0">
                <a:solidFill>
                  <a:srgbClr val="C00000"/>
                </a:solidFill>
                <a:latin typeface="Times New Roman" pitchFamily="18" charset="0"/>
                <a:sym typeface="Arial" pitchFamily="34" charset="0"/>
              </a:rPr>
              <a:t>(BR)DS </a:t>
            </a:r>
            <a:endParaRPr lang="zh-CN" altLang="en-US" dirty="0">
              <a:solidFill>
                <a:srgbClr val="C00000"/>
              </a:solidFill>
              <a:latin typeface="Times New Roman" pitchFamily="18" charset="0"/>
            </a:endParaRPr>
          </a:p>
        </p:txBody>
      </p:sp>
      <p:sp>
        <p:nvSpPr>
          <p:cNvPr id="9" name="Rectangle 2"/>
          <p:cNvSpPr>
            <a:spLocks noChangeArrowheads="1"/>
          </p:cNvSpPr>
          <p:nvPr/>
        </p:nvSpPr>
        <p:spPr bwMode="auto">
          <a:xfrm>
            <a:off x="179512" y="152636"/>
            <a:ext cx="51125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200" b="0" dirty="0">
                <a:solidFill>
                  <a:schemeClr val="tx1"/>
                </a:solidFill>
                <a:latin typeface="华文行楷" pitchFamily="2" charset="-122"/>
                <a:ea typeface="华文行楷" pitchFamily="2" charset="-122"/>
                <a:sym typeface="Arial" pitchFamily="34" charset="0"/>
              </a:rPr>
              <a:t>1.5.3  </a:t>
            </a:r>
            <a:r>
              <a:rPr lang="zh-CN" altLang="en-US" sz="3200" b="0" dirty="0">
                <a:solidFill>
                  <a:schemeClr val="tx1"/>
                </a:solidFill>
                <a:latin typeface="华文行楷" pitchFamily="2" charset="-122"/>
                <a:ea typeface="华文行楷" pitchFamily="2" charset="-122"/>
                <a:sym typeface="Arial" pitchFamily="34" charset="0"/>
              </a:rPr>
              <a:t>场效应管的主要参数</a:t>
            </a:r>
          </a:p>
        </p:txBody>
      </p:sp>
      <p:sp>
        <p:nvSpPr>
          <p:cNvPr id="10" name="Text Box 2"/>
          <p:cNvSpPr>
            <a:spLocks noChangeArrowheads="1"/>
          </p:cNvSpPr>
          <p:nvPr/>
        </p:nvSpPr>
        <p:spPr bwMode="auto">
          <a:xfrm>
            <a:off x="998869" y="2218833"/>
            <a:ext cx="52917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dirty="0">
                <a:solidFill>
                  <a:schemeClr val="tx1"/>
                </a:solidFill>
                <a:latin typeface="Times New Roman" pitchFamily="18" charset="0"/>
                <a:sym typeface="Arial" pitchFamily="34" charset="0"/>
              </a:rPr>
              <a:t>FET</a:t>
            </a:r>
            <a:r>
              <a:rPr lang="zh-CN" altLang="en-US" dirty="0">
                <a:solidFill>
                  <a:schemeClr val="tx1"/>
                </a:solidFill>
                <a:latin typeface="Times New Roman" pitchFamily="18" charset="0"/>
                <a:sym typeface="Arial" pitchFamily="34" charset="0"/>
              </a:rPr>
              <a:t>正常工作时，</a:t>
            </a:r>
            <a:r>
              <a:rPr lang="en-US" altLang="zh-CN" i="1" dirty="0">
                <a:solidFill>
                  <a:schemeClr val="tx1"/>
                </a:solidFill>
                <a:latin typeface="Times New Roman" pitchFamily="18" charset="0"/>
                <a:sym typeface="Arial" pitchFamily="34" charset="0"/>
              </a:rPr>
              <a:t>I</a:t>
            </a:r>
            <a:r>
              <a:rPr lang="en-US" altLang="zh-CN" baseline="-30000" dirty="0">
                <a:solidFill>
                  <a:schemeClr val="tx1"/>
                </a:solidFill>
                <a:latin typeface="Times New Roman" pitchFamily="18" charset="0"/>
                <a:sym typeface="Arial" pitchFamily="34" charset="0"/>
              </a:rPr>
              <a:t>DM </a:t>
            </a:r>
            <a:r>
              <a:rPr lang="zh-CN" altLang="en-US" dirty="0">
                <a:solidFill>
                  <a:schemeClr val="tx1"/>
                </a:solidFill>
                <a:latin typeface="Times New Roman" pitchFamily="18" charset="0"/>
                <a:sym typeface="Arial" pitchFamily="34" charset="0"/>
              </a:rPr>
              <a:t>的上限值。</a:t>
            </a:r>
            <a:endParaRPr lang="zh-CN" altLang="en-US" sz="2000" dirty="0">
              <a:latin typeface="Times New Roman" pitchFamily="18" charset="0"/>
            </a:endParaRPr>
          </a:p>
        </p:txBody>
      </p:sp>
      <p:sp>
        <p:nvSpPr>
          <p:cNvPr id="11" name="Text Box 2"/>
          <p:cNvSpPr>
            <a:spLocks noChangeArrowheads="1"/>
          </p:cNvSpPr>
          <p:nvPr/>
        </p:nvSpPr>
        <p:spPr bwMode="auto">
          <a:xfrm>
            <a:off x="971600" y="3454949"/>
            <a:ext cx="74883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i="1" dirty="0">
                <a:solidFill>
                  <a:schemeClr val="tx1"/>
                </a:solidFill>
                <a:latin typeface="Times New Roman" pitchFamily="18" charset="0"/>
                <a:sym typeface="Arial" pitchFamily="34" charset="0"/>
              </a:rPr>
              <a:t>U</a:t>
            </a:r>
            <a:r>
              <a:rPr lang="en-US" altLang="zh-CN" baseline="-30000" dirty="0">
                <a:solidFill>
                  <a:schemeClr val="tx1"/>
                </a:solidFill>
                <a:latin typeface="Times New Roman" pitchFamily="18" charset="0"/>
                <a:sym typeface="Arial" pitchFamily="34" charset="0"/>
              </a:rPr>
              <a:t>(BR)DS </a:t>
            </a:r>
            <a:r>
              <a:rPr lang="zh-CN" altLang="en-US" dirty="0">
                <a:solidFill>
                  <a:schemeClr val="tx1"/>
                </a:solidFill>
                <a:latin typeface="Times New Roman" pitchFamily="18" charset="0"/>
                <a:sym typeface="Arial" pitchFamily="34" charset="0"/>
              </a:rPr>
              <a:t>是指发生雪崩击穿、</a:t>
            </a:r>
            <a:r>
              <a:rPr lang="en-US" altLang="zh-CN" i="1" dirty="0" err="1">
                <a:solidFill>
                  <a:schemeClr val="tx1"/>
                </a:solidFill>
                <a:latin typeface="Times New Roman" pitchFamily="18" charset="0"/>
                <a:sym typeface="Arial" pitchFamily="34" charset="0"/>
              </a:rPr>
              <a:t>i</a:t>
            </a:r>
            <a:r>
              <a:rPr lang="en-US" altLang="zh-CN" baseline="-30000" dirty="0" err="1">
                <a:solidFill>
                  <a:schemeClr val="tx1"/>
                </a:solidFill>
                <a:latin typeface="Times New Roman" pitchFamily="18" charset="0"/>
                <a:sym typeface="Arial" pitchFamily="34" charset="0"/>
              </a:rPr>
              <a:t>D</a:t>
            </a:r>
            <a:r>
              <a:rPr lang="en-US" altLang="zh-CN" dirty="0">
                <a:solidFill>
                  <a:schemeClr val="tx1"/>
                </a:solidFill>
                <a:latin typeface="Times New Roman" pitchFamily="18" charset="0"/>
                <a:sym typeface="Arial" pitchFamily="34" charset="0"/>
              </a:rPr>
              <a:t> </a:t>
            </a:r>
            <a:r>
              <a:rPr lang="zh-CN" altLang="en-US" dirty="0">
                <a:solidFill>
                  <a:schemeClr val="tx1"/>
                </a:solidFill>
                <a:latin typeface="Times New Roman" pitchFamily="18" charset="0"/>
                <a:sym typeface="Arial" pitchFamily="34" charset="0"/>
              </a:rPr>
              <a:t>开始急剧上升时的</a:t>
            </a:r>
            <a:r>
              <a:rPr lang="en-US" altLang="zh-CN" i="1" dirty="0">
                <a:solidFill>
                  <a:schemeClr val="tx1"/>
                </a:solidFill>
                <a:latin typeface="Times New Roman" pitchFamily="18" charset="0"/>
                <a:sym typeface="Arial" pitchFamily="34" charset="0"/>
              </a:rPr>
              <a:t>U</a:t>
            </a:r>
            <a:r>
              <a:rPr lang="en-US" altLang="zh-CN" baseline="-30000" dirty="0">
                <a:solidFill>
                  <a:schemeClr val="tx1"/>
                </a:solidFill>
                <a:latin typeface="Times New Roman" pitchFamily="18" charset="0"/>
                <a:sym typeface="Arial" pitchFamily="34" charset="0"/>
              </a:rPr>
              <a:t>DS</a:t>
            </a:r>
            <a:r>
              <a:rPr lang="zh-CN" altLang="en-US" dirty="0">
                <a:solidFill>
                  <a:schemeClr val="tx1"/>
                </a:solidFill>
                <a:latin typeface="Times New Roman" pitchFamily="18" charset="0"/>
                <a:sym typeface="Arial" pitchFamily="34" charset="0"/>
              </a:rPr>
              <a:t>值。</a:t>
            </a:r>
            <a:endParaRPr lang="zh-CN" altLang="en-US" sz="2000" dirty="0">
              <a:solidFill>
                <a:schemeClr val="tx1"/>
              </a:solidFill>
              <a:latin typeface="Times New Roman" pitchFamily="18" charset="0"/>
            </a:endParaRPr>
          </a:p>
        </p:txBody>
      </p:sp>
      <p:sp>
        <p:nvSpPr>
          <p:cNvPr id="12" name="Text Box 2"/>
          <p:cNvSpPr>
            <a:spLocks noChangeArrowheads="1"/>
          </p:cNvSpPr>
          <p:nvPr/>
        </p:nvSpPr>
        <p:spPr bwMode="auto">
          <a:xfrm>
            <a:off x="971600" y="3916614"/>
            <a:ext cx="78318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i="1" dirty="0">
                <a:solidFill>
                  <a:schemeClr val="tx1"/>
                </a:solidFill>
                <a:latin typeface="Times New Roman" pitchFamily="18" charset="0"/>
                <a:sym typeface="Arial" pitchFamily="34" charset="0"/>
              </a:rPr>
              <a:t>U</a:t>
            </a:r>
            <a:r>
              <a:rPr lang="en-US" altLang="zh-CN" baseline="-30000" dirty="0">
                <a:solidFill>
                  <a:schemeClr val="tx1"/>
                </a:solidFill>
                <a:latin typeface="Times New Roman" pitchFamily="18" charset="0"/>
                <a:sym typeface="Arial" pitchFamily="34" charset="0"/>
              </a:rPr>
              <a:t>(BR)GS </a:t>
            </a:r>
            <a:r>
              <a:rPr lang="zh-CN" altLang="en-US" dirty="0">
                <a:solidFill>
                  <a:schemeClr val="tx1"/>
                </a:solidFill>
                <a:latin typeface="Times New Roman" pitchFamily="18" charset="0"/>
                <a:sym typeface="Arial" pitchFamily="34" charset="0"/>
              </a:rPr>
              <a:t>是指栅</a:t>
            </a:r>
            <a:r>
              <a:rPr lang="en-US" altLang="zh-CN" dirty="0">
                <a:solidFill>
                  <a:schemeClr val="tx1"/>
                </a:solidFill>
                <a:latin typeface="Times New Roman" pitchFamily="18" charset="0"/>
                <a:sym typeface="Arial" pitchFamily="34" charset="0"/>
              </a:rPr>
              <a:t>-</a:t>
            </a:r>
            <a:r>
              <a:rPr lang="zh-CN" altLang="en-US" dirty="0">
                <a:solidFill>
                  <a:schemeClr val="tx1"/>
                </a:solidFill>
                <a:latin typeface="Times New Roman" pitchFamily="18" charset="0"/>
                <a:sym typeface="Arial" pitchFamily="34" charset="0"/>
              </a:rPr>
              <a:t>源间反向电流</a:t>
            </a:r>
            <a:r>
              <a:rPr lang="en-US" altLang="zh-CN" dirty="0">
                <a:solidFill>
                  <a:schemeClr val="tx1"/>
                </a:solidFill>
                <a:latin typeface="Times New Roman" pitchFamily="18" charset="0"/>
                <a:sym typeface="Arial" pitchFamily="34" charset="0"/>
              </a:rPr>
              <a:t> </a:t>
            </a:r>
            <a:r>
              <a:rPr lang="zh-CN" altLang="en-US" dirty="0">
                <a:solidFill>
                  <a:schemeClr val="tx1"/>
                </a:solidFill>
                <a:latin typeface="Times New Roman" pitchFamily="18" charset="0"/>
                <a:sym typeface="Arial" pitchFamily="34" charset="0"/>
              </a:rPr>
              <a:t>开始急剧上升时的</a:t>
            </a:r>
            <a:r>
              <a:rPr lang="en-US" altLang="zh-CN" i="1" dirty="0">
                <a:solidFill>
                  <a:schemeClr val="tx1"/>
                </a:solidFill>
                <a:latin typeface="Times New Roman" pitchFamily="18" charset="0"/>
                <a:sym typeface="Arial" pitchFamily="34" charset="0"/>
              </a:rPr>
              <a:t>U</a:t>
            </a:r>
            <a:r>
              <a:rPr lang="en-US" altLang="zh-CN" baseline="-30000" dirty="0">
                <a:solidFill>
                  <a:schemeClr val="tx1"/>
                </a:solidFill>
                <a:latin typeface="Times New Roman" pitchFamily="18" charset="0"/>
                <a:sym typeface="Arial" pitchFamily="34" charset="0"/>
              </a:rPr>
              <a:t>GS</a:t>
            </a:r>
            <a:r>
              <a:rPr lang="zh-CN" altLang="en-US" dirty="0">
                <a:solidFill>
                  <a:schemeClr val="tx1"/>
                </a:solidFill>
                <a:latin typeface="Times New Roman" pitchFamily="18" charset="0"/>
                <a:sym typeface="Arial" pitchFamily="34" charset="0"/>
              </a:rPr>
              <a:t>值。</a:t>
            </a:r>
            <a:endParaRPr lang="zh-CN" altLang="en-US" sz="2000" dirty="0">
              <a:solidFill>
                <a:schemeClr val="tx1"/>
              </a:solidFill>
              <a:latin typeface="Times New Roman" pitchFamily="18" charset="0"/>
            </a:endParaRPr>
          </a:p>
        </p:txBody>
      </p:sp>
      <p:sp>
        <p:nvSpPr>
          <p:cNvPr id="13" name="文本框 12">
            <a:extLst>
              <a:ext uri="{FF2B5EF4-FFF2-40B4-BE49-F238E27FC236}">
                <a16:creationId xmlns:a16="http://schemas.microsoft.com/office/drawing/2014/main" id="{B23AA3D1-4B04-43B5-BDEA-E88962C1F99E}"/>
              </a:ext>
            </a:extLst>
          </p:cNvPr>
          <p:cNvSpPr txBox="1"/>
          <p:nvPr/>
        </p:nvSpPr>
        <p:spPr>
          <a:xfrm>
            <a:off x="7720379" y="6228020"/>
            <a:ext cx="518154" cy="369332"/>
          </a:xfrm>
          <a:prstGeom prst="rect">
            <a:avLst/>
          </a:prstGeom>
          <a:noFill/>
        </p:spPr>
        <p:txBody>
          <a:bodyPr wrap="none" rtlCol="0">
            <a:spAutoFit/>
          </a:bodyPr>
          <a:lstStyle/>
          <a:p>
            <a:r>
              <a:rPr lang="en-US" altLang="zh-CN" sz="1800" dirty="0">
                <a:solidFill>
                  <a:srgbClr val="E4A4DC"/>
                </a:solidFill>
              </a:rPr>
              <a:t>112</a:t>
            </a:r>
            <a:endParaRPr lang="zh-CN" altLang="en-US" sz="1800" dirty="0">
              <a:solidFill>
                <a:srgbClr val="E4A4D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23555">
                                            <p:txEl>
                                              <p:pRg st="0" end="0"/>
                                            </p:txEl>
                                          </p:spTgt>
                                        </p:tgtEl>
                                        <p:attrNameLst>
                                          <p:attrName>style.visibility</p:attrName>
                                        </p:attrNameLst>
                                      </p:cBhvr>
                                      <p:to>
                                        <p:strVal val="visible"/>
                                      </p:to>
                                    </p:set>
                                    <p:animEffect filter="wipe(up)">
                                      <p:cBhvr>
                                        <p:cTn id="7" dur="75"/>
                                        <p:tgtEl>
                                          <p:spTgt spid="23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0">
                                            <p:txEl>
                                              <p:pRg st="0" end="0"/>
                                            </p:txEl>
                                          </p:spTgt>
                                        </p:tgtEl>
                                        <p:attrNameLst>
                                          <p:attrName>style.visibility</p:attrName>
                                        </p:attrNameLst>
                                      </p:cBhvr>
                                      <p:to>
                                        <p:strVal val="visible"/>
                                      </p:to>
                                    </p:set>
                                    <p:animEffect filter="wipe(up)">
                                      <p:cBhvr>
                                        <p:cTn id="12" dur="75"/>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23558">
                                            <p:txEl>
                                              <p:pRg st="0" end="0"/>
                                            </p:txEl>
                                          </p:spTgt>
                                        </p:tgtEl>
                                        <p:attrNameLst>
                                          <p:attrName>style.visibility</p:attrName>
                                        </p:attrNameLst>
                                      </p:cBhvr>
                                      <p:to>
                                        <p:strVal val="visible"/>
                                      </p:to>
                                    </p:set>
                                    <p:animEffect filter="wipe(up)">
                                      <p:cBhvr>
                                        <p:cTn id="17" dur="75"/>
                                        <p:tgtEl>
                                          <p:spTgt spid="2355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11">
                                            <p:txEl>
                                              <p:pRg st="0" end="0"/>
                                            </p:txEl>
                                          </p:spTgt>
                                        </p:tgtEl>
                                        <p:attrNameLst>
                                          <p:attrName>style.visibility</p:attrName>
                                        </p:attrNameLst>
                                      </p:cBhvr>
                                      <p:to>
                                        <p:strVal val="visible"/>
                                      </p:to>
                                    </p:set>
                                    <p:animEffect filter="wipe(up)">
                                      <p:cBhvr>
                                        <p:cTn id="22" dur="75"/>
                                        <p:tgtEl>
                                          <p:spTgt spid="1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12">
                                            <p:txEl>
                                              <p:pRg st="0" end="0"/>
                                            </p:txEl>
                                          </p:spTgt>
                                        </p:tgtEl>
                                        <p:attrNameLst>
                                          <p:attrName>style.visibility</p:attrName>
                                        </p:attrNameLst>
                                      </p:cBhvr>
                                      <p:to>
                                        <p:strVal val="visible"/>
                                      </p:to>
                                    </p:set>
                                    <p:animEffect filter="wipe(up)">
                                      <p:cBhvr>
                                        <p:cTn id="27" dur="75"/>
                                        <p:tgtEl>
                                          <p:spTgt spid="1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23557">
                                            <p:txEl>
                                              <p:pRg st="0" end="0"/>
                                            </p:txEl>
                                          </p:spTgt>
                                        </p:tgtEl>
                                        <p:attrNameLst>
                                          <p:attrName>style.visibility</p:attrName>
                                        </p:attrNameLst>
                                      </p:cBhvr>
                                      <p:to>
                                        <p:strVal val="visible"/>
                                      </p:to>
                                    </p:set>
                                    <p:animEffect filter="wipe(up)">
                                      <p:cBhvr>
                                        <p:cTn id="32" dur="75"/>
                                        <p:tgtEl>
                                          <p:spTgt spid="2355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23554">
                                            <p:txEl>
                                              <p:pRg st="0" end="0"/>
                                            </p:txEl>
                                          </p:spTgt>
                                        </p:tgtEl>
                                        <p:attrNameLst>
                                          <p:attrName>style.visibility</p:attrName>
                                        </p:attrNameLst>
                                      </p:cBhvr>
                                      <p:to>
                                        <p:strVal val="visible"/>
                                      </p:to>
                                    </p:set>
                                    <p:animEffect filter="wipe(up)">
                                      <p:cBhvr>
                                        <p:cTn id="37" dur="75"/>
                                        <p:tgtEl>
                                          <p:spTgt spid="235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uild="p" bldLvl="0"/>
      <p:bldP spid="23555" grpId="0" build="p" bldLvl="0"/>
      <p:bldP spid="23557" grpId="0" build="p" bldLvl="0"/>
      <p:bldP spid="23558" grpId="0" build="p" bldLvl="0"/>
      <p:bldP spid="10" grpId="0" build="p" bldLvl="0"/>
      <p:bldP spid="11" grpId="0" build="p" bldLvl="0"/>
      <p:bldP spid="12" grpId="0" build="p" bldLvl="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572294" y="738698"/>
            <a:ext cx="4132262"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buFont typeface="Arial" pitchFamily="34" charset="0"/>
              <a:buNone/>
              <a:defRPr/>
            </a:pPr>
            <a:r>
              <a:rPr lang="en-US" altLang="zh-CN" sz="3200" b="0" dirty="0">
                <a:solidFill>
                  <a:srgbClr val="0033CC"/>
                </a:solidFill>
                <a:latin typeface="黑体" panose="02010609060101010101" pitchFamily="49" charset="-122"/>
                <a:ea typeface="黑体" panose="02010609060101010101" pitchFamily="49" charset="-122"/>
                <a:sym typeface="Arial" pitchFamily="34" charset="0"/>
              </a:rPr>
              <a:t>2</a:t>
            </a:r>
            <a:r>
              <a:rPr lang="zh-CN" altLang="en-US" sz="3200" b="0" dirty="0">
                <a:solidFill>
                  <a:srgbClr val="0033CC"/>
                </a:solidFill>
                <a:latin typeface="黑体" panose="02010609060101010101" pitchFamily="49" charset="-122"/>
                <a:ea typeface="黑体" panose="02010609060101010101" pitchFamily="49" charset="-122"/>
                <a:sym typeface="Arial" pitchFamily="34" charset="0"/>
              </a:rPr>
              <a:t>、结构与符号</a:t>
            </a:r>
            <a:endParaRPr lang="zh-CN" altLang="en-US" sz="4400" b="0" dirty="0">
              <a:solidFill>
                <a:srgbClr val="0033CC"/>
              </a:solidFill>
              <a:latin typeface="黑体" panose="02010609060101010101" pitchFamily="49" charset="-122"/>
              <a:ea typeface="黑体" panose="02010609060101010101" pitchFamily="49" charset="-122"/>
            </a:endParaRPr>
          </a:p>
        </p:txBody>
      </p:sp>
      <p:grpSp>
        <p:nvGrpSpPr>
          <p:cNvPr id="7171" name="Group 3"/>
          <p:cNvGrpSpPr>
            <a:grpSpLocks/>
          </p:cNvGrpSpPr>
          <p:nvPr/>
        </p:nvGrpSpPr>
        <p:grpSpPr bwMode="auto">
          <a:xfrm>
            <a:off x="2484438" y="1737643"/>
            <a:ext cx="1123950" cy="2170113"/>
            <a:chOff x="0" y="0"/>
            <a:chExt cx="708" cy="1367"/>
          </a:xfrm>
        </p:grpSpPr>
        <p:sp>
          <p:nvSpPr>
            <p:cNvPr id="4162" name="Rectangle 4"/>
            <p:cNvSpPr>
              <a:spLocks noChangeArrowheads="1"/>
            </p:cNvSpPr>
            <p:nvPr/>
          </p:nvSpPr>
          <p:spPr bwMode="auto">
            <a:xfrm>
              <a:off x="215" y="198"/>
              <a:ext cx="479" cy="931"/>
            </a:xfrm>
            <a:prstGeom prst="rect">
              <a:avLst/>
            </a:prstGeom>
            <a:solidFill>
              <a:srgbClr val="CCFFFF"/>
            </a:solidFill>
            <a:ln w="38100">
              <a:solidFill>
                <a:schemeClr val="tx1"/>
              </a:solidFill>
              <a:miter lim="800000"/>
              <a:headEnd/>
              <a:tailEnd/>
            </a:ln>
          </p:spPr>
          <p:txBody>
            <a:bodyPr wrap="none" anchor="ctr"/>
            <a:lstStyle/>
            <a:p>
              <a:pPr>
                <a:buFont typeface="Arial" pitchFamily="34" charset="0"/>
                <a:buNone/>
              </a:pPr>
              <a:endParaRPr lang="zh-CN" altLang="zh-CN" sz="1200" b="0">
                <a:solidFill>
                  <a:schemeClr val="tx1"/>
                </a:solidFill>
                <a:latin typeface="Times New Roman" pitchFamily="18" charset="0"/>
                <a:sym typeface="Arial" pitchFamily="34" charset="0"/>
              </a:endParaRPr>
            </a:p>
          </p:txBody>
        </p:sp>
        <p:sp>
          <p:nvSpPr>
            <p:cNvPr id="4163" name="Line 5"/>
            <p:cNvSpPr>
              <a:spLocks noChangeShapeType="1"/>
            </p:cNvSpPr>
            <p:nvPr/>
          </p:nvSpPr>
          <p:spPr bwMode="auto">
            <a:xfrm>
              <a:off x="220" y="535"/>
              <a:ext cx="478" cy="1"/>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64" name="Line 6"/>
            <p:cNvSpPr>
              <a:spLocks noChangeShapeType="1"/>
            </p:cNvSpPr>
            <p:nvPr/>
          </p:nvSpPr>
          <p:spPr bwMode="auto">
            <a:xfrm flipV="1">
              <a:off x="447" y="47"/>
              <a:ext cx="1" cy="16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65" name="Line 7"/>
            <p:cNvSpPr>
              <a:spLocks noChangeShapeType="1"/>
            </p:cNvSpPr>
            <p:nvPr/>
          </p:nvSpPr>
          <p:spPr bwMode="auto">
            <a:xfrm>
              <a:off x="455" y="1139"/>
              <a:ext cx="0" cy="18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66" name="Line 8"/>
            <p:cNvSpPr>
              <a:spLocks noChangeShapeType="1"/>
            </p:cNvSpPr>
            <p:nvPr/>
          </p:nvSpPr>
          <p:spPr bwMode="auto">
            <a:xfrm flipH="1">
              <a:off x="40" y="627"/>
              <a:ext cx="180" cy="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67" name="Line 9"/>
            <p:cNvSpPr>
              <a:spLocks noChangeShapeType="1"/>
            </p:cNvSpPr>
            <p:nvPr/>
          </p:nvSpPr>
          <p:spPr bwMode="auto">
            <a:xfrm>
              <a:off x="230" y="495"/>
              <a:ext cx="478" cy="1"/>
            </a:xfrm>
            <a:prstGeom prst="line">
              <a:avLst/>
            </a:prstGeom>
            <a:noFill/>
            <a:ln w="28575">
              <a:solidFill>
                <a:srgbClr val="FF0000"/>
              </a:solidFill>
              <a:prstDash val="dash"/>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68" name="Line 10"/>
            <p:cNvSpPr>
              <a:spLocks noChangeShapeType="1"/>
            </p:cNvSpPr>
            <p:nvPr/>
          </p:nvSpPr>
          <p:spPr bwMode="auto">
            <a:xfrm>
              <a:off x="220" y="720"/>
              <a:ext cx="478" cy="1"/>
            </a:xfrm>
            <a:prstGeom prst="line">
              <a:avLst/>
            </a:prstGeom>
            <a:noFill/>
            <a:ln w="28575">
              <a:solidFill>
                <a:srgbClr val="FF00FF"/>
              </a:solidFill>
              <a:prstDash val="dash"/>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69" name="Line 11"/>
            <p:cNvSpPr>
              <a:spLocks noChangeShapeType="1"/>
            </p:cNvSpPr>
            <p:nvPr/>
          </p:nvSpPr>
          <p:spPr bwMode="auto">
            <a:xfrm>
              <a:off x="228" y="824"/>
              <a:ext cx="478" cy="1"/>
            </a:xfrm>
            <a:prstGeom prst="line">
              <a:avLst/>
            </a:prstGeom>
            <a:noFill/>
            <a:ln w="28575">
              <a:solidFill>
                <a:srgbClr val="FF0000"/>
              </a:solidFill>
              <a:prstDash val="dash"/>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70" name="Line 12"/>
            <p:cNvSpPr>
              <a:spLocks noChangeShapeType="1"/>
            </p:cNvSpPr>
            <p:nvPr/>
          </p:nvSpPr>
          <p:spPr bwMode="auto">
            <a:xfrm>
              <a:off x="220" y="558"/>
              <a:ext cx="478" cy="1"/>
            </a:xfrm>
            <a:prstGeom prst="line">
              <a:avLst/>
            </a:prstGeom>
            <a:noFill/>
            <a:ln w="28575">
              <a:solidFill>
                <a:srgbClr val="FF00FF"/>
              </a:solidFill>
              <a:prstDash val="dash"/>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71" name="Oval 13"/>
            <p:cNvSpPr>
              <a:spLocks noChangeArrowheads="1"/>
            </p:cNvSpPr>
            <p:nvPr/>
          </p:nvSpPr>
          <p:spPr bwMode="auto">
            <a:xfrm>
              <a:off x="0" y="604"/>
              <a:ext cx="50" cy="53"/>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Font typeface="Arial" pitchFamily="34" charset="0"/>
                <a:buNone/>
              </a:pPr>
              <a:endParaRPr lang="zh-CN" altLang="zh-CN" sz="2400">
                <a:solidFill>
                  <a:srgbClr val="000000"/>
                </a:solidFill>
                <a:latin typeface="Times New Roman" pitchFamily="18" charset="0"/>
                <a:sym typeface="Arial" pitchFamily="34" charset="0"/>
              </a:endParaRPr>
            </a:p>
          </p:txBody>
        </p:sp>
        <p:sp>
          <p:nvSpPr>
            <p:cNvPr id="4172" name="Oval 14"/>
            <p:cNvSpPr>
              <a:spLocks noChangeArrowheads="1"/>
            </p:cNvSpPr>
            <p:nvPr/>
          </p:nvSpPr>
          <p:spPr bwMode="auto">
            <a:xfrm>
              <a:off x="427" y="0"/>
              <a:ext cx="50" cy="52"/>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Font typeface="Arial" pitchFamily="34" charset="0"/>
                <a:buNone/>
              </a:pPr>
              <a:endParaRPr lang="zh-CN" altLang="zh-CN" sz="2400">
                <a:solidFill>
                  <a:srgbClr val="000000"/>
                </a:solidFill>
                <a:latin typeface="Times New Roman" pitchFamily="18" charset="0"/>
                <a:sym typeface="Arial" pitchFamily="34" charset="0"/>
              </a:endParaRPr>
            </a:p>
          </p:txBody>
        </p:sp>
        <p:sp>
          <p:nvSpPr>
            <p:cNvPr id="4173" name="Oval 15"/>
            <p:cNvSpPr>
              <a:spLocks noChangeArrowheads="1"/>
            </p:cNvSpPr>
            <p:nvPr/>
          </p:nvSpPr>
          <p:spPr bwMode="auto">
            <a:xfrm>
              <a:off x="423" y="1315"/>
              <a:ext cx="50" cy="52"/>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Font typeface="Arial" pitchFamily="34" charset="0"/>
                <a:buNone/>
              </a:pPr>
              <a:endParaRPr lang="zh-CN" altLang="zh-CN" sz="2400">
                <a:solidFill>
                  <a:schemeClr val="tx1"/>
                </a:solidFill>
                <a:latin typeface="Times New Roman" pitchFamily="18" charset="0"/>
                <a:sym typeface="Arial" pitchFamily="34" charset="0"/>
              </a:endParaRPr>
            </a:p>
          </p:txBody>
        </p:sp>
        <p:sp>
          <p:nvSpPr>
            <p:cNvPr id="4174" name="Text Box 16"/>
            <p:cNvSpPr>
              <a:spLocks noChangeArrowheads="1"/>
            </p:cNvSpPr>
            <p:nvPr/>
          </p:nvSpPr>
          <p:spPr bwMode="auto">
            <a:xfrm>
              <a:off x="336" y="207"/>
              <a:ext cx="2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2400">
                  <a:solidFill>
                    <a:srgbClr val="000000"/>
                  </a:solidFill>
                  <a:latin typeface="Times New Roman" pitchFamily="18" charset="0"/>
                  <a:sym typeface="Arial" pitchFamily="34" charset="0"/>
                </a:rPr>
                <a:t>N</a:t>
              </a:r>
              <a:endParaRPr lang="zh-CN" altLang="en-US">
                <a:latin typeface="Times New Roman" pitchFamily="18" charset="0"/>
              </a:endParaRPr>
            </a:p>
          </p:txBody>
        </p:sp>
        <p:sp>
          <p:nvSpPr>
            <p:cNvPr id="4175" name="Text Box 17"/>
            <p:cNvSpPr>
              <a:spLocks noChangeArrowheads="1"/>
            </p:cNvSpPr>
            <p:nvPr/>
          </p:nvSpPr>
          <p:spPr bwMode="auto">
            <a:xfrm>
              <a:off x="336" y="799"/>
              <a:ext cx="2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2400">
                  <a:solidFill>
                    <a:srgbClr val="000000"/>
                  </a:solidFill>
                  <a:latin typeface="Times New Roman" pitchFamily="18" charset="0"/>
                  <a:sym typeface="Arial" pitchFamily="34" charset="0"/>
                </a:rPr>
                <a:t>N</a:t>
              </a:r>
              <a:endParaRPr lang="en-US" altLang="zh-CN" sz="2400" b="0">
                <a:solidFill>
                  <a:srgbClr val="000000"/>
                </a:solidFill>
                <a:latin typeface="Times New Roman" pitchFamily="18" charset="0"/>
                <a:sym typeface="Arial" pitchFamily="34" charset="0"/>
              </a:endParaRPr>
            </a:p>
          </p:txBody>
        </p:sp>
        <p:sp>
          <p:nvSpPr>
            <p:cNvPr id="4176" name="Rectangle 18"/>
            <p:cNvSpPr>
              <a:spLocks noChangeArrowheads="1"/>
            </p:cNvSpPr>
            <p:nvPr/>
          </p:nvSpPr>
          <p:spPr bwMode="auto">
            <a:xfrm>
              <a:off x="220" y="529"/>
              <a:ext cx="467" cy="258"/>
            </a:xfrm>
            <a:prstGeom prst="rect">
              <a:avLst/>
            </a:prstGeom>
            <a:solidFill>
              <a:srgbClr val="FFFFCC"/>
            </a:solidFill>
            <a:ln w="15875">
              <a:solidFill>
                <a:srgbClr val="000000"/>
              </a:solidFill>
              <a:miter lim="800000"/>
              <a:headEnd/>
              <a:tailEnd/>
            </a:ln>
          </p:spPr>
          <p:txBody>
            <a:bodyPr wrap="none" anchor="ctr"/>
            <a:lstStyle/>
            <a:p>
              <a:pPr>
                <a:buFont typeface="Arial" pitchFamily="34" charset="0"/>
                <a:buNone/>
              </a:pPr>
              <a:endParaRPr lang="zh-CN" altLang="zh-CN" sz="2400">
                <a:solidFill>
                  <a:srgbClr val="000000"/>
                </a:solidFill>
                <a:latin typeface="Times New Roman" pitchFamily="18" charset="0"/>
                <a:sym typeface="Arial" pitchFamily="34" charset="0"/>
              </a:endParaRPr>
            </a:p>
          </p:txBody>
        </p:sp>
        <p:sp>
          <p:nvSpPr>
            <p:cNvPr id="4177" name="Text Box 19"/>
            <p:cNvSpPr>
              <a:spLocks noChangeArrowheads="1"/>
            </p:cNvSpPr>
            <p:nvPr/>
          </p:nvSpPr>
          <p:spPr bwMode="auto">
            <a:xfrm>
              <a:off x="338" y="512"/>
              <a:ext cx="23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2400">
                  <a:solidFill>
                    <a:srgbClr val="000000"/>
                  </a:solidFill>
                  <a:latin typeface="Times New Roman" pitchFamily="18" charset="0"/>
                  <a:sym typeface="Arial" pitchFamily="34" charset="0"/>
                </a:rPr>
                <a:t>P</a:t>
              </a:r>
              <a:endParaRPr lang="zh-CN" altLang="en-US">
                <a:latin typeface="Times New Roman" pitchFamily="18" charset="0"/>
              </a:endParaRPr>
            </a:p>
          </p:txBody>
        </p:sp>
        <p:sp>
          <p:nvSpPr>
            <p:cNvPr id="4178" name="Line 20"/>
            <p:cNvSpPr>
              <a:spLocks noChangeShapeType="1"/>
            </p:cNvSpPr>
            <p:nvPr/>
          </p:nvSpPr>
          <p:spPr bwMode="auto">
            <a:xfrm>
              <a:off x="215" y="553"/>
              <a:ext cx="479" cy="1"/>
            </a:xfrm>
            <a:prstGeom prst="line">
              <a:avLst/>
            </a:prstGeom>
            <a:noFill/>
            <a:ln w="9525">
              <a:solidFill>
                <a:srgbClr val="000000"/>
              </a:solidFill>
              <a:prstDash val="dash"/>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79" name="Line 21"/>
            <p:cNvSpPr>
              <a:spLocks noChangeShapeType="1"/>
            </p:cNvSpPr>
            <p:nvPr/>
          </p:nvSpPr>
          <p:spPr bwMode="auto">
            <a:xfrm>
              <a:off x="214" y="751"/>
              <a:ext cx="479" cy="1"/>
            </a:xfrm>
            <a:prstGeom prst="line">
              <a:avLst/>
            </a:prstGeom>
            <a:noFill/>
            <a:ln w="9525">
              <a:solidFill>
                <a:srgbClr val="000000"/>
              </a:solidFill>
              <a:prstDash val="dash"/>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组合 2"/>
          <p:cNvGrpSpPr/>
          <p:nvPr/>
        </p:nvGrpSpPr>
        <p:grpSpPr>
          <a:xfrm>
            <a:off x="1143000" y="1412776"/>
            <a:ext cx="3631791" cy="2773139"/>
            <a:chOff x="1143000" y="1086582"/>
            <a:chExt cx="3631791" cy="2773139"/>
          </a:xfrm>
        </p:grpSpPr>
        <p:sp>
          <p:nvSpPr>
            <p:cNvPr id="7190" name="Text Box 22"/>
            <p:cNvSpPr>
              <a:spLocks noChangeArrowheads="1"/>
            </p:cNvSpPr>
            <p:nvPr/>
          </p:nvSpPr>
          <p:spPr bwMode="auto">
            <a:xfrm>
              <a:off x="2123728" y="3462846"/>
              <a:ext cx="2247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buFont typeface="Arial" pitchFamily="34" charset="0"/>
                <a:buNone/>
              </a:pPr>
              <a:r>
                <a:rPr lang="zh-CN" altLang="en-US" sz="2000" b="0" dirty="0">
                  <a:solidFill>
                    <a:srgbClr val="C00000"/>
                  </a:solidFill>
                  <a:latin typeface="黑体" pitchFamily="49" charset="-122"/>
                  <a:ea typeface="黑体" pitchFamily="49" charset="-122"/>
                  <a:sym typeface="黑体" pitchFamily="49" charset="-122"/>
                </a:rPr>
                <a:t>发射极</a:t>
              </a:r>
              <a:r>
                <a:rPr lang="zh-CN" altLang="en-US" sz="2000" b="0" dirty="0">
                  <a:solidFill>
                    <a:srgbClr val="0033CC"/>
                  </a:solidFill>
                  <a:latin typeface="黑体" pitchFamily="49" charset="-122"/>
                  <a:ea typeface="黑体" pitchFamily="49" charset="-122"/>
                  <a:sym typeface="黑体" pitchFamily="49" charset="-122"/>
                </a:rPr>
                <a:t>  </a:t>
              </a:r>
              <a:r>
                <a:rPr lang="en-US" altLang="zh-CN" sz="2000" b="0" dirty="0">
                  <a:solidFill>
                    <a:srgbClr val="000000"/>
                  </a:solidFill>
                  <a:latin typeface="黑体" pitchFamily="49" charset="-122"/>
                  <a:ea typeface="黑体" pitchFamily="49" charset="-122"/>
                  <a:sym typeface="黑体" pitchFamily="49" charset="-122"/>
                </a:rPr>
                <a:t>E</a:t>
              </a:r>
              <a:r>
                <a:rPr lang="en-US" altLang="zh-CN" sz="2000" b="0" dirty="0">
                  <a:solidFill>
                    <a:schemeClr val="tx1"/>
                  </a:solidFill>
                  <a:latin typeface="黑体" pitchFamily="49" charset="-122"/>
                  <a:ea typeface="黑体" pitchFamily="49" charset="-122"/>
                  <a:sym typeface="黑体" pitchFamily="49" charset="-122"/>
                </a:rPr>
                <a:t>mitter</a:t>
              </a:r>
              <a:endParaRPr lang="zh-CN" altLang="en-US" dirty="0">
                <a:latin typeface="Times New Roman" pitchFamily="18" charset="0"/>
              </a:endParaRPr>
            </a:p>
          </p:txBody>
        </p:sp>
        <p:sp>
          <p:nvSpPr>
            <p:cNvPr id="7191" name="Text Box 23"/>
            <p:cNvSpPr>
              <a:spLocks noChangeArrowheads="1"/>
            </p:cNvSpPr>
            <p:nvPr/>
          </p:nvSpPr>
          <p:spPr bwMode="auto">
            <a:xfrm>
              <a:off x="1143000" y="2203450"/>
              <a:ext cx="1495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buFont typeface="Arial" pitchFamily="34" charset="0"/>
                <a:buNone/>
              </a:pPr>
              <a:r>
                <a:rPr lang="zh-CN" altLang="en-US" sz="2000" b="0" dirty="0">
                  <a:solidFill>
                    <a:srgbClr val="C00000"/>
                  </a:solidFill>
                  <a:latin typeface="黑体" pitchFamily="49" charset="-122"/>
                  <a:ea typeface="黑体" pitchFamily="49" charset="-122"/>
                  <a:sym typeface="黑体" pitchFamily="49" charset="-122"/>
                </a:rPr>
                <a:t>基极</a:t>
              </a:r>
              <a:r>
                <a:rPr lang="zh-CN" altLang="en-US" sz="2000" b="0" dirty="0">
                  <a:solidFill>
                    <a:srgbClr val="0033CC"/>
                  </a:solidFill>
                  <a:latin typeface="黑体" pitchFamily="49" charset="-122"/>
                  <a:ea typeface="黑体" pitchFamily="49" charset="-122"/>
                  <a:sym typeface="黑体" pitchFamily="49" charset="-122"/>
                </a:rPr>
                <a:t> </a:t>
              </a:r>
              <a:r>
                <a:rPr lang="en-US" altLang="zh-CN" sz="2000" b="0" dirty="0">
                  <a:solidFill>
                    <a:srgbClr val="000000"/>
                  </a:solidFill>
                  <a:latin typeface="黑体" pitchFamily="49" charset="-122"/>
                  <a:ea typeface="黑体" pitchFamily="49" charset="-122"/>
                  <a:sym typeface="黑体" pitchFamily="49" charset="-122"/>
                </a:rPr>
                <a:t>B</a:t>
              </a:r>
              <a:r>
                <a:rPr lang="en-US" altLang="zh-CN" sz="2000" b="0" dirty="0">
                  <a:solidFill>
                    <a:schemeClr val="tx1"/>
                  </a:solidFill>
                  <a:latin typeface="黑体" pitchFamily="49" charset="-122"/>
                  <a:ea typeface="黑体" pitchFamily="49" charset="-122"/>
                  <a:sym typeface="黑体" pitchFamily="49" charset="-122"/>
                </a:rPr>
                <a:t>ase</a:t>
              </a:r>
              <a:endParaRPr lang="zh-CN" altLang="en-US" dirty="0">
                <a:latin typeface="Times New Roman" pitchFamily="18" charset="0"/>
              </a:endParaRPr>
            </a:p>
          </p:txBody>
        </p:sp>
        <p:sp>
          <p:nvSpPr>
            <p:cNvPr id="7192" name="Text Box 24"/>
            <p:cNvSpPr>
              <a:spLocks noChangeArrowheads="1"/>
            </p:cNvSpPr>
            <p:nvPr/>
          </p:nvSpPr>
          <p:spPr bwMode="auto">
            <a:xfrm>
              <a:off x="2015716" y="1086582"/>
              <a:ext cx="2759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buFont typeface="Arial" pitchFamily="34" charset="0"/>
                <a:buNone/>
              </a:pPr>
              <a:r>
                <a:rPr lang="zh-CN" altLang="en-US" sz="2000" b="0" dirty="0">
                  <a:solidFill>
                    <a:srgbClr val="C00000"/>
                  </a:solidFill>
                  <a:latin typeface="黑体" pitchFamily="49" charset="-122"/>
                  <a:ea typeface="黑体" pitchFamily="49" charset="-122"/>
                  <a:sym typeface="黑体" pitchFamily="49" charset="-122"/>
                </a:rPr>
                <a:t>集电极</a:t>
              </a:r>
              <a:r>
                <a:rPr lang="zh-CN" altLang="en-US" sz="2000" b="0" dirty="0">
                  <a:solidFill>
                    <a:srgbClr val="0033CC"/>
                  </a:solidFill>
                  <a:latin typeface="黑体" pitchFamily="49" charset="-122"/>
                  <a:ea typeface="黑体" pitchFamily="49" charset="-122"/>
                  <a:sym typeface="黑体" pitchFamily="49" charset="-122"/>
                </a:rPr>
                <a:t>  </a:t>
              </a:r>
              <a:r>
                <a:rPr lang="en-US" altLang="zh-CN" sz="2000" b="0" dirty="0">
                  <a:solidFill>
                    <a:srgbClr val="000000"/>
                  </a:solidFill>
                  <a:latin typeface="黑体" pitchFamily="49" charset="-122"/>
                  <a:ea typeface="黑体" pitchFamily="49" charset="-122"/>
                  <a:sym typeface="黑体" pitchFamily="49" charset="-122"/>
                </a:rPr>
                <a:t>C</a:t>
              </a:r>
              <a:r>
                <a:rPr lang="en-US" altLang="zh-CN" sz="2000" b="0" dirty="0">
                  <a:solidFill>
                    <a:schemeClr val="tx1"/>
                  </a:solidFill>
                  <a:latin typeface="黑体" pitchFamily="49" charset="-122"/>
                  <a:ea typeface="黑体" pitchFamily="49" charset="-122"/>
                  <a:sym typeface="黑体" pitchFamily="49" charset="-122"/>
                </a:rPr>
                <a:t>ollector</a:t>
              </a:r>
              <a:endParaRPr lang="zh-CN" altLang="en-US" dirty="0">
                <a:latin typeface="Times New Roman" pitchFamily="18" charset="0"/>
              </a:endParaRPr>
            </a:p>
          </p:txBody>
        </p:sp>
      </p:grpSp>
      <p:grpSp>
        <p:nvGrpSpPr>
          <p:cNvPr id="2" name="组合 1"/>
          <p:cNvGrpSpPr/>
          <p:nvPr/>
        </p:nvGrpSpPr>
        <p:grpSpPr>
          <a:xfrm>
            <a:off x="1371600" y="2086893"/>
            <a:ext cx="3548063" cy="1463675"/>
            <a:chOff x="1371600" y="1822450"/>
            <a:chExt cx="3548063" cy="1463675"/>
          </a:xfrm>
        </p:grpSpPr>
        <p:sp>
          <p:nvSpPr>
            <p:cNvPr id="7193" name="Text Box 25"/>
            <p:cNvSpPr>
              <a:spLocks noChangeArrowheads="1"/>
            </p:cNvSpPr>
            <p:nvPr/>
          </p:nvSpPr>
          <p:spPr bwMode="auto">
            <a:xfrm>
              <a:off x="3629025" y="2339975"/>
              <a:ext cx="12906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2000" b="0">
                  <a:solidFill>
                    <a:srgbClr val="000000"/>
                  </a:solidFill>
                  <a:latin typeface="Times New Roman" pitchFamily="18" charset="0"/>
                  <a:ea typeface="黑体" pitchFamily="49" charset="-122"/>
                </a:rPr>
                <a:t>—</a:t>
              </a:r>
              <a:r>
                <a:rPr lang="en-US" altLang="zh-CN" sz="2000" b="0">
                  <a:solidFill>
                    <a:srgbClr val="000000"/>
                  </a:solidFill>
                  <a:latin typeface="黑体" pitchFamily="49" charset="-122"/>
                  <a:ea typeface="黑体" pitchFamily="49" charset="-122"/>
                  <a:sym typeface="黑体" pitchFamily="49" charset="-122"/>
                </a:rPr>
                <a:t> </a:t>
              </a:r>
              <a:r>
                <a:rPr lang="zh-CN" altLang="en-US" sz="2000" b="0">
                  <a:solidFill>
                    <a:srgbClr val="000000"/>
                  </a:solidFill>
                  <a:latin typeface="黑体" pitchFamily="49" charset="-122"/>
                  <a:ea typeface="黑体" pitchFamily="49" charset="-122"/>
                  <a:sym typeface="黑体" pitchFamily="49" charset="-122"/>
                </a:rPr>
                <a:t>基区</a:t>
              </a:r>
              <a:endParaRPr lang="zh-CN" altLang="en-US">
                <a:latin typeface="Times New Roman" pitchFamily="18" charset="0"/>
              </a:endParaRPr>
            </a:p>
          </p:txBody>
        </p:sp>
        <p:sp>
          <p:nvSpPr>
            <p:cNvPr id="7194" name="Text Box 26"/>
            <p:cNvSpPr>
              <a:spLocks noChangeArrowheads="1"/>
            </p:cNvSpPr>
            <p:nvPr/>
          </p:nvSpPr>
          <p:spPr bwMode="auto">
            <a:xfrm>
              <a:off x="1371600" y="2889250"/>
              <a:ext cx="1357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2000" b="0" dirty="0">
                  <a:solidFill>
                    <a:srgbClr val="000000"/>
                  </a:solidFill>
                  <a:latin typeface="黑体" pitchFamily="49" charset="-122"/>
                  <a:ea typeface="黑体" pitchFamily="49" charset="-122"/>
                  <a:sym typeface="黑体" pitchFamily="49" charset="-122"/>
                </a:rPr>
                <a:t>发射区</a:t>
              </a:r>
              <a:r>
                <a:rPr lang="en-US" altLang="zh-CN" sz="2000" b="0" dirty="0">
                  <a:solidFill>
                    <a:srgbClr val="000000"/>
                  </a:solidFill>
                  <a:latin typeface="Times New Roman" pitchFamily="18" charset="0"/>
                  <a:ea typeface="黑体" pitchFamily="49" charset="-122"/>
                </a:rPr>
                <a:t>—</a:t>
              </a:r>
              <a:endParaRPr lang="en-US" altLang="zh-CN" sz="2000" b="0" dirty="0">
                <a:solidFill>
                  <a:srgbClr val="000000"/>
                </a:solidFill>
                <a:latin typeface="黑体" pitchFamily="49" charset="-122"/>
                <a:ea typeface="黑体" pitchFamily="49" charset="-122"/>
                <a:sym typeface="黑体" pitchFamily="49" charset="-122"/>
              </a:endParaRPr>
            </a:p>
          </p:txBody>
        </p:sp>
        <p:sp>
          <p:nvSpPr>
            <p:cNvPr id="7195" name="Text Box 27"/>
            <p:cNvSpPr>
              <a:spLocks noChangeArrowheads="1"/>
            </p:cNvSpPr>
            <p:nvPr/>
          </p:nvSpPr>
          <p:spPr bwMode="auto">
            <a:xfrm>
              <a:off x="1447800" y="1822450"/>
              <a:ext cx="1343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2000" b="0" dirty="0">
                  <a:solidFill>
                    <a:srgbClr val="000000"/>
                  </a:solidFill>
                  <a:latin typeface="黑体" pitchFamily="49" charset="-122"/>
                  <a:ea typeface="黑体" pitchFamily="49" charset="-122"/>
                  <a:sym typeface="黑体" pitchFamily="49" charset="-122"/>
                </a:rPr>
                <a:t>集电区</a:t>
              </a:r>
              <a:r>
                <a:rPr lang="en-US" altLang="zh-CN" sz="2000" b="0" dirty="0">
                  <a:solidFill>
                    <a:srgbClr val="000000"/>
                  </a:solidFill>
                  <a:latin typeface="Times New Roman" pitchFamily="18" charset="0"/>
                  <a:ea typeface="黑体" pitchFamily="49" charset="-122"/>
                </a:rPr>
                <a:t>—</a:t>
              </a:r>
              <a:r>
                <a:rPr lang="en-US" altLang="zh-CN" sz="2000" b="0" dirty="0">
                  <a:solidFill>
                    <a:srgbClr val="000000"/>
                  </a:solidFill>
                  <a:latin typeface="黑体" pitchFamily="49" charset="-122"/>
                  <a:ea typeface="黑体" pitchFamily="49" charset="-122"/>
                  <a:sym typeface="黑体" pitchFamily="49" charset="-122"/>
                </a:rPr>
                <a:t> </a:t>
              </a:r>
              <a:endParaRPr lang="zh-CN" altLang="en-US" dirty="0">
                <a:latin typeface="Times New Roman" pitchFamily="18" charset="0"/>
              </a:endParaRPr>
            </a:p>
          </p:txBody>
        </p:sp>
      </p:grpSp>
      <p:sp>
        <p:nvSpPr>
          <p:cNvPr id="7196" name="Text Box 28"/>
          <p:cNvSpPr>
            <a:spLocks noChangeArrowheads="1"/>
          </p:cNvSpPr>
          <p:nvPr/>
        </p:nvSpPr>
        <p:spPr bwMode="auto">
          <a:xfrm>
            <a:off x="1101725" y="4727575"/>
            <a:ext cx="1489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2400" b="0">
                <a:solidFill>
                  <a:srgbClr val="0033CC"/>
                </a:solidFill>
                <a:latin typeface="黑体" pitchFamily="49" charset="-122"/>
                <a:ea typeface="黑体" pitchFamily="49" charset="-122"/>
                <a:sym typeface="黑体" pitchFamily="49" charset="-122"/>
              </a:rPr>
              <a:t>NPN </a:t>
            </a:r>
            <a:r>
              <a:rPr lang="zh-CN" altLang="en-US" sz="2400" b="0">
                <a:solidFill>
                  <a:srgbClr val="0033CC"/>
                </a:solidFill>
                <a:latin typeface="黑体" pitchFamily="49" charset="-122"/>
                <a:ea typeface="黑体" pitchFamily="49" charset="-122"/>
                <a:sym typeface="黑体" pitchFamily="49" charset="-122"/>
              </a:rPr>
              <a:t>型</a:t>
            </a:r>
            <a:r>
              <a:rPr lang="en-US" altLang="zh-CN" sz="2400" b="0">
                <a:solidFill>
                  <a:srgbClr val="0033CC"/>
                </a:solidFill>
                <a:latin typeface="黑体" pitchFamily="49" charset="-122"/>
                <a:ea typeface="黑体" pitchFamily="49" charset="-122"/>
                <a:sym typeface="黑体" pitchFamily="49" charset="-122"/>
              </a:rPr>
              <a:t>:</a:t>
            </a:r>
            <a:endParaRPr lang="zh-CN" altLang="en-US">
              <a:latin typeface="Times New Roman" pitchFamily="18" charset="0"/>
            </a:endParaRPr>
          </a:p>
        </p:txBody>
      </p:sp>
      <p:grpSp>
        <p:nvGrpSpPr>
          <p:cNvPr id="7197" name="Group 29"/>
          <p:cNvGrpSpPr>
            <a:grpSpLocks/>
          </p:cNvGrpSpPr>
          <p:nvPr/>
        </p:nvGrpSpPr>
        <p:grpSpPr bwMode="auto">
          <a:xfrm>
            <a:off x="6705600" y="1212850"/>
            <a:ext cx="1524000" cy="2362200"/>
            <a:chOff x="0" y="0"/>
            <a:chExt cx="960" cy="1488"/>
          </a:xfrm>
        </p:grpSpPr>
        <p:sp>
          <p:nvSpPr>
            <p:cNvPr id="4141" name="Rectangle 30"/>
            <p:cNvSpPr>
              <a:spLocks noChangeArrowheads="1"/>
            </p:cNvSpPr>
            <p:nvPr/>
          </p:nvSpPr>
          <p:spPr bwMode="auto">
            <a:xfrm>
              <a:off x="470" y="281"/>
              <a:ext cx="479" cy="891"/>
            </a:xfrm>
            <a:prstGeom prst="rect">
              <a:avLst/>
            </a:prstGeom>
            <a:solidFill>
              <a:srgbClr val="FFFFCC"/>
            </a:solidFill>
            <a:ln w="38100">
              <a:solidFill>
                <a:schemeClr val="tx1"/>
              </a:solidFill>
              <a:miter lim="800000"/>
              <a:headEnd/>
              <a:tailEnd/>
            </a:ln>
          </p:spPr>
          <p:txBody>
            <a:bodyPr wrap="none" anchor="ctr"/>
            <a:lstStyle/>
            <a:p>
              <a:pPr>
                <a:buFont typeface="Arial" pitchFamily="34" charset="0"/>
                <a:buNone/>
              </a:pPr>
              <a:endParaRPr lang="zh-CN" altLang="zh-CN" sz="1100" b="0">
                <a:solidFill>
                  <a:srgbClr val="000000"/>
                </a:solidFill>
                <a:latin typeface="Times New Roman" pitchFamily="18" charset="0"/>
                <a:sym typeface="Arial" pitchFamily="34" charset="0"/>
              </a:endParaRPr>
            </a:p>
          </p:txBody>
        </p:sp>
        <p:sp>
          <p:nvSpPr>
            <p:cNvPr id="4142" name="Line 31"/>
            <p:cNvSpPr>
              <a:spLocks noChangeShapeType="1"/>
            </p:cNvSpPr>
            <p:nvPr/>
          </p:nvSpPr>
          <p:spPr bwMode="auto">
            <a:xfrm>
              <a:off x="475" y="603"/>
              <a:ext cx="478" cy="1"/>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43" name="Line 32"/>
            <p:cNvSpPr>
              <a:spLocks noChangeShapeType="1"/>
            </p:cNvSpPr>
            <p:nvPr/>
          </p:nvSpPr>
          <p:spPr bwMode="auto">
            <a:xfrm flipV="1">
              <a:off x="678" y="136"/>
              <a:ext cx="1" cy="15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44" name="Line 33"/>
            <p:cNvSpPr>
              <a:spLocks noChangeShapeType="1"/>
            </p:cNvSpPr>
            <p:nvPr/>
          </p:nvSpPr>
          <p:spPr bwMode="auto">
            <a:xfrm>
              <a:off x="698" y="1182"/>
              <a:ext cx="1" cy="22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45" name="Line 34"/>
            <p:cNvSpPr>
              <a:spLocks noChangeShapeType="1"/>
            </p:cNvSpPr>
            <p:nvPr/>
          </p:nvSpPr>
          <p:spPr bwMode="auto">
            <a:xfrm flipH="1">
              <a:off x="295" y="692"/>
              <a:ext cx="180" cy="1"/>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46" name="Line 35"/>
            <p:cNvSpPr>
              <a:spLocks noChangeShapeType="1"/>
            </p:cNvSpPr>
            <p:nvPr/>
          </p:nvSpPr>
          <p:spPr bwMode="auto">
            <a:xfrm flipV="1">
              <a:off x="483" y="571"/>
              <a:ext cx="470" cy="2"/>
            </a:xfrm>
            <a:prstGeom prst="line">
              <a:avLst/>
            </a:prstGeom>
            <a:noFill/>
            <a:ln w="28575">
              <a:solidFill>
                <a:srgbClr val="FF0066"/>
              </a:solidFill>
              <a:prstDash val="dash"/>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47" name="Line 36"/>
            <p:cNvSpPr>
              <a:spLocks noChangeShapeType="1"/>
            </p:cNvSpPr>
            <p:nvPr/>
          </p:nvSpPr>
          <p:spPr bwMode="auto">
            <a:xfrm>
              <a:off x="475" y="781"/>
              <a:ext cx="478" cy="1"/>
            </a:xfrm>
            <a:prstGeom prst="line">
              <a:avLst/>
            </a:prstGeom>
            <a:noFill/>
            <a:ln w="28575">
              <a:solidFill>
                <a:srgbClr val="FF00FF"/>
              </a:solidFill>
              <a:prstDash val="dash"/>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48" name="Line 37"/>
            <p:cNvSpPr>
              <a:spLocks noChangeShapeType="1"/>
            </p:cNvSpPr>
            <p:nvPr/>
          </p:nvSpPr>
          <p:spPr bwMode="auto">
            <a:xfrm>
              <a:off x="482" y="882"/>
              <a:ext cx="478" cy="1"/>
            </a:xfrm>
            <a:prstGeom prst="line">
              <a:avLst/>
            </a:prstGeom>
            <a:noFill/>
            <a:ln w="28575">
              <a:solidFill>
                <a:srgbClr val="FF0066"/>
              </a:solidFill>
              <a:prstDash val="dash"/>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49" name="Line 38"/>
            <p:cNvSpPr>
              <a:spLocks noChangeShapeType="1"/>
            </p:cNvSpPr>
            <p:nvPr/>
          </p:nvSpPr>
          <p:spPr bwMode="auto">
            <a:xfrm>
              <a:off x="475" y="625"/>
              <a:ext cx="478" cy="1"/>
            </a:xfrm>
            <a:prstGeom prst="line">
              <a:avLst/>
            </a:prstGeom>
            <a:noFill/>
            <a:ln w="28575">
              <a:solidFill>
                <a:srgbClr val="FF00FF"/>
              </a:solidFill>
              <a:prstDash val="dash"/>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0" name="Oval 39"/>
            <p:cNvSpPr>
              <a:spLocks noChangeArrowheads="1"/>
            </p:cNvSpPr>
            <p:nvPr/>
          </p:nvSpPr>
          <p:spPr bwMode="auto">
            <a:xfrm>
              <a:off x="255" y="668"/>
              <a:ext cx="50" cy="5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Font typeface="Arial" pitchFamily="34" charset="0"/>
                <a:buNone/>
              </a:pPr>
              <a:endParaRPr lang="zh-CN" altLang="zh-CN" sz="2000">
                <a:solidFill>
                  <a:srgbClr val="000000"/>
                </a:solidFill>
                <a:latin typeface="Times New Roman" pitchFamily="18" charset="0"/>
                <a:sym typeface="Arial" pitchFamily="34" charset="0"/>
              </a:endParaRPr>
            </a:p>
          </p:txBody>
        </p:sp>
        <p:sp>
          <p:nvSpPr>
            <p:cNvPr id="4151" name="Oval 40"/>
            <p:cNvSpPr>
              <a:spLocks noChangeArrowheads="1"/>
            </p:cNvSpPr>
            <p:nvPr/>
          </p:nvSpPr>
          <p:spPr bwMode="auto">
            <a:xfrm>
              <a:off x="654" y="91"/>
              <a:ext cx="50" cy="5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Font typeface="Arial" pitchFamily="34" charset="0"/>
                <a:buNone/>
              </a:pPr>
              <a:endParaRPr lang="zh-CN" altLang="zh-CN" sz="2000">
                <a:solidFill>
                  <a:srgbClr val="000000"/>
                </a:solidFill>
                <a:latin typeface="Times New Roman" pitchFamily="18" charset="0"/>
                <a:sym typeface="Arial" pitchFamily="34" charset="0"/>
              </a:endParaRPr>
            </a:p>
          </p:txBody>
        </p:sp>
        <p:sp>
          <p:nvSpPr>
            <p:cNvPr id="4152" name="Oval 41"/>
            <p:cNvSpPr>
              <a:spLocks noChangeArrowheads="1"/>
            </p:cNvSpPr>
            <p:nvPr/>
          </p:nvSpPr>
          <p:spPr bwMode="auto">
            <a:xfrm>
              <a:off x="674" y="1404"/>
              <a:ext cx="50" cy="5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Font typeface="Arial" pitchFamily="34" charset="0"/>
                <a:buNone/>
              </a:pPr>
              <a:endParaRPr lang="zh-CN" altLang="zh-CN" sz="2000">
                <a:solidFill>
                  <a:srgbClr val="000000"/>
                </a:solidFill>
                <a:latin typeface="Times New Roman" pitchFamily="18" charset="0"/>
                <a:sym typeface="Arial" pitchFamily="34" charset="0"/>
              </a:endParaRPr>
            </a:p>
          </p:txBody>
        </p:sp>
        <p:sp>
          <p:nvSpPr>
            <p:cNvPr id="4153" name="Text Box 42"/>
            <p:cNvSpPr>
              <a:spLocks noChangeArrowheads="1"/>
            </p:cNvSpPr>
            <p:nvPr/>
          </p:nvSpPr>
          <p:spPr bwMode="auto">
            <a:xfrm>
              <a:off x="602" y="284"/>
              <a:ext cx="21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2000">
                  <a:solidFill>
                    <a:srgbClr val="000000"/>
                  </a:solidFill>
                  <a:latin typeface="Times New Roman" pitchFamily="18" charset="0"/>
                  <a:sym typeface="Arial" pitchFamily="34" charset="0"/>
                </a:rPr>
                <a:t>P</a:t>
              </a:r>
              <a:endParaRPr lang="zh-CN" altLang="en-US">
                <a:latin typeface="Times New Roman" pitchFamily="18" charset="0"/>
              </a:endParaRPr>
            </a:p>
          </p:txBody>
        </p:sp>
        <p:sp>
          <p:nvSpPr>
            <p:cNvPr id="4154" name="Text Box 43"/>
            <p:cNvSpPr>
              <a:spLocks noChangeArrowheads="1"/>
            </p:cNvSpPr>
            <p:nvPr/>
          </p:nvSpPr>
          <p:spPr bwMode="auto">
            <a:xfrm>
              <a:off x="602" y="851"/>
              <a:ext cx="21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2000">
                  <a:solidFill>
                    <a:srgbClr val="000000"/>
                  </a:solidFill>
                  <a:latin typeface="Times New Roman" pitchFamily="18" charset="0"/>
                  <a:sym typeface="Arial" pitchFamily="34" charset="0"/>
                </a:rPr>
                <a:t>P</a:t>
              </a:r>
              <a:endParaRPr lang="en-US" altLang="zh-CN" sz="2000" b="0">
                <a:solidFill>
                  <a:srgbClr val="000000"/>
                </a:solidFill>
                <a:latin typeface="Times New Roman" pitchFamily="18" charset="0"/>
                <a:sym typeface="Arial" pitchFamily="34" charset="0"/>
              </a:endParaRPr>
            </a:p>
          </p:txBody>
        </p:sp>
        <p:sp>
          <p:nvSpPr>
            <p:cNvPr id="4155" name="Rectangle 44"/>
            <p:cNvSpPr>
              <a:spLocks noChangeArrowheads="1"/>
            </p:cNvSpPr>
            <p:nvPr/>
          </p:nvSpPr>
          <p:spPr bwMode="auto">
            <a:xfrm>
              <a:off x="475" y="598"/>
              <a:ext cx="466" cy="247"/>
            </a:xfrm>
            <a:prstGeom prst="rect">
              <a:avLst/>
            </a:prstGeom>
            <a:solidFill>
              <a:srgbClr val="CCFFFF"/>
            </a:solidFill>
            <a:ln w="15875">
              <a:solidFill>
                <a:srgbClr val="000000"/>
              </a:solidFill>
              <a:miter lim="800000"/>
              <a:headEnd/>
              <a:tailEnd/>
            </a:ln>
          </p:spPr>
          <p:txBody>
            <a:bodyPr wrap="none" anchor="ctr"/>
            <a:lstStyle/>
            <a:p>
              <a:pPr>
                <a:buFont typeface="Arial" pitchFamily="34" charset="0"/>
                <a:buNone/>
              </a:pPr>
              <a:endParaRPr lang="zh-CN" altLang="zh-CN" sz="2000">
                <a:solidFill>
                  <a:srgbClr val="000000"/>
                </a:solidFill>
                <a:latin typeface="Times New Roman" pitchFamily="18" charset="0"/>
                <a:sym typeface="Arial" pitchFamily="34" charset="0"/>
              </a:endParaRPr>
            </a:p>
          </p:txBody>
        </p:sp>
        <p:sp>
          <p:nvSpPr>
            <p:cNvPr id="4156" name="Text Box 45"/>
            <p:cNvSpPr>
              <a:spLocks noChangeArrowheads="1"/>
            </p:cNvSpPr>
            <p:nvPr/>
          </p:nvSpPr>
          <p:spPr bwMode="auto">
            <a:xfrm>
              <a:off x="591" y="564"/>
              <a:ext cx="23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2000">
                  <a:solidFill>
                    <a:srgbClr val="000000"/>
                  </a:solidFill>
                  <a:latin typeface="Times New Roman" pitchFamily="18" charset="0"/>
                  <a:sym typeface="Arial" pitchFamily="34" charset="0"/>
                </a:rPr>
                <a:t>N</a:t>
              </a:r>
              <a:endParaRPr lang="zh-CN" altLang="en-US">
                <a:latin typeface="Times New Roman" pitchFamily="18" charset="0"/>
              </a:endParaRPr>
            </a:p>
          </p:txBody>
        </p:sp>
        <p:sp>
          <p:nvSpPr>
            <p:cNvPr id="4157" name="Line 46"/>
            <p:cNvSpPr>
              <a:spLocks noChangeShapeType="1"/>
            </p:cNvSpPr>
            <p:nvPr/>
          </p:nvSpPr>
          <p:spPr bwMode="auto">
            <a:xfrm>
              <a:off x="470" y="621"/>
              <a:ext cx="479" cy="1"/>
            </a:xfrm>
            <a:prstGeom prst="line">
              <a:avLst/>
            </a:prstGeom>
            <a:noFill/>
            <a:ln w="9525">
              <a:solidFill>
                <a:srgbClr val="000000"/>
              </a:solidFill>
              <a:prstDash val="dash"/>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8" name="Line 47"/>
            <p:cNvSpPr>
              <a:spLocks noChangeShapeType="1"/>
            </p:cNvSpPr>
            <p:nvPr/>
          </p:nvSpPr>
          <p:spPr bwMode="auto">
            <a:xfrm>
              <a:off x="469" y="809"/>
              <a:ext cx="479" cy="1"/>
            </a:xfrm>
            <a:prstGeom prst="line">
              <a:avLst/>
            </a:prstGeom>
            <a:noFill/>
            <a:ln w="9525">
              <a:solidFill>
                <a:srgbClr val="000000"/>
              </a:solidFill>
              <a:prstDash val="dash"/>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9" name="Rectangle 48"/>
            <p:cNvSpPr>
              <a:spLocks noChangeArrowheads="1"/>
            </p:cNvSpPr>
            <p:nvPr/>
          </p:nvSpPr>
          <p:spPr bwMode="auto">
            <a:xfrm>
              <a:off x="468" y="1236"/>
              <a:ext cx="32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2000">
                  <a:solidFill>
                    <a:srgbClr val="000000"/>
                  </a:solidFill>
                  <a:latin typeface="Times New Roman" pitchFamily="18" charset="0"/>
                  <a:sym typeface="Arial" pitchFamily="34" charset="0"/>
                </a:rPr>
                <a:t>E</a:t>
              </a:r>
              <a:endParaRPr lang="zh-CN" altLang="en-US">
                <a:latin typeface="Times New Roman" pitchFamily="18" charset="0"/>
              </a:endParaRPr>
            </a:p>
          </p:txBody>
        </p:sp>
        <p:sp>
          <p:nvSpPr>
            <p:cNvPr id="4160" name="Rectangle 49"/>
            <p:cNvSpPr>
              <a:spLocks noChangeArrowheads="1"/>
            </p:cNvSpPr>
            <p:nvPr/>
          </p:nvSpPr>
          <p:spPr bwMode="auto">
            <a:xfrm>
              <a:off x="0" y="564"/>
              <a:ext cx="32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2000">
                  <a:solidFill>
                    <a:srgbClr val="000000"/>
                  </a:solidFill>
                  <a:latin typeface="Times New Roman" pitchFamily="18" charset="0"/>
                  <a:sym typeface="Arial" pitchFamily="34" charset="0"/>
                </a:rPr>
                <a:t>B</a:t>
              </a:r>
              <a:endParaRPr lang="zh-CN" altLang="en-US">
                <a:latin typeface="Times New Roman" pitchFamily="18" charset="0"/>
              </a:endParaRPr>
            </a:p>
          </p:txBody>
        </p:sp>
        <p:sp>
          <p:nvSpPr>
            <p:cNvPr id="4161" name="Rectangle 50"/>
            <p:cNvSpPr>
              <a:spLocks noChangeArrowheads="1"/>
            </p:cNvSpPr>
            <p:nvPr/>
          </p:nvSpPr>
          <p:spPr bwMode="auto">
            <a:xfrm>
              <a:off x="439" y="0"/>
              <a:ext cx="23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000">
                  <a:solidFill>
                    <a:srgbClr val="000000"/>
                  </a:solidFill>
                  <a:latin typeface="Times New Roman" pitchFamily="18" charset="0"/>
                  <a:sym typeface="Arial" pitchFamily="34" charset="0"/>
                </a:rPr>
                <a:t>C</a:t>
              </a:r>
              <a:endParaRPr lang="zh-CN" altLang="en-US">
                <a:latin typeface="Times New Roman" pitchFamily="18" charset="0"/>
              </a:endParaRPr>
            </a:p>
          </p:txBody>
        </p:sp>
      </p:grpSp>
      <p:sp>
        <p:nvSpPr>
          <p:cNvPr id="7219" name="Text Box 51"/>
          <p:cNvSpPr>
            <a:spLocks noChangeArrowheads="1"/>
          </p:cNvSpPr>
          <p:nvPr/>
        </p:nvSpPr>
        <p:spPr bwMode="auto">
          <a:xfrm>
            <a:off x="5102225" y="4803241"/>
            <a:ext cx="1755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2400" b="0" dirty="0">
                <a:solidFill>
                  <a:srgbClr val="0033CC"/>
                </a:solidFill>
                <a:latin typeface="黑体" pitchFamily="49" charset="-122"/>
                <a:ea typeface="黑体" pitchFamily="49" charset="-122"/>
                <a:sym typeface="黑体" pitchFamily="49" charset="-122"/>
              </a:rPr>
              <a:t>PNP </a:t>
            </a:r>
            <a:r>
              <a:rPr lang="zh-CN" altLang="en-US" sz="2400" b="0" dirty="0">
                <a:solidFill>
                  <a:srgbClr val="0033CC"/>
                </a:solidFill>
                <a:latin typeface="黑体" pitchFamily="49" charset="-122"/>
                <a:ea typeface="黑体" pitchFamily="49" charset="-122"/>
                <a:sym typeface="黑体" pitchFamily="49" charset="-122"/>
              </a:rPr>
              <a:t>型</a:t>
            </a:r>
            <a:r>
              <a:rPr lang="en-US" altLang="zh-CN" sz="2400" b="0" dirty="0">
                <a:solidFill>
                  <a:srgbClr val="0033CC"/>
                </a:solidFill>
                <a:latin typeface="黑体" pitchFamily="49" charset="-122"/>
                <a:ea typeface="黑体" pitchFamily="49" charset="-122"/>
                <a:sym typeface="黑体" pitchFamily="49" charset="-122"/>
              </a:rPr>
              <a:t>:</a:t>
            </a:r>
            <a:endParaRPr lang="zh-CN" altLang="en-US" dirty="0">
              <a:latin typeface="Times New Roman" pitchFamily="18" charset="0"/>
            </a:endParaRPr>
          </a:p>
        </p:txBody>
      </p:sp>
      <p:grpSp>
        <p:nvGrpSpPr>
          <p:cNvPr id="7220" name="Group 52"/>
          <p:cNvGrpSpPr>
            <a:grpSpLocks/>
          </p:cNvGrpSpPr>
          <p:nvPr/>
        </p:nvGrpSpPr>
        <p:grpSpPr bwMode="auto">
          <a:xfrm>
            <a:off x="2590800" y="4341080"/>
            <a:ext cx="1368425" cy="1500188"/>
            <a:chOff x="0" y="21"/>
            <a:chExt cx="862" cy="945"/>
          </a:xfrm>
        </p:grpSpPr>
        <p:sp>
          <p:nvSpPr>
            <p:cNvPr id="4128" name="Text Box 53"/>
            <p:cNvSpPr>
              <a:spLocks noChangeArrowheads="1"/>
            </p:cNvSpPr>
            <p:nvPr/>
          </p:nvSpPr>
          <p:spPr bwMode="auto">
            <a:xfrm>
              <a:off x="594" y="675"/>
              <a:ext cx="2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buFont typeface="Arial" pitchFamily="34" charset="0"/>
                <a:buNone/>
              </a:pPr>
              <a:r>
                <a:rPr lang="en-US" altLang="zh-CN" sz="2400">
                  <a:solidFill>
                    <a:srgbClr val="000000"/>
                  </a:solidFill>
                  <a:latin typeface="Times New Roman" pitchFamily="18" charset="0"/>
                  <a:sym typeface="Arial" pitchFamily="34" charset="0"/>
                </a:rPr>
                <a:t>E</a:t>
              </a:r>
              <a:endParaRPr lang="en-US" altLang="zh-CN" sz="2400" b="0">
                <a:solidFill>
                  <a:srgbClr val="000000"/>
                </a:solidFill>
                <a:latin typeface="Times New Roman" pitchFamily="18" charset="0"/>
                <a:sym typeface="Arial" pitchFamily="34" charset="0"/>
              </a:endParaRPr>
            </a:p>
          </p:txBody>
        </p:sp>
        <p:grpSp>
          <p:nvGrpSpPr>
            <p:cNvPr id="4129" name="Group 54"/>
            <p:cNvGrpSpPr>
              <a:grpSpLocks/>
            </p:cNvGrpSpPr>
            <p:nvPr/>
          </p:nvGrpSpPr>
          <p:grpSpPr bwMode="auto">
            <a:xfrm>
              <a:off x="0" y="21"/>
              <a:ext cx="840" cy="798"/>
              <a:chOff x="0" y="21"/>
              <a:chExt cx="840" cy="798"/>
            </a:xfrm>
          </p:grpSpPr>
          <p:sp>
            <p:nvSpPr>
              <p:cNvPr id="4130" name="Text Box 55"/>
              <p:cNvSpPr>
                <a:spLocks noChangeArrowheads="1"/>
              </p:cNvSpPr>
              <p:nvPr/>
            </p:nvSpPr>
            <p:spPr bwMode="auto">
              <a:xfrm>
                <a:off x="654" y="21"/>
                <a:ext cx="18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buFont typeface="Arial" pitchFamily="34" charset="0"/>
                  <a:buNone/>
                </a:pPr>
                <a:r>
                  <a:rPr lang="en-US" altLang="zh-CN" sz="2400" dirty="0">
                    <a:solidFill>
                      <a:srgbClr val="000000"/>
                    </a:solidFill>
                    <a:latin typeface="Times New Roman" pitchFamily="18" charset="0"/>
                    <a:sym typeface="Arial" pitchFamily="34" charset="0"/>
                  </a:rPr>
                  <a:t>C</a:t>
                </a:r>
                <a:endParaRPr lang="en-US" altLang="zh-CN" sz="2400" b="0" dirty="0">
                  <a:solidFill>
                    <a:srgbClr val="000000"/>
                  </a:solidFill>
                  <a:latin typeface="Times New Roman" pitchFamily="18" charset="0"/>
                  <a:sym typeface="Arial" pitchFamily="34" charset="0"/>
                </a:endParaRPr>
              </a:p>
            </p:txBody>
          </p:sp>
          <p:sp>
            <p:nvSpPr>
              <p:cNvPr id="4131" name="Text Box 56"/>
              <p:cNvSpPr>
                <a:spLocks noChangeArrowheads="1"/>
              </p:cNvSpPr>
              <p:nvPr/>
            </p:nvSpPr>
            <p:spPr bwMode="auto">
              <a:xfrm>
                <a:off x="0" y="344"/>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2400">
                    <a:solidFill>
                      <a:srgbClr val="000000"/>
                    </a:solidFill>
                    <a:latin typeface="Times New Roman" pitchFamily="18" charset="0"/>
                    <a:sym typeface="Arial" pitchFamily="34" charset="0"/>
                  </a:rPr>
                  <a:t>B</a:t>
                </a:r>
                <a:endParaRPr lang="en-US" altLang="zh-CN" sz="2400" b="0">
                  <a:solidFill>
                    <a:srgbClr val="000000"/>
                  </a:solidFill>
                  <a:latin typeface="Times New Roman" pitchFamily="18" charset="0"/>
                  <a:sym typeface="Arial" pitchFamily="34" charset="0"/>
                </a:endParaRPr>
              </a:p>
            </p:txBody>
          </p:sp>
          <p:sp>
            <p:nvSpPr>
              <p:cNvPr id="4132" name="Line 57"/>
              <p:cNvSpPr>
                <a:spLocks noChangeShapeType="1"/>
              </p:cNvSpPr>
              <p:nvPr/>
            </p:nvSpPr>
            <p:spPr bwMode="auto">
              <a:xfrm>
                <a:off x="423" y="348"/>
                <a:ext cx="1" cy="282"/>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33" name="Line 58"/>
              <p:cNvSpPr>
                <a:spLocks noChangeShapeType="1"/>
              </p:cNvSpPr>
              <p:nvPr/>
            </p:nvSpPr>
            <p:spPr bwMode="auto">
              <a:xfrm flipV="1">
                <a:off x="423" y="356"/>
                <a:ext cx="185" cy="9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34" name="Line 59"/>
              <p:cNvSpPr>
                <a:spLocks noChangeShapeType="1"/>
              </p:cNvSpPr>
              <p:nvPr/>
            </p:nvSpPr>
            <p:spPr bwMode="auto">
              <a:xfrm>
                <a:off x="423" y="513"/>
                <a:ext cx="185" cy="94"/>
              </a:xfrm>
              <a:prstGeom prst="line">
                <a:avLst/>
              </a:prstGeom>
              <a:noFill/>
              <a:ln w="38100">
                <a:solidFill>
                  <a:schemeClr val="tx1"/>
                </a:solidFill>
                <a:miter lim="800000"/>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35" name="Line 60"/>
              <p:cNvSpPr>
                <a:spLocks noChangeShapeType="1"/>
              </p:cNvSpPr>
              <p:nvPr/>
            </p:nvSpPr>
            <p:spPr bwMode="auto">
              <a:xfrm flipH="1">
                <a:off x="265" y="481"/>
                <a:ext cx="158" cy="1"/>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36" name="Line 61"/>
              <p:cNvSpPr>
                <a:spLocks noChangeShapeType="1"/>
              </p:cNvSpPr>
              <p:nvPr/>
            </p:nvSpPr>
            <p:spPr bwMode="auto">
              <a:xfrm flipV="1">
                <a:off x="608" y="221"/>
                <a:ext cx="0" cy="139"/>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dirty="0"/>
              </a:p>
            </p:txBody>
          </p:sp>
          <p:sp>
            <p:nvSpPr>
              <p:cNvPr id="4137" name="Line 62"/>
              <p:cNvSpPr>
                <a:spLocks noChangeShapeType="1"/>
              </p:cNvSpPr>
              <p:nvPr/>
            </p:nvSpPr>
            <p:spPr bwMode="auto">
              <a:xfrm>
                <a:off x="596" y="602"/>
                <a:ext cx="0" cy="186"/>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38" name="Oval 63"/>
              <p:cNvSpPr>
                <a:spLocks noChangeArrowheads="1"/>
              </p:cNvSpPr>
              <p:nvPr/>
            </p:nvSpPr>
            <p:spPr bwMode="auto">
              <a:xfrm>
                <a:off x="579" y="167"/>
                <a:ext cx="54" cy="54"/>
              </a:xfrm>
              <a:prstGeom prst="ellipse">
                <a:avLst/>
              </a:prstGeom>
              <a:solidFill>
                <a:schemeClr val="bg1"/>
              </a:solidFill>
              <a:ln w="19050">
                <a:solidFill>
                  <a:schemeClr val="tx1"/>
                </a:solidFill>
                <a:miter lim="800000"/>
                <a:headEnd/>
                <a:tailEnd/>
              </a:ln>
            </p:spPr>
            <p:txBody>
              <a:bodyPr wrap="none" anchor="ctr"/>
              <a:lstStyle/>
              <a:p>
                <a:pPr>
                  <a:buFont typeface="Arial" pitchFamily="34" charset="0"/>
                  <a:buNone/>
                </a:pPr>
                <a:endParaRPr lang="zh-CN" altLang="zh-CN" sz="2400">
                  <a:solidFill>
                    <a:srgbClr val="000000"/>
                  </a:solidFill>
                  <a:latin typeface="Times New Roman" pitchFamily="18" charset="0"/>
                  <a:sym typeface="Arial" pitchFamily="34" charset="0"/>
                </a:endParaRPr>
              </a:p>
            </p:txBody>
          </p:sp>
          <p:sp>
            <p:nvSpPr>
              <p:cNvPr id="4139" name="Oval 64"/>
              <p:cNvSpPr>
                <a:spLocks noChangeArrowheads="1"/>
              </p:cNvSpPr>
              <p:nvPr/>
            </p:nvSpPr>
            <p:spPr bwMode="auto">
              <a:xfrm>
                <a:off x="568" y="765"/>
                <a:ext cx="54" cy="54"/>
              </a:xfrm>
              <a:prstGeom prst="ellipse">
                <a:avLst/>
              </a:prstGeom>
              <a:solidFill>
                <a:schemeClr val="bg1"/>
              </a:solidFill>
              <a:ln w="19050">
                <a:solidFill>
                  <a:schemeClr val="tx1"/>
                </a:solidFill>
                <a:miter lim="800000"/>
                <a:headEnd/>
                <a:tailEnd/>
              </a:ln>
            </p:spPr>
            <p:txBody>
              <a:bodyPr wrap="none" anchor="ctr"/>
              <a:lstStyle/>
              <a:p>
                <a:pPr>
                  <a:buFont typeface="Arial" pitchFamily="34" charset="0"/>
                  <a:buNone/>
                </a:pPr>
                <a:endParaRPr lang="zh-CN" altLang="zh-CN" sz="2400">
                  <a:solidFill>
                    <a:srgbClr val="000000"/>
                  </a:solidFill>
                  <a:latin typeface="Times New Roman" pitchFamily="18" charset="0"/>
                  <a:sym typeface="Arial" pitchFamily="34" charset="0"/>
                </a:endParaRPr>
              </a:p>
            </p:txBody>
          </p:sp>
          <p:sp>
            <p:nvSpPr>
              <p:cNvPr id="4140" name="Oval 65"/>
              <p:cNvSpPr>
                <a:spLocks noChangeArrowheads="1"/>
              </p:cNvSpPr>
              <p:nvPr/>
            </p:nvSpPr>
            <p:spPr bwMode="auto">
              <a:xfrm>
                <a:off x="248" y="454"/>
                <a:ext cx="54" cy="54"/>
              </a:xfrm>
              <a:prstGeom prst="ellipse">
                <a:avLst/>
              </a:prstGeom>
              <a:solidFill>
                <a:schemeClr val="bg1"/>
              </a:solidFill>
              <a:ln w="19050">
                <a:solidFill>
                  <a:schemeClr val="tx1"/>
                </a:solidFill>
                <a:miter lim="800000"/>
                <a:headEnd/>
                <a:tailEnd/>
              </a:ln>
            </p:spPr>
            <p:txBody>
              <a:bodyPr wrap="none" anchor="ctr"/>
              <a:lstStyle/>
              <a:p>
                <a:pPr>
                  <a:buFont typeface="Arial" pitchFamily="34" charset="0"/>
                  <a:buNone/>
                </a:pPr>
                <a:endParaRPr lang="zh-CN" altLang="zh-CN" sz="2400">
                  <a:solidFill>
                    <a:srgbClr val="000000"/>
                  </a:solidFill>
                  <a:latin typeface="Times New Roman" pitchFamily="18" charset="0"/>
                  <a:sym typeface="Arial" pitchFamily="34" charset="0"/>
                </a:endParaRPr>
              </a:p>
            </p:txBody>
          </p:sp>
        </p:grpSp>
      </p:grpSp>
      <p:grpSp>
        <p:nvGrpSpPr>
          <p:cNvPr id="7234" name="Group 66"/>
          <p:cNvGrpSpPr>
            <a:grpSpLocks/>
          </p:cNvGrpSpPr>
          <p:nvPr/>
        </p:nvGrpSpPr>
        <p:grpSpPr bwMode="auto">
          <a:xfrm>
            <a:off x="6694822" y="4351908"/>
            <a:ext cx="1225550" cy="1345344"/>
            <a:chOff x="0" y="94"/>
            <a:chExt cx="876" cy="908"/>
          </a:xfrm>
        </p:grpSpPr>
        <p:sp>
          <p:nvSpPr>
            <p:cNvPr id="4116" name="Text Box 67"/>
            <p:cNvSpPr>
              <a:spLocks noChangeArrowheads="1"/>
            </p:cNvSpPr>
            <p:nvPr/>
          </p:nvSpPr>
          <p:spPr bwMode="auto">
            <a:xfrm>
              <a:off x="630" y="711"/>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2400">
                  <a:solidFill>
                    <a:srgbClr val="000000"/>
                  </a:solidFill>
                  <a:latin typeface="Times New Roman" pitchFamily="18" charset="0"/>
                  <a:sym typeface="Arial" pitchFamily="34" charset="0"/>
                </a:rPr>
                <a:t>E</a:t>
              </a:r>
              <a:endParaRPr lang="en-US" altLang="zh-CN" sz="2400" b="0">
                <a:solidFill>
                  <a:srgbClr val="000000"/>
                </a:solidFill>
                <a:latin typeface="Times New Roman" pitchFamily="18" charset="0"/>
                <a:sym typeface="Arial" pitchFamily="34" charset="0"/>
              </a:endParaRPr>
            </a:p>
          </p:txBody>
        </p:sp>
        <p:sp>
          <p:nvSpPr>
            <p:cNvPr id="4117" name="Text Box 68"/>
            <p:cNvSpPr>
              <a:spLocks noChangeArrowheads="1"/>
            </p:cNvSpPr>
            <p:nvPr/>
          </p:nvSpPr>
          <p:spPr bwMode="auto">
            <a:xfrm>
              <a:off x="650" y="94"/>
              <a:ext cx="18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buFont typeface="Arial" pitchFamily="34" charset="0"/>
                <a:buNone/>
              </a:pPr>
              <a:r>
                <a:rPr lang="en-US" altLang="zh-CN" sz="2400" dirty="0">
                  <a:solidFill>
                    <a:srgbClr val="000000"/>
                  </a:solidFill>
                  <a:latin typeface="Times New Roman" pitchFamily="18" charset="0"/>
                  <a:sym typeface="Arial" pitchFamily="34" charset="0"/>
                </a:rPr>
                <a:t>C</a:t>
              </a:r>
              <a:endParaRPr lang="en-US" altLang="zh-CN" sz="2400" b="0" dirty="0">
                <a:solidFill>
                  <a:srgbClr val="000000"/>
                </a:solidFill>
                <a:latin typeface="Times New Roman" pitchFamily="18" charset="0"/>
                <a:sym typeface="Arial" pitchFamily="34" charset="0"/>
              </a:endParaRPr>
            </a:p>
          </p:txBody>
        </p:sp>
        <p:sp>
          <p:nvSpPr>
            <p:cNvPr id="4118" name="Text Box 69"/>
            <p:cNvSpPr>
              <a:spLocks noChangeArrowheads="1"/>
            </p:cNvSpPr>
            <p:nvPr/>
          </p:nvSpPr>
          <p:spPr bwMode="auto">
            <a:xfrm>
              <a:off x="0" y="404"/>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2400">
                  <a:solidFill>
                    <a:srgbClr val="000000"/>
                  </a:solidFill>
                  <a:latin typeface="Times New Roman" pitchFamily="18" charset="0"/>
                  <a:sym typeface="Arial" pitchFamily="34" charset="0"/>
                </a:rPr>
                <a:t>B</a:t>
              </a:r>
              <a:endParaRPr lang="en-US" altLang="zh-CN" sz="2400" b="0">
                <a:solidFill>
                  <a:srgbClr val="000000"/>
                </a:solidFill>
                <a:latin typeface="Times New Roman" pitchFamily="18" charset="0"/>
                <a:sym typeface="Arial" pitchFamily="34" charset="0"/>
              </a:endParaRPr>
            </a:p>
          </p:txBody>
        </p:sp>
        <p:sp>
          <p:nvSpPr>
            <p:cNvPr id="4119" name="Line 70"/>
            <p:cNvSpPr>
              <a:spLocks noChangeShapeType="1"/>
            </p:cNvSpPr>
            <p:nvPr/>
          </p:nvSpPr>
          <p:spPr bwMode="auto">
            <a:xfrm>
              <a:off x="435" y="420"/>
              <a:ext cx="1" cy="282"/>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20" name="Line 71"/>
            <p:cNvSpPr>
              <a:spLocks noChangeShapeType="1"/>
            </p:cNvSpPr>
            <p:nvPr/>
          </p:nvSpPr>
          <p:spPr bwMode="auto">
            <a:xfrm flipV="1">
              <a:off x="435" y="428"/>
              <a:ext cx="185" cy="9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21" name="Line 72"/>
            <p:cNvSpPr>
              <a:spLocks noChangeShapeType="1"/>
            </p:cNvSpPr>
            <p:nvPr/>
          </p:nvSpPr>
          <p:spPr bwMode="auto">
            <a:xfrm flipH="1" flipV="1">
              <a:off x="424" y="585"/>
              <a:ext cx="185" cy="94"/>
            </a:xfrm>
            <a:prstGeom prst="line">
              <a:avLst/>
            </a:prstGeom>
            <a:noFill/>
            <a:ln w="38100">
              <a:solidFill>
                <a:schemeClr val="tx1"/>
              </a:solidFill>
              <a:miter lim="800000"/>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22" name="Line 73"/>
            <p:cNvSpPr>
              <a:spLocks noChangeShapeType="1"/>
            </p:cNvSpPr>
            <p:nvPr/>
          </p:nvSpPr>
          <p:spPr bwMode="auto">
            <a:xfrm flipH="1">
              <a:off x="277" y="553"/>
              <a:ext cx="158" cy="1"/>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23" name="Line 74"/>
            <p:cNvSpPr>
              <a:spLocks noChangeShapeType="1"/>
            </p:cNvSpPr>
            <p:nvPr/>
          </p:nvSpPr>
          <p:spPr bwMode="auto">
            <a:xfrm flipV="1">
              <a:off x="620" y="185"/>
              <a:ext cx="1" cy="251"/>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24" name="Line 75"/>
            <p:cNvSpPr>
              <a:spLocks noChangeShapeType="1"/>
            </p:cNvSpPr>
            <p:nvPr/>
          </p:nvSpPr>
          <p:spPr bwMode="auto">
            <a:xfrm>
              <a:off x="613" y="671"/>
              <a:ext cx="1" cy="283"/>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25" name="Oval 76"/>
            <p:cNvSpPr>
              <a:spLocks noChangeArrowheads="1"/>
            </p:cNvSpPr>
            <p:nvPr/>
          </p:nvSpPr>
          <p:spPr bwMode="auto">
            <a:xfrm>
              <a:off x="592" y="169"/>
              <a:ext cx="54" cy="53"/>
            </a:xfrm>
            <a:prstGeom prst="ellipse">
              <a:avLst/>
            </a:prstGeom>
            <a:solidFill>
              <a:schemeClr val="bg1"/>
            </a:solidFill>
            <a:ln w="19050">
              <a:solidFill>
                <a:schemeClr val="tx1"/>
              </a:solidFill>
              <a:miter lim="800000"/>
              <a:headEnd/>
              <a:tailEnd/>
            </a:ln>
          </p:spPr>
          <p:txBody>
            <a:bodyPr wrap="none" anchor="ctr"/>
            <a:lstStyle/>
            <a:p>
              <a:pPr>
                <a:buFont typeface="Arial" pitchFamily="34" charset="0"/>
                <a:buNone/>
              </a:pPr>
              <a:endParaRPr lang="zh-CN" altLang="zh-CN" sz="2400">
                <a:solidFill>
                  <a:srgbClr val="000000"/>
                </a:solidFill>
                <a:latin typeface="Times New Roman" pitchFamily="18" charset="0"/>
                <a:sym typeface="Arial" pitchFamily="34" charset="0"/>
              </a:endParaRPr>
            </a:p>
          </p:txBody>
        </p:sp>
        <p:sp>
          <p:nvSpPr>
            <p:cNvPr id="4126" name="Oval 77"/>
            <p:cNvSpPr>
              <a:spLocks noChangeArrowheads="1"/>
            </p:cNvSpPr>
            <p:nvPr/>
          </p:nvSpPr>
          <p:spPr bwMode="auto">
            <a:xfrm>
              <a:off x="584" y="896"/>
              <a:ext cx="54" cy="54"/>
            </a:xfrm>
            <a:prstGeom prst="ellipse">
              <a:avLst/>
            </a:prstGeom>
            <a:solidFill>
              <a:schemeClr val="bg1"/>
            </a:solidFill>
            <a:ln w="19050">
              <a:solidFill>
                <a:schemeClr val="tx1"/>
              </a:solidFill>
              <a:miter lim="800000"/>
              <a:headEnd/>
              <a:tailEnd/>
            </a:ln>
          </p:spPr>
          <p:txBody>
            <a:bodyPr wrap="none" anchor="ctr"/>
            <a:lstStyle/>
            <a:p>
              <a:pPr>
                <a:buFont typeface="Arial" pitchFamily="34" charset="0"/>
                <a:buNone/>
              </a:pPr>
              <a:endParaRPr lang="zh-CN" altLang="zh-CN" sz="2400">
                <a:solidFill>
                  <a:srgbClr val="000000"/>
                </a:solidFill>
                <a:latin typeface="Times New Roman" pitchFamily="18" charset="0"/>
                <a:sym typeface="Arial" pitchFamily="34" charset="0"/>
              </a:endParaRPr>
            </a:p>
          </p:txBody>
        </p:sp>
        <p:sp>
          <p:nvSpPr>
            <p:cNvPr id="4127" name="Oval 78"/>
            <p:cNvSpPr>
              <a:spLocks noChangeArrowheads="1"/>
            </p:cNvSpPr>
            <p:nvPr/>
          </p:nvSpPr>
          <p:spPr bwMode="auto">
            <a:xfrm>
              <a:off x="250" y="525"/>
              <a:ext cx="54" cy="54"/>
            </a:xfrm>
            <a:prstGeom prst="ellipse">
              <a:avLst/>
            </a:prstGeom>
            <a:solidFill>
              <a:schemeClr val="bg1"/>
            </a:solidFill>
            <a:ln w="19050">
              <a:solidFill>
                <a:schemeClr val="tx1"/>
              </a:solidFill>
              <a:miter lim="800000"/>
              <a:headEnd/>
              <a:tailEnd/>
            </a:ln>
          </p:spPr>
          <p:txBody>
            <a:bodyPr wrap="none" anchor="ctr"/>
            <a:lstStyle/>
            <a:p>
              <a:pPr>
                <a:buFont typeface="Arial" pitchFamily="34" charset="0"/>
                <a:buNone/>
              </a:pPr>
              <a:endParaRPr lang="zh-CN" altLang="zh-CN" sz="2400">
                <a:solidFill>
                  <a:srgbClr val="000000"/>
                </a:solidFill>
                <a:latin typeface="Times New Roman" pitchFamily="18" charset="0"/>
                <a:sym typeface="Arial" pitchFamily="34" charset="0"/>
              </a:endParaRPr>
            </a:p>
          </p:txBody>
        </p:sp>
      </p:grpSp>
      <p:sp>
        <p:nvSpPr>
          <p:cNvPr id="7247" name="AutoShape 79"/>
          <p:cNvSpPr>
            <a:spLocks noChangeArrowheads="1"/>
          </p:cNvSpPr>
          <p:nvPr/>
        </p:nvSpPr>
        <p:spPr bwMode="auto">
          <a:xfrm>
            <a:off x="4391025" y="1858293"/>
            <a:ext cx="1219200" cy="457200"/>
          </a:xfrm>
          <a:prstGeom prst="wedgeRoundRectCallout">
            <a:avLst>
              <a:gd name="adj1" fmla="val -109894"/>
              <a:gd name="adj2" fmla="val 93403"/>
              <a:gd name="adj3" fmla="val 16667"/>
            </a:avLst>
          </a:prstGeom>
          <a:solidFill>
            <a:schemeClr val="folHlink"/>
          </a:solidFill>
          <a:ln w="9525">
            <a:solidFill>
              <a:schemeClr val="accent2"/>
            </a:solidFill>
            <a:miter lim="800000"/>
            <a:headEnd/>
            <a:tailEnd/>
          </a:ln>
        </p:spPr>
        <p:txBody>
          <a:bodyPr/>
          <a:lstStyle/>
          <a:p>
            <a:pPr>
              <a:buFont typeface="Arial" pitchFamily="34" charset="0"/>
              <a:buNone/>
            </a:pPr>
            <a:r>
              <a:rPr lang="zh-CN" altLang="en-US" sz="2000" b="0">
                <a:solidFill>
                  <a:schemeClr val="bg1"/>
                </a:solidFill>
                <a:latin typeface="黑体" pitchFamily="49" charset="-122"/>
                <a:ea typeface="黑体" pitchFamily="49" charset="-122"/>
                <a:sym typeface="黑体" pitchFamily="49" charset="-122"/>
              </a:rPr>
              <a:t>集电结</a:t>
            </a:r>
            <a:endParaRPr lang="zh-CN" altLang="en-US">
              <a:latin typeface="Times New Roman" pitchFamily="18" charset="0"/>
            </a:endParaRPr>
          </a:p>
        </p:txBody>
      </p:sp>
      <p:sp>
        <p:nvSpPr>
          <p:cNvPr id="7248" name="AutoShape 80"/>
          <p:cNvSpPr>
            <a:spLocks noChangeArrowheads="1"/>
          </p:cNvSpPr>
          <p:nvPr/>
        </p:nvSpPr>
        <p:spPr bwMode="auto">
          <a:xfrm>
            <a:off x="4467225" y="3153693"/>
            <a:ext cx="1219200" cy="457200"/>
          </a:xfrm>
          <a:prstGeom prst="wedgeRoundRectCallout">
            <a:avLst>
              <a:gd name="adj1" fmla="val -117190"/>
              <a:gd name="adj2" fmla="val -87153"/>
              <a:gd name="adj3" fmla="val 16667"/>
            </a:avLst>
          </a:prstGeom>
          <a:solidFill>
            <a:schemeClr val="folHlink"/>
          </a:solidFill>
          <a:ln w="9525">
            <a:solidFill>
              <a:schemeClr val="accent2"/>
            </a:solidFill>
            <a:miter lim="800000"/>
            <a:headEnd/>
            <a:tailEnd/>
          </a:ln>
        </p:spPr>
        <p:txBody>
          <a:bodyPr/>
          <a:lstStyle/>
          <a:p>
            <a:pPr>
              <a:buFont typeface="Arial" pitchFamily="34" charset="0"/>
              <a:buNone/>
            </a:pPr>
            <a:r>
              <a:rPr lang="zh-CN" altLang="en-US" sz="2000" b="0">
                <a:solidFill>
                  <a:schemeClr val="bg1"/>
                </a:solidFill>
                <a:latin typeface="黑体" pitchFamily="49" charset="-122"/>
                <a:ea typeface="黑体" pitchFamily="49" charset="-122"/>
                <a:sym typeface="黑体" pitchFamily="49" charset="-122"/>
              </a:rPr>
              <a:t>发射结</a:t>
            </a:r>
            <a:endParaRPr lang="zh-CN" altLang="en-US">
              <a:latin typeface="Times New Roman" pitchFamily="18" charset="0"/>
            </a:endParaRPr>
          </a:p>
        </p:txBody>
      </p:sp>
      <p:sp>
        <p:nvSpPr>
          <p:cNvPr id="7251" name="Text Box 83"/>
          <p:cNvSpPr>
            <a:spLocks noChangeArrowheads="1"/>
          </p:cNvSpPr>
          <p:nvPr/>
        </p:nvSpPr>
        <p:spPr bwMode="auto">
          <a:xfrm>
            <a:off x="1259632" y="5981218"/>
            <a:ext cx="57245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l">
              <a:spcBef>
                <a:spcPct val="20000"/>
              </a:spcBef>
              <a:buFont typeface="Wingdings" pitchFamily="2" charset="2"/>
              <a:buChar char="l"/>
            </a:pPr>
            <a:r>
              <a:rPr lang="zh-CN" altLang="en-US" sz="2000" b="0" dirty="0">
                <a:solidFill>
                  <a:schemeClr val="tx1"/>
                </a:solidFill>
                <a:latin typeface="Times New Roman" pitchFamily="18" charset="0"/>
                <a:ea typeface="黑体" pitchFamily="49" charset="-122"/>
              </a:rPr>
              <a:t>三极管的内部结构决定其外部特性</a:t>
            </a:r>
            <a:endParaRPr lang="zh-CN" altLang="en-US" sz="2000" b="0" dirty="0">
              <a:solidFill>
                <a:schemeClr val="tx1"/>
              </a:solidFill>
              <a:latin typeface="Times New Roman" pitchFamily="18" charset="0"/>
            </a:endParaRPr>
          </a:p>
        </p:txBody>
      </p:sp>
      <p:sp>
        <p:nvSpPr>
          <p:cNvPr id="86" name="Rectangle 82">
            <a:extLst>
              <a:ext uri="{FF2B5EF4-FFF2-40B4-BE49-F238E27FC236}">
                <a16:creationId xmlns:a16="http://schemas.microsoft.com/office/drawing/2014/main" id="{39D6D5F4-FC9B-480A-832B-02D0A44D1F80}"/>
              </a:ext>
            </a:extLst>
          </p:cNvPr>
          <p:cNvSpPr>
            <a:spLocks noChangeArrowheads="1"/>
          </p:cNvSpPr>
          <p:nvPr/>
        </p:nvSpPr>
        <p:spPr bwMode="auto">
          <a:xfrm>
            <a:off x="327434" y="154596"/>
            <a:ext cx="68008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buFont typeface="Arial" pitchFamily="34" charset="0"/>
              <a:buNone/>
            </a:pPr>
            <a:r>
              <a:rPr lang="en-US" altLang="zh-CN" sz="3600" dirty="0">
                <a:solidFill>
                  <a:schemeClr val="tx1"/>
                </a:solidFill>
                <a:latin typeface="华文行楷" pitchFamily="2" charset="-122"/>
                <a:ea typeface="华文行楷" pitchFamily="2" charset="-122"/>
                <a:sym typeface="Arial" pitchFamily="34" charset="0"/>
              </a:rPr>
              <a:t>1.4.1  </a:t>
            </a:r>
            <a:r>
              <a:rPr lang="en-US" altLang="zh-CN" sz="3200" dirty="0">
                <a:solidFill>
                  <a:schemeClr val="tx1"/>
                </a:solidFill>
                <a:latin typeface="华文行楷" panose="02010800040101010101" pitchFamily="2" charset="-122"/>
                <a:ea typeface="华文行楷" panose="02010800040101010101" pitchFamily="2" charset="-122"/>
                <a:cs typeface="Times New Roman" pitchFamily="18" charset="0"/>
                <a:sym typeface="Arial" pitchFamily="34" charset="0"/>
              </a:rPr>
              <a:t>BJT</a:t>
            </a:r>
            <a:r>
              <a:rPr lang="zh-CN" altLang="en-US" sz="3600" dirty="0">
                <a:solidFill>
                  <a:schemeClr val="tx1"/>
                </a:solidFill>
                <a:latin typeface="华文行楷" pitchFamily="2" charset="-122"/>
                <a:ea typeface="华文行楷" pitchFamily="2" charset="-122"/>
                <a:sym typeface="Arial" pitchFamily="34" charset="0"/>
              </a:rPr>
              <a:t>的结构及类型</a:t>
            </a:r>
            <a:endParaRPr lang="zh-CN" altLang="en-US" sz="4000" dirty="0">
              <a:latin typeface="华文行楷" pitchFamily="2" charset="-122"/>
              <a:ea typeface="华文行楷" pitchFamily="2" charset="-122"/>
            </a:endParaRPr>
          </a:p>
        </p:txBody>
      </p:sp>
      <p:sp>
        <p:nvSpPr>
          <p:cNvPr id="85" name="文本框 84">
            <a:extLst>
              <a:ext uri="{FF2B5EF4-FFF2-40B4-BE49-F238E27FC236}">
                <a16:creationId xmlns:a16="http://schemas.microsoft.com/office/drawing/2014/main" id="{04028060-E8B6-4715-91C8-7EC3904DCEE6}"/>
              </a:ext>
            </a:extLst>
          </p:cNvPr>
          <p:cNvSpPr txBox="1"/>
          <p:nvPr/>
        </p:nvSpPr>
        <p:spPr>
          <a:xfrm>
            <a:off x="7809892" y="6228020"/>
            <a:ext cx="415499" cy="369332"/>
          </a:xfrm>
          <a:prstGeom prst="rect">
            <a:avLst/>
          </a:prstGeom>
          <a:noFill/>
        </p:spPr>
        <p:txBody>
          <a:bodyPr wrap="none" rtlCol="0">
            <a:spAutoFit/>
          </a:bodyPr>
          <a:lstStyle/>
          <a:p>
            <a:r>
              <a:rPr lang="en-US" altLang="zh-CN" sz="1800" dirty="0">
                <a:solidFill>
                  <a:srgbClr val="E4A4DC"/>
                </a:solidFill>
              </a:rPr>
              <a:t>60</a:t>
            </a:r>
            <a:endParaRPr lang="zh-CN" altLang="en-US" sz="1800" dirty="0">
              <a:solidFill>
                <a:srgbClr val="E4A4D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filter="wipe(up)">
                                      <p:cBhvr>
                                        <p:cTn id="7" dur="500"/>
                                        <p:tgtEl>
                                          <p:spTgt spid="717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7247"/>
                                        </p:tgtEl>
                                        <p:attrNameLst>
                                          <p:attrName>style.visibility</p:attrName>
                                        </p:attrNameLst>
                                      </p:cBhvr>
                                      <p:to>
                                        <p:strVal val="visible"/>
                                      </p:to>
                                    </p:set>
                                    <p:animEffect filter="wipe(right)">
                                      <p:cBhvr>
                                        <p:cTn id="20" dur="500"/>
                                        <p:tgtEl>
                                          <p:spTgt spid="7247"/>
                                        </p:tgtEl>
                                      </p:cBhvr>
                                    </p:animEffect>
                                  </p:childTnLst>
                                </p:cTn>
                              </p:par>
                            </p:childTnLst>
                          </p:cTn>
                        </p:par>
                        <p:par>
                          <p:cTn id="21" fill="hold">
                            <p:stCondLst>
                              <p:cond delay="500"/>
                            </p:stCondLst>
                            <p:childTnLst>
                              <p:par>
                                <p:cTn id="22" presetID="22" presetClass="entr" presetSubtype="2" fill="hold" grpId="0" nodeType="afterEffect">
                                  <p:stCondLst>
                                    <p:cond delay="0"/>
                                  </p:stCondLst>
                                  <p:childTnLst>
                                    <p:set>
                                      <p:cBhvr>
                                        <p:cTn id="23" dur="1" fill="hold">
                                          <p:stCondLst>
                                            <p:cond delay="0"/>
                                          </p:stCondLst>
                                        </p:cTn>
                                        <p:tgtEl>
                                          <p:spTgt spid="7248"/>
                                        </p:tgtEl>
                                        <p:attrNameLst>
                                          <p:attrName>style.visibility</p:attrName>
                                        </p:attrNameLst>
                                      </p:cBhvr>
                                      <p:to>
                                        <p:strVal val="visible"/>
                                      </p:to>
                                    </p:set>
                                    <p:animEffect filter="wipe(right)">
                                      <p:cBhvr>
                                        <p:cTn id="24" dur="500"/>
                                        <p:tgtEl>
                                          <p:spTgt spid="7248"/>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7196"/>
                                        </p:tgtEl>
                                        <p:attrNameLst>
                                          <p:attrName>style.visibility</p:attrName>
                                        </p:attrNameLst>
                                      </p:cBhvr>
                                      <p:to>
                                        <p:strVal val="visible"/>
                                      </p:to>
                                    </p:set>
                                    <p:animEffect filter="box(out)">
                                      <p:cBhvr>
                                        <p:cTn id="29" dur="500"/>
                                        <p:tgtEl>
                                          <p:spTgt spid="7196"/>
                                        </p:tgtEl>
                                      </p:cBhvr>
                                    </p:animEffect>
                                  </p:child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7220"/>
                                        </p:tgtEl>
                                        <p:attrNameLst>
                                          <p:attrName>style.visibility</p:attrName>
                                        </p:attrNameLst>
                                      </p:cBhvr>
                                      <p:to>
                                        <p:strVal val="visible"/>
                                      </p:to>
                                    </p:set>
                                    <p:animEffect filter="wipe(up)">
                                      <p:cBhvr>
                                        <p:cTn id="33" dur="500"/>
                                        <p:tgtEl>
                                          <p:spTgt spid="722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7197"/>
                                        </p:tgtEl>
                                        <p:attrNameLst>
                                          <p:attrName>style.visibility</p:attrName>
                                        </p:attrNameLst>
                                      </p:cBhvr>
                                      <p:to>
                                        <p:strVal val="visible"/>
                                      </p:to>
                                    </p:set>
                                    <p:animEffect filter="wipe(up)">
                                      <p:cBhvr>
                                        <p:cTn id="38" dur="500"/>
                                        <p:tgtEl>
                                          <p:spTgt spid="7197"/>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7219"/>
                                        </p:tgtEl>
                                        <p:attrNameLst>
                                          <p:attrName>style.visibility</p:attrName>
                                        </p:attrNameLst>
                                      </p:cBhvr>
                                      <p:to>
                                        <p:strVal val="visible"/>
                                      </p:to>
                                    </p:set>
                                    <p:animEffect filter="dissolve">
                                      <p:cBhvr>
                                        <p:cTn id="43" dur="500"/>
                                        <p:tgtEl>
                                          <p:spTgt spid="7219"/>
                                        </p:tgtEl>
                                      </p:cBhvr>
                                    </p:animEffect>
                                  </p:childTnLst>
                                </p:cTn>
                              </p:par>
                            </p:childTnLst>
                          </p:cTn>
                        </p:par>
                        <p:par>
                          <p:cTn id="44" fill="hold">
                            <p:stCondLst>
                              <p:cond delay="500"/>
                            </p:stCondLst>
                            <p:childTnLst>
                              <p:par>
                                <p:cTn id="45" presetID="12" presetClass="entr" presetSubtype="8" fill="hold" nodeType="afterEffect">
                                  <p:stCondLst>
                                    <p:cond delay="0"/>
                                  </p:stCondLst>
                                  <p:childTnLst>
                                    <p:set>
                                      <p:cBhvr>
                                        <p:cTn id="46" dur="1" fill="hold">
                                          <p:stCondLst>
                                            <p:cond delay="0"/>
                                          </p:stCondLst>
                                        </p:cTn>
                                        <p:tgtEl>
                                          <p:spTgt spid="7234"/>
                                        </p:tgtEl>
                                        <p:attrNameLst>
                                          <p:attrName>style.visibility</p:attrName>
                                        </p:attrNameLst>
                                      </p:cBhvr>
                                      <p:to>
                                        <p:strVal val="visible"/>
                                      </p:to>
                                    </p:set>
                                    <p:animEffect filter="slide(fromLeft)">
                                      <p:cBhvr>
                                        <p:cTn id="47" dur="500"/>
                                        <p:tgtEl>
                                          <p:spTgt spid="7234"/>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7251"/>
                                        </p:tgtEl>
                                        <p:attrNameLst>
                                          <p:attrName>style.visibility</p:attrName>
                                        </p:attrNameLst>
                                      </p:cBhvr>
                                      <p:to>
                                        <p:strVal val="visible"/>
                                      </p:to>
                                    </p:set>
                                    <p:animEffect filter="checkerboard(across)">
                                      <p:cBhvr>
                                        <p:cTn id="52" dur="500"/>
                                        <p:tgtEl>
                                          <p:spTgt spid="7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6" grpId="0" bldLvl="0"/>
      <p:bldP spid="7219" grpId="0" bldLvl="0"/>
      <p:bldP spid="7247" grpId="0" bldLvl="0" animBg="1"/>
      <p:bldP spid="7248" grpId="0" bldLvl="0" animBg="1"/>
      <p:bldP spid="7251" grpId="0" bldLvl="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30200" y="152399"/>
            <a:ext cx="530465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pPr>
            <a:r>
              <a:rPr lang="en-US" altLang="zh-CN" sz="3200" b="0" dirty="0">
                <a:solidFill>
                  <a:schemeClr val="tx1"/>
                </a:solidFill>
                <a:latin typeface="华文行楷" pitchFamily="2" charset="-122"/>
                <a:ea typeface="华文行楷" pitchFamily="2" charset="-122"/>
                <a:sym typeface="Arial" pitchFamily="34" charset="0"/>
              </a:rPr>
              <a:t>1.5.4  FET</a:t>
            </a:r>
            <a:r>
              <a:rPr lang="zh-CN" altLang="en-US" sz="3200" b="0" dirty="0">
                <a:solidFill>
                  <a:schemeClr val="tx1"/>
                </a:solidFill>
                <a:latin typeface="华文行楷" pitchFamily="2" charset="-122"/>
                <a:ea typeface="华文行楷" pitchFamily="2" charset="-122"/>
                <a:sym typeface="Arial" pitchFamily="34" charset="0"/>
              </a:rPr>
              <a:t>的低频小信号模型</a:t>
            </a:r>
            <a:endParaRPr lang="zh-CN" altLang="en-US" sz="3200" b="0" dirty="0">
              <a:latin typeface="华文行楷" pitchFamily="2" charset="-122"/>
              <a:ea typeface="华文行楷" pitchFamily="2" charset="-122"/>
            </a:endParaRPr>
          </a:p>
        </p:txBody>
      </p:sp>
      <p:sp>
        <p:nvSpPr>
          <p:cNvPr id="23555" name="Rectangle 3"/>
          <p:cNvSpPr>
            <a:spLocks noChangeArrowheads="1"/>
          </p:cNvSpPr>
          <p:nvPr/>
        </p:nvSpPr>
        <p:spPr bwMode="auto">
          <a:xfrm>
            <a:off x="683568" y="728700"/>
            <a:ext cx="38248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b="0" dirty="0">
                <a:solidFill>
                  <a:srgbClr val="0000FF"/>
                </a:solidFill>
                <a:latin typeface="黑体" panose="02010609060101010101" pitchFamily="49" charset="-122"/>
                <a:ea typeface="黑体" panose="02010609060101010101" pitchFamily="49" charset="-122"/>
                <a:sym typeface="Arial" pitchFamily="34" charset="0"/>
              </a:rPr>
              <a:t>1</a:t>
            </a:r>
            <a:r>
              <a:rPr lang="zh-CN" altLang="en-US" sz="2800" b="0" dirty="0">
                <a:solidFill>
                  <a:srgbClr val="0000FF"/>
                </a:solidFill>
                <a:latin typeface="黑体" panose="02010609060101010101" pitchFamily="49" charset="-122"/>
                <a:ea typeface="黑体" panose="02010609060101010101" pitchFamily="49" charset="-122"/>
                <a:sym typeface="Arial" pitchFamily="34" charset="0"/>
              </a:rPr>
              <a:t>、</a:t>
            </a:r>
            <a:r>
              <a:rPr lang="en-US" altLang="zh-CN" sz="2800" b="0" dirty="0">
                <a:solidFill>
                  <a:srgbClr val="0000FF"/>
                </a:solidFill>
                <a:latin typeface="黑体" panose="02010609060101010101" pitchFamily="49" charset="-122"/>
                <a:ea typeface="黑体" panose="02010609060101010101" pitchFamily="49" charset="-122"/>
                <a:sym typeface="Arial" pitchFamily="34" charset="0"/>
              </a:rPr>
              <a:t>FET</a:t>
            </a:r>
            <a:r>
              <a:rPr lang="zh-CN" altLang="en-US" sz="2800" b="0" dirty="0">
                <a:solidFill>
                  <a:srgbClr val="0000FF"/>
                </a:solidFill>
                <a:latin typeface="黑体" panose="02010609060101010101" pitchFamily="49" charset="-122"/>
                <a:ea typeface="黑体" panose="02010609060101010101" pitchFamily="49" charset="-122"/>
                <a:sym typeface="Arial" pitchFamily="34" charset="0"/>
              </a:rPr>
              <a:t>的直流模型</a:t>
            </a:r>
            <a:endParaRPr lang="zh-CN" altLang="en-US" sz="2800" b="0" dirty="0">
              <a:solidFill>
                <a:srgbClr val="0000FF"/>
              </a:solidFill>
              <a:latin typeface="黑体" panose="02010609060101010101" pitchFamily="49" charset="-122"/>
              <a:ea typeface="黑体" panose="02010609060101010101" pitchFamily="49" charset="-122"/>
            </a:endParaRPr>
          </a:p>
        </p:txBody>
      </p:sp>
      <p:grpSp>
        <p:nvGrpSpPr>
          <p:cNvPr id="24580" name="Group 4"/>
          <p:cNvGrpSpPr>
            <a:grpSpLocks/>
          </p:cNvGrpSpPr>
          <p:nvPr/>
        </p:nvGrpSpPr>
        <p:grpSpPr bwMode="auto">
          <a:xfrm>
            <a:off x="1371600" y="1387476"/>
            <a:ext cx="3635375" cy="2365375"/>
            <a:chOff x="0" y="85"/>
            <a:chExt cx="2290" cy="1490"/>
          </a:xfrm>
        </p:grpSpPr>
        <p:sp>
          <p:nvSpPr>
            <p:cNvPr id="23590" name="Line 5"/>
            <p:cNvSpPr>
              <a:spLocks noChangeShapeType="1"/>
            </p:cNvSpPr>
            <p:nvPr/>
          </p:nvSpPr>
          <p:spPr bwMode="auto">
            <a:xfrm>
              <a:off x="269" y="1328"/>
              <a:ext cx="1612" cy="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3591" name="Line 6"/>
            <p:cNvSpPr>
              <a:spLocks noChangeShapeType="1"/>
            </p:cNvSpPr>
            <p:nvPr/>
          </p:nvSpPr>
          <p:spPr bwMode="auto">
            <a:xfrm flipV="1">
              <a:off x="269" y="194"/>
              <a:ext cx="1" cy="113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3592" name="Text Box 7"/>
            <p:cNvSpPr>
              <a:spLocks noChangeArrowheads="1"/>
            </p:cNvSpPr>
            <p:nvPr/>
          </p:nvSpPr>
          <p:spPr bwMode="auto">
            <a:xfrm>
              <a:off x="311" y="85"/>
              <a:ext cx="6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i="1" dirty="0">
                  <a:solidFill>
                    <a:schemeClr val="tx1"/>
                  </a:solidFill>
                  <a:latin typeface="Times New Roman" pitchFamily="18" charset="0"/>
                  <a:sym typeface="Arial" pitchFamily="34" charset="0"/>
                </a:rPr>
                <a:t>I</a:t>
              </a:r>
              <a:r>
                <a:rPr lang="en-US" altLang="zh-CN" baseline="-25000" dirty="0">
                  <a:solidFill>
                    <a:schemeClr val="tx1"/>
                  </a:solidFill>
                  <a:latin typeface="Times New Roman" pitchFamily="18" charset="0"/>
                  <a:sym typeface="Arial" pitchFamily="34" charset="0"/>
                </a:rPr>
                <a:t>D</a:t>
              </a:r>
              <a:r>
                <a:rPr lang="en-US" altLang="zh-CN" i="1" dirty="0">
                  <a:solidFill>
                    <a:schemeClr val="tx1"/>
                  </a:solidFill>
                  <a:latin typeface="Times New Roman" pitchFamily="18" charset="0"/>
                  <a:sym typeface="Arial" pitchFamily="34" charset="0"/>
                </a:rPr>
                <a:t> </a:t>
              </a:r>
              <a:r>
                <a:rPr lang="en-US" altLang="zh-CN" b="0" dirty="0">
                  <a:solidFill>
                    <a:schemeClr val="tx1"/>
                  </a:solidFill>
                  <a:latin typeface="Times New Roman" pitchFamily="18" charset="0"/>
                  <a:sym typeface="Arial" pitchFamily="34" charset="0"/>
                </a:rPr>
                <a:t>/</a:t>
              </a:r>
              <a:r>
                <a:rPr lang="en-US" altLang="zh-CN" sz="2000" b="0" dirty="0">
                  <a:solidFill>
                    <a:schemeClr val="tx1"/>
                  </a:solidFill>
                  <a:latin typeface="Times New Roman" pitchFamily="18" charset="0"/>
                  <a:sym typeface="Arial" pitchFamily="34" charset="0"/>
                </a:rPr>
                <a:t> </a:t>
              </a:r>
              <a:r>
                <a:rPr lang="en-US" altLang="zh-CN" sz="2000" dirty="0">
                  <a:solidFill>
                    <a:schemeClr val="tx1"/>
                  </a:solidFill>
                  <a:latin typeface="Times New Roman" pitchFamily="18" charset="0"/>
                  <a:sym typeface="Arial" pitchFamily="34" charset="0"/>
                </a:rPr>
                <a:t>mA</a:t>
              </a:r>
              <a:endParaRPr lang="zh-CN" altLang="en-US" dirty="0">
                <a:latin typeface="Times New Roman" pitchFamily="18" charset="0"/>
              </a:endParaRPr>
            </a:p>
          </p:txBody>
        </p:sp>
        <p:sp>
          <p:nvSpPr>
            <p:cNvPr id="23593" name="Text Box 8"/>
            <p:cNvSpPr>
              <a:spLocks noChangeArrowheads="1"/>
            </p:cNvSpPr>
            <p:nvPr/>
          </p:nvSpPr>
          <p:spPr bwMode="auto">
            <a:xfrm>
              <a:off x="1474" y="1287"/>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zh-CN" altLang="en-US" i="1">
                  <a:solidFill>
                    <a:schemeClr val="tx1"/>
                  </a:solidFill>
                  <a:latin typeface="Times New Roman" pitchFamily="18" charset="0"/>
                  <a:sym typeface="Arial" pitchFamily="34" charset="0"/>
                </a:rPr>
                <a:t>  </a:t>
              </a:r>
              <a:r>
                <a:rPr lang="en-US" altLang="zh-CN" i="1">
                  <a:solidFill>
                    <a:schemeClr val="tx1"/>
                  </a:solidFill>
                  <a:latin typeface="Times New Roman" pitchFamily="18" charset="0"/>
                  <a:sym typeface="Arial" pitchFamily="34" charset="0"/>
                </a:rPr>
                <a:t>U</a:t>
              </a:r>
              <a:r>
                <a:rPr lang="en-US" altLang="zh-CN" sz="1800" baseline="-25000">
                  <a:solidFill>
                    <a:schemeClr val="tx1"/>
                  </a:solidFill>
                  <a:latin typeface="Times New Roman" pitchFamily="18" charset="0"/>
                  <a:sym typeface="Arial" pitchFamily="34" charset="0"/>
                </a:rPr>
                <a:t>DS</a:t>
              </a:r>
              <a:r>
                <a:rPr lang="en-US" altLang="zh-CN" b="0">
                  <a:solidFill>
                    <a:schemeClr val="tx1"/>
                  </a:solidFill>
                  <a:latin typeface="Times New Roman" pitchFamily="18" charset="0"/>
                  <a:sym typeface="Arial" pitchFamily="34" charset="0"/>
                </a:rPr>
                <a:t> </a:t>
              </a:r>
              <a:r>
                <a:rPr lang="en-US" altLang="zh-CN" sz="1800">
                  <a:solidFill>
                    <a:schemeClr val="tx1"/>
                  </a:solidFill>
                  <a:latin typeface="Times New Roman" pitchFamily="18" charset="0"/>
                  <a:sym typeface="Arial" pitchFamily="34" charset="0"/>
                </a:rPr>
                <a:t>/V</a:t>
              </a:r>
              <a:endParaRPr lang="zh-CN" altLang="en-US">
                <a:latin typeface="Times New Roman" pitchFamily="18" charset="0"/>
              </a:endParaRPr>
            </a:p>
          </p:txBody>
        </p:sp>
        <p:sp>
          <p:nvSpPr>
            <p:cNvPr id="23594" name="Text Box 9"/>
            <p:cNvSpPr>
              <a:spLocks noChangeArrowheads="1"/>
            </p:cNvSpPr>
            <p:nvPr/>
          </p:nvSpPr>
          <p:spPr bwMode="auto">
            <a:xfrm>
              <a:off x="34" y="1200"/>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sz="1800">
                  <a:solidFill>
                    <a:schemeClr val="tx1"/>
                  </a:solidFill>
                  <a:latin typeface="Times New Roman" pitchFamily="18" charset="0"/>
                  <a:sym typeface="Arial" pitchFamily="34" charset="0"/>
                </a:rPr>
                <a:t>O</a:t>
              </a:r>
              <a:endParaRPr lang="en-US" altLang="zh-CN" sz="2000">
                <a:solidFill>
                  <a:schemeClr val="tx1"/>
                </a:solidFill>
                <a:latin typeface="Times New Roman" pitchFamily="18" charset="0"/>
                <a:sym typeface="Arial" pitchFamily="34" charset="0"/>
              </a:endParaRPr>
            </a:p>
          </p:txBody>
        </p:sp>
        <p:sp>
          <p:nvSpPr>
            <p:cNvPr id="23595" name="Text Box 10"/>
            <p:cNvSpPr>
              <a:spLocks noChangeArrowheads="1"/>
            </p:cNvSpPr>
            <p:nvPr/>
          </p:nvSpPr>
          <p:spPr bwMode="auto">
            <a:xfrm>
              <a:off x="0" y="331"/>
              <a:ext cx="322" cy="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90000"/>
                </a:lnSpc>
              </a:pPr>
              <a:r>
                <a:rPr lang="en-US" altLang="zh-CN" sz="2000">
                  <a:solidFill>
                    <a:schemeClr val="tx1"/>
                  </a:solidFill>
                  <a:latin typeface="Times New Roman" pitchFamily="18" charset="0"/>
                  <a:sym typeface="Arial" pitchFamily="34" charset="0"/>
                </a:rPr>
                <a:t>3</a:t>
              </a:r>
              <a:endParaRPr lang="zh-CN" altLang="en-US" sz="2000">
                <a:solidFill>
                  <a:schemeClr val="tx1"/>
                </a:solidFill>
                <a:latin typeface="Times New Roman" pitchFamily="18" charset="0"/>
                <a:sym typeface="Arial" pitchFamily="34" charset="0"/>
              </a:endParaRPr>
            </a:p>
            <a:p>
              <a:pPr algn="ctr">
                <a:lnSpc>
                  <a:spcPct val="90000"/>
                </a:lnSpc>
              </a:pPr>
              <a:endParaRPr lang="zh-CN" altLang="en-US" sz="1400">
                <a:solidFill>
                  <a:schemeClr val="tx1"/>
                </a:solidFill>
                <a:latin typeface="Times New Roman" pitchFamily="18" charset="0"/>
                <a:sym typeface="Arial" pitchFamily="34" charset="0"/>
              </a:endParaRPr>
            </a:p>
            <a:p>
              <a:pPr algn="ctr">
                <a:lnSpc>
                  <a:spcPct val="90000"/>
                </a:lnSpc>
              </a:pPr>
              <a:r>
                <a:rPr lang="en-US" altLang="zh-CN" sz="2000">
                  <a:solidFill>
                    <a:schemeClr val="tx1"/>
                  </a:solidFill>
                  <a:latin typeface="Times New Roman" pitchFamily="18" charset="0"/>
                  <a:sym typeface="Arial" pitchFamily="34" charset="0"/>
                </a:rPr>
                <a:t>2</a:t>
              </a:r>
              <a:endParaRPr lang="zh-CN" altLang="en-US" sz="2000">
                <a:solidFill>
                  <a:schemeClr val="tx1"/>
                </a:solidFill>
                <a:latin typeface="Times New Roman" pitchFamily="18" charset="0"/>
                <a:sym typeface="Arial" pitchFamily="34" charset="0"/>
              </a:endParaRPr>
            </a:p>
            <a:p>
              <a:pPr algn="ctr">
                <a:lnSpc>
                  <a:spcPct val="90000"/>
                </a:lnSpc>
              </a:pPr>
              <a:endParaRPr lang="zh-CN" altLang="en-US" sz="1400">
                <a:solidFill>
                  <a:schemeClr val="tx1"/>
                </a:solidFill>
                <a:latin typeface="Times New Roman" pitchFamily="18" charset="0"/>
                <a:sym typeface="Arial" pitchFamily="34" charset="0"/>
              </a:endParaRPr>
            </a:p>
            <a:p>
              <a:pPr algn="ctr">
                <a:lnSpc>
                  <a:spcPct val="90000"/>
                </a:lnSpc>
              </a:pPr>
              <a:r>
                <a:rPr lang="en-US" altLang="zh-CN" sz="2000">
                  <a:solidFill>
                    <a:schemeClr val="tx1"/>
                  </a:solidFill>
                  <a:latin typeface="Times New Roman" pitchFamily="18" charset="0"/>
                  <a:sym typeface="Arial" pitchFamily="34" charset="0"/>
                </a:rPr>
                <a:t>1</a:t>
              </a:r>
              <a:endParaRPr lang="zh-CN" altLang="en-US">
                <a:latin typeface="Times New Roman" pitchFamily="18" charset="0"/>
              </a:endParaRPr>
            </a:p>
          </p:txBody>
        </p:sp>
        <p:sp>
          <p:nvSpPr>
            <p:cNvPr id="23596" name="Line 11"/>
            <p:cNvSpPr>
              <a:spLocks noChangeShapeType="1"/>
            </p:cNvSpPr>
            <p:nvPr/>
          </p:nvSpPr>
          <p:spPr bwMode="auto">
            <a:xfrm>
              <a:off x="264" y="441"/>
              <a:ext cx="34"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3597" name="Line 12"/>
            <p:cNvSpPr>
              <a:spLocks noChangeShapeType="1"/>
            </p:cNvSpPr>
            <p:nvPr/>
          </p:nvSpPr>
          <p:spPr bwMode="auto">
            <a:xfrm>
              <a:off x="269" y="747"/>
              <a:ext cx="32"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3598" name="Line 13"/>
            <p:cNvSpPr>
              <a:spLocks noChangeShapeType="1"/>
            </p:cNvSpPr>
            <p:nvPr/>
          </p:nvSpPr>
          <p:spPr bwMode="auto">
            <a:xfrm>
              <a:off x="263" y="1047"/>
              <a:ext cx="32"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23599" name="Group 14"/>
            <p:cNvGrpSpPr>
              <a:grpSpLocks/>
            </p:cNvGrpSpPr>
            <p:nvPr/>
          </p:nvGrpSpPr>
          <p:grpSpPr bwMode="auto">
            <a:xfrm>
              <a:off x="393" y="298"/>
              <a:ext cx="1897" cy="1046"/>
              <a:chOff x="0" y="0"/>
              <a:chExt cx="1897" cy="1046"/>
            </a:xfrm>
          </p:grpSpPr>
          <p:sp>
            <p:nvSpPr>
              <p:cNvPr id="23600" name="Text Box 15"/>
              <p:cNvSpPr>
                <a:spLocks noChangeArrowheads="1"/>
              </p:cNvSpPr>
              <p:nvPr/>
            </p:nvSpPr>
            <p:spPr bwMode="auto">
              <a:xfrm>
                <a:off x="1033" y="0"/>
                <a:ext cx="864" cy="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000" b="0">
                    <a:solidFill>
                      <a:srgbClr val="008000"/>
                    </a:solidFill>
                    <a:latin typeface="Times New Roman" pitchFamily="18" charset="0"/>
                    <a:sym typeface="Arial" pitchFamily="34" charset="0"/>
                  </a:rPr>
                  <a:t> </a:t>
                </a:r>
                <a:r>
                  <a:rPr lang="en-US" altLang="zh-CN" i="1">
                    <a:solidFill>
                      <a:srgbClr val="008000"/>
                    </a:solidFill>
                    <a:latin typeface="Times New Roman" pitchFamily="18" charset="0"/>
                    <a:sym typeface="Arial" pitchFamily="34" charset="0"/>
                  </a:rPr>
                  <a:t>U</a:t>
                </a:r>
                <a:r>
                  <a:rPr lang="en-US" altLang="zh-CN" sz="1800" baseline="-25000">
                    <a:solidFill>
                      <a:srgbClr val="008000"/>
                    </a:solidFill>
                    <a:latin typeface="Times New Roman" pitchFamily="18" charset="0"/>
                    <a:sym typeface="Arial" pitchFamily="34" charset="0"/>
                  </a:rPr>
                  <a:t>GS1</a:t>
                </a:r>
                <a:endParaRPr lang="zh-CN" altLang="en-US" sz="1800" baseline="-25000">
                  <a:solidFill>
                    <a:srgbClr val="008000"/>
                  </a:solidFill>
                  <a:latin typeface="Times New Roman" pitchFamily="18" charset="0"/>
                  <a:sym typeface="Arial" pitchFamily="34" charset="0"/>
                </a:endParaRPr>
              </a:p>
              <a:p>
                <a:pPr algn="ctr"/>
                <a:endParaRPr lang="zh-CN" altLang="en-US" sz="800" b="0">
                  <a:solidFill>
                    <a:srgbClr val="008000"/>
                  </a:solidFill>
                  <a:latin typeface="Times New Roman" pitchFamily="18" charset="0"/>
                  <a:sym typeface="Arial" pitchFamily="34" charset="0"/>
                </a:endParaRPr>
              </a:p>
              <a:p>
                <a:pPr algn="ctr"/>
                <a:r>
                  <a:rPr lang="en-US" altLang="zh-CN" sz="2000" b="0">
                    <a:solidFill>
                      <a:srgbClr val="008000"/>
                    </a:solidFill>
                    <a:latin typeface="Times New Roman" pitchFamily="18" charset="0"/>
                    <a:sym typeface="Arial" pitchFamily="34" charset="0"/>
                  </a:rPr>
                  <a:t> </a:t>
                </a:r>
                <a:r>
                  <a:rPr lang="en-US" altLang="zh-CN" i="1">
                    <a:solidFill>
                      <a:srgbClr val="008000"/>
                    </a:solidFill>
                    <a:latin typeface="Times New Roman" pitchFamily="18" charset="0"/>
                    <a:sym typeface="Arial" pitchFamily="34" charset="0"/>
                  </a:rPr>
                  <a:t>U</a:t>
                </a:r>
                <a:r>
                  <a:rPr lang="en-US" altLang="zh-CN" sz="1800" baseline="-25000">
                    <a:solidFill>
                      <a:srgbClr val="008000"/>
                    </a:solidFill>
                    <a:latin typeface="Times New Roman" pitchFamily="18" charset="0"/>
                    <a:sym typeface="Arial" pitchFamily="34" charset="0"/>
                  </a:rPr>
                  <a:t>GS2</a:t>
                </a:r>
                <a:endParaRPr lang="zh-CN" altLang="en-US" sz="1800" baseline="-25000">
                  <a:solidFill>
                    <a:srgbClr val="008000"/>
                  </a:solidFill>
                  <a:latin typeface="Times New Roman" pitchFamily="18" charset="0"/>
                  <a:sym typeface="Arial" pitchFamily="34" charset="0"/>
                </a:endParaRPr>
              </a:p>
              <a:p>
                <a:pPr algn="ctr"/>
                <a:endParaRPr lang="zh-CN" altLang="en-US" sz="800" b="0">
                  <a:solidFill>
                    <a:srgbClr val="008000"/>
                  </a:solidFill>
                  <a:latin typeface="Times New Roman" pitchFamily="18" charset="0"/>
                  <a:sym typeface="Arial" pitchFamily="34" charset="0"/>
                </a:endParaRPr>
              </a:p>
              <a:p>
                <a:pPr algn="ctr"/>
                <a:r>
                  <a:rPr lang="en-US" altLang="zh-CN" sz="2000" b="0">
                    <a:solidFill>
                      <a:srgbClr val="008000"/>
                    </a:solidFill>
                    <a:latin typeface="Times New Roman" pitchFamily="18" charset="0"/>
                    <a:sym typeface="Arial" pitchFamily="34" charset="0"/>
                  </a:rPr>
                  <a:t> </a:t>
                </a:r>
                <a:r>
                  <a:rPr lang="en-US" altLang="zh-CN" i="1">
                    <a:solidFill>
                      <a:srgbClr val="008000"/>
                    </a:solidFill>
                    <a:latin typeface="Times New Roman" pitchFamily="18" charset="0"/>
                    <a:sym typeface="Arial" pitchFamily="34" charset="0"/>
                  </a:rPr>
                  <a:t>U</a:t>
                </a:r>
                <a:r>
                  <a:rPr lang="en-US" altLang="zh-CN" sz="1800" baseline="-25000">
                    <a:solidFill>
                      <a:srgbClr val="008000"/>
                    </a:solidFill>
                    <a:latin typeface="Times New Roman" pitchFamily="18" charset="0"/>
                    <a:sym typeface="Arial" pitchFamily="34" charset="0"/>
                  </a:rPr>
                  <a:t>GS3</a:t>
                </a:r>
                <a:endParaRPr lang="zh-CN" altLang="en-US">
                  <a:latin typeface="Times New Roman" pitchFamily="18" charset="0"/>
                </a:endParaRPr>
              </a:p>
            </p:txBody>
          </p:sp>
          <p:sp>
            <p:nvSpPr>
              <p:cNvPr id="23601" name="Line 16"/>
              <p:cNvSpPr>
                <a:spLocks noChangeShapeType="1"/>
              </p:cNvSpPr>
              <p:nvPr/>
            </p:nvSpPr>
            <p:spPr bwMode="auto">
              <a:xfrm flipH="1">
                <a:off x="0" y="134"/>
                <a:ext cx="48" cy="91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3602" name="Line 17"/>
              <p:cNvSpPr>
                <a:spLocks noChangeShapeType="1"/>
              </p:cNvSpPr>
              <p:nvPr/>
            </p:nvSpPr>
            <p:spPr bwMode="auto">
              <a:xfrm>
                <a:off x="25" y="738"/>
                <a:ext cx="1056" cy="1"/>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3603" name="Line 18"/>
              <p:cNvSpPr>
                <a:spLocks noChangeShapeType="1"/>
              </p:cNvSpPr>
              <p:nvPr/>
            </p:nvSpPr>
            <p:spPr bwMode="auto">
              <a:xfrm>
                <a:off x="25" y="441"/>
                <a:ext cx="1056" cy="1"/>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3604" name="Line 19"/>
              <p:cNvSpPr>
                <a:spLocks noChangeShapeType="1"/>
              </p:cNvSpPr>
              <p:nvPr/>
            </p:nvSpPr>
            <p:spPr bwMode="auto">
              <a:xfrm>
                <a:off x="52" y="144"/>
                <a:ext cx="1056" cy="1"/>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sp>
        <p:nvSpPr>
          <p:cNvPr id="24596" name="AutoShape 20"/>
          <p:cNvSpPr>
            <a:spLocks noChangeArrowheads="1"/>
          </p:cNvSpPr>
          <p:nvPr/>
        </p:nvSpPr>
        <p:spPr bwMode="auto">
          <a:xfrm>
            <a:off x="990600" y="3789363"/>
            <a:ext cx="2825750" cy="1122362"/>
          </a:xfrm>
          <a:prstGeom prst="wedgeRoundRectCallout">
            <a:avLst>
              <a:gd name="adj1" fmla="val -13977"/>
              <a:gd name="adj2" fmla="val -81421"/>
              <a:gd name="adj3" fmla="val 16667"/>
            </a:avLst>
          </a:prstGeom>
          <a:noFill/>
          <a:ln w="9525">
            <a:solidFill>
              <a:srgbClr val="FF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l"/>
            <a:r>
              <a:rPr lang="zh-CN" altLang="en-US" sz="2000" dirty="0">
                <a:solidFill>
                  <a:srgbClr val="008000"/>
                </a:solidFill>
                <a:latin typeface="Times New Roman" pitchFamily="18" charset="0"/>
                <a:sym typeface="Arial" pitchFamily="34" charset="0"/>
              </a:rPr>
              <a:t>预夹断轨迹</a:t>
            </a:r>
            <a:endParaRPr lang="zh-CN" altLang="en-US" sz="1800" dirty="0">
              <a:solidFill>
                <a:srgbClr val="008000"/>
              </a:solidFill>
              <a:latin typeface="Times New Roman" pitchFamily="18" charset="0"/>
              <a:sym typeface="Arial" pitchFamily="34" charset="0"/>
            </a:endParaRPr>
          </a:p>
          <a:p>
            <a:pPr algn="l"/>
            <a:r>
              <a:rPr lang="zh-CN" altLang="en-US" sz="1800" dirty="0">
                <a:latin typeface="Times New Roman" pitchFamily="18" charset="0"/>
                <a:sym typeface="Arial" pitchFamily="34" charset="0"/>
              </a:rPr>
              <a:t>增强型</a:t>
            </a:r>
            <a:r>
              <a:rPr lang="en-US" altLang="zh-CN" sz="2000" b="0" i="1" dirty="0">
                <a:solidFill>
                  <a:schemeClr val="tx1"/>
                </a:solidFill>
                <a:latin typeface="Times New Roman" pitchFamily="18" charset="0"/>
                <a:sym typeface="Arial" pitchFamily="34" charset="0"/>
              </a:rPr>
              <a:t>U</a:t>
            </a:r>
            <a:r>
              <a:rPr lang="en-US" altLang="zh-CN" sz="1200" b="0" dirty="0">
                <a:solidFill>
                  <a:schemeClr val="tx1"/>
                </a:solidFill>
                <a:latin typeface="Times New Roman" pitchFamily="18" charset="0"/>
                <a:sym typeface="Arial" pitchFamily="34" charset="0"/>
              </a:rPr>
              <a:t>GD </a:t>
            </a:r>
            <a:r>
              <a:rPr lang="en-US" altLang="zh-CN" sz="1800" dirty="0">
                <a:solidFill>
                  <a:schemeClr val="tx1"/>
                </a:solidFill>
                <a:latin typeface="Times New Roman" pitchFamily="18" charset="0"/>
                <a:sym typeface="Arial" pitchFamily="34" charset="0"/>
              </a:rPr>
              <a:t>=</a:t>
            </a:r>
            <a:r>
              <a:rPr lang="en-US" altLang="zh-CN" sz="1800" b="0" dirty="0">
                <a:solidFill>
                  <a:schemeClr val="tx1"/>
                </a:solidFill>
                <a:latin typeface="Times New Roman" pitchFamily="18" charset="0"/>
                <a:sym typeface="Arial" pitchFamily="34" charset="0"/>
              </a:rPr>
              <a:t> </a:t>
            </a:r>
            <a:r>
              <a:rPr lang="en-US" altLang="zh-CN" sz="2000" b="0" i="1" dirty="0">
                <a:solidFill>
                  <a:schemeClr val="tx1"/>
                </a:solidFill>
                <a:latin typeface="Times New Roman" pitchFamily="18" charset="0"/>
                <a:sym typeface="Arial" pitchFamily="34" charset="0"/>
              </a:rPr>
              <a:t>U</a:t>
            </a:r>
            <a:r>
              <a:rPr lang="en-US" altLang="zh-CN" sz="1200" b="0" dirty="0">
                <a:solidFill>
                  <a:schemeClr val="tx1"/>
                </a:solidFill>
                <a:latin typeface="Times New Roman" pitchFamily="18" charset="0"/>
                <a:sym typeface="Arial" pitchFamily="34" charset="0"/>
              </a:rPr>
              <a:t>GS(</a:t>
            </a:r>
            <a:r>
              <a:rPr lang="en-US" altLang="zh-CN" sz="1200" b="0" dirty="0" err="1">
                <a:solidFill>
                  <a:schemeClr val="tx1"/>
                </a:solidFill>
                <a:latin typeface="Times New Roman" pitchFamily="18" charset="0"/>
                <a:sym typeface="Arial" pitchFamily="34" charset="0"/>
              </a:rPr>
              <a:t>th</a:t>
            </a:r>
            <a:r>
              <a:rPr lang="en-US" altLang="zh-CN" sz="1200" b="0" dirty="0">
                <a:solidFill>
                  <a:schemeClr val="tx1"/>
                </a:solidFill>
                <a:latin typeface="Times New Roman" pitchFamily="18" charset="0"/>
                <a:sym typeface="Arial" pitchFamily="34" charset="0"/>
              </a:rPr>
              <a:t>)</a:t>
            </a:r>
            <a:endParaRPr lang="en-US" altLang="zh-CN" sz="1000" b="0" dirty="0">
              <a:solidFill>
                <a:schemeClr val="tx1"/>
              </a:solidFill>
              <a:latin typeface="Times New Roman" pitchFamily="18" charset="0"/>
              <a:sym typeface="Arial" pitchFamily="34" charset="0"/>
            </a:endParaRPr>
          </a:p>
          <a:p>
            <a:pPr algn="l"/>
            <a:r>
              <a:rPr lang="zh-CN" altLang="en-US" sz="1800" dirty="0">
                <a:solidFill>
                  <a:srgbClr val="0000FF"/>
                </a:solidFill>
                <a:latin typeface="Times New Roman" pitchFamily="18" charset="0"/>
                <a:sym typeface="Arial" pitchFamily="34" charset="0"/>
              </a:rPr>
              <a:t>耗尽型</a:t>
            </a:r>
            <a:r>
              <a:rPr lang="en-US" altLang="zh-CN" sz="2000" b="0" i="1" dirty="0">
                <a:solidFill>
                  <a:schemeClr val="tx1"/>
                </a:solidFill>
                <a:latin typeface="Times New Roman" pitchFamily="18" charset="0"/>
                <a:sym typeface="Arial" pitchFamily="34" charset="0"/>
              </a:rPr>
              <a:t>U</a:t>
            </a:r>
            <a:r>
              <a:rPr lang="en-US" altLang="zh-CN" sz="1200" b="0" dirty="0">
                <a:solidFill>
                  <a:schemeClr val="tx1"/>
                </a:solidFill>
                <a:latin typeface="Times New Roman" pitchFamily="18" charset="0"/>
                <a:sym typeface="Arial" pitchFamily="34" charset="0"/>
              </a:rPr>
              <a:t>GD </a:t>
            </a:r>
            <a:r>
              <a:rPr lang="en-US" altLang="zh-CN" sz="1800" dirty="0">
                <a:solidFill>
                  <a:schemeClr val="tx1"/>
                </a:solidFill>
                <a:latin typeface="Times New Roman" pitchFamily="18" charset="0"/>
                <a:sym typeface="Arial" pitchFamily="34" charset="0"/>
              </a:rPr>
              <a:t>=</a:t>
            </a:r>
            <a:r>
              <a:rPr lang="en-US" altLang="zh-CN" sz="1800" b="0" dirty="0">
                <a:solidFill>
                  <a:schemeClr val="tx1"/>
                </a:solidFill>
                <a:latin typeface="Times New Roman" pitchFamily="18" charset="0"/>
                <a:sym typeface="Arial" pitchFamily="34" charset="0"/>
              </a:rPr>
              <a:t> </a:t>
            </a:r>
            <a:r>
              <a:rPr lang="en-US" altLang="zh-CN" sz="2000" b="0" i="1" dirty="0">
                <a:solidFill>
                  <a:schemeClr val="tx1"/>
                </a:solidFill>
                <a:latin typeface="Times New Roman" pitchFamily="18" charset="0"/>
                <a:sym typeface="Arial" pitchFamily="34" charset="0"/>
              </a:rPr>
              <a:t>U</a:t>
            </a:r>
            <a:r>
              <a:rPr lang="en-US" altLang="zh-CN" sz="1200" b="0" dirty="0">
                <a:solidFill>
                  <a:schemeClr val="tx1"/>
                </a:solidFill>
                <a:latin typeface="Times New Roman" pitchFamily="18" charset="0"/>
                <a:sym typeface="Arial" pitchFamily="34" charset="0"/>
              </a:rPr>
              <a:t>GS(off)</a:t>
            </a:r>
          </a:p>
        </p:txBody>
      </p:sp>
      <p:grpSp>
        <p:nvGrpSpPr>
          <p:cNvPr id="24597" name="Group 21"/>
          <p:cNvGrpSpPr>
            <a:grpSpLocks/>
          </p:cNvGrpSpPr>
          <p:nvPr/>
        </p:nvGrpSpPr>
        <p:grpSpPr bwMode="auto">
          <a:xfrm>
            <a:off x="5156200" y="2333625"/>
            <a:ext cx="3690938" cy="2390775"/>
            <a:chOff x="0" y="0"/>
            <a:chExt cx="2325" cy="1506"/>
          </a:xfrm>
        </p:grpSpPr>
        <p:sp>
          <p:nvSpPr>
            <p:cNvPr id="23562" name="Line 22"/>
            <p:cNvSpPr>
              <a:spLocks noChangeShapeType="1"/>
            </p:cNvSpPr>
            <p:nvPr/>
          </p:nvSpPr>
          <p:spPr bwMode="auto">
            <a:xfrm flipH="1">
              <a:off x="893" y="296"/>
              <a:ext cx="6" cy="91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3" name="Line 23"/>
            <p:cNvSpPr>
              <a:spLocks noChangeShapeType="1"/>
            </p:cNvSpPr>
            <p:nvPr/>
          </p:nvSpPr>
          <p:spPr bwMode="auto">
            <a:xfrm>
              <a:off x="1241" y="896"/>
              <a:ext cx="1" cy="33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4" name="Line 24"/>
            <p:cNvSpPr>
              <a:spLocks noChangeShapeType="1"/>
            </p:cNvSpPr>
            <p:nvPr/>
          </p:nvSpPr>
          <p:spPr bwMode="auto">
            <a:xfrm flipV="1">
              <a:off x="1244" y="273"/>
              <a:ext cx="1" cy="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5" name="Text Box 25"/>
            <p:cNvSpPr>
              <a:spLocks noChangeArrowheads="1"/>
            </p:cNvSpPr>
            <p:nvPr/>
          </p:nvSpPr>
          <p:spPr bwMode="auto">
            <a:xfrm>
              <a:off x="465" y="730"/>
              <a:ext cx="5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altLang="zh-CN" i="1">
                  <a:solidFill>
                    <a:srgbClr val="000000"/>
                  </a:solidFill>
                  <a:latin typeface="Times New Roman" pitchFamily="18" charset="0"/>
                  <a:ea typeface="方正琥珀繁体" pitchFamily="2" charset="-122"/>
                </a:rPr>
                <a:t>R</a:t>
              </a:r>
              <a:r>
                <a:rPr lang="en-US" altLang="zh-CN" baseline="-25000">
                  <a:solidFill>
                    <a:srgbClr val="000000"/>
                  </a:solidFill>
                  <a:latin typeface="Times New Roman" pitchFamily="18" charset="0"/>
                  <a:ea typeface="方正琥珀繁体" pitchFamily="2" charset="-122"/>
                </a:rPr>
                <a:t>gs</a:t>
              </a:r>
              <a:r>
                <a:rPr lang="en-US" altLang="zh-CN" i="1">
                  <a:solidFill>
                    <a:schemeClr val="tx1"/>
                  </a:solidFill>
                  <a:latin typeface="Times New Roman" pitchFamily="18" charset="0"/>
                  <a:ea typeface="方正琥珀繁体" pitchFamily="2" charset="-122"/>
                </a:rPr>
                <a:t> </a:t>
              </a:r>
              <a:endParaRPr lang="zh-CN" altLang="en-US">
                <a:latin typeface="Times New Roman" pitchFamily="18" charset="0"/>
              </a:endParaRPr>
            </a:p>
          </p:txBody>
        </p:sp>
        <p:sp>
          <p:nvSpPr>
            <p:cNvPr id="23566" name="Text Box 26"/>
            <p:cNvSpPr>
              <a:spLocks noChangeArrowheads="1"/>
            </p:cNvSpPr>
            <p:nvPr/>
          </p:nvSpPr>
          <p:spPr bwMode="auto">
            <a:xfrm>
              <a:off x="924" y="1256"/>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2000">
                  <a:solidFill>
                    <a:srgbClr val="996600"/>
                  </a:solidFill>
                  <a:latin typeface="Times New Roman" pitchFamily="18" charset="0"/>
                  <a:ea typeface="方正琥珀繁体" pitchFamily="2" charset="-122"/>
                </a:rPr>
                <a:t>S</a:t>
              </a:r>
              <a:endParaRPr lang="zh-CN" altLang="en-US">
                <a:latin typeface="Times New Roman" pitchFamily="18" charset="0"/>
              </a:endParaRPr>
            </a:p>
          </p:txBody>
        </p:sp>
        <p:sp>
          <p:nvSpPr>
            <p:cNvPr id="23567" name="Line 27"/>
            <p:cNvSpPr>
              <a:spLocks noChangeShapeType="1"/>
            </p:cNvSpPr>
            <p:nvPr/>
          </p:nvSpPr>
          <p:spPr bwMode="auto">
            <a:xfrm flipH="1">
              <a:off x="1376" y="354"/>
              <a:ext cx="237" cy="1"/>
            </a:xfrm>
            <a:prstGeom prst="line">
              <a:avLst/>
            </a:prstGeom>
            <a:noFill/>
            <a:ln w="28575">
              <a:solidFill>
                <a:srgbClr val="FF0066"/>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8" name="Oval 28"/>
            <p:cNvSpPr>
              <a:spLocks noChangeArrowheads="1"/>
            </p:cNvSpPr>
            <p:nvPr/>
          </p:nvSpPr>
          <p:spPr bwMode="auto">
            <a:xfrm>
              <a:off x="1223" y="1210"/>
              <a:ext cx="35" cy="34"/>
            </a:xfrm>
            <a:prstGeom prst="ellipse">
              <a:avLst/>
            </a:prstGeom>
            <a:solidFill>
              <a:schemeClr val="tx1"/>
            </a:solidFill>
            <a:ln w="9525">
              <a:solidFill>
                <a:schemeClr val="tx1"/>
              </a:solidFill>
              <a:round/>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grpSp>
          <p:nvGrpSpPr>
            <p:cNvPr id="23569" name="Group 29"/>
            <p:cNvGrpSpPr>
              <a:grpSpLocks/>
            </p:cNvGrpSpPr>
            <p:nvPr/>
          </p:nvGrpSpPr>
          <p:grpSpPr bwMode="auto">
            <a:xfrm>
              <a:off x="1146" y="562"/>
              <a:ext cx="187" cy="334"/>
              <a:chOff x="0" y="0"/>
              <a:chExt cx="263" cy="481"/>
            </a:xfrm>
          </p:grpSpPr>
          <p:sp>
            <p:nvSpPr>
              <p:cNvPr id="23585" name="Line 30"/>
              <p:cNvSpPr>
                <a:spLocks noChangeShapeType="1"/>
              </p:cNvSpPr>
              <p:nvPr/>
            </p:nvSpPr>
            <p:spPr bwMode="auto">
              <a:xfrm rot="329304" flipH="1">
                <a:off x="23" y="0"/>
                <a:ext cx="96"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6" name="Line 31"/>
              <p:cNvSpPr>
                <a:spLocks noChangeShapeType="1"/>
              </p:cNvSpPr>
              <p:nvPr/>
            </p:nvSpPr>
            <p:spPr bwMode="auto">
              <a:xfrm rot="329304">
                <a:off x="119" y="12"/>
                <a:ext cx="144"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7" name="Line 32"/>
              <p:cNvSpPr>
                <a:spLocks noChangeShapeType="1"/>
              </p:cNvSpPr>
              <p:nvPr/>
            </p:nvSpPr>
            <p:spPr bwMode="auto">
              <a:xfrm rot="329304">
                <a:off x="0" y="241"/>
                <a:ext cx="144"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8" name="Line 33"/>
              <p:cNvSpPr>
                <a:spLocks noChangeShapeType="1"/>
              </p:cNvSpPr>
              <p:nvPr/>
            </p:nvSpPr>
            <p:spPr bwMode="auto">
              <a:xfrm rot="278591" flipH="1">
                <a:off x="145" y="241"/>
                <a:ext cx="96"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9" name="Line 34"/>
              <p:cNvSpPr>
                <a:spLocks noChangeShapeType="1"/>
              </p:cNvSpPr>
              <p:nvPr/>
            </p:nvSpPr>
            <p:spPr bwMode="auto">
              <a:xfrm>
                <a:off x="12" y="249"/>
                <a:ext cx="240"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3570" name="Rectangle 35"/>
            <p:cNvSpPr>
              <a:spLocks noChangeArrowheads="1"/>
            </p:cNvSpPr>
            <p:nvPr/>
          </p:nvSpPr>
          <p:spPr bwMode="auto">
            <a:xfrm>
              <a:off x="865" y="613"/>
              <a:ext cx="67" cy="201"/>
            </a:xfrm>
            <a:prstGeom prst="rect">
              <a:avLst/>
            </a:prstGeom>
            <a:solidFill>
              <a:schemeClr val="bg1"/>
            </a:solidFill>
            <a:ln w="38100">
              <a:solidFill>
                <a:schemeClr val="tx1"/>
              </a:solidFill>
              <a:miter lim="800000"/>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23571" name="Line 36"/>
            <p:cNvSpPr>
              <a:spLocks noChangeShapeType="1"/>
            </p:cNvSpPr>
            <p:nvPr/>
          </p:nvSpPr>
          <p:spPr bwMode="auto">
            <a:xfrm>
              <a:off x="1241" y="264"/>
              <a:ext cx="577" cy="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2" name="Line 37"/>
            <p:cNvSpPr>
              <a:spLocks noChangeShapeType="1"/>
            </p:cNvSpPr>
            <p:nvPr/>
          </p:nvSpPr>
          <p:spPr bwMode="auto">
            <a:xfrm>
              <a:off x="401" y="288"/>
              <a:ext cx="498" cy="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3" name="Line 38"/>
            <p:cNvSpPr>
              <a:spLocks noChangeShapeType="1"/>
            </p:cNvSpPr>
            <p:nvPr/>
          </p:nvSpPr>
          <p:spPr bwMode="auto">
            <a:xfrm>
              <a:off x="415" y="1219"/>
              <a:ext cx="1418" cy="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4" name="Rectangle 39"/>
            <p:cNvSpPr>
              <a:spLocks noChangeArrowheads="1"/>
            </p:cNvSpPr>
            <p:nvPr/>
          </p:nvSpPr>
          <p:spPr bwMode="auto">
            <a:xfrm>
              <a:off x="1321" y="363"/>
              <a:ext cx="31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800" i="1" dirty="0">
                  <a:solidFill>
                    <a:srgbClr val="0033CC"/>
                  </a:solidFill>
                  <a:latin typeface="Times New Roman" pitchFamily="18" charset="0"/>
                  <a:ea typeface="方正琥珀繁体" pitchFamily="2" charset="-122"/>
                </a:rPr>
                <a:t>I</a:t>
              </a:r>
              <a:r>
                <a:rPr lang="en-US" altLang="zh-CN" sz="2800" baseline="-25000" dirty="0">
                  <a:solidFill>
                    <a:srgbClr val="0033CC"/>
                  </a:solidFill>
                  <a:latin typeface="Times New Roman" pitchFamily="18" charset="0"/>
                  <a:ea typeface="方正琥珀繁体" pitchFamily="2" charset="-122"/>
                </a:rPr>
                <a:t>D</a:t>
              </a:r>
              <a:endParaRPr lang="zh-CN" altLang="en-US" dirty="0">
                <a:latin typeface="Times New Roman" pitchFamily="18" charset="0"/>
              </a:endParaRPr>
            </a:p>
          </p:txBody>
        </p:sp>
        <p:sp>
          <p:nvSpPr>
            <p:cNvPr id="23575" name="Rectangle 40"/>
            <p:cNvSpPr>
              <a:spLocks noChangeArrowheads="1"/>
            </p:cNvSpPr>
            <p:nvPr/>
          </p:nvSpPr>
          <p:spPr bwMode="auto">
            <a:xfrm>
              <a:off x="1241" y="780"/>
              <a:ext cx="10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i="1">
                  <a:solidFill>
                    <a:srgbClr val="000000"/>
                  </a:solidFill>
                  <a:latin typeface="Times New Roman" pitchFamily="18" charset="0"/>
                  <a:ea typeface="方正琥珀繁体" pitchFamily="2" charset="-122"/>
                  <a:sym typeface="Symbol" pitchFamily="18" charset="2"/>
                </a:rPr>
                <a:t> </a:t>
              </a:r>
              <a:endParaRPr lang="zh-CN" altLang="en-US" baseline="-25000">
                <a:solidFill>
                  <a:srgbClr val="000000"/>
                </a:solidFill>
                <a:latin typeface="Times New Roman" pitchFamily="18" charset="0"/>
                <a:ea typeface="方正琥珀繁体" pitchFamily="2" charset="-122"/>
              </a:endParaRPr>
            </a:p>
          </p:txBody>
        </p:sp>
        <p:sp>
          <p:nvSpPr>
            <p:cNvPr id="23576" name="Oval 41"/>
            <p:cNvSpPr>
              <a:spLocks noChangeArrowheads="1"/>
            </p:cNvSpPr>
            <p:nvPr/>
          </p:nvSpPr>
          <p:spPr bwMode="auto">
            <a:xfrm>
              <a:off x="1829" y="1186"/>
              <a:ext cx="49" cy="6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23577" name="Oval 42"/>
            <p:cNvSpPr>
              <a:spLocks noChangeArrowheads="1"/>
            </p:cNvSpPr>
            <p:nvPr/>
          </p:nvSpPr>
          <p:spPr bwMode="auto">
            <a:xfrm>
              <a:off x="1815" y="239"/>
              <a:ext cx="47" cy="6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23578" name="Oval 43"/>
            <p:cNvSpPr>
              <a:spLocks noChangeArrowheads="1"/>
            </p:cNvSpPr>
            <p:nvPr/>
          </p:nvSpPr>
          <p:spPr bwMode="auto">
            <a:xfrm>
              <a:off x="362" y="253"/>
              <a:ext cx="49" cy="67"/>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23579" name="Oval 44"/>
            <p:cNvSpPr>
              <a:spLocks noChangeArrowheads="1"/>
            </p:cNvSpPr>
            <p:nvPr/>
          </p:nvSpPr>
          <p:spPr bwMode="auto">
            <a:xfrm>
              <a:off x="371" y="1186"/>
              <a:ext cx="49" cy="6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23580" name="Rectangle 45"/>
            <p:cNvSpPr>
              <a:spLocks noChangeArrowheads="1"/>
            </p:cNvSpPr>
            <p:nvPr/>
          </p:nvSpPr>
          <p:spPr bwMode="auto">
            <a:xfrm>
              <a:off x="0" y="289"/>
              <a:ext cx="669"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a:solidFill>
                    <a:srgbClr val="000000"/>
                  </a:solidFill>
                  <a:latin typeface="Times New Roman" pitchFamily="18" charset="0"/>
                  <a:sym typeface="Arial" pitchFamily="34" charset="0"/>
                </a:rPr>
                <a:t>+</a:t>
              </a:r>
              <a:endParaRPr lang="zh-CN" altLang="en-US">
                <a:solidFill>
                  <a:srgbClr val="000000"/>
                </a:solidFill>
                <a:latin typeface="Times New Roman" pitchFamily="18" charset="0"/>
                <a:sym typeface="Arial" pitchFamily="34" charset="0"/>
              </a:endParaRPr>
            </a:p>
            <a:p>
              <a:pPr algn="ctr"/>
              <a:endParaRPr lang="zh-CN" altLang="en-US" sz="800">
                <a:solidFill>
                  <a:srgbClr val="000000"/>
                </a:solidFill>
                <a:latin typeface="Times New Roman" pitchFamily="18" charset="0"/>
                <a:sym typeface="Arial" pitchFamily="34" charset="0"/>
              </a:endParaRPr>
            </a:p>
            <a:p>
              <a:pPr algn="ctr"/>
              <a:r>
                <a:rPr lang="en-US" altLang="zh-CN" i="1">
                  <a:solidFill>
                    <a:srgbClr val="0033CC"/>
                  </a:solidFill>
                  <a:latin typeface="Times New Roman" pitchFamily="18" charset="0"/>
                  <a:sym typeface="Arial" pitchFamily="34" charset="0"/>
                </a:rPr>
                <a:t>U</a:t>
              </a:r>
              <a:r>
                <a:rPr lang="en-US" altLang="zh-CN" baseline="-25000">
                  <a:solidFill>
                    <a:srgbClr val="0033CC"/>
                  </a:solidFill>
                  <a:latin typeface="Times New Roman" pitchFamily="18" charset="0"/>
                  <a:sym typeface="Arial" pitchFamily="34" charset="0"/>
                </a:rPr>
                <a:t>GS</a:t>
              </a:r>
              <a:endParaRPr lang="zh-CN" altLang="en-US" baseline="-25000">
                <a:solidFill>
                  <a:srgbClr val="0033CC"/>
                </a:solidFill>
                <a:latin typeface="Times New Roman" pitchFamily="18" charset="0"/>
                <a:sym typeface="Arial" pitchFamily="34" charset="0"/>
              </a:endParaRPr>
            </a:p>
            <a:p>
              <a:pPr algn="ctr"/>
              <a:endParaRPr lang="zh-CN" altLang="en-US" sz="800" baseline="-25000">
                <a:solidFill>
                  <a:srgbClr val="0033CC"/>
                </a:solidFill>
                <a:latin typeface="Times New Roman" pitchFamily="18" charset="0"/>
                <a:sym typeface="Arial" pitchFamily="34" charset="0"/>
              </a:endParaRPr>
            </a:p>
            <a:p>
              <a:pPr algn="ctr"/>
              <a:endParaRPr lang="zh-CN" altLang="en-US" sz="800" baseline="-25000">
                <a:solidFill>
                  <a:srgbClr val="0033CC"/>
                </a:solidFill>
                <a:latin typeface="Times New Roman" pitchFamily="18" charset="0"/>
                <a:sym typeface="Arial" pitchFamily="34" charset="0"/>
              </a:endParaRPr>
            </a:p>
            <a:p>
              <a:pPr algn="ctr"/>
              <a:r>
                <a:rPr lang="en-US" altLang="zh-CN">
                  <a:solidFill>
                    <a:srgbClr val="000000"/>
                  </a:solidFill>
                  <a:latin typeface="Times New Roman" pitchFamily="18" charset="0"/>
                  <a:sym typeface="Symbol" pitchFamily="18" charset="2"/>
                </a:rPr>
                <a:t></a:t>
              </a:r>
              <a:endParaRPr lang="zh-CN" altLang="en-US">
                <a:latin typeface="Times New Roman" pitchFamily="18" charset="0"/>
              </a:endParaRPr>
            </a:p>
          </p:txBody>
        </p:sp>
        <p:sp>
          <p:nvSpPr>
            <p:cNvPr id="23581" name="Rectangle 46"/>
            <p:cNvSpPr>
              <a:spLocks noChangeArrowheads="1"/>
            </p:cNvSpPr>
            <p:nvPr/>
          </p:nvSpPr>
          <p:spPr bwMode="auto">
            <a:xfrm>
              <a:off x="1837" y="289"/>
              <a:ext cx="488"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a:solidFill>
                    <a:srgbClr val="000000"/>
                  </a:solidFill>
                  <a:latin typeface="Times New Roman" pitchFamily="18" charset="0"/>
                  <a:sym typeface="Arial" pitchFamily="34" charset="0"/>
                </a:rPr>
                <a:t>+</a:t>
              </a:r>
              <a:endParaRPr lang="zh-CN" altLang="en-US" dirty="0">
                <a:solidFill>
                  <a:srgbClr val="000000"/>
                </a:solidFill>
                <a:latin typeface="Times New Roman" pitchFamily="18" charset="0"/>
                <a:sym typeface="Arial" pitchFamily="34" charset="0"/>
              </a:endParaRPr>
            </a:p>
            <a:p>
              <a:pPr algn="ctr"/>
              <a:endParaRPr lang="zh-CN" altLang="en-US" sz="800" dirty="0">
                <a:solidFill>
                  <a:srgbClr val="000000"/>
                </a:solidFill>
                <a:latin typeface="Times New Roman" pitchFamily="18" charset="0"/>
                <a:sym typeface="Arial" pitchFamily="34" charset="0"/>
              </a:endParaRPr>
            </a:p>
            <a:p>
              <a:pPr algn="ctr"/>
              <a:r>
                <a:rPr lang="en-US" altLang="zh-CN" i="1" dirty="0">
                  <a:solidFill>
                    <a:srgbClr val="0033CC"/>
                  </a:solidFill>
                  <a:latin typeface="Times New Roman" pitchFamily="18" charset="0"/>
                  <a:sym typeface="Arial" pitchFamily="34" charset="0"/>
                </a:rPr>
                <a:t>U</a:t>
              </a:r>
              <a:r>
                <a:rPr lang="en-US" altLang="zh-CN" baseline="-25000" dirty="0">
                  <a:solidFill>
                    <a:srgbClr val="0033CC"/>
                  </a:solidFill>
                  <a:latin typeface="Times New Roman" pitchFamily="18" charset="0"/>
                  <a:sym typeface="Arial" pitchFamily="34" charset="0"/>
                </a:rPr>
                <a:t>DS</a:t>
              </a:r>
              <a:endParaRPr lang="zh-CN" altLang="en-US" baseline="-25000" dirty="0">
                <a:solidFill>
                  <a:srgbClr val="0033CC"/>
                </a:solidFill>
                <a:latin typeface="Times New Roman" pitchFamily="18" charset="0"/>
                <a:sym typeface="Arial" pitchFamily="34" charset="0"/>
              </a:endParaRPr>
            </a:p>
            <a:p>
              <a:pPr algn="ctr"/>
              <a:endParaRPr lang="zh-CN" altLang="en-US" sz="800" baseline="-25000" dirty="0">
                <a:solidFill>
                  <a:srgbClr val="0033CC"/>
                </a:solidFill>
                <a:latin typeface="Times New Roman" pitchFamily="18" charset="0"/>
                <a:sym typeface="Arial" pitchFamily="34" charset="0"/>
              </a:endParaRPr>
            </a:p>
            <a:p>
              <a:pPr algn="ctr"/>
              <a:endParaRPr lang="zh-CN" altLang="en-US" sz="800" baseline="-25000" dirty="0">
                <a:solidFill>
                  <a:srgbClr val="0033CC"/>
                </a:solidFill>
                <a:latin typeface="Times New Roman" pitchFamily="18" charset="0"/>
                <a:sym typeface="Arial" pitchFamily="34" charset="0"/>
              </a:endParaRPr>
            </a:p>
            <a:p>
              <a:pPr algn="ctr"/>
              <a:r>
                <a:rPr lang="en-US" altLang="zh-CN" dirty="0">
                  <a:solidFill>
                    <a:srgbClr val="000000"/>
                  </a:solidFill>
                  <a:latin typeface="Times New Roman" pitchFamily="18" charset="0"/>
                  <a:sym typeface="Symbol" pitchFamily="18" charset="2"/>
                </a:rPr>
                <a:t></a:t>
              </a:r>
              <a:endParaRPr lang="zh-CN" altLang="en-US" dirty="0">
                <a:latin typeface="Times New Roman" pitchFamily="18" charset="0"/>
              </a:endParaRPr>
            </a:p>
          </p:txBody>
        </p:sp>
        <p:sp>
          <p:nvSpPr>
            <p:cNvPr id="23582" name="Rectangle 47"/>
            <p:cNvSpPr>
              <a:spLocks noChangeArrowheads="1"/>
            </p:cNvSpPr>
            <p:nvPr/>
          </p:nvSpPr>
          <p:spPr bwMode="auto">
            <a:xfrm>
              <a:off x="397" y="5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a:solidFill>
                    <a:srgbClr val="996600"/>
                  </a:solidFill>
                  <a:latin typeface="Times New Roman" pitchFamily="18" charset="0"/>
                  <a:sym typeface="Arial" pitchFamily="34" charset="0"/>
                </a:rPr>
                <a:t>G</a:t>
              </a:r>
              <a:endParaRPr lang="zh-CN" altLang="en-US">
                <a:latin typeface="Times New Roman" pitchFamily="18" charset="0"/>
              </a:endParaRPr>
            </a:p>
          </p:txBody>
        </p:sp>
        <p:sp>
          <p:nvSpPr>
            <p:cNvPr id="23583" name="Rectangle 48"/>
            <p:cNvSpPr>
              <a:spLocks noChangeArrowheads="1"/>
            </p:cNvSpPr>
            <p:nvPr/>
          </p:nvSpPr>
          <p:spPr bwMode="auto">
            <a:xfrm>
              <a:off x="1693" y="0"/>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a:solidFill>
                    <a:srgbClr val="996600"/>
                  </a:solidFill>
                  <a:latin typeface="Times New Roman" pitchFamily="18" charset="0"/>
                  <a:sym typeface="Arial" pitchFamily="34" charset="0"/>
                </a:rPr>
                <a:t>D</a:t>
              </a:r>
              <a:endParaRPr lang="zh-CN" altLang="en-US">
                <a:latin typeface="Times New Roman" pitchFamily="18" charset="0"/>
              </a:endParaRPr>
            </a:p>
          </p:txBody>
        </p:sp>
        <p:sp>
          <p:nvSpPr>
            <p:cNvPr id="23584" name="Oval 49"/>
            <p:cNvSpPr>
              <a:spLocks noChangeArrowheads="1"/>
            </p:cNvSpPr>
            <p:nvPr/>
          </p:nvSpPr>
          <p:spPr bwMode="auto">
            <a:xfrm>
              <a:off x="788" y="241"/>
              <a:ext cx="61" cy="80"/>
            </a:xfrm>
            <a:prstGeom prst="ellipse">
              <a:avLst/>
            </a:prstGeom>
            <a:solidFill>
              <a:schemeClr val="bg1"/>
            </a:solidFill>
            <a:ln w="28575">
              <a:solidFill>
                <a:schemeClr val="tx1"/>
              </a:solidFill>
              <a:round/>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grpSp>
      <p:sp>
        <p:nvSpPr>
          <p:cNvPr id="24626" name="AutoShape 50"/>
          <p:cNvSpPr>
            <a:spLocks noChangeArrowheads="1"/>
          </p:cNvSpPr>
          <p:nvPr/>
        </p:nvSpPr>
        <p:spPr bwMode="auto">
          <a:xfrm>
            <a:off x="4876800" y="990600"/>
            <a:ext cx="3886200" cy="1066800"/>
          </a:xfrm>
          <a:prstGeom prst="wedgeRoundRectCallout">
            <a:avLst>
              <a:gd name="adj1" fmla="val -333"/>
              <a:gd name="adj2" fmla="val 84227"/>
              <a:gd name="adj3" fmla="val 16667"/>
            </a:avLst>
          </a:prstGeom>
          <a:noFill/>
          <a:ln w="9525">
            <a:solidFill>
              <a:srgbClr val="75E5EB"/>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spcBef>
                <a:spcPct val="20000"/>
              </a:spcBef>
            </a:pPr>
            <a:r>
              <a:rPr lang="en-US" altLang="zh-CN" i="1">
                <a:solidFill>
                  <a:srgbClr val="0066FF"/>
                </a:solidFill>
                <a:latin typeface="Times New Roman" pitchFamily="18" charset="0"/>
                <a:ea typeface="方正琥珀繁体" pitchFamily="2" charset="-122"/>
              </a:rPr>
              <a:t>R</a:t>
            </a:r>
            <a:r>
              <a:rPr lang="en-US" altLang="zh-CN" baseline="-25000">
                <a:solidFill>
                  <a:srgbClr val="0066FF"/>
                </a:solidFill>
                <a:latin typeface="Times New Roman" pitchFamily="18" charset="0"/>
                <a:ea typeface="方正琥珀繁体" pitchFamily="2" charset="-122"/>
              </a:rPr>
              <a:t>gs </a:t>
            </a:r>
            <a:r>
              <a:rPr lang="en-US" altLang="zh-CN">
                <a:solidFill>
                  <a:srgbClr val="0066FF"/>
                </a:solidFill>
                <a:latin typeface="Times New Roman" pitchFamily="18" charset="0"/>
                <a:ea typeface="方正琥珀繁体" pitchFamily="2" charset="-122"/>
              </a:rPr>
              <a:t>→</a:t>
            </a:r>
            <a:r>
              <a:rPr lang="en-US" altLang="zh-CN">
                <a:solidFill>
                  <a:srgbClr val="0066FF"/>
                </a:solidFill>
                <a:latin typeface="Times New Roman" pitchFamily="18" charset="0"/>
                <a:ea typeface="黑体" pitchFamily="49" charset="-122"/>
              </a:rPr>
              <a:t>∞</a:t>
            </a:r>
            <a:r>
              <a:rPr lang="zh-CN" altLang="en-US" b="0">
                <a:solidFill>
                  <a:srgbClr val="0066FF"/>
                </a:solidFill>
                <a:latin typeface="黑体" pitchFamily="49" charset="-122"/>
                <a:ea typeface="黑体" pitchFamily="49" charset="-122"/>
                <a:sym typeface="黑体" pitchFamily="49" charset="-122"/>
              </a:rPr>
              <a:t>看成开路</a:t>
            </a:r>
          </a:p>
          <a:p>
            <a:pPr algn="ctr">
              <a:spcBef>
                <a:spcPct val="20000"/>
              </a:spcBef>
            </a:pPr>
            <a:r>
              <a:rPr lang="en-US" altLang="zh-CN" b="0">
                <a:solidFill>
                  <a:srgbClr val="0066FF"/>
                </a:solidFill>
                <a:latin typeface="黑体" pitchFamily="49" charset="-122"/>
                <a:ea typeface="黑体" pitchFamily="49" charset="-122"/>
                <a:sym typeface="黑体" pitchFamily="49" charset="-122"/>
              </a:rPr>
              <a:t>FET</a:t>
            </a:r>
            <a:r>
              <a:rPr lang="zh-CN" altLang="en-US" b="0">
                <a:solidFill>
                  <a:srgbClr val="0066FF"/>
                </a:solidFill>
                <a:latin typeface="黑体" pitchFamily="49" charset="-122"/>
                <a:ea typeface="黑体" pitchFamily="49" charset="-122"/>
                <a:sym typeface="黑体" pitchFamily="49" charset="-122"/>
              </a:rPr>
              <a:t>电路模型为压控流源</a:t>
            </a:r>
            <a:endParaRPr lang="zh-CN" altLang="en-US">
              <a:latin typeface="Times New Roman" pitchFamily="18" charset="0"/>
            </a:endParaRPr>
          </a:p>
        </p:txBody>
      </p:sp>
      <p:graphicFrame>
        <p:nvGraphicFramePr>
          <p:cNvPr id="24627" name="对象 24626"/>
          <p:cNvGraphicFramePr>
            <a:graphicFrameLocks noChangeAspect="1"/>
          </p:cNvGraphicFramePr>
          <p:nvPr/>
        </p:nvGraphicFramePr>
        <p:xfrm>
          <a:off x="828675" y="5086350"/>
          <a:ext cx="3924300" cy="896938"/>
        </p:xfrm>
        <a:graphic>
          <a:graphicData uri="http://schemas.openxmlformats.org/presentationml/2006/ole">
            <mc:AlternateContent xmlns:mc="http://schemas.openxmlformats.org/markup-compatibility/2006">
              <mc:Choice xmlns:v="urn:schemas-microsoft-com:vml" Requires="v">
                <p:oleObj spid="_x0000_s11269" r:id="rId3" imgW="2007070" imgH="444415" progId="Equation.3">
                  <p:embed/>
                </p:oleObj>
              </mc:Choice>
              <mc:Fallback>
                <p:oleObj r:id="rId3" imgW="2007070" imgH="444415" progId="Equation.3">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675" y="5086350"/>
                        <a:ext cx="3924300" cy="896938"/>
                      </a:xfrm>
                      <a:prstGeom prst="rect">
                        <a:avLst/>
                      </a:prstGeom>
                      <a:solidFill>
                        <a:srgbClr val="FFFFFF"/>
                      </a:solidFill>
                    </p:spPr>
                  </p:pic>
                </p:oleObj>
              </mc:Fallback>
            </mc:AlternateContent>
          </a:graphicData>
        </a:graphic>
      </p:graphicFrame>
      <p:pic>
        <p:nvPicPr>
          <p:cNvPr id="24628" name="Object 5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40313" y="5122863"/>
            <a:ext cx="3930650" cy="830262"/>
          </a:xfrm>
          <a:prstGeom prst="rect">
            <a:avLst/>
          </a:prstGeom>
          <a:solidFill>
            <a:srgbClr val="FFFFFF"/>
          </a:solidFill>
          <a:ln w="9525">
            <a:noFill/>
            <a:miter lim="800000"/>
            <a:headEnd/>
            <a:tailEnd/>
          </a:ln>
        </p:spPr>
      </p:pic>
      <p:sp>
        <p:nvSpPr>
          <p:cNvPr id="54" name="文本框 53">
            <a:extLst>
              <a:ext uri="{FF2B5EF4-FFF2-40B4-BE49-F238E27FC236}">
                <a16:creationId xmlns:a16="http://schemas.microsoft.com/office/drawing/2014/main" id="{525B880B-F119-4D4B-921D-4CF7676B21D8}"/>
              </a:ext>
            </a:extLst>
          </p:cNvPr>
          <p:cNvSpPr txBox="1"/>
          <p:nvPr/>
        </p:nvSpPr>
        <p:spPr>
          <a:xfrm>
            <a:off x="7720378" y="6228020"/>
            <a:ext cx="518155" cy="369332"/>
          </a:xfrm>
          <a:prstGeom prst="rect">
            <a:avLst/>
          </a:prstGeom>
          <a:noFill/>
        </p:spPr>
        <p:txBody>
          <a:bodyPr wrap="none" rtlCol="0">
            <a:spAutoFit/>
          </a:bodyPr>
          <a:lstStyle/>
          <a:p>
            <a:r>
              <a:rPr lang="en-US" altLang="zh-CN" sz="1800" dirty="0">
                <a:solidFill>
                  <a:srgbClr val="E4A4DC"/>
                </a:solidFill>
              </a:rPr>
              <a:t>113</a:t>
            </a:r>
            <a:endParaRPr lang="zh-CN" altLang="en-US" sz="1800" dirty="0">
              <a:solidFill>
                <a:srgbClr val="E4A4D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filter="wipe(left)">
                                      <p:cBhvr>
                                        <p:cTn id="7" dur="500"/>
                                        <p:tgtEl>
                                          <p:spTgt spid="245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4596"/>
                                        </p:tgtEl>
                                        <p:attrNameLst>
                                          <p:attrName>style.visibility</p:attrName>
                                        </p:attrNameLst>
                                      </p:cBhvr>
                                      <p:to>
                                        <p:strVal val="visible"/>
                                      </p:to>
                                    </p:set>
                                    <p:animEffect filter="wipe(down)">
                                      <p:cBhvr>
                                        <p:cTn id="12" dur="500"/>
                                        <p:tgtEl>
                                          <p:spTgt spid="245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4597"/>
                                        </p:tgtEl>
                                        <p:attrNameLst>
                                          <p:attrName>style.visibility</p:attrName>
                                        </p:attrNameLst>
                                      </p:cBhvr>
                                      <p:to>
                                        <p:strVal val="visible"/>
                                      </p:to>
                                    </p:set>
                                    <p:animEffect filter="dissolve">
                                      <p:cBhvr>
                                        <p:cTn id="17" dur="500"/>
                                        <p:tgtEl>
                                          <p:spTgt spid="245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4626"/>
                                        </p:tgtEl>
                                        <p:attrNameLst>
                                          <p:attrName>style.visibility</p:attrName>
                                        </p:attrNameLst>
                                      </p:cBhvr>
                                      <p:to>
                                        <p:strVal val="visible"/>
                                      </p:to>
                                    </p:set>
                                    <p:animEffect filter="wipe(up)">
                                      <p:cBhvr>
                                        <p:cTn id="22" dur="500"/>
                                        <p:tgtEl>
                                          <p:spTgt spid="2462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4627"/>
                                        </p:tgtEl>
                                        <p:attrNameLst>
                                          <p:attrName>style.visibility</p:attrName>
                                        </p:attrNameLst>
                                      </p:cBhvr>
                                      <p:to>
                                        <p:strVal val="visible"/>
                                      </p:to>
                                    </p:set>
                                    <p:animEffect filter="wipe(left)">
                                      <p:cBhvr>
                                        <p:cTn id="27" dur="500"/>
                                        <p:tgtEl>
                                          <p:spTgt spid="2462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2000"/>
                                  </p:stCondLst>
                                  <p:childTnLst>
                                    <p:set>
                                      <p:cBhvr>
                                        <p:cTn id="31" dur="1" fill="hold">
                                          <p:stCondLst>
                                            <p:cond delay="0"/>
                                          </p:stCondLst>
                                        </p:cTn>
                                        <p:tgtEl>
                                          <p:spTgt spid="24628"/>
                                        </p:tgtEl>
                                        <p:attrNameLst>
                                          <p:attrName>style.visibility</p:attrName>
                                        </p:attrNameLst>
                                      </p:cBhvr>
                                      <p:to>
                                        <p:strVal val="visible"/>
                                      </p:to>
                                    </p:set>
                                    <p:animEffect filter="wipe(left)">
                                      <p:cBhvr>
                                        <p:cTn id="32" dur="500"/>
                                        <p:tgtEl>
                                          <p:spTgt spid="24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96" grpId="0" bldLvl="0" animBg="1"/>
      <p:bldP spid="24626"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2"/>
          <p:cNvGrpSpPr>
            <a:grpSpLocks/>
          </p:cNvGrpSpPr>
          <p:nvPr/>
        </p:nvGrpSpPr>
        <p:grpSpPr bwMode="auto">
          <a:xfrm>
            <a:off x="1431925" y="1533525"/>
            <a:ext cx="2682875" cy="1974796"/>
            <a:chOff x="0" y="0"/>
            <a:chExt cx="1690" cy="1243"/>
          </a:xfrm>
        </p:grpSpPr>
        <p:sp>
          <p:nvSpPr>
            <p:cNvPr id="24619" name="Line 3"/>
            <p:cNvSpPr>
              <a:spLocks noChangeShapeType="1"/>
            </p:cNvSpPr>
            <p:nvPr/>
          </p:nvSpPr>
          <p:spPr bwMode="auto">
            <a:xfrm>
              <a:off x="0" y="1056"/>
              <a:ext cx="1296" cy="1"/>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4620" name="Line 4"/>
            <p:cNvSpPr>
              <a:spLocks noChangeShapeType="1"/>
            </p:cNvSpPr>
            <p:nvPr/>
          </p:nvSpPr>
          <p:spPr bwMode="auto">
            <a:xfrm flipV="1">
              <a:off x="576" y="240"/>
              <a:ext cx="1" cy="816"/>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4621" name="Text Box 5"/>
            <p:cNvSpPr>
              <a:spLocks noChangeArrowheads="1"/>
            </p:cNvSpPr>
            <p:nvPr/>
          </p:nvSpPr>
          <p:spPr bwMode="auto">
            <a:xfrm>
              <a:off x="1056" y="720"/>
              <a:ext cx="6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i="1">
                  <a:solidFill>
                    <a:schemeClr val="tx1"/>
                  </a:solidFill>
                  <a:latin typeface="Times New Roman" pitchFamily="18" charset="0"/>
                  <a:sym typeface="Arial" pitchFamily="34" charset="0"/>
                </a:rPr>
                <a:t>u</a:t>
              </a:r>
              <a:r>
                <a:rPr lang="en-US" altLang="zh-CN" baseline="-25000">
                  <a:solidFill>
                    <a:schemeClr val="tx1"/>
                  </a:solidFill>
                  <a:latin typeface="Times New Roman" pitchFamily="18" charset="0"/>
                  <a:sym typeface="Arial" pitchFamily="34" charset="0"/>
                </a:rPr>
                <a:t>GS</a:t>
              </a:r>
              <a:r>
                <a:rPr lang="en-US" altLang="zh-CN">
                  <a:solidFill>
                    <a:schemeClr val="tx1"/>
                  </a:solidFill>
                  <a:latin typeface="Times New Roman" pitchFamily="18" charset="0"/>
                  <a:sym typeface="Arial" pitchFamily="34" charset="0"/>
                </a:rPr>
                <a:t> /V</a:t>
              </a:r>
              <a:endParaRPr lang="zh-CN" altLang="en-US">
                <a:latin typeface="Times New Roman" pitchFamily="18" charset="0"/>
              </a:endParaRPr>
            </a:p>
          </p:txBody>
        </p:sp>
        <p:sp>
          <p:nvSpPr>
            <p:cNvPr id="24622" name="Text Box 6"/>
            <p:cNvSpPr>
              <a:spLocks noChangeArrowheads="1"/>
            </p:cNvSpPr>
            <p:nvPr/>
          </p:nvSpPr>
          <p:spPr bwMode="auto">
            <a:xfrm>
              <a:off x="288" y="0"/>
              <a:ext cx="6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i="1">
                  <a:solidFill>
                    <a:schemeClr val="tx1"/>
                  </a:solidFill>
                  <a:latin typeface="Times New Roman" pitchFamily="18" charset="0"/>
                  <a:sym typeface="Arial" pitchFamily="34" charset="0"/>
                </a:rPr>
                <a:t>i</a:t>
              </a:r>
              <a:r>
                <a:rPr lang="en-US" altLang="zh-CN" baseline="-25000">
                  <a:solidFill>
                    <a:schemeClr val="tx1"/>
                  </a:solidFill>
                  <a:latin typeface="Times New Roman" pitchFamily="18" charset="0"/>
                  <a:sym typeface="Arial" pitchFamily="34" charset="0"/>
                </a:rPr>
                <a:t>D</a:t>
              </a:r>
              <a:r>
                <a:rPr lang="en-US" altLang="zh-CN">
                  <a:solidFill>
                    <a:schemeClr val="tx1"/>
                  </a:solidFill>
                  <a:latin typeface="Times New Roman" pitchFamily="18" charset="0"/>
                  <a:sym typeface="Arial" pitchFamily="34" charset="0"/>
                </a:rPr>
                <a:t> /mA</a:t>
              </a:r>
              <a:endParaRPr lang="zh-CN" altLang="en-US">
                <a:latin typeface="Times New Roman" pitchFamily="18" charset="0"/>
              </a:endParaRPr>
            </a:p>
          </p:txBody>
        </p:sp>
        <p:sp>
          <p:nvSpPr>
            <p:cNvPr id="24623" name="未知"/>
            <p:cNvSpPr>
              <a:spLocks noChangeArrowheads="1"/>
            </p:cNvSpPr>
            <p:nvPr/>
          </p:nvSpPr>
          <p:spPr bwMode="auto">
            <a:xfrm>
              <a:off x="133" y="267"/>
              <a:ext cx="816" cy="788"/>
            </a:xfrm>
            <a:custGeom>
              <a:avLst/>
              <a:gdLst>
                <a:gd name="T0" fmla="*/ 0 w 528"/>
                <a:gd name="T1" fmla="*/ 1086 h 572"/>
                <a:gd name="T2" fmla="*/ 377 w 528"/>
                <a:gd name="T3" fmla="*/ 1006 h 572"/>
                <a:gd name="T4" fmla="*/ 805 w 528"/>
                <a:gd name="T5" fmla="*/ 664 h 572"/>
                <a:gd name="T6" fmla="*/ 1261 w 528"/>
                <a:gd name="T7" fmla="*/ 0 h 5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8" h="572">
                  <a:moveTo>
                    <a:pt x="0" y="572"/>
                  </a:moveTo>
                  <a:cubicBezTo>
                    <a:pt x="26" y="565"/>
                    <a:pt x="102" y="567"/>
                    <a:pt x="158" y="530"/>
                  </a:cubicBezTo>
                  <a:cubicBezTo>
                    <a:pt x="214" y="493"/>
                    <a:pt x="275" y="438"/>
                    <a:pt x="337" y="350"/>
                  </a:cubicBezTo>
                  <a:cubicBezTo>
                    <a:pt x="399" y="262"/>
                    <a:pt x="471" y="127"/>
                    <a:pt x="528" y="0"/>
                  </a:cubicBezTo>
                </a:path>
              </a:pathLst>
            </a:custGeom>
            <a:noFill/>
            <a:ln w="381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24" name="Text Box 8"/>
            <p:cNvSpPr>
              <a:spLocks noChangeArrowheads="1"/>
            </p:cNvSpPr>
            <p:nvPr/>
          </p:nvSpPr>
          <p:spPr bwMode="auto">
            <a:xfrm>
              <a:off x="471" y="1012"/>
              <a:ext cx="25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800" i="1" dirty="0">
                  <a:solidFill>
                    <a:schemeClr val="tx1"/>
                  </a:solidFill>
                  <a:latin typeface="Times New Roman" pitchFamily="18" charset="0"/>
                  <a:sym typeface="Arial" pitchFamily="34" charset="0"/>
                </a:rPr>
                <a:t>O</a:t>
              </a:r>
              <a:endParaRPr lang="zh-CN" altLang="en-US" i="1" dirty="0">
                <a:latin typeface="Times New Roman" pitchFamily="18" charset="0"/>
              </a:endParaRPr>
            </a:p>
          </p:txBody>
        </p:sp>
      </p:grpSp>
      <p:grpSp>
        <p:nvGrpSpPr>
          <p:cNvPr id="25610" name="Group 10"/>
          <p:cNvGrpSpPr>
            <a:grpSpLocks/>
          </p:cNvGrpSpPr>
          <p:nvPr/>
        </p:nvGrpSpPr>
        <p:grpSpPr bwMode="auto">
          <a:xfrm>
            <a:off x="4940300" y="1311275"/>
            <a:ext cx="3700463" cy="2287588"/>
            <a:chOff x="0" y="0"/>
            <a:chExt cx="2331" cy="1441"/>
          </a:xfrm>
        </p:grpSpPr>
        <p:sp>
          <p:nvSpPr>
            <p:cNvPr id="24590" name="Line 11"/>
            <p:cNvSpPr>
              <a:spLocks noChangeShapeType="1"/>
            </p:cNvSpPr>
            <p:nvPr/>
          </p:nvSpPr>
          <p:spPr bwMode="auto">
            <a:xfrm flipH="1">
              <a:off x="723" y="416"/>
              <a:ext cx="8" cy="974"/>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1" name="Line 12"/>
            <p:cNvSpPr>
              <a:spLocks noChangeShapeType="1"/>
            </p:cNvSpPr>
            <p:nvPr/>
          </p:nvSpPr>
          <p:spPr bwMode="auto">
            <a:xfrm>
              <a:off x="1234" y="1059"/>
              <a:ext cx="1" cy="3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2" name="Line 13"/>
            <p:cNvSpPr>
              <a:spLocks noChangeShapeType="1"/>
            </p:cNvSpPr>
            <p:nvPr/>
          </p:nvSpPr>
          <p:spPr bwMode="auto">
            <a:xfrm flipV="1">
              <a:off x="1238" y="392"/>
              <a:ext cx="1" cy="32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3" name="Text Box 14"/>
            <p:cNvSpPr>
              <a:spLocks noChangeArrowheads="1"/>
            </p:cNvSpPr>
            <p:nvPr/>
          </p:nvSpPr>
          <p:spPr bwMode="auto">
            <a:xfrm>
              <a:off x="267" y="913"/>
              <a:ext cx="6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altLang="zh-CN" i="1">
                  <a:solidFill>
                    <a:srgbClr val="000000"/>
                  </a:solidFill>
                  <a:latin typeface="Times New Roman" pitchFamily="18" charset="0"/>
                  <a:ea typeface="方正琥珀繁体" pitchFamily="2" charset="-122"/>
                </a:rPr>
                <a:t>r</a:t>
              </a:r>
              <a:r>
                <a:rPr lang="en-US" altLang="zh-CN" baseline="-25000">
                  <a:solidFill>
                    <a:srgbClr val="000000"/>
                  </a:solidFill>
                  <a:latin typeface="Times New Roman" pitchFamily="18" charset="0"/>
                  <a:ea typeface="方正琥珀繁体" pitchFamily="2" charset="-122"/>
                </a:rPr>
                <a:t>gs</a:t>
              </a:r>
              <a:r>
                <a:rPr lang="en-US" altLang="zh-CN" i="1">
                  <a:solidFill>
                    <a:schemeClr val="tx1"/>
                  </a:solidFill>
                  <a:latin typeface="Times New Roman" pitchFamily="18" charset="0"/>
                  <a:ea typeface="方正琥珀繁体" pitchFamily="2" charset="-122"/>
                </a:rPr>
                <a:t> </a:t>
              </a:r>
              <a:endParaRPr lang="zh-CN" altLang="en-US">
                <a:latin typeface="Times New Roman" pitchFamily="18" charset="0"/>
              </a:endParaRPr>
            </a:p>
          </p:txBody>
        </p:sp>
        <p:sp>
          <p:nvSpPr>
            <p:cNvPr id="24594" name="Text Box 15"/>
            <p:cNvSpPr>
              <a:spLocks noChangeArrowheads="1"/>
            </p:cNvSpPr>
            <p:nvPr/>
          </p:nvSpPr>
          <p:spPr bwMode="auto">
            <a:xfrm>
              <a:off x="875" y="1190"/>
              <a:ext cx="20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2000">
                  <a:solidFill>
                    <a:srgbClr val="996600"/>
                  </a:solidFill>
                  <a:latin typeface="Times New Roman" pitchFamily="18" charset="0"/>
                  <a:ea typeface="方正琥珀繁体" pitchFamily="2" charset="-122"/>
                </a:rPr>
                <a:t>S</a:t>
              </a:r>
              <a:endParaRPr lang="zh-CN" altLang="en-US">
                <a:latin typeface="Times New Roman" pitchFamily="18" charset="0"/>
              </a:endParaRPr>
            </a:p>
          </p:txBody>
        </p:sp>
        <p:sp>
          <p:nvSpPr>
            <p:cNvPr id="24595" name="Line 16"/>
            <p:cNvSpPr>
              <a:spLocks noChangeShapeType="1"/>
            </p:cNvSpPr>
            <p:nvPr/>
          </p:nvSpPr>
          <p:spPr bwMode="auto">
            <a:xfrm flipH="1">
              <a:off x="1300" y="297"/>
              <a:ext cx="285" cy="1"/>
            </a:xfrm>
            <a:prstGeom prst="line">
              <a:avLst/>
            </a:prstGeom>
            <a:noFill/>
            <a:ln w="28575">
              <a:solidFill>
                <a:srgbClr val="FF0066"/>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6" name="Line 17"/>
            <p:cNvSpPr>
              <a:spLocks noChangeShapeType="1"/>
            </p:cNvSpPr>
            <p:nvPr/>
          </p:nvSpPr>
          <p:spPr bwMode="auto">
            <a:xfrm>
              <a:off x="1311" y="441"/>
              <a:ext cx="2" cy="286"/>
            </a:xfrm>
            <a:prstGeom prst="line">
              <a:avLst/>
            </a:prstGeom>
            <a:noFill/>
            <a:ln w="28575">
              <a:solidFill>
                <a:srgbClr val="FF0066"/>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7" name="Oval 18"/>
            <p:cNvSpPr>
              <a:spLocks noChangeArrowheads="1"/>
            </p:cNvSpPr>
            <p:nvPr/>
          </p:nvSpPr>
          <p:spPr bwMode="auto">
            <a:xfrm>
              <a:off x="1214" y="1395"/>
              <a:ext cx="41" cy="37"/>
            </a:xfrm>
            <a:prstGeom prst="ellipse">
              <a:avLst/>
            </a:prstGeom>
            <a:solidFill>
              <a:schemeClr val="tx1"/>
            </a:solidFill>
            <a:ln w="9525">
              <a:solidFill>
                <a:schemeClr val="tx1"/>
              </a:solidFill>
              <a:round/>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grpSp>
          <p:nvGrpSpPr>
            <p:cNvPr id="24598" name="Group 19"/>
            <p:cNvGrpSpPr>
              <a:grpSpLocks/>
            </p:cNvGrpSpPr>
            <p:nvPr/>
          </p:nvGrpSpPr>
          <p:grpSpPr bwMode="auto">
            <a:xfrm>
              <a:off x="1121" y="701"/>
              <a:ext cx="224" cy="358"/>
              <a:chOff x="0" y="0"/>
              <a:chExt cx="263" cy="481"/>
            </a:xfrm>
          </p:grpSpPr>
          <p:sp>
            <p:nvSpPr>
              <p:cNvPr id="24614" name="Line 20"/>
              <p:cNvSpPr>
                <a:spLocks noChangeShapeType="1"/>
              </p:cNvSpPr>
              <p:nvPr/>
            </p:nvSpPr>
            <p:spPr bwMode="auto">
              <a:xfrm rot="329304" flipH="1">
                <a:off x="23" y="0"/>
                <a:ext cx="96"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15" name="Line 21"/>
              <p:cNvSpPr>
                <a:spLocks noChangeShapeType="1"/>
              </p:cNvSpPr>
              <p:nvPr/>
            </p:nvSpPr>
            <p:spPr bwMode="auto">
              <a:xfrm rot="329304">
                <a:off x="119" y="12"/>
                <a:ext cx="144"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16" name="Line 22"/>
              <p:cNvSpPr>
                <a:spLocks noChangeShapeType="1"/>
              </p:cNvSpPr>
              <p:nvPr/>
            </p:nvSpPr>
            <p:spPr bwMode="auto">
              <a:xfrm rot="329304">
                <a:off x="0" y="241"/>
                <a:ext cx="144"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17" name="Line 23"/>
              <p:cNvSpPr>
                <a:spLocks noChangeShapeType="1"/>
              </p:cNvSpPr>
              <p:nvPr/>
            </p:nvSpPr>
            <p:spPr bwMode="auto">
              <a:xfrm rot="278591" flipH="1">
                <a:off x="145" y="241"/>
                <a:ext cx="96"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18" name="Line 24"/>
              <p:cNvSpPr>
                <a:spLocks noChangeShapeType="1"/>
              </p:cNvSpPr>
              <p:nvPr/>
            </p:nvSpPr>
            <p:spPr bwMode="auto">
              <a:xfrm>
                <a:off x="12" y="249"/>
                <a:ext cx="240"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4599" name="Rectangle 25"/>
            <p:cNvSpPr>
              <a:spLocks noChangeArrowheads="1"/>
            </p:cNvSpPr>
            <p:nvPr/>
          </p:nvSpPr>
          <p:spPr bwMode="auto">
            <a:xfrm>
              <a:off x="690" y="756"/>
              <a:ext cx="81" cy="215"/>
            </a:xfrm>
            <a:prstGeom prst="rect">
              <a:avLst/>
            </a:prstGeom>
            <a:solidFill>
              <a:schemeClr val="bg1"/>
            </a:solidFill>
            <a:ln w="38100">
              <a:solidFill>
                <a:schemeClr val="tx1"/>
              </a:solidFill>
              <a:miter lim="800000"/>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24600" name="Line 26"/>
            <p:cNvSpPr>
              <a:spLocks noChangeShapeType="1"/>
            </p:cNvSpPr>
            <p:nvPr/>
          </p:nvSpPr>
          <p:spPr bwMode="auto">
            <a:xfrm>
              <a:off x="1234" y="383"/>
              <a:ext cx="696" cy="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1" name="Line 27"/>
            <p:cNvSpPr>
              <a:spLocks noChangeShapeType="1"/>
            </p:cNvSpPr>
            <p:nvPr/>
          </p:nvSpPr>
          <p:spPr bwMode="auto">
            <a:xfrm>
              <a:off x="224" y="409"/>
              <a:ext cx="516" cy="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2" name="Line 28"/>
            <p:cNvSpPr>
              <a:spLocks noChangeShapeType="1"/>
            </p:cNvSpPr>
            <p:nvPr/>
          </p:nvSpPr>
          <p:spPr bwMode="auto">
            <a:xfrm>
              <a:off x="242" y="1404"/>
              <a:ext cx="1705" cy="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3" name="Rectangle 29"/>
            <p:cNvSpPr>
              <a:spLocks noChangeArrowheads="1"/>
            </p:cNvSpPr>
            <p:nvPr/>
          </p:nvSpPr>
          <p:spPr bwMode="auto">
            <a:xfrm>
              <a:off x="1419" y="0"/>
              <a:ext cx="24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i="1">
                  <a:solidFill>
                    <a:srgbClr val="0033CC"/>
                  </a:solidFill>
                  <a:latin typeface="Times New Roman" pitchFamily="18" charset="0"/>
                  <a:ea typeface="方正琥珀繁体" pitchFamily="2" charset="-122"/>
                </a:rPr>
                <a:t>i</a:t>
              </a:r>
              <a:r>
                <a:rPr lang="en-US" altLang="zh-CN" baseline="-25000">
                  <a:solidFill>
                    <a:srgbClr val="0033CC"/>
                  </a:solidFill>
                  <a:latin typeface="Times New Roman" pitchFamily="18" charset="0"/>
                  <a:ea typeface="方正琥珀繁体" pitchFamily="2" charset="-122"/>
                </a:rPr>
                <a:t>d</a:t>
              </a:r>
              <a:endParaRPr lang="zh-CN" altLang="en-US">
                <a:latin typeface="Times New Roman" pitchFamily="18" charset="0"/>
              </a:endParaRPr>
            </a:p>
          </p:txBody>
        </p:sp>
        <p:sp>
          <p:nvSpPr>
            <p:cNvPr id="24604" name="Rectangle 30"/>
            <p:cNvSpPr>
              <a:spLocks noChangeArrowheads="1"/>
            </p:cNvSpPr>
            <p:nvPr/>
          </p:nvSpPr>
          <p:spPr bwMode="auto">
            <a:xfrm>
              <a:off x="1142" y="395"/>
              <a:ext cx="905"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i="1">
                  <a:solidFill>
                    <a:srgbClr val="000000"/>
                  </a:solidFill>
                  <a:latin typeface="Times New Roman" pitchFamily="18" charset="0"/>
                  <a:ea typeface="方正琥珀繁体" pitchFamily="2" charset="-122"/>
                  <a:sym typeface="Symbol" pitchFamily="18" charset="2"/>
                </a:rPr>
                <a:t>g</a:t>
              </a:r>
              <a:r>
                <a:rPr lang="en-US" altLang="zh-CN" baseline="-25000">
                  <a:solidFill>
                    <a:srgbClr val="000000"/>
                  </a:solidFill>
                  <a:latin typeface="Times New Roman" pitchFamily="18" charset="0"/>
                  <a:ea typeface="方正琥珀繁体" pitchFamily="2" charset="-122"/>
                  <a:sym typeface="Symbol" pitchFamily="18" charset="2"/>
                </a:rPr>
                <a:t>m</a:t>
              </a:r>
              <a:r>
                <a:rPr lang="en-US" altLang="zh-CN" i="1">
                  <a:solidFill>
                    <a:srgbClr val="000000"/>
                  </a:solidFill>
                  <a:latin typeface="Times New Roman" pitchFamily="18" charset="0"/>
                  <a:ea typeface="方正琥珀繁体" pitchFamily="2" charset="-122"/>
                  <a:sym typeface="Symbol" pitchFamily="18" charset="2"/>
                </a:rPr>
                <a:t>u</a:t>
              </a:r>
              <a:r>
                <a:rPr lang="en-US" altLang="zh-CN" baseline="-25000">
                  <a:solidFill>
                    <a:srgbClr val="000000"/>
                  </a:solidFill>
                  <a:latin typeface="Times New Roman" pitchFamily="18" charset="0"/>
                  <a:ea typeface="方正琥珀繁体" pitchFamily="2" charset="-122"/>
                </a:rPr>
                <a:t>gs</a:t>
              </a:r>
            </a:p>
          </p:txBody>
        </p:sp>
        <p:sp>
          <p:nvSpPr>
            <p:cNvPr id="24605" name="Oval 31"/>
            <p:cNvSpPr>
              <a:spLocks noChangeArrowheads="1"/>
            </p:cNvSpPr>
            <p:nvPr/>
          </p:nvSpPr>
          <p:spPr bwMode="auto">
            <a:xfrm>
              <a:off x="1943" y="1369"/>
              <a:ext cx="58" cy="7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24606" name="Oval 32"/>
            <p:cNvSpPr>
              <a:spLocks noChangeArrowheads="1"/>
            </p:cNvSpPr>
            <p:nvPr/>
          </p:nvSpPr>
          <p:spPr bwMode="auto">
            <a:xfrm>
              <a:off x="1926" y="355"/>
              <a:ext cx="57" cy="7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24607" name="Oval 33"/>
            <p:cNvSpPr>
              <a:spLocks noChangeArrowheads="1"/>
            </p:cNvSpPr>
            <p:nvPr/>
          </p:nvSpPr>
          <p:spPr bwMode="auto">
            <a:xfrm>
              <a:off x="177" y="370"/>
              <a:ext cx="59" cy="73"/>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24608" name="Oval 34"/>
            <p:cNvSpPr>
              <a:spLocks noChangeArrowheads="1"/>
            </p:cNvSpPr>
            <p:nvPr/>
          </p:nvSpPr>
          <p:spPr bwMode="auto">
            <a:xfrm>
              <a:off x="189" y="1369"/>
              <a:ext cx="59" cy="7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24609" name="Rectangle 35"/>
            <p:cNvSpPr>
              <a:spLocks noChangeArrowheads="1"/>
            </p:cNvSpPr>
            <p:nvPr/>
          </p:nvSpPr>
          <p:spPr bwMode="auto">
            <a:xfrm>
              <a:off x="0" y="549"/>
              <a:ext cx="470"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a:solidFill>
                    <a:srgbClr val="000000"/>
                  </a:solidFill>
                  <a:latin typeface="Times New Roman" pitchFamily="18" charset="0"/>
                  <a:sym typeface="Arial" pitchFamily="34" charset="0"/>
                </a:rPr>
                <a:t>+</a:t>
              </a:r>
              <a:endParaRPr lang="zh-CN" altLang="en-US">
                <a:solidFill>
                  <a:srgbClr val="000000"/>
                </a:solidFill>
                <a:latin typeface="Times New Roman" pitchFamily="18" charset="0"/>
                <a:sym typeface="Arial" pitchFamily="34" charset="0"/>
              </a:endParaRPr>
            </a:p>
            <a:p>
              <a:pPr algn="ctr"/>
              <a:r>
                <a:rPr lang="en-US" altLang="zh-CN" i="1">
                  <a:solidFill>
                    <a:srgbClr val="0033CC"/>
                  </a:solidFill>
                  <a:latin typeface="Times New Roman" pitchFamily="18" charset="0"/>
                  <a:sym typeface="Arial" pitchFamily="34" charset="0"/>
                </a:rPr>
                <a:t>u</a:t>
              </a:r>
              <a:r>
                <a:rPr lang="en-US" altLang="zh-CN" baseline="-25000">
                  <a:solidFill>
                    <a:srgbClr val="0033CC"/>
                  </a:solidFill>
                  <a:latin typeface="Times New Roman" pitchFamily="18" charset="0"/>
                  <a:sym typeface="Arial" pitchFamily="34" charset="0"/>
                </a:rPr>
                <a:t>gs</a:t>
              </a:r>
            </a:p>
            <a:p>
              <a:pPr algn="ctr"/>
              <a:r>
                <a:rPr lang="en-US" altLang="zh-CN">
                  <a:solidFill>
                    <a:srgbClr val="000000"/>
                  </a:solidFill>
                  <a:latin typeface="Times New Roman" pitchFamily="18" charset="0"/>
                  <a:sym typeface="Symbol" pitchFamily="18" charset="2"/>
                </a:rPr>
                <a:t></a:t>
              </a:r>
              <a:endParaRPr lang="zh-CN" altLang="en-US">
                <a:latin typeface="Times New Roman" pitchFamily="18" charset="0"/>
              </a:endParaRPr>
            </a:p>
          </p:txBody>
        </p:sp>
        <p:sp>
          <p:nvSpPr>
            <p:cNvPr id="24610" name="Rectangle 36"/>
            <p:cNvSpPr>
              <a:spLocks noChangeArrowheads="1"/>
            </p:cNvSpPr>
            <p:nvPr/>
          </p:nvSpPr>
          <p:spPr bwMode="auto">
            <a:xfrm>
              <a:off x="1807" y="567"/>
              <a:ext cx="524"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a:solidFill>
                    <a:srgbClr val="000000"/>
                  </a:solidFill>
                  <a:latin typeface="Times New Roman" pitchFamily="18" charset="0"/>
                  <a:sym typeface="Arial" pitchFamily="34" charset="0"/>
                </a:rPr>
                <a:t>+</a:t>
              </a:r>
              <a:endParaRPr lang="zh-CN" altLang="en-US">
                <a:solidFill>
                  <a:srgbClr val="000000"/>
                </a:solidFill>
                <a:latin typeface="Times New Roman" pitchFamily="18" charset="0"/>
                <a:sym typeface="Arial" pitchFamily="34" charset="0"/>
              </a:endParaRPr>
            </a:p>
            <a:p>
              <a:pPr algn="ctr"/>
              <a:r>
                <a:rPr lang="en-US" altLang="zh-CN" i="1">
                  <a:solidFill>
                    <a:srgbClr val="0033CC"/>
                  </a:solidFill>
                  <a:latin typeface="Times New Roman" pitchFamily="18" charset="0"/>
                  <a:sym typeface="Arial" pitchFamily="34" charset="0"/>
                </a:rPr>
                <a:t>u</a:t>
              </a:r>
              <a:r>
                <a:rPr lang="en-US" altLang="zh-CN" baseline="-25000">
                  <a:solidFill>
                    <a:srgbClr val="0033CC"/>
                  </a:solidFill>
                  <a:latin typeface="Times New Roman" pitchFamily="18" charset="0"/>
                  <a:sym typeface="Arial" pitchFamily="34" charset="0"/>
                </a:rPr>
                <a:t>ds</a:t>
              </a:r>
            </a:p>
            <a:p>
              <a:pPr algn="ctr"/>
              <a:r>
                <a:rPr lang="en-US" altLang="zh-CN">
                  <a:solidFill>
                    <a:srgbClr val="000000"/>
                  </a:solidFill>
                  <a:latin typeface="Times New Roman" pitchFamily="18" charset="0"/>
                  <a:sym typeface="Symbol" pitchFamily="18" charset="2"/>
                </a:rPr>
                <a:t></a:t>
              </a:r>
              <a:endParaRPr lang="zh-CN" altLang="en-US">
                <a:latin typeface="Times New Roman" pitchFamily="18" charset="0"/>
              </a:endParaRPr>
            </a:p>
          </p:txBody>
        </p:sp>
        <p:sp>
          <p:nvSpPr>
            <p:cNvPr id="24611" name="Rectangle 37"/>
            <p:cNvSpPr>
              <a:spLocks noChangeArrowheads="1"/>
            </p:cNvSpPr>
            <p:nvPr/>
          </p:nvSpPr>
          <p:spPr bwMode="auto">
            <a:xfrm>
              <a:off x="459" y="109"/>
              <a:ext cx="23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a:solidFill>
                    <a:srgbClr val="996600"/>
                  </a:solidFill>
                  <a:latin typeface="Times New Roman" pitchFamily="18" charset="0"/>
                  <a:sym typeface="Arial" pitchFamily="34" charset="0"/>
                </a:rPr>
                <a:t>G</a:t>
              </a:r>
              <a:endParaRPr lang="zh-CN" altLang="en-US">
                <a:latin typeface="Times New Roman" pitchFamily="18" charset="0"/>
              </a:endParaRPr>
            </a:p>
          </p:txBody>
        </p:sp>
        <p:sp>
          <p:nvSpPr>
            <p:cNvPr id="24612" name="Rectangle 38"/>
            <p:cNvSpPr>
              <a:spLocks noChangeArrowheads="1"/>
            </p:cNvSpPr>
            <p:nvPr/>
          </p:nvSpPr>
          <p:spPr bwMode="auto">
            <a:xfrm>
              <a:off x="1798" y="87"/>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a:solidFill>
                    <a:srgbClr val="996600"/>
                  </a:solidFill>
                  <a:latin typeface="Times New Roman" pitchFamily="18" charset="0"/>
                  <a:sym typeface="Arial" pitchFamily="34" charset="0"/>
                </a:rPr>
                <a:t>D</a:t>
              </a:r>
              <a:endParaRPr lang="zh-CN" altLang="en-US">
                <a:latin typeface="Times New Roman" pitchFamily="18" charset="0"/>
              </a:endParaRPr>
            </a:p>
          </p:txBody>
        </p:sp>
        <p:sp>
          <p:nvSpPr>
            <p:cNvPr id="24613" name="Oval 39"/>
            <p:cNvSpPr>
              <a:spLocks noChangeArrowheads="1"/>
            </p:cNvSpPr>
            <p:nvPr/>
          </p:nvSpPr>
          <p:spPr bwMode="auto">
            <a:xfrm>
              <a:off x="574" y="358"/>
              <a:ext cx="74" cy="86"/>
            </a:xfrm>
            <a:prstGeom prst="ellipse">
              <a:avLst/>
            </a:prstGeom>
            <a:solidFill>
              <a:schemeClr val="bg1"/>
            </a:solidFill>
            <a:ln w="28575">
              <a:solidFill>
                <a:schemeClr val="tx1"/>
              </a:solidFill>
              <a:round/>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grpSp>
      <p:sp>
        <p:nvSpPr>
          <p:cNvPr id="25640" name="Rectangle 40"/>
          <p:cNvSpPr>
            <a:spLocks noChangeArrowheads="1"/>
          </p:cNvSpPr>
          <p:nvPr/>
        </p:nvSpPr>
        <p:spPr bwMode="auto">
          <a:xfrm>
            <a:off x="736600" y="4830763"/>
            <a:ext cx="5562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0" hangingPunct="0">
              <a:buFont typeface="Wingdings" pitchFamily="2" charset="2"/>
              <a:buChar char="Ø"/>
            </a:pPr>
            <a:r>
              <a:rPr lang="zh-CN" altLang="en-US" dirty="0">
                <a:solidFill>
                  <a:schemeClr val="tx1"/>
                </a:solidFill>
                <a:latin typeface="Times New Roman" pitchFamily="18" charset="0"/>
                <a:sym typeface="Arial" pitchFamily="34" charset="0"/>
              </a:rPr>
              <a:t>从输入端口看，相当于开路</a:t>
            </a:r>
            <a:r>
              <a:rPr lang="zh-CN" altLang="en-US" sz="2800" dirty="0">
                <a:solidFill>
                  <a:schemeClr val="tx1"/>
                </a:solidFill>
                <a:latin typeface="Times New Roman" pitchFamily="18" charset="0"/>
                <a:sym typeface="Arial" pitchFamily="34" charset="0"/>
              </a:rPr>
              <a:t> </a:t>
            </a:r>
            <a:r>
              <a:rPr lang="en-US" altLang="zh-CN" sz="2800" i="1" dirty="0" err="1">
                <a:solidFill>
                  <a:schemeClr val="tx1"/>
                </a:solidFill>
                <a:latin typeface="Times New Roman" pitchFamily="18" charset="0"/>
                <a:sym typeface="Arial" pitchFamily="34" charset="0"/>
              </a:rPr>
              <a:t>r</a:t>
            </a:r>
            <a:r>
              <a:rPr lang="en-US" altLang="zh-CN" sz="2800" baseline="-25000" dirty="0" err="1">
                <a:solidFill>
                  <a:schemeClr val="tx1"/>
                </a:solidFill>
                <a:latin typeface="Times New Roman" pitchFamily="18" charset="0"/>
                <a:sym typeface="Arial" pitchFamily="34" charset="0"/>
              </a:rPr>
              <a:t>gs</a:t>
            </a:r>
            <a:r>
              <a:rPr lang="en-US" altLang="zh-CN" sz="2800" baseline="-25000" dirty="0">
                <a:solidFill>
                  <a:schemeClr val="tx1"/>
                </a:solidFill>
                <a:latin typeface="Times New Roman" pitchFamily="18" charset="0"/>
                <a:sym typeface="Arial" pitchFamily="34" charset="0"/>
              </a:rPr>
              <a:t> </a:t>
            </a:r>
            <a:r>
              <a:rPr lang="en-US" altLang="zh-CN" dirty="0">
                <a:solidFill>
                  <a:schemeClr val="tx1"/>
                </a:solidFill>
                <a:latin typeface="Times New Roman" pitchFamily="18" charset="0"/>
                <a:ea typeface="方正琥珀繁体" pitchFamily="2" charset="-122"/>
              </a:rPr>
              <a:t>→</a:t>
            </a:r>
            <a:r>
              <a:rPr lang="en-US" altLang="zh-CN" dirty="0">
                <a:solidFill>
                  <a:schemeClr val="tx1"/>
                </a:solidFill>
                <a:latin typeface="Times New Roman" pitchFamily="18" charset="0"/>
                <a:ea typeface="黑体" pitchFamily="49" charset="-122"/>
              </a:rPr>
              <a:t>∞</a:t>
            </a:r>
            <a:endParaRPr lang="en-US" altLang="zh-CN" sz="2800" dirty="0">
              <a:solidFill>
                <a:schemeClr val="tx1"/>
              </a:solidFill>
              <a:latin typeface="宋体" pitchFamily="2" charset="-122"/>
              <a:sym typeface="宋体" pitchFamily="2" charset="-122"/>
            </a:endParaRPr>
          </a:p>
        </p:txBody>
      </p:sp>
      <p:sp>
        <p:nvSpPr>
          <p:cNvPr id="25641" name="Rectangle 41"/>
          <p:cNvSpPr>
            <a:spLocks noChangeArrowheads="1"/>
          </p:cNvSpPr>
          <p:nvPr/>
        </p:nvSpPr>
        <p:spPr bwMode="auto">
          <a:xfrm>
            <a:off x="755576" y="5410200"/>
            <a:ext cx="64373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eaLnBrk="0" hangingPunct="0">
              <a:buFont typeface="Wingdings" pitchFamily="2" charset="2"/>
              <a:buChar char="Ø"/>
            </a:pPr>
            <a:r>
              <a:rPr lang="zh-CN" altLang="en-US" dirty="0">
                <a:solidFill>
                  <a:schemeClr val="tx1"/>
                </a:solidFill>
                <a:latin typeface="Times New Roman" pitchFamily="18" charset="0"/>
                <a:sym typeface="Arial" pitchFamily="34" charset="0"/>
              </a:rPr>
              <a:t>从输出端口看，</a:t>
            </a:r>
            <a:r>
              <a:rPr lang="en-US" altLang="zh-CN" sz="2800" i="1" dirty="0">
                <a:solidFill>
                  <a:schemeClr val="tx1"/>
                </a:solidFill>
                <a:latin typeface="Times New Roman" pitchFamily="18" charset="0"/>
                <a:ea typeface="方正琥珀繁体" pitchFamily="2" charset="-122"/>
              </a:rPr>
              <a:t>i</a:t>
            </a:r>
            <a:r>
              <a:rPr lang="en-US" altLang="zh-CN" sz="2800" baseline="-25000" dirty="0">
                <a:solidFill>
                  <a:schemeClr val="tx1"/>
                </a:solidFill>
                <a:latin typeface="Times New Roman" pitchFamily="18" charset="0"/>
                <a:ea typeface="方正琥珀繁体" pitchFamily="2" charset="-122"/>
              </a:rPr>
              <a:t>d</a:t>
            </a:r>
            <a:r>
              <a:rPr lang="zh-CN" altLang="en-US" dirty="0">
                <a:solidFill>
                  <a:schemeClr val="tx1"/>
                </a:solidFill>
                <a:latin typeface="Times New Roman" pitchFamily="18" charset="0"/>
                <a:sym typeface="Arial" pitchFamily="34" charset="0"/>
              </a:rPr>
              <a:t>为受</a:t>
            </a:r>
            <a:r>
              <a:rPr lang="zh-CN" altLang="en-US" sz="2800" dirty="0">
                <a:solidFill>
                  <a:schemeClr val="tx1"/>
                </a:solidFill>
                <a:latin typeface="Times New Roman" pitchFamily="18" charset="0"/>
                <a:sym typeface="Arial" pitchFamily="34" charset="0"/>
              </a:rPr>
              <a:t> </a:t>
            </a:r>
            <a:r>
              <a:rPr lang="en-US" altLang="zh-CN" sz="2800" i="1" dirty="0" err="1">
                <a:solidFill>
                  <a:schemeClr val="tx1"/>
                </a:solidFill>
                <a:latin typeface="Times New Roman" pitchFamily="18" charset="0"/>
                <a:sym typeface="Arial" pitchFamily="34" charset="0"/>
              </a:rPr>
              <a:t>u</a:t>
            </a:r>
            <a:r>
              <a:rPr lang="en-US" altLang="zh-CN" sz="2800" baseline="-25000" dirty="0" err="1">
                <a:solidFill>
                  <a:schemeClr val="tx1"/>
                </a:solidFill>
                <a:latin typeface="Times New Roman" pitchFamily="18" charset="0"/>
                <a:sym typeface="Arial" pitchFamily="34" charset="0"/>
              </a:rPr>
              <a:t>gs</a:t>
            </a:r>
            <a:r>
              <a:rPr lang="en-US" altLang="zh-CN" sz="2800" baseline="-25000" dirty="0">
                <a:solidFill>
                  <a:schemeClr val="tx1"/>
                </a:solidFill>
                <a:latin typeface="Times New Roman" pitchFamily="18" charset="0"/>
                <a:sym typeface="Arial" pitchFamily="34" charset="0"/>
              </a:rPr>
              <a:t> </a:t>
            </a:r>
            <a:r>
              <a:rPr lang="zh-CN" altLang="en-US" dirty="0">
                <a:solidFill>
                  <a:schemeClr val="tx1"/>
                </a:solidFill>
                <a:latin typeface="Times New Roman" pitchFamily="18" charset="0"/>
                <a:sym typeface="Arial" pitchFamily="34" charset="0"/>
              </a:rPr>
              <a:t>控制的电流源。</a:t>
            </a:r>
            <a:endParaRPr lang="zh-CN" altLang="en-US" dirty="0">
              <a:solidFill>
                <a:schemeClr val="tx1"/>
              </a:solidFill>
              <a:latin typeface="Times New Roman" pitchFamily="18" charset="0"/>
            </a:endParaRPr>
          </a:p>
        </p:txBody>
      </p:sp>
      <p:grpSp>
        <p:nvGrpSpPr>
          <p:cNvPr id="25643" name="Group 43"/>
          <p:cNvGrpSpPr>
            <a:grpSpLocks/>
          </p:cNvGrpSpPr>
          <p:nvPr/>
        </p:nvGrpSpPr>
        <p:grpSpPr bwMode="auto">
          <a:xfrm>
            <a:off x="2081213" y="2057400"/>
            <a:ext cx="819150" cy="1190625"/>
            <a:chOff x="0" y="0"/>
            <a:chExt cx="516" cy="751"/>
          </a:xfrm>
        </p:grpSpPr>
        <p:sp>
          <p:nvSpPr>
            <p:cNvPr id="24587" name="Oval 44"/>
            <p:cNvSpPr>
              <a:spLocks noChangeArrowheads="1"/>
            </p:cNvSpPr>
            <p:nvPr/>
          </p:nvSpPr>
          <p:spPr bwMode="auto">
            <a:xfrm>
              <a:off x="320" y="246"/>
              <a:ext cx="56" cy="56"/>
            </a:xfrm>
            <a:prstGeom prst="ellipse">
              <a:avLst/>
            </a:prstGeom>
            <a:solidFill>
              <a:srgbClr val="FF0066"/>
            </a:solidFill>
            <a:ln w="9525">
              <a:solidFill>
                <a:srgbClr val="FF0066"/>
              </a:solidFill>
              <a:round/>
              <a:headEnd/>
              <a:tailEnd/>
            </a:ln>
          </p:spPr>
          <p:txBody>
            <a:bodyPr wrap="none" anchor="ctr"/>
            <a:lstStyle/>
            <a:p>
              <a:pPr algn="ctr"/>
              <a:endParaRPr lang="zh-CN" altLang="zh-CN">
                <a:solidFill>
                  <a:srgbClr val="000000"/>
                </a:solidFill>
                <a:latin typeface="Times New Roman" pitchFamily="18" charset="0"/>
                <a:sym typeface="Arial" pitchFamily="34" charset="0"/>
              </a:endParaRPr>
            </a:p>
          </p:txBody>
        </p:sp>
        <p:sp>
          <p:nvSpPr>
            <p:cNvPr id="24588" name="Text Box 45"/>
            <p:cNvSpPr>
              <a:spLocks noChangeArrowheads="1"/>
            </p:cNvSpPr>
            <p:nvPr/>
          </p:nvSpPr>
          <p:spPr bwMode="auto">
            <a:xfrm>
              <a:off x="146" y="0"/>
              <a:ext cx="3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i="1">
                  <a:solidFill>
                    <a:srgbClr val="000000"/>
                  </a:solidFill>
                  <a:latin typeface="Times New Roman" pitchFamily="18" charset="0"/>
                  <a:sym typeface="Arial" pitchFamily="34" charset="0"/>
                </a:rPr>
                <a:t>Q</a:t>
              </a:r>
              <a:endParaRPr lang="zh-CN" altLang="en-US">
                <a:latin typeface="Times New Roman" pitchFamily="18" charset="0"/>
              </a:endParaRPr>
            </a:p>
          </p:txBody>
        </p:sp>
        <p:sp>
          <p:nvSpPr>
            <p:cNvPr id="24589" name="Line 46"/>
            <p:cNvSpPr>
              <a:spLocks noChangeShapeType="1"/>
            </p:cNvSpPr>
            <p:nvPr/>
          </p:nvSpPr>
          <p:spPr bwMode="auto">
            <a:xfrm flipH="1">
              <a:off x="0" y="55"/>
              <a:ext cx="516" cy="696"/>
            </a:xfrm>
            <a:prstGeom prst="line">
              <a:avLst/>
            </a:prstGeom>
            <a:noFill/>
            <a:ln w="19050">
              <a:solidFill>
                <a:srgbClr val="FF00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pic>
        <p:nvPicPr>
          <p:cNvPr id="25647" name="Object 4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636" y="3573016"/>
            <a:ext cx="3203575" cy="10302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25648" name="Text Box 36"/>
          <p:cNvSpPr>
            <a:spLocks noChangeArrowheads="1"/>
          </p:cNvSpPr>
          <p:nvPr/>
        </p:nvSpPr>
        <p:spPr bwMode="auto">
          <a:xfrm>
            <a:off x="6655060" y="5373216"/>
            <a:ext cx="205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US" altLang="zh-CN" sz="2800" i="1" dirty="0">
                <a:solidFill>
                  <a:schemeClr val="tx1"/>
                </a:solidFill>
                <a:latin typeface="Times New Roman" pitchFamily="18" charset="0"/>
                <a:sym typeface="Arial" pitchFamily="34" charset="0"/>
              </a:rPr>
              <a:t>i</a:t>
            </a:r>
            <a:r>
              <a:rPr lang="en-US" altLang="zh-CN" sz="2800" baseline="-25000" dirty="0">
                <a:solidFill>
                  <a:schemeClr val="tx1"/>
                </a:solidFill>
                <a:latin typeface="Times New Roman" pitchFamily="18" charset="0"/>
                <a:sym typeface="Arial" pitchFamily="34" charset="0"/>
              </a:rPr>
              <a:t>d </a:t>
            </a:r>
            <a:r>
              <a:rPr lang="en-US" altLang="zh-CN" sz="2800" dirty="0">
                <a:solidFill>
                  <a:schemeClr val="tx1"/>
                </a:solidFill>
                <a:latin typeface="Times New Roman" pitchFamily="18" charset="0"/>
                <a:sym typeface="Arial" pitchFamily="34" charset="0"/>
              </a:rPr>
              <a:t>= </a:t>
            </a:r>
            <a:r>
              <a:rPr lang="en-US" altLang="zh-CN" sz="2800" i="1" dirty="0" err="1">
                <a:solidFill>
                  <a:schemeClr val="tx1"/>
                </a:solidFill>
                <a:latin typeface="Times New Roman" pitchFamily="18" charset="0"/>
                <a:sym typeface="Arial" pitchFamily="34" charset="0"/>
              </a:rPr>
              <a:t>g</a:t>
            </a:r>
            <a:r>
              <a:rPr lang="en-US" altLang="zh-CN" sz="2800" baseline="-25000" dirty="0" err="1">
                <a:solidFill>
                  <a:schemeClr val="tx1"/>
                </a:solidFill>
                <a:latin typeface="Times New Roman" pitchFamily="18" charset="0"/>
                <a:sym typeface="Arial" pitchFamily="34" charset="0"/>
              </a:rPr>
              <a:t>m</a:t>
            </a:r>
            <a:r>
              <a:rPr lang="en-US" altLang="zh-CN" sz="2800" i="1" dirty="0" err="1">
                <a:solidFill>
                  <a:schemeClr val="tx1"/>
                </a:solidFill>
                <a:latin typeface="Times New Roman" pitchFamily="18" charset="0"/>
                <a:sym typeface="Arial" pitchFamily="34" charset="0"/>
              </a:rPr>
              <a:t>u</a:t>
            </a:r>
            <a:r>
              <a:rPr lang="en-US" altLang="zh-CN" sz="2800" baseline="-25000" dirty="0" err="1">
                <a:solidFill>
                  <a:schemeClr val="tx1"/>
                </a:solidFill>
                <a:latin typeface="Times New Roman" pitchFamily="18" charset="0"/>
                <a:sym typeface="Arial" pitchFamily="34" charset="0"/>
              </a:rPr>
              <a:t>gs</a:t>
            </a:r>
            <a:endParaRPr lang="zh-CN" altLang="en-US" dirty="0">
              <a:solidFill>
                <a:schemeClr val="tx1"/>
              </a:solidFill>
              <a:latin typeface="Times New Roman" pitchFamily="18" charset="0"/>
            </a:endParaRPr>
          </a:p>
        </p:txBody>
      </p:sp>
      <p:sp>
        <p:nvSpPr>
          <p:cNvPr id="49" name="Rectangle 2"/>
          <p:cNvSpPr>
            <a:spLocks noChangeArrowheads="1"/>
          </p:cNvSpPr>
          <p:nvPr/>
        </p:nvSpPr>
        <p:spPr bwMode="auto">
          <a:xfrm>
            <a:off x="330200" y="152399"/>
            <a:ext cx="530465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pPr>
            <a:r>
              <a:rPr lang="en-US" altLang="zh-CN" sz="3200" b="0" dirty="0">
                <a:solidFill>
                  <a:schemeClr val="tx1"/>
                </a:solidFill>
                <a:latin typeface="华文行楷" pitchFamily="2" charset="-122"/>
                <a:ea typeface="华文行楷" pitchFamily="2" charset="-122"/>
                <a:sym typeface="Arial" pitchFamily="34" charset="0"/>
              </a:rPr>
              <a:t>1.5.4  FET</a:t>
            </a:r>
            <a:r>
              <a:rPr lang="zh-CN" altLang="en-US" sz="3200" b="0" dirty="0">
                <a:solidFill>
                  <a:schemeClr val="tx1"/>
                </a:solidFill>
                <a:latin typeface="华文行楷" pitchFamily="2" charset="-122"/>
                <a:ea typeface="华文行楷" pitchFamily="2" charset="-122"/>
                <a:sym typeface="Arial" pitchFamily="34" charset="0"/>
              </a:rPr>
              <a:t>的低频小信号模型</a:t>
            </a:r>
            <a:endParaRPr lang="zh-CN" altLang="en-US" sz="3200" b="0" dirty="0">
              <a:latin typeface="华文行楷" pitchFamily="2" charset="-122"/>
              <a:ea typeface="华文行楷" pitchFamily="2" charset="-122"/>
            </a:endParaRPr>
          </a:p>
        </p:txBody>
      </p:sp>
      <p:sp>
        <p:nvSpPr>
          <p:cNvPr id="50" name="Rectangle 3"/>
          <p:cNvSpPr>
            <a:spLocks noChangeArrowheads="1"/>
          </p:cNvSpPr>
          <p:nvPr/>
        </p:nvSpPr>
        <p:spPr bwMode="auto">
          <a:xfrm>
            <a:off x="683568" y="728700"/>
            <a:ext cx="45377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0" dirty="0">
                <a:solidFill>
                  <a:srgbClr val="0000FF"/>
                </a:solidFill>
                <a:latin typeface="黑体" panose="02010609060101010101" pitchFamily="49" charset="-122"/>
                <a:ea typeface="黑体" panose="02010609060101010101" pitchFamily="49" charset="-122"/>
                <a:sym typeface="Arial" pitchFamily="34" charset="0"/>
              </a:rPr>
              <a:t>2</a:t>
            </a:r>
            <a:r>
              <a:rPr lang="zh-CN" altLang="en-US" sz="2800" b="0" dirty="0">
                <a:solidFill>
                  <a:srgbClr val="0000FF"/>
                </a:solidFill>
                <a:latin typeface="黑体" panose="02010609060101010101" pitchFamily="49" charset="-122"/>
                <a:ea typeface="黑体" panose="02010609060101010101" pitchFamily="49" charset="-122"/>
                <a:sym typeface="Arial" pitchFamily="34" charset="0"/>
              </a:rPr>
              <a:t>、</a:t>
            </a:r>
            <a:r>
              <a:rPr lang="en-US" altLang="zh-CN" sz="2800" b="0" dirty="0">
                <a:solidFill>
                  <a:srgbClr val="0000FF"/>
                </a:solidFill>
                <a:latin typeface="黑体" panose="02010609060101010101" pitchFamily="49" charset="-122"/>
                <a:ea typeface="黑体" panose="02010609060101010101" pitchFamily="49" charset="-122"/>
                <a:sym typeface="Arial" pitchFamily="34" charset="0"/>
              </a:rPr>
              <a:t>FET</a:t>
            </a:r>
            <a:r>
              <a:rPr lang="zh-CN" altLang="en-US" sz="2800" b="0" dirty="0">
                <a:solidFill>
                  <a:srgbClr val="0000FF"/>
                </a:solidFill>
                <a:latin typeface="黑体" panose="02010609060101010101" pitchFamily="49" charset="-122"/>
                <a:ea typeface="黑体" panose="02010609060101010101" pitchFamily="49" charset="-122"/>
                <a:sym typeface="Arial" pitchFamily="34" charset="0"/>
              </a:rPr>
              <a:t>的低频小信号模型</a:t>
            </a:r>
            <a:endParaRPr lang="zh-CN" altLang="en-US" sz="2800" b="0" dirty="0">
              <a:solidFill>
                <a:srgbClr val="0000FF"/>
              </a:solidFill>
              <a:latin typeface="黑体" panose="02010609060101010101" pitchFamily="49" charset="-122"/>
              <a:ea typeface="黑体" panose="02010609060101010101" pitchFamily="49" charset="-122"/>
            </a:endParaRPr>
          </a:p>
        </p:txBody>
      </p:sp>
      <p:sp>
        <p:nvSpPr>
          <p:cNvPr id="51" name="文本框 50">
            <a:extLst>
              <a:ext uri="{FF2B5EF4-FFF2-40B4-BE49-F238E27FC236}">
                <a16:creationId xmlns:a16="http://schemas.microsoft.com/office/drawing/2014/main" id="{2DC7DA28-2174-40A4-857C-93527E2675F1}"/>
              </a:ext>
            </a:extLst>
          </p:cNvPr>
          <p:cNvSpPr txBox="1"/>
          <p:nvPr/>
        </p:nvSpPr>
        <p:spPr>
          <a:xfrm>
            <a:off x="7720378" y="6228020"/>
            <a:ext cx="518155" cy="369332"/>
          </a:xfrm>
          <a:prstGeom prst="rect">
            <a:avLst/>
          </a:prstGeom>
          <a:noFill/>
        </p:spPr>
        <p:txBody>
          <a:bodyPr wrap="none" rtlCol="0">
            <a:spAutoFit/>
          </a:bodyPr>
          <a:lstStyle/>
          <a:p>
            <a:r>
              <a:rPr lang="en-US" altLang="zh-CN" sz="1800" dirty="0">
                <a:solidFill>
                  <a:srgbClr val="E4A4DC"/>
                </a:solidFill>
              </a:rPr>
              <a:t>114</a:t>
            </a:r>
            <a:endParaRPr lang="zh-CN" altLang="en-US" sz="1800" dirty="0">
              <a:solidFill>
                <a:srgbClr val="E4A4D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5602"/>
                                        </p:tgtEl>
                                        <p:attrNameLst>
                                          <p:attrName>style.visibility</p:attrName>
                                        </p:attrNameLst>
                                      </p:cBhvr>
                                      <p:to>
                                        <p:strVal val="visible"/>
                                      </p:to>
                                    </p:set>
                                    <p:animEffect filter="wipe(up)">
                                      <p:cBhvr>
                                        <p:cTn id="7" dur="500"/>
                                        <p:tgtEl>
                                          <p:spTgt spid="256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5643"/>
                                        </p:tgtEl>
                                        <p:attrNameLst>
                                          <p:attrName>style.visibility</p:attrName>
                                        </p:attrNameLst>
                                      </p:cBhvr>
                                      <p:to>
                                        <p:strVal val="visible"/>
                                      </p:to>
                                    </p:set>
                                    <p:animEffect filter="wipe(up)">
                                      <p:cBhvr>
                                        <p:cTn id="12" dur="500"/>
                                        <p:tgtEl>
                                          <p:spTgt spid="256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5647"/>
                                        </p:tgtEl>
                                        <p:attrNameLst>
                                          <p:attrName>style.visibility</p:attrName>
                                        </p:attrNameLst>
                                      </p:cBhvr>
                                      <p:to>
                                        <p:strVal val="visible"/>
                                      </p:to>
                                    </p:set>
                                    <p:animEffect filter="wipe(left)">
                                      <p:cBhvr>
                                        <p:cTn id="17" dur="500"/>
                                        <p:tgtEl>
                                          <p:spTgt spid="256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5610"/>
                                        </p:tgtEl>
                                        <p:attrNameLst>
                                          <p:attrName>style.visibility</p:attrName>
                                        </p:attrNameLst>
                                      </p:cBhvr>
                                      <p:to>
                                        <p:strVal val="visible"/>
                                      </p:to>
                                    </p:set>
                                    <p:animEffect filter="wipe(up)">
                                      <p:cBhvr>
                                        <p:cTn id="22" dur="500"/>
                                        <p:tgtEl>
                                          <p:spTgt spid="256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640"/>
                                        </p:tgtEl>
                                        <p:attrNameLst>
                                          <p:attrName>style.visibility</p:attrName>
                                        </p:attrNameLst>
                                      </p:cBhvr>
                                      <p:to>
                                        <p:strVal val="visible"/>
                                      </p:to>
                                    </p:set>
                                    <p:animEffect filter="wipe(left)">
                                      <p:cBhvr>
                                        <p:cTn id="27" dur="500"/>
                                        <p:tgtEl>
                                          <p:spTgt spid="2564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641"/>
                                        </p:tgtEl>
                                        <p:attrNameLst>
                                          <p:attrName>style.visibility</p:attrName>
                                        </p:attrNameLst>
                                      </p:cBhvr>
                                      <p:to>
                                        <p:strVal val="visible"/>
                                      </p:to>
                                    </p:set>
                                    <p:animEffect filter="wipe(left)">
                                      <p:cBhvr>
                                        <p:cTn id="32" dur="500"/>
                                        <p:tgtEl>
                                          <p:spTgt spid="2564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648">
                                            <p:txEl>
                                              <p:pRg st="0" end="0"/>
                                            </p:txEl>
                                          </p:spTgt>
                                        </p:tgtEl>
                                        <p:attrNameLst>
                                          <p:attrName>style.visibility</p:attrName>
                                        </p:attrNameLst>
                                      </p:cBhvr>
                                      <p:to>
                                        <p:strVal val="visible"/>
                                      </p:to>
                                    </p:set>
                                    <p:animEffect filter="wipe(left)">
                                      <p:cBhvr>
                                        <p:cTn id="37" dur="500"/>
                                        <p:tgtEl>
                                          <p:spTgt spid="256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40" grpId="0" bldLvl="0"/>
      <p:bldP spid="25641" grpId="0" bldLvl="0"/>
      <p:bldP spid="25648" grpId="0" build="p" bldLvl="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50942" name="Group 30">
            <a:extLst>
              <a:ext uri="{FF2B5EF4-FFF2-40B4-BE49-F238E27FC236}">
                <a16:creationId xmlns:a16="http://schemas.microsoft.com/office/drawing/2014/main" id="{D4FBD03C-E70D-4D61-8A89-A7075854947A}"/>
              </a:ext>
            </a:extLst>
          </p:cNvPr>
          <p:cNvGraphicFramePr>
            <a:graphicFrameLocks noGrp="1"/>
          </p:cNvGraphicFramePr>
          <p:nvPr>
            <p:extLst>
              <p:ext uri="{D42A27DB-BD31-4B8C-83A1-F6EECF244321}">
                <p14:modId xmlns:p14="http://schemas.microsoft.com/office/powerpoint/2010/main" val="4174402883"/>
              </p:ext>
            </p:extLst>
          </p:nvPr>
        </p:nvGraphicFramePr>
        <p:xfrm>
          <a:off x="683568" y="1412776"/>
          <a:ext cx="8260407" cy="4114800"/>
        </p:xfrm>
        <a:graphic>
          <a:graphicData uri="http://schemas.openxmlformats.org/drawingml/2006/table">
            <a:tbl>
              <a:tblPr/>
              <a:tblGrid>
                <a:gridCol w="1095799">
                  <a:extLst>
                    <a:ext uri="{9D8B030D-6E8A-4147-A177-3AD203B41FA5}">
                      <a16:colId xmlns:a16="http://schemas.microsoft.com/office/drawing/2014/main" val="20000"/>
                    </a:ext>
                  </a:extLst>
                </a:gridCol>
                <a:gridCol w="3188595">
                  <a:extLst>
                    <a:ext uri="{9D8B030D-6E8A-4147-A177-3AD203B41FA5}">
                      <a16:colId xmlns:a16="http://schemas.microsoft.com/office/drawing/2014/main" val="20001"/>
                    </a:ext>
                  </a:extLst>
                </a:gridCol>
                <a:gridCol w="3976013">
                  <a:extLst>
                    <a:ext uri="{9D8B030D-6E8A-4147-A177-3AD203B41FA5}">
                      <a16:colId xmlns:a16="http://schemas.microsoft.com/office/drawing/2014/main" val="20002"/>
                    </a:ext>
                  </a:extLst>
                </a:gridCol>
              </a:tblGrid>
              <a:tr h="501446">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0" i="0" u="none" strike="noStrike" cap="none" normalizeH="0" baseline="0">
                        <a:ln>
                          <a:noFill/>
                        </a:ln>
                        <a:solidFill>
                          <a:schemeClr val="tx1"/>
                        </a:solidFill>
                        <a:effectLst/>
                        <a:latin typeface="Arial" charset="0"/>
                        <a:ea typeface="宋体" pitchFamily="2" charset="-122"/>
                      </a:endParaRPr>
                    </a:p>
                  </a:txBody>
                  <a:tcPr marT="45727" marB="45727" horzOverflow="overflow">
                    <a:lnL w="28575" cap="flat" cmpd="sng" algn="ctr">
                      <a:solidFill>
                        <a:srgbClr val="008080"/>
                      </a:solidFill>
                      <a:prstDash val="solid"/>
                      <a:round/>
                      <a:headEnd type="none" w="med" len="med"/>
                      <a:tailEnd type="none" w="med" len="med"/>
                    </a:lnL>
                    <a:lnR w="28575" cap="flat" cmpd="sng" algn="ctr">
                      <a:solidFill>
                        <a:srgbClr val="008080"/>
                      </a:solidFill>
                      <a:prstDash val="solid"/>
                      <a:round/>
                      <a:headEnd type="none" w="med" len="med"/>
                      <a:tailEnd type="none" w="med" len="med"/>
                    </a:lnR>
                    <a:lnT w="28575" cap="flat" cmpd="sng" algn="ctr">
                      <a:solidFill>
                        <a:srgbClr val="008080"/>
                      </a:solidFill>
                      <a:prstDash val="solid"/>
                      <a:round/>
                      <a:headEnd type="none" w="med" len="med"/>
                      <a:tailEnd type="none" w="med" len="med"/>
                    </a:lnT>
                    <a:lnB w="28575" cap="flat" cmpd="sng" algn="ctr">
                      <a:solidFill>
                        <a:srgbClr val="00808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chemeClr val="tx1"/>
                          </a:solidFill>
                          <a:effectLst/>
                          <a:latin typeface="Arial" charset="0"/>
                          <a:ea typeface="楷体_GB2312" pitchFamily="49" charset="-122"/>
                        </a:rPr>
                        <a:t>双极型三极管</a:t>
                      </a:r>
                    </a:p>
                  </a:txBody>
                  <a:tcPr marL="90000" marR="90000" marT="46808" marB="46808" anchor="ctr" horzOverflow="overflow">
                    <a:lnL w="28575" cap="flat" cmpd="sng" algn="ctr">
                      <a:solidFill>
                        <a:srgbClr val="008080"/>
                      </a:solidFill>
                      <a:prstDash val="solid"/>
                      <a:round/>
                      <a:headEnd type="none" w="med" len="med"/>
                      <a:tailEnd type="none" w="med" len="med"/>
                    </a:lnL>
                    <a:lnR w="28575" cap="flat" cmpd="sng" algn="ctr">
                      <a:solidFill>
                        <a:srgbClr val="008080"/>
                      </a:solidFill>
                      <a:prstDash val="solid"/>
                      <a:round/>
                      <a:headEnd type="none" w="med" len="med"/>
                      <a:tailEnd type="none" w="med" len="med"/>
                    </a:lnR>
                    <a:lnT w="28575" cap="flat" cmpd="sng" algn="ctr">
                      <a:solidFill>
                        <a:srgbClr val="008080"/>
                      </a:solidFill>
                      <a:prstDash val="solid"/>
                      <a:round/>
                      <a:headEnd type="none" w="med" len="med"/>
                      <a:tailEnd type="none" w="med" len="med"/>
                    </a:lnT>
                    <a:lnB w="28575" cap="flat" cmpd="sng" algn="ctr">
                      <a:solidFill>
                        <a:srgbClr val="00808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dirty="0">
                          <a:ln>
                            <a:noFill/>
                          </a:ln>
                          <a:solidFill>
                            <a:schemeClr val="tx1"/>
                          </a:solidFill>
                          <a:effectLst/>
                          <a:latin typeface="Arial" charset="0"/>
                          <a:ea typeface="楷体_GB2312" pitchFamily="49" charset="-122"/>
                        </a:rPr>
                        <a:t>场效应三极管</a:t>
                      </a:r>
                    </a:p>
                  </a:txBody>
                  <a:tcPr marT="45727" marB="45727" horzOverflow="overflow">
                    <a:lnL w="28575" cap="flat" cmpd="sng" algn="ctr">
                      <a:solidFill>
                        <a:srgbClr val="008080"/>
                      </a:solidFill>
                      <a:prstDash val="solid"/>
                      <a:round/>
                      <a:headEnd type="none" w="med" len="med"/>
                      <a:tailEnd type="none" w="med" len="med"/>
                    </a:lnL>
                    <a:lnR w="28575" cap="flat" cmpd="sng" algn="ctr">
                      <a:solidFill>
                        <a:srgbClr val="008080"/>
                      </a:solidFill>
                      <a:prstDash val="solid"/>
                      <a:round/>
                      <a:headEnd type="none" w="med" len="med"/>
                      <a:tailEnd type="none" w="med" len="med"/>
                    </a:lnR>
                    <a:lnT w="28575" cap="flat" cmpd="sng" algn="ctr">
                      <a:solidFill>
                        <a:srgbClr val="008080"/>
                      </a:solidFill>
                      <a:prstDash val="solid"/>
                      <a:round/>
                      <a:headEnd type="none" w="med" len="med"/>
                      <a:tailEnd type="none" w="med" len="med"/>
                    </a:lnT>
                    <a:lnB w="28575" cap="flat" cmpd="sng" algn="ctr">
                      <a:solidFill>
                        <a:srgbClr val="008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1167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结构</a:t>
                      </a:r>
                    </a:p>
                  </a:txBody>
                  <a:tcPr marT="45727" marB="45727" horzOverflow="overflow">
                    <a:lnL w="28575" cap="flat" cmpd="sng" algn="ctr">
                      <a:solidFill>
                        <a:srgbClr val="008080"/>
                      </a:solidFill>
                      <a:prstDash val="solid"/>
                      <a:round/>
                      <a:headEnd type="none" w="med" len="med"/>
                      <a:tailEnd type="none" w="med" len="med"/>
                    </a:lnL>
                    <a:lnR w="28575" cap="flat" cmpd="sng" algn="ctr">
                      <a:solidFill>
                        <a:srgbClr val="008080"/>
                      </a:solidFill>
                      <a:prstDash val="solid"/>
                      <a:round/>
                      <a:headEnd type="none" w="med" len="med"/>
                      <a:tailEnd type="none" w="med" len="med"/>
                    </a:lnR>
                    <a:lnT w="28575" cap="flat" cmpd="sng" algn="ctr">
                      <a:solidFill>
                        <a:srgbClr val="008080"/>
                      </a:solidFill>
                      <a:prstDash val="solid"/>
                      <a:round/>
                      <a:headEnd type="none" w="med" len="med"/>
                      <a:tailEnd type="none" w="med" len="med"/>
                    </a:lnT>
                    <a:lnB w="28575" cap="flat" cmpd="sng" algn="ctr">
                      <a:solidFill>
                        <a:srgbClr val="00808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NPN</a:t>
                      </a:r>
                      <a:r>
                        <a:rPr kumimoji="0" lang="zh-CN" altLang="en-US" sz="2000" b="1" i="0" u="none" strike="noStrike" cap="none" normalizeH="0" baseline="0">
                          <a:ln>
                            <a:noFill/>
                          </a:ln>
                          <a:solidFill>
                            <a:schemeClr val="tx1"/>
                          </a:solidFill>
                          <a:effectLst/>
                          <a:latin typeface="Arial" charset="0"/>
                          <a:ea typeface="楷体_GB2312" pitchFamily="49" charset="-122"/>
                        </a:rPr>
                        <a:t>型</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PNP</a:t>
                      </a:r>
                      <a:r>
                        <a:rPr kumimoji="0" lang="zh-CN" altLang="en-US" sz="2000" b="1" i="0" u="none" strike="noStrike" cap="none" normalizeH="0" baseline="0">
                          <a:ln>
                            <a:noFill/>
                          </a:ln>
                          <a:solidFill>
                            <a:schemeClr val="tx1"/>
                          </a:solidFill>
                          <a:effectLst/>
                          <a:latin typeface="Arial" charset="0"/>
                          <a:ea typeface="楷体_GB2312" pitchFamily="49" charset="-122"/>
                        </a:rPr>
                        <a:t>型</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000" b="1" i="0" u="none" strike="noStrike" cap="none" normalizeH="0" baseline="0">
                        <a:ln>
                          <a:noFill/>
                        </a:ln>
                        <a:solidFill>
                          <a:schemeClr val="tx1"/>
                        </a:solidFill>
                        <a:effectLst/>
                        <a:latin typeface="Arial"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C</a:t>
                      </a:r>
                      <a:r>
                        <a:rPr kumimoji="0" lang="zh-CN" altLang="en-US" sz="2000" b="1" i="0" u="none" strike="noStrike" cap="none" normalizeH="0" baseline="0">
                          <a:ln>
                            <a:noFill/>
                          </a:ln>
                          <a:solidFill>
                            <a:schemeClr val="tx1"/>
                          </a:solidFill>
                          <a:effectLst/>
                          <a:latin typeface="Arial" charset="0"/>
                          <a:ea typeface="楷体_GB2312" pitchFamily="49" charset="-122"/>
                        </a:rPr>
                        <a:t>与</a:t>
                      </a:r>
                      <a:r>
                        <a:rPr kumimoji="0" lang="en-US" altLang="zh-CN" sz="2000" b="1" i="0" u="none" strike="noStrike" cap="none" normalizeH="0" baseline="0">
                          <a:ln>
                            <a:noFill/>
                          </a:ln>
                          <a:solidFill>
                            <a:schemeClr val="tx1"/>
                          </a:solidFill>
                          <a:effectLst/>
                          <a:latin typeface="Arial" charset="0"/>
                          <a:ea typeface="楷体_GB2312" pitchFamily="49" charset="-122"/>
                        </a:rPr>
                        <a:t>E</a:t>
                      </a:r>
                      <a:r>
                        <a:rPr kumimoji="0" lang="zh-CN" altLang="en-US" sz="2000" b="1" i="0" u="none" strike="noStrike" cap="none" normalizeH="0" baseline="0">
                          <a:ln>
                            <a:noFill/>
                          </a:ln>
                          <a:solidFill>
                            <a:schemeClr val="tx1"/>
                          </a:solidFill>
                          <a:effectLst/>
                          <a:latin typeface="Arial" charset="0"/>
                          <a:ea typeface="楷体_GB2312" pitchFamily="49" charset="-122"/>
                        </a:rPr>
                        <a:t>一般不可倒置使用</a:t>
                      </a:r>
                    </a:p>
                  </a:txBody>
                  <a:tcPr marL="90000" marR="90000" marT="46808" marB="46808" anchor="ctr" horzOverflow="overflow">
                    <a:lnL w="28575" cap="flat" cmpd="sng" algn="ctr">
                      <a:solidFill>
                        <a:srgbClr val="008080"/>
                      </a:solidFill>
                      <a:prstDash val="solid"/>
                      <a:round/>
                      <a:headEnd type="none" w="med" len="med"/>
                      <a:tailEnd type="none" w="med" len="med"/>
                    </a:lnL>
                    <a:lnR w="28575" cap="flat" cmpd="sng" algn="ctr">
                      <a:solidFill>
                        <a:srgbClr val="008080"/>
                      </a:solidFill>
                      <a:prstDash val="solid"/>
                      <a:round/>
                      <a:headEnd type="none" w="med" len="med"/>
                      <a:tailEnd type="none" w="med" len="med"/>
                    </a:lnR>
                    <a:lnT w="28575" cap="flat" cmpd="sng" algn="ctr">
                      <a:solidFill>
                        <a:srgbClr val="008080"/>
                      </a:solidFill>
                      <a:prstDash val="solid"/>
                      <a:round/>
                      <a:headEnd type="none" w="med" len="med"/>
                      <a:tailEnd type="none" w="med" len="med"/>
                    </a:lnT>
                    <a:lnB w="28575" cap="flat" cmpd="sng" algn="ctr">
                      <a:solidFill>
                        <a:srgbClr val="00808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结型耗尽型       </a:t>
                      </a:r>
                      <a:r>
                        <a:rPr kumimoji="0" lang="en-US" altLang="zh-CN" sz="2000" b="1" i="0" u="none" strike="noStrike" cap="none" normalizeH="0" baseline="0">
                          <a:ln>
                            <a:noFill/>
                          </a:ln>
                          <a:solidFill>
                            <a:schemeClr val="tx1"/>
                          </a:solidFill>
                          <a:effectLst/>
                          <a:latin typeface="Arial" charset="0"/>
                          <a:ea typeface="楷体_GB2312" pitchFamily="49" charset="-122"/>
                        </a:rPr>
                        <a:t>N</a:t>
                      </a:r>
                      <a:r>
                        <a:rPr kumimoji="0" lang="zh-CN" altLang="en-US" sz="2000" b="1" i="0" u="none" strike="noStrike" cap="none" normalizeH="0" baseline="0">
                          <a:ln>
                            <a:noFill/>
                          </a:ln>
                          <a:solidFill>
                            <a:schemeClr val="tx1"/>
                          </a:solidFill>
                          <a:effectLst/>
                          <a:latin typeface="Arial" charset="0"/>
                          <a:ea typeface="楷体_GB2312" pitchFamily="49" charset="-122"/>
                        </a:rPr>
                        <a:t>沟道 </a:t>
                      </a:r>
                      <a:r>
                        <a:rPr kumimoji="0" lang="en-US" altLang="zh-CN" sz="2000" b="1" i="0" u="none" strike="noStrike" cap="none" normalizeH="0" baseline="0">
                          <a:ln>
                            <a:noFill/>
                          </a:ln>
                          <a:solidFill>
                            <a:schemeClr val="tx1"/>
                          </a:solidFill>
                          <a:effectLst/>
                          <a:latin typeface="Arial" charset="0"/>
                          <a:ea typeface="楷体_GB2312" pitchFamily="49" charset="-122"/>
                        </a:rPr>
                        <a:t>P</a:t>
                      </a:r>
                      <a:r>
                        <a:rPr kumimoji="0" lang="zh-CN" altLang="en-US" sz="2000" b="1" i="0" u="none" strike="noStrike" cap="none" normalizeH="0" baseline="0">
                          <a:ln>
                            <a:noFill/>
                          </a:ln>
                          <a:solidFill>
                            <a:schemeClr val="tx1"/>
                          </a:solidFill>
                          <a:effectLst/>
                          <a:latin typeface="Arial" charset="0"/>
                          <a:ea typeface="楷体_GB2312" pitchFamily="49" charset="-122"/>
                        </a:rPr>
                        <a:t>沟道</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绝缘栅增强型   </a:t>
                      </a:r>
                      <a:r>
                        <a:rPr kumimoji="0" lang="en-US" altLang="zh-CN" sz="2000" b="1" i="0" u="none" strike="noStrike" cap="none" normalizeH="0" baseline="0">
                          <a:ln>
                            <a:noFill/>
                          </a:ln>
                          <a:solidFill>
                            <a:schemeClr val="tx1"/>
                          </a:solidFill>
                          <a:effectLst/>
                          <a:latin typeface="Arial" charset="0"/>
                          <a:ea typeface="楷体_GB2312" pitchFamily="49" charset="-122"/>
                        </a:rPr>
                        <a:t>N</a:t>
                      </a:r>
                      <a:r>
                        <a:rPr kumimoji="0" lang="zh-CN" altLang="en-US" sz="2000" b="1" i="0" u="none" strike="noStrike" cap="none" normalizeH="0" baseline="0">
                          <a:ln>
                            <a:noFill/>
                          </a:ln>
                          <a:solidFill>
                            <a:schemeClr val="tx1"/>
                          </a:solidFill>
                          <a:effectLst/>
                          <a:latin typeface="Arial" charset="0"/>
                          <a:ea typeface="楷体_GB2312" pitchFamily="49" charset="-122"/>
                        </a:rPr>
                        <a:t>沟道 </a:t>
                      </a:r>
                      <a:r>
                        <a:rPr kumimoji="0" lang="en-US" altLang="zh-CN" sz="2000" b="1" i="0" u="none" strike="noStrike" cap="none" normalizeH="0" baseline="0">
                          <a:ln>
                            <a:noFill/>
                          </a:ln>
                          <a:solidFill>
                            <a:schemeClr val="tx1"/>
                          </a:solidFill>
                          <a:effectLst/>
                          <a:latin typeface="Arial" charset="0"/>
                          <a:ea typeface="楷体_GB2312" pitchFamily="49" charset="-122"/>
                        </a:rPr>
                        <a:t>P</a:t>
                      </a:r>
                      <a:r>
                        <a:rPr kumimoji="0" lang="zh-CN" altLang="en-US" sz="2000" b="1" i="0" u="none" strike="noStrike" cap="none" normalizeH="0" baseline="0">
                          <a:ln>
                            <a:noFill/>
                          </a:ln>
                          <a:solidFill>
                            <a:schemeClr val="tx1"/>
                          </a:solidFill>
                          <a:effectLst/>
                          <a:latin typeface="Arial" charset="0"/>
                          <a:ea typeface="楷体_GB2312" pitchFamily="49" charset="-122"/>
                        </a:rPr>
                        <a:t>沟道</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绝缘栅耗尽型   </a:t>
                      </a:r>
                      <a:r>
                        <a:rPr kumimoji="0" lang="en-US" altLang="zh-CN" sz="2000" b="1" i="0" u="none" strike="noStrike" cap="none" normalizeH="0" baseline="0">
                          <a:ln>
                            <a:noFill/>
                          </a:ln>
                          <a:solidFill>
                            <a:schemeClr val="tx1"/>
                          </a:solidFill>
                          <a:effectLst/>
                          <a:latin typeface="Arial" charset="0"/>
                          <a:ea typeface="楷体_GB2312" pitchFamily="49" charset="-122"/>
                        </a:rPr>
                        <a:t>N</a:t>
                      </a:r>
                      <a:r>
                        <a:rPr kumimoji="0" lang="zh-CN" altLang="en-US" sz="2000" b="1" i="0" u="none" strike="noStrike" cap="none" normalizeH="0" baseline="0">
                          <a:ln>
                            <a:noFill/>
                          </a:ln>
                          <a:solidFill>
                            <a:schemeClr val="tx1"/>
                          </a:solidFill>
                          <a:effectLst/>
                          <a:latin typeface="Arial" charset="0"/>
                          <a:ea typeface="楷体_GB2312" pitchFamily="49" charset="-122"/>
                        </a:rPr>
                        <a:t>沟道 </a:t>
                      </a:r>
                      <a:r>
                        <a:rPr kumimoji="0" lang="en-US" altLang="zh-CN" sz="2000" b="1" i="0" u="none" strike="noStrike" cap="none" normalizeH="0" baseline="0">
                          <a:ln>
                            <a:noFill/>
                          </a:ln>
                          <a:solidFill>
                            <a:schemeClr val="tx1"/>
                          </a:solidFill>
                          <a:effectLst/>
                          <a:latin typeface="Arial" charset="0"/>
                          <a:ea typeface="楷体_GB2312" pitchFamily="49" charset="-122"/>
                        </a:rPr>
                        <a:t>P</a:t>
                      </a:r>
                      <a:r>
                        <a:rPr kumimoji="0" lang="zh-CN" altLang="en-US" sz="2000" b="1" i="0" u="none" strike="noStrike" cap="none" normalizeH="0" baseline="0">
                          <a:ln>
                            <a:noFill/>
                          </a:ln>
                          <a:solidFill>
                            <a:schemeClr val="tx1"/>
                          </a:solidFill>
                          <a:effectLst/>
                          <a:latin typeface="Arial" charset="0"/>
                          <a:ea typeface="楷体_GB2312" pitchFamily="49" charset="-122"/>
                        </a:rPr>
                        <a:t>沟道</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D</a:t>
                      </a:r>
                      <a:r>
                        <a:rPr kumimoji="0" lang="zh-CN" altLang="en-US" sz="2000" b="1" i="0" u="none" strike="noStrike" cap="none" normalizeH="0" baseline="0">
                          <a:ln>
                            <a:noFill/>
                          </a:ln>
                          <a:solidFill>
                            <a:schemeClr val="tx1"/>
                          </a:solidFill>
                          <a:effectLst/>
                          <a:latin typeface="Arial" charset="0"/>
                          <a:ea typeface="楷体_GB2312" pitchFamily="49" charset="-122"/>
                        </a:rPr>
                        <a:t>与</a:t>
                      </a:r>
                      <a:r>
                        <a:rPr kumimoji="0" lang="en-US" altLang="zh-CN" sz="2000" b="1" i="0" u="none" strike="noStrike" cap="none" normalizeH="0" baseline="0">
                          <a:ln>
                            <a:noFill/>
                          </a:ln>
                          <a:solidFill>
                            <a:schemeClr val="tx1"/>
                          </a:solidFill>
                          <a:effectLst/>
                          <a:latin typeface="Arial" charset="0"/>
                          <a:ea typeface="楷体_GB2312" pitchFamily="49" charset="-122"/>
                        </a:rPr>
                        <a:t>S</a:t>
                      </a:r>
                      <a:r>
                        <a:rPr kumimoji="0" lang="zh-CN" altLang="en-US" sz="2000" b="1" i="0" u="none" strike="noStrike" cap="none" normalizeH="0" baseline="0">
                          <a:ln>
                            <a:noFill/>
                          </a:ln>
                          <a:solidFill>
                            <a:schemeClr val="tx1"/>
                          </a:solidFill>
                          <a:effectLst/>
                          <a:latin typeface="Arial" charset="0"/>
                          <a:ea typeface="楷体_GB2312" pitchFamily="49" charset="-122"/>
                        </a:rPr>
                        <a:t>有的型号可倒置使用</a:t>
                      </a:r>
                    </a:p>
                  </a:txBody>
                  <a:tcPr marT="45727" marB="45727" horzOverflow="overflow">
                    <a:lnL w="28575" cap="flat" cmpd="sng" algn="ctr">
                      <a:solidFill>
                        <a:srgbClr val="008080"/>
                      </a:solidFill>
                      <a:prstDash val="solid"/>
                      <a:round/>
                      <a:headEnd type="none" w="med" len="med"/>
                      <a:tailEnd type="none" w="med" len="med"/>
                    </a:lnL>
                    <a:lnR w="28575" cap="flat" cmpd="sng" algn="ctr">
                      <a:solidFill>
                        <a:srgbClr val="008080"/>
                      </a:solidFill>
                      <a:prstDash val="solid"/>
                      <a:round/>
                      <a:headEnd type="none" w="med" len="med"/>
                      <a:tailEnd type="none" w="med" len="med"/>
                    </a:lnR>
                    <a:lnT w="28575" cap="flat" cmpd="sng" algn="ctr">
                      <a:solidFill>
                        <a:srgbClr val="008080"/>
                      </a:solidFill>
                      <a:prstDash val="solid"/>
                      <a:round/>
                      <a:headEnd type="none" w="med" len="med"/>
                      <a:tailEnd type="none" w="med" len="med"/>
                    </a:lnT>
                    <a:lnB w="28575" cap="flat" cmpd="sng" algn="ctr">
                      <a:solidFill>
                        <a:srgbClr val="008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0881">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载流子</a:t>
                      </a:r>
                    </a:p>
                  </a:txBody>
                  <a:tcPr marT="45727" marB="45727" horzOverflow="overflow">
                    <a:lnL w="28575" cap="flat" cmpd="sng" algn="ctr">
                      <a:solidFill>
                        <a:srgbClr val="008080"/>
                      </a:solidFill>
                      <a:prstDash val="solid"/>
                      <a:round/>
                      <a:headEnd type="none" w="med" len="med"/>
                      <a:tailEnd type="none" w="med" len="med"/>
                    </a:lnL>
                    <a:lnR w="28575" cap="flat" cmpd="sng" algn="ctr">
                      <a:solidFill>
                        <a:srgbClr val="008080"/>
                      </a:solidFill>
                      <a:prstDash val="solid"/>
                      <a:round/>
                      <a:headEnd type="none" w="med" len="med"/>
                      <a:tailEnd type="none" w="med" len="med"/>
                    </a:lnR>
                    <a:lnT w="28575" cap="flat" cmpd="sng" algn="ctr">
                      <a:solidFill>
                        <a:srgbClr val="008080"/>
                      </a:solidFill>
                      <a:prstDash val="solid"/>
                      <a:round/>
                      <a:headEnd type="none" w="med" len="med"/>
                      <a:tailEnd type="none" w="med" len="med"/>
                    </a:lnT>
                    <a:lnB w="28575" cap="flat" cmpd="sng" algn="ctr">
                      <a:solidFill>
                        <a:srgbClr val="00808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多子扩散少子漂移</a:t>
                      </a:r>
                    </a:p>
                  </a:txBody>
                  <a:tcPr marL="90000" marR="90000" marT="46808" marB="46808" anchor="ctr" horzOverflow="overflow">
                    <a:lnL w="28575" cap="flat" cmpd="sng" algn="ctr">
                      <a:solidFill>
                        <a:srgbClr val="008080"/>
                      </a:solidFill>
                      <a:prstDash val="solid"/>
                      <a:round/>
                      <a:headEnd type="none" w="med" len="med"/>
                      <a:tailEnd type="none" w="med" len="med"/>
                    </a:lnL>
                    <a:lnR w="28575" cap="flat" cmpd="sng" algn="ctr">
                      <a:solidFill>
                        <a:srgbClr val="008080"/>
                      </a:solidFill>
                      <a:prstDash val="solid"/>
                      <a:round/>
                      <a:headEnd type="none" w="med" len="med"/>
                      <a:tailEnd type="none" w="med" len="med"/>
                    </a:lnR>
                    <a:lnT w="28575" cap="flat" cmpd="sng" algn="ctr">
                      <a:solidFill>
                        <a:srgbClr val="008080"/>
                      </a:solidFill>
                      <a:prstDash val="solid"/>
                      <a:round/>
                      <a:headEnd type="none" w="med" len="med"/>
                      <a:tailEnd type="none" w="med" len="med"/>
                    </a:lnT>
                    <a:lnB w="28575" cap="flat" cmpd="sng" algn="ctr">
                      <a:solidFill>
                        <a:srgbClr val="00808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楷体_GB2312" pitchFamily="49" charset="-122"/>
                        </a:rPr>
                        <a:t>多子漂移</a:t>
                      </a:r>
                    </a:p>
                  </a:txBody>
                  <a:tcPr marT="45727" marB="45727" horzOverflow="overflow">
                    <a:lnL w="28575" cap="flat" cmpd="sng" algn="ctr">
                      <a:solidFill>
                        <a:srgbClr val="008080"/>
                      </a:solidFill>
                      <a:prstDash val="solid"/>
                      <a:round/>
                      <a:headEnd type="none" w="med" len="med"/>
                      <a:tailEnd type="none" w="med" len="med"/>
                    </a:lnL>
                    <a:lnR w="28575" cap="flat" cmpd="sng" algn="ctr">
                      <a:solidFill>
                        <a:srgbClr val="008080"/>
                      </a:solidFill>
                      <a:prstDash val="solid"/>
                      <a:round/>
                      <a:headEnd type="none" w="med" len="med"/>
                      <a:tailEnd type="none" w="med" len="med"/>
                    </a:lnR>
                    <a:lnT w="28575" cap="flat" cmpd="sng" algn="ctr">
                      <a:solidFill>
                        <a:srgbClr val="008080"/>
                      </a:solidFill>
                      <a:prstDash val="solid"/>
                      <a:round/>
                      <a:headEnd type="none" w="med" len="med"/>
                      <a:tailEnd type="none" w="med" len="med"/>
                    </a:lnT>
                    <a:lnB w="28575" cap="flat" cmpd="sng" algn="ctr">
                      <a:solidFill>
                        <a:srgbClr val="008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3231">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输入量</a:t>
                      </a:r>
                    </a:p>
                  </a:txBody>
                  <a:tcPr marT="45727" marB="45727" horzOverflow="overflow">
                    <a:lnL w="28575" cap="flat" cmpd="sng" algn="ctr">
                      <a:solidFill>
                        <a:srgbClr val="008080"/>
                      </a:solidFill>
                      <a:prstDash val="solid"/>
                      <a:round/>
                      <a:headEnd type="none" w="med" len="med"/>
                      <a:tailEnd type="none" w="med" len="med"/>
                    </a:lnL>
                    <a:lnR w="28575" cap="flat" cmpd="sng" algn="ctr">
                      <a:solidFill>
                        <a:srgbClr val="008080"/>
                      </a:solidFill>
                      <a:prstDash val="solid"/>
                      <a:round/>
                      <a:headEnd type="none" w="med" len="med"/>
                      <a:tailEnd type="none" w="med" len="med"/>
                    </a:lnR>
                    <a:lnT w="28575" cap="flat" cmpd="sng" algn="ctr">
                      <a:solidFill>
                        <a:srgbClr val="008080"/>
                      </a:solidFill>
                      <a:prstDash val="solid"/>
                      <a:round/>
                      <a:headEnd type="none" w="med" len="med"/>
                      <a:tailEnd type="none" w="med" len="med"/>
                    </a:lnT>
                    <a:lnB w="28575" cap="flat" cmpd="sng" algn="ctr">
                      <a:solidFill>
                        <a:srgbClr val="00808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电流输入</a:t>
                      </a:r>
                    </a:p>
                  </a:txBody>
                  <a:tcPr marL="90000" marR="90000" marT="46808" marB="46808" anchor="ctr" horzOverflow="overflow">
                    <a:lnL w="28575" cap="flat" cmpd="sng" algn="ctr">
                      <a:solidFill>
                        <a:srgbClr val="008080"/>
                      </a:solidFill>
                      <a:prstDash val="solid"/>
                      <a:round/>
                      <a:headEnd type="none" w="med" len="med"/>
                      <a:tailEnd type="none" w="med" len="med"/>
                    </a:lnL>
                    <a:lnR w="28575" cap="flat" cmpd="sng" algn="ctr">
                      <a:solidFill>
                        <a:srgbClr val="008080"/>
                      </a:solidFill>
                      <a:prstDash val="solid"/>
                      <a:round/>
                      <a:headEnd type="none" w="med" len="med"/>
                      <a:tailEnd type="none" w="med" len="med"/>
                    </a:lnR>
                    <a:lnT w="28575" cap="flat" cmpd="sng" algn="ctr">
                      <a:solidFill>
                        <a:srgbClr val="008080"/>
                      </a:solidFill>
                      <a:prstDash val="solid"/>
                      <a:round/>
                      <a:headEnd type="none" w="med" len="med"/>
                      <a:tailEnd type="none" w="med" len="med"/>
                    </a:lnT>
                    <a:lnB w="28575" cap="flat" cmpd="sng" algn="ctr">
                      <a:solidFill>
                        <a:srgbClr val="00808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电压输入</a:t>
                      </a:r>
                    </a:p>
                  </a:txBody>
                  <a:tcPr marT="45727" marB="45727" horzOverflow="overflow">
                    <a:lnL w="28575" cap="flat" cmpd="sng" algn="ctr">
                      <a:solidFill>
                        <a:srgbClr val="008080"/>
                      </a:solidFill>
                      <a:prstDash val="solid"/>
                      <a:round/>
                      <a:headEnd type="none" w="med" len="med"/>
                      <a:tailEnd type="none" w="med" len="med"/>
                    </a:lnL>
                    <a:lnR w="28575" cap="flat" cmpd="sng" algn="ctr">
                      <a:solidFill>
                        <a:srgbClr val="008080"/>
                      </a:solidFill>
                      <a:prstDash val="solid"/>
                      <a:round/>
                      <a:headEnd type="none" w="med" len="med"/>
                      <a:tailEnd type="none" w="med" len="med"/>
                    </a:lnR>
                    <a:lnT w="28575" cap="flat" cmpd="sng" algn="ctr">
                      <a:solidFill>
                        <a:srgbClr val="008080"/>
                      </a:solidFill>
                      <a:prstDash val="solid"/>
                      <a:round/>
                      <a:headEnd type="none" w="med" len="med"/>
                      <a:tailEnd type="none" w="med" len="med"/>
                    </a:lnT>
                    <a:lnB w="28575" cap="flat" cmpd="sng" algn="ctr">
                      <a:solidFill>
                        <a:srgbClr val="008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47572">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0" i="0" u="none" strike="noStrike" cap="none" normalizeH="0" baseline="0">
                        <a:ln>
                          <a:noFill/>
                        </a:ln>
                        <a:solidFill>
                          <a:schemeClr val="tx1"/>
                        </a:solidFill>
                        <a:effectLst/>
                        <a:latin typeface="Arial" charset="0"/>
                        <a:ea typeface="宋体" pitchFamily="2" charset="-122"/>
                      </a:endParaRPr>
                    </a:p>
                  </a:txBody>
                  <a:tcPr marT="45727" marB="45727" horzOverflow="overflow">
                    <a:lnL w="28575" cap="flat" cmpd="sng" algn="ctr">
                      <a:solidFill>
                        <a:srgbClr val="008080"/>
                      </a:solidFill>
                      <a:prstDash val="solid"/>
                      <a:round/>
                      <a:headEnd type="none" w="med" len="med"/>
                      <a:tailEnd type="none" w="med" len="med"/>
                    </a:lnL>
                    <a:lnR w="28575" cap="flat" cmpd="sng" algn="ctr">
                      <a:solidFill>
                        <a:srgbClr val="008080"/>
                      </a:solidFill>
                      <a:prstDash val="solid"/>
                      <a:round/>
                      <a:headEnd type="none" w="med" len="med"/>
                      <a:tailEnd type="none" w="med" len="med"/>
                    </a:lnR>
                    <a:lnT w="28575" cap="flat" cmpd="sng" algn="ctr">
                      <a:solidFill>
                        <a:srgbClr val="008080"/>
                      </a:solidFill>
                      <a:prstDash val="solid"/>
                      <a:round/>
                      <a:headEnd type="none" w="med" len="med"/>
                      <a:tailEnd type="none" w="med" len="med"/>
                    </a:lnT>
                    <a:lnB w="28575" cap="flat" cmpd="sng" algn="ctr">
                      <a:solidFill>
                        <a:srgbClr val="00808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电流控制电流源</a:t>
                      </a:r>
                      <a:r>
                        <a:rPr kumimoji="0" lang="en-US" altLang="zh-CN" sz="2000" b="1" i="0" u="none" strike="noStrike" cap="none" normalizeH="0" baseline="0">
                          <a:ln>
                            <a:noFill/>
                          </a:ln>
                          <a:solidFill>
                            <a:schemeClr val="tx1"/>
                          </a:solidFill>
                          <a:effectLst/>
                          <a:latin typeface="Arial" charset="0"/>
                          <a:ea typeface="楷体_GB2312" pitchFamily="49" charset="-122"/>
                        </a:rPr>
                        <a:t>CCCS(β)</a:t>
                      </a:r>
                    </a:p>
                  </a:txBody>
                  <a:tcPr marL="90000" marR="90000" marT="46808" marB="46808" anchor="ctr" horzOverflow="overflow">
                    <a:lnL w="28575" cap="flat" cmpd="sng" algn="ctr">
                      <a:solidFill>
                        <a:srgbClr val="008080"/>
                      </a:solidFill>
                      <a:prstDash val="solid"/>
                      <a:round/>
                      <a:headEnd type="none" w="med" len="med"/>
                      <a:tailEnd type="none" w="med" len="med"/>
                    </a:lnL>
                    <a:lnR w="28575" cap="flat" cmpd="sng" algn="ctr">
                      <a:solidFill>
                        <a:srgbClr val="008080"/>
                      </a:solidFill>
                      <a:prstDash val="solid"/>
                      <a:round/>
                      <a:headEnd type="none" w="med" len="med"/>
                      <a:tailEnd type="none" w="med" len="med"/>
                    </a:lnR>
                    <a:lnT w="28575" cap="flat" cmpd="sng" algn="ctr">
                      <a:solidFill>
                        <a:srgbClr val="008080"/>
                      </a:solidFill>
                      <a:prstDash val="solid"/>
                      <a:round/>
                      <a:headEnd type="none" w="med" len="med"/>
                      <a:tailEnd type="none" w="med" len="med"/>
                    </a:lnT>
                    <a:lnB w="28575" cap="flat" cmpd="sng" algn="ctr">
                      <a:solidFill>
                        <a:srgbClr val="00808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楷体_GB2312" pitchFamily="49" charset="-122"/>
                        </a:rPr>
                        <a:t>电压控制电流源</a:t>
                      </a:r>
                      <a:r>
                        <a:rPr kumimoji="0" lang="en-US" altLang="zh-CN" sz="2000" b="1" i="0" u="none" strike="noStrike" cap="none" normalizeH="0" baseline="0" dirty="0">
                          <a:ln>
                            <a:noFill/>
                          </a:ln>
                          <a:solidFill>
                            <a:schemeClr val="tx1"/>
                          </a:solidFill>
                          <a:effectLst/>
                          <a:latin typeface="Arial" charset="0"/>
                          <a:ea typeface="楷体_GB2312" pitchFamily="49" charset="-122"/>
                        </a:rPr>
                        <a:t>VCCS(g</a:t>
                      </a:r>
                      <a:r>
                        <a:rPr kumimoji="0" lang="en-US" altLang="zh-CN" sz="2000" b="1" i="0" u="none" strike="noStrike" cap="none" normalizeH="0" baseline="-25000" dirty="0">
                          <a:ln>
                            <a:noFill/>
                          </a:ln>
                          <a:solidFill>
                            <a:schemeClr val="tx1"/>
                          </a:solidFill>
                          <a:effectLst/>
                          <a:latin typeface="Arial" charset="0"/>
                          <a:ea typeface="楷体_GB2312" pitchFamily="49" charset="-122"/>
                        </a:rPr>
                        <a:t>m</a:t>
                      </a:r>
                      <a:r>
                        <a:rPr kumimoji="0" lang="en-US" altLang="zh-CN" sz="2000" b="1" i="0" u="none" strike="noStrike" cap="none" normalizeH="0" baseline="0" dirty="0">
                          <a:ln>
                            <a:noFill/>
                          </a:ln>
                          <a:solidFill>
                            <a:schemeClr val="tx1"/>
                          </a:solidFill>
                          <a:effectLst/>
                          <a:latin typeface="Arial" charset="0"/>
                          <a:ea typeface="宋体" pitchFamily="2" charset="-122"/>
                        </a:rPr>
                        <a:t>)</a:t>
                      </a:r>
                    </a:p>
                  </a:txBody>
                  <a:tcPr marT="45727" marB="45727" horzOverflow="overflow">
                    <a:lnL w="28575" cap="flat" cmpd="sng" algn="ctr">
                      <a:solidFill>
                        <a:srgbClr val="008080"/>
                      </a:solidFill>
                      <a:prstDash val="solid"/>
                      <a:round/>
                      <a:headEnd type="none" w="med" len="med"/>
                      <a:tailEnd type="none" w="med" len="med"/>
                    </a:lnL>
                    <a:lnR w="28575" cap="flat" cmpd="sng" algn="ctr">
                      <a:solidFill>
                        <a:srgbClr val="008080"/>
                      </a:solidFill>
                      <a:prstDash val="solid"/>
                      <a:round/>
                      <a:headEnd type="none" w="med" len="med"/>
                      <a:tailEnd type="none" w="med" len="med"/>
                    </a:lnR>
                    <a:lnT w="28575" cap="flat" cmpd="sng" algn="ctr">
                      <a:solidFill>
                        <a:srgbClr val="008080"/>
                      </a:solidFill>
                      <a:prstDash val="solid"/>
                      <a:round/>
                      <a:headEnd type="none" w="med" len="med"/>
                      <a:tailEnd type="none" w="med" len="med"/>
                    </a:lnT>
                    <a:lnB w="28575" cap="flat" cmpd="sng" algn="ctr">
                      <a:solidFill>
                        <a:srgbClr val="008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50940" name="Rectangle 28">
            <a:extLst>
              <a:ext uri="{FF2B5EF4-FFF2-40B4-BE49-F238E27FC236}">
                <a16:creationId xmlns:a16="http://schemas.microsoft.com/office/drawing/2014/main" id="{BBDD2F32-E844-4365-8F67-B84E9B3ABD03}"/>
              </a:ext>
            </a:extLst>
          </p:cNvPr>
          <p:cNvSpPr>
            <a:spLocks noGrp="1" noChangeArrowheads="1"/>
          </p:cNvSpPr>
          <p:nvPr>
            <p:ph type="title"/>
          </p:nvPr>
        </p:nvSpPr>
        <p:spPr>
          <a:xfrm>
            <a:off x="868555" y="466887"/>
            <a:ext cx="7939223" cy="620551"/>
          </a:xfrm>
        </p:spPr>
        <p:txBody>
          <a:bodyPr/>
          <a:lstStyle/>
          <a:p>
            <a:pPr algn="l" eaLnBrk="1" hangingPunct="1"/>
            <a:r>
              <a:rPr lang="zh-CN" altLang="en-US" sz="3600" dirty="0">
                <a:solidFill>
                  <a:schemeClr val="tx1"/>
                </a:solidFill>
                <a:latin typeface="华文行楷" panose="02010800040101010101" pitchFamily="2" charset="-122"/>
                <a:ea typeface="华文行楷" panose="02010800040101010101" pitchFamily="2" charset="-122"/>
              </a:rPr>
              <a:t>1.5.</a:t>
            </a:r>
            <a:r>
              <a:rPr lang="en-US" altLang="zh-CN" sz="3600" dirty="0">
                <a:solidFill>
                  <a:schemeClr val="tx1"/>
                </a:solidFill>
                <a:latin typeface="华文行楷" panose="02010800040101010101" pitchFamily="2" charset="-122"/>
                <a:ea typeface="华文行楷" panose="02010800040101010101" pitchFamily="2" charset="-122"/>
              </a:rPr>
              <a:t>5</a:t>
            </a:r>
            <a:r>
              <a:rPr lang="zh-CN" altLang="en-US" sz="3600" dirty="0">
                <a:solidFill>
                  <a:schemeClr val="tx1"/>
                </a:solidFill>
                <a:latin typeface="华文行楷" panose="02010800040101010101" pitchFamily="2" charset="-122"/>
                <a:ea typeface="华文行楷" panose="02010800040101010101" pitchFamily="2" charset="-122"/>
              </a:rPr>
              <a:t> 双极型和场效应型三极管的比较</a:t>
            </a:r>
          </a:p>
        </p:txBody>
      </p:sp>
      <p:sp>
        <p:nvSpPr>
          <p:cNvPr id="4" name="文本框 3">
            <a:extLst>
              <a:ext uri="{FF2B5EF4-FFF2-40B4-BE49-F238E27FC236}">
                <a16:creationId xmlns:a16="http://schemas.microsoft.com/office/drawing/2014/main" id="{174BDE85-C4AF-493D-84C0-6091173BF431}"/>
              </a:ext>
            </a:extLst>
          </p:cNvPr>
          <p:cNvSpPr txBox="1"/>
          <p:nvPr/>
        </p:nvSpPr>
        <p:spPr>
          <a:xfrm>
            <a:off x="7720378" y="6228020"/>
            <a:ext cx="518155" cy="369332"/>
          </a:xfrm>
          <a:prstGeom prst="rect">
            <a:avLst/>
          </a:prstGeom>
          <a:noFill/>
        </p:spPr>
        <p:txBody>
          <a:bodyPr wrap="none" rtlCol="0">
            <a:spAutoFit/>
          </a:bodyPr>
          <a:lstStyle/>
          <a:p>
            <a:r>
              <a:rPr lang="en-US" altLang="zh-CN" sz="1800" dirty="0">
                <a:solidFill>
                  <a:srgbClr val="E4A4DC"/>
                </a:solidFill>
              </a:rPr>
              <a:t>115</a:t>
            </a:r>
            <a:endParaRPr lang="zh-CN" altLang="en-US" sz="1800" dirty="0">
              <a:solidFill>
                <a:srgbClr val="E4A4DC"/>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5509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8" presetClass="entr" presetSubtype="32" fill="hold" nodeType="clickEffect">
                                  <p:stCondLst>
                                    <p:cond delay="0"/>
                                  </p:stCondLst>
                                  <p:childTnLst>
                                    <p:set>
                                      <p:cBhvr>
                                        <p:cTn id="10" dur="1" fill="hold">
                                          <p:stCondLst>
                                            <p:cond delay="0"/>
                                          </p:stCondLst>
                                        </p:cTn>
                                        <p:tgtEl>
                                          <p:spTgt spid="550942"/>
                                        </p:tgtEl>
                                        <p:attrNameLst>
                                          <p:attrName>style.visibility</p:attrName>
                                        </p:attrNameLst>
                                      </p:cBhvr>
                                      <p:to>
                                        <p:strVal val="visible"/>
                                      </p:to>
                                    </p:set>
                                    <p:animEffect transition="in" filter="diamond(out)">
                                      <p:cBhvr>
                                        <p:cTn id="11" dur="500"/>
                                        <p:tgtEl>
                                          <p:spTgt spid="550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40"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1938" name="Group 2">
            <a:extLst>
              <a:ext uri="{FF2B5EF4-FFF2-40B4-BE49-F238E27FC236}">
                <a16:creationId xmlns:a16="http://schemas.microsoft.com/office/drawing/2014/main" id="{3A6BE6F6-C99A-4537-AEAA-4F6AE4933115}"/>
              </a:ext>
            </a:extLst>
          </p:cNvPr>
          <p:cNvGraphicFramePr>
            <a:graphicFrameLocks noGrp="1"/>
          </p:cNvGraphicFramePr>
          <p:nvPr>
            <p:extLst>
              <p:ext uri="{D42A27DB-BD31-4B8C-83A1-F6EECF244321}">
                <p14:modId xmlns:p14="http://schemas.microsoft.com/office/powerpoint/2010/main" val="4131849997"/>
              </p:ext>
            </p:extLst>
          </p:nvPr>
        </p:nvGraphicFramePr>
        <p:xfrm>
          <a:off x="729419" y="1772816"/>
          <a:ext cx="8271073" cy="3173413"/>
        </p:xfrm>
        <a:graphic>
          <a:graphicData uri="http://schemas.openxmlformats.org/drawingml/2006/table">
            <a:tbl>
              <a:tblPr/>
              <a:tblGrid>
                <a:gridCol w="1407744">
                  <a:extLst>
                    <a:ext uri="{9D8B030D-6E8A-4147-A177-3AD203B41FA5}">
                      <a16:colId xmlns:a16="http://schemas.microsoft.com/office/drawing/2014/main" val="20000"/>
                    </a:ext>
                  </a:extLst>
                </a:gridCol>
                <a:gridCol w="3052420">
                  <a:extLst>
                    <a:ext uri="{9D8B030D-6E8A-4147-A177-3AD203B41FA5}">
                      <a16:colId xmlns:a16="http://schemas.microsoft.com/office/drawing/2014/main" val="20001"/>
                    </a:ext>
                  </a:extLst>
                </a:gridCol>
                <a:gridCol w="3810909">
                  <a:extLst>
                    <a:ext uri="{9D8B030D-6E8A-4147-A177-3AD203B41FA5}">
                      <a16:colId xmlns:a16="http://schemas.microsoft.com/office/drawing/2014/main" val="20002"/>
                    </a:ext>
                  </a:extLst>
                </a:gridCol>
              </a:tblGrid>
              <a:tr h="520306">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0" i="0" u="none" strike="noStrike" cap="none" normalizeH="0" baseline="0">
                        <a:ln>
                          <a:noFill/>
                        </a:ln>
                        <a:solidFill>
                          <a:schemeClr val="tx1"/>
                        </a:solidFill>
                        <a:effectLst/>
                        <a:latin typeface="Arial" charset="0"/>
                        <a:ea typeface="宋体" pitchFamily="2" charset="-122"/>
                      </a:endParaRPr>
                    </a:p>
                  </a:txBody>
                  <a:tcPr marT="45716" marB="45716" horzOverflow="overflow">
                    <a:lnL w="28575" cap="flat" cmpd="sng" algn="ctr">
                      <a:solidFill>
                        <a:srgbClr val="008080"/>
                      </a:solidFill>
                      <a:prstDash val="solid"/>
                      <a:round/>
                      <a:headEnd type="none" w="med" len="med"/>
                      <a:tailEnd type="none" w="med" len="med"/>
                    </a:lnL>
                    <a:lnR w="28575" cap="flat" cmpd="sng" algn="ctr">
                      <a:solidFill>
                        <a:srgbClr val="008080"/>
                      </a:solidFill>
                      <a:prstDash val="solid"/>
                      <a:round/>
                      <a:headEnd type="none" w="med" len="med"/>
                      <a:tailEnd type="none" w="med" len="med"/>
                    </a:lnR>
                    <a:lnT w="28575" cap="flat" cmpd="sng" algn="ctr">
                      <a:solidFill>
                        <a:srgbClr val="008080"/>
                      </a:solidFill>
                      <a:prstDash val="solid"/>
                      <a:round/>
                      <a:headEnd type="none" w="med" len="med"/>
                      <a:tailEnd type="none" w="med" len="med"/>
                    </a:lnT>
                    <a:lnB w="28575" cap="flat" cmpd="sng" algn="ctr">
                      <a:solidFill>
                        <a:srgbClr val="00808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chemeClr val="tx1"/>
                          </a:solidFill>
                          <a:effectLst/>
                          <a:latin typeface="Arial" charset="0"/>
                          <a:ea typeface="楷体_GB2312" pitchFamily="49" charset="-122"/>
                        </a:rPr>
                        <a:t>双极型三极管</a:t>
                      </a:r>
                    </a:p>
                  </a:txBody>
                  <a:tcPr marL="90000" marR="90000" marT="46796" marB="46796" anchor="ctr" horzOverflow="overflow">
                    <a:lnL w="28575" cap="flat" cmpd="sng" algn="ctr">
                      <a:solidFill>
                        <a:srgbClr val="008080"/>
                      </a:solidFill>
                      <a:prstDash val="solid"/>
                      <a:round/>
                      <a:headEnd type="none" w="med" len="med"/>
                      <a:tailEnd type="none" w="med" len="med"/>
                    </a:lnL>
                    <a:lnR w="28575" cap="flat" cmpd="sng" algn="ctr">
                      <a:solidFill>
                        <a:srgbClr val="008080"/>
                      </a:solidFill>
                      <a:prstDash val="solid"/>
                      <a:round/>
                      <a:headEnd type="none" w="med" len="med"/>
                      <a:tailEnd type="none" w="med" len="med"/>
                    </a:lnR>
                    <a:lnT w="28575" cap="flat" cmpd="sng" algn="ctr">
                      <a:solidFill>
                        <a:srgbClr val="008080"/>
                      </a:solidFill>
                      <a:prstDash val="solid"/>
                      <a:round/>
                      <a:headEnd type="none" w="med" len="med"/>
                      <a:tailEnd type="none" w="med" len="med"/>
                    </a:lnT>
                    <a:lnB w="28575" cap="flat" cmpd="sng" algn="ctr">
                      <a:solidFill>
                        <a:srgbClr val="00808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chemeClr val="tx1"/>
                          </a:solidFill>
                          <a:effectLst/>
                          <a:latin typeface="Arial" charset="0"/>
                          <a:ea typeface="楷体_GB2312" pitchFamily="49" charset="-122"/>
                        </a:rPr>
                        <a:t>场效应三极管</a:t>
                      </a:r>
                    </a:p>
                  </a:txBody>
                  <a:tcPr marT="45716" marB="45716" horzOverflow="overflow">
                    <a:lnL w="28575" cap="flat" cmpd="sng" algn="ctr">
                      <a:solidFill>
                        <a:srgbClr val="008080"/>
                      </a:solidFill>
                      <a:prstDash val="solid"/>
                      <a:round/>
                      <a:headEnd type="none" w="med" len="med"/>
                      <a:tailEnd type="none" w="med" len="med"/>
                    </a:lnL>
                    <a:lnR w="28575" cap="flat" cmpd="sng" algn="ctr">
                      <a:solidFill>
                        <a:srgbClr val="008080"/>
                      </a:solidFill>
                      <a:prstDash val="solid"/>
                      <a:round/>
                      <a:headEnd type="none" w="med" len="med"/>
                      <a:tailEnd type="none" w="med" len="med"/>
                    </a:lnR>
                    <a:lnT w="28575" cap="flat" cmpd="sng" algn="ctr">
                      <a:solidFill>
                        <a:srgbClr val="008080"/>
                      </a:solidFill>
                      <a:prstDash val="solid"/>
                      <a:round/>
                      <a:headEnd type="none" w="med" len="med"/>
                      <a:tailEnd type="none" w="med" len="med"/>
                    </a:lnT>
                    <a:lnB w="28575" cap="flat" cmpd="sng" algn="ctr">
                      <a:solidFill>
                        <a:srgbClr val="008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970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噪声</a:t>
                      </a:r>
                    </a:p>
                  </a:txBody>
                  <a:tcPr marT="45716" marB="45716" horzOverflow="overflow">
                    <a:lnL w="28575" cap="flat" cmpd="sng" algn="ctr">
                      <a:solidFill>
                        <a:srgbClr val="008080"/>
                      </a:solidFill>
                      <a:prstDash val="solid"/>
                      <a:round/>
                      <a:headEnd type="none" w="med" len="med"/>
                      <a:tailEnd type="none" w="med" len="med"/>
                    </a:lnL>
                    <a:lnR w="28575" cap="flat" cmpd="sng" algn="ctr">
                      <a:solidFill>
                        <a:srgbClr val="008080"/>
                      </a:solidFill>
                      <a:prstDash val="solid"/>
                      <a:round/>
                      <a:headEnd type="none" w="med" len="med"/>
                      <a:tailEnd type="none" w="med" len="med"/>
                    </a:lnR>
                    <a:lnT w="28575" cap="flat" cmpd="sng" algn="ctr">
                      <a:solidFill>
                        <a:srgbClr val="008080"/>
                      </a:solidFill>
                      <a:prstDash val="solid"/>
                      <a:round/>
                      <a:headEnd type="none" w="med" len="med"/>
                      <a:tailEnd type="none" w="med" len="med"/>
                    </a:lnT>
                    <a:lnB w="28575" cap="flat" cmpd="sng" algn="ctr">
                      <a:solidFill>
                        <a:srgbClr val="00808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较大</a:t>
                      </a:r>
                    </a:p>
                  </a:txBody>
                  <a:tcPr marL="90000" marR="90000" marT="46796" marB="46796" anchor="ctr" horzOverflow="overflow">
                    <a:lnL w="28575" cap="flat" cmpd="sng" algn="ctr">
                      <a:solidFill>
                        <a:srgbClr val="008080"/>
                      </a:solidFill>
                      <a:prstDash val="solid"/>
                      <a:round/>
                      <a:headEnd type="none" w="med" len="med"/>
                      <a:tailEnd type="none" w="med" len="med"/>
                    </a:lnL>
                    <a:lnR w="28575" cap="flat" cmpd="sng" algn="ctr">
                      <a:solidFill>
                        <a:srgbClr val="008080"/>
                      </a:solidFill>
                      <a:prstDash val="solid"/>
                      <a:round/>
                      <a:headEnd type="none" w="med" len="med"/>
                      <a:tailEnd type="none" w="med" len="med"/>
                    </a:lnR>
                    <a:lnT w="28575" cap="flat" cmpd="sng" algn="ctr">
                      <a:solidFill>
                        <a:srgbClr val="008080"/>
                      </a:solidFill>
                      <a:prstDash val="solid"/>
                      <a:round/>
                      <a:headEnd type="none" w="med" len="med"/>
                      <a:tailEnd type="none" w="med" len="med"/>
                    </a:lnT>
                    <a:lnB w="28575" cap="flat" cmpd="sng" algn="ctr">
                      <a:solidFill>
                        <a:srgbClr val="00808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较小</a:t>
                      </a:r>
                    </a:p>
                  </a:txBody>
                  <a:tcPr marT="45716" marB="45716" horzOverflow="overflow">
                    <a:lnL w="28575" cap="flat" cmpd="sng" algn="ctr">
                      <a:solidFill>
                        <a:srgbClr val="008080"/>
                      </a:solidFill>
                      <a:prstDash val="solid"/>
                      <a:round/>
                      <a:headEnd type="none" w="med" len="med"/>
                      <a:tailEnd type="none" w="med" len="med"/>
                    </a:lnL>
                    <a:lnR w="28575" cap="flat" cmpd="sng" algn="ctr">
                      <a:solidFill>
                        <a:srgbClr val="008080"/>
                      </a:solidFill>
                      <a:prstDash val="solid"/>
                      <a:round/>
                      <a:headEnd type="none" w="med" len="med"/>
                      <a:tailEnd type="none" w="med" len="med"/>
                    </a:lnR>
                    <a:lnT w="28575" cap="flat" cmpd="sng" algn="ctr">
                      <a:solidFill>
                        <a:srgbClr val="008080"/>
                      </a:solidFill>
                      <a:prstDash val="solid"/>
                      <a:round/>
                      <a:headEnd type="none" w="med" len="med"/>
                      <a:tailEnd type="none" w="med" len="med"/>
                    </a:lnT>
                    <a:lnB w="28575" cap="flat" cmpd="sng" algn="ctr">
                      <a:solidFill>
                        <a:srgbClr val="008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0821">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温度特性</a:t>
                      </a:r>
                    </a:p>
                  </a:txBody>
                  <a:tcPr marT="45716" marB="45716" horzOverflow="overflow">
                    <a:lnL w="28575" cap="flat" cmpd="sng" algn="ctr">
                      <a:solidFill>
                        <a:srgbClr val="008080"/>
                      </a:solidFill>
                      <a:prstDash val="solid"/>
                      <a:round/>
                      <a:headEnd type="none" w="med" len="med"/>
                      <a:tailEnd type="none" w="med" len="med"/>
                    </a:lnL>
                    <a:lnR w="28575" cap="flat" cmpd="sng" algn="ctr">
                      <a:solidFill>
                        <a:srgbClr val="008080"/>
                      </a:solidFill>
                      <a:prstDash val="solid"/>
                      <a:round/>
                      <a:headEnd type="none" w="med" len="med"/>
                      <a:tailEnd type="none" w="med" len="med"/>
                    </a:lnR>
                    <a:lnT w="28575" cap="flat" cmpd="sng" algn="ctr">
                      <a:solidFill>
                        <a:srgbClr val="008080"/>
                      </a:solidFill>
                      <a:prstDash val="solid"/>
                      <a:round/>
                      <a:headEnd type="none" w="med" len="med"/>
                      <a:tailEnd type="none" w="med" len="med"/>
                    </a:lnT>
                    <a:lnB w="28575" cap="flat" cmpd="sng" algn="ctr">
                      <a:solidFill>
                        <a:srgbClr val="00808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受温度影响较大</a:t>
                      </a:r>
                    </a:p>
                  </a:txBody>
                  <a:tcPr marL="90000" marR="90000" marT="46796" marB="46796" anchor="ctr" horzOverflow="overflow">
                    <a:lnL w="28575" cap="flat" cmpd="sng" algn="ctr">
                      <a:solidFill>
                        <a:srgbClr val="008080"/>
                      </a:solidFill>
                      <a:prstDash val="solid"/>
                      <a:round/>
                      <a:headEnd type="none" w="med" len="med"/>
                      <a:tailEnd type="none" w="med" len="med"/>
                    </a:lnL>
                    <a:lnR w="28575" cap="flat" cmpd="sng" algn="ctr">
                      <a:solidFill>
                        <a:srgbClr val="008080"/>
                      </a:solidFill>
                      <a:prstDash val="solid"/>
                      <a:round/>
                      <a:headEnd type="none" w="med" len="med"/>
                      <a:tailEnd type="none" w="med" len="med"/>
                    </a:lnR>
                    <a:lnT w="28575" cap="flat" cmpd="sng" algn="ctr">
                      <a:solidFill>
                        <a:srgbClr val="008080"/>
                      </a:solidFill>
                      <a:prstDash val="solid"/>
                      <a:round/>
                      <a:headEnd type="none" w="med" len="med"/>
                      <a:tailEnd type="none" w="med" len="med"/>
                    </a:lnT>
                    <a:lnB w="28575" cap="flat" cmpd="sng" algn="ctr">
                      <a:solidFill>
                        <a:srgbClr val="00808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较小，可有零温度系数点</a:t>
                      </a:r>
                    </a:p>
                  </a:txBody>
                  <a:tcPr marT="45716" marB="45716" horzOverflow="overflow">
                    <a:lnL w="28575" cap="flat" cmpd="sng" algn="ctr">
                      <a:solidFill>
                        <a:srgbClr val="008080"/>
                      </a:solidFill>
                      <a:prstDash val="solid"/>
                      <a:round/>
                      <a:headEnd type="none" w="med" len="med"/>
                      <a:tailEnd type="none" w="med" len="med"/>
                    </a:lnL>
                    <a:lnR w="28575" cap="flat" cmpd="sng" algn="ctr">
                      <a:solidFill>
                        <a:srgbClr val="008080"/>
                      </a:solidFill>
                      <a:prstDash val="solid"/>
                      <a:round/>
                      <a:headEnd type="none" w="med" len="med"/>
                      <a:tailEnd type="none" w="med" len="med"/>
                    </a:lnR>
                    <a:lnT w="28575" cap="flat" cmpd="sng" algn="ctr">
                      <a:solidFill>
                        <a:srgbClr val="008080"/>
                      </a:solidFill>
                      <a:prstDash val="solid"/>
                      <a:round/>
                      <a:headEnd type="none" w="med" len="med"/>
                      <a:tailEnd type="none" w="med" len="med"/>
                    </a:lnT>
                    <a:lnB w="28575" cap="flat" cmpd="sng" algn="ctr">
                      <a:solidFill>
                        <a:srgbClr val="008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2884">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输入电阻</a:t>
                      </a:r>
                    </a:p>
                  </a:txBody>
                  <a:tcPr marT="45716" marB="45716" horzOverflow="overflow">
                    <a:lnL w="28575" cap="flat" cmpd="sng" algn="ctr">
                      <a:solidFill>
                        <a:srgbClr val="008080"/>
                      </a:solidFill>
                      <a:prstDash val="solid"/>
                      <a:round/>
                      <a:headEnd type="none" w="med" len="med"/>
                      <a:tailEnd type="none" w="med" len="med"/>
                    </a:lnL>
                    <a:lnR w="28575" cap="flat" cmpd="sng" algn="ctr">
                      <a:solidFill>
                        <a:srgbClr val="008080"/>
                      </a:solidFill>
                      <a:prstDash val="solid"/>
                      <a:round/>
                      <a:headEnd type="none" w="med" len="med"/>
                      <a:tailEnd type="none" w="med" len="med"/>
                    </a:lnR>
                    <a:lnT w="28575" cap="flat" cmpd="sng" algn="ctr">
                      <a:solidFill>
                        <a:srgbClr val="008080"/>
                      </a:solidFill>
                      <a:prstDash val="solid"/>
                      <a:round/>
                      <a:headEnd type="none" w="med" len="med"/>
                      <a:tailEnd type="none" w="med" len="med"/>
                    </a:lnT>
                    <a:lnB w="28575" cap="flat" cmpd="sng" algn="ctr">
                      <a:solidFill>
                        <a:srgbClr val="00808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几十到几千欧姆</a:t>
                      </a:r>
                    </a:p>
                  </a:txBody>
                  <a:tcPr marL="90000" marR="90000" marT="46796" marB="46796" anchor="ctr" horzOverflow="overflow">
                    <a:lnL w="28575" cap="flat" cmpd="sng" algn="ctr">
                      <a:solidFill>
                        <a:srgbClr val="008080"/>
                      </a:solidFill>
                      <a:prstDash val="solid"/>
                      <a:round/>
                      <a:headEnd type="none" w="med" len="med"/>
                      <a:tailEnd type="none" w="med" len="med"/>
                    </a:lnL>
                    <a:lnR w="28575" cap="flat" cmpd="sng" algn="ctr">
                      <a:solidFill>
                        <a:srgbClr val="008080"/>
                      </a:solidFill>
                      <a:prstDash val="solid"/>
                      <a:round/>
                      <a:headEnd type="none" w="med" len="med"/>
                      <a:tailEnd type="none" w="med" len="med"/>
                    </a:lnR>
                    <a:lnT w="28575" cap="flat" cmpd="sng" algn="ctr">
                      <a:solidFill>
                        <a:srgbClr val="008080"/>
                      </a:solidFill>
                      <a:prstDash val="solid"/>
                      <a:round/>
                      <a:headEnd type="none" w="med" len="med"/>
                      <a:tailEnd type="none" w="med" len="med"/>
                    </a:lnT>
                    <a:lnB w="28575" cap="flat" cmpd="sng" algn="ctr">
                      <a:solidFill>
                        <a:srgbClr val="00808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几兆欧姆以上</a:t>
                      </a:r>
                    </a:p>
                  </a:txBody>
                  <a:tcPr marT="45716" marB="45716" horzOverflow="overflow">
                    <a:lnL w="28575" cap="flat" cmpd="sng" algn="ctr">
                      <a:solidFill>
                        <a:srgbClr val="008080"/>
                      </a:solidFill>
                      <a:prstDash val="solid"/>
                      <a:round/>
                      <a:headEnd type="none" w="med" len="med"/>
                      <a:tailEnd type="none" w="med" len="med"/>
                    </a:lnL>
                    <a:lnR w="28575" cap="flat" cmpd="sng" algn="ctr">
                      <a:solidFill>
                        <a:srgbClr val="008080"/>
                      </a:solidFill>
                      <a:prstDash val="solid"/>
                      <a:round/>
                      <a:headEnd type="none" w="med" len="med"/>
                      <a:tailEnd type="none" w="med" len="med"/>
                    </a:lnR>
                    <a:lnT w="28575" cap="flat" cmpd="sng" algn="ctr">
                      <a:solidFill>
                        <a:srgbClr val="008080"/>
                      </a:solidFill>
                      <a:prstDash val="solid"/>
                      <a:round/>
                      <a:headEnd type="none" w="med" len="med"/>
                      <a:tailEnd type="none" w="med" len="med"/>
                    </a:lnT>
                    <a:lnB w="28575" cap="flat" cmpd="sng" algn="ctr">
                      <a:solidFill>
                        <a:srgbClr val="008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0346">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静电影响</a:t>
                      </a:r>
                    </a:p>
                  </a:txBody>
                  <a:tcPr marT="45716" marB="45716" horzOverflow="overflow">
                    <a:lnL w="28575" cap="flat" cmpd="sng" algn="ctr">
                      <a:solidFill>
                        <a:srgbClr val="008080"/>
                      </a:solidFill>
                      <a:prstDash val="solid"/>
                      <a:round/>
                      <a:headEnd type="none" w="med" len="med"/>
                      <a:tailEnd type="none" w="med" len="med"/>
                    </a:lnL>
                    <a:lnR w="28575" cap="flat" cmpd="sng" algn="ctr">
                      <a:solidFill>
                        <a:srgbClr val="008080"/>
                      </a:solidFill>
                      <a:prstDash val="solid"/>
                      <a:round/>
                      <a:headEnd type="none" w="med" len="med"/>
                      <a:tailEnd type="none" w="med" len="med"/>
                    </a:lnR>
                    <a:lnT w="28575" cap="flat" cmpd="sng" algn="ctr">
                      <a:solidFill>
                        <a:srgbClr val="008080"/>
                      </a:solidFill>
                      <a:prstDash val="solid"/>
                      <a:round/>
                      <a:headEnd type="none" w="med" len="med"/>
                      <a:tailEnd type="none" w="med" len="med"/>
                    </a:lnT>
                    <a:lnB w="28575" cap="flat" cmpd="sng" algn="ctr">
                      <a:solidFill>
                        <a:srgbClr val="00808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不受静电影响</a:t>
                      </a:r>
                    </a:p>
                  </a:txBody>
                  <a:tcPr marL="90000" marR="90000" marT="46796" marB="46796" anchor="ctr" horzOverflow="overflow">
                    <a:lnL w="28575" cap="flat" cmpd="sng" algn="ctr">
                      <a:solidFill>
                        <a:srgbClr val="008080"/>
                      </a:solidFill>
                      <a:prstDash val="solid"/>
                      <a:round/>
                      <a:headEnd type="none" w="med" len="med"/>
                      <a:tailEnd type="none" w="med" len="med"/>
                    </a:lnL>
                    <a:lnR w="28575" cap="flat" cmpd="sng" algn="ctr">
                      <a:solidFill>
                        <a:srgbClr val="008080"/>
                      </a:solidFill>
                      <a:prstDash val="solid"/>
                      <a:round/>
                      <a:headEnd type="none" w="med" len="med"/>
                      <a:tailEnd type="none" w="med" len="med"/>
                    </a:lnR>
                    <a:lnT w="28575" cap="flat" cmpd="sng" algn="ctr">
                      <a:solidFill>
                        <a:srgbClr val="008080"/>
                      </a:solidFill>
                      <a:prstDash val="solid"/>
                      <a:round/>
                      <a:headEnd type="none" w="med" len="med"/>
                      <a:tailEnd type="none" w="med" len="med"/>
                    </a:lnT>
                    <a:lnB w="28575" cap="flat" cmpd="sng" algn="ctr">
                      <a:solidFill>
                        <a:srgbClr val="00808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易受静电影响</a:t>
                      </a:r>
                    </a:p>
                  </a:txBody>
                  <a:tcPr marT="45716" marB="45716" horzOverflow="overflow">
                    <a:lnL w="28575" cap="flat" cmpd="sng" algn="ctr">
                      <a:solidFill>
                        <a:srgbClr val="008080"/>
                      </a:solidFill>
                      <a:prstDash val="solid"/>
                      <a:round/>
                      <a:headEnd type="none" w="med" len="med"/>
                      <a:tailEnd type="none" w="med" len="med"/>
                    </a:lnL>
                    <a:lnR w="28575" cap="flat" cmpd="sng" algn="ctr">
                      <a:solidFill>
                        <a:srgbClr val="008080"/>
                      </a:solidFill>
                      <a:prstDash val="solid"/>
                      <a:round/>
                      <a:headEnd type="none" w="med" len="med"/>
                      <a:tailEnd type="none" w="med" len="med"/>
                    </a:lnR>
                    <a:lnT w="28575" cap="flat" cmpd="sng" algn="ctr">
                      <a:solidFill>
                        <a:srgbClr val="008080"/>
                      </a:solidFill>
                      <a:prstDash val="solid"/>
                      <a:round/>
                      <a:headEnd type="none" w="med" len="med"/>
                      <a:tailEnd type="none" w="med" len="med"/>
                    </a:lnT>
                    <a:lnB w="28575" cap="flat" cmpd="sng" algn="ctr">
                      <a:solidFill>
                        <a:srgbClr val="008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9347">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集成工艺</a:t>
                      </a:r>
                    </a:p>
                  </a:txBody>
                  <a:tcPr marT="45716" marB="45716" horzOverflow="overflow">
                    <a:lnL w="28575" cap="flat" cmpd="sng" algn="ctr">
                      <a:solidFill>
                        <a:srgbClr val="008080"/>
                      </a:solidFill>
                      <a:prstDash val="solid"/>
                      <a:round/>
                      <a:headEnd type="none" w="med" len="med"/>
                      <a:tailEnd type="none" w="med" len="med"/>
                    </a:lnL>
                    <a:lnR w="28575" cap="flat" cmpd="sng" algn="ctr">
                      <a:solidFill>
                        <a:srgbClr val="008080"/>
                      </a:solidFill>
                      <a:prstDash val="solid"/>
                      <a:round/>
                      <a:headEnd type="none" w="med" len="med"/>
                      <a:tailEnd type="none" w="med" len="med"/>
                    </a:lnR>
                    <a:lnT w="28575" cap="flat" cmpd="sng" algn="ctr">
                      <a:solidFill>
                        <a:srgbClr val="008080"/>
                      </a:solidFill>
                      <a:prstDash val="solid"/>
                      <a:round/>
                      <a:headEnd type="none" w="med" len="med"/>
                      <a:tailEnd type="none" w="med" len="med"/>
                    </a:lnT>
                    <a:lnB w="28575" cap="flat" cmpd="sng" algn="ctr">
                      <a:solidFill>
                        <a:srgbClr val="00808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不易大规模集成</a:t>
                      </a:r>
                    </a:p>
                  </a:txBody>
                  <a:tcPr marL="90000" marR="90000" marT="46796" marB="46796" anchor="ctr" horzOverflow="overflow">
                    <a:lnL w="28575" cap="flat" cmpd="sng" algn="ctr">
                      <a:solidFill>
                        <a:srgbClr val="008080"/>
                      </a:solidFill>
                      <a:prstDash val="solid"/>
                      <a:round/>
                      <a:headEnd type="none" w="med" len="med"/>
                      <a:tailEnd type="none" w="med" len="med"/>
                    </a:lnL>
                    <a:lnR w="28575" cap="flat" cmpd="sng" algn="ctr">
                      <a:solidFill>
                        <a:srgbClr val="008080"/>
                      </a:solidFill>
                      <a:prstDash val="solid"/>
                      <a:round/>
                      <a:headEnd type="none" w="med" len="med"/>
                      <a:tailEnd type="none" w="med" len="med"/>
                    </a:lnR>
                    <a:lnT w="28575" cap="flat" cmpd="sng" algn="ctr">
                      <a:solidFill>
                        <a:srgbClr val="008080"/>
                      </a:solidFill>
                      <a:prstDash val="solid"/>
                      <a:round/>
                      <a:headEnd type="none" w="med" len="med"/>
                      <a:tailEnd type="none" w="med" len="med"/>
                    </a:lnT>
                    <a:lnB w="28575" cap="flat" cmpd="sng" algn="ctr">
                      <a:solidFill>
                        <a:srgbClr val="00808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楷体_GB2312" pitchFamily="49" charset="-122"/>
                        </a:rPr>
                        <a:t>适宜大规模和超大规模集成</a:t>
                      </a:r>
                    </a:p>
                  </a:txBody>
                  <a:tcPr marT="45716" marB="45716" horzOverflow="overflow">
                    <a:lnL w="28575" cap="flat" cmpd="sng" algn="ctr">
                      <a:solidFill>
                        <a:srgbClr val="008080"/>
                      </a:solidFill>
                      <a:prstDash val="solid"/>
                      <a:round/>
                      <a:headEnd type="none" w="med" len="med"/>
                      <a:tailEnd type="none" w="med" len="med"/>
                    </a:lnL>
                    <a:lnR w="28575" cap="flat" cmpd="sng" algn="ctr">
                      <a:solidFill>
                        <a:srgbClr val="008080"/>
                      </a:solidFill>
                      <a:prstDash val="solid"/>
                      <a:round/>
                      <a:headEnd type="none" w="med" len="med"/>
                      <a:tailEnd type="none" w="med" len="med"/>
                    </a:lnR>
                    <a:lnT w="28575" cap="flat" cmpd="sng" algn="ctr">
                      <a:solidFill>
                        <a:srgbClr val="008080"/>
                      </a:solidFill>
                      <a:prstDash val="solid"/>
                      <a:round/>
                      <a:headEnd type="none" w="med" len="med"/>
                      <a:tailEnd type="none" w="med" len="med"/>
                    </a:lnT>
                    <a:lnB w="28575" cap="flat" cmpd="sng" algn="ctr">
                      <a:solidFill>
                        <a:srgbClr val="008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 name="Rectangle 28">
            <a:extLst>
              <a:ext uri="{FF2B5EF4-FFF2-40B4-BE49-F238E27FC236}">
                <a16:creationId xmlns:a16="http://schemas.microsoft.com/office/drawing/2014/main" id="{9544661F-0545-42AD-8EAF-8911E847FB49}"/>
              </a:ext>
            </a:extLst>
          </p:cNvPr>
          <p:cNvSpPr txBox="1">
            <a:spLocks noChangeArrowheads="1"/>
          </p:cNvSpPr>
          <p:nvPr/>
        </p:nvSpPr>
        <p:spPr>
          <a:xfrm>
            <a:off x="868555" y="466887"/>
            <a:ext cx="7939223" cy="620551"/>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algn="l" eaLnBrk="1" hangingPunct="1">
              <a:buFontTx/>
            </a:pPr>
            <a:r>
              <a:rPr lang="zh-CN" altLang="en-US" sz="3600" b="0" kern="0">
                <a:solidFill>
                  <a:schemeClr val="tx1"/>
                </a:solidFill>
                <a:latin typeface="华文行楷" panose="02010800040101010101" pitchFamily="2" charset="-122"/>
                <a:ea typeface="华文行楷" panose="02010800040101010101" pitchFamily="2" charset="-122"/>
              </a:rPr>
              <a:t>1.5.</a:t>
            </a:r>
            <a:r>
              <a:rPr lang="en-US" altLang="zh-CN" sz="3600" b="0" kern="0">
                <a:solidFill>
                  <a:schemeClr val="tx1"/>
                </a:solidFill>
                <a:latin typeface="华文行楷" panose="02010800040101010101" pitchFamily="2" charset="-122"/>
                <a:ea typeface="华文行楷" panose="02010800040101010101" pitchFamily="2" charset="-122"/>
              </a:rPr>
              <a:t>5</a:t>
            </a:r>
            <a:r>
              <a:rPr lang="zh-CN" altLang="en-US" sz="3600" b="0" kern="0">
                <a:solidFill>
                  <a:schemeClr val="tx1"/>
                </a:solidFill>
                <a:latin typeface="华文行楷" panose="02010800040101010101" pitchFamily="2" charset="-122"/>
                <a:ea typeface="华文行楷" panose="02010800040101010101" pitchFamily="2" charset="-122"/>
              </a:rPr>
              <a:t> 双极型和场效应型三极管的比较</a:t>
            </a:r>
            <a:endParaRPr lang="zh-CN" altLang="en-US" sz="3600" b="0" kern="0" dirty="0">
              <a:solidFill>
                <a:schemeClr val="tx1"/>
              </a:solidFill>
              <a:latin typeface="华文行楷" panose="02010800040101010101" pitchFamily="2" charset="-122"/>
              <a:ea typeface="华文行楷" panose="02010800040101010101" pitchFamily="2" charset="-122"/>
            </a:endParaRPr>
          </a:p>
        </p:txBody>
      </p:sp>
      <p:sp>
        <p:nvSpPr>
          <p:cNvPr id="4" name="文本框 3">
            <a:extLst>
              <a:ext uri="{FF2B5EF4-FFF2-40B4-BE49-F238E27FC236}">
                <a16:creationId xmlns:a16="http://schemas.microsoft.com/office/drawing/2014/main" id="{32D16D1D-DAEC-482A-BE35-7F1A9C757334}"/>
              </a:ext>
            </a:extLst>
          </p:cNvPr>
          <p:cNvSpPr txBox="1"/>
          <p:nvPr/>
        </p:nvSpPr>
        <p:spPr>
          <a:xfrm>
            <a:off x="7720378" y="6228020"/>
            <a:ext cx="518155" cy="369332"/>
          </a:xfrm>
          <a:prstGeom prst="rect">
            <a:avLst/>
          </a:prstGeom>
          <a:noFill/>
        </p:spPr>
        <p:txBody>
          <a:bodyPr wrap="none" rtlCol="0">
            <a:spAutoFit/>
          </a:bodyPr>
          <a:lstStyle/>
          <a:p>
            <a:r>
              <a:rPr lang="en-US" altLang="zh-CN" sz="1800" dirty="0">
                <a:solidFill>
                  <a:srgbClr val="E4A4DC"/>
                </a:solidFill>
              </a:rPr>
              <a:t>116</a:t>
            </a:r>
            <a:endParaRPr lang="zh-CN" altLang="en-US" sz="1800" dirty="0">
              <a:solidFill>
                <a:srgbClr val="E4A4DC"/>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32" fill="hold" nodeType="clickEffect">
                                  <p:stCondLst>
                                    <p:cond delay="0"/>
                                  </p:stCondLst>
                                  <p:childTnLst>
                                    <p:set>
                                      <p:cBhvr>
                                        <p:cTn id="6" dur="1" fill="hold">
                                          <p:stCondLst>
                                            <p:cond delay="0"/>
                                          </p:stCondLst>
                                        </p:cTn>
                                        <p:tgtEl>
                                          <p:spTgt spid="551938"/>
                                        </p:tgtEl>
                                        <p:attrNameLst>
                                          <p:attrName>style.visibility</p:attrName>
                                        </p:attrNameLst>
                                      </p:cBhvr>
                                      <p:to>
                                        <p:strVal val="visible"/>
                                      </p:to>
                                    </p:set>
                                    <p:animEffect transition="in" filter="circle(out)">
                                      <p:cBhvr>
                                        <p:cTn id="7" dur="500"/>
                                        <p:tgtEl>
                                          <p:spTgt spid="55193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lt">
                                    <p:tmAbs val="75"/>
                                  </p:iterate>
                                  <p:childTnLst>
                                    <p:set>
                                      <p:cBhvr>
                                        <p:cTn id="11" dur="1" fill="hold">
                                          <p:stCondLst>
                                            <p:cond delay="74"/>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863588" y="276833"/>
            <a:ext cx="74469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sz="2800" dirty="0">
                <a:solidFill>
                  <a:schemeClr val="tx1"/>
                </a:solidFill>
                <a:latin typeface="Times New Roman" pitchFamily="18" charset="0"/>
                <a:sym typeface="Arial" pitchFamily="34" charset="0"/>
              </a:rPr>
              <a:t>例</a:t>
            </a:r>
            <a:r>
              <a:rPr lang="en-US" altLang="zh-CN" sz="2800" dirty="0">
                <a:solidFill>
                  <a:schemeClr val="tx1"/>
                </a:solidFill>
                <a:latin typeface="Times New Roman" pitchFamily="18" charset="0"/>
                <a:sym typeface="Arial" pitchFamily="34" charset="0"/>
              </a:rPr>
              <a:t>1</a:t>
            </a:r>
            <a:r>
              <a:rPr lang="zh-CN" altLang="en-US" sz="2800" dirty="0">
                <a:solidFill>
                  <a:schemeClr val="tx1"/>
                </a:solidFill>
                <a:latin typeface="Times New Roman" pitchFamily="18" charset="0"/>
                <a:sym typeface="Arial" pitchFamily="34" charset="0"/>
              </a:rPr>
              <a:t>：判断下图各场效应管的工作状态。</a:t>
            </a:r>
          </a:p>
        </p:txBody>
      </p:sp>
      <p:graphicFrame>
        <p:nvGraphicFramePr>
          <p:cNvPr id="25603" name="对象 26626"/>
          <p:cNvGraphicFramePr>
            <a:graphicFrameLocks/>
          </p:cNvGraphicFramePr>
          <p:nvPr>
            <p:extLst>
              <p:ext uri="{D42A27DB-BD31-4B8C-83A1-F6EECF244321}">
                <p14:modId xmlns:p14="http://schemas.microsoft.com/office/powerpoint/2010/main" val="4121440674"/>
              </p:ext>
            </p:extLst>
          </p:nvPr>
        </p:nvGraphicFramePr>
        <p:xfrm>
          <a:off x="1747925" y="1628800"/>
          <a:ext cx="5110162" cy="3203575"/>
        </p:xfrm>
        <a:graphic>
          <a:graphicData uri="http://schemas.openxmlformats.org/presentationml/2006/ole">
            <mc:AlternateContent xmlns:mc="http://schemas.openxmlformats.org/markup-compatibility/2006">
              <mc:Choice xmlns:v="urn:schemas-microsoft-com:vml" Requires="v">
                <p:oleObj spid="_x0000_s12293" r:id="rId3" imgW="5106113" imgH="3200000" progId="PBrush">
                  <p:embed/>
                </p:oleObj>
              </mc:Choice>
              <mc:Fallback>
                <p:oleObj r:id="rId3" imgW="5106113" imgH="3200000" progId="PBrush">
                  <p:embed/>
                  <p:pic>
                    <p:nvPicPr>
                      <p:cNvPr id="0" name="Picture 2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7925" y="1628800"/>
                        <a:ext cx="5110162" cy="320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6628" name="Text Box 7"/>
          <p:cNvSpPr>
            <a:spLocks noChangeArrowheads="1"/>
          </p:cNvSpPr>
          <p:nvPr/>
        </p:nvSpPr>
        <p:spPr bwMode="auto">
          <a:xfrm>
            <a:off x="3187787" y="3032385"/>
            <a:ext cx="917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20000"/>
              </a:spcBef>
            </a:pPr>
            <a:r>
              <a:rPr lang="en-US" altLang="zh-CN" sz="2000" dirty="0">
                <a:latin typeface="Times New Roman" pitchFamily="18" charset="0"/>
                <a:sym typeface="Arial" pitchFamily="34" charset="0"/>
              </a:rPr>
              <a:t>PMOS</a:t>
            </a:r>
          </a:p>
        </p:txBody>
      </p:sp>
      <p:sp>
        <p:nvSpPr>
          <p:cNvPr id="26629" name="Text Box 8"/>
          <p:cNvSpPr>
            <a:spLocks noChangeArrowheads="1"/>
          </p:cNvSpPr>
          <p:nvPr/>
        </p:nvSpPr>
        <p:spPr bwMode="auto">
          <a:xfrm>
            <a:off x="6428445" y="2960948"/>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20000"/>
              </a:spcBef>
            </a:pPr>
            <a:r>
              <a:rPr lang="en-US" altLang="zh-CN" sz="2000" dirty="0">
                <a:latin typeface="Times New Roman" pitchFamily="18" charset="0"/>
                <a:sym typeface="Arial" pitchFamily="34" charset="0"/>
              </a:rPr>
              <a:t>NMOS</a:t>
            </a:r>
          </a:p>
        </p:txBody>
      </p:sp>
      <p:sp>
        <p:nvSpPr>
          <p:cNvPr id="26630" name="Text Box 4"/>
          <p:cNvSpPr>
            <a:spLocks noChangeArrowheads="1"/>
          </p:cNvSpPr>
          <p:nvPr/>
        </p:nvSpPr>
        <p:spPr bwMode="auto">
          <a:xfrm>
            <a:off x="1747925" y="5049838"/>
            <a:ext cx="2380121" cy="904875"/>
          </a:xfrm>
          <a:prstGeom prst="rect">
            <a:avLst/>
          </a:prstGeom>
          <a:solidFill>
            <a:schemeClr val="bg1"/>
          </a:solidFill>
          <a:ln w="9525">
            <a:solidFill>
              <a:srgbClr val="66FF66"/>
            </a:solidFill>
            <a:miter lim="800000"/>
            <a:headEnd/>
            <a:tailEnd/>
          </a:ln>
        </p:spPr>
        <p:txBody>
          <a:bodyPr wrap="square">
            <a:spAutoFit/>
          </a:bodyPr>
          <a:lstStyle/>
          <a:p>
            <a:pPr>
              <a:spcBef>
                <a:spcPct val="20000"/>
              </a:spcBef>
            </a:pPr>
            <a:r>
              <a:rPr lang="en-US" altLang="zh-CN" i="1" dirty="0">
                <a:solidFill>
                  <a:srgbClr val="FF3399"/>
                </a:solidFill>
                <a:latin typeface="Times New Roman" pitchFamily="18" charset="0"/>
                <a:sym typeface="Arial" pitchFamily="34" charset="0"/>
              </a:rPr>
              <a:t>U</a:t>
            </a:r>
            <a:r>
              <a:rPr lang="en-US" altLang="zh-CN" baseline="-30000" dirty="0">
                <a:solidFill>
                  <a:srgbClr val="FF3399"/>
                </a:solidFill>
                <a:latin typeface="Times New Roman" pitchFamily="18" charset="0"/>
                <a:sym typeface="Arial" pitchFamily="34" charset="0"/>
              </a:rPr>
              <a:t>GS</a:t>
            </a:r>
            <a:r>
              <a:rPr lang="en-US" altLang="zh-CN" dirty="0">
                <a:solidFill>
                  <a:srgbClr val="FF3399"/>
                </a:solidFill>
                <a:latin typeface="Times New Roman" pitchFamily="18" charset="0"/>
                <a:sym typeface="Arial" pitchFamily="34" charset="0"/>
              </a:rPr>
              <a:t>=0V</a:t>
            </a:r>
            <a:endParaRPr lang="zh-CN" altLang="en-US" dirty="0">
              <a:solidFill>
                <a:srgbClr val="000000"/>
              </a:solidFill>
              <a:latin typeface="Times New Roman" pitchFamily="18" charset="0"/>
              <a:sym typeface="Arial" pitchFamily="34" charset="0"/>
            </a:endParaRPr>
          </a:p>
          <a:p>
            <a:pPr algn="l">
              <a:spcBef>
                <a:spcPct val="20000"/>
              </a:spcBef>
            </a:pPr>
            <a:r>
              <a:rPr lang="zh-CN" altLang="en-US" dirty="0">
                <a:solidFill>
                  <a:srgbClr val="000000"/>
                </a:solidFill>
                <a:latin typeface="Times New Roman" pitchFamily="18" charset="0"/>
                <a:sym typeface="Arial" pitchFamily="34" charset="0"/>
              </a:rPr>
              <a:t>（</a:t>
            </a:r>
            <a:r>
              <a:rPr lang="en-US" altLang="zh-CN" dirty="0">
                <a:solidFill>
                  <a:srgbClr val="000000"/>
                </a:solidFill>
                <a:latin typeface="Times New Roman" pitchFamily="18" charset="0"/>
                <a:sym typeface="Arial" pitchFamily="34" charset="0"/>
              </a:rPr>
              <a:t>a</a:t>
            </a:r>
            <a:r>
              <a:rPr lang="zh-CN" altLang="en-US" dirty="0">
                <a:solidFill>
                  <a:srgbClr val="000000"/>
                </a:solidFill>
                <a:latin typeface="Times New Roman" pitchFamily="18" charset="0"/>
                <a:sym typeface="Arial" pitchFamily="34" charset="0"/>
              </a:rPr>
              <a:t>）夹断区</a:t>
            </a:r>
            <a:endParaRPr lang="zh-CN" altLang="en-US" dirty="0">
              <a:latin typeface="Times New Roman" pitchFamily="18" charset="0"/>
            </a:endParaRPr>
          </a:p>
        </p:txBody>
      </p:sp>
      <p:sp>
        <p:nvSpPr>
          <p:cNvPr id="26631" name="Text Box 4"/>
          <p:cNvSpPr>
            <a:spLocks noChangeArrowheads="1"/>
          </p:cNvSpPr>
          <p:nvPr/>
        </p:nvSpPr>
        <p:spPr bwMode="auto">
          <a:xfrm>
            <a:off x="5112060" y="5013325"/>
            <a:ext cx="2994025" cy="904875"/>
          </a:xfrm>
          <a:prstGeom prst="rect">
            <a:avLst/>
          </a:prstGeom>
          <a:solidFill>
            <a:schemeClr val="bg1"/>
          </a:solidFill>
          <a:ln w="9525">
            <a:solidFill>
              <a:srgbClr val="66FF66"/>
            </a:solidFill>
            <a:miter lim="800000"/>
            <a:headEnd/>
            <a:tailEnd/>
          </a:ln>
        </p:spPr>
        <p:txBody>
          <a:bodyPr>
            <a:spAutoFit/>
          </a:bodyPr>
          <a:lstStyle/>
          <a:p>
            <a:pPr algn="l">
              <a:spcBef>
                <a:spcPct val="20000"/>
              </a:spcBef>
            </a:pPr>
            <a:r>
              <a:rPr lang="en-US" altLang="zh-CN" i="1" dirty="0">
                <a:solidFill>
                  <a:srgbClr val="FF3399"/>
                </a:solidFill>
                <a:latin typeface="Times New Roman" pitchFamily="18" charset="0"/>
                <a:sym typeface="Arial" pitchFamily="34" charset="0"/>
              </a:rPr>
              <a:t>U</a:t>
            </a:r>
            <a:r>
              <a:rPr lang="en-US" altLang="zh-CN" baseline="-30000" dirty="0">
                <a:solidFill>
                  <a:srgbClr val="FF3399"/>
                </a:solidFill>
                <a:latin typeface="Times New Roman" pitchFamily="18" charset="0"/>
                <a:sym typeface="Arial" pitchFamily="34" charset="0"/>
              </a:rPr>
              <a:t>GS</a:t>
            </a:r>
            <a:r>
              <a:rPr lang="en-US" altLang="zh-CN" dirty="0">
                <a:solidFill>
                  <a:srgbClr val="FF3399"/>
                </a:solidFill>
                <a:latin typeface="Times New Roman" pitchFamily="18" charset="0"/>
                <a:sym typeface="Arial" pitchFamily="34" charset="0"/>
              </a:rPr>
              <a:t>=10V</a:t>
            </a:r>
            <a:r>
              <a:rPr lang="zh-CN" altLang="en-US" dirty="0">
                <a:solidFill>
                  <a:srgbClr val="FF3399"/>
                </a:solidFill>
                <a:latin typeface="Times New Roman" pitchFamily="18" charset="0"/>
                <a:sym typeface="Arial" pitchFamily="34" charset="0"/>
              </a:rPr>
              <a:t>，</a:t>
            </a:r>
            <a:r>
              <a:rPr lang="en-US" altLang="zh-CN" i="1" dirty="0">
                <a:solidFill>
                  <a:srgbClr val="FF3399"/>
                </a:solidFill>
                <a:latin typeface="Times New Roman" pitchFamily="18" charset="0"/>
                <a:sym typeface="Arial" pitchFamily="34" charset="0"/>
              </a:rPr>
              <a:t>U</a:t>
            </a:r>
            <a:r>
              <a:rPr lang="en-US" altLang="zh-CN" baseline="-30000" dirty="0">
                <a:solidFill>
                  <a:srgbClr val="FF3399"/>
                </a:solidFill>
                <a:latin typeface="Times New Roman" pitchFamily="18" charset="0"/>
                <a:sym typeface="Arial" pitchFamily="34" charset="0"/>
              </a:rPr>
              <a:t>GD</a:t>
            </a:r>
            <a:r>
              <a:rPr lang="en-US" altLang="zh-CN" dirty="0">
                <a:solidFill>
                  <a:srgbClr val="FF3399"/>
                </a:solidFill>
                <a:latin typeface="Times New Roman" pitchFamily="18" charset="0"/>
                <a:sym typeface="Arial" pitchFamily="34" charset="0"/>
              </a:rPr>
              <a:t>=0V</a:t>
            </a:r>
            <a:endParaRPr lang="zh-CN" altLang="en-US" dirty="0">
              <a:solidFill>
                <a:srgbClr val="FF3399"/>
              </a:solidFill>
              <a:latin typeface="Times New Roman" pitchFamily="18" charset="0"/>
              <a:sym typeface="Arial" pitchFamily="34" charset="0"/>
            </a:endParaRPr>
          </a:p>
          <a:p>
            <a:pPr algn="l">
              <a:spcBef>
                <a:spcPct val="20000"/>
              </a:spcBef>
            </a:pPr>
            <a:r>
              <a:rPr lang="zh-CN" altLang="en-US" dirty="0">
                <a:solidFill>
                  <a:srgbClr val="000000"/>
                </a:solidFill>
                <a:latin typeface="Times New Roman" pitchFamily="18" charset="0"/>
                <a:sym typeface="Arial" pitchFamily="34" charset="0"/>
              </a:rPr>
              <a:t> （</a:t>
            </a:r>
            <a:r>
              <a:rPr lang="en-US" altLang="zh-CN" dirty="0">
                <a:solidFill>
                  <a:srgbClr val="000000"/>
                </a:solidFill>
                <a:latin typeface="Times New Roman" pitchFamily="18" charset="0"/>
                <a:sym typeface="Arial" pitchFamily="34" charset="0"/>
              </a:rPr>
              <a:t>b</a:t>
            </a:r>
            <a:r>
              <a:rPr lang="zh-CN" altLang="en-US" dirty="0">
                <a:solidFill>
                  <a:srgbClr val="000000"/>
                </a:solidFill>
                <a:latin typeface="Times New Roman" pitchFamily="18" charset="0"/>
                <a:sym typeface="Arial" pitchFamily="34" charset="0"/>
              </a:rPr>
              <a:t>）恒流区</a:t>
            </a:r>
            <a:endParaRPr lang="zh-CN" altLang="en-US" dirty="0">
              <a:latin typeface="Times New Roman" pitchFamily="18" charset="0"/>
            </a:endParaRPr>
          </a:p>
        </p:txBody>
      </p:sp>
      <p:sp>
        <p:nvSpPr>
          <p:cNvPr id="25608" name="矩形 1"/>
          <p:cNvSpPr>
            <a:spLocks noChangeArrowheads="1"/>
          </p:cNvSpPr>
          <p:nvPr/>
        </p:nvSpPr>
        <p:spPr bwMode="auto">
          <a:xfrm>
            <a:off x="1455874" y="764704"/>
            <a:ext cx="2432050"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endParaRPr lang="zh-CN" altLang="en-US" sz="900" dirty="0">
              <a:solidFill>
                <a:schemeClr val="tx1"/>
              </a:solidFill>
              <a:latin typeface="Times New Roman" pitchFamily="18" charset="0"/>
              <a:sym typeface="Arial" pitchFamily="34" charset="0"/>
            </a:endParaRPr>
          </a:p>
          <a:p>
            <a:pPr algn="l"/>
            <a:r>
              <a:rPr lang="en-US" altLang="zh-CN" sz="2800" i="1" dirty="0">
                <a:solidFill>
                  <a:schemeClr val="tx1"/>
                </a:solidFill>
                <a:latin typeface="Times New Roman" pitchFamily="18" charset="0"/>
                <a:sym typeface="Arial" pitchFamily="34" charset="0"/>
              </a:rPr>
              <a:t>U</a:t>
            </a:r>
            <a:r>
              <a:rPr lang="en-US" altLang="zh-CN" sz="2800" baseline="-30000" dirty="0">
                <a:solidFill>
                  <a:schemeClr val="tx1"/>
                </a:solidFill>
                <a:latin typeface="Times New Roman" pitchFamily="18" charset="0"/>
                <a:sym typeface="Arial" pitchFamily="34" charset="0"/>
              </a:rPr>
              <a:t>GS</a:t>
            </a:r>
            <a:r>
              <a:rPr lang="zh-CN" altLang="en-US" sz="2800" baseline="-30000" dirty="0">
                <a:solidFill>
                  <a:schemeClr val="tx1"/>
                </a:solidFill>
                <a:latin typeface="Times New Roman" pitchFamily="18" charset="0"/>
                <a:sym typeface="Arial" pitchFamily="34" charset="0"/>
              </a:rPr>
              <a:t>（</a:t>
            </a:r>
            <a:r>
              <a:rPr lang="en-US" altLang="zh-CN" sz="2800" baseline="-30000" dirty="0" err="1">
                <a:solidFill>
                  <a:schemeClr val="tx1"/>
                </a:solidFill>
                <a:latin typeface="Times New Roman" pitchFamily="18" charset="0"/>
                <a:sym typeface="Arial" pitchFamily="34" charset="0"/>
              </a:rPr>
              <a:t>th</a:t>
            </a:r>
            <a:r>
              <a:rPr lang="zh-CN" altLang="en-US" sz="2800" baseline="-30000" dirty="0">
                <a:solidFill>
                  <a:schemeClr val="tx1"/>
                </a:solidFill>
                <a:latin typeface="Times New Roman" pitchFamily="18" charset="0"/>
                <a:sym typeface="Arial" pitchFamily="34" charset="0"/>
              </a:rPr>
              <a:t>）</a:t>
            </a:r>
            <a:r>
              <a:rPr lang="en-US" altLang="zh-CN" sz="2800" dirty="0">
                <a:solidFill>
                  <a:schemeClr val="tx1"/>
                </a:solidFill>
                <a:latin typeface="Times New Roman" pitchFamily="18" charset="0"/>
                <a:sym typeface="Arial" pitchFamily="34" charset="0"/>
              </a:rPr>
              <a:t>=-2V</a:t>
            </a:r>
            <a:endParaRPr lang="zh-CN" altLang="en-US" sz="2800" dirty="0">
              <a:solidFill>
                <a:schemeClr val="tx1"/>
              </a:solidFill>
              <a:latin typeface="Times New Roman" pitchFamily="18" charset="0"/>
            </a:endParaRPr>
          </a:p>
        </p:txBody>
      </p:sp>
      <p:sp>
        <p:nvSpPr>
          <p:cNvPr id="25609" name="矩形 8"/>
          <p:cNvSpPr>
            <a:spLocks noChangeArrowheads="1"/>
          </p:cNvSpPr>
          <p:nvPr/>
        </p:nvSpPr>
        <p:spPr bwMode="auto">
          <a:xfrm>
            <a:off x="5112879" y="692696"/>
            <a:ext cx="243205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endParaRPr lang="zh-CN" altLang="en-US" sz="900" dirty="0">
              <a:solidFill>
                <a:schemeClr val="tx1"/>
              </a:solidFill>
              <a:latin typeface="Times New Roman" pitchFamily="18" charset="0"/>
              <a:sym typeface="Arial" pitchFamily="34" charset="0"/>
            </a:endParaRPr>
          </a:p>
          <a:p>
            <a:pPr algn="l"/>
            <a:r>
              <a:rPr lang="en-US" altLang="zh-CN" sz="2800" i="1" dirty="0">
                <a:solidFill>
                  <a:schemeClr val="tx1"/>
                </a:solidFill>
                <a:latin typeface="Times New Roman" pitchFamily="18" charset="0"/>
                <a:sym typeface="Arial" pitchFamily="34" charset="0"/>
              </a:rPr>
              <a:t>U</a:t>
            </a:r>
            <a:r>
              <a:rPr lang="en-US" altLang="zh-CN" sz="2800" baseline="-30000" dirty="0">
                <a:solidFill>
                  <a:schemeClr val="tx1"/>
                </a:solidFill>
                <a:latin typeface="Times New Roman" pitchFamily="18" charset="0"/>
                <a:sym typeface="Arial" pitchFamily="34" charset="0"/>
              </a:rPr>
              <a:t>GS</a:t>
            </a:r>
            <a:r>
              <a:rPr lang="zh-CN" altLang="en-US" sz="2800" baseline="-30000" dirty="0">
                <a:solidFill>
                  <a:schemeClr val="tx1"/>
                </a:solidFill>
                <a:latin typeface="Times New Roman" pitchFamily="18" charset="0"/>
                <a:sym typeface="Arial" pitchFamily="34" charset="0"/>
              </a:rPr>
              <a:t>（</a:t>
            </a:r>
            <a:r>
              <a:rPr lang="en-US" altLang="zh-CN" sz="2800" baseline="-30000" dirty="0" err="1">
                <a:solidFill>
                  <a:schemeClr val="tx1"/>
                </a:solidFill>
                <a:latin typeface="Times New Roman" pitchFamily="18" charset="0"/>
                <a:sym typeface="Arial" pitchFamily="34" charset="0"/>
              </a:rPr>
              <a:t>th</a:t>
            </a:r>
            <a:r>
              <a:rPr lang="zh-CN" altLang="en-US" sz="2800" baseline="-30000" dirty="0">
                <a:solidFill>
                  <a:schemeClr val="tx1"/>
                </a:solidFill>
                <a:latin typeface="Times New Roman" pitchFamily="18" charset="0"/>
                <a:sym typeface="Arial" pitchFamily="34" charset="0"/>
              </a:rPr>
              <a:t>）</a:t>
            </a:r>
            <a:r>
              <a:rPr lang="zh-CN" altLang="en-US" sz="2800" dirty="0">
                <a:solidFill>
                  <a:schemeClr val="tx1"/>
                </a:solidFill>
                <a:latin typeface="宋体" pitchFamily="2" charset="-122"/>
                <a:sym typeface="Arial" pitchFamily="34" charset="0"/>
              </a:rPr>
              <a:t> </a:t>
            </a:r>
            <a:r>
              <a:rPr lang="en-US" altLang="zh-CN" sz="2800" dirty="0">
                <a:solidFill>
                  <a:schemeClr val="tx1"/>
                </a:solidFill>
                <a:latin typeface="Times New Roman" pitchFamily="18" charset="0"/>
                <a:sym typeface="Arial" pitchFamily="34" charset="0"/>
              </a:rPr>
              <a:t>=2V</a:t>
            </a:r>
            <a:endParaRPr lang="zh-CN" altLang="en-US" sz="2800" dirty="0">
              <a:solidFill>
                <a:schemeClr val="tx1"/>
              </a:solidFill>
              <a:latin typeface="Times New Roman" pitchFamily="18" charset="0"/>
            </a:endParaRPr>
          </a:p>
        </p:txBody>
      </p:sp>
      <p:sp>
        <p:nvSpPr>
          <p:cNvPr id="10" name="文本框 9">
            <a:extLst>
              <a:ext uri="{FF2B5EF4-FFF2-40B4-BE49-F238E27FC236}">
                <a16:creationId xmlns:a16="http://schemas.microsoft.com/office/drawing/2014/main" id="{99304D09-AFCD-4E9A-B8C1-71AD18941AE7}"/>
              </a:ext>
            </a:extLst>
          </p:cNvPr>
          <p:cNvSpPr txBox="1"/>
          <p:nvPr/>
        </p:nvSpPr>
        <p:spPr>
          <a:xfrm>
            <a:off x="7720378" y="6228020"/>
            <a:ext cx="518155" cy="369332"/>
          </a:xfrm>
          <a:prstGeom prst="rect">
            <a:avLst/>
          </a:prstGeom>
          <a:noFill/>
        </p:spPr>
        <p:txBody>
          <a:bodyPr wrap="none" rtlCol="0">
            <a:spAutoFit/>
          </a:bodyPr>
          <a:lstStyle/>
          <a:p>
            <a:r>
              <a:rPr lang="en-US" altLang="zh-CN" sz="1800" dirty="0">
                <a:solidFill>
                  <a:srgbClr val="E4A4DC"/>
                </a:solidFill>
              </a:rPr>
              <a:t>117</a:t>
            </a:r>
            <a:endParaRPr lang="zh-CN" altLang="en-US" sz="1800" dirty="0">
              <a:solidFill>
                <a:srgbClr val="E4A4D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anim calcmode="lin" valueType="num">
                                      <p:cBhvr>
                                        <p:cTn id="7" dur="500" fill="hold"/>
                                        <p:tgtEl>
                                          <p:spTgt spid="26628"/>
                                        </p:tgtEl>
                                        <p:attrNameLst>
                                          <p:attrName>ppt_w</p:attrName>
                                        </p:attrNameLst>
                                      </p:cBhvr>
                                      <p:tavLst>
                                        <p:tav tm="0">
                                          <p:val>
                                            <p:fltVal val="0"/>
                                          </p:val>
                                        </p:tav>
                                        <p:tav tm="100000">
                                          <p:val>
                                            <p:strVal val="#ppt_w"/>
                                          </p:val>
                                        </p:tav>
                                      </p:tavLst>
                                    </p:anim>
                                    <p:anim calcmode="lin" valueType="num">
                                      <p:cBhvr>
                                        <p:cTn id="8" dur="500" fill="hold"/>
                                        <p:tgtEl>
                                          <p:spTgt spid="26628"/>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6629"/>
                                        </p:tgtEl>
                                        <p:attrNameLst>
                                          <p:attrName>style.visibility</p:attrName>
                                        </p:attrNameLst>
                                      </p:cBhvr>
                                      <p:to>
                                        <p:strVal val="visible"/>
                                      </p:to>
                                    </p:set>
                                    <p:anim calcmode="lin" valueType="num">
                                      <p:cBhvr>
                                        <p:cTn id="13" dur="500" fill="hold"/>
                                        <p:tgtEl>
                                          <p:spTgt spid="26629"/>
                                        </p:tgtEl>
                                        <p:attrNameLst>
                                          <p:attrName>ppt_w</p:attrName>
                                        </p:attrNameLst>
                                      </p:cBhvr>
                                      <p:tavLst>
                                        <p:tav tm="0">
                                          <p:val>
                                            <p:fltVal val="0"/>
                                          </p:val>
                                        </p:tav>
                                        <p:tav tm="100000">
                                          <p:val>
                                            <p:strVal val="#ppt_w"/>
                                          </p:val>
                                        </p:tav>
                                      </p:tavLst>
                                    </p:anim>
                                    <p:anim calcmode="lin" valueType="num">
                                      <p:cBhvr>
                                        <p:cTn id="14" dur="500" fill="hold"/>
                                        <p:tgtEl>
                                          <p:spTgt spid="26629"/>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26630"/>
                                        </p:tgtEl>
                                        <p:attrNameLst>
                                          <p:attrName>style.visibility</p:attrName>
                                        </p:attrNameLst>
                                      </p:cBhvr>
                                      <p:to>
                                        <p:strVal val="visible"/>
                                      </p:to>
                                    </p:set>
                                    <p:anim calcmode="lin" valueType="num">
                                      <p:cBhvr>
                                        <p:cTn id="19" dur="500" fill="hold"/>
                                        <p:tgtEl>
                                          <p:spTgt spid="26630"/>
                                        </p:tgtEl>
                                        <p:attrNameLst>
                                          <p:attrName>ppt_w</p:attrName>
                                        </p:attrNameLst>
                                      </p:cBhvr>
                                      <p:tavLst>
                                        <p:tav tm="0">
                                          <p:val>
                                            <p:fltVal val="0"/>
                                          </p:val>
                                        </p:tav>
                                        <p:tav tm="100000">
                                          <p:val>
                                            <p:strVal val="#ppt_w"/>
                                          </p:val>
                                        </p:tav>
                                      </p:tavLst>
                                    </p:anim>
                                    <p:anim calcmode="lin" valueType="num">
                                      <p:cBhvr>
                                        <p:cTn id="20" dur="500" fill="hold"/>
                                        <p:tgtEl>
                                          <p:spTgt spid="26630"/>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26631"/>
                                        </p:tgtEl>
                                        <p:attrNameLst>
                                          <p:attrName>style.visibility</p:attrName>
                                        </p:attrNameLst>
                                      </p:cBhvr>
                                      <p:to>
                                        <p:strVal val="visible"/>
                                      </p:to>
                                    </p:set>
                                    <p:anim calcmode="lin" valueType="num">
                                      <p:cBhvr>
                                        <p:cTn id="25" dur="500" fill="hold"/>
                                        <p:tgtEl>
                                          <p:spTgt spid="26631"/>
                                        </p:tgtEl>
                                        <p:attrNameLst>
                                          <p:attrName>ppt_w</p:attrName>
                                        </p:attrNameLst>
                                      </p:cBhvr>
                                      <p:tavLst>
                                        <p:tav tm="0">
                                          <p:val>
                                            <p:fltVal val="0"/>
                                          </p:val>
                                        </p:tav>
                                        <p:tav tm="100000">
                                          <p:val>
                                            <p:strVal val="#ppt_w"/>
                                          </p:val>
                                        </p:tav>
                                      </p:tavLst>
                                    </p:anim>
                                    <p:anim calcmode="lin" valueType="num">
                                      <p:cBhvr>
                                        <p:cTn id="26" dur="500" fill="hold"/>
                                        <p:tgtEl>
                                          <p:spTgt spid="2663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bldLvl="0"/>
      <p:bldP spid="26629" grpId="0" bldLvl="0"/>
      <p:bldP spid="26630" grpId="0" bldLvl="0" animBg="1"/>
      <p:bldP spid="26631" grpId="0" bldLvl="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287524" y="188640"/>
            <a:ext cx="74469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dirty="0">
                <a:solidFill>
                  <a:schemeClr val="tx1"/>
                </a:solidFill>
                <a:latin typeface="Times New Roman" pitchFamily="18" charset="0"/>
                <a:sym typeface="Arial" pitchFamily="34" charset="0"/>
              </a:rPr>
              <a:t>例</a:t>
            </a:r>
            <a:r>
              <a:rPr lang="en-US" altLang="zh-CN" sz="2800" dirty="0">
                <a:solidFill>
                  <a:schemeClr val="tx1"/>
                </a:solidFill>
                <a:latin typeface="Times New Roman" pitchFamily="18" charset="0"/>
                <a:sym typeface="Arial" pitchFamily="34" charset="0"/>
              </a:rPr>
              <a:t>1</a:t>
            </a:r>
            <a:r>
              <a:rPr lang="zh-CN" altLang="en-US" sz="2800" dirty="0">
                <a:solidFill>
                  <a:schemeClr val="tx1"/>
                </a:solidFill>
                <a:latin typeface="Times New Roman" pitchFamily="18" charset="0"/>
                <a:sym typeface="Arial" pitchFamily="34" charset="0"/>
              </a:rPr>
              <a:t>：场效应管工作状态的仿真测试。</a:t>
            </a:r>
          </a:p>
        </p:txBody>
      </p:sp>
      <p:sp>
        <p:nvSpPr>
          <p:cNvPr id="7" name="文本框 6">
            <a:extLst>
              <a:ext uri="{FF2B5EF4-FFF2-40B4-BE49-F238E27FC236}">
                <a16:creationId xmlns:a16="http://schemas.microsoft.com/office/drawing/2014/main" id="{C8713CB4-E1B8-42C9-9C15-8BEBB7CC1D14}"/>
              </a:ext>
            </a:extLst>
          </p:cNvPr>
          <p:cNvSpPr txBox="1"/>
          <p:nvPr/>
        </p:nvSpPr>
        <p:spPr>
          <a:xfrm>
            <a:off x="7720378" y="6228020"/>
            <a:ext cx="518155" cy="369332"/>
          </a:xfrm>
          <a:prstGeom prst="rect">
            <a:avLst/>
          </a:prstGeom>
          <a:noFill/>
        </p:spPr>
        <p:txBody>
          <a:bodyPr wrap="none" rtlCol="0">
            <a:spAutoFit/>
          </a:bodyPr>
          <a:lstStyle/>
          <a:p>
            <a:r>
              <a:rPr lang="en-US" altLang="zh-CN" sz="1800" dirty="0">
                <a:solidFill>
                  <a:srgbClr val="E4A4DC"/>
                </a:solidFill>
              </a:rPr>
              <a:t>118</a:t>
            </a:r>
            <a:endParaRPr lang="zh-CN" altLang="en-US" sz="1800" dirty="0">
              <a:solidFill>
                <a:srgbClr val="E4A4DC"/>
              </a:solidFill>
            </a:endParaRPr>
          </a:p>
        </p:txBody>
      </p:sp>
      <p:pic>
        <p:nvPicPr>
          <p:cNvPr id="8" name="图片 7">
            <a:extLst>
              <a:ext uri="{FF2B5EF4-FFF2-40B4-BE49-F238E27FC236}">
                <a16:creationId xmlns:a16="http://schemas.microsoft.com/office/drawing/2014/main" id="{0EC027B3-4CDE-434A-A5E1-769F5C480426}"/>
              </a:ext>
            </a:extLst>
          </p:cNvPr>
          <p:cNvPicPr>
            <a:picLocks noChangeAspect="1"/>
          </p:cNvPicPr>
          <p:nvPr/>
        </p:nvPicPr>
        <p:blipFill>
          <a:blip r:embed="rId2"/>
          <a:stretch>
            <a:fillRect/>
          </a:stretch>
        </p:blipFill>
        <p:spPr>
          <a:xfrm>
            <a:off x="1423592" y="1268760"/>
            <a:ext cx="6581823" cy="3533801"/>
          </a:xfrm>
          <a:prstGeom prst="rect">
            <a:avLst/>
          </a:prstGeom>
        </p:spPr>
      </p:pic>
      <p:sp>
        <p:nvSpPr>
          <p:cNvPr id="9" name="Text Box 7">
            <a:extLst>
              <a:ext uri="{FF2B5EF4-FFF2-40B4-BE49-F238E27FC236}">
                <a16:creationId xmlns:a16="http://schemas.microsoft.com/office/drawing/2014/main" id="{BC284368-7ABF-47A3-B6E2-BFCEB773C98C}"/>
              </a:ext>
            </a:extLst>
          </p:cNvPr>
          <p:cNvSpPr txBox="1">
            <a:spLocks noChangeArrowheads="1"/>
          </p:cNvSpPr>
          <p:nvPr/>
        </p:nvSpPr>
        <p:spPr bwMode="auto">
          <a:xfrm>
            <a:off x="1259632" y="5071973"/>
            <a:ext cx="2952328" cy="861774"/>
          </a:xfrm>
          <a:prstGeom prst="rect">
            <a:avLst/>
          </a:prstGeom>
          <a:noFill/>
          <a:ln w="9525">
            <a:noFill/>
            <a:miter lim="800000"/>
            <a:headEnd/>
            <a:tailEnd/>
          </a:ln>
          <a:effectLst/>
        </p:spPr>
        <p:txBody>
          <a:bodyPr wrap="square">
            <a:spAutoFit/>
          </a:bodyPr>
          <a:lstStyle/>
          <a:p>
            <a:pPr algn="l">
              <a:spcBef>
                <a:spcPct val="50000"/>
              </a:spcBef>
            </a:pPr>
            <a:r>
              <a:rPr lang="zh-CN" altLang="en-US" sz="2000" dirty="0">
                <a:solidFill>
                  <a:srgbClr val="FF0000"/>
                </a:solidFill>
                <a:sym typeface="Arial" pitchFamily="34" charset="0"/>
              </a:rPr>
              <a:t>（</a:t>
            </a:r>
            <a:r>
              <a:rPr lang="en-US" altLang="zh-CN" sz="2000" dirty="0">
                <a:solidFill>
                  <a:srgbClr val="FF0000"/>
                </a:solidFill>
                <a:sym typeface="Arial" pitchFamily="34" charset="0"/>
              </a:rPr>
              <a:t>a</a:t>
            </a:r>
            <a:r>
              <a:rPr lang="zh-CN" altLang="en-US" sz="2000" dirty="0">
                <a:solidFill>
                  <a:srgbClr val="FF0000"/>
                </a:solidFill>
                <a:sym typeface="Arial" pitchFamily="34" charset="0"/>
              </a:rPr>
              <a:t>）</a:t>
            </a:r>
            <a:r>
              <a:rPr kumimoji="1" lang="zh-CN" altLang="en-US" sz="2000" dirty="0">
                <a:solidFill>
                  <a:srgbClr val="FF0000"/>
                </a:solidFill>
              </a:rPr>
              <a:t>夹断区</a:t>
            </a:r>
            <a:endParaRPr lang="en-US" altLang="zh-CN" sz="2000" dirty="0">
              <a:solidFill>
                <a:srgbClr val="FF0000"/>
              </a:solidFill>
              <a:sym typeface="Arial" pitchFamily="34" charset="0"/>
            </a:endParaRPr>
          </a:p>
          <a:p>
            <a:pPr algn="l">
              <a:spcBef>
                <a:spcPct val="50000"/>
              </a:spcBef>
            </a:pPr>
            <a:r>
              <a:rPr lang="zh-CN" altLang="en-US" sz="2000" dirty="0">
                <a:solidFill>
                  <a:srgbClr val="FF0000"/>
                </a:solidFill>
                <a:sym typeface="Arial" pitchFamily="34" charset="0"/>
              </a:rPr>
              <a:t> </a:t>
            </a:r>
            <a:r>
              <a:rPr kumimoji="1" lang="en-US" altLang="zh-CN" sz="2000" i="1" dirty="0">
                <a:solidFill>
                  <a:srgbClr val="FF0000"/>
                </a:solidFill>
              </a:rPr>
              <a:t>I</a:t>
            </a:r>
            <a:r>
              <a:rPr kumimoji="1" lang="en-US" altLang="zh-CN" sz="2000" baseline="-25000" dirty="0">
                <a:solidFill>
                  <a:srgbClr val="FF0000"/>
                </a:solidFill>
              </a:rPr>
              <a:t>D</a:t>
            </a:r>
            <a:r>
              <a:rPr kumimoji="1" lang="zh-CN" altLang="en-US" sz="2000" dirty="0">
                <a:solidFill>
                  <a:srgbClr val="FF0000"/>
                </a:solidFill>
              </a:rPr>
              <a:t>≈</a:t>
            </a:r>
            <a:r>
              <a:rPr kumimoji="1" lang="en-US" altLang="zh-CN" sz="2000" dirty="0">
                <a:solidFill>
                  <a:srgbClr val="FF0000"/>
                </a:solidFill>
              </a:rPr>
              <a:t>0</a:t>
            </a:r>
            <a:r>
              <a:rPr kumimoji="1" lang="zh-CN" altLang="en-US" sz="2000" dirty="0">
                <a:solidFill>
                  <a:srgbClr val="FF0000"/>
                </a:solidFill>
              </a:rPr>
              <a:t>可知管子夹断</a:t>
            </a:r>
          </a:p>
        </p:txBody>
      </p:sp>
      <p:sp>
        <p:nvSpPr>
          <p:cNvPr id="10" name="Text Box 4">
            <a:extLst>
              <a:ext uri="{FF2B5EF4-FFF2-40B4-BE49-F238E27FC236}">
                <a16:creationId xmlns:a16="http://schemas.microsoft.com/office/drawing/2014/main" id="{BFA0AD83-57B8-4222-A8B4-93BFB0A2D2B1}"/>
              </a:ext>
            </a:extLst>
          </p:cNvPr>
          <p:cNvSpPr>
            <a:spLocks noChangeArrowheads="1"/>
          </p:cNvSpPr>
          <p:nvPr/>
        </p:nvSpPr>
        <p:spPr bwMode="auto">
          <a:xfrm>
            <a:off x="5652120" y="4941168"/>
            <a:ext cx="3189809" cy="992579"/>
          </a:xfrm>
          <a:prstGeom prst="rect">
            <a:avLst/>
          </a:prstGeom>
          <a:noFill/>
          <a:ln w="9525">
            <a:noFill/>
            <a:miter lim="800000"/>
            <a:headEnd/>
            <a:tailEnd/>
          </a:ln>
        </p:spPr>
        <p:txBody>
          <a:bodyPr wrap="square">
            <a:spAutoFit/>
          </a:bodyPr>
          <a:lstStyle/>
          <a:p>
            <a:pPr algn="l">
              <a:spcBef>
                <a:spcPct val="20000"/>
              </a:spcBef>
            </a:pPr>
            <a:endParaRPr lang="en-US" altLang="zh-CN" sz="1050" i="1" dirty="0">
              <a:solidFill>
                <a:srgbClr val="FF0000"/>
              </a:solidFill>
              <a:latin typeface="Times New Roman" pitchFamily="18" charset="0"/>
              <a:sym typeface="Arial" pitchFamily="34" charset="0"/>
            </a:endParaRPr>
          </a:p>
          <a:p>
            <a:pPr algn="l">
              <a:spcBef>
                <a:spcPct val="20000"/>
              </a:spcBef>
            </a:pPr>
            <a:r>
              <a:rPr lang="zh-CN" altLang="en-US" sz="2000" dirty="0">
                <a:solidFill>
                  <a:srgbClr val="FF0000"/>
                </a:solidFill>
                <a:latin typeface="Times New Roman" pitchFamily="18" charset="0"/>
                <a:sym typeface="Arial" pitchFamily="34" charset="0"/>
              </a:rPr>
              <a:t>（</a:t>
            </a:r>
            <a:r>
              <a:rPr lang="en-US" altLang="zh-CN" sz="2000" dirty="0">
                <a:solidFill>
                  <a:srgbClr val="FF0000"/>
                </a:solidFill>
                <a:latin typeface="Times New Roman" pitchFamily="18" charset="0"/>
                <a:sym typeface="Arial" pitchFamily="34" charset="0"/>
              </a:rPr>
              <a:t>b</a:t>
            </a:r>
            <a:r>
              <a:rPr lang="zh-CN" altLang="en-US" sz="2000" dirty="0">
                <a:solidFill>
                  <a:srgbClr val="FF0000"/>
                </a:solidFill>
                <a:latin typeface="Times New Roman" pitchFamily="18" charset="0"/>
                <a:sym typeface="Arial" pitchFamily="34" charset="0"/>
              </a:rPr>
              <a:t>）恒流区</a:t>
            </a:r>
            <a:endParaRPr lang="en-US" altLang="zh-CN" sz="2000" dirty="0">
              <a:solidFill>
                <a:srgbClr val="FF0000"/>
              </a:solidFill>
              <a:latin typeface="Times New Roman" pitchFamily="18" charset="0"/>
              <a:sym typeface="Arial" pitchFamily="34" charset="0"/>
            </a:endParaRPr>
          </a:p>
          <a:p>
            <a:pPr algn="l">
              <a:spcBef>
                <a:spcPct val="20000"/>
              </a:spcBef>
            </a:pPr>
            <a:r>
              <a:rPr lang="en-US" altLang="zh-CN" sz="2000" i="1" dirty="0">
                <a:solidFill>
                  <a:srgbClr val="FF0000"/>
                </a:solidFill>
                <a:sym typeface="Arial" pitchFamily="34" charset="0"/>
              </a:rPr>
              <a:t>U</a:t>
            </a:r>
            <a:r>
              <a:rPr lang="en-US" altLang="zh-CN" sz="2000" baseline="-30000" dirty="0">
                <a:solidFill>
                  <a:srgbClr val="FF0000"/>
                </a:solidFill>
                <a:sym typeface="Arial" pitchFamily="34" charset="0"/>
              </a:rPr>
              <a:t>GS</a:t>
            </a:r>
            <a:r>
              <a:rPr lang="en-US" altLang="zh-CN" sz="2000" dirty="0">
                <a:solidFill>
                  <a:srgbClr val="FF0000"/>
                </a:solidFill>
                <a:sym typeface="Arial" pitchFamily="34" charset="0"/>
              </a:rPr>
              <a:t>=2.7V</a:t>
            </a:r>
            <a:r>
              <a:rPr lang="zh-CN" altLang="en-US" sz="2000" dirty="0">
                <a:solidFill>
                  <a:srgbClr val="FF0000"/>
                </a:solidFill>
                <a:sym typeface="Arial" pitchFamily="34" charset="0"/>
              </a:rPr>
              <a:t>，</a:t>
            </a:r>
            <a:r>
              <a:rPr lang="en-US" altLang="zh-CN" sz="2000" i="1" dirty="0">
                <a:solidFill>
                  <a:srgbClr val="FF0000"/>
                </a:solidFill>
                <a:sym typeface="Arial" pitchFamily="34" charset="0"/>
              </a:rPr>
              <a:t>U</a:t>
            </a:r>
            <a:r>
              <a:rPr lang="en-US" altLang="zh-CN" sz="2000" baseline="-30000" dirty="0">
                <a:solidFill>
                  <a:srgbClr val="FF0000"/>
                </a:solidFill>
                <a:sym typeface="Arial" pitchFamily="34" charset="0"/>
              </a:rPr>
              <a:t>GD</a:t>
            </a:r>
            <a:r>
              <a:rPr lang="en-US" altLang="zh-CN" sz="2000" dirty="0">
                <a:solidFill>
                  <a:srgbClr val="FF0000"/>
                </a:solidFill>
                <a:sym typeface="Arial" pitchFamily="34" charset="0"/>
              </a:rPr>
              <a:t>=0.2V</a:t>
            </a:r>
            <a:endParaRPr lang="zh-CN" altLang="en-US" sz="2000" dirty="0">
              <a:solidFill>
                <a:srgbClr val="FF0000"/>
              </a:solidFill>
              <a:sym typeface="Arial" pitchFamily="34" charset="0"/>
            </a:endParaRPr>
          </a:p>
        </p:txBody>
      </p:sp>
    </p:spTree>
    <p:extLst>
      <p:ext uri="{BB962C8B-B14F-4D97-AF65-F5344CB8AC3E}">
        <p14:creationId xmlns:p14="http://schemas.microsoft.com/office/powerpoint/2010/main" val="907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ldLvl="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43608" y="122024"/>
            <a:ext cx="6135013" cy="523220"/>
          </a:xfrm>
          <a:prstGeom prst="rect">
            <a:avLst/>
          </a:prstGeom>
        </p:spPr>
        <p:txBody>
          <a:bodyPr wrap="none">
            <a:spAutoFit/>
          </a:bodyPr>
          <a:lstStyle/>
          <a:p>
            <a:r>
              <a:rPr lang="zh-CN" altLang="en-US" sz="2800" dirty="0">
                <a:solidFill>
                  <a:schemeClr val="tx1"/>
                </a:solidFill>
                <a:latin typeface="Times New Roman" pitchFamily="18" charset="0"/>
                <a:sym typeface="Arial" pitchFamily="34" charset="0"/>
              </a:rPr>
              <a:t>*场效应管开启值或夹断值的仿真测试</a:t>
            </a:r>
          </a:p>
        </p:txBody>
      </p:sp>
      <p:pic>
        <p:nvPicPr>
          <p:cNvPr id="297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800708"/>
            <a:ext cx="5868652" cy="267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158" y="3645024"/>
            <a:ext cx="6179976" cy="2835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文本框 4">
            <a:extLst>
              <a:ext uri="{FF2B5EF4-FFF2-40B4-BE49-F238E27FC236}">
                <a16:creationId xmlns:a16="http://schemas.microsoft.com/office/drawing/2014/main" id="{B8EF4746-E44E-4923-A5EE-7C2CDCC1D281}"/>
              </a:ext>
            </a:extLst>
          </p:cNvPr>
          <p:cNvSpPr txBox="1"/>
          <p:nvPr/>
        </p:nvSpPr>
        <p:spPr>
          <a:xfrm>
            <a:off x="7720378" y="6228020"/>
            <a:ext cx="518155" cy="369332"/>
          </a:xfrm>
          <a:prstGeom prst="rect">
            <a:avLst/>
          </a:prstGeom>
          <a:noFill/>
        </p:spPr>
        <p:txBody>
          <a:bodyPr wrap="none" rtlCol="0">
            <a:spAutoFit/>
          </a:bodyPr>
          <a:lstStyle/>
          <a:p>
            <a:r>
              <a:rPr lang="en-US" altLang="zh-CN" sz="1800" dirty="0">
                <a:solidFill>
                  <a:srgbClr val="E4A4DC"/>
                </a:solidFill>
              </a:rPr>
              <a:t>119</a:t>
            </a:r>
            <a:endParaRPr lang="zh-CN" altLang="en-US" sz="1800" dirty="0">
              <a:solidFill>
                <a:srgbClr val="E4A4DC"/>
              </a:solidFill>
            </a:endParaRPr>
          </a:p>
        </p:txBody>
      </p:sp>
    </p:spTree>
    <p:extLst>
      <p:ext uri="{BB962C8B-B14F-4D97-AF65-F5344CB8AC3E}">
        <p14:creationId xmlns:p14="http://schemas.microsoft.com/office/powerpoint/2010/main" val="30649744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143507" y="80628"/>
            <a:ext cx="8679817" cy="907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sz="2800" dirty="0">
                <a:solidFill>
                  <a:schemeClr val="tx1"/>
                </a:solidFill>
                <a:latin typeface="Times New Roman" pitchFamily="18" charset="0"/>
                <a:sym typeface="Arial" pitchFamily="34" charset="0"/>
              </a:rPr>
              <a:t>例</a:t>
            </a:r>
            <a:r>
              <a:rPr lang="en-US" altLang="zh-CN" sz="2800" dirty="0">
                <a:solidFill>
                  <a:schemeClr val="tx1"/>
                </a:solidFill>
                <a:latin typeface="Times New Roman" pitchFamily="18" charset="0"/>
                <a:sym typeface="Arial" pitchFamily="34" charset="0"/>
              </a:rPr>
              <a:t>2</a:t>
            </a:r>
            <a:r>
              <a:rPr lang="zh-CN" altLang="en-US" sz="2800" dirty="0">
                <a:solidFill>
                  <a:schemeClr val="tx1"/>
                </a:solidFill>
                <a:latin typeface="Times New Roman" pitchFamily="18" charset="0"/>
                <a:sym typeface="Arial" pitchFamily="34" charset="0"/>
              </a:rPr>
              <a:t>：</a:t>
            </a:r>
            <a:r>
              <a:rPr lang="zh-CN" altLang="en-US" dirty="0">
                <a:solidFill>
                  <a:schemeClr val="tx1"/>
                </a:solidFill>
                <a:latin typeface="宋体" pitchFamily="2" charset="-122"/>
                <a:sym typeface="宋体" pitchFamily="2" charset="-122"/>
              </a:rPr>
              <a:t>测得某放大电路中三个</a:t>
            </a:r>
            <a:r>
              <a:rPr lang="en-US" altLang="zh-CN" dirty="0">
                <a:solidFill>
                  <a:schemeClr val="tx1"/>
                </a:solidFill>
                <a:latin typeface="Times New Roman" pitchFamily="18" charset="0"/>
                <a:sym typeface="Arial" pitchFamily="34" charset="0"/>
              </a:rPr>
              <a:t>MOS</a:t>
            </a:r>
            <a:r>
              <a:rPr lang="zh-CN" altLang="en-US" dirty="0">
                <a:solidFill>
                  <a:schemeClr val="tx1"/>
                </a:solidFill>
                <a:latin typeface="宋体" pitchFamily="2" charset="-122"/>
                <a:sym typeface="宋体" pitchFamily="2" charset="-122"/>
              </a:rPr>
              <a:t>管的三个电极的电位和开启 </a:t>
            </a:r>
            <a:endParaRPr lang="en-US" altLang="zh-CN" dirty="0">
              <a:solidFill>
                <a:schemeClr val="tx1"/>
              </a:solidFill>
              <a:latin typeface="宋体" pitchFamily="2" charset="-122"/>
              <a:sym typeface="宋体" pitchFamily="2" charset="-122"/>
            </a:endParaRPr>
          </a:p>
          <a:p>
            <a:pPr algn="l"/>
            <a:r>
              <a:rPr lang="en-US" altLang="zh-CN" dirty="0">
                <a:solidFill>
                  <a:schemeClr val="tx1"/>
                </a:solidFill>
                <a:latin typeface="宋体" pitchFamily="2" charset="-122"/>
                <a:sym typeface="宋体" pitchFamily="2" charset="-122"/>
              </a:rPr>
              <a:t>      </a:t>
            </a:r>
            <a:r>
              <a:rPr lang="zh-CN" altLang="en-US" dirty="0">
                <a:solidFill>
                  <a:schemeClr val="tx1"/>
                </a:solidFill>
                <a:latin typeface="宋体" pitchFamily="2" charset="-122"/>
                <a:sym typeface="宋体" pitchFamily="2" charset="-122"/>
              </a:rPr>
              <a:t>电压如表所示。试分析各管的工作状态。</a:t>
            </a:r>
            <a:r>
              <a:rPr lang="zh-CN" altLang="en-US" sz="2500" dirty="0">
                <a:solidFill>
                  <a:schemeClr val="tx1"/>
                </a:solidFill>
                <a:latin typeface="Times New Roman" pitchFamily="18" charset="0"/>
                <a:sym typeface="Arial" pitchFamily="34" charset="0"/>
              </a:rPr>
              <a:t> </a:t>
            </a:r>
            <a:endParaRPr lang="zh-CN" altLang="en-US" dirty="0">
              <a:solidFill>
                <a:schemeClr val="tx1"/>
              </a:solidFill>
              <a:latin typeface="Times New Roman" pitchFamily="18" charset="0"/>
            </a:endParaRPr>
          </a:p>
        </p:txBody>
      </p:sp>
      <p:grpSp>
        <p:nvGrpSpPr>
          <p:cNvPr id="27651" name="Group 3"/>
          <p:cNvGrpSpPr>
            <a:grpSpLocks/>
          </p:cNvGrpSpPr>
          <p:nvPr/>
        </p:nvGrpSpPr>
        <p:grpSpPr bwMode="auto">
          <a:xfrm>
            <a:off x="609600" y="1448780"/>
            <a:ext cx="8213725" cy="2352675"/>
            <a:chOff x="0" y="0"/>
            <a:chExt cx="3224" cy="1308"/>
          </a:xfrm>
        </p:grpSpPr>
        <p:grpSp>
          <p:nvGrpSpPr>
            <p:cNvPr id="26632" name="Group 4"/>
            <p:cNvGrpSpPr>
              <a:grpSpLocks/>
            </p:cNvGrpSpPr>
            <p:nvPr/>
          </p:nvGrpSpPr>
          <p:grpSpPr bwMode="auto">
            <a:xfrm>
              <a:off x="0" y="0"/>
              <a:ext cx="588" cy="327"/>
              <a:chOff x="0" y="0"/>
              <a:chExt cx="588" cy="327"/>
            </a:xfrm>
          </p:grpSpPr>
          <p:sp>
            <p:nvSpPr>
              <p:cNvPr id="26702" name="Rectangle 5"/>
              <p:cNvSpPr>
                <a:spLocks noChangeArrowheads="1"/>
              </p:cNvSpPr>
              <p:nvPr/>
            </p:nvSpPr>
            <p:spPr bwMode="auto">
              <a:xfrm>
                <a:off x="43" y="0"/>
                <a:ext cx="5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a:solidFill>
                      <a:schemeClr val="tx1"/>
                    </a:solidFill>
                    <a:latin typeface="Times New Roman" pitchFamily="18" charset="0"/>
                    <a:sym typeface="Arial" pitchFamily="34" charset="0"/>
                  </a:rPr>
                  <a:t>管  号</a:t>
                </a:r>
              </a:p>
              <a:p>
                <a:pPr algn="ctr" eaLnBrk="0" hangingPunct="0"/>
                <a:endParaRPr lang="zh-CN" altLang="en-US">
                  <a:solidFill>
                    <a:schemeClr val="tx1"/>
                  </a:solidFill>
                  <a:latin typeface="Times New Roman" pitchFamily="18" charset="0"/>
                  <a:sym typeface="Arial" pitchFamily="34" charset="0"/>
                </a:endParaRPr>
              </a:p>
            </p:txBody>
          </p:sp>
          <p:sp>
            <p:nvSpPr>
              <p:cNvPr id="26703" name="Rectangle 6"/>
              <p:cNvSpPr>
                <a:spLocks noChangeArrowheads="1"/>
              </p:cNvSpPr>
              <p:nvPr/>
            </p:nvSpPr>
            <p:spPr bwMode="auto">
              <a:xfrm>
                <a:off x="0" y="0"/>
                <a:ext cx="588"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endParaRPr lang="zh-CN" altLang="zh-CN">
                  <a:solidFill>
                    <a:srgbClr val="000000"/>
                  </a:solidFill>
                  <a:latin typeface="Times New Roman" pitchFamily="18" charset="0"/>
                  <a:sym typeface="Arial" pitchFamily="34" charset="0"/>
                </a:endParaRPr>
              </a:p>
            </p:txBody>
          </p:sp>
        </p:grpSp>
        <p:grpSp>
          <p:nvGrpSpPr>
            <p:cNvPr id="26633" name="Group 7"/>
            <p:cNvGrpSpPr>
              <a:grpSpLocks/>
            </p:cNvGrpSpPr>
            <p:nvPr/>
          </p:nvGrpSpPr>
          <p:grpSpPr bwMode="auto">
            <a:xfrm>
              <a:off x="588" y="0"/>
              <a:ext cx="588" cy="327"/>
              <a:chOff x="0" y="0"/>
              <a:chExt cx="588" cy="327"/>
            </a:xfrm>
          </p:grpSpPr>
          <p:sp>
            <p:nvSpPr>
              <p:cNvPr id="26700" name="Rectangle 8"/>
              <p:cNvSpPr>
                <a:spLocks noChangeArrowheads="1"/>
              </p:cNvSpPr>
              <p:nvPr/>
            </p:nvSpPr>
            <p:spPr bwMode="auto">
              <a:xfrm>
                <a:off x="43" y="0"/>
                <a:ext cx="5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800" i="1">
                    <a:solidFill>
                      <a:schemeClr val="tx1"/>
                    </a:solidFill>
                    <a:latin typeface="Times New Roman" pitchFamily="18" charset="0"/>
                    <a:sym typeface="Arial" pitchFamily="34" charset="0"/>
                  </a:rPr>
                  <a:t>U</a:t>
                </a:r>
                <a:r>
                  <a:rPr lang="en-US" altLang="zh-CN" sz="1800" baseline="-30000">
                    <a:solidFill>
                      <a:schemeClr val="tx1"/>
                    </a:solidFill>
                    <a:latin typeface="Times New Roman" pitchFamily="18" charset="0"/>
                    <a:sym typeface="Arial" pitchFamily="34" charset="0"/>
                  </a:rPr>
                  <a:t>GS</a:t>
                </a:r>
                <a:r>
                  <a:rPr lang="zh-CN" altLang="en-US" sz="1800" baseline="-30000">
                    <a:solidFill>
                      <a:schemeClr val="tx1"/>
                    </a:solidFill>
                    <a:latin typeface="Times New Roman" pitchFamily="18" charset="0"/>
                    <a:sym typeface="Arial" pitchFamily="34" charset="0"/>
                  </a:rPr>
                  <a:t>（</a:t>
                </a:r>
                <a:r>
                  <a:rPr lang="en-US" altLang="zh-CN" sz="1800" baseline="-30000">
                    <a:solidFill>
                      <a:schemeClr val="tx1"/>
                    </a:solidFill>
                    <a:latin typeface="Times New Roman" pitchFamily="18" charset="0"/>
                    <a:sym typeface="Arial" pitchFamily="34" charset="0"/>
                  </a:rPr>
                  <a:t>th</a:t>
                </a:r>
                <a:r>
                  <a:rPr lang="zh-CN" altLang="en-US" sz="1800" baseline="-30000">
                    <a:solidFill>
                      <a:schemeClr val="tx1"/>
                    </a:solidFill>
                    <a:latin typeface="Times New Roman" pitchFamily="18" charset="0"/>
                    <a:sym typeface="Arial" pitchFamily="34" charset="0"/>
                  </a:rPr>
                  <a:t>）</a:t>
                </a:r>
                <a:r>
                  <a:rPr lang="en-US" altLang="zh-CN" sz="1800">
                    <a:solidFill>
                      <a:schemeClr val="tx1"/>
                    </a:solidFill>
                    <a:latin typeface="Times New Roman" pitchFamily="18" charset="0"/>
                    <a:sym typeface="Arial" pitchFamily="34" charset="0"/>
                  </a:rPr>
                  <a:t>/V</a:t>
                </a:r>
                <a:endParaRPr lang="zh-CN" altLang="en-US" sz="1800">
                  <a:solidFill>
                    <a:schemeClr val="tx1"/>
                  </a:solidFill>
                  <a:latin typeface="Times New Roman" pitchFamily="18" charset="0"/>
                  <a:sym typeface="Arial" pitchFamily="34" charset="0"/>
                </a:endParaRPr>
              </a:p>
              <a:p>
                <a:pPr algn="ctr" eaLnBrk="0" hangingPunct="0"/>
                <a:endParaRPr lang="zh-CN" altLang="en-US">
                  <a:solidFill>
                    <a:schemeClr val="tx1"/>
                  </a:solidFill>
                  <a:latin typeface="Times New Roman" pitchFamily="18" charset="0"/>
                  <a:sym typeface="Arial" pitchFamily="34" charset="0"/>
                </a:endParaRPr>
              </a:p>
            </p:txBody>
          </p:sp>
          <p:sp>
            <p:nvSpPr>
              <p:cNvPr id="26701" name="Rectangle 9"/>
              <p:cNvSpPr>
                <a:spLocks noChangeArrowheads="1"/>
              </p:cNvSpPr>
              <p:nvPr/>
            </p:nvSpPr>
            <p:spPr bwMode="auto">
              <a:xfrm>
                <a:off x="0" y="0"/>
                <a:ext cx="588"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endParaRPr lang="zh-CN" altLang="zh-CN">
                  <a:solidFill>
                    <a:srgbClr val="000000"/>
                  </a:solidFill>
                  <a:latin typeface="Times New Roman" pitchFamily="18" charset="0"/>
                  <a:sym typeface="Arial" pitchFamily="34" charset="0"/>
                </a:endParaRPr>
              </a:p>
            </p:txBody>
          </p:sp>
        </p:grpSp>
        <p:grpSp>
          <p:nvGrpSpPr>
            <p:cNvPr id="26634" name="Group 10"/>
            <p:cNvGrpSpPr>
              <a:grpSpLocks/>
            </p:cNvGrpSpPr>
            <p:nvPr/>
          </p:nvGrpSpPr>
          <p:grpSpPr bwMode="auto">
            <a:xfrm>
              <a:off x="1176" y="0"/>
              <a:ext cx="488" cy="327"/>
              <a:chOff x="0" y="0"/>
              <a:chExt cx="488" cy="327"/>
            </a:xfrm>
          </p:grpSpPr>
          <p:sp>
            <p:nvSpPr>
              <p:cNvPr id="26698" name="Rectangle 11"/>
              <p:cNvSpPr>
                <a:spLocks noChangeArrowheads="1"/>
              </p:cNvSpPr>
              <p:nvPr/>
            </p:nvSpPr>
            <p:spPr bwMode="auto">
              <a:xfrm>
                <a:off x="43" y="0"/>
                <a:ext cx="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800" i="1">
                    <a:solidFill>
                      <a:schemeClr val="tx1"/>
                    </a:solidFill>
                    <a:latin typeface="Times New Roman" pitchFamily="18" charset="0"/>
                    <a:sym typeface="Arial" pitchFamily="34" charset="0"/>
                  </a:rPr>
                  <a:t>U</a:t>
                </a:r>
                <a:r>
                  <a:rPr lang="en-US" altLang="zh-CN" sz="1800" baseline="-30000">
                    <a:solidFill>
                      <a:schemeClr val="tx1"/>
                    </a:solidFill>
                    <a:latin typeface="Times New Roman" pitchFamily="18" charset="0"/>
                    <a:sym typeface="Arial" pitchFamily="34" charset="0"/>
                  </a:rPr>
                  <a:t>S</a:t>
                </a:r>
                <a:r>
                  <a:rPr lang="en-US" altLang="zh-CN" sz="1800">
                    <a:solidFill>
                      <a:schemeClr val="tx1"/>
                    </a:solidFill>
                    <a:latin typeface="Times New Roman" pitchFamily="18" charset="0"/>
                    <a:sym typeface="Arial" pitchFamily="34" charset="0"/>
                  </a:rPr>
                  <a:t>/V</a:t>
                </a:r>
                <a:endParaRPr lang="zh-CN" altLang="en-US" sz="1800">
                  <a:solidFill>
                    <a:schemeClr val="tx1"/>
                  </a:solidFill>
                  <a:latin typeface="Times New Roman" pitchFamily="18" charset="0"/>
                  <a:sym typeface="Arial" pitchFamily="34" charset="0"/>
                </a:endParaRPr>
              </a:p>
              <a:p>
                <a:pPr algn="ctr" eaLnBrk="0" hangingPunct="0"/>
                <a:endParaRPr lang="zh-CN" altLang="en-US">
                  <a:solidFill>
                    <a:schemeClr val="tx1"/>
                  </a:solidFill>
                  <a:latin typeface="Times New Roman" pitchFamily="18" charset="0"/>
                  <a:sym typeface="Arial" pitchFamily="34" charset="0"/>
                </a:endParaRPr>
              </a:p>
            </p:txBody>
          </p:sp>
          <p:sp>
            <p:nvSpPr>
              <p:cNvPr id="26699" name="Rectangle 12"/>
              <p:cNvSpPr>
                <a:spLocks noChangeArrowheads="1"/>
              </p:cNvSpPr>
              <p:nvPr/>
            </p:nvSpPr>
            <p:spPr bwMode="auto">
              <a:xfrm>
                <a:off x="0" y="0"/>
                <a:ext cx="488"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endParaRPr lang="zh-CN" altLang="zh-CN">
                  <a:solidFill>
                    <a:srgbClr val="000000"/>
                  </a:solidFill>
                  <a:latin typeface="Times New Roman" pitchFamily="18" charset="0"/>
                  <a:sym typeface="Arial" pitchFamily="34" charset="0"/>
                </a:endParaRPr>
              </a:p>
            </p:txBody>
          </p:sp>
        </p:grpSp>
        <p:grpSp>
          <p:nvGrpSpPr>
            <p:cNvPr id="26635" name="Group 13"/>
            <p:cNvGrpSpPr>
              <a:grpSpLocks/>
            </p:cNvGrpSpPr>
            <p:nvPr/>
          </p:nvGrpSpPr>
          <p:grpSpPr bwMode="auto">
            <a:xfrm>
              <a:off x="1664" y="0"/>
              <a:ext cx="488" cy="327"/>
              <a:chOff x="0" y="0"/>
              <a:chExt cx="488" cy="327"/>
            </a:xfrm>
          </p:grpSpPr>
          <p:sp>
            <p:nvSpPr>
              <p:cNvPr id="26696" name="Rectangle 14"/>
              <p:cNvSpPr>
                <a:spLocks noChangeArrowheads="1"/>
              </p:cNvSpPr>
              <p:nvPr/>
            </p:nvSpPr>
            <p:spPr bwMode="auto">
              <a:xfrm>
                <a:off x="43" y="0"/>
                <a:ext cx="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800" i="1">
                    <a:solidFill>
                      <a:schemeClr val="tx1"/>
                    </a:solidFill>
                    <a:latin typeface="Times New Roman" pitchFamily="18" charset="0"/>
                    <a:sym typeface="Arial" pitchFamily="34" charset="0"/>
                  </a:rPr>
                  <a:t>U</a:t>
                </a:r>
                <a:r>
                  <a:rPr lang="en-US" altLang="zh-CN" sz="1800" baseline="-30000">
                    <a:solidFill>
                      <a:schemeClr val="tx1"/>
                    </a:solidFill>
                    <a:latin typeface="Times New Roman" pitchFamily="18" charset="0"/>
                    <a:sym typeface="Arial" pitchFamily="34" charset="0"/>
                  </a:rPr>
                  <a:t>G</a:t>
                </a:r>
                <a:r>
                  <a:rPr lang="en-US" altLang="zh-CN" sz="1800">
                    <a:solidFill>
                      <a:schemeClr val="tx1"/>
                    </a:solidFill>
                    <a:latin typeface="Times New Roman" pitchFamily="18" charset="0"/>
                    <a:sym typeface="Arial" pitchFamily="34" charset="0"/>
                  </a:rPr>
                  <a:t>/V</a:t>
                </a:r>
                <a:endParaRPr lang="zh-CN" altLang="en-US" sz="1800">
                  <a:solidFill>
                    <a:schemeClr val="tx1"/>
                  </a:solidFill>
                  <a:latin typeface="Times New Roman" pitchFamily="18" charset="0"/>
                  <a:sym typeface="Arial" pitchFamily="34" charset="0"/>
                </a:endParaRPr>
              </a:p>
              <a:p>
                <a:pPr algn="ctr" eaLnBrk="0" hangingPunct="0"/>
                <a:endParaRPr lang="zh-CN" altLang="en-US">
                  <a:solidFill>
                    <a:schemeClr val="tx1"/>
                  </a:solidFill>
                  <a:latin typeface="Times New Roman" pitchFamily="18" charset="0"/>
                  <a:sym typeface="Arial" pitchFamily="34" charset="0"/>
                </a:endParaRPr>
              </a:p>
            </p:txBody>
          </p:sp>
          <p:sp>
            <p:nvSpPr>
              <p:cNvPr id="26697" name="Rectangle 15"/>
              <p:cNvSpPr>
                <a:spLocks noChangeArrowheads="1"/>
              </p:cNvSpPr>
              <p:nvPr/>
            </p:nvSpPr>
            <p:spPr bwMode="auto">
              <a:xfrm>
                <a:off x="0" y="0"/>
                <a:ext cx="488"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endParaRPr lang="zh-CN" altLang="zh-CN">
                  <a:solidFill>
                    <a:srgbClr val="000000"/>
                  </a:solidFill>
                  <a:latin typeface="Times New Roman" pitchFamily="18" charset="0"/>
                  <a:sym typeface="Arial" pitchFamily="34" charset="0"/>
                </a:endParaRPr>
              </a:p>
            </p:txBody>
          </p:sp>
        </p:grpSp>
        <p:grpSp>
          <p:nvGrpSpPr>
            <p:cNvPr id="26636" name="Group 16"/>
            <p:cNvGrpSpPr>
              <a:grpSpLocks/>
            </p:cNvGrpSpPr>
            <p:nvPr/>
          </p:nvGrpSpPr>
          <p:grpSpPr bwMode="auto">
            <a:xfrm>
              <a:off x="2152" y="0"/>
              <a:ext cx="419" cy="327"/>
              <a:chOff x="0" y="0"/>
              <a:chExt cx="419" cy="327"/>
            </a:xfrm>
          </p:grpSpPr>
          <p:sp>
            <p:nvSpPr>
              <p:cNvPr id="26694" name="Rectangle 17"/>
              <p:cNvSpPr>
                <a:spLocks noChangeArrowheads="1"/>
              </p:cNvSpPr>
              <p:nvPr/>
            </p:nvSpPr>
            <p:spPr bwMode="auto">
              <a:xfrm>
                <a:off x="43" y="0"/>
                <a:ext cx="3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800" i="1">
                    <a:solidFill>
                      <a:schemeClr val="tx1"/>
                    </a:solidFill>
                    <a:latin typeface="Times New Roman" pitchFamily="18" charset="0"/>
                    <a:sym typeface="Arial" pitchFamily="34" charset="0"/>
                  </a:rPr>
                  <a:t>U</a:t>
                </a:r>
                <a:r>
                  <a:rPr lang="en-US" altLang="zh-CN" sz="1800" baseline="-30000">
                    <a:solidFill>
                      <a:schemeClr val="tx1"/>
                    </a:solidFill>
                    <a:latin typeface="Times New Roman" pitchFamily="18" charset="0"/>
                    <a:sym typeface="Arial" pitchFamily="34" charset="0"/>
                  </a:rPr>
                  <a:t>D</a:t>
                </a:r>
                <a:r>
                  <a:rPr lang="en-US" altLang="zh-CN" sz="1800">
                    <a:solidFill>
                      <a:schemeClr val="tx1"/>
                    </a:solidFill>
                    <a:latin typeface="Times New Roman" pitchFamily="18" charset="0"/>
                    <a:sym typeface="Arial" pitchFamily="34" charset="0"/>
                  </a:rPr>
                  <a:t>/V</a:t>
                </a:r>
                <a:endParaRPr lang="zh-CN" altLang="en-US" sz="1800">
                  <a:solidFill>
                    <a:schemeClr val="tx1"/>
                  </a:solidFill>
                  <a:latin typeface="Times New Roman" pitchFamily="18" charset="0"/>
                  <a:sym typeface="Arial" pitchFamily="34" charset="0"/>
                </a:endParaRPr>
              </a:p>
              <a:p>
                <a:pPr algn="ctr" eaLnBrk="0" hangingPunct="0"/>
                <a:endParaRPr lang="zh-CN" altLang="en-US">
                  <a:solidFill>
                    <a:schemeClr val="tx1"/>
                  </a:solidFill>
                  <a:latin typeface="Times New Roman" pitchFamily="18" charset="0"/>
                  <a:sym typeface="Arial" pitchFamily="34" charset="0"/>
                </a:endParaRPr>
              </a:p>
            </p:txBody>
          </p:sp>
          <p:sp>
            <p:nvSpPr>
              <p:cNvPr id="26695" name="Rectangle 18"/>
              <p:cNvSpPr>
                <a:spLocks noChangeArrowheads="1"/>
              </p:cNvSpPr>
              <p:nvPr/>
            </p:nvSpPr>
            <p:spPr bwMode="auto">
              <a:xfrm>
                <a:off x="0" y="0"/>
                <a:ext cx="419"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endParaRPr lang="zh-CN" altLang="zh-CN">
                  <a:solidFill>
                    <a:srgbClr val="000000"/>
                  </a:solidFill>
                  <a:latin typeface="Times New Roman" pitchFamily="18" charset="0"/>
                  <a:sym typeface="Arial" pitchFamily="34" charset="0"/>
                </a:endParaRPr>
              </a:p>
            </p:txBody>
          </p:sp>
        </p:grpSp>
        <p:grpSp>
          <p:nvGrpSpPr>
            <p:cNvPr id="26637" name="Group 19"/>
            <p:cNvGrpSpPr>
              <a:grpSpLocks/>
            </p:cNvGrpSpPr>
            <p:nvPr/>
          </p:nvGrpSpPr>
          <p:grpSpPr bwMode="auto">
            <a:xfrm>
              <a:off x="2571" y="0"/>
              <a:ext cx="653" cy="327"/>
              <a:chOff x="0" y="0"/>
              <a:chExt cx="653" cy="327"/>
            </a:xfrm>
          </p:grpSpPr>
          <p:sp>
            <p:nvSpPr>
              <p:cNvPr id="26692" name="Rectangle 20"/>
              <p:cNvSpPr>
                <a:spLocks noChangeArrowheads="1"/>
              </p:cNvSpPr>
              <p:nvPr/>
            </p:nvSpPr>
            <p:spPr bwMode="auto">
              <a:xfrm>
                <a:off x="43" y="0"/>
                <a:ext cx="56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dirty="0">
                    <a:solidFill>
                      <a:schemeClr val="tx1"/>
                    </a:solidFill>
                    <a:latin typeface="Times New Roman" pitchFamily="18" charset="0"/>
                    <a:sym typeface="Arial" pitchFamily="34" charset="0"/>
                  </a:rPr>
                  <a:t>工作状态</a:t>
                </a:r>
              </a:p>
              <a:p>
                <a:pPr algn="ctr" eaLnBrk="0" hangingPunct="0"/>
                <a:endParaRPr lang="zh-CN" altLang="en-US" dirty="0">
                  <a:solidFill>
                    <a:srgbClr val="FF3399"/>
                  </a:solidFill>
                  <a:latin typeface="Times New Roman" pitchFamily="18" charset="0"/>
                  <a:sym typeface="Arial" pitchFamily="34" charset="0"/>
                </a:endParaRPr>
              </a:p>
            </p:txBody>
          </p:sp>
          <p:sp>
            <p:nvSpPr>
              <p:cNvPr id="26693" name="Rectangle 21"/>
              <p:cNvSpPr>
                <a:spLocks noChangeArrowheads="1"/>
              </p:cNvSpPr>
              <p:nvPr/>
            </p:nvSpPr>
            <p:spPr bwMode="auto">
              <a:xfrm>
                <a:off x="0" y="0"/>
                <a:ext cx="653"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endParaRPr lang="zh-CN" altLang="zh-CN">
                  <a:solidFill>
                    <a:srgbClr val="000000"/>
                  </a:solidFill>
                  <a:latin typeface="Times New Roman" pitchFamily="18" charset="0"/>
                  <a:sym typeface="Arial" pitchFamily="34" charset="0"/>
                </a:endParaRPr>
              </a:p>
            </p:txBody>
          </p:sp>
        </p:grpSp>
        <p:grpSp>
          <p:nvGrpSpPr>
            <p:cNvPr id="26638" name="Group 22"/>
            <p:cNvGrpSpPr>
              <a:grpSpLocks/>
            </p:cNvGrpSpPr>
            <p:nvPr/>
          </p:nvGrpSpPr>
          <p:grpSpPr bwMode="auto">
            <a:xfrm>
              <a:off x="0" y="327"/>
              <a:ext cx="588" cy="327"/>
              <a:chOff x="0" y="0"/>
              <a:chExt cx="588" cy="327"/>
            </a:xfrm>
          </p:grpSpPr>
          <p:sp>
            <p:nvSpPr>
              <p:cNvPr id="26690" name="Rectangle 23"/>
              <p:cNvSpPr>
                <a:spLocks noChangeArrowheads="1"/>
              </p:cNvSpPr>
              <p:nvPr/>
            </p:nvSpPr>
            <p:spPr bwMode="auto">
              <a:xfrm>
                <a:off x="43" y="0"/>
                <a:ext cx="5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a:solidFill>
                      <a:schemeClr val="tx1"/>
                    </a:solidFill>
                    <a:latin typeface="Times New Roman" pitchFamily="18" charset="0"/>
                    <a:sym typeface="Arial" pitchFamily="34" charset="0"/>
                  </a:rPr>
                  <a:t>T</a:t>
                </a:r>
                <a:r>
                  <a:rPr lang="en-US" altLang="zh-CN" baseline="-30000">
                    <a:solidFill>
                      <a:schemeClr val="tx1"/>
                    </a:solidFill>
                    <a:latin typeface="Times New Roman" pitchFamily="18" charset="0"/>
                    <a:sym typeface="Arial" pitchFamily="34" charset="0"/>
                  </a:rPr>
                  <a:t>1</a:t>
                </a:r>
                <a:endParaRPr lang="en-US" altLang="zh-CN">
                  <a:solidFill>
                    <a:schemeClr val="tx1"/>
                  </a:solidFill>
                  <a:latin typeface="Times New Roman" pitchFamily="18" charset="0"/>
                  <a:sym typeface="Arial" pitchFamily="34" charset="0"/>
                </a:endParaRPr>
              </a:p>
              <a:p>
                <a:pPr algn="ctr" eaLnBrk="0" hangingPunct="0"/>
                <a:endParaRPr lang="zh-CN" altLang="en-US" sz="4000">
                  <a:solidFill>
                    <a:schemeClr val="tx1"/>
                  </a:solidFill>
                  <a:latin typeface="Times New Roman" pitchFamily="18" charset="0"/>
                  <a:sym typeface="Arial" pitchFamily="34" charset="0"/>
                </a:endParaRPr>
              </a:p>
            </p:txBody>
          </p:sp>
          <p:sp>
            <p:nvSpPr>
              <p:cNvPr id="26691" name="Rectangle 24"/>
              <p:cNvSpPr>
                <a:spLocks noChangeArrowheads="1"/>
              </p:cNvSpPr>
              <p:nvPr/>
            </p:nvSpPr>
            <p:spPr bwMode="auto">
              <a:xfrm>
                <a:off x="0" y="0"/>
                <a:ext cx="588"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endParaRPr lang="zh-CN" altLang="zh-CN">
                  <a:solidFill>
                    <a:srgbClr val="000000"/>
                  </a:solidFill>
                  <a:latin typeface="Times New Roman" pitchFamily="18" charset="0"/>
                  <a:sym typeface="Arial" pitchFamily="34" charset="0"/>
                </a:endParaRPr>
              </a:p>
            </p:txBody>
          </p:sp>
        </p:grpSp>
        <p:grpSp>
          <p:nvGrpSpPr>
            <p:cNvPr id="26639" name="Group 25"/>
            <p:cNvGrpSpPr>
              <a:grpSpLocks/>
            </p:cNvGrpSpPr>
            <p:nvPr/>
          </p:nvGrpSpPr>
          <p:grpSpPr bwMode="auto">
            <a:xfrm>
              <a:off x="588" y="327"/>
              <a:ext cx="588" cy="327"/>
              <a:chOff x="0" y="0"/>
              <a:chExt cx="588" cy="327"/>
            </a:xfrm>
          </p:grpSpPr>
          <p:sp>
            <p:nvSpPr>
              <p:cNvPr id="26688" name="Rectangle 26"/>
              <p:cNvSpPr>
                <a:spLocks noChangeArrowheads="1"/>
              </p:cNvSpPr>
              <p:nvPr/>
            </p:nvSpPr>
            <p:spPr bwMode="auto">
              <a:xfrm>
                <a:off x="43" y="0"/>
                <a:ext cx="5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a:solidFill>
                      <a:schemeClr val="tx1"/>
                    </a:solidFill>
                    <a:latin typeface="Times New Roman" pitchFamily="18" charset="0"/>
                    <a:sym typeface="Arial" pitchFamily="34" charset="0"/>
                  </a:rPr>
                  <a:t>4</a:t>
                </a:r>
                <a:endParaRPr lang="zh-CN" altLang="en-US">
                  <a:solidFill>
                    <a:schemeClr val="tx1"/>
                  </a:solidFill>
                  <a:latin typeface="Times New Roman" pitchFamily="18" charset="0"/>
                  <a:sym typeface="Arial" pitchFamily="34" charset="0"/>
                </a:endParaRPr>
              </a:p>
              <a:p>
                <a:pPr algn="ctr" eaLnBrk="0" hangingPunct="0"/>
                <a:endParaRPr lang="zh-CN" altLang="en-US">
                  <a:solidFill>
                    <a:schemeClr val="tx1"/>
                  </a:solidFill>
                  <a:latin typeface="Times New Roman" pitchFamily="18" charset="0"/>
                  <a:sym typeface="Arial" pitchFamily="34" charset="0"/>
                </a:endParaRPr>
              </a:p>
            </p:txBody>
          </p:sp>
          <p:sp>
            <p:nvSpPr>
              <p:cNvPr id="26689" name="Rectangle 27"/>
              <p:cNvSpPr>
                <a:spLocks noChangeArrowheads="1"/>
              </p:cNvSpPr>
              <p:nvPr/>
            </p:nvSpPr>
            <p:spPr bwMode="auto">
              <a:xfrm>
                <a:off x="0" y="0"/>
                <a:ext cx="588"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endParaRPr lang="zh-CN" altLang="zh-CN">
                  <a:solidFill>
                    <a:srgbClr val="000000"/>
                  </a:solidFill>
                  <a:latin typeface="Times New Roman" pitchFamily="18" charset="0"/>
                  <a:sym typeface="Arial" pitchFamily="34" charset="0"/>
                </a:endParaRPr>
              </a:p>
            </p:txBody>
          </p:sp>
        </p:grpSp>
        <p:grpSp>
          <p:nvGrpSpPr>
            <p:cNvPr id="26640" name="Group 28"/>
            <p:cNvGrpSpPr>
              <a:grpSpLocks/>
            </p:cNvGrpSpPr>
            <p:nvPr/>
          </p:nvGrpSpPr>
          <p:grpSpPr bwMode="auto">
            <a:xfrm>
              <a:off x="1176" y="327"/>
              <a:ext cx="488" cy="327"/>
              <a:chOff x="0" y="0"/>
              <a:chExt cx="488" cy="327"/>
            </a:xfrm>
          </p:grpSpPr>
          <p:sp>
            <p:nvSpPr>
              <p:cNvPr id="26686" name="Rectangle 29"/>
              <p:cNvSpPr>
                <a:spLocks noChangeArrowheads="1"/>
              </p:cNvSpPr>
              <p:nvPr/>
            </p:nvSpPr>
            <p:spPr bwMode="auto">
              <a:xfrm>
                <a:off x="43" y="0"/>
                <a:ext cx="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a:solidFill>
                      <a:schemeClr val="tx1"/>
                    </a:solidFill>
                    <a:latin typeface="Times New Roman" pitchFamily="18" charset="0"/>
                    <a:sym typeface="Arial" pitchFamily="34" charset="0"/>
                  </a:rPr>
                  <a:t>－</a:t>
                </a:r>
                <a:r>
                  <a:rPr lang="en-US" altLang="zh-CN">
                    <a:solidFill>
                      <a:schemeClr val="tx1"/>
                    </a:solidFill>
                    <a:latin typeface="Times New Roman" pitchFamily="18" charset="0"/>
                    <a:sym typeface="Arial" pitchFamily="34" charset="0"/>
                  </a:rPr>
                  <a:t>5</a:t>
                </a:r>
                <a:endParaRPr lang="zh-CN" altLang="en-US">
                  <a:solidFill>
                    <a:schemeClr val="tx1"/>
                  </a:solidFill>
                  <a:latin typeface="Times New Roman" pitchFamily="18" charset="0"/>
                  <a:sym typeface="Arial" pitchFamily="34" charset="0"/>
                </a:endParaRPr>
              </a:p>
              <a:p>
                <a:pPr algn="ctr" eaLnBrk="0" hangingPunct="0"/>
                <a:endParaRPr lang="zh-CN" altLang="en-US" sz="4000">
                  <a:solidFill>
                    <a:schemeClr val="tx1"/>
                  </a:solidFill>
                  <a:latin typeface="Times New Roman" pitchFamily="18" charset="0"/>
                  <a:sym typeface="Arial" pitchFamily="34" charset="0"/>
                </a:endParaRPr>
              </a:p>
            </p:txBody>
          </p:sp>
          <p:sp>
            <p:nvSpPr>
              <p:cNvPr id="26687" name="Rectangle 30"/>
              <p:cNvSpPr>
                <a:spLocks noChangeArrowheads="1"/>
              </p:cNvSpPr>
              <p:nvPr/>
            </p:nvSpPr>
            <p:spPr bwMode="auto">
              <a:xfrm>
                <a:off x="0" y="0"/>
                <a:ext cx="488"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endParaRPr lang="zh-CN" altLang="zh-CN">
                  <a:solidFill>
                    <a:srgbClr val="000000"/>
                  </a:solidFill>
                  <a:latin typeface="Times New Roman" pitchFamily="18" charset="0"/>
                  <a:sym typeface="Arial" pitchFamily="34" charset="0"/>
                </a:endParaRPr>
              </a:p>
            </p:txBody>
          </p:sp>
        </p:grpSp>
        <p:grpSp>
          <p:nvGrpSpPr>
            <p:cNvPr id="26641" name="Group 31"/>
            <p:cNvGrpSpPr>
              <a:grpSpLocks/>
            </p:cNvGrpSpPr>
            <p:nvPr/>
          </p:nvGrpSpPr>
          <p:grpSpPr bwMode="auto">
            <a:xfrm>
              <a:off x="1664" y="327"/>
              <a:ext cx="488" cy="327"/>
              <a:chOff x="0" y="0"/>
              <a:chExt cx="488" cy="327"/>
            </a:xfrm>
          </p:grpSpPr>
          <p:sp>
            <p:nvSpPr>
              <p:cNvPr id="26684" name="Rectangle 32"/>
              <p:cNvSpPr>
                <a:spLocks noChangeArrowheads="1"/>
              </p:cNvSpPr>
              <p:nvPr/>
            </p:nvSpPr>
            <p:spPr bwMode="auto">
              <a:xfrm>
                <a:off x="43" y="0"/>
                <a:ext cx="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a:solidFill>
                      <a:schemeClr val="tx1"/>
                    </a:solidFill>
                    <a:latin typeface="Times New Roman" pitchFamily="18" charset="0"/>
                    <a:sym typeface="Arial" pitchFamily="34" charset="0"/>
                  </a:rPr>
                  <a:t>1</a:t>
                </a:r>
                <a:endParaRPr lang="zh-CN" altLang="en-US">
                  <a:solidFill>
                    <a:schemeClr val="tx1"/>
                  </a:solidFill>
                  <a:latin typeface="Times New Roman" pitchFamily="18" charset="0"/>
                  <a:sym typeface="Arial" pitchFamily="34" charset="0"/>
                </a:endParaRPr>
              </a:p>
              <a:p>
                <a:pPr algn="ctr" eaLnBrk="0" hangingPunct="0"/>
                <a:endParaRPr lang="zh-CN" altLang="en-US">
                  <a:solidFill>
                    <a:schemeClr val="tx1"/>
                  </a:solidFill>
                  <a:latin typeface="Times New Roman" pitchFamily="18" charset="0"/>
                  <a:sym typeface="Arial" pitchFamily="34" charset="0"/>
                </a:endParaRPr>
              </a:p>
            </p:txBody>
          </p:sp>
          <p:sp>
            <p:nvSpPr>
              <p:cNvPr id="26685" name="Rectangle 33"/>
              <p:cNvSpPr>
                <a:spLocks noChangeArrowheads="1"/>
              </p:cNvSpPr>
              <p:nvPr/>
            </p:nvSpPr>
            <p:spPr bwMode="auto">
              <a:xfrm>
                <a:off x="0" y="0"/>
                <a:ext cx="488"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endParaRPr lang="zh-CN" altLang="zh-CN">
                  <a:solidFill>
                    <a:srgbClr val="000000"/>
                  </a:solidFill>
                  <a:latin typeface="Times New Roman" pitchFamily="18" charset="0"/>
                  <a:sym typeface="Arial" pitchFamily="34" charset="0"/>
                </a:endParaRPr>
              </a:p>
            </p:txBody>
          </p:sp>
        </p:grpSp>
        <p:grpSp>
          <p:nvGrpSpPr>
            <p:cNvPr id="26642" name="Group 34"/>
            <p:cNvGrpSpPr>
              <a:grpSpLocks/>
            </p:cNvGrpSpPr>
            <p:nvPr/>
          </p:nvGrpSpPr>
          <p:grpSpPr bwMode="auto">
            <a:xfrm>
              <a:off x="2152" y="327"/>
              <a:ext cx="419" cy="327"/>
              <a:chOff x="0" y="0"/>
              <a:chExt cx="419" cy="327"/>
            </a:xfrm>
          </p:grpSpPr>
          <p:sp>
            <p:nvSpPr>
              <p:cNvPr id="26682" name="Rectangle 35"/>
              <p:cNvSpPr>
                <a:spLocks noChangeArrowheads="1"/>
              </p:cNvSpPr>
              <p:nvPr/>
            </p:nvSpPr>
            <p:spPr bwMode="auto">
              <a:xfrm>
                <a:off x="43" y="0"/>
                <a:ext cx="3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a:solidFill>
                      <a:schemeClr val="tx1"/>
                    </a:solidFill>
                    <a:latin typeface="Times New Roman" pitchFamily="18" charset="0"/>
                    <a:sym typeface="Arial" pitchFamily="34" charset="0"/>
                  </a:rPr>
                  <a:t>3</a:t>
                </a:r>
                <a:endParaRPr lang="zh-CN" altLang="en-US">
                  <a:solidFill>
                    <a:schemeClr val="tx1"/>
                  </a:solidFill>
                  <a:latin typeface="Times New Roman" pitchFamily="18" charset="0"/>
                  <a:sym typeface="Arial" pitchFamily="34" charset="0"/>
                </a:endParaRPr>
              </a:p>
              <a:p>
                <a:pPr algn="ctr" eaLnBrk="0" hangingPunct="0"/>
                <a:endParaRPr lang="zh-CN" altLang="en-US">
                  <a:solidFill>
                    <a:schemeClr val="tx1"/>
                  </a:solidFill>
                  <a:latin typeface="Times New Roman" pitchFamily="18" charset="0"/>
                  <a:sym typeface="Arial" pitchFamily="34" charset="0"/>
                </a:endParaRPr>
              </a:p>
            </p:txBody>
          </p:sp>
          <p:sp>
            <p:nvSpPr>
              <p:cNvPr id="26683" name="Rectangle 36"/>
              <p:cNvSpPr>
                <a:spLocks noChangeArrowheads="1"/>
              </p:cNvSpPr>
              <p:nvPr/>
            </p:nvSpPr>
            <p:spPr bwMode="auto">
              <a:xfrm>
                <a:off x="0" y="0"/>
                <a:ext cx="419"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endParaRPr lang="zh-CN" altLang="zh-CN">
                  <a:solidFill>
                    <a:srgbClr val="000000"/>
                  </a:solidFill>
                  <a:latin typeface="Times New Roman" pitchFamily="18" charset="0"/>
                  <a:sym typeface="Arial" pitchFamily="34" charset="0"/>
                </a:endParaRPr>
              </a:p>
            </p:txBody>
          </p:sp>
        </p:grpSp>
        <p:grpSp>
          <p:nvGrpSpPr>
            <p:cNvPr id="26643" name="Group 37"/>
            <p:cNvGrpSpPr>
              <a:grpSpLocks/>
            </p:cNvGrpSpPr>
            <p:nvPr/>
          </p:nvGrpSpPr>
          <p:grpSpPr bwMode="auto">
            <a:xfrm>
              <a:off x="2571" y="327"/>
              <a:ext cx="653" cy="327"/>
              <a:chOff x="0" y="0"/>
              <a:chExt cx="653" cy="327"/>
            </a:xfrm>
          </p:grpSpPr>
          <p:sp>
            <p:nvSpPr>
              <p:cNvPr id="26680" name="Rectangle 38"/>
              <p:cNvSpPr>
                <a:spLocks noChangeArrowheads="1"/>
              </p:cNvSpPr>
              <p:nvPr/>
            </p:nvSpPr>
            <p:spPr bwMode="auto">
              <a:xfrm>
                <a:off x="43" y="0"/>
                <a:ext cx="56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1800">
                    <a:solidFill>
                      <a:schemeClr val="tx1"/>
                    </a:solidFill>
                    <a:latin typeface="Times New Roman" pitchFamily="18" charset="0"/>
                    <a:sym typeface="Arial" pitchFamily="34" charset="0"/>
                  </a:rPr>
                  <a:t> </a:t>
                </a:r>
              </a:p>
              <a:p>
                <a:pPr algn="ctr" eaLnBrk="0" hangingPunct="0"/>
                <a:endParaRPr lang="zh-CN" altLang="en-US">
                  <a:solidFill>
                    <a:schemeClr val="tx1"/>
                  </a:solidFill>
                  <a:latin typeface="Times New Roman" pitchFamily="18" charset="0"/>
                  <a:sym typeface="Arial" pitchFamily="34" charset="0"/>
                </a:endParaRPr>
              </a:p>
            </p:txBody>
          </p:sp>
          <p:sp>
            <p:nvSpPr>
              <p:cNvPr id="26681" name="Rectangle 39"/>
              <p:cNvSpPr>
                <a:spLocks noChangeArrowheads="1"/>
              </p:cNvSpPr>
              <p:nvPr/>
            </p:nvSpPr>
            <p:spPr bwMode="auto">
              <a:xfrm>
                <a:off x="0" y="0"/>
                <a:ext cx="653"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endParaRPr lang="zh-CN" altLang="zh-CN">
                  <a:solidFill>
                    <a:srgbClr val="000000"/>
                  </a:solidFill>
                  <a:latin typeface="Times New Roman" pitchFamily="18" charset="0"/>
                  <a:sym typeface="Arial" pitchFamily="34" charset="0"/>
                </a:endParaRPr>
              </a:p>
            </p:txBody>
          </p:sp>
        </p:grpSp>
        <p:grpSp>
          <p:nvGrpSpPr>
            <p:cNvPr id="26644" name="Group 40"/>
            <p:cNvGrpSpPr>
              <a:grpSpLocks/>
            </p:cNvGrpSpPr>
            <p:nvPr/>
          </p:nvGrpSpPr>
          <p:grpSpPr bwMode="auto">
            <a:xfrm>
              <a:off x="0" y="654"/>
              <a:ext cx="588" cy="327"/>
              <a:chOff x="0" y="0"/>
              <a:chExt cx="588" cy="327"/>
            </a:xfrm>
          </p:grpSpPr>
          <p:sp>
            <p:nvSpPr>
              <p:cNvPr id="26678" name="Rectangle 41"/>
              <p:cNvSpPr>
                <a:spLocks noChangeArrowheads="1"/>
              </p:cNvSpPr>
              <p:nvPr/>
            </p:nvSpPr>
            <p:spPr bwMode="auto">
              <a:xfrm>
                <a:off x="43" y="0"/>
                <a:ext cx="5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a:solidFill>
                      <a:schemeClr val="tx1"/>
                    </a:solidFill>
                    <a:latin typeface="Times New Roman" pitchFamily="18" charset="0"/>
                    <a:sym typeface="Arial" pitchFamily="34" charset="0"/>
                  </a:rPr>
                  <a:t>T</a:t>
                </a:r>
                <a:r>
                  <a:rPr lang="en-US" altLang="zh-CN" baseline="-30000">
                    <a:solidFill>
                      <a:schemeClr val="tx1"/>
                    </a:solidFill>
                    <a:latin typeface="Times New Roman" pitchFamily="18" charset="0"/>
                    <a:sym typeface="Arial" pitchFamily="34" charset="0"/>
                  </a:rPr>
                  <a:t>2</a:t>
                </a:r>
                <a:endParaRPr lang="en-US" altLang="zh-CN">
                  <a:solidFill>
                    <a:schemeClr val="tx1"/>
                  </a:solidFill>
                  <a:latin typeface="Times New Roman" pitchFamily="18" charset="0"/>
                  <a:sym typeface="Arial" pitchFamily="34" charset="0"/>
                </a:endParaRPr>
              </a:p>
              <a:p>
                <a:pPr algn="ctr" eaLnBrk="0" hangingPunct="0"/>
                <a:endParaRPr lang="zh-CN" altLang="en-US">
                  <a:solidFill>
                    <a:schemeClr val="tx1"/>
                  </a:solidFill>
                  <a:latin typeface="Times New Roman" pitchFamily="18" charset="0"/>
                  <a:sym typeface="Arial" pitchFamily="34" charset="0"/>
                </a:endParaRPr>
              </a:p>
            </p:txBody>
          </p:sp>
          <p:sp>
            <p:nvSpPr>
              <p:cNvPr id="26679" name="Rectangle 42"/>
              <p:cNvSpPr>
                <a:spLocks noChangeArrowheads="1"/>
              </p:cNvSpPr>
              <p:nvPr/>
            </p:nvSpPr>
            <p:spPr bwMode="auto">
              <a:xfrm>
                <a:off x="0" y="0"/>
                <a:ext cx="588"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endParaRPr lang="zh-CN" altLang="zh-CN">
                  <a:solidFill>
                    <a:srgbClr val="000000"/>
                  </a:solidFill>
                  <a:latin typeface="Times New Roman" pitchFamily="18" charset="0"/>
                  <a:sym typeface="Arial" pitchFamily="34" charset="0"/>
                </a:endParaRPr>
              </a:p>
            </p:txBody>
          </p:sp>
        </p:grpSp>
        <p:grpSp>
          <p:nvGrpSpPr>
            <p:cNvPr id="26645" name="Group 43"/>
            <p:cNvGrpSpPr>
              <a:grpSpLocks/>
            </p:cNvGrpSpPr>
            <p:nvPr/>
          </p:nvGrpSpPr>
          <p:grpSpPr bwMode="auto">
            <a:xfrm>
              <a:off x="588" y="654"/>
              <a:ext cx="588" cy="327"/>
              <a:chOff x="0" y="0"/>
              <a:chExt cx="588" cy="327"/>
            </a:xfrm>
          </p:grpSpPr>
          <p:sp>
            <p:nvSpPr>
              <p:cNvPr id="26676" name="Rectangle 44"/>
              <p:cNvSpPr>
                <a:spLocks noChangeArrowheads="1"/>
              </p:cNvSpPr>
              <p:nvPr/>
            </p:nvSpPr>
            <p:spPr bwMode="auto">
              <a:xfrm>
                <a:off x="43" y="0"/>
                <a:ext cx="5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a:solidFill>
                      <a:schemeClr val="tx1"/>
                    </a:solidFill>
                    <a:latin typeface="Times New Roman" pitchFamily="18" charset="0"/>
                    <a:sym typeface="Arial" pitchFamily="34" charset="0"/>
                  </a:rPr>
                  <a:t>－</a:t>
                </a:r>
                <a:r>
                  <a:rPr lang="en-US" altLang="zh-CN">
                    <a:solidFill>
                      <a:schemeClr val="tx1"/>
                    </a:solidFill>
                    <a:latin typeface="Times New Roman" pitchFamily="18" charset="0"/>
                    <a:sym typeface="Arial" pitchFamily="34" charset="0"/>
                  </a:rPr>
                  <a:t>4</a:t>
                </a:r>
                <a:endParaRPr lang="zh-CN" altLang="en-US">
                  <a:solidFill>
                    <a:schemeClr val="tx1"/>
                  </a:solidFill>
                  <a:latin typeface="Times New Roman" pitchFamily="18" charset="0"/>
                  <a:sym typeface="Arial" pitchFamily="34" charset="0"/>
                </a:endParaRPr>
              </a:p>
              <a:p>
                <a:pPr algn="ctr" eaLnBrk="0" hangingPunct="0"/>
                <a:endParaRPr lang="zh-CN" altLang="en-US">
                  <a:solidFill>
                    <a:schemeClr val="tx1"/>
                  </a:solidFill>
                  <a:latin typeface="Times New Roman" pitchFamily="18" charset="0"/>
                  <a:sym typeface="Arial" pitchFamily="34" charset="0"/>
                </a:endParaRPr>
              </a:p>
            </p:txBody>
          </p:sp>
          <p:sp>
            <p:nvSpPr>
              <p:cNvPr id="26677" name="Rectangle 45"/>
              <p:cNvSpPr>
                <a:spLocks noChangeArrowheads="1"/>
              </p:cNvSpPr>
              <p:nvPr/>
            </p:nvSpPr>
            <p:spPr bwMode="auto">
              <a:xfrm>
                <a:off x="0" y="0"/>
                <a:ext cx="588"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endParaRPr lang="zh-CN" altLang="zh-CN">
                  <a:solidFill>
                    <a:srgbClr val="000000"/>
                  </a:solidFill>
                  <a:latin typeface="Times New Roman" pitchFamily="18" charset="0"/>
                  <a:sym typeface="Arial" pitchFamily="34" charset="0"/>
                </a:endParaRPr>
              </a:p>
            </p:txBody>
          </p:sp>
        </p:grpSp>
        <p:grpSp>
          <p:nvGrpSpPr>
            <p:cNvPr id="26646" name="Group 46"/>
            <p:cNvGrpSpPr>
              <a:grpSpLocks/>
            </p:cNvGrpSpPr>
            <p:nvPr/>
          </p:nvGrpSpPr>
          <p:grpSpPr bwMode="auto">
            <a:xfrm>
              <a:off x="1176" y="654"/>
              <a:ext cx="488" cy="327"/>
              <a:chOff x="0" y="0"/>
              <a:chExt cx="488" cy="327"/>
            </a:xfrm>
          </p:grpSpPr>
          <p:sp>
            <p:nvSpPr>
              <p:cNvPr id="26674" name="Rectangle 47"/>
              <p:cNvSpPr>
                <a:spLocks noChangeArrowheads="1"/>
              </p:cNvSpPr>
              <p:nvPr/>
            </p:nvSpPr>
            <p:spPr bwMode="auto">
              <a:xfrm>
                <a:off x="43" y="0"/>
                <a:ext cx="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a:solidFill>
                      <a:schemeClr val="tx1"/>
                    </a:solidFill>
                    <a:latin typeface="Times New Roman" pitchFamily="18" charset="0"/>
                    <a:sym typeface="Arial" pitchFamily="34" charset="0"/>
                  </a:rPr>
                  <a:t>3</a:t>
                </a:r>
                <a:endParaRPr lang="zh-CN" altLang="en-US">
                  <a:solidFill>
                    <a:schemeClr val="tx1"/>
                  </a:solidFill>
                  <a:latin typeface="Times New Roman" pitchFamily="18" charset="0"/>
                  <a:sym typeface="Arial" pitchFamily="34" charset="0"/>
                </a:endParaRPr>
              </a:p>
              <a:p>
                <a:pPr algn="ctr" eaLnBrk="0" hangingPunct="0"/>
                <a:endParaRPr lang="zh-CN" altLang="en-US" sz="4000">
                  <a:solidFill>
                    <a:schemeClr val="tx1"/>
                  </a:solidFill>
                  <a:latin typeface="Times New Roman" pitchFamily="18" charset="0"/>
                  <a:sym typeface="Arial" pitchFamily="34" charset="0"/>
                </a:endParaRPr>
              </a:p>
            </p:txBody>
          </p:sp>
          <p:sp>
            <p:nvSpPr>
              <p:cNvPr id="26675" name="Rectangle 48"/>
              <p:cNvSpPr>
                <a:spLocks noChangeArrowheads="1"/>
              </p:cNvSpPr>
              <p:nvPr/>
            </p:nvSpPr>
            <p:spPr bwMode="auto">
              <a:xfrm>
                <a:off x="0" y="0"/>
                <a:ext cx="488"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endParaRPr lang="zh-CN" altLang="zh-CN">
                  <a:solidFill>
                    <a:srgbClr val="000000"/>
                  </a:solidFill>
                  <a:latin typeface="Times New Roman" pitchFamily="18" charset="0"/>
                  <a:sym typeface="Arial" pitchFamily="34" charset="0"/>
                </a:endParaRPr>
              </a:p>
            </p:txBody>
          </p:sp>
        </p:grpSp>
        <p:grpSp>
          <p:nvGrpSpPr>
            <p:cNvPr id="26647" name="Group 49"/>
            <p:cNvGrpSpPr>
              <a:grpSpLocks/>
            </p:cNvGrpSpPr>
            <p:nvPr/>
          </p:nvGrpSpPr>
          <p:grpSpPr bwMode="auto">
            <a:xfrm>
              <a:off x="1664" y="654"/>
              <a:ext cx="488" cy="327"/>
              <a:chOff x="0" y="0"/>
              <a:chExt cx="488" cy="327"/>
            </a:xfrm>
          </p:grpSpPr>
          <p:sp>
            <p:nvSpPr>
              <p:cNvPr id="26672" name="Rectangle 50"/>
              <p:cNvSpPr>
                <a:spLocks noChangeArrowheads="1"/>
              </p:cNvSpPr>
              <p:nvPr/>
            </p:nvSpPr>
            <p:spPr bwMode="auto">
              <a:xfrm>
                <a:off x="43" y="0"/>
                <a:ext cx="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a:solidFill>
                      <a:schemeClr val="tx1"/>
                    </a:solidFill>
                    <a:latin typeface="Times New Roman" pitchFamily="18" charset="0"/>
                    <a:sym typeface="Arial" pitchFamily="34" charset="0"/>
                  </a:rPr>
                  <a:t>3</a:t>
                </a:r>
                <a:endParaRPr lang="zh-CN" altLang="en-US">
                  <a:solidFill>
                    <a:schemeClr val="tx1"/>
                  </a:solidFill>
                  <a:latin typeface="Times New Roman" pitchFamily="18" charset="0"/>
                  <a:sym typeface="Arial" pitchFamily="34" charset="0"/>
                </a:endParaRPr>
              </a:p>
              <a:p>
                <a:pPr algn="ctr" eaLnBrk="0" hangingPunct="0"/>
                <a:endParaRPr lang="zh-CN" altLang="en-US" sz="4000">
                  <a:solidFill>
                    <a:schemeClr val="tx1"/>
                  </a:solidFill>
                  <a:latin typeface="Times New Roman" pitchFamily="18" charset="0"/>
                  <a:sym typeface="Arial" pitchFamily="34" charset="0"/>
                </a:endParaRPr>
              </a:p>
            </p:txBody>
          </p:sp>
          <p:sp>
            <p:nvSpPr>
              <p:cNvPr id="26673" name="Rectangle 51"/>
              <p:cNvSpPr>
                <a:spLocks noChangeArrowheads="1"/>
              </p:cNvSpPr>
              <p:nvPr/>
            </p:nvSpPr>
            <p:spPr bwMode="auto">
              <a:xfrm>
                <a:off x="0" y="0"/>
                <a:ext cx="488"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endParaRPr lang="zh-CN" altLang="zh-CN">
                  <a:solidFill>
                    <a:srgbClr val="000000"/>
                  </a:solidFill>
                  <a:latin typeface="Times New Roman" pitchFamily="18" charset="0"/>
                  <a:sym typeface="Arial" pitchFamily="34" charset="0"/>
                </a:endParaRPr>
              </a:p>
            </p:txBody>
          </p:sp>
        </p:grpSp>
        <p:grpSp>
          <p:nvGrpSpPr>
            <p:cNvPr id="26648" name="Group 52"/>
            <p:cNvGrpSpPr>
              <a:grpSpLocks/>
            </p:cNvGrpSpPr>
            <p:nvPr/>
          </p:nvGrpSpPr>
          <p:grpSpPr bwMode="auto">
            <a:xfrm>
              <a:off x="2152" y="654"/>
              <a:ext cx="419" cy="327"/>
              <a:chOff x="0" y="0"/>
              <a:chExt cx="419" cy="327"/>
            </a:xfrm>
          </p:grpSpPr>
          <p:sp>
            <p:nvSpPr>
              <p:cNvPr id="26670" name="Rectangle 53"/>
              <p:cNvSpPr>
                <a:spLocks noChangeArrowheads="1"/>
              </p:cNvSpPr>
              <p:nvPr/>
            </p:nvSpPr>
            <p:spPr bwMode="auto">
              <a:xfrm>
                <a:off x="43" y="0"/>
                <a:ext cx="3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a:solidFill>
                      <a:schemeClr val="tx1"/>
                    </a:solidFill>
                    <a:latin typeface="Times New Roman" pitchFamily="18" charset="0"/>
                    <a:sym typeface="Arial" pitchFamily="34" charset="0"/>
                  </a:rPr>
                  <a:t>10</a:t>
                </a:r>
                <a:endParaRPr lang="zh-CN" altLang="en-US">
                  <a:solidFill>
                    <a:schemeClr val="tx1"/>
                  </a:solidFill>
                  <a:latin typeface="Times New Roman" pitchFamily="18" charset="0"/>
                  <a:sym typeface="Arial" pitchFamily="34" charset="0"/>
                </a:endParaRPr>
              </a:p>
              <a:p>
                <a:pPr algn="ctr" eaLnBrk="0" hangingPunct="0"/>
                <a:endParaRPr lang="zh-CN" altLang="en-US" sz="4000">
                  <a:solidFill>
                    <a:schemeClr val="tx1"/>
                  </a:solidFill>
                  <a:latin typeface="Times New Roman" pitchFamily="18" charset="0"/>
                  <a:sym typeface="Arial" pitchFamily="34" charset="0"/>
                </a:endParaRPr>
              </a:p>
            </p:txBody>
          </p:sp>
          <p:sp>
            <p:nvSpPr>
              <p:cNvPr id="26671" name="Rectangle 54"/>
              <p:cNvSpPr>
                <a:spLocks noChangeArrowheads="1"/>
              </p:cNvSpPr>
              <p:nvPr/>
            </p:nvSpPr>
            <p:spPr bwMode="auto">
              <a:xfrm>
                <a:off x="0" y="0"/>
                <a:ext cx="419"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endParaRPr lang="zh-CN" altLang="zh-CN">
                  <a:solidFill>
                    <a:srgbClr val="000000"/>
                  </a:solidFill>
                  <a:latin typeface="Times New Roman" pitchFamily="18" charset="0"/>
                  <a:sym typeface="Arial" pitchFamily="34" charset="0"/>
                </a:endParaRPr>
              </a:p>
            </p:txBody>
          </p:sp>
        </p:grpSp>
        <p:grpSp>
          <p:nvGrpSpPr>
            <p:cNvPr id="26649" name="Group 55"/>
            <p:cNvGrpSpPr>
              <a:grpSpLocks/>
            </p:cNvGrpSpPr>
            <p:nvPr/>
          </p:nvGrpSpPr>
          <p:grpSpPr bwMode="auto">
            <a:xfrm>
              <a:off x="2571" y="654"/>
              <a:ext cx="653" cy="327"/>
              <a:chOff x="0" y="0"/>
              <a:chExt cx="653" cy="327"/>
            </a:xfrm>
          </p:grpSpPr>
          <p:sp>
            <p:nvSpPr>
              <p:cNvPr id="26668" name="Rectangle 56"/>
              <p:cNvSpPr>
                <a:spLocks noChangeArrowheads="1"/>
              </p:cNvSpPr>
              <p:nvPr/>
            </p:nvSpPr>
            <p:spPr bwMode="auto">
              <a:xfrm>
                <a:off x="43" y="0"/>
                <a:ext cx="56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1800">
                    <a:solidFill>
                      <a:schemeClr val="tx1"/>
                    </a:solidFill>
                    <a:latin typeface="Times New Roman" pitchFamily="18" charset="0"/>
                    <a:sym typeface="Arial" pitchFamily="34" charset="0"/>
                  </a:rPr>
                  <a:t> </a:t>
                </a:r>
              </a:p>
              <a:p>
                <a:pPr algn="ctr" eaLnBrk="0" hangingPunct="0"/>
                <a:endParaRPr lang="zh-CN" altLang="en-US">
                  <a:solidFill>
                    <a:schemeClr val="tx1"/>
                  </a:solidFill>
                  <a:latin typeface="Times New Roman" pitchFamily="18" charset="0"/>
                  <a:sym typeface="Arial" pitchFamily="34" charset="0"/>
                </a:endParaRPr>
              </a:p>
            </p:txBody>
          </p:sp>
          <p:sp>
            <p:nvSpPr>
              <p:cNvPr id="26669" name="Rectangle 57"/>
              <p:cNvSpPr>
                <a:spLocks noChangeArrowheads="1"/>
              </p:cNvSpPr>
              <p:nvPr/>
            </p:nvSpPr>
            <p:spPr bwMode="auto">
              <a:xfrm>
                <a:off x="0" y="0"/>
                <a:ext cx="653"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endParaRPr lang="zh-CN" altLang="zh-CN">
                  <a:solidFill>
                    <a:srgbClr val="000000"/>
                  </a:solidFill>
                  <a:latin typeface="Times New Roman" pitchFamily="18" charset="0"/>
                  <a:sym typeface="Arial" pitchFamily="34" charset="0"/>
                </a:endParaRPr>
              </a:p>
            </p:txBody>
          </p:sp>
        </p:grpSp>
        <p:grpSp>
          <p:nvGrpSpPr>
            <p:cNvPr id="26650" name="Group 58"/>
            <p:cNvGrpSpPr>
              <a:grpSpLocks/>
            </p:cNvGrpSpPr>
            <p:nvPr/>
          </p:nvGrpSpPr>
          <p:grpSpPr bwMode="auto">
            <a:xfrm>
              <a:off x="0" y="981"/>
              <a:ext cx="588" cy="327"/>
              <a:chOff x="0" y="0"/>
              <a:chExt cx="588" cy="327"/>
            </a:xfrm>
          </p:grpSpPr>
          <p:sp>
            <p:nvSpPr>
              <p:cNvPr id="26666" name="Rectangle 59"/>
              <p:cNvSpPr>
                <a:spLocks noChangeArrowheads="1"/>
              </p:cNvSpPr>
              <p:nvPr/>
            </p:nvSpPr>
            <p:spPr bwMode="auto">
              <a:xfrm>
                <a:off x="43" y="0"/>
                <a:ext cx="5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a:solidFill>
                      <a:schemeClr val="tx1"/>
                    </a:solidFill>
                    <a:latin typeface="Times New Roman" pitchFamily="18" charset="0"/>
                    <a:sym typeface="Arial" pitchFamily="34" charset="0"/>
                  </a:rPr>
                  <a:t>T</a:t>
                </a:r>
                <a:r>
                  <a:rPr lang="en-US" altLang="zh-CN" baseline="-30000">
                    <a:solidFill>
                      <a:schemeClr val="tx1"/>
                    </a:solidFill>
                    <a:latin typeface="Times New Roman" pitchFamily="18" charset="0"/>
                    <a:sym typeface="Arial" pitchFamily="34" charset="0"/>
                  </a:rPr>
                  <a:t>3</a:t>
                </a:r>
                <a:endParaRPr lang="en-US" altLang="zh-CN">
                  <a:solidFill>
                    <a:schemeClr val="tx1"/>
                  </a:solidFill>
                  <a:latin typeface="Times New Roman" pitchFamily="18" charset="0"/>
                  <a:sym typeface="Arial" pitchFamily="34" charset="0"/>
                </a:endParaRPr>
              </a:p>
              <a:p>
                <a:pPr algn="ctr" eaLnBrk="0" hangingPunct="0"/>
                <a:endParaRPr lang="zh-CN" altLang="en-US">
                  <a:solidFill>
                    <a:schemeClr val="tx1"/>
                  </a:solidFill>
                  <a:latin typeface="Times New Roman" pitchFamily="18" charset="0"/>
                  <a:sym typeface="Arial" pitchFamily="34" charset="0"/>
                </a:endParaRPr>
              </a:p>
            </p:txBody>
          </p:sp>
          <p:sp>
            <p:nvSpPr>
              <p:cNvPr id="26667" name="Rectangle 60"/>
              <p:cNvSpPr>
                <a:spLocks noChangeArrowheads="1"/>
              </p:cNvSpPr>
              <p:nvPr/>
            </p:nvSpPr>
            <p:spPr bwMode="auto">
              <a:xfrm>
                <a:off x="0" y="0"/>
                <a:ext cx="588"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endParaRPr lang="zh-CN" altLang="zh-CN">
                  <a:solidFill>
                    <a:srgbClr val="000000"/>
                  </a:solidFill>
                  <a:latin typeface="Times New Roman" pitchFamily="18" charset="0"/>
                  <a:sym typeface="Arial" pitchFamily="34" charset="0"/>
                </a:endParaRPr>
              </a:p>
            </p:txBody>
          </p:sp>
        </p:grpSp>
        <p:grpSp>
          <p:nvGrpSpPr>
            <p:cNvPr id="26651" name="Group 61"/>
            <p:cNvGrpSpPr>
              <a:grpSpLocks/>
            </p:cNvGrpSpPr>
            <p:nvPr/>
          </p:nvGrpSpPr>
          <p:grpSpPr bwMode="auto">
            <a:xfrm>
              <a:off x="588" y="981"/>
              <a:ext cx="588" cy="327"/>
              <a:chOff x="0" y="0"/>
              <a:chExt cx="588" cy="327"/>
            </a:xfrm>
          </p:grpSpPr>
          <p:sp>
            <p:nvSpPr>
              <p:cNvPr id="26664" name="Rectangle 62"/>
              <p:cNvSpPr>
                <a:spLocks noChangeArrowheads="1"/>
              </p:cNvSpPr>
              <p:nvPr/>
            </p:nvSpPr>
            <p:spPr bwMode="auto">
              <a:xfrm>
                <a:off x="43" y="0"/>
                <a:ext cx="5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a:solidFill>
                      <a:schemeClr val="tx1"/>
                    </a:solidFill>
                    <a:latin typeface="Times New Roman" pitchFamily="18" charset="0"/>
                    <a:sym typeface="Arial" pitchFamily="34" charset="0"/>
                  </a:rPr>
                  <a:t>－</a:t>
                </a:r>
                <a:r>
                  <a:rPr lang="en-US" altLang="zh-CN">
                    <a:solidFill>
                      <a:schemeClr val="tx1"/>
                    </a:solidFill>
                    <a:latin typeface="Times New Roman" pitchFamily="18" charset="0"/>
                    <a:sym typeface="Arial" pitchFamily="34" charset="0"/>
                  </a:rPr>
                  <a:t>4</a:t>
                </a:r>
                <a:endParaRPr lang="zh-CN" altLang="en-US">
                  <a:solidFill>
                    <a:schemeClr val="tx1"/>
                  </a:solidFill>
                  <a:latin typeface="Times New Roman" pitchFamily="18" charset="0"/>
                  <a:sym typeface="Arial" pitchFamily="34" charset="0"/>
                </a:endParaRPr>
              </a:p>
              <a:p>
                <a:pPr algn="ctr" eaLnBrk="0" hangingPunct="0"/>
                <a:endParaRPr lang="zh-CN" altLang="en-US">
                  <a:solidFill>
                    <a:schemeClr val="tx1"/>
                  </a:solidFill>
                  <a:latin typeface="Times New Roman" pitchFamily="18" charset="0"/>
                  <a:sym typeface="Arial" pitchFamily="34" charset="0"/>
                </a:endParaRPr>
              </a:p>
            </p:txBody>
          </p:sp>
          <p:sp>
            <p:nvSpPr>
              <p:cNvPr id="26665" name="Rectangle 63"/>
              <p:cNvSpPr>
                <a:spLocks noChangeArrowheads="1"/>
              </p:cNvSpPr>
              <p:nvPr/>
            </p:nvSpPr>
            <p:spPr bwMode="auto">
              <a:xfrm>
                <a:off x="0" y="0"/>
                <a:ext cx="588"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endParaRPr lang="zh-CN" altLang="zh-CN">
                  <a:solidFill>
                    <a:srgbClr val="000000"/>
                  </a:solidFill>
                  <a:latin typeface="Times New Roman" pitchFamily="18" charset="0"/>
                  <a:sym typeface="Arial" pitchFamily="34" charset="0"/>
                </a:endParaRPr>
              </a:p>
            </p:txBody>
          </p:sp>
        </p:grpSp>
        <p:grpSp>
          <p:nvGrpSpPr>
            <p:cNvPr id="26652" name="Group 64"/>
            <p:cNvGrpSpPr>
              <a:grpSpLocks/>
            </p:cNvGrpSpPr>
            <p:nvPr/>
          </p:nvGrpSpPr>
          <p:grpSpPr bwMode="auto">
            <a:xfrm>
              <a:off x="1176" y="981"/>
              <a:ext cx="488" cy="327"/>
              <a:chOff x="0" y="0"/>
              <a:chExt cx="488" cy="327"/>
            </a:xfrm>
          </p:grpSpPr>
          <p:sp>
            <p:nvSpPr>
              <p:cNvPr id="26662" name="Rectangle 65"/>
              <p:cNvSpPr>
                <a:spLocks noChangeArrowheads="1"/>
              </p:cNvSpPr>
              <p:nvPr/>
            </p:nvSpPr>
            <p:spPr bwMode="auto">
              <a:xfrm>
                <a:off x="43" y="0"/>
                <a:ext cx="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a:solidFill>
                      <a:schemeClr val="tx1"/>
                    </a:solidFill>
                    <a:latin typeface="Times New Roman" pitchFamily="18" charset="0"/>
                    <a:sym typeface="Arial" pitchFamily="34" charset="0"/>
                  </a:rPr>
                  <a:t>6</a:t>
                </a:r>
                <a:endParaRPr lang="zh-CN" altLang="en-US">
                  <a:solidFill>
                    <a:schemeClr val="tx1"/>
                  </a:solidFill>
                  <a:latin typeface="Times New Roman" pitchFamily="18" charset="0"/>
                  <a:sym typeface="Arial" pitchFamily="34" charset="0"/>
                </a:endParaRPr>
              </a:p>
              <a:p>
                <a:pPr algn="ctr" eaLnBrk="0" hangingPunct="0"/>
                <a:endParaRPr lang="zh-CN" altLang="en-US" sz="4000">
                  <a:solidFill>
                    <a:schemeClr val="tx1"/>
                  </a:solidFill>
                  <a:latin typeface="Times New Roman" pitchFamily="18" charset="0"/>
                  <a:sym typeface="Arial" pitchFamily="34" charset="0"/>
                </a:endParaRPr>
              </a:p>
            </p:txBody>
          </p:sp>
          <p:sp>
            <p:nvSpPr>
              <p:cNvPr id="26663" name="Rectangle 66"/>
              <p:cNvSpPr>
                <a:spLocks noChangeArrowheads="1"/>
              </p:cNvSpPr>
              <p:nvPr/>
            </p:nvSpPr>
            <p:spPr bwMode="auto">
              <a:xfrm>
                <a:off x="0" y="0"/>
                <a:ext cx="488"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endParaRPr lang="zh-CN" altLang="zh-CN">
                  <a:solidFill>
                    <a:srgbClr val="000000"/>
                  </a:solidFill>
                  <a:latin typeface="Times New Roman" pitchFamily="18" charset="0"/>
                  <a:sym typeface="Arial" pitchFamily="34" charset="0"/>
                </a:endParaRPr>
              </a:p>
            </p:txBody>
          </p:sp>
        </p:grpSp>
        <p:grpSp>
          <p:nvGrpSpPr>
            <p:cNvPr id="26653" name="Group 67"/>
            <p:cNvGrpSpPr>
              <a:grpSpLocks/>
            </p:cNvGrpSpPr>
            <p:nvPr/>
          </p:nvGrpSpPr>
          <p:grpSpPr bwMode="auto">
            <a:xfrm>
              <a:off x="1664" y="981"/>
              <a:ext cx="488" cy="327"/>
              <a:chOff x="0" y="0"/>
              <a:chExt cx="488" cy="327"/>
            </a:xfrm>
          </p:grpSpPr>
          <p:sp>
            <p:nvSpPr>
              <p:cNvPr id="26660" name="Rectangle 68"/>
              <p:cNvSpPr>
                <a:spLocks noChangeArrowheads="1"/>
              </p:cNvSpPr>
              <p:nvPr/>
            </p:nvSpPr>
            <p:spPr bwMode="auto">
              <a:xfrm>
                <a:off x="43" y="0"/>
                <a:ext cx="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a:solidFill>
                      <a:schemeClr val="tx1"/>
                    </a:solidFill>
                    <a:latin typeface="Times New Roman" pitchFamily="18" charset="0"/>
                    <a:sym typeface="Arial" pitchFamily="34" charset="0"/>
                  </a:rPr>
                  <a:t>0</a:t>
                </a:r>
                <a:endParaRPr lang="zh-CN" altLang="en-US">
                  <a:solidFill>
                    <a:schemeClr val="tx1"/>
                  </a:solidFill>
                  <a:latin typeface="Times New Roman" pitchFamily="18" charset="0"/>
                  <a:sym typeface="Arial" pitchFamily="34" charset="0"/>
                </a:endParaRPr>
              </a:p>
              <a:p>
                <a:pPr algn="ctr" eaLnBrk="0" hangingPunct="0"/>
                <a:endParaRPr lang="zh-CN" altLang="en-US">
                  <a:solidFill>
                    <a:schemeClr val="tx1"/>
                  </a:solidFill>
                  <a:latin typeface="Times New Roman" pitchFamily="18" charset="0"/>
                  <a:sym typeface="Arial" pitchFamily="34" charset="0"/>
                </a:endParaRPr>
              </a:p>
            </p:txBody>
          </p:sp>
          <p:sp>
            <p:nvSpPr>
              <p:cNvPr id="26661" name="Rectangle 69"/>
              <p:cNvSpPr>
                <a:spLocks noChangeArrowheads="1"/>
              </p:cNvSpPr>
              <p:nvPr/>
            </p:nvSpPr>
            <p:spPr bwMode="auto">
              <a:xfrm>
                <a:off x="0" y="0"/>
                <a:ext cx="488"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endParaRPr lang="zh-CN" altLang="zh-CN">
                  <a:solidFill>
                    <a:srgbClr val="000000"/>
                  </a:solidFill>
                  <a:latin typeface="Times New Roman" pitchFamily="18" charset="0"/>
                  <a:sym typeface="Arial" pitchFamily="34" charset="0"/>
                </a:endParaRPr>
              </a:p>
            </p:txBody>
          </p:sp>
        </p:grpSp>
        <p:grpSp>
          <p:nvGrpSpPr>
            <p:cNvPr id="26654" name="Group 70"/>
            <p:cNvGrpSpPr>
              <a:grpSpLocks/>
            </p:cNvGrpSpPr>
            <p:nvPr/>
          </p:nvGrpSpPr>
          <p:grpSpPr bwMode="auto">
            <a:xfrm>
              <a:off x="2152" y="981"/>
              <a:ext cx="419" cy="327"/>
              <a:chOff x="0" y="0"/>
              <a:chExt cx="419" cy="327"/>
            </a:xfrm>
          </p:grpSpPr>
          <p:sp>
            <p:nvSpPr>
              <p:cNvPr id="26658" name="Rectangle 71"/>
              <p:cNvSpPr>
                <a:spLocks noChangeArrowheads="1"/>
              </p:cNvSpPr>
              <p:nvPr/>
            </p:nvSpPr>
            <p:spPr bwMode="auto">
              <a:xfrm>
                <a:off x="43" y="0"/>
                <a:ext cx="3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a:solidFill>
                      <a:schemeClr val="tx1"/>
                    </a:solidFill>
                    <a:latin typeface="Times New Roman" pitchFamily="18" charset="0"/>
                    <a:sym typeface="Arial" pitchFamily="34" charset="0"/>
                  </a:rPr>
                  <a:t>5</a:t>
                </a:r>
                <a:endParaRPr lang="zh-CN" altLang="en-US">
                  <a:solidFill>
                    <a:schemeClr val="tx1"/>
                  </a:solidFill>
                  <a:latin typeface="Times New Roman" pitchFamily="18" charset="0"/>
                  <a:sym typeface="Arial" pitchFamily="34" charset="0"/>
                </a:endParaRPr>
              </a:p>
              <a:p>
                <a:pPr algn="ctr" eaLnBrk="0" hangingPunct="0"/>
                <a:endParaRPr lang="zh-CN" altLang="en-US">
                  <a:solidFill>
                    <a:schemeClr val="tx1"/>
                  </a:solidFill>
                  <a:latin typeface="Times New Roman" pitchFamily="18" charset="0"/>
                  <a:sym typeface="Arial" pitchFamily="34" charset="0"/>
                </a:endParaRPr>
              </a:p>
            </p:txBody>
          </p:sp>
          <p:sp>
            <p:nvSpPr>
              <p:cNvPr id="26659" name="Rectangle 72"/>
              <p:cNvSpPr>
                <a:spLocks noChangeArrowheads="1"/>
              </p:cNvSpPr>
              <p:nvPr/>
            </p:nvSpPr>
            <p:spPr bwMode="auto">
              <a:xfrm>
                <a:off x="0" y="0"/>
                <a:ext cx="419"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endParaRPr lang="zh-CN" altLang="zh-CN">
                  <a:solidFill>
                    <a:srgbClr val="000000"/>
                  </a:solidFill>
                  <a:latin typeface="Times New Roman" pitchFamily="18" charset="0"/>
                  <a:sym typeface="Arial" pitchFamily="34" charset="0"/>
                </a:endParaRPr>
              </a:p>
            </p:txBody>
          </p:sp>
        </p:grpSp>
        <p:grpSp>
          <p:nvGrpSpPr>
            <p:cNvPr id="26655" name="Group 73"/>
            <p:cNvGrpSpPr>
              <a:grpSpLocks/>
            </p:cNvGrpSpPr>
            <p:nvPr/>
          </p:nvGrpSpPr>
          <p:grpSpPr bwMode="auto">
            <a:xfrm>
              <a:off x="2571" y="981"/>
              <a:ext cx="653" cy="327"/>
              <a:chOff x="0" y="0"/>
              <a:chExt cx="653" cy="327"/>
            </a:xfrm>
          </p:grpSpPr>
          <p:sp>
            <p:nvSpPr>
              <p:cNvPr id="26656" name="Rectangle 74"/>
              <p:cNvSpPr>
                <a:spLocks noChangeArrowheads="1"/>
              </p:cNvSpPr>
              <p:nvPr/>
            </p:nvSpPr>
            <p:spPr bwMode="auto">
              <a:xfrm>
                <a:off x="43" y="0"/>
                <a:ext cx="56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1800">
                    <a:solidFill>
                      <a:schemeClr val="tx1"/>
                    </a:solidFill>
                    <a:latin typeface="Times New Roman" pitchFamily="18" charset="0"/>
                    <a:sym typeface="Arial" pitchFamily="34" charset="0"/>
                  </a:rPr>
                  <a:t> </a:t>
                </a:r>
              </a:p>
              <a:p>
                <a:pPr algn="ctr" eaLnBrk="0" hangingPunct="0"/>
                <a:endParaRPr lang="zh-CN" altLang="en-US">
                  <a:solidFill>
                    <a:schemeClr val="tx1"/>
                  </a:solidFill>
                  <a:latin typeface="Times New Roman" pitchFamily="18" charset="0"/>
                  <a:sym typeface="Arial" pitchFamily="34" charset="0"/>
                </a:endParaRPr>
              </a:p>
            </p:txBody>
          </p:sp>
          <p:sp>
            <p:nvSpPr>
              <p:cNvPr id="26657" name="Rectangle 75"/>
              <p:cNvSpPr>
                <a:spLocks noChangeArrowheads="1"/>
              </p:cNvSpPr>
              <p:nvPr/>
            </p:nvSpPr>
            <p:spPr bwMode="auto">
              <a:xfrm>
                <a:off x="0" y="0"/>
                <a:ext cx="653" cy="32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endParaRPr lang="zh-CN" altLang="zh-CN">
                  <a:solidFill>
                    <a:srgbClr val="000000"/>
                  </a:solidFill>
                  <a:latin typeface="Times New Roman" pitchFamily="18" charset="0"/>
                  <a:sym typeface="Arial" pitchFamily="34" charset="0"/>
                </a:endParaRPr>
              </a:p>
            </p:txBody>
          </p:sp>
        </p:grpSp>
      </p:grpSp>
      <p:sp>
        <p:nvSpPr>
          <p:cNvPr id="27724" name="Text Box 76"/>
          <p:cNvSpPr>
            <a:spLocks noChangeArrowheads="1"/>
          </p:cNvSpPr>
          <p:nvPr/>
        </p:nvSpPr>
        <p:spPr bwMode="auto">
          <a:xfrm>
            <a:off x="891291" y="4077072"/>
            <a:ext cx="7696200" cy="1969770"/>
          </a:xfrm>
          <a:prstGeom prst="rect">
            <a:avLst/>
          </a:prstGeom>
          <a:noFill/>
          <a:ln w="12700" cap="sq">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r>
              <a:rPr lang="zh-CN" altLang="en-US" dirty="0">
                <a:solidFill>
                  <a:schemeClr val="tx1"/>
                </a:solidFill>
                <a:latin typeface="Times New Roman" pitchFamily="18" charset="0"/>
                <a:sym typeface="Arial" pitchFamily="34" charset="0"/>
              </a:rPr>
              <a:t>分析：</a:t>
            </a:r>
            <a:r>
              <a:rPr lang="en-US" altLang="zh-CN" dirty="0">
                <a:solidFill>
                  <a:schemeClr val="tx1"/>
                </a:solidFill>
                <a:latin typeface="Times New Roman" pitchFamily="18" charset="0"/>
                <a:sym typeface="Arial" pitchFamily="34" charset="0"/>
              </a:rPr>
              <a:t>N</a:t>
            </a:r>
            <a:r>
              <a:rPr lang="zh-CN" altLang="en-US" dirty="0">
                <a:solidFill>
                  <a:schemeClr val="tx1"/>
                </a:solidFill>
                <a:latin typeface="Times New Roman" pitchFamily="18" charset="0"/>
                <a:sym typeface="Arial" pitchFamily="34" charset="0"/>
              </a:rPr>
              <a:t>沟增强型</a:t>
            </a:r>
            <a:r>
              <a:rPr lang="en-US" altLang="zh-CN" dirty="0">
                <a:solidFill>
                  <a:schemeClr val="tx1"/>
                </a:solidFill>
                <a:latin typeface="Times New Roman" pitchFamily="18" charset="0"/>
                <a:sym typeface="Arial" pitchFamily="34" charset="0"/>
              </a:rPr>
              <a:t>MOS</a:t>
            </a:r>
            <a:r>
              <a:rPr lang="zh-CN" altLang="en-US" dirty="0">
                <a:solidFill>
                  <a:schemeClr val="tx1"/>
                </a:solidFill>
                <a:latin typeface="Times New Roman" pitchFamily="18" charset="0"/>
                <a:sym typeface="Arial" pitchFamily="34" charset="0"/>
              </a:rPr>
              <a:t>管各工作区条件</a:t>
            </a:r>
            <a:endParaRPr lang="en-US" altLang="zh-CN" dirty="0">
              <a:solidFill>
                <a:schemeClr val="tx1"/>
              </a:solidFill>
              <a:latin typeface="Times New Roman" pitchFamily="18" charset="0"/>
              <a:sym typeface="Arial" pitchFamily="34" charset="0"/>
            </a:endParaRPr>
          </a:p>
          <a:p>
            <a:pPr algn="l"/>
            <a:endParaRPr lang="en-US" altLang="zh-CN" sz="600" b="0" dirty="0">
              <a:solidFill>
                <a:schemeClr val="tx1"/>
              </a:solidFill>
              <a:latin typeface="Times New Roman" pitchFamily="18" charset="0"/>
              <a:sym typeface="Arial" pitchFamily="34" charset="0"/>
            </a:endParaRPr>
          </a:p>
          <a:p>
            <a:pPr marL="342900" indent="-342900" algn="l">
              <a:buFont typeface="Wingdings" pitchFamily="2" charset="2"/>
              <a:buChar char="Ø"/>
            </a:pPr>
            <a:r>
              <a:rPr lang="en-US" altLang="zh-CN" b="0" dirty="0">
                <a:solidFill>
                  <a:schemeClr val="tx1"/>
                </a:solidFill>
                <a:latin typeface="Times New Roman" pitchFamily="18" charset="0"/>
                <a:sym typeface="Arial" pitchFamily="34" charset="0"/>
              </a:rPr>
              <a:t> </a:t>
            </a:r>
            <a:r>
              <a:rPr lang="zh-CN" altLang="en-US" b="0" dirty="0">
                <a:solidFill>
                  <a:schemeClr val="tx1"/>
                </a:solidFill>
                <a:latin typeface="Times New Roman" pitchFamily="18" charset="0"/>
                <a:sym typeface="Arial" pitchFamily="34" charset="0"/>
              </a:rPr>
              <a:t>恒流区条件：</a:t>
            </a:r>
            <a:r>
              <a:rPr lang="zh-CN" altLang="en-US" sz="2800" b="0" i="1" dirty="0">
                <a:solidFill>
                  <a:schemeClr val="tx1"/>
                </a:solidFill>
                <a:latin typeface="Times New Roman" pitchFamily="18" charset="0"/>
                <a:sym typeface="Arial" pitchFamily="34" charset="0"/>
              </a:rPr>
              <a:t>  </a:t>
            </a:r>
            <a:r>
              <a:rPr lang="en-US" altLang="zh-CN" sz="2800" b="0" i="1" dirty="0">
                <a:solidFill>
                  <a:schemeClr val="tx1"/>
                </a:solidFill>
                <a:latin typeface="Times New Roman" pitchFamily="18" charset="0"/>
                <a:sym typeface="Arial" pitchFamily="34" charset="0"/>
              </a:rPr>
              <a:t>U</a:t>
            </a:r>
            <a:r>
              <a:rPr lang="en-US" altLang="zh-CN" sz="1600" b="0" dirty="0">
                <a:solidFill>
                  <a:schemeClr val="tx1"/>
                </a:solidFill>
                <a:latin typeface="Times New Roman" pitchFamily="18" charset="0"/>
                <a:sym typeface="Arial" pitchFamily="34" charset="0"/>
              </a:rPr>
              <a:t>GS </a:t>
            </a:r>
            <a:r>
              <a:rPr lang="en-US" altLang="zh-CN" dirty="0">
                <a:solidFill>
                  <a:schemeClr val="tx1"/>
                </a:solidFill>
                <a:latin typeface="Times New Roman" pitchFamily="18" charset="0"/>
                <a:sym typeface="Arial" pitchFamily="34" charset="0"/>
              </a:rPr>
              <a:t>&gt; </a:t>
            </a:r>
            <a:r>
              <a:rPr lang="en-US" altLang="zh-CN" sz="2800" b="0" i="1" dirty="0">
                <a:solidFill>
                  <a:schemeClr val="tx1"/>
                </a:solidFill>
                <a:latin typeface="Times New Roman" pitchFamily="18" charset="0"/>
                <a:sym typeface="Arial" pitchFamily="34" charset="0"/>
              </a:rPr>
              <a:t>U</a:t>
            </a:r>
            <a:r>
              <a:rPr lang="en-US" altLang="zh-CN" sz="1600" b="0" dirty="0">
                <a:solidFill>
                  <a:schemeClr val="tx1"/>
                </a:solidFill>
                <a:latin typeface="Times New Roman" pitchFamily="18" charset="0"/>
                <a:sym typeface="Arial" pitchFamily="34" charset="0"/>
              </a:rPr>
              <a:t>GS(</a:t>
            </a:r>
            <a:r>
              <a:rPr lang="en-US" altLang="zh-CN" sz="1600" b="0" dirty="0" err="1">
                <a:solidFill>
                  <a:schemeClr val="tx1"/>
                </a:solidFill>
                <a:latin typeface="Times New Roman" pitchFamily="18" charset="0"/>
                <a:sym typeface="Arial" pitchFamily="34" charset="0"/>
              </a:rPr>
              <a:t>th</a:t>
            </a:r>
            <a:r>
              <a:rPr lang="en-US" altLang="zh-CN" sz="1600" b="0" dirty="0">
                <a:solidFill>
                  <a:schemeClr val="tx1"/>
                </a:solidFill>
                <a:latin typeface="Times New Roman" pitchFamily="18" charset="0"/>
                <a:sym typeface="Arial" pitchFamily="34" charset="0"/>
              </a:rPr>
              <a:t>)</a:t>
            </a:r>
            <a:r>
              <a:rPr lang="en-US" altLang="zh-CN" sz="2800" b="0" i="1" dirty="0">
                <a:solidFill>
                  <a:schemeClr val="tx1"/>
                </a:solidFill>
                <a:latin typeface="Times New Roman" pitchFamily="18" charset="0"/>
                <a:sym typeface="Arial" pitchFamily="34" charset="0"/>
              </a:rPr>
              <a:t>       U</a:t>
            </a:r>
            <a:r>
              <a:rPr lang="en-US" altLang="zh-CN" sz="1600" b="0" dirty="0">
                <a:solidFill>
                  <a:schemeClr val="tx1"/>
                </a:solidFill>
                <a:latin typeface="Times New Roman" pitchFamily="18" charset="0"/>
                <a:sym typeface="Arial" pitchFamily="34" charset="0"/>
              </a:rPr>
              <a:t>GD </a:t>
            </a:r>
            <a:r>
              <a:rPr lang="en-US" altLang="zh-CN" dirty="0">
                <a:solidFill>
                  <a:schemeClr val="tx1"/>
                </a:solidFill>
                <a:latin typeface="Times New Roman" pitchFamily="18" charset="0"/>
                <a:sym typeface="Arial" pitchFamily="34" charset="0"/>
              </a:rPr>
              <a:t>&lt;</a:t>
            </a:r>
            <a:r>
              <a:rPr lang="en-US" altLang="zh-CN" b="0" dirty="0">
                <a:solidFill>
                  <a:schemeClr val="tx1"/>
                </a:solidFill>
                <a:latin typeface="Times New Roman" pitchFamily="18" charset="0"/>
                <a:sym typeface="Arial" pitchFamily="34" charset="0"/>
              </a:rPr>
              <a:t> </a:t>
            </a:r>
            <a:r>
              <a:rPr lang="en-US" altLang="zh-CN" sz="2800" b="0" i="1" dirty="0">
                <a:solidFill>
                  <a:schemeClr val="tx1"/>
                </a:solidFill>
                <a:latin typeface="Times New Roman" pitchFamily="18" charset="0"/>
                <a:sym typeface="Arial" pitchFamily="34" charset="0"/>
              </a:rPr>
              <a:t>U</a:t>
            </a:r>
            <a:r>
              <a:rPr lang="en-US" altLang="zh-CN" sz="1600" b="0" dirty="0">
                <a:solidFill>
                  <a:schemeClr val="tx1"/>
                </a:solidFill>
                <a:latin typeface="Times New Roman" pitchFamily="18" charset="0"/>
                <a:sym typeface="Arial" pitchFamily="34" charset="0"/>
              </a:rPr>
              <a:t>GS(</a:t>
            </a:r>
            <a:r>
              <a:rPr lang="en-US" altLang="zh-CN" sz="1600" b="0" dirty="0" err="1">
                <a:solidFill>
                  <a:schemeClr val="tx1"/>
                </a:solidFill>
                <a:latin typeface="Times New Roman" pitchFamily="18" charset="0"/>
                <a:sym typeface="Arial" pitchFamily="34" charset="0"/>
              </a:rPr>
              <a:t>th</a:t>
            </a:r>
            <a:r>
              <a:rPr lang="en-US" altLang="zh-CN" sz="1600" b="0" dirty="0">
                <a:solidFill>
                  <a:schemeClr val="tx1"/>
                </a:solidFill>
                <a:latin typeface="Times New Roman" pitchFamily="18" charset="0"/>
                <a:sym typeface="Arial" pitchFamily="34" charset="0"/>
              </a:rPr>
              <a:t>) </a:t>
            </a:r>
          </a:p>
          <a:p>
            <a:pPr marL="342900" indent="-342900" algn="l">
              <a:buFont typeface="Wingdings" pitchFamily="2" charset="2"/>
              <a:buChar char="Ø"/>
            </a:pPr>
            <a:r>
              <a:rPr lang="zh-CN" altLang="en-US" b="0" dirty="0">
                <a:solidFill>
                  <a:schemeClr val="tx1"/>
                </a:solidFill>
                <a:latin typeface="Times New Roman" pitchFamily="18" charset="0"/>
                <a:sym typeface="Arial" pitchFamily="34" charset="0"/>
              </a:rPr>
              <a:t>可变阻区：</a:t>
            </a:r>
            <a:r>
              <a:rPr lang="zh-CN" altLang="en-US" sz="2800" b="0" i="1" dirty="0">
                <a:solidFill>
                  <a:schemeClr val="tx1"/>
                </a:solidFill>
                <a:latin typeface="Times New Roman" pitchFamily="18" charset="0"/>
                <a:sym typeface="Arial" pitchFamily="34" charset="0"/>
              </a:rPr>
              <a:t>  </a:t>
            </a:r>
            <a:r>
              <a:rPr lang="en-US" altLang="zh-CN" sz="2800" b="0" i="1" dirty="0">
                <a:solidFill>
                  <a:schemeClr val="tx1"/>
                </a:solidFill>
                <a:latin typeface="Times New Roman" pitchFamily="18" charset="0"/>
                <a:sym typeface="Arial" pitchFamily="34" charset="0"/>
              </a:rPr>
              <a:t>U</a:t>
            </a:r>
            <a:r>
              <a:rPr lang="en-US" altLang="zh-CN" sz="1600" b="0" dirty="0">
                <a:solidFill>
                  <a:schemeClr val="tx1"/>
                </a:solidFill>
                <a:latin typeface="Times New Roman" pitchFamily="18" charset="0"/>
                <a:sym typeface="Arial" pitchFamily="34" charset="0"/>
              </a:rPr>
              <a:t>GS </a:t>
            </a:r>
            <a:r>
              <a:rPr lang="en-US" altLang="zh-CN" dirty="0">
                <a:solidFill>
                  <a:schemeClr val="tx1"/>
                </a:solidFill>
                <a:latin typeface="Times New Roman" pitchFamily="18" charset="0"/>
                <a:sym typeface="Arial" pitchFamily="34" charset="0"/>
              </a:rPr>
              <a:t>&gt;</a:t>
            </a:r>
            <a:r>
              <a:rPr lang="en-US" altLang="zh-CN" b="0" dirty="0">
                <a:solidFill>
                  <a:schemeClr val="tx1"/>
                </a:solidFill>
                <a:latin typeface="Times New Roman" pitchFamily="18" charset="0"/>
                <a:sym typeface="Arial" pitchFamily="34" charset="0"/>
              </a:rPr>
              <a:t> </a:t>
            </a:r>
            <a:r>
              <a:rPr lang="en-US" altLang="zh-CN" sz="2800" b="0" i="1" dirty="0">
                <a:solidFill>
                  <a:schemeClr val="tx1"/>
                </a:solidFill>
                <a:latin typeface="Times New Roman" pitchFamily="18" charset="0"/>
                <a:sym typeface="Arial" pitchFamily="34" charset="0"/>
              </a:rPr>
              <a:t>U</a:t>
            </a:r>
            <a:r>
              <a:rPr lang="en-US" altLang="zh-CN" sz="1600" b="0" dirty="0">
                <a:solidFill>
                  <a:schemeClr val="tx1"/>
                </a:solidFill>
                <a:latin typeface="Times New Roman" pitchFamily="18" charset="0"/>
                <a:sym typeface="Arial" pitchFamily="34" charset="0"/>
              </a:rPr>
              <a:t>GS(</a:t>
            </a:r>
            <a:r>
              <a:rPr lang="en-US" altLang="zh-CN" sz="1600" b="0" dirty="0" err="1">
                <a:solidFill>
                  <a:schemeClr val="tx1"/>
                </a:solidFill>
                <a:latin typeface="Times New Roman" pitchFamily="18" charset="0"/>
                <a:sym typeface="Arial" pitchFamily="34" charset="0"/>
              </a:rPr>
              <a:t>th</a:t>
            </a:r>
            <a:r>
              <a:rPr lang="en-US" altLang="zh-CN" sz="1600" b="0" dirty="0">
                <a:solidFill>
                  <a:schemeClr val="tx1"/>
                </a:solidFill>
                <a:latin typeface="Times New Roman" pitchFamily="18" charset="0"/>
                <a:sym typeface="Arial" pitchFamily="34" charset="0"/>
              </a:rPr>
              <a:t>)          </a:t>
            </a:r>
            <a:r>
              <a:rPr lang="en-US" altLang="zh-CN" sz="2800" b="0" i="1" dirty="0">
                <a:solidFill>
                  <a:schemeClr val="tx1"/>
                </a:solidFill>
                <a:latin typeface="Times New Roman" pitchFamily="18" charset="0"/>
                <a:sym typeface="Arial" pitchFamily="34" charset="0"/>
              </a:rPr>
              <a:t>  U</a:t>
            </a:r>
            <a:r>
              <a:rPr lang="en-US" altLang="zh-CN" sz="1600" b="0" dirty="0">
                <a:solidFill>
                  <a:schemeClr val="tx1"/>
                </a:solidFill>
                <a:latin typeface="Times New Roman" pitchFamily="18" charset="0"/>
                <a:sym typeface="Arial" pitchFamily="34" charset="0"/>
              </a:rPr>
              <a:t>GD </a:t>
            </a:r>
            <a:r>
              <a:rPr lang="en-US" altLang="zh-CN" dirty="0">
                <a:solidFill>
                  <a:schemeClr val="tx1"/>
                </a:solidFill>
                <a:latin typeface="Times New Roman" pitchFamily="18" charset="0"/>
                <a:sym typeface="Arial" pitchFamily="34" charset="0"/>
              </a:rPr>
              <a:t>&gt;</a:t>
            </a:r>
            <a:r>
              <a:rPr lang="en-US" altLang="zh-CN" b="0" dirty="0">
                <a:solidFill>
                  <a:schemeClr val="tx1"/>
                </a:solidFill>
                <a:latin typeface="Times New Roman" pitchFamily="18" charset="0"/>
                <a:sym typeface="Arial" pitchFamily="34" charset="0"/>
              </a:rPr>
              <a:t> </a:t>
            </a:r>
            <a:r>
              <a:rPr lang="en-US" altLang="zh-CN" sz="2800" b="0" i="1" dirty="0">
                <a:solidFill>
                  <a:schemeClr val="tx1"/>
                </a:solidFill>
                <a:latin typeface="Times New Roman" pitchFamily="18" charset="0"/>
                <a:sym typeface="Arial" pitchFamily="34" charset="0"/>
              </a:rPr>
              <a:t>U</a:t>
            </a:r>
            <a:r>
              <a:rPr lang="en-US" altLang="zh-CN" sz="1600" b="0" dirty="0">
                <a:solidFill>
                  <a:schemeClr val="tx1"/>
                </a:solidFill>
                <a:latin typeface="Times New Roman" pitchFamily="18" charset="0"/>
                <a:sym typeface="Arial" pitchFamily="34" charset="0"/>
              </a:rPr>
              <a:t>GS(</a:t>
            </a:r>
            <a:r>
              <a:rPr lang="en-US" altLang="zh-CN" sz="1600" b="0" dirty="0" err="1">
                <a:solidFill>
                  <a:schemeClr val="tx1"/>
                </a:solidFill>
                <a:latin typeface="Times New Roman" pitchFamily="18" charset="0"/>
                <a:sym typeface="Arial" pitchFamily="34" charset="0"/>
              </a:rPr>
              <a:t>th</a:t>
            </a:r>
            <a:r>
              <a:rPr lang="en-US" altLang="zh-CN" sz="1600" b="0" dirty="0">
                <a:solidFill>
                  <a:schemeClr val="tx1"/>
                </a:solidFill>
                <a:latin typeface="Times New Roman" pitchFamily="18" charset="0"/>
                <a:sym typeface="Arial" pitchFamily="34" charset="0"/>
              </a:rPr>
              <a:t>)</a:t>
            </a:r>
          </a:p>
          <a:p>
            <a:pPr marL="342900" indent="-342900" algn="l">
              <a:buFont typeface="Wingdings" pitchFamily="2" charset="2"/>
              <a:buChar char="Ø"/>
            </a:pPr>
            <a:r>
              <a:rPr lang="zh-CN" altLang="en-US" b="0" dirty="0">
                <a:solidFill>
                  <a:schemeClr val="tx1"/>
                </a:solidFill>
                <a:latin typeface="Times New Roman" pitchFamily="18" charset="0"/>
                <a:sym typeface="Arial" pitchFamily="34" charset="0"/>
              </a:rPr>
              <a:t>夹断区：</a:t>
            </a:r>
            <a:r>
              <a:rPr lang="zh-CN" altLang="en-US" sz="2800" b="0" i="1" dirty="0">
                <a:solidFill>
                  <a:schemeClr val="tx1"/>
                </a:solidFill>
                <a:latin typeface="Times New Roman" pitchFamily="18" charset="0"/>
                <a:sym typeface="Arial" pitchFamily="34" charset="0"/>
              </a:rPr>
              <a:t>  </a:t>
            </a:r>
            <a:r>
              <a:rPr lang="en-US" altLang="zh-CN" sz="2800" b="0" i="1" dirty="0">
                <a:solidFill>
                  <a:schemeClr val="tx1"/>
                </a:solidFill>
                <a:latin typeface="Times New Roman" pitchFamily="18" charset="0"/>
                <a:sym typeface="Arial" pitchFamily="34" charset="0"/>
              </a:rPr>
              <a:t>U</a:t>
            </a:r>
            <a:r>
              <a:rPr lang="en-US" altLang="zh-CN" sz="1600" b="0" dirty="0">
                <a:solidFill>
                  <a:schemeClr val="tx1"/>
                </a:solidFill>
                <a:latin typeface="Times New Roman" pitchFamily="18" charset="0"/>
                <a:sym typeface="Arial" pitchFamily="34" charset="0"/>
              </a:rPr>
              <a:t>GS </a:t>
            </a:r>
            <a:r>
              <a:rPr lang="en-US" altLang="zh-CN" dirty="0">
                <a:solidFill>
                  <a:schemeClr val="tx1"/>
                </a:solidFill>
                <a:latin typeface="Times New Roman" pitchFamily="18" charset="0"/>
                <a:sym typeface="Arial" pitchFamily="34" charset="0"/>
              </a:rPr>
              <a:t>&lt;</a:t>
            </a:r>
            <a:r>
              <a:rPr lang="en-US" altLang="zh-CN" b="0" dirty="0">
                <a:solidFill>
                  <a:schemeClr val="tx1"/>
                </a:solidFill>
                <a:latin typeface="Times New Roman" pitchFamily="18" charset="0"/>
                <a:sym typeface="Arial" pitchFamily="34" charset="0"/>
              </a:rPr>
              <a:t> </a:t>
            </a:r>
            <a:r>
              <a:rPr lang="en-US" altLang="zh-CN" sz="2800" b="0" i="1" dirty="0">
                <a:solidFill>
                  <a:schemeClr val="tx1"/>
                </a:solidFill>
                <a:latin typeface="Times New Roman" pitchFamily="18" charset="0"/>
                <a:sym typeface="Arial" pitchFamily="34" charset="0"/>
              </a:rPr>
              <a:t>U</a:t>
            </a:r>
            <a:r>
              <a:rPr lang="en-US" altLang="zh-CN" sz="1600" b="0" dirty="0">
                <a:solidFill>
                  <a:schemeClr val="tx1"/>
                </a:solidFill>
                <a:latin typeface="Times New Roman" pitchFamily="18" charset="0"/>
                <a:sym typeface="Arial" pitchFamily="34" charset="0"/>
              </a:rPr>
              <a:t>GS(</a:t>
            </a:r>
            <a:r>
              <a:rPr lang="en-US" altLang="zh-CN" sz="1600" b="0" dirty="0" err="1">
                <a:solidFill>
                  <a:schemeClr val="tx1"/>
                </a:solidFill>
                <a:latin typeface="Times New Roman" pitchFamily="18" charset="0"/>
                <a:sym typeface="Arial" pitchFamily="34" charset="0"/>
              </a:rPr>
              <a:t>th</a:t>
            </a:r>
            <a:r>
              <a:rPr lang="en-US" altLang="zh-CN" sz="1600" b="0" dirty="0">
                <a:solidFill>
                  <a:schemeClr val="tx1"/>
                </a:solidFill>
                <a:latin typeface="Times New Roman" pitchFamily="18" charset="0"/>
                <a:sym typeface="Arial" pitchFamily="34" charset="0"/>
              </a:rPr>
              <a:t>)</a:t>
            </a:r>
            <a:r>
              <a:rPr lang="en-US" altLang="zh-CN" sz="2800" b="0" i="1" dirty="0">
                <a:solidFill>
                  <a:schemeClr val="tx1"/>
                </a:solidFill>
                <a:latin typeface="Times New Roman" pitchFamily="18" charset="0"/>
                <a:sym typeface="Arial" pitchFamily="34" charset="0"/>
              </a:rPr>
              <a:t>       U</a:t>
            </a:r>
            <a:r>
              <a:rPr lang="en-US" altLang="zh-CN" sz="1600" b="0" dirty="0">
                <a:solidFill>
                  <a:schemeClr val="tx1"/>
                </a:solidFill>
                <a:latin typeface="Times New Roman" pitchFamily="18" charset="0"/>
                <a:sym typeface="Arial" pitchFamily="34" charset="0"/>
              </a:rPr>
              <a:t>GD </a:t>
            </a:r>
            <a:r>
              <a:rPr lang="en-US" altLang="zh-CN" dirty="0">
                <a:solidFill>
                  <a:schemeClr val="tx1"/>
                </a:solidFill>
                <a:latin typeface="Times New Roman" pitchFamily="18" charset="0"/>
                <a:sym typeface="Arial" pitchFamily="34" charset="0"/>
              </a:rPr>
              <a:t>&lt;</a:t>
            </a:r>
            <a:r>
              <a:rPr lang="en-US" altLang="zh-CN" b="0" dirty="0">
                <a:solidFill>
                  <a:schemeClr val="tx1"/>
                </a:solidFill>
                <a:latin typeface="Times New Roman" pitchFamily="18" charset="0"/>
                <a:sym typeface="Arial" pitchFamily="34" charset="0"/>
              </a:rPr>
              <a:t> </a:t>
            </a:r>
            <a:r>
              <a:rPr lang="en-US" altLang="zh-CN" sz="2800" b="0" i="1" dirty="0">
                <a:solidFill>
                  <a:schemeClr val="tx1"/>
                </a:solidFill>
                <a:latin typeface="Times New Roman" pitchFamily="18" charset="0"/>
                <a:sym typeface="Arial" pitchFamily="34" charset="0"/>
              </a:rPr>
              <a:t>U</a:t>
            </a:r>
            <a:r>
              <a:rPr lang="en-US" altLang="zh-CN" sz="1600" b="0" dirty="0">
                <a:solidFill>
                  <a:schemeClr val="tx1"/>
                </a:solidFill>
                <a:latin typeface="Times New Roman" pitchFamily="18" charset="0"/>
                <a:sym typeface="Arial" pitchFamily="34" charset="0"/>
              </a:rPr>
              <a:t>GS(</a:t>
            </a:r>
            <a:r>
              <a:rPr lang="en-US" altLang="zh-CN" sz="1600" b="0" dirty="0" err="1">
                <a:solidFill>
                  <a:schemeClr val="tx1"/>
                </a:solidFill>
                <a:latin typeface="Times New Roman" pitchFamily="18" charset="0"/>
                <a:sym typeface="Arial" pitchFamily="34" charset="0"/>
              </a:rPr>
              <a:t>th</a:t>
            </a:r>
            <a:r>
              <a:rPr lang="en-US" altLang="zh-CN" sz="1600" b="0" dirty="0">
                <a:solidFill>
                  <a:schemeClr val="tx1"/>
                </a:solidFill>
                <a:latin typeface="Times New Roman" pitchFamily="18" charset="0"/>
                <a:sym typeface="Arial" pitchFamily="34" charset="0"/>
              </a:rPr>
              <a:t>) </a:t>
            </a:r>
            <a:endParaRPr lang="en-US" altLang="zh-CN" b="0" dirty="0">
              <a:solidFill>
                <a:schemeClr val="tx1"/>
              </a:solidFill>
              <a:latin typeface="Times New Roman" pitchFamily="18" charset="0"/>
              <a:sym typeface="Arial" pitchFamily="34" charset="0"/>
            </a:endParaRPr>
          </a:p>
          <a:p>
            <a:pPr algn="l"/>
            <a:endParaRPr lang="zh-CN" altLang="en-US" sz="800" b="0" dirty="0">
              <a:solidFill>
                <a:schemeClr val="tx1"/>
              </a:solidFill>
              <a:latin typeface="Times New Roman" pitchFamily="18" charset="0"/>
              <a:sym typeface="Arial" pitchFamily="34" charset="0"/>
            </a:endParaRPr>
          </a:p>
        </p:txBody>
      </p:sp>
      <p:sp>
        <p:nvSpPr>
          <p:cNvPr id="27725" name="Rectangle 77"/>
          <p:cNvSpPr>
            <a:spLocks noChangeArrowheads="1"/>
          </p:cNvSpPr>
          <p:nvPr/>
        </p:nvSpPr>
        <p:spPr bwMode="auto">
          <a:xfrm>
            <a:off x="7376336" y="2129818"/>
            <a:ext cx="11128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20000"/>
              </a:spcBef>
            </a:pPr>
            <a:r>
              <a:rPr lang="zh-CN" altLang="en-US" dirty="0">
                <a:solidFill>
                  <a:srgbClr val="FF3399"/>
                </a:solidFill>
                <a:latin typeface="Times New Roman" pitchFamily="18" charset="0"/>
                <a:sym typeface="Arial" pitchFamily="34" charset="0"/>
              </a:rPr>
              <a:t>恒流区</a:t>
            </a:r>
            <a:endParaRPr lang="zh-CN" altLang="en-US" dirty="0">
              <a:latin typeface="Times New Roman" pitchFamily="18" charset="0"/>
            </a:endParaRPr>
          </a:p>
        </p:txBody>
      </p:sp>
      <p:sp>
        <p:nvSpPr>
          <p:cNvPr id="27726" name="Rectangle 78"/>
          <p:cNvSpPr>
            <a:spLocks noChangeArrowheads="1"/>
          </p:cNvSpPr>
          <p:nvPr/>
        </p:nvSpPr>
        <p:spPr bwMode="auto">
          <a:xfrm>
            <a:off x="7376336" y="2739418"/>
            <a:ext cx="11128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20000"/>
              </a:spcBef>
            </a:pPr>
            <a:r>
              <a:rPr lang="zh-CN" altLang="en-US">
                <a:solidFill>
                  <a:srgbClr val="FF3399"/>
                </a:solidFill>
                <a:latin typeface="Times New Roman" pitchFamily="18" charset="0"/>
                <a:sym typeface="Arial" pitchFamily="34" charset="0"/>
              </a:rPr>
              <a:t>夹断区</a:t>
            </a:r>
            <a:endParaRPr lang="zh-CN" altLang="en-US">
              <a:latin typeface="Times New Roman" pitchFamily="18" charset="0"/>
            </a:endParaRPr>
          </a:p>
        </p:txBody>
      </p:sp>
      <p:sp>
        <p:nvSpPr>
          <p:cNvPr id="27727" name="Rectangle 79"/>
          <p:cNvSpPr>
            <a:spLocks noChangeArrowheads="1"/>
          </p:cNvSpPr>
          <p:nvPr/>
        </p:nvSpPr>
        <p:spPr bwMode="auto">
          <a:xfrm>
            <a:off x="7221646" y="3272818"/>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20000"/>
              </a:spcBef>
            </a:pPr>
            <a:r>
              <a:rPr lang="zh-CN" altLang="en-US">
                <a:solidFill>
                  <a:srgbClr val="FF3399"/>
                </a:solidFill>
                <a:latin typeface="Times New Roman" pitchFamily="18" charset="0"/>
                <a:sym typeface="Arial" pitchFamily="34" charset="0"/>
              </a:rPr>
              <a:t>可变阻区</a:t>
            </a:r>
            <a:endParaRPr lang="zh-CN" altLang="en-US">
              <a:latin typeface="Times New Roman" pitchFamily="18" charset="0"/>
            </a:endParaRPr>
          </a:p>
        </p:txBody>
      </p:sp>
      <p:sp>
        <p:nvSpPr>
          <p:cNvPr id="2" name="TextBox 1"/>
          <p:cNvSpPr txBox="1"/>
          <p:nvPr/>
        </p:nvSpPr>
        <p:spPr>
          <a:xfrm>
            <a:off x="7255124" y="855084"/>
            <a:ext cx="1112805" cy="461665"/>
          </a:xfrm>
          <a:prstGeom prst="rect">
            <a:avLst/>
          </a:prstGeom>
          <a:noFill/>
        </p:spPr>
        <p:txBody>
          <a:bodyPr wrap="none" rtlCol="0">
            <a:spAutoFit/>
          </a:bodyPr>
          <a:lstStyle/>
          <a:p>
            <a:pPr algn="l"/>
            <a:r>
              <a:rPr lang="zh-CN" altLang="en-US" dirty="0"/>
              <a:t>解答：</a:t>
            </a:r>
          </a:p>
        </p:txBody>
      </p:sp>
      <p:sp>
        <p:nvSpPr>
          <p:cNvPr id="81" name="文本框 80">
            <a:extLst>
              <a:ext uri="{FF2B5EF4-FFF2-40B4-BE49-F238E27FC236}">
                <a16:creationId xmlns:a16="http://schemas.microsoft.com/office/drawing/2014/main" id="{72EA9EA0-B5D6-4E97-B5C7-3E0D637A9EAB}"/>
              </a:ext>
            </a:extLst>
          </p:cNvPr>
          <p:cNvSpPr txBox="1"/>
          <p:nvPr/>
        </p:nvSpPr>
        <p:spPr>
          <a:xfrm>
            <a:off x="7770905" y="6228020"/>
            <a:ext cx="417102" cy="369332"/>
          </a:xfrm>
          <a:prstGeom prst="rect">
            <a:avLst/>
          </a:prstGeom>
          <a:noFill/>
        </p:spPr>
        <p:txBody>
          <a:bodyPr wrap="none" rtlCol="0">
            <a:spAutoFit/>
          </a:bodyPr>
          <a:lstStyle/>
          <a:p>
            <a:r>
              <a:rPr lang="zh-CN" altLang="en-US" sz="1800" dirty="0">
                <a:solidFill>
                  <a:srgbClr val="E4A4DC"/>
                </a:solidFill>
              </a:rPr>
              <a:t>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724">
                                            <p:txEl>
                                              <p:pRg st="0" end="0"/>
                                            </p:txEl>
                                          </p:spTgt>
                                        </p:tgtEl>
                                        <p:attrNameLst>
                                          <p:attrName>style.visibility</p:attrName>
                                        </p:attrNameLst>
                                      </p:cBhvr>
                                      <p:to>
                                        <p:strVal val="visible"/>
                                      </p:to>
                                    </p:set>
                                    <p:animEffect filter="wipe(left)">
                                      <p:cBhvr>
                                        <p:cTn id="7" dur="500"/>
                                        <p:tgtEl>
                                          <p:spTgt spid="277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724">
                                            <p:txEl>
                                              <p:pRg st="2" end="2"/>
                                            </p:txEl>
                                          </p:spTgt>
                                        </p:tgtEl>
                                        <p:attrNameLst>
                                          <p:attrName>style.visibility</p:attrName>
                                        </p:attrNameLst>
                                      </p:cBhvr>
                                      <p:to>
                                        <p:strVal val="visible"/>
                                      </p:to>
                                    </p:set>
                                    <p:animEffect filter="wipe(left)">
                                      <p:cBhvr>
                                        <p:cTn id="12" dur="500"/>
                                        <p:tgtEl>
                                          <p:spTgt spid="2772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724">
                                            <p:txEl>
                                              <p:pRg st="3" end="3"/>
                                            </p:txEl>
                                          </p:spTgt>
                                        </p:tgtEl>
                                        <p:attrNameLst>
                                          <p:attrName>style.visibility</p:attrName>
                                        </p:attrNameLst>
                                      </p:cBhvr>
                                      <p:to>
                                        <p:strVal val="visible"/>
                                      </p:to>
                                    </p:set>
                                    <p:animEffect filter="wipe(left)">
                                      <p:cBhvr>
                                        <p:cTn id="17" dur="500"/>
                                        <p:tgtEl>
                                          <p:spTgt spid="2772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724">
                                            <p:txEl>
                                              <p:pRg st="4" end="4"/>
                                            </p:txEl>
                                          </p:spTgt>
                                        </p:tgtEl>
                                        <p:attrNameLst>
                                          <p:attrName>style.visibility</p:attrName>
                                        </p:attrNameLst>
                                      </p:cBhvr>
                                      <p:to>
                                        <p:strVal val="visible"/>
                                      </p:to>
                                    </p:set>
                                    <p:animEffect filter="wipe(left)">
                                      <p:cBhvr>
                                        <p:cTn id="22" dur="500"/>
                                        <p:tgtEl>
                                          <p:spTgt spid="2772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7725"/>
                                        </p:tgtEl>
                                        <p:attrNameLst>
                                          <p:attrName>style.visibility</p:attrName>
                                        </p:attrNameLst>
                                      </p:cBhvr>
                                      <p:to>
                                        <p:strVal val="visible"/>
                                      </p:to>
                                    </p:set>
                                    <p:animEffect filter="wipe(left)">
                                      <p:cBhvr>
                                        <p:cTn id="31" dur="500"/>
                                        <p:tgtEl>
                                          <p:spTgt spid="2772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7726"/>
                                        </p:tgtEl>
                                        <p:attrNameLst>
                                          <p:attrName>style.visibility</p:attrName>
                                        </p:attrNameLst>
                                      </p:cBhvr>
                                      <p:to>
                                        <p:strVal val="visible"/>
                                      </p:to>
                                    </p:set>
                                    <p:animEffect filter="wipe(left)">
                                      <p:cBhvr>
                                        <p:cTn id="36" dur="500"/>
                                        <p:tgtEl>
                                          <p:spTgt spid="2772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7727"/>
                                        </p:tgtEl>
                                        <p:attrNameLst>
                                          <p:attrName>style.visibility</p:attrName>
                                        </p:attrNameLst>
                                      </p:cBhvr>
                                      <p:to>
                                        <p:strVal val="visible"/>
                                      </p:to>
                                    </p:set>
                                    <p:animEffect filter="wipe(left)">
                                      <p:cBhvr>
                                        <p:cTn id="41" dur="500"/>
                                        <p:tgtEl>
                                          <p:spTgt spid="277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24" grpId="0" build="p" bldLvl="0"/>
      <p:bldP spid="27725" grpId="0" bldLvl="0"/>
      <p:bldP spid="27726" grpId="0" bldLvl="0"/>
      <p:bldP spid="27727" grpId="0" bldLvl="0"/>
      <p:bldP spid="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星形: 五角 5">
            <a:extLst>
              <a:ext uri="{FF2B5EF4-FFF2-40B4-BE49-F238E27FC236}">
                <a16:creationId xmlns:a16="http://schemas.microsoft.com/office/drawing/2014/main" id="{37EFC627-F690-4A6C-B52E-D31D849DE523}"/>
              </a:ext>
            </a:extLst>
          </p:cNvPr>
          <p:cNvSpPr/>
          <p:nvPr/>
        </p:nvSpPr>
        <p:spPr bwMode="auto">
          <a:xfrm>
            <a:off x="7524328" y="158807"/>
            <a:ext cx="1440160" cy="1469993"/>
          </a:xfrm>
          <a:prstGeom prst="star5">
            <a:avLst/>
          </a:prstGeom>
          <a:solidFill>
            <a:srgbClr val="FFFFCC"/>
          </a:solidFill>
          <a:ln w="28575">
            <a:solidFill>
              <a:srgbClr val="FF0000"/>
            </a:solidFill>
            <a:miter lim="800000"/>
          </a:ln>
        </p:spPr>
        <p:txBody>
          <a:bodyPr wrap="square" rtlCol="0" anchor="ctr">
            <a:spAutoFit/>
          </a:bodyPr>
          <a:lstStyle/>
          <a:p>
            <a:pPr algn="ctr">
              <a:spcBef>
                <a:spcPct val="20000"/>
              </a:spcBef>
            </a:pPr>
            <a:r>
              <a:rPr lang="zh-CN" altLang="en-US" sz="1400" dirty="0">
                <a:solidFill>
                  <a:srgbClr val="0066FF"/>
                </a:solidFill>
                <a:latin typeface="隶书" pitchFamily="49" charset="-122"/>
                <a:ea typeface="隶书" pitchFamily="49" charset="-122"/>
              </a:rPr>
              <a:t>思政</a:t>
            </a:r>
            <a:endParaRPr lang="en-US" altLang="zh-CN" sz="1400" dirty="0">
              <a:solidFill>
                <a:srgbClr val="0066FF"/>
              </a:solidFill>
              <a:latin typeface="隶书" pitchFamily="49" charset="-122"/>
              <a:ea typeface="隶书" pitchFamily="49" charset="-122"/>
            </a:endParaRPr>
          </a:p>
          <a:p>
            <a:pPr algn="ctr">
              <a:spcBef>
                <a:spcPct val="20000"/>
              </a:spcBef>
            </a:pPr>
            <a:r>
              <a:rPr lang="zh-CN" altLang="en-US" sz="1400" dirty="0">
                <a:solidFill>
                  <a:srgbClr val="0066FF"/>
                </a:solidFill>
                <a:latin typeface="隶书" pitchFamily="49" charset="-122"/>
                <a:ea typeface="隶书" pitchFamily="49" charset="-122"/>
              </a:rPr>
              <a:t>要点</a:t>
            </a:r>
          </a:p>
        </p:txBody>
      </p:sp>
      <p:sp>
        <p:nvSpPr>
          <p:cNvPr id="7" name="文本框 6">
            <a:extLst>
              <a:ext uri="{FF2B5EF4-FFF2-40B4-BE49-F238E27FC236}">
                <a16:creationId xmlns:a16="http://schemas.microsoft.com/office/drawing/2014/main" id="{8FB1B88D-B054-404D-925C-B00CF4C2A5E0}"/>
              </a:ext>
            </a:extLst>
          </p:cNvPr>
          <p:cNvSpPr txBox="1"/>
          <p:nvPr/>
        </p:nvSpPr>
        <p:spPr>
          <a:xfrm>
            <a:off x="683568" y="534154"/>
            <a:ext cx="7992888" cy="5801588"/>
          </a:xfrm>
          <a:prstGeom prst="rect">
            <a:avLst/>
          </a:prstGeom>
          <a:noFill/>
        </p:spPr>
        <p:txBody>
          <a:bodyPr wrap="square" rtlCol="0">
            <a:spAutoFit/>
          </a:bodyPr>
          <a:lstStyle/>
          <a:p>
            <a:pPr algn="l"/>
            <a:r>
              <a:rPr lang="en-US" altLang="zh-CN" sz="3200" dirty="0">
                <a:solidFill>
                  <a:srgbClr val="0000FF"/>
                </a:solidFill>
              </a:rPr>
              <a:t>FET</a:t>
            </a:r>
            <a:r>
              <a:rPr lang="zh-CN" altLang="en-US" sz="3200" dirty="0">
                <a:solidFill>
                  <a:srgbClr val="0000FF"/>
                </a:solidFill>
              </a:rPr>
              <a:t>工作区判断方法总结：</a:t>
            </a:r>
            <a:endParaRPr lang="en-US" altLang="zh-CN" sz="3200" dirty="0">
              <a:solidFill>
                <a:srgbClr val="0000FF"/>
              </a:solidFill>
            </a:endParaRPr>
          </a:p>
          <a:p>
            <a:pPr algn="l"/>
            <a:endParaRPr lang="en-US" altLang="zh-CN" sz="1200" dirty="0">
              <a:solidFill>
                <a:srgbClr val="0000FF"/>
              </a:solidFill>
            </a:endParaRPr>
          </a:p>
          <a:p>
            <a:pPr algn="l"/>
            <a:r>
              <a:rPr lang="zh-CN" altLang="en-US" dirty="0">
                <a:solidFill>
                  <a:srgbClr val="0000FF"/>
                </a:solidFill>
              </a:rPr>
              <a:t>        </a:t>
            </a:r>
            <a:r>
              <a:rPr lang="en-US" altLang="zh-CN" dirty="0">
                <a:solidFill>
                  <a:srgbClr val="0000FF"/>
                </a:solidFill>
              </a:rPr>
              <a:t>FET</a:t>
            </a:r>
            <a:r>
              <a:rPr lang="zh-CN" altLang="en-US" dirty="0">
                <a:solidFill>
                  <a:srgbClr val="0000FF"/>
                </a:solidFill>
              </a:rPr>
              <a:t>种类繁多，有结型和</a:t>
            </a:r>
            <a:r>
              <a:rPr lang="en-US" altLang="zh-CN" dirty="0">
                <a:solidFill>
                  <a:srgbClr val="0000FF"/>
                </a:solidFill>
              </a:rPr>
              <a:t>MOS</a:t>
            </a:r>
            <a:r>
              <a:rPr lang="zh-CN" altLang="en-US" dirty="0">
                <a:solidFill>
                  <a:srgbClr val="0000FF"/>
                </a:solidFill>
              </a:rPr>
              <a:t>型，各自都有</a:t>
            </a:r>
            <a:endParaRPr lang="en-US" altLang="zh-CN" dirty="0">
              <a:solidFill>
                <a:srgbClr val="0000FF"/>
              </a:solidFill>
            </a:endParaRPr>
          </a:p>
          <a:p>
            <a:pPr algn="l"/>
            <a:r>
              <a:rPr lang="en-US" altLang="zh-CN" dirty="0">
                <a:solidFill>
                  <a:srgbClr val="0000FF"/>
                </a:solidFill>
              </a:rPr>
              <a:t>N</a:t>
            </a:r>
            <a:r>
              <a:rPr lang="zh-CN" altLang="en-US" dirty="0">
                <a:solidFill>
                  <a:srgbClr val="0000FF"/>
                </a:solidFill>
              </a:rPr>
              <a:t>沟和</a:t>
            </a:r>
            <a:r>
              <a:rPr lang="en-US" altLang="zh-CN" dirty="0">
                <a:solidFill>
                  <a:srgbClr val="0000FF"/>
                </a:solidFill>
              </a:rPr>
              <a:t>P</a:t>
            </a:r>
            <a:r>
              <a:rPr lang="zh-CN" altLang="en-US" dirty="0">
                <a:solidFill>
                  <a:srgbClr val="0000FF"/>
                </a:solidFill>
              </a:rPr>
              <a:t>沟，其中</a:t>
            </a:r>
            <a:r>
              <a:rPr lang="en-US" altLang="zh-CN" dirty="0">
                <a:solidFill>
                  <a:srgbClr val="0000FF"/>
                </a:solidFill>
              </a:rPr>
              <a:t>MOS</a:t>
            </a:r>
            <a:r>
              <a:rPr lang="zh-CN" altLang="en-US" dirty="0">
                <a:solidFill>
                  <a:srgbClr val="0000FF"/>
                </a:solidFill>
              </a:rPr>
              <a:t>管还有增强型与耗尽型。</a:t>
            </a:r>
            <a:endParaRPr lang="en-US" altLang="zh-CN" dirty="0">
              <a:solidFill>
                <a:srgbClr val="0000FF"/>
              </a:solidFill>
            </a:endParaRPr>
          </a:p>
          <a:p>
            <a:pPr algn="l"/>
            <a:endParaRPr lang="en-US" altLang="zh-CN" sz="600" dirty="0">
              <a:solidFill>
                <a:srgbClr val="0000FF"/>
              </a:solidFill>
            </a:endParaRPr>
          </a:p>
          <a:p>
            <a:pPr algn="l"/>
            <a:r>
              <a:rPr lang="zh-CN" altLang="en-US" dirty="0">
                <a:solidFill>
                  <a:srgbClr val="0000FF"/>
                </a:solidFill>
              </a:rPr>
              <a:t>但是归结到导电沟道则具有共性，当沟道畅通无阻时均</a:t>
            </a:r>
            <a:endParaRPr lang="en-US" altLang="zh-CN" dirty="0">
              <a:solidFill>
                <a:srgbClr val="0000FF"/>
              </a:solidFill>
            </a:endParaRPr>
          </a:p>
          <a:p>
            <a:pPr algn="l"/>
            <a:r>
              <a:rPr lang="zh-CN" altLang="en-US" dirty="0">
                <a:solidFill>
                  <a:srgbClr val="0000FF"/>
                </a:solidFill>
              </a:rPr>
              <a:t>为压控电阻区、当沟道部分夹断时为压控流源区、没有</a:t>
            </a:r>
            <a:endParaRPr lang="en-US" altLang="zh-CN" dirty="0">
              <a:solidFill>
                <a:srgbClr val="0000FF"/>
              </a:solidFill>
            </a:endParaRPr>
          </a:p>
          <a:p>
            <a:pPr algn="l"/>
            <a:r>
              <a:rPr lang="zh-CN" altLang="en-US" dirty="0">
                <a:solidFill>
                  <a:srgbClr val="0000FF"/>
                </a:solidFill>
              </a:rPr>
              <a:t>导电沟道时为夹断区。从</a:t>
            </a:r>
            <a:r>
              <a:rPr lang="en-US" altLang="zh-CN" dirty="0">
                <a:solidFill>
                  <a:srgbClr val="0000FF"/>
                </a:solidFill>
              </a:rPr>
              <a:t>N</a:t>
            </a:r>
            <a:r>
              <a:rPr lang="zh-CN" altLang="en-US" dirty="0">
                <a:solidFill>
                  <a:srgbClr val="0000FF"/>
                </a:solidFill>
              </a:rPr>
              <a:t>沟</a:t>
            </a:r>
            <a:r>
              <a:rPr lang="en-US" altLang="zh-CN" dirty="0">
                <a:solidFill>
                  <a:srgbClr val="0000FF"/>
                </a:solidFill>
              </a:rPr>
              <a:t>FET</a:t>
            </a:r>
            <a:r>
              <a:rPr lang="zh-CN" altLang="en-US" dirty="0">
                <a:solidFill>
                  <a:srgbClr val="0000FF"/>
                </a:solidFill>
              </a:rPr>
              <a:t>的转移特性，可以直观了解</a:t>
            </a:r>
            <a:r>
              <a:rPr lang="en-US" altLang="zh-CN" dirty="0">
                <a:solidFill>
                  <a:srgbClr val="0000FF"/>
                </a:solidFill>
              </a:rPr>
              <a:t>JFET</a:t>
            </a:r>
            <a:r>
              <a:rPr lang="zh-CN" altLang="en-US" dirty="0">
                <a:solidFill>
                  <a:srgbClr val="0000FF"/>
                </a:solidFill>
              </a:rPr>
              <a:t>、增强型和耗尽型</a:t>
            </a:r>
            <a:r>
              <a:rPr lang="en-US" altLang="zh-CN" dirty="0">
                <a:solidFill>
                  <a:srgbClr val="0000FF"/>
                </a:solidFill>
              </a:rPr>
              <a:t>MOSFET</a:t>
            </a:r>
            <a:r>
              <a:rPr lang="zh-CN" altLang="en-US" dirty="0">
                <a:solidFill>
                  <a:srgbClr val="0000FF"/>
                </a:solidFill>
              </a:rPr>
              <a:t>的压控流源区。</a:t>
            </a:r>
            <a:endParaRPr lang="en-US" altLang="zh-CN" dirty="0">
              <a:solidFill>
                <a:srgbClr val="0000FF"/>
              </a:solidFill>
            </a:endParaRPr>
          </a:p>
          <a:p>
            <a:pPr algn="l"/>
            <a:endParaRPr lang="en-US" altLang="zh-CN" sz="900" dirty="0">
              <a:solidFill>
                <a:srgbClr val="0000FF"/>
              </a:solidFill>
            </a:endParaRPr>
          </a:p>
          <a:p>
            <a:pPr algn="l"/>
            <a:r>
              <a:rPr lang="zh-CN" altLang="en-US" dirty="0"/>
              <a:t>        </a:t>
            </a:r>
            <a:r>
              <a:rPr lang="zh-CN" altLang="en-US" dirty="0">
                <a:solidFill>
                  <a:srgbClr val="0066FF"/>
                </a:solidFill>
              </a:rPr>
              <a:t>比照</a:t>
            </a:r>
            <a:r>
              <a:rPr lang="en-US" altLang="zh-CN" dirty="0">
                <a:solidFill>
                  <a:srgbClr val="0066FF"/>
                </a:solidFill>
              </a:rPr>
              <a:t>BJT</a:t>
            </a:r>
            <a:r>
              <a:rPr lang="zh-CN" altLang="en-US" dirty="0">
                <a:solidFill>
                  <a:srgbClr val="0066FF"/>
                </a:solidFill>
              </a:rPr>
              <a:t>放大区的条件（发射结正偏、集电结反偏），</a:t>
            </a:r>
            <a:r>
              <a:rPr lang="en-US" altLang="zh-CN" dirty="0">
                <a:solidFill>
                  <a:srgbClr val="0066FF"/>
                </a:solidFill>
              </a:rPr>
              <a:t>FET</a:t>
            </a:r>
            <a:r>
              <a:rPr lang="zh-CN" altLang="en-US" dirty="0">
                <a:solidFill>
                  <a:srgbClr val="0066FF"/>
                </a:solidFill>
              </a:rPr>
              <a:t>在恒流区的条件是：栅源开启、栅漏夹断。</a:t>
            </a:r>
            <a:endParaRPr lang="en-US" altLang="zh-CN" dirty="0">
              <a:solidFill>
                <a:srgbClr val="0066FF"/>
              </a:solidFill>
            </a:endParaRPr>
          </a:p>
          <a:p>
            <a:pPr algn="l"/>
            <a:r>
              <a:rPr lang="en-US" altLang="zh-CN" dirty="0">
                <a:solidFill>
                  <a:srgbClr val="0066FF"/>
                </a:solidFill>
              </a:rPr>
              <a:t>       </a:t>
            </a:r>
            <a:r>
              <a:rPr lang="zh-CN" altLang="en-US" dirty="0">
                <a:solidFill>
                  <a:srgbClr val="0066FF"/>
                </a:solidFill>
              </a:rPr>
              <a:t>不管是双极型还是单极型三极管，都主要用于构造</a:t>
            </a:r>
            <a:endParaRPr lang="en-US" altLang="zh-CN" dirty="0">
              <a:solidFill>
                <a:srgbClr val="0066FF"/>
              </a:solidFill>
            </a:endParaRPr>
          </a:p>
          <a:p>
            <a:pPr algn="l"/>
            <a:r>
              <a:rPr lang="zh-CN" altLang="en-US" dirty="0">
                <a:solidFill>
                  <a:srgbClr val="0066FF"/>
                </a:solidFill>
              </a:rPr>
              <a:t>放大电路或者逻辑电路。</a:t>
            </a:r>
            <a:endParaRPr lang="en-US" altLang="zh-CN" dirty="0">
              <a:solidFill>
                <a:srgbClr val="0066FF"/>
              </a:solidFill>
            </a:endParaRPr>
          </a:p>
          <a:p>
            <a:pPr algn="l"/>
            <a:endParaRPr lang="en-US" altLang="zh-CN" sz="1000" dirty="0">
              <a:solidFill>
                <a:srgbClr val="0066FF"/>
              </a:solidFill>
            </a:endParaRPr>
          </a:p>
          <a:p>
            <a:pPr algn="l"/>
            <a:r>
              <a:rPr lang="en-US" altLang="zh-CN" dirty="0">
                <a:solidFill>
                  <a:srgbClr val="0066FF"/>
                </a:solidFill>
              </a:rPr>
              <a:t>       </a:t>
            </a:r>
            <a:r>
              <a:rPr lang="zh-CN" altLang="en-US" dirty="0">
                <a:solidFill>
                  <a:srgbClr val="FF0000"/>
                </a:solidFill>
              </a:rPr>
              <a:t>寓意：不同的特质可以拥有共同的目标，我们每个人都很不同，但是可以为了祖国的复兴协助共赢。</a:t>
            </a:r>
            <a:endParaRPr lang="en-US" altLang="zh-CN" dirty="0">
              <a:solidFill>
                <a:srgbClr val="0066FF"/>
              </a:solidFill>
            </a:endParaRPr>
          </a:p>
        </p:txBody>
      </p:sp>
    </p:spTree>
    <p:extLst>
      <p:ext uri="{BB962C8B-B14F-4D97-AF65-F5344CB8AC3E}">
        <p14:creationId xmlns:p14="http://schemas.microsoft.com/office/powerpoint/2010/main" val="3190538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a:spLocks noChangeArrowheads="1"/>
          </p:cNvSpPr>
          <p:nvPr/>
        </p:nvSpPr>
        <p:spPr bwMode="auto">
          <a:xfrm>
            <a:off x="530436" y="190500"/>
            <a:ext cx="71739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buFont typeface="Arial" pitchFamily="34" charset="0"/>
              <a:buNone/>
            </a:pPr>
            <a:r>
              <a:rPr lang="en-US" altLang="zh-CN" sz="3600" dirty="0">
                <a:solidFill>
                  <a:schemeClr val="tx1"/>
                </a:solidFill>
                <a:latin typeface="华文行楷" pitchFamily="2" charset="-122"/>
                <a:ea typeface="华文行楷" pitchFamily="2" charset="-122"/>
                <a:sym typeface="Arial" pitchFamily="34" charset="0"/>
              </a:rPr>
              <a:t>1.4.2  </a:t>
            </a:r>
            <a:r>
              <a:rPr lang="en-US" altLang="zh-CN" sz="3200" dirty="0">
                <a:solidFill>
                  <a:schemeClr val="tx1"/>
                </a:solidFill>
                <a:latin typeface="华文行楷" panose="02010800040101010101" pitchFamily="2" charset="-122"/>
                <a:ea typeface="华文行楷" panose="02010800040101010101" pitchFamily="2" charset="-122"/>
                <a:cs typeface="Times New Roman" pitchFamily="18" charset="0"/>
                <a:sym typeface="Arial" pitchFamily="34" charset="0"/>
              </a:rPr>
              <a:t>BJT</a:t>
            </a:r>
            <a:r>
              <a:rPr lang="zh-CN" altLang="en-US" sz="3600" dirty="0">
                <a:solidFill>
                  <a:schemeClr val="tx1"/>
                </a:solidFill>
                <a:latin typeface="华文行楷" pitchFamily="2" charset="-122"/>
                <a:ea typeface="华文行楷" pitchFamily="2" charset="-122"/>
                <a:sym typeface="Arial" pitchFamily="34" charset="0"/>
              </a:rPr>
              <a:t>的电流放大作用</a:t>
            </a:r>
            <a:endParaRPr lang="zh-CN" altLang="en-US" sz="4000" dirty="0">
              <a:latin typeface="华文行楷" pitchFamily="2" charset="-122"/>
              <a:ea typeface="华文行楷" pitchFamily="2" charset="-122"/>
            </a:endParaRPr>
          </a:p>
        </p:txBody>
      </p:sp>
      <p:sp>
        <p:nvSpPr>
          <p:cNvPr id="8195" name="Text Box 3"/>
          <p:cNvSpPr>
            <a:spLocks noChangeArrowheads="1"/>
          </p:cNvSpPr>
          <p:nvPr/>
        </p:nvSpPr>
        <p:spPr bwMode="auto">
          <a:xfrm>
            <a:off x="684213" y="901700"/>
            <a:ext cx="3930650"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buFont typeface="Arial" pitchFamily="34" charset="0"/>
              <a:buNone/>
              <a:defRPr/>
            </a:pPr>
            <a:r>
              <a:rPr lang="en-US" altLang="zh-CN" sz="2800" b="0" dirty="0">
                <a:solidFill>
                  <a:srgbClr val="0033CC"/>
                </a:solidFill>
                <a:latin typeface="黑体" panose="02010609060101010101" pitchFamily="49" charset="-122"/>
                <a:ea typeface="黑体" panose="02010609060101010101" pitchFamily="49" charset="-122"/>
                <a:sym typeface="Arial" pitchFamily="34" charset="0"/>
              </a:rPr>
              <a:t>1</a:t>
            </a:r>
            <a:r>
              <a:rPr lang="zh-CN" altLang="en-US" sz="2800" b="0" dirty="0">
                <a:solidFill>
                  <a:srgbClr val="0033CC"/>
                </a:solidFill>
                <a:latin typeface="黑体" panose="02010609060101010101" pitchFamily="49" charset="-122"/>
                <a:ea typeface="黑体" panose="02010609060101010101" pitchFamily="49" charset="-122"/>
                <a:sym typeface="Arial" pitchFamily="34" charset="0"/>
              </a:rPr>
              <a:t>、三极管放大的条件</a:t>
            </a:r>
          </a:p>
        </p:txBody>
      </p:sp>
      <p:sp>
        <p:nvSpPr>
          <p:cNvPr id="9220" name="Text Box 4"/>
          <p:cNvSpPr>
            <a:spLocks noChangeArrowheads="1"/>
          </p:cNvSpPr>
          <p:nvPr/>
        </p:nvSpPr>
        <p:spPr bwMode="auto">
          <a:xfrm>
            <a:off x="914400" y="1793875"/>
            <a:ext cx="903288"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80000"/>
              </a:lnSpc>
              <a:buFont typeface="Arial" pitchFamily="34" charset="0"/>
              <a:buNone/>
            </a:pPr>
            <a:r>
              <a:rPr lang="zh-CN" altLang="en-US" sz="2400">
                <a:solidFill>
                  <a:srgbClr val="C00000"/>
                </a:solidFill>
                <a:latin typeface="Times New Roman" pitchFamily="18" charset="0"/>
                <a:sym typeface="Arial" pitchFamily="34" charset="0"/>
              </a:rPr>
              <a:t>内部</a:t>
            </a:r>
          </a:p>
          <a:p>
            <a:pPr>
              <a:lnSpc>
                <a:spcPct val="80000"/>
              </a:lnSpc>
              <a:buFont typeface="Arial" pitchFamily="34" charset="0"/>
              <a:buNone/>
            </a:pPr>
            <a:r>
              <a:rPr lang="zh-CN" altLang="en-US" sz="2400">
                <a:solidFill>
                  <a:srgbClr val="C00000"/>
                </a:solidFill>
                <a:latin typeface="Times New Roman" pitchFamily="18" charset="0"/>
                <a:sym typeface="Arial" pitchFamily="34" charset="0"/>
              </a:rPr>
              <a:t>条件</a:t>
            </a:r>
            <a:endParaRPr lang="zh-CN" altLang="en-US">
              <a:solidFill>
                <a:srgbClr val="C00000"/>
              </a:solidFill>
              <a:latin typeface="Times New Roman" pitchFamily="18" charset="0"/>
            </a:endParaRPr>
          </a:p>
        </p:txBody>
      </p:sp>
      <p:sp>
        <p:nvSpPr>
          <p:cNvPr id="9221" name="AutoShape 5"/>
          <p:cNvSpPr>
            <a:spLocks/>
          </p:cNvSpPr>
          <p:nvPr/>
        </p:nvSpPr>
        <p:spPr bwMode="auto">
          <a:xfrm>
            <a:off x="1828800" y="1724025"/>
            <a:ext cx="150813" cy="914400"/>
          </a:xfrm>
          <a:prstGeom prst="leftBrace">
            <a:avLst>
              <a:gd name="adj1" fmla="val 50554"/>
              <a:gd name="adj2"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9222" name="Rectangle 6"/>
          <p:cNvSpPr>
            <a:spLocks noChangeArrowheads="1"/>
          </p:cNvSpPr>
          <p:nvPr/>
        </p:nvSpPr>
        <p:spPr bwMode="auto">
          <a:xfrm>
            <a:off x="2057400" y="1592263"/>
            <a:ext cx="41465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2400" dirty="0">
                <a:solidFill>
                  <a:schemeClr val="tx1"/>
                </a:solidFill>
                <a:latin typeface="Times New Roman" pitchFamily="18" charset="0"/>
                <a:sym typeface="Arial" pitchFamily="34" charset="0"/>
              </a:rPr>
              <a:t>发射区掺杂浓度高</a:t>
            </a:r>
            <a:endParaRPr lang="zh-CN" altLang="en-US" dirty="0">
              <a:solidFill>
                <a:schemeClr val="tx1"/>
              </a:solidFill>
              <a:latin typeface="Times New Roman" pitchFamily="18" charset="0"/>
            </a:endParaRPr>
          </a:p>
        </p:txBody>
      </p:sp>
      <p:sp>
        <p:nvSpPr>
          <p:cNvPr id="9223" name="Rectangle 7"/>
          <p:cNvSpPr>
            <a:spLocks noChangeArrowheads="1"/>
          </p:cNvSpPr>
          <p:nvPr/>
        </p:nvSpPr>
        <p:spPr bwMode="auto">
          <a:xfrm>
            <a:off x="2019300" y="2006600"/>
            <a:ext cx="4122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2400" dirty="0">
                <a:solidFill>
                  <a:schemeClr val="tx1"/>
                </a:solidFill>
                <a:latin typeface="Times New Roman" pitchFamily="18" charset="0"/>
                <a:sym typeface="Arial" pitchFamily="34" charset="0"/>
              </a:rPr>
              <a:t>基区薄且掺杂浓度低</a:t>
            </a:r>
            <a:endParaRPr lang="zh-CN" altLang="en-US" dirty="0">
              <a:solidFill>
                <a:schemeClr val="tx1"/>
              </a:solidFill>
              <a:latin typeface="Times New Roman" pitchFamily="18" charset="0"/>
            </a:endParaRPr>
          </a:p>
        </p:txBody>
      </p:sp>
      <p:sp>
        <p:nvSpPr>
          <p:cNvPr id="9224" name="Rectangle 8"/>
          <p:cNvSpPr>
            <a:spLocks noChangeArrowheads="1"/>
          </p:cNvSpPr>
          <p:nvPr/>
        </p:nvSpPr>
        <p:spPr bwMode="auto">
          <a:xfrm>
            <a:off x="2038350" y="2419350"/>
            <a:ext cx="3584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2400" dirty="0">
                <a:solidFill>
                  <a:schemeClr val="tx1"/>
                </a:solidFill>
                <a:latin typeface="Times New Roman" pitchFamily="18" charset="0"/>
                <a:sym typeface="Arial" pitchFamily="34" charset="0"/>
              </a:rPr>
              <a:t>集电结面积大</a:t>
            </a:r>
            <a:endParaRPr lang="zh-CN" altLang="en-US" dirty="0">
              <a:solidFill>
                <a:schemeClr val="tx1"/>
              </a:solidFill>
              <a:latin typeface="Times New Roman" pitchFamily="18" charset="0"/>
            </a:endParaRPr>
          </a:p>
        </p:txBody>
      </p:sp>
      <p:sp>
        <p:nvSpPr>
          <p:cNvPr id="9225" name="Text Box 9"/>
          <p:cNvSpPr>
            <a:spLocks noChangeArrowheads="1"/>
          </p:cNvSpPr>
          <p:nvPr/>
        </p:nvSpPr>
        <p:spPr bwMode="auto">
          <a:xfrm>
            <a:off x="5372100" y="1824038"/>
            <a:ext cx="876300"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80000"/>
              </a:lnSpc>
              <a:buFont typeface="Arial" pitchFamily="34" charset="0"/>
              <a:buNone/>
            </a:pPr>
            <a:r>
              <a:rPr lang="zh-CN" altLang="en-US" sz="2400">
                <a:solidFill>
                  <a:srgbClr val="C00000"/>
                </a:solidFill>
                <a:latin typeface="Times New Roman" pitchFamily="18" charset="0"/>
                <a:sym typeface="Arial" pitchFamily="34" charset="0"/>
              </a:rPr>
              <a:t>外部</a:t>
            </a:r>
          </a:p>
          <a:p>
            <a:pPr>
              <a:lnSpc>
                <a:spcPct val="80000"/>
              </a:lnSpc>
              <a:buFont typeface="Arial" pitchFamily="34" charset="0"/>
              <a:buNone/>
            </a:pPr>
            <a:r>
              <a:rPr lang="zh-CN" altLang="en-US" sz="2400">
                <a:solidFill>
                  <a:srgbClr val="C00000"/>
                </a:solidFill>
                <a:latin typeface="Times New Roman" pitchFamily="18" charset="0"/>
                <a:sym typeface="Arial" pitchFamily="34" charset="0"/>
              </a:rPr>
              <a:t>条件</a:t>
            </a:r>
            <a:endParaRPr lang="zh-CN" altLang="en-US">
              <a:solidFill>
                <a:srgbClr val="C00000"/>
              </a:solidFill>
              <a:latin typeface="Times New Roman" pitchFamily="18" charset="0"/>
            </a:endParaRPr>
          </a:p>
        </p:txBody>
      </p:sp>
      <p:sp>
        <p:nvSpPr>
          <p:cNvPr id="9226" name="AutoShape 10"/>
          <p:cNvSpPr>
            <a:spLocks/>
          </p:cNvSpPr>
          <p:nvPr/>
        </p:nvSpPr>
        <p:spPr bwMode="auto">
          <a:xfrm>
            <a:off x="6248400" y="1890713"/>
            <a:ext cx="152400" cy="609600"/>
          </a:xfrm>
          <a:prstGeom prst="leftBrace">
            <a:avLst>
              <a:gd name="adj1" fmla="val 33278"/>
              <a:gd name="adj2"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9227" name="Text Box 11"/>
          <p:cNvSpPr>
            <a:spLocks noChangeArrowheads="1"/>
          </p:cNvSpPr>
          <p:nvPr/>
        </p:nvSpPr>
        <p:spPr bwMode="auto">
          <a:xfrm>
            <a:off x="6446838" y="1754188"/>
            <a:ext cx="216376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2400">
                <a:solidFill>
                  <a:schemeClr val="tx1"/>
                </a:solidFill>
                <a:latin typeface="Times New Roman" pitchFamily="18" charset="0"/>
                <a:sym typeface="Arial" pitchFamily="34" charset="0"/>
              </a:rPr>
              <a:t>发射结正偏</a:t>
            </a:r>
          </a:p>
          <a:p>
            <a:pPr>
              <a:buFont typeface="Arial" pitchFamily="34" charset="0"/>
              <a:buNone/>
            </a:pPr>
            <a:r>
              <a:rPr lang="zh-CN" altLang="en-US" sz="2400">
                <a:solidFill>
                  <a:schemeClr val="tx1"/>
                </a:solidFill>
                <a:latin typeface="Times New Roman" pitchFamily="18" charset="0"/>
                <a:sym typeface="Arial" pitchFamily="34" charset="0"/>
              </a:rPr>
              <a:t>集电结反偏</a:t>
            </a:r>
            <a:endParaRPr lang="zh-CN" altLang="en-US">
              <a:solidFill>
                <a:schemeClr val="tx1"/>
              </a:solidFill>
              <a:latin typeface="Times New Roman" pitchFamily="18" charset="0"/>
            </a:endParaRPr>
          </a:p>
        </p:txBody>
      </p:sp>
      <p:sp>
        <p:nvSpPr>
          <p:cNvPr id="9228" name="Rectangle 12"/>
          <p:cNvSpPr>
            <a:spLocks noChangeArrowheads="1"/>
          </p:cNvSpPr>
          <p:nvPr/>
        </p:nvSpPr>
        <p:spPr bwMode="auto">
          <a:xfrm>
            <a:off x="755650" y="3128963"/>
            <a:ext cx="8162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buFont typeface="Arial" pitchFamily="34" charset="0"/>
              <a:buNone/>
              <a:defRPr/>
            </a:pPr>
            <a:r>
              <a:rPr lang="en-US" altLang="zh-CN" sz="2800" b="0" dirty="0">
                <a:solidFill>
                  <a:srgbClr val="0033CC"/>
                </a:solidFill>
                <a:latin typeface="黑体" panose="02010609060101010101" pitchFamily="49" charset="-122"/>
                <a:ea typeface="黑体" panose="02010609060101010101" pitchFamily="49" charset="-122"/>
                <a:sym typeface="Arial" pitchFamily="34" charset="0"/>
              </a:rPr>
              <a:t>2</a:t>
            </a:r>
            <a:r>
              <a:rPr lang="zh-CN" altLang="en-US" sz="2800" b="0" dirty="0">
                <a:solidFill>
                  <a:srgbClr val="0033CC"/>
                </a:solidFill>
                <a:latin typeface="黑体" panose="02010609060101010101" pitchFamily="49" charset="-122"/>
                <a:ea typeface="黑体" panose="02010609060101010101" pitchFamily="49" charset="-122"/>
                <a:sym typeface="Arial" pitchFamily="34" charset="0"/>
              </a:rPr>
              <a:t>、满足放大条件的三种电路</a:t>
            </a:r>
            <a:r>
              <a:rPr lang="zh-CN" altLang="en-US" sz="2000" b="0" dirty="0">
                <a:solidFill>
                  <a:srgbClr val="0033CC"/>
                </a:solidFill>
                <a:latin typeface="黑体" panose="02010609060101010101" pitchFamily="49" charset="-122"/>
                <a:ea typeface="黑体" panose="02010609060101010101" pitchFamily="49" charset="-122"/>
                <a:sym typeface="Arial" pitchFamily="34" charset="0"/>
              </a:rPr>
              <a:t>  </a:t>
            </a:r>
            <a:r>
              <a:rPr lang="zh-CN" altLang="en-US" sz="2800" b="0" dirty="0">
                <a:solidFill>
                  <a:srgbClr val="C00000"/>
                </a:solidFill>
                <a:latin typeface="黑体" panose="02010609060101010101" pitchFamily="49" charset="-122"/>
                <a:ea typeface="黑体" panose="02010609060101010101" pitchFamily="49" charset="-122"/>
                <a:sym typeface="Arial" pitchFamily="34" charset="0"/>
              </a:rPr>
              <a:t>（对信号而言）</a:t>
            </a:r>
            <a:endParaRPr lang="zh-CN" altLang="en-US" sz="4000" b="0" dirty="0">
              <a:solidFill>
                <a:srgbClr val="C00000"/>
              </a:solidFill>
              <a:latin typeface="黑体" panose="02010609060101010101" pitchFamily="49" charset="-122"/>
              <a:ea typeface="黑体" panose="02010609060101010101" pitchFamily="49" charset="-122"/>
            </a:endParaRPr>
          </a:p>
        </p:txBody>
      </p:sp>
      <p:grpSp>
        <p:nvGrpSpPr>
          <p:cNvPr id="9229" name="Group 13"/>
          <p:cNvGrpSpPr>
            <a:grpSpLocks/>
          </p:cNvGrpSpPr>
          <p:nvPr/>
        </p:nvGrpSpPr>
        <p:grpSpPr bwMode="auto">
          <a:xfrm>
            <a:off x="747713" y="4070350"/>
            <a:ext cx="2489200" cy="1147763"/>
            <a:chOff x="0" y="0"/>
            <a:chExt cx="1568" cy="723"/>
          </a:xfrm>
        </p:grpSpPr>
        <p:grpSp>
          <p:nvGrpSpPr>
            <p:cNvPr id="5194" name="Group 14"/>
            <p:cNvGrpSpPr>
              <a:grpSpLocks/>
            </p:cNvGrpSpPr>
            <p:nvPr/>
          </p:nvGrpSpPr>
          <p:grpSpPr bwMode="auto">
            <a:xfrm>
              <a:off x="0" y="211"/>
              <a:ext cx="1568" cy="480"/>
              <a:chOff x="0" y="0"/>
              <a:chExt cx="1568" cy="480"/>
            </a:xfrm>
          </p:grpSpPr>
          <p:grpSp>
            <p:nvGrpSpPr>
              <p:cNvPr id="5198" name="Group 15"/>
              <p:cNvGrpSpPr>
                <a:grpSpLocks/>
              </p:cNvGrpSpPr>
              <p:nvPr/>
            </p:nvGrpSpPr>
            <p:grpSpPr bwMode="auto">
              <a:xfrm>
                <a:off x="237" y="13"/>
                <a:ext cx="953" cy="467"/>
                <a:chOff x="0" y="0"/>
                <a:chExt cx="953" cy="467"/>
              </a:xfrm>
            </p:grpSpPr>
            <p:sp>
              <p:nvSpPr>
                <p:cNvPr id="5211" name="Oval 16"/>
                <p:cNvSpPr>
                  <a:spLocks noChangeArrowheads="1"/>
                </p:cNvSpPr>
                <p:nvPr/>
              </p:nvSpPr>
              <p:spPr bwMode="auto">
                <a:xfrm rot="5400000" flipH="1">
                  <a:off x="903" y="417"/>
                  <a:ext cx="50" cy="50"/>
                </a:xfrm>
                <a:prstGeom prst="ellipse">
                  <a:avLst/>
                </a:prstGeom>
                <a:solidFill>
                  <a:schemeClr val="bg1"/>
                </a:solidFill>
                <a:ln w="19050">
                  <a:solidFill>
                    <a:schemeClr val="tx1"/>
                  </a:solidFill>
                  <a:miter lim="800000"/>
                  <a:headEnd/>
                  <a:tailEnd/>
                </a:ln>
              </p:spPr>
              <p:txBody>
                <a:bodyPr wrap="none" anchor="ctr"/>
                <a:lstStyle/>
                <a:p>
                  <a:pPr>
                    <a:buFont typeface="Arial" pitchFamily="34" charset="0"/>
                    <a:buNone/>
                  </a:pPr>
                  <a:endParaRPr lang="zh-CN" altLang="zh-CN" sz="2400">
                    <a:solidFill>
                      <a:srgbClr val="000000"/>
                    </a:solidFill>
                    <a:latin typeface="Times New Roman" pitchFamily="18" charset="0"/>
                    <a:sym typeface="Arial" pitchFamily="34" charset="0"/>
                  </a:endParaRPr>
                </a:p>
              </p:txBody>
            </p:sp>
            <p:sp>
              <p:nvSpPr>
                <p:cNvPr id="5212" name="Line 17"/>
                <p:cNvSpPr>
                  <a:spLocks noChangeShapeType="1"/>
                </p:cNvSpPr>
                <p:nvPr/>
              </p:nvSpPr>
              <p:spPr bwMode="auto">
                <a:xfrm rot="5400000" flipH="1">
                  <a:off x="458" y="79"/>
                  <a:ext cx="1" cy="282"/>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13" name="Line 18"/>
                <p:cNvSpPr>
                  <a:spLocks noChangeShapeType="1"/>
                </p:cNvSpPr>
                <p:nvPr/>
              </p:nvSpPr>
              <p:spPr bwMode="auto">
                <a:xfrm rot="5400000" flipH="1" flipV="1">
                  <a:off x="448" y="78"/>
                  <a:ext cx="185" cy="9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14" name="Line 19"/>
                <p:cNvSpPr>
                  <a:spLocks noChangeShapeType="1"/>
                </p:cNvSpPr>
                <p:nvPr/>
              </p:nvSpPr>
              <p:spPr bwMode="auto">
                <a:xfrm rot="5400000" flipH="1">
                  <a:off x="267" y="54"/>
                  <a:ext cx="209" cy="118"/>
                </a:xfrm>
                <a:prstGeom prst="line">
                  <a:avLst/>
                </a:prstGeom>
                <a:noFill/>
                <a:ln w="38100">
                  <a:solidFill>
                    <a:schemeClr val="tx1"/>
                  </a:solidFill>
                  <a:miter lim="800000"/>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15" name="Line 20"/>
                <p:cNvSpPr>
                  <a:spLocks noChangeShapeType="1"/>
                </p:cNvSpPr>
                <p:nvPr/>
              </p:nvSpPr>
              <p:spPr bwMode="auto">
                <a:xfrm rot="5400000">
                  <a:off x="348" y="329"/>
                  <a:ext cx="227" cy="1"/>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16" name="Line 21"/>
                <p:cNvSpPr>
                  <a:spLocks noChangeShapeType="1"/>
                </p:cNvSpPr>
                <p:nvPr/>
              </p:nvSpPr>
              <p:spPr bwMode="auto">
                <a:xfrm rot="5400000" flipH="1" flipV="1">
                  <a:off x="718" y="-101"/>
                  <a:ext cx="1" cy="269"/>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17" name="Line 22"/>
                <p:cNvSpPr>
                  <a:spLocks noChangeShapeType="1"/>
                </p:cNvSpPr>
                <p:nvPr/>
              </p:nvSpPr>
              <p:spPr bwMode="auto">
                <a:xfrm rot="5400000" flipH="1">
                  <a:off x="196" y="-105"/>
                  <a:ext cx="1" cy="264"/>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dirty="0"/>
                </a:p>
              </p:txBody>
            </p:sp>
            <p:sp>
              <p:nvSpPr>
                <p:cNvPr id="5218" name="Oval 23"/>
                <p:cNvSpPr>
                  <a:spLocks noChangeArrowheads="1"/>
                </p:cNvSpPr>
                <p:nvPr/>
              </p:nvSpPr>
              <p:spPr bwMode="auto">
                <a:xfrm rot="5400000" flipH="1">
                  <a:off x="853" y="14"/>
                  <a:ext cx="50" cy="50"/>
                </a:xfrm>
                <a:prstGeom prst="ellipse">
                  <a:avLst/>
                </a:prstGeom>
                <a:solidFill>
                  <a:schemeClr val="bg1"/>
                </a:solidFill>
                <a:ln w="19050">
                  <a:solidFill>
                    <a:schemeClr val="tx1"/>
                  </a:solidFill>
                  <a:miter lim="800000"/>
                  <a:headEnd/>
                  <a:tailEnd/>
                </a:ln>
              </p:spPr>
              <p:txBody>
                <a:bodyPr wrap="none" anchor="ctr"/>
                <a:lstStyle/>
                <a:p>
                  <a:pPr>
                    <a:buFont typeface="Arial" pitchFamily="34" charset="0"/>
                    <a:buNone/>
                  </a:pPr>
                  <a:endParaRPr lang="zh-CN" altLang="zh-CN" sz="2400">
                    <a:solidFill>
                      <a:srgbClr val="000000"/>
                    </a:solidFill>
                    <a:latin typeface="Times New Roman" pitchFamily="18" charset="0"/>
                    <a:sym typeface="Arial" pitchFamily="34" charset="0"/>
                  </a:endParaRPr>
                </a:p>
              </p:txBody>
            </p:sp>
            <p:sp>
              <p:nvSpPr>
                <p:cNvPr id="5219" name="Oval 24"/>
                <p:cNvSpPr>
                  <a:spLocks noChangeArrowheads="1"/>
                </p:cNvSpPr>
                <p:nvPr/>
              </p:nvSpPr>
              <p:spPr bwMode="auto">
                <a:xfrm rot="5400000" flipH="1">
                  <a:off x="11" y="0"/>
                  <a:ext cx="54" cy="54"/>
                </a:xfrm>
                <a:prstGeom prst="ellipse">
                  <a:avLst/>
                </a:prstGeom>
                <a:solidFill>
                  <a:schemeClr val="bg1"/>
                </a:solidFill>
                <a:ln w="19050">
                  <a:solidFill>
                    <a:schemeClr val="tx1"/>
                  </a:solidFill>
                  <a:miter lim="800000"/>
                  <a:headEnd/>
                  <a:tailEnd/>
                </a:ln>
              </p:spPr>
              <p:txBody>
                <a:bodyPr wrap="none" anchor="ctr"/>
                <a:lstStyle/>
                <a:p>
                  <a:pPr>
                    <a:buFont typeface="Arial" pitchFamily="34" charset="0"/>
                    <a:buNone/>
                  </a:pPr>
                  <a:endParaRPr lang="zh-CN" altLang="zh-CN" sz="2400">
                    <a:solidFill>
                      <a:srgbClr val="000000"/>
                    </a:solidFill>
                    <a:latin typeface="Times New Roman" pitchFamily="18" charset="0"/>
                    <a:sym typeface="Arial" pitchFamily="34" charset="0"/>
                  </a:endParaRPr>
                </a:p>
              </p:txBody>
            </p:sp>
            <p:sp>
              <p:nvSpPr>
                <p:cNvPr id="5220" name="Line 25"/>
                <p:cNvSpPr>
                  <a:spLocks noChangeShapeType="1"/>
                </p:cNvSpPr>
                <p:nvPr/>
              </p:nvSpPr>
              <p:spPr bwMode="auto">
                <a:xfrm>
                  <a:off x="37" y="442"/>
                  <a:ext cx="871" cy="1"/>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1" name="Oval 26"/>
                <p:cNvSpPr>
                  <a:spLocks noChangeArrowheads="1"/>
                </p:cNvSpPr>
                <p:nvPr/>
              </p:nvSpPr>
              <p:spPr bwMode="auto">
                <a:xfrm rot="5400000" flipH="1">
                  <a:off x="0" y="413"/>
                  <a:ext cx="54" cy="54"/>
                </a:xfrm>
                <a:prstGeom prst="ellipse">
                  <a:avLst/>
                </a:prstGeom>
                <a:solidFill>
                  <a:schemeClr val="bg1"/>
                </a:solidFill>
                <a:ln w="19050">
                  <a:solidFill>
                    <a:schemeClr val="tx1"/>
                  </a:solidFill>
                  <a:miter lim="800000"/>
                  <a:headEnd/>
                  <a:tailEnd/>
                </a:ln>
              </p:spPr>
              <p:txBody>
                <a:bodyPr wrap="none" anchor="ctr"/>
                <a:lstStyle/>
                <a:p>
                  <a:pPr>
                    <a:buFont typeface="Arial" pitchFamily="34" charset="0"/>
                    <a:buNone/>
                  </a:pPr>
                  <a:endParaRPr lang="zh-CN" altLang="zh-CN" sz="2400">
                    <a:solidFill>
                      <a:srgbClr val="000000"/>
                    </a:solidFill>
                    <a:latin typeface="Times New Roman" pitchFamily="18" charset="0"/>
                    <a:sym typeface="Arial" pitchFamily="34" charset="0"/>
                  </a:endParaRPr>
                </a:p>
              </p:txBody>
            </p:sp>
          </p:grpSp>
          <p:grpSp>
            <p:nvGrpSpPr>
              <p:cNvPr id="5199" name="Group 27"/>
              <p:cNvGrpSpPr>
                <a:grpSpLocks/>
              </p:cNvGrpSpPr>
              <p:nvPr/>
            </p:nvGrpSpPr>
            <p:grpSpPr bwMode="auto">
              <a:xfrm>
                <a:off x="86" y="0"/>
                <a:ext cx="96" cy="466"/>
                <a:chOff x="0" y="0"/>
                <a:chExt cx="96" cy="466"/>
              </a:xfrm>
            </p:grpSpPr>
            <p:sp>
              <p:nvSpPr>
                <p:cNvPr id="5207" name="Line 28"/>
                <p:cNvSpPr>
                  <a:spLocks noChangeShapeType="1"/>
                </p:cNvSpPr>
                <p:nvPr/>
              </p:nvSpPr>
              <p:spPr bwMode="auto">
                <a:xfrm>
                  <a:off x="0" y="466"/>
                  <a:ext cx="96" cy="1"/>
                </a:xfrm>
                <a:prstGeom prst="line">
                  <a:avLst/>
                </a:prstGeom>
                <a:noFill/>
                <a:ln w="38100">
                  <a:solidFill>
                    <a:srgbClr val="FF0066"/>
                  </a:solidFill>
                  <a:miter lim="800000"/>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nvGrpSpPr>
                <p:cNvPr id="5208" name="Group 29"/>
                <p:cNvGrpSpPr>
                  <a:grpSpLocks/>
                </p:cNvGrpSpPr>
                <p:nvPr/>
              </p:nvGrpSpPr>
              <p:grpSpPr bwMode="auto">
                <a:xfrm>
                  <a:off x="0" y="0"/>
                  <a:ext cx="96" cy="96"/>
                  <a:chOff x="0" y="0"/>
                  <a:chExt cx="96" cy="96"/>
                </a:xfrm>
              </p:grpSpPr>
              <p:sp>
                <p:nvSpPr>
                  <p:cNvPr id="5209" name="Line 30"/>
                  <p:cNvSpPr>
                    <a:spLocks noChangeShapeType="1"/>
                  </p:cNvSpPr>
                  <p:nvPr/>
                </p:nvSpPr>
                <p:spPr bwMode="auto">
                  <a:xfrm>
                    <a:off x="0" y="48"/>
                    <a:ext cx="96" cy="1"/>
                  </a:xfrm>
                  <a:prstGeom prst="line">
                    <a:avLst/>
                  </a:prstGeom>
                  <a:noFill/>
                  <a:ln w="38100">
                    <a:solidFill>
                      <a:srgbClr val="FF0066"/>
                    </a:solidFill>
                    <a:miter lim="800000"/>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5210" name="Line 31"/>
                  <p:cNvSpPr>
                    <a:spLocks noChangeShapeType="1"/>
                  </p:cNvSpPr>
                  <p:nvPr/>
                </p:nvSpPr>
                <p:spPr bwMode="auto">
                  <a:xfrm rot="-5400000">
                    <a:off x="0" y="44"/>
                    <a:ext cx="96" cy="1"/>
                  </a:xfrm>
                  <a:prstGeom prst="line">
                    <a:avLst/>
                  </a:prstGeom>
                  <a:noFill/>
                  <a:ln w="38100">
                    <a:solidFill>
                      <a:srgbClr val="FF0066"/>
                    </a:solidFill>
                    <a:miter lim="800000"/>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grpSp>
          <p:grpSp>
            <p:nvGrpSpPr>
              <p:cNvPr id="5200" name="Group 32"/>
              <p:cNvGrpSpPr>
                <a:grpSpLocks/>
              </p:cNvGrpSpPr>
              <p:nvPr/>
            </p:nvGrpSpPr>
            <p:grpSpPr bwMode="auto">
              <a:xfrm>
                <a:off x="1250" y="12"/>
                <a:ext cx="96" cy="466"/>
                <a:chOff x="0" y="0"/>
                <a:chExt cx="96" cy="466"/>
              </a:xfrm>
            </p:grpSpPr>
            <p:sp>
              <p:nvSpPr>
                <p:cNvPr id="5203" name="Line 33"/>
                <p:cNvSpPr>
                  <a:spLocks noChangeShapeType="1"/>
                </p:cNvSpPr>
                <p:nvPr/>
              </p:nvSpPr>
              <p:spPr bwMode="auto">
                <a:xfrm>
                  <a:off x="0" y="466"/>
                  <a:ext cx="96" cy="1"/>
                </a:xfrm>
                <a:prstGeom prst="line">
                  <a:avLst/>
                </a:prstGeom>
                <a:noFill/>
                <a:ln w="38100">
                  <a:solidFill>
                    <a:srgbClr val="FF0066"/>
                  </a:solidFill>
                  <a:miter lim="800000"/>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nvGrpSpPr>
                <p:cNvPr id="5204" name="Group 34"/>
                <p:cNvGrpSpPr>
                  <a:grpSpLocks/>
                </p:cNvGrpSpPr>
                <p:nvPr/>
              </p:nvGrpSpPr>
              <p:grpSpPr bwMode="auto">
                <a:xfrm>
                  <a:off x="0" y="0"/>
                  <a:ext cx="96" cy="96"/>
                  <a:chOff x="0" y="0"/>
                  <a:chExt cx="96" cy="96"/>
                </a:xfrm>
              </p:grpSpPr>
              <p:sp>
                <p:nvSpPr>
                  <p:cNvPr id="5205" name="Line 35"/>
                  <p:cNvSpPr>
                    <a:spLocks noChangeShapeType="1"/>
                  </p:cNvSpPr>
                  <p:nvPr/>
                </p:nvSpPr>
                <p:spPr bwMode="auto">
                  <a:xfrm>
                    <a:off x="0" y="48"/>
                    <a:ext cx="96" cy="1"/>
                  </a:xfrm>
                  <a:prstGeom prst="line">
                    <a:avLst/>
                  </a:prstGeom>
                  <a:noFill/>
                  <a:ln w="38100">
                    <a:solidFill>
                      <a:srgbClr val="FF0066"/>
                    </a:solidFill>
                    <a:miter lim="800000"/>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5206" name="Line 36"/>
                  <p:cNvSpPr>
                    <a:spLocks noChangeShapeType="1"/>
                  </p:cNvSpPr>
                  <p:nvPr/>
                </p:nvSpPr>
                <p:spPr bwMode="auto">
                  <a:xfrm rot="-5400000">
                    <a:off x="0" y="44"/>
                    <a:ext cx="96" cy="1"/>
                  </a:xfrm>
                  <a:prstGeom prst="line">
                    <a:avLst/>
                  </a:prstGeom>
                  <a:noFill/>
                  <a:ln w="38100">
                    <a:solidFill>
                      <a:srgbClr val="FF0066"/>
                    </a:solidFill>
                    <a:miter lim="800000"/>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grpSp>
          <p:sp>
            <p:nvSpPr>
              <p:cNvPr id="5201" name="Text Box 37"/>
              <p:cNvSpPr>
                <a:spLocks noChangeArrowheads="1"/>
              </p:cNvSpPr>
              <p:nvPr/>
            </p:nvSpPr>
            <p:spPr bwMode="auto">
              <a:xfrm>
                <a:off x="0" y="99"/>
                <a:ext cx="26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400" i="1">
                    <a:solidFill>
                      <a:schemeClr val="tx1"/>
                    </a:solidFill>
                    <a:latin typeface="Times New Roman" pitchFamily="18" charset="0"/>
                    <a:sym typeface="Arial" pitchFamily="34" charset="0"/>
                  </a:rPr>
                  <a:t>u</a:t>
                </a:r>
                <a:r>
                  <a:rPr lang="en-US" altLang="zh-CN" sz="2400" baseline="-25000">
                    <a:solidFill>
                      <a:schemeClr val="tx1"/>
                    </a:solidFill>
                    <a:latin typeface="Times New Roman" pitchFamily="18" charset="0"/>
                    <a:sym typeface="Arial" pitchFamily="34" charset="0"/>
                  </a:rPr>
                  <a:t>i</a:t>
                </a:r>
                <a:endParaRPr lang="zh-CN" altLang="en-US">
                  <a:latin typeface="Times New Roman" pitchFamily="18" charset="0"/>
                </a:endParaRPr>
              </a:p>
            </p:txBody>
          </p:sp>
          <p:sp>
            <p:nvSpPr>
              <p:cNvPr id="5202" name="Text Box 38"/>
              <p:cNvSpPr>
                <a:spLocks noChangeArrowheads="1"/>
              </p:cNvSpPr>
              <p:nvPr/>
            </p:nvSpPr>
            <p:spPr bwMode="auto">
              <a:xfrm>
                <a:off x="1069" y="59"/>
                <a:ext cx="49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2400" i="1">
                    <a:solidFill>
                      <a:schemeClr val="tx1"/>
                    </a:solidFill>
                    <a:latin typeface="Times New Roman" pitchFamily="18" charset="0"/>
                    <a:sym typeface="Arial" pitchFamily="34" charset="0"/>
                  </a:rPr>
                  <a:t>u</a:t>
                </a:r>
                <a:r>
                  <a:rPr lang="en-US" altLang="zh-CN" sz="2400" baseline="-25000">
                    <a:solidFill>
                      <a:schemeClr val="tx1"/>
                    </a:solidFill>
                    <a:latin typeface="Times New Roman" pitchFamily="18" charset="0"/>
                    <a:sym typeface="Arial" pitchFamily="34" charset="0"/>
                  </a:rPr>
                  <a:t>o</a:t>
                </a:r>
                <a:endParaRPr lang="zh-CN" altLang="en-US">
                  <a:latin typeface="Times New Roman" pitchFamily="18" charset="0"/>
                </a:endParaRPr>
              </a:p>
            </p:txBody>
          </p:sp>
        </p:grpSp>
        <p:sp>
          <p:nvSpPr>
            <p:cNvPr id="5195" name="Text Box 39"/>
            <p:cNvSpPr>
              <a:spLocks noChangeArrowheads="1"/>
            </p:cNvSpPr>
            <p:nvPr/>
          </p:nvSpPr>
          <p:spPr bwMode="auto">
            <a:xfrm>
              <a:off x="948" y="2"/>
              <a:ext cx="2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400">
                  <a:solidFill>
                    <a:srgbClr val="0033CC"/>
                  </a:solidFill>
                  <a:latin typeface="Times New Roman" pitchFamily="18" charset="0"/>
                  <a:sym typeface="Arial" pitchFamily="34" charset="0"/>
                </a:rPr>
                <a:t>C</a:t>
              </a:r>
              <a:endParaRPr lang="zh-CN" altLang="en-US">
                <a:latin typeface="Times New Roman" pitchFamily="18" charset="0"/>
              </a:endParaRPr>
            </a:p>
          </p:txBody>
        </p:sp>
        <p:sp>
          <p:nvSpPr>
            <p:cNvPr id="5196" name="Rectangle 40"/>
            <p:cNvSpPr>
              <a:spLocks noChangeArrowheads="1"/>
            </p:cNvSpPr>
            <p:nvPr/>
          </p:nvSpPr>
          <p:spPr bwMode="auto">
            <a:xfrm>
              <a:off x="232" y="0"/>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400" dirty="0">
                  <a:solidFill>
                    <a:srgbClr val="0033CC"/>
                  </a:solidFill>
                  <a:latin typeface="Times New Roman" pitchFamily="18" charset="0"/>
                  <a:sym typeface="Arial" pitchFamily="34" charset="0"/>
                </a:rPr>
                <a:t>E</a:t>
              </a:r>
              <a:endParaRPr lang="zh-CN" altLang="en-US" dirty="0">
                <a:latin typeface="Times New Roman" pitchFamily="18" charset="0"/>
              </a:endParaRPr>
            </a:p>
          </p:txBody>
        </p:sp>
        <p:sp>
          <p:nvSpPr>
            <p:cNvPr id="5197" name="Rectangle 41"/>
            <p:cNvSpPr>
              <a:spLocks noChangeArrowheads="1"/>
            </p:cNvSpPr>
            <p:nvPr/>
          </p:nvSpPr>
          <p:spPr bwMode="auto">
            <a:xfrm>
              <a:off x="716" y="432"/>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400">
                  <a:solidFill>
                    <a:srgbClr val="0033CC"/>
                  </a:solidFill>
                  <a:latin typeface="Times New Roman" pitchFamily="18" charset="0"/>
                  <a:sym typeface="Arial" pitchFamily="34" charset="0"/>
                </a:rPr>
                <a:t>B</a:t>
              </a:r>
              <a:endParaRPr lang="zh-CN" altLang="en-US">
                <a:latin typeface="Times New Roman" pitchFamily="18" charset="0"/>
              </a:endParaRPr>
            </a:p>
          </p:txBody>
        </p:sp>
      </p:grpSp>
      <p:grpSp>
        <p:nvGrpSpPr>
          <p:cNvPr id="9258" name="Group 42"/>
          <p:cNvGrpSpPr>
            <a:grpSpLocks/>
          </p:cNvGrpSpPr>
          <p:nvPr/>
        </p:nvGrpSpPr>
        <p:grpSpPr bwMode="auto">
          <a:xfrm>
            <a:off x="3457575" y="3865563"/>
            <a:ext cx="2220913" cy="1362075"/>
            <a:chOff x="0" y="0"/>
            <a:chExt cx="1399" cy="858"/>
          </a:xfrm>
        </p:grpSpPr>
        <p:sp>
          <p:nvSpPr>
            <p:cNvPr id="5167" name="Text Box 43"/>
            <p:cNvSpPr>
              <a:spLocks noChangeArrowheads="1"/>
            </p:cNvSpPr>
            <p:nvPr/>
          </p:nvSpPr>
          <p:spPr bwMode="auto">
            <a:xfrm>
              <a:off x="681" y="567"/>
              <a:ext cx="2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buFont typeface="Arial" pitchFamily="34" charset="0"/>
                <a:buNone/>
              </a:pPr>
              <a:r>
                <a:rPr lang="en-US" altLang="zh-CN" sz="2400">
                  <a:solidFill>
                    <a:srgbClr val="0033CC"/>
                  </a:solidFill>
                  <a:latin typeface="Times New Roman" pitchFamily="18" charset="0"/>
                  <a:sym typeface="Arial" pitchFamily="34" charset="0"/>
                </a:rPr>
                <a:t>E</a:t>
              </a:r>
              <a:endParaRPr lang="en-US" altLang="zh-CN" sz="2400" b="0">
                <a:solidFill>
                  <a:srgbClr val="0033CC"/>
                </a:solidFill>
                <a:latin typeface="Times New Roman" pitchFamily="18" charset="0"/>
                <a:sym typeface="Arial" pitchFamily="34" charset="0"/>
              </a:endParaRPr>
            </a:p>
          </p:txBody>
        </p:sp>
        <p:sp>
          <p:nvSpPr>
            <p:cNvPr id="5168" name="Text Box 44"/>
            <p:cNvSpPr>
              <a:spLocks noChangeArrowheads="1"/>
            </p:cNvSpPr>
            <p:nvPr/>
          </p:nvSpPr>
          <p:spPr bwMode="auto">
            <a:xfrm>
              <a:off x="1020" y="0"/>
              <a:ext cx="18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buFont typeface="Arial" pitchFamily="34" charset="0"/>
                <a:buNone/>
              </a:pPr>
              <a:r>
                <a:rPr lang="en-US" altLang="zh-CN" sz="2400">
                  <a:solidFill>
                    <a:srgbClr val="0033CC"/>
                  </a:solidFill>
                  <a:latin typeface="Times New Roman" pitchFamily="18" charset="0"/>
                  <a:sym typeface="Arial" pitchFamily="34" charset="0"/>
                </a:rPr>
                <a:t>C</a:t>
              </a:r>
              <a:endParaRPr lang="en-US" altLang="zh-CN" sz="2400" b="0">
                <a:solidFill>
                  <a:srgbClr val="0033CC"/>
                </a:solidFill>
                <a:latin typeface="Times New Roman" pitchFamily="18" charset="0"/>
                <a:sym typeface="Arial" pitchFamily="34" charset="0"/>
              </a:endParaRPr>
            </a:p>
          </p:txBody>
        </p:sp>
        <p:sp>
          <p:nvSpPr>
            <p:cNvPr id="5169" name="Text Box 45"/>
            <p:cNvSpPr>
              <a:spLocks noChangeArrowheads="1"/>
            </p:cNvSpPr>
            <p:nvPr/>
          </p:nvSpPr>
          <p:spPr bwMode="auto">
            <a:xfrm>
              <a:off x="159" y="164"/>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2400">
                  <a:solidFill>
                    <a:srgbClr val="0033CC"/>
                  </a:solidFill>
                  <a:latin typeface="Times New Roman" pitchFamily="18" charset="0"/>
                  <a:sym typeface="Arial" pitchFamily="34" charset="0"/>
                </a:rPr>
                <a:t>B</a:t>
              </a:r>
              <a:endParaRPr lang="en-US" altLang="zh-CN" sz="2400" b="0">
                <a:solidFill>
                  <a:srgbClr val="0033CC"/>
                </a:solidFill>
                <a:latin typeface="Times New Roman" pitchFamily="18" charset="0"/>
                <a:sym typeface="Arial" pitchFamily="34" charset="0"/>
              </a:endParaRPr>
            </a:p>
          </p:txBody>
        </p:sp>
        <p:sp>
          <p:nvSpPr>
            <p:cNvPr id="5170" name="Oval 46"/>
            <p:cNvSpPr>
              <a:spLocks noChangeArrowheads="1"/>
            </p:cNvSpPr>
            <p:nvPr/>
          </p:nvSpPr>
          <p:spPr bwMode="auto">
            <a:xfrm>
              <a:off x="264" y="426"/>
              <a:ext cx="50" cy="50"/>
            </a:xfrm>
            <a:prstGeom prst="ellipse">
              <a:avLst/>
            </a:prstGeom>
            <a:solidFill>
              <a:schemeClr val="bg1"/>
            </a:solidFill>
            <a:ln w="19050">
              <a:solidFill>
                <a:schemeClr val="tx1"/>
              </a:solidFill>
              <a:miter lim="800000"/>
              <a:headEnd/>
              <a:tailEnd/>
            </a:ln>
          </p:spPr>
          <p:txBody>
            <a:bodyPr wrap="none" anchor="ctr"/>
            <a:lstStyle/>
            <a:p>
              <a:pPr>
                <a:buFont typeface="Arial" pitchFamily="34" charset="0"/>
                <a:buNone/>
              </a:pPr>
              <a:endParaRPr lang="zh-CN" altLang="zh-CN" sz="2400">
                <a:solidFill>
                  <a:srgbClr val="000000"/>
                </a:solidFill>
                <a:latin typeface="Times New Roman" pitchFamily="18" charset="0"/>
                <a:sym typeface="Arial" pitchFamily="34" charset="0"/>
              </a:endParaRPr>
            </a:p>
          </p:txBody>
        </p:sp>
        <p:sp>
          <p:nvSpPr>
            <p:cNvPr id="5171" name="Line 47"/>
            <p:cNvSpPr>
              <a:spLocks noChangeShapeType="1"/>
            </p:cNvSpPr>
            <p:nvPr/>
          </p:nvSpPr>
          <p:spPr bwMode="auto">
            <a:xfrm>
              <a:off x="474" y="324"/>
              <a:ext cx="1" cy="282"/>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72" name="Line 48"/>
            <p:cNvSpPr>
              <a:spLocks noChangeShapeType="1"/>
            </p:cNvSpPr>
            <p:nvPr/>
          </p:nvSpPr>
          <p:spPr bwMode="auto">
            <a:xfrm flipV="1">
              <a:off x="474" y="332"/>
              <a:ext cx="185" cy="9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73" name="Line 49"/>
            <p:cNvSpPr>
              <a:spLocks noChangeShapeType="1"/>
            </p:cNvSpPr>
            <p:nvPr/>
          </p:nvSpPr>
          <p:spPr bwMode="auto">
            <a:xfrm>
              <a:off x="474" y="489"/>
              <a:ext cx="199" cy="94"/>
            </a:xfrm>
            <a:prstGeom prst="line">
              <a:avLst/>
            </a:prstGeom>
            <a:noFill/>
            <a:ln w="38100">
              <a:solidFill>
                <a:schemeClr val="tx1"/>
              </a:solidFill>
              <a:miter lim="800000"/>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74" name="Line 50"/>
            <p:cNvSpPr>
              <a:spLocks noChangeShapeType="1"/>
            </p:cNvSpPr>
            <p:nvPr/>
          </p:nvSpPr>
          <p:spPr bwMode="auto">
            <a:xfrm flipH="1">
              <a:off x="316" y="457"/>
              <a:ext cx="158" cy="1"/>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75" name="Line 51"/>
            <p:cNvSpPr>
              <a:spLocks noChangeShapeType="1"/>
            </p:cNvSpPr>
            <p:nvPr/>
          </p:nvSpPr>
          <p:spPr bwMode="auto">
            <a:xfrm flipV="1">
              <a:off x="659" y="117"/>
              <a:ext cx="1" cy="227"/>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76" name="Line 52"/>
            <p:cNvSpPr>
              <a:spLocks noChangeShapeType="1"/>
            </p:cNvSpPr>
            <p:nvPr/>
          </p:nvSpPr>
          <p:spPr bwMode="auto">
            <a:xfrm>
              <a:off x="664" y="575"/>
              <a:ext cx="1" cy="227"/>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77" name="Line 53"/>
            <p:cNvSpPr>
              <a:spLocks noChangeShapeType="1"/>
            </p:cNvSpPr>
            <p:nvPr/>
          </p:nvSpPr>
          <p:spPr bwMode="auto">
            <a:xfrm flipV="1">
              <a:off x="309" y="806"/>
              <a:ext cx="739" cy="1"/>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78" name="Oval 54"/>
            <p:cNvSpPr>
              <a:spLocks noChangeArrowheads="1"/>
            </p:cNvSpPr>
            <p:nvPr/>
          </p:nvSpPr>
          <p:spPr bwMode="auto">
            <a:xfrm>
              <a:off x="268" y="778"/>
              <a:ext cx="50" cy="50"/>
            </a:xfrm>
            <a:prstGeom prst="ellipse">
              <a:avLst/>
            </a:prstGeom>
            <a:solidFill>
              <a:schemeClr val="bg1"/>
            </a:solidFill>
            <a:ln w="19050">
              <a:solidFill>
                <a:schemeClr val="tx1"/>
              </a:solidFill>
              <a:miter lim="800000"/>
              <a:headEnd/>
              <a:tailEnd/>
            </a:ln>
          </p:spPr>
          <p:txBody>
            <a:bodyPr wrap="none" anchor="ctr"/>
            <a:lstStyle/>
            <a:p>
              <a:pPr>
                <a:buFont typeface="Arial" pitchFamily="34" charset="0"/>
                <a:buNone/>
              </a:pPr>
              <a:endParaRPr lang="zh-CN" altLang="zh-CN" sz="2400">
                <a:solidFill>
                  <a:srgbClr val="000000"/>
                </a:solidFill>
                <a:latin typeface="Times New Roman" pitchFamily="18" charset="0"/>
                <a:sym typeface="Arial" pitchFamily="34" charset="0"/>
              </a:endParaRPr>
            </a:p>
          </p:txBody>
        </p:sp>
        <p:sp>
          <p:nvSpPr>
            <p:cNvPr id="5179" name="Line 55"/>
            <p:cNvSpPr>
              <a:spLocks noChangeShapeType="1"/>
            </p:cNvSpPr>
            <p:nvPr/>
          </p:nvSpPr>
          <p:spPr bwMode="auto">
            <a:xfrm>
              <a:off x="653" y="109"/>
              <a:ext cx="348" cy="1"/>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80" name="Oval 56"/>
            <p:cNvSpPr>
              <a:spLocks noChangeArrowheads="1"/>
            </p:cNvSpPr>
            <p:nvPr/>
          </p:nvSpPr>
          <p:spPr bwMode="auto">
            <a:xfrm>
              <a:off x="984" y="86"/>
              <a:ext cx="50" cy="50"/>
            </a:xfrm>
            <a:prstGeom prst="ellipse">
              <a:avLst/>
            </a:prstGeom>
            <a:solidFill>
              <a:schemeClr val="bg1"/>
            </a:solidFill>
            <a:ln w="19050">
              <a:solidFill>
                <a:schemeClr val="tx1"/>
              </a:solidFill>
              <a:miter lim="800000"/>
              <a:headEnd/>
              <a:tailEnd/>
            </a:ln>
          </p:spPr>
          <p:txBody>
            <a:bodyPr wrap="none" anchor="ctr"/>
            <a:lstStyle/>
            <a:p>
              <a:pPr>
                <a:buFont typeface="Arial" pitchFamily="34" charset="0"/>
                <a:buNone/>
              </a:pPr>
              <a:endParaRPr lang="zh-CN" altLang="zh-CN" sz="2400">
                <a:solidFill>
                  <a:srgbClr val="000000"/>
                </a:solidFill>
                <a:latin typeface="Times New Roman" pitchFamily="18" charset="0"/>
                <a:sym typeface="Arial" pitchFamily="34" charset="0"/>
              </a:endParaRPr>
            </a:p>
          </p:txBody>
        </p:sp>
        <p:sp>
          <p:nvSpPr>
            <p:cNvPr id="5181" name="Oval 57"/>
            <p:cNvSpPr>
              <a:spLocks noChangeArrowheads="1"/>
            </p:cNvSpPr>
            <p:nvPr/>
          </p:nvSpPr>
          <p:spPr bwMode="auto">
            <a:xfrm>
              <a:off x="1020" y="776"/>
              <a:ext cx="50" cy="50"/>
            </a:xfrm>
            <a:prstGeom prst="ellipse">
              <a:avLst/>
            </a:prstGeom>
            <a:solidFill>
              <a:schemeClr val="bg1"/>
            </a:solidFill>
            <a:ln w="19050">
              <a:solidFill>
                <a:schemeClr val="tx1"/>
              </a:solidFill>
              <a:miter lim="800000"/>
              <a:headEnd/>
              <a:tailEnd/>
            </a:ln>
          </p:spPr>
          <p:txBody>
            <a:bodyPr wrap="none" anchor="ctr"/>
            <a:lstStyle/>
            <a:p>
              <a:pPr>
                <a:buFont typeface="Arial" pitchFamily="34" charset="0"/>
                <a:buNone/>
              </a:pPr>
              <a:endParaRPr lang="zh-CN" altLang="zh-CN" sz="2400">
                <a:solidFill>
                  <a:srgbClr val="000000"/>
                </a:solidFill>
                <a:latin typeface="Times New Roman" pitchFamily="18" charset="0"/>
                <a:sym typeface="Arial" pitchFamily="34" charset="0"/>
              </a:endParaRPr>
            </a:p>
          </p:txBody>
        </p:sp>
        <p:grpSp>
          <p:nvGrpSpPr>
            <p:cNvPr id="5182" name="Group 58"/>
            <p:cNvGrpSpPr>
              <a:grpSpLocks/>
            </p:cNvGrpSpPr>
            <p:nvPr/>
          </p:nvGrpSpPr>
          <p:grpSpPr bwMode="auto">
            <a:xfrm>
              <a:off x="85" y="356"/>
              <a:ext cx="96" cy="466"/>
              <a:chOff x="0" y="0"/>
              <a:chExt cx="96" cy="466"/>
            </a:xfrm>
          </p:grpSpPr>
          <p:sp>
            <p:nvSpPr>
              <p:cNvPr id="5190" name="Line 59"/>
              <p:cNvSpPr>
                <a:spLocks noChangeShapeType="1"/>
              </p:cNvSpPr>
              <p:nvPr/>
            </p:nvSpPr>
            <p:spPr bwMode="auto">
              <a:xfrm>
                <a:off x="0" y="466"/>
                <a:ext cx="96" cy="1"/>
              </a:xfrm>
              <a:prstGeom prst="line">
                <a:avLst/>
              </a:prstGeom>
              <a:noFill/>
              <a:ln w="38100">
                <a:solidFill>
                  <a:srgbClr val="FF0066"/>
                </a:solidFill>
                <a:miter lim="800000"/>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nvGrpSpPr>
              <p:cNvPr id="5191" name="Group 60"/>
              <p:cNvGrpSpPr>
                <a:grpSpLocks/>
              </p:cNvGrpSpPr>
              <p:nvPr/>
            </p:nvGrpSpPr>
            <p:grpSpPr bwMode="auto">
              <a:xfrm>
                <a:off x="0" y="0"/>
                <a:ext cx="96" cy="96"/>
                <a:chOff x="0" y="0"/>
                <a:chExt cx="96" cy="96"/>
              </a:xfrm>
            </p:grpSpPr>
            <p:sp>
              <p:nvSpPr>
                <p:cNvPr id="5192" name="Line 61"/>
                <p:cNvSpPr>
                  <a:spLocks noChangeShapeType="1"/>
                </p:cNvSpPr>
                <p:nvPr/>
              </p:nvSpPr>
              <p:spPr bwMode="auto">
                <a:xfrm>
                  <a:off x="0" y="48"/>
                  <a:ext cx="96" cy="1"/>
                </a:xfrm>
                <a:prstGeom prst="line">
                  <a:avLst/>
                </a:prstGeom>
                <a:noFill/>
                <a:ln w="38100">
                  <a:solidFill>
                    <a:srgbClr val="FF0066"/>
                  </a:solidFill>
                  <a:miter lim="800000"/>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5193" name="Line 62"/>
                <p:cNvSpPr>
                  <a:spLocks noChangeShapeType="1"/>
                </p:cNvSpPr>
                <p:nvPr/>
              </p:nvSpPr>
              <p:spPr bwMode="auto">
                <a:xfrm rot="-5400000">
                  <a:off x="0" y="44"/>
                  <a:ext cx="96" cy="1"/>
                </a:xfrm>
                <a:prstGeom prst="line">
                  <a:avLst/>
                </a:prstGeom>
                <a:noFill/>
                <a:ln w="38100">
                  <a:solidFill>
                    <a:srgbClr val="FF0066"/>
                  </a:solidFill>
                  <a:miter lim="800000"/>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grpSp>
        <p:grpSp>
          <p:nvGrpSpPr>
            <p:cNvPr id="5183" name="Group 63"/>
            <p:cNvGrpSpPr>
              <a:grpSpLocks/>
            </p:cNvGrpSpPr>
            <p:nvPr/>
          </p:nvGrpSpPr>
          <p:grpSpPr bwMode="auto">
            <a:xfrm>
              <a:off x="1081" y="248"/>
              <a:ext cx="96" cy="466"/>
              <a:chOff x="0" y="0"/>
              <a:chExt cx="96" cy="466"/>
            </a:xfrm>
          </p:grpSpPr>
          <p:sp>
            <p:nvSpPr>
              <p:cNvPr id="5186" name="Line 64"/>
              <p:cNvSpPr>
                <a:spLocks noChangeShapeType="1"/>
              </p:cNvSpPr>
              <p:nvPr/>
            </p:nvSpPr>
            <p:spPr bwMode="auto">
              <a:xfrm>
                <a:off x="0" y="466"/>
                <a:ext cx="96" cy="1"/>
              </a:xfrm>
              <a:prstGeom prst="line">
                <a:avLst/>
              </a:prstGeom>
              <a:noFill/>
              <a:ln w="38100">
                <a:solidFill>
                  <a:srgbClr val="FF0066"/>
                </a:solidFill>
                <a:miter lim="800000"/>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nvGrpSpPr>
              <p:cNvPr id="5187" name="Group 65"/>
              <p:cNvGrpSpPr>
                <a:grpSpLocks/>
              </p:cNvGrpSpPr>
              <p:nvPr/>
            </p:nvGrpSpPr>
            <p:grpSpPr bwMode="auto">
              <a:xfrm>
                <a:off x="0" y="0"/>
                <a:ext cx="96" cy="96"/>
                <a:chOff x="0" y="0"/>
                <a:chExt cx="96" cy="96"/>
              </a:xfrm>
            </p:grpSpPr>
            <p:sp>
              <p:nvSpPr>
                <p:cNvPr id="5188" name="Line 66"/>
                <p:cNvSpPr>
                  <a:spLocks noChangeShapeType="1"/>
                </p:cNvSpPr>
                <p:nvPr/>
              </p:nvSpPr>
              <p:spPr bwMode="auto">
                <a:xfrm>
                  <a:off x="0" y="48"/>
                  <a:ext cx="96" cy="1"/>
                </a:xfrm>
                <a:prstGeom prst="line">
                  <a:avLst/>
                </a:prstGeom>
                <a:noFill/>
                <a:ln w="38100">
                  <a:solidFill>
                    <a:srgbClr val="FF0066"/>
                  </a:solidFill>
                  <a:miter lim="800000"/>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5189" name="Line 67"/>
                <p:cNvSpPr>
                  <a:spLocks noChangeShapeType="1"/>
                </p:cNvSpPr>
                <p:nvPr/>
              </p:nvSpPr>
              <p:spPr bwMode="auto">
                <a:xfrm rot="-5400000">
                  <a:off x="0" y="44"/>
                  <a:ext cx="96" cy="1"/>
                </a:xfrm>
                <a:prstGeom prst="line">
                  <a:avLst/>
                </a:prstGeom>
                <a:noFill/>
                <a:ln w="38100">
                  <a:solidFill>
                    <a:srgbClr val="FF0066"/>
                  </a:solidFill>
                  <a:miter lim="800000"/>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grpSp>
        <p:sp>
          <p:nvSpPr>
            <p:cNvPr id="5184" name="Text Box 68"/>
            <p:cNvSpPr>
              <a:spLocks noChangeArrowheads="1"/>
            </p:cNvSpPr>
            <p:nvPr/>
          </p:nvSpPr>
          <p:spPr bwMode="auto">
            <a:xfrm>
              <a:off x="0" y="459"/>
              <a:ext cx="26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400" i="1">
                  <a:solidFill>
                    <a:schemeClr val="tx1"/>
                  </a:solidFill>
                  <a:latin typeface="Times New Roman" pitchFamily="18" charset="0"/>
                  <a:sym typeface="Arial" pitchFamily="34" charset="0"/>
                </a:rPr>
                <a:t>u</a:t>
              </a:r>
              <a:r>
                <a:rPr lang="en-US" altLang="zh-CN" sz="2400" baseline="-25000">
                  <a:solidFill>
                    <a:schemeClr val="tx1"/>
                  </a:solidFill>
                  <a:latin typeface="Times New Roman" pitchFamily="18" charset="0"/>
                  <a:sym typeface="Arial" pitchFamily="34" charset="0"/>
                </a:rPr>
                <a:t>i</a:t>
              </a:r>
              <a:endParaRPr lang="zh-CN" altLang="en-US">
                <a:latin typeface="Times New Roman" pitchFamily="18" charset="0"/>
              </a:endParaRPr>
            </a:p>
          </p:txBody>
        </p:sp>
        <p:sp>
          <p:nvSpPr>
            <p:cNvPr id="5185" name="Text Box 69"/>
            <p:cNvSpPr>
              <a:spLocks noChangeArrowheads="1"/>
            </p:cNvSpPr>
            <p:nvPr/>
          </p:nvSpPr>
          <p:spPr bwMode="auto">
            <a:xfrm>
              <a:off x="900" y="295"/>
              <a:ext cx="49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2400" i="1">
                  <a:solidFill>
                    <a:schemeClr val="tx1"/>
                  </a:solidFill>
                  <a:latin typeface="Times New Roman" pitchFamily="18" charset="0"/>
                  <a:sym typeface="Arial" pitchFamily="34" charset="0"/>
                </a:rPr>
                <a:t>u</a:t>
              </a:r>
              <a:r>
                <a:rPr lang="en-US" altLang="zh-CN" sz="2400" baseline="-25000">
                  <a:solidFill>
                    <a:schemeClr val="tx1"/>
                  </a:solidFill>
                  <a:latin typeface="Times New Roman" pitchFamily="18" charset="0"/>
                  <a:sym typeface="Arial" pitchFamily="34" charset="0"/>
                </a:rPr>
                <a:t>o</a:t>
              </a:r>
              <a:endParaRPr lang="zh-CN" altLang="en-US">
                <a:latin typeface="Times New Roman" pitchFamily="18" charset="0"/>
              </a:endParaRPr>
            </a:p>
          </p:txBody>
        </p:sp>
      </p:grpSp>
      <p:grpSp>
        <p:nvGrpSpPr>
          <p:cNvPr id="9286" name="Group 70"/>
          <p:cNvGrpSpPr>
            <a:grpSpLocks/>
          </p:cNvGrpSpPr>
          <p:nvPr/>
        </p:nvGrpSpPr>
        <p:grpSpPr bwMode="auto">
          <a:xfrm>
            <a:off x="6334125" y="3821113"/>
            <a:ext cx="2144713" cy="1543050"/>
            <a:chOff x="0" y="0"/>
            <a:chExt cx="1351" cy="972"/>
          </a:xfrm>
        </p:grpSpPr>
        <p:sp>
          <p:nvSpPr>
            <p:cNvPr id="5140" name="Text Box 71"/>
            <p:cNvSpPr>
              <a:spLocks noChangeArrowheads="1"/>
            </p:cNvSpPr>
            <p:nvPr/>
          </p:nvSpPr>
          <p:spPr bwMode="auto">
            <a:xfrm>
              <a:off x="669" y="0"/>
              <a:ext cx="2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buFont typeface="Arial" pitchFamily="34" charset="0"/>
                <a:buNone/>
              </a:pPr>
              <a:r>
                <a:rPr lang="en-US" altLang="zh-CN" sz="2400">
                  <a:solidFill>
                    <a:srgbClr val="0033CC"/>
                  </a:solidFill>
                  <a:latin typeface="Times New Roman" pitchFamily="18" charset="0"/>
                  <a:sym typeface="Arial" pitchFamily="34" charset="0"/>
                </a:rPr>
                <a:t>E</a:t>
              </a:r>
              <a:endParaRPr lang="en-US" altLang="zh-CN" sz="2400" b="0">
                <a:solidFill>
                  <a:srgbClr val="0033CC"/>
                </a:solidFill>
                <a:latin typeface="Times New Roman" pitchFamily="18" charset="0"/>
                <a:sym typeface="Arial" pitchFamily="34" charset="0"/>
              </a:endParaRPr>
            </a:p>
          </p:txBody>
        </p:sp>
        <p:sp>
          <p:nvSpPr>
            <p:cNvPr id="5141" name="Text Box 72"/>
            <p:cNvSpPr>
              <a:spLocks noChangeArrowheads="1"/>
            </p:cNvSpPr>
            <p:nvPr/>
          </p:nvSpPr>
          <p:spPr bwMode="auto">
            <a:xfrm>
              <a:off x="636" y="681"/>
              <a:ext cx="22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buFont typeface="Arial" pitchFamily="34" charset="0"/>
                <a:buNone/>
              </a:pPr>
              <a:r>
                <a:rPr lang="en-US" altLang="zh-CN" sz="2400">
                  <a:solidFill>
                    <a:srgbClr val="0033CC"/>
                  </a:solidFill>
                  <a:latin typeface="Times New Roman" pitchFamily="18" charset="0"/>
                  <a:sym typeface="Arial" pitchFamily="34" charset="0"/>
                </a:rPr>
                <a:t>C</a:t>
              </a:r>
              <a:endParaRPr lang="en-US" altLang="zh-CN" sz="2400" b="0">
                <a:solidFill>
                  <a:srgbClr val="0033CC"/>
                </a:solidFill>
                <a:latin typeface="Times New Roman" pitchFamily="18" charset="0"/>
                <a:sym typeface="Arial" pitchFamily="34" charset="0"/>
              </a:endParaRPr>
            </a:p>
          </p:txBody>
        </p:sp>
        <p:sp>
          <p:nvSpPr>
            <p:cNvPr id="5142" name="Text Box 73"/>
            <p:cNvSpPr>
              <a:spLocks noChangeArrowheads="1"/>
            </p:cNvSpPr>
            <p:nvPr/>
          </p:nvSpPr>
          <p:spPr bwMode="auto">
            <a:xfrm>
              <a:off x="159" y="293"/>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Arial" pitchFamily="34" charset="0"/>
                <a:buNone/>
              </a:pPr>
              <a:r>
                <a:rPr lang="en-US" altLang="zh-CN" sz="2400">
                  <a:solidFill>
                    <a:srgbClr val="0033CC"/>
                  </a:solidFill>
                  <a:latin typeface="Times New Roman" pitchFamily="18" charset="0"/>
                  <a:sym typeface="Arial" pitchFamily="34" charset="0"/>
                </a:rPr>
                <a:t>B</a:t>
              </a:r>
              <a:endParaRPr lang="en-US" altLang="zh-CN" sz="2400" b="0">
                <a:solidFill>
                  <a:srgbClr val="0033CC"/>
                </a:solidFill>
                <a:latin typeface="Times New Roman" pitchFamily="18" charset="0"/>
                <a:sym typeface="Arial" pitchFamily="34" charset="0"/>
              </a:endParaRPr>
            </a:p>
          </p:txBody>
        </p:sp>
        <p:sp>
          <p:nvSpPr>
            <p:cNvPr id="5143" name="Oval 74"/>
            <p:cNvSpPr>
              <a:spLocks noChangeArrowheads="1"/>
            </p:cNvSpPr>
            <p:nvPr/>
          </p:nvSpPr>
          <p:spPr bwMode="auto">
            <a:xfrm>
              <a:off x="264" y="555"/>
              <a:ext cx="50" cy="50"/>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Font typeface="Arial" pitchFamily="34" charset="0"/>
                <a:buNone/>
              </a:pPr>
              <a:endParaRPr lang="zh-CN" altLang="zh-CN" sz="2400">
                <a:solidFill>
                  <a:srgbClr val="000000"/>
                </a:solidFill>
                <a:latin typeface="Times New Roman" pitchFamily="18" charset="0"/>
                <a:sym typeface="Arial" pitchFamily="34" charset="0"/>
              </a:endParaRPr>
            </a:p>
          </p:txBody>
        </p:sp>
        <p:sp>
          <p:nvSpPr>
            <p:cNvPr id="5144" name="Line 75"/>
            <p:cNvSpPr>
              <a:spLocks noChangeShapeType="1"/>
            </p:cNvSpPr>
            <p:nvPr/>
          </p:nvSpPr>
          <p:spPr bwMode="auto">
            <a:xfrm>
              <a:off x="474" y="453"/>
              <a:ext cx="1" cy="282"/>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5" name="Line 76"/>
            <p:cNvSpPr>
              <a:spLocks noChangeShapeType="1"/>
            </p:cNvSpPr>
            <p:nvPr/>
          </p:nvSpPr>
          <p:spPr bwMode="auto">
            <a:xfrm flipV="1">
              <a:off x="474" y="453"/>
              <a:ext cx="193" cy="102"/>
            </a:xfrm>
            <a:prstGeom prst="line">
              <a:avLst/>
            </a:prstGeom>
            <a:noFill/>
            <a:ln w="38100">
              <a:solidFill>
                <a:schemeClr val="tx1"/>
              </a:solidFill>
              <a:miter lim="800000"/>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6" name="Line 77"/>
            <p:cNvSpPr>
              <a:spLocks noChangeShapeType="1"/>
            </p:cNvSpPr>
            <p:nvPr/>
          </p:nvSpPr>
          <p:spPr bwMode="auto">
            <a:xfrm>
              <a:off x="474" y="618"/>
              <a:ext cx="183" cy="82"/>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7" name="Line 78"/>
            <p:cNvSpPr>
              <a:spLocks noChangeShapeType="1"/>
            </p:cNvSpPr>
            <p:nvPr/>
          </p:nvSpPr>
          <p:spPr bwMode="auto">
            <a:xfrm flipH="1">
              <a:off x="316" y="586"/>
              <a:ext cx="158" cy="1"/>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8" name="Line 79"/>
            <p:cNvSpPr>
              <a:spLocks noChangeShapeType="1"/>
            </p:cNvSpPr>
            <p:nvPr/>
          </p:nvSpPr>
          <p:spPr bwMode="auto">
            <a:xfrm flipV="1">
              <a:off x="659" y="234"/>
              <a:ext cx="1" cy="227"/>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9" name="Line 80"/>
            <p:cNvSpPr>
              <a:spLocks noChangeShapeType="1"/>
            </p:cNvSpPr>
            <p:nvPr/>
          </p:nvSpPr>
          <p:spPr bwMode="auto">
            <a:xfrm>
              <a:off x="652" y="697"/>
              <a:ext cx="1" cy="234"/>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0" name="Line 81"/>
            <p:cNvSpPr>
              <a:spLocks noChangeShapeType="1"/>
            </p:cNvSpPr>
            <p:nvPr/>
          </p:nvSpPr>
          <p:spPr bwMode="auto">
            <a:xfrm>
              <a:off x="321" y="934"/>
              <a:ext cx="708" cy="1"/>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1" name="Oval 82"/>
            <p:cNvSpPr>
              <a:spLocks noChangeArrowheads="1"/>
            </p:cNvSpPr>
            <p:nvPr/>
          </p:nvSpPr>
          <p:spPr bwMode="auto">
            <a:xfrm>
              <a:off x="270" y="909"/>
              <a:ext cx="50" cy="50"/>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Font typeface="Arial" pitchFamily="34" charset="0"/>
                <a:buNone/>
              </a:pPr>
              <a:endParaRPr lang="zh-CN" altLang="zh-CN" sz="2400">
                <a:solidFill>
                  <a:srgbClr val="000000"/>
                </a:solidFill>
                <a:latin typeface="Times New Roman" pitchFamily="18" charset="0"/>
                <a:sym typeface="Arial" pitchFamily="34" charset="0"/>
              </a:endParaRPr>
            </a:p>
          </p:txBody>
        </p:sp>
        <p:sp>
          <p:nvSpPr>
            <p:cNvPr id="5152" name="Line 83"/>
            <p:cNvSpPr>
              <a:spLocks noChangeShapeType="1"/>
            </p:cNvSpPr>
            <p:nvPr/>
          </p:nvSpPr>
          <p:spPr bwMode="auto">
            <a:xfrm>
              <a:off x="657" y="238"/>
              <a:ext cx="324" cy="1"/>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3" name="Oval 84"/>
            <p:cNvSpPr>
              <a:spLocks noChangeArrowheads="1"/>
            </p:cNvSpPr>
            <p:nvPr/>
          </p:nvSpPr>
          <p:spPr bwMode="auto">
            <a:xfrm>
              <a:off x="982" y="215"/>
              <a:ext cx="50" cy="50"/>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Font typeface="Arial" pitchFamily="34" charset="0"/>
                <a:buNone/>
              </a:pPr>
              <a:endParaRPr lang="zh-CN" altLang="zh-CN" sz="2400">
                <a:solidFill>
                  <a:srgbClr val="000000"/>
                </a:solidFill>
                <a:latin typeface="Times New Roman" pitchFamily="18" charset="0"/>
                <a:sym typeface="Arial" pitchFamily="34" charset="0"/>
              </a:endParaRPr>
            </a:p>
          </p:txBody>
        </p:sp>
        <p:sp>
          <p:nvSpPr>
            <p:cNvPr id="5154" name="Oval 85"/>
            <p:cNvSpPr>
              <a:spLocks noChangeArrowheads="1"/>
            </p:cNvSpPr>
            <p:nvPr/>
          </p:nvSpPr>
          <p:spPr bwMode="auto">
            <a:xfrm>
              <a:off x="1032" y="911"/>
              <a:ext cx="50" cy="50"/>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Font typeface="Arial" pitchFamily="34" charset="0"/>
                <a:buNone/>
              </a:pPr>
              <a:endParaRPr lang="zh-CN" altLang="zh-CN" sz="2400">
                <a:solidFill>
                  <a:srgbClr val="000000"/>
                </a:solidFill>
                <a:latin typeface="Times New Roman" pitchFamily="18" charset="0"/>
                <a:sym typeface="Arial" pitchFamily="34" charset="0"/>
              </a:endParaRPr>
            </a:p>
          </p:txBody>
        </p:sp>
        <p:grpSp>
          <p:nvGrpSpPr>
            <p:cNvPr id="5155" name="Group 86"/>
            <p:cNvGrpSpPr>
              <a:grpSpLocks/>
            </p:cNvGrpSpPr>
            <p:nvPr/>
          </p:nvGrpSpPr>
          <p:grpSpPr bwMode="auto">
            <a:xfrm>
              <a:off x="85" y="485"/>
              <a:ext cx="96" cy="466"/>
              <a:chOff x="0" y="0"/>
              <a:chExt cx="96" cy="466"/>
            </a:xfrm>
          </p:grpSpPr>
          <p:sp>
            <p:nvSpPr>
              <p:cNvPr id="5163" name="Line 87"/>
              <p:cNvSpPr>
                <a:spLocks noChangeShapeType="1"/>
              </p:cNvSpPr>
              <p:nvPr/>
            </p:nvSpPr>
            <p:spPr bwMode="auto">
              <a:xfrm>
                <a:off x="0" y="466"/>
                <a:ext cx="96" cy="1"/>
              </a:xfrm>
              <a:prstGeom prst="line">
                <a:avLst/>
              </a:prstGeom>
              <a:noFill/>
              <a:ln w="38100">
                <a:solidFill>
                  <a:srgbClr val="FF0000"/>
                </a:solidFill>
                <a:miter lim="800000"/>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nvGrpSpPr>
              <p:cNvPr id="5164" name="Group 88"/>
              <p:cNvGrpSpPr>
                <a:grpSpLocks/>
              </p:cNvGrpSpPr>
              <p:nvPr/>
            </p:nvGrpSpPr>
            <p:grpSpPr bwMode="auto">
              <a:xfrm>
                <a:off x="0" y="0"/>
                <a:ext cx="96" cy="96"/>
                <a:chOff x="0" y="0"/>
                <a:chExt cx="96" cy="96"/>
              </a:xfrm>
            </p:grpSpPr>
            <p:sp>
              <p:nvSpPr>
                <p:cNvPr id="5165" name="Line 89"/>
                <p:cNvSpPr>
                  <a:spLocks noChangeShapeType="1"/>
                </p:cNvSpPr>
                <p:nvPr/>
              </p:nvSpPr>
              <p:spPr bwMode="auto">
                <a:xfrm>
                  <a:off x="0" y="48"/>
                  <a:ext cx="96" cy="1"/>
                </a:xfrm>
                <a:prstGeom prst="line">
                  <a:avLst/>
                </a:prstGeom>
                <a:noFill/>
                <a:ln w="38100">
                  <a:solidFill>
                    <a:srgbClr val="FF0000"/>
                  </a:solidFill>
                  <a:miter lim="800000"/>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5166" name="Line 90"/>
                <p:cNvSpPr>
                  <a:spLocks noChangeShapeType="1"/>
                </p:cNvSpPr>
                <p:nvPr/>
              </p:nvSpPr>
              <p:spPr bwMode="auto">
                <a:xfrm rot="-5400000">
                  <a:off x="0" y="44"/>
                  <a:ext cx="96" cy="1"/>
                </a:xfrm>
                <a:prstGeom prst="line">
                  <a:avLst/>
                </a:prstGeom>
                <a:noFill/>
                <a:ln w="38100">
                  <a:solidFill>
                    <a:srgbClr val="FF0000"/>
                  </a:solidFill>
                  <a:miter lim="800000"/>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grpSp>
        <p:grpSp>
          <p:nvGrpSpPr>
            <p:cNvPr id="5156" name="Group 91"/>
            <p:cNvGrpSpPr>
              <a:grpSpLocks/>
            </p:cNvGrpSpPr>
            <p:nvPr/>
          </p:nvGrpSpPr>
          <p:grpSpPr bwMode="auto">
            <a:xfrm>
              <a:off x="997" y="365"/>
              <a:ext cx="96" cy="466"/>
              <a:chOff x="0" y="0"/>
              <a:chExt cx="96" cy="466"/>
            </a:xfrm>
          </p:grpSpPr>
          <p:sp>
            <p:nvSpPr>
              <p:cNvPr id="5159" name="Line 92"/>
              <p:cNvSpPr>
                <a:spLocks noChangeShapeType="1"/>
              </p:cNvSpPr>
              <p:nvPr/>
            </p:nvSpPr>
            <p:spPr bwMode="auto">
              <a:xfrm>
                <a:off x="0" y="466"/>
                <a:ext cx="96" cy="1"/>
              </a:xfrm>
              <a:prstGeom prst="line">
                <a:avLst/>
              </a:prstGeom>
              <a:noFill/>
              <a:ln w="38100">
                <a:solidFill>
                  <a:srgbClr val="FF0066"/>
                </a:solidFill>
                <a:miter lim="800000"/>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nvGrpSpPr>
              <p:cNvPr id="5160" name="Group 93"/>
              <p:cNvGrpSpPr>
                <a:grpSpLocks/>
              </p:cNvGrpSpPr>
              <p:nvPr/>
            </p:nvGrpSpPr>
            <p:grpSpPr bwMode="auto">
              <a:xfrm>
                <a:off x="0" y="0"/>
                <a:ext cx="96" cy="96"/>
                <a:chOff x="0" y="0"/>
                <a:chExt cx="96" cy="96"/>
              </a:xfrm>
            </p:grpSpPr>
            <p:sp>
              <p:nvSpPr>
                <p:cNvPr id="5161" name="Line 94"/>
                <p:cNvSpPr>
                  <a:spLocks noChangeShapeType="1"/>
                </p:cNvSpPr>
                <p:nvPr/>
              </p:nvSpPr>
              <p:spPr bwMode="auto">
                <a:xfrm>
                  <a:off x="0" y="48"/>
                  <a:ext cx="96" cy="1"/>
                </a:xfrm>
                <a:prstGeom prst="line">
                  <a:avLst/>
                </a:prstGeom>
                <a:noFill/>
                <a:ln w="38100">
                  <a:solidFill>
                    <a:srgbClr val="FF0066"/>
                  </a:solidFill>
                  <a:miter lim="800000"/>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5162" name="Line 95"/>
                <p:cNvSpPr>
                  <a:spLocks noChangeShapeType="1"/>
                </p:cNvSpPr>
                <p:nvPr/>
              </p:nvSpPr>
              <p:spPr bwMode="auto">
                <a:xfrm rot="-5400000">
                  <a:off x="0" y="44"/>
                  <a:ext cx="96" cy="1"/>
                </a:xfrm>
                <a:prstGeom prst="line">
                  <a:avLst/>
                </a:prstGeom>
                <a:noFill/>
                <a:ln w="38100">
                  <a:solidFill>
                    <a:srgbClr val="FF0066"/>
                  </a:solidFill>
                  <a:miter lim="800000"/>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grpSp>
        <p:sp>
          <p:nvSpPr>
            <p:cNvPr id="5157" name="Text Box 96"/>
            <p:cNvSpPr>
              <a:spLocks noChangeArrowheads="1"/>
            </p:cNvSpPr>
            <p:nvPr/>
          </p:nvSpPr>
          <p:spPr bwMode="auto">
            <a:xfrm>
              <a:off x="0" y="588"/>
              <a:ext cx="26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400" i="1">
                  <a:solidFill>
                    <a:schemeClr val="tx1"/>
                  </a:solidFill>
                  <a:latin typeface="Times New Roman" pitchFamily="18" charset="0"/>
                  <a:sym typeface="Arial" pitchFamily="34" charset="0"/>
                </a:rPr>
                <a:t>u</a:t>
              </a:r>
              <a:r>
                <a:rPr lang="en-US" altLang="zh-CN" sz="2400" baseline="-25000">
                  <a:solidFill>
                    <a:schemeClr val="tx1"/>
                  </a:solidFill>
                  <a:latin typeface="Times New Roman" pitchFamily="18" charset="0"/>
                  <a:sym typeface="Arial" pitchFamily="34" charset="0"/>
                </a:rPr>
                <a:t>i</a:t>
              </a:r>
              <a:endParaRPr lang="zh-CN" altLang="en-US">
                <a:latin typeface="Times New Roman" pitchFamily="18" charset="0"/>
              </a:endParaRPr>
            </a:p>
          </p:txBody>
        </p:sp>
        <p:sp>
          <p:nvSpPr>
            <p:cNvPr id="5158" name="Text Box 97"/>
            <p:cNvSpPr>
              <a:spLocks noChangeArrowheads="1"/>
            </p:cNvSpPr>
            <p:nvPr/>
          </p:nvSpPr>
          <p:spPr bwMode="auto">
            <a:xfrm>
              <a:off x="852" y="424"/>
              <a:ext cx="49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2400" i="1">
                  <a:solidFill>
                    <a:schemeClr val="tx1"/>
                  </a:solidFill>
                  <a:latin typeface="Times New Roman" pitchFamily="18" charset="0"/>
                  <a:sym typeface="Arial" pitchFamily="34" charset="0"/>
                </a:rPr>
                <a:t>u</a:t>
              </a:r>
              <a:r>
                <a:rPr lang="en-US" altLang="zh-CN" sz="2400" baseline="-25000">
                  <a:solidFill>
                    <a:schemeClr val="tx1"/>
                  </a:solidFill>
                  <a:latin typeface="Times New Roman" pitchFamily="18" charset="0"/>
                  <a:sym typeface="Arial" pitchFamily="34" charset="0"/>
                </a:rPr>
                <a:t>o</a:t>
              </a:r>
              <a:endParaRPr lang="zh-CN" altLang="en-US">
                <a:latin typeface="Times New Roman" pitchFamily="18" charset="0"/>
              </a:endParaRPr>
            </a:p>
          </p:txBody>
        </p:sp>
      </p:grpSp>
      <p:sp>
        <p:nvSpPr>
          <p:cNvPr id="9314" name="Text Box 98"/>
          <p:cNvSpPr>
            <a:spLocks noChangeArrowheads="1"/>
          </p:cNvSpPr>
          <p:nvPr/>
        </p:nvSpPr>
        <p:spPr bwMode="auto">
          <a:xfrm>
            <a:off x="3622675" y="5524500"/>
            <a:ext cx="1841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2400">
                <a:solidFill>
                  <a:srgbClr val="C00000"/>
                </a:solidFill>
                <a:latin typeface="Times New Roman" pitchFamily="18" charset="0"/>
                <a:sym typeface="Arial" pitchFamily="34" charset="0"/>
              </a:rPr>
              <a:t>共发射极</a:t>
            </a:r>
            <a:endParaRPr lang="zh-CN" altLang="en-US" sz="2400" b="0">
              <a:solidFill>
                <a:srgbClr val="C00000"/>
              </a:solidFill>
              <a:latin typeface="Times New Roman" pitchFamily="18" charset="0"/>
              <a:sym typeface="Arial" pitchFamily="34" charset="0"/>
            </a:endParaRPr>
          </a:p>
        </p:txBody>
      </p:sp>
      <p:sp>
        <p:nvSpPr>
          <p:cNvPr id="9315" name="Text Box 99"/>
          <p:cNvSpPr>
            <a:spLocks noChangeArrowheads="1"/>
          </p:cNvSpPr>
          <p:nvPr/>
        </p:nvSpPr>
        <p:spPr bwMode="auto">
          <a:xfrm>
            <a:off x="6488113" y="5553075"/>
            <a:ext cx="1828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2400">
                <a:solidFill>
                  <a:srgbClr val="C00000"/>
                </a:solidFill>
                <a:latin typeface="Times New Roman" pitchFamily="18" charset="0"/>
                <a:sym typeface="Arial" pitchFamily="34" charset="0"/>
              </a:rPr>
              <a:t>共集电极</a:t>
            </a:r>
            <a:endParaRPr lang="zh-CN" altLang="en-US" sz="2400" b="0">
              <a:solidFill>
                <a:srgbClr val="C00000"/>
              </a:solidFill>
              <a:latin typeface="Times New Roman" pitchFamily="18" charset="0"/>
              <a:sym typeface="Arial" pitchFamily="34" charset="0"/>
            </a:endParaRPr>
          </a:p>
        </p:txBody>
      </p:sp>
      <p:sp>
        <p:nvSpPr>
          <p:cNvPr id="9316" name="Text Box 100"/>
          <p:cNvSpPr>
            <a:spLocks noChangeArrowheads="1"/>
          </p:cNvSpPr>
          <p:nvPr/>
        </p:nvSpPr>
        <p:spPr bwMode="auto">
          <a:xfrm>
            <a:off x="1238250" y="5559425"/>
            <a:ext cx="1617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2400" dirty="0">
                <a:solidFill>
                  <a:srgbClr val="C00000"/>
                </a:solidFill>
                <a:latin typeface="Times New Roman" pitchFamily="18" charset="0"/>
                <a:sym typeface="Arial" pitchFamily="34" charset="0"/>
              </a:rPr>
              <a:t>共基极</a:t>
            </a:r>
            <a:endParaRPr lang="zh-CN" altLang="en-US" sz="2400" b="0" dirty="0">
              <a:solidFill>
                <a:srgbClr val="C00000"/>
              </a:solidFill>
              <a:latin typeface="Times New Roman" pitchFamily="18" charset="0"/>
              <a:sym typeface="Arial" pitchFamily="34" charset="0"/>
            </a:endParaRPr>
          </a:p>
        </p:txBody>
      </p:sp>
      <p:sp>
        <p:nvSpPr>
          <p:cNvPr id="102" name="文本框 101">
            <a:extLst>
              <a:ext uri="{FF2B5EF4-FFF2-40B4-BE49-F238E27FC236}">
                <a16:creationId xmlns:a16="http://schemas.microsoft.com/office/drawing/2014/main" id="{A57AF530-3C1A-4338-86A0-5A2957BCAECE}"/>
              </a:ext>
            </a:extLst>
          </p:cNvPr>
          <p:cNvSpPr txBox="1"/>
          <p:nvPr/>
        </p:nvSpPr>
        <p:spPr>
          <a:xfrm>
            <a:off x="7809892" y="6228020"/>
            <a:ext cx="415499" cy="369332"/>
          </a:xfrm>
          <a:prstGeom prst="rect">
            <a:avLst/>
          </a:prstGeom>
          <a:noFill/>
        </p:spPr>
        <p:txBody>
          <a:bodyPr wrap="none" rtlCol="0">
            <a:spAutoFit/>
          </a:bodyPr>
          <a:lstStyle/>
          <a:p>
            <a:r>
              <a:rPr lang="en-US" altLang="zh-CN" sz="1800" dirty="0">
                <a:solidFill>
                  <a:srgbClr val="E4A4DC"/>
                </a:solidFill>
              </a:rPr>
              <a:t>61</a:t>
            </a:r>
            <a:endParaRPr lang="zh-CN" altLang="en-US" sz="1800" dirty="0">
              <a:solidFill>
                <a:srgbClr val="E4A4D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filter="barn(outHorizontal)">
                                      <p:cBhvr>
                                        <p:cTn id="7" dur="500"/>
                                        <p:tgtEl>
                                          <p:spTgt spid="9220"/>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9221"/>
                                        </p:tgtEl>
                                        <p:attrNameLst>
                                          <p:attrName>style.visibility</p:attrName>
                                        </p:attrNameLst>
                                      </p:cBhvr>
                                      <p:to>
                                        <p:strVal val="visible"/>
                                      </p:to>
                                    </p:set>
                                  </p:childTnLst>
                                </p:cTn>
                              </p:par>
                            </p:childTnLst>
                          </p:cTn>
                        </p:par>
                        <p:par>
                          <p:cTn id="11" fill="hold" nodeType="afterGroup">
                            <p:stCondLst>
                              <p:cond delay="1000"/>
                            </p:stCondLst>
                            <p:childTnLst>
                              <p:par>
                                <p:cTn id="12" presetID="5" presetClass="entr" presetSubtype="10" fill="hold" grpId="0" nodeType="afterEffect">
                                  <p:stCondLst>
                                    <p:cond delay="0"/>
                                  </p:stCondLst>
                                  <p:childTnLst>
                                    <p:set>
                                      <p:cBhvr>
                                        <p:cTn id="13" dur="1" fill="hold">
                                          <p:stCondLst>
                                            <p:cond delay="0"/>
                                          </p:stCondLst>
                                        </p:cTn>
                                        <p:tgtEl>
                                          <p:spTgt spid="9222"/>
                                        </p:tgtEl>
                                        <p:attrNameLst>
                                          <p:attrName>style.visibility</p:attrName>
                                        </p:attrNameLst>
                                      </p:cBhvr>
                                      <p:to>
                                        <p:strVal val="visible"/>
                                      </p:to>
                                    </p:set>
                                    <p:animEffect filter="checkerboard(across)">
                                      <p:cBhvr>
                                        <p:cTn id="14" dur="500"/>
                                        <p:tgtEl>
                                          <p:spTgt spid="9222"/>
                                        </p:tgtEl>
                                      </p:cBhvr>
                                    </p:animEffect>
                                  </p:childTnLst>
                                </p:cTn>
                              </p:par>
                            </p:childTnLst>
                          </p:cTn>
                        </p:par>
                        <p:par>
                          <p:cTn id="15" fill="hold" nodeType="afterGroup">
                            <p:stCondLst>
                              <p:cond delay="1500"/>
                            </p:stCondLst>
                            <p:childTnLst>
                              <p:par>
                                <p:cTn id="16" presetID="5" presetClass="entr" presetSubtype="10" fill="hold" grpId="0" nodeType="afterEffect">
                                  <p:stCondLst>
                                    <p:cond delay="0"/>
                                  </p:stCondLst>
                                  <p:childTnLst>
                                    <p:set>
                                      <p:cBhvr>
                                        <p:cTn id="17" dur="1" fill="hold">
                                          <p:stCondLst>
                                            <p:cond delay="0"/>
                                          </p:stCondLst>
                                        </p:cTn>
                                        <p:tgtEl>
                                          <p:spTgt spid="9223"/>
                                        </p:tgtEl>
                                        <p:attrNameLst>
                                          <p:attrName>style.visibility</p:attrName>
                                        </p:attrNameLst>
                                      </p:cBhvr>
                                      <p:to>
                                        <p:strVal val="visible"/>
                                      </p:to>
                                    </p:set>
                                    <p:animEffect filter="checkerboard(across)">
                                      <p:cBhvr>
                                        <p:cTn id="18" dur="500"/>
                                        <p:tgtEl>
                                          <p:spTgt spid="9223"/>
                                        </p:tgtEl>
                                      </p:cBhvr>
                                    </p:animEffect>
                                  </p:childTnLst>
                                </p:cTn>
                              </p:par>
                            </p:childTnLst>
                          </p:cTn>
                        </p:par>
                        <p:par>
                          <p:cTn id="19" fill="hold" nodeType="afterGroup">
                            <p:stCondLst>
                              <p:cond delay="2000"/>
                            </p:stCondLst>
                            <p:childTnLst>
                              <p:par>
                                <p:cTn id="20" presetID="5" presetClass="entr" presetSubtype="10" fill="hold" grpId="0" nodeType="afterEffect">
                                  <p:stCondLst>
                                    <p:cond delay="0"/>
                                  </p:stCondLst>
                                  <p:childTnLst>
                                    <p:set>
                                      <p:cBhvr>
                                        <p:cTn id="21" dur="1" fill="hold">
                                          <p:stCondLst>
                                            <p:cond delay="0"/>
                                          </p:stCondLst>
                                        </p:cTn>
                                        <p:tgtEl>
                                          <p:spTgt spid="9224"/>
                                        </p:tgtEl>
                                        <p:attrNameLst>
                                          <p:attrName>style.visibility</p:attrName>
                                        </p:attrNameLst>
                                      </p:cBhvr>
                                      <p:to>
                                        <p:strVal val="visible"/>
                                      </p:to>
                                    </p:set>
                                    <p:animEffect filter="checkerboard(across)">
                                      <p:cBhvr>
                                        <p:cTn id="22" dur="500"/>
                                        <p:tgtEl>
                                          <p:spTgt spid="92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9225"/>
                                        </p:tgtEl>
                                        <p:attrNameLst>
                                          <p:attrName>style.visibility</p:attrName>
                                        </p:attrNameLst>
                                      </p:cBhvr>
                                      <p:to>
                                        <p:strVal val="visible"/>
                                      </p:to>
                                    </p:set>
                                    <p:animEffect filter="barn(outHorizontal)">
                                      <p:cBhvr>
                                        <p:cTn id="27" dur="500"/>
                                        <p:tgtEl>
                                          <p:spTgt spid="9225"/>
                                        </p:tgtEl>
                                      </p:cBhvr>
                                    </p:animEffect>
                                  </p:childTnLst>
                                </p:cTn>
                              </p:par>
                            </p:childTnLst>
                          </p:cTn>
                        </p:par>
                        <p:par>
                          <p:cTn id="28" fill="hold" nodeType="afterGroup">
                            <p:stCondLst>
                              <p:cond delay="500"/>
                            </p:stCondLst>
                            <p:childTnLst>
                              <p:par>
                                <p:cTn id="29" presetID="1" presetClass="entr" presetSubtype="0" fill="hold" grpId="0" nodeType="afterEffect">
                                  <p:stCondLst>
                                    <p:cond delay="0"/>
                                  </p:stCondLst>
                                  <p:childTnLst>
                                    <p:set>
                                      <p:cBhvr>
                                        <p:cTn id="30" dur="1" fill="hold">
                                          <p:stCondLst>
                                            <p:cond delay="499"/>
                                          </p:stCondLst>
                                        </p:cTn>
                                        <p:tgtEl>
                                          <p:spTgt spid="9226"/>
                                        </p:tgtEl>
                                        <p:attrNameLst>
                                          <p:attrName>style.visibility</p:attrName>
                                        </p:attrNameLst>
                                      </p:cBhvr>
                                      <p:to>
                                        <p:strVal val="visible"/>
                                      </p:to>
                                    </p:set>
                                  </p:childTnLst>
                                </p:cTn>
                              </p:par>
                            </p:childTnLst>
                          </p:cTn>
                        </p:par>
                        <p:par>
                          <p:cTn id="31" fill="hold" nodeType="afterGroup">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9227">
                                            <p:txEl>
                                              <p:pRg st="0" end="0"/>
                                            </p:txEl>
                                          </p:spTgt>
                                        </p:tgtEl>
                                        <p:attrNameLst>
                                          <p:attrName>style.visibility</p:attrName>
                                        </p:attrNameLst>
                                      </p:cBhvr>
                                      <p:to>
                                        <p:strVal val="visible"/>
                                      </p:to>
                                    </p:set>
                                    <p:animEffect filter="wipe(left)">
                                      <p:cBhvr>
                                        <p:cTn id="34" dur="500"/>
                                        <p:tgtEl>
                                          <p:spTgt spid="9227">
                                            <p:txEl>
                                              <p:pRg st="0" end="0"/>
                                            </p:txEl>
                                          </p:spTgt>
                                        </p:tgtEl>
                                      </p:cBhvr>
                                    </p:animEffect>
                                  </p:childTnLst>
                                </p:cTn>
                              </p:par>
                            </p:childTnLst>
                          </p:cTn>
                        </p:par>
                        <p:par>
                          <p:cTn id="35" fill="hold" nodeType="afterGroup">
                            <p:stCondLst>
                              <p:cond delay="1500"/>
                            </p:stCondLst>
                            <p:childTnLst>
                              <p:par>
                                <p:cTn id="36" presetID="22" presetClass="entr" presetSubtype="8" fill="hold" grpId="0" nodeType="afterEffect">
                                  <p:stCondLst>
                                    <p:cond delay="0"/>
                                  </p:stCondLst>
                                  <p:childTnLst>
                                    <p:set>
                                      <p:cBhvr>
                                        <p:cTn id="37" dur="1" fill="hold">
                                          <p:stCondLst>
                                            <p:cond delay="0"/>
                                          </p:stCondLst>
                                        </p:cTn>
                                        <p:tgtEl>
                                          <p:spTgt spid="9227">
                                            <p:txEl>
                                              <p:pRg st="1" end="1"/>
                                            </p:txEl>
                                          </p:spTgt>
                                        </p:tgtEl>
                                        <p:attrNameLst>
                                          <p:attrName>style.visibility</p:attrName>
                                        </p:attrNameLst>
                                      </p:cBhvr>
                                      <p:to>
                                        <p:strVal val="visible"/>
                                      </p:to>
                                    </p:set>
                                    <p:animEffect filter="wipe(left)">
                                      <p:cBhvr>
                                        <p:cTn id="38" dur="500"/>
                                        <p:tgtEl>
                                          <p:spTgt spid="9227">
                                            <p:txEl>
                                              <p:pRg st="1" end="1"/>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9228"/>
                                        </p:tgtEl>
                                        <p:attrNameLst>
                                          <p:attrName>style.visibility</p:attrName>
                                        </p:attrNameLst>
                                      </p:cBhvr>
                                      <p:to>
                                        <p:strVal val="visible"/>
                                      </p:to>
                                    </p:set>
                                    <p:animEffect transition="in" filter="wipe(left)">
                                      <p:cBhvr>
                                        <p:cTn id="43" dur="500"/>
                                        <p:tgtEl>
                                          <p:spTgt spid="922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6" presetClass="entr" presetSubtype="37" fill="hold" grpId="0" nodeType="clickEffect">
                                  <p:stCondLst>
                                    <p:cond delay="0"/>
                                  </p:stCondLst>
                                  <p:childTnLst>
                                    <p:set>
                                      <p:cBhvr>
                                        <p:cTn id="47" dur="1" fill="hold">
                                          <p:stCondLst>
                                            <p:cond delay="0"/>
                                          </p:stCondLst>
                                        </p:cTn>
                                        <p:tgtEl>
                                          <p:spTgt spid="9316"/>
                                        </p:tgtEl>
                                        <p:attrNameLst>
                                          <p:attrName>style.visibility</p:attrName>
                                        </p:attrNameLst>
                                      </p:cBhvr>
                                      <p:to>
                                        <p:strVal val="visible"/>
                                      </p:to>
                                    </p:set>
                                    <p:animEffect filter="barn(outVertical)">
                                      <p:cBhvr>
                                        <p:cTn id="48" dur="500"/>
                                        <p:tgtEl>
                                          <p:spTgt spid="9316"/>
                                        </p:tgtEl>
                                      </p:cBhvr>
                                    </p:animEffect>
                                  </p:childTnLst>
                                </p:cTn>
                              </p:par>
                            </p:childTnLst>
                          </p:cTn>
                        </p:par>
                        <p:par>
                          <p:cTn id="49" fill="hold" nodeType="afterGroup">
                            <p:stCondLst>
                              <p:cond delay="500"/>
                            </p:stCondLst>
                            <p:childTnLst>
                              <p:par>
                                <p:cTn id="50" presetID="3" presetClass="entr" presetSubtype="10" fill="hold" nodeType="afterEffect">
                                  <p:stCondLst>
                                    <p:cond delay="0"/>
                                  </p:stCondLst>
                                  <p:childTnLst>
                                    <p:set>
                                      <p:cBhvr>
                                        <p:cTn id="51" dur="1" fill="hold">
                                          <p:stCondLst>
                                            <p:cond delay="0"/>
                                          </p:stCondLst>
                                        </p:cTn>
                                        <p:tgtEl>
                                          <p:spTgt spid="9229"/>
                                        </p:tgtEl>
                                        <p:attrNameLst>
                                          <p:attrName>style.visibility</p:attrName>
                                        </p:attrNameLst>
                                      </p:cBhvr>
                                      <p:to>
                                        <p:strVal val="visible"/>
                                      </p:to>
                                    </p:set>
                                    <p:animEffect filter="blinds(horizontal)">
                                      <p:cBhvr>
                                        <p:cTn id="52" dur="500"/>
                                        <p:tgtEl>
                                          <p:spTgt spid="922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6" presetClass="entr" presetSubtype="37" fill="hold" grpId="0" nodeType="clickEffect">
                                  <p:stCondLst>
                                    <p:cond delay="0"/>
                                  </p:stCondLst>
                                  <p:childTnLst>
                                    <p:set>
                                      <p:cBhvr>
                                        <p:cTn id="56" dur="1" fill="hold">
                                          <p:stCondLst>
                                            <p:cond delay="0"/>
                                          </p:stCondLst>
                                        </p:cTn>
                                        <p:tgtEl>
                                          <p:spTgt spid="9314"/>
                                        </p:tgtEl>
                                        <p:attrNameLst>
                                          <p:attrName>style.visibility</p:attrName>
                                        </p:attrNameLst>
                                      </p:cBhvr>
                                      <p:to>
                                        <p:strVal val="visible"/>
                                      </p:to>
                                    </p:set>
                                    <p:animEffect filter="barn(outVertical)">
                                      <p:cBhvr>
                                        <p:cTn id="57" dur="500"/>
                                        <p:tgtEl>
                                          <p:spTgt spid="9314"/>
                                        </p:tgtEl>
                                      </p:cBhvr>
                                    </p:animEffect>
                                  </p:childTnLst>
                                </p:cTn>
                              </p:par>
                            </p:childTnLst>
                          </p:cTn>
                        </p:par>
                        <p:par>
                          <p:cTn id="58" fill="hold" nodeType="afterGroup">
                            <p:stCondLst>
                              <p:cond delay="500"/>
                            </p:stCondLst>
                            <p:childTnLst>
                              <p:par>
                                <p:cTn id="59" presetID="3" presetClass="entr" presetSubtype="10" fill="hold" nodeType="afterEffect">
                                  <p:stCondLst>
                                    <p:cond delay="0"/>
                                  </p:stCondLst>
                                  <p:childTnLst>
                                    <p:set>
                                      <p:cBhvr>
                                        <p:cTn id="60" dur="1" fill="hold">
                                          <p:stCondLst>
                                            <p:cond delay="0"/>
                                          </p:stCondLst>
                                        </p:cTn>
                                        <p:tgtEl>
                                          <p:spTgt spid="9258"/>
                                        </p:tgtEl>
                                        <p:attrNameLst>
                                          <p:attrName>style.visibility</p:attrName>
                                        </p:attrNameLst>
                                      </p:cBhvr>
                                      <p:to>
                                        <p:strVal val="visible"/>
                                      </p:to>
                                    </p:set>
                                    <p:animEffect filter="blinds(horizontal)">
                                      <p:cBhvr>
                                        <p:cTn id="61" dur="500"/>
                                        <p:tgtEl>
                                          <p:spTgt spid="9258"/>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6" presetClass="entr" presetSubtype="37" fill="hold" grpId="0" nodeType="clickEffect">
                                  <p:stCondLst>
                                    <p:cond delay="0"/>
                                  </p:stCondLst>
                                  <p:childTnLst>
                                    <p:set>
                                      <p:cBhvr>
                                        <p:cTn id="65" dur="1" fill="hold">
                                          <p:stCondLst>
                                            <p:cond delay="0"/>
                                          </p:stCondLst>
                                        </p:cTn>
                                        <p:tgtEl>
                                          <p:spTgt spid="9315"/>
                                        </p:tgtEl>
                                        <p:attrNameLst>
                                          <p:attrName>style.visibility</p:attrName>
                                        </p:attrNameLst>
                                      </p:cBhvr>
                                      <p:to>
                                        <p:strVal val="visible"/>
                                      </p:to>
                                    </p:set>
                                    <p:animEffect filter="barn(outVertical)">
                                      <p:cBhvr>
                                        <p:cTn id="66" dur="500"/>
                                        <p:tgtEl>
                                          <p:spTgt spid="9315"/>
                                        </p:tgtEl>
                                      </p:cBhvr>
                                    </p:animEffect>
                                  </p:childTnLst>
                                </p:cTn>
                              </p:par>
                            </p:childTnLst>
                          </p:cTn>
                        </p:par>
                        <p:par>
                          <p:cTn id="67" fill="hold" nodeType="afterGroup">
                            <p:stCondLst>
                              <p:cond delay="500"/>
                            </p:stCondLst>
                            <p:childTnLst>
                              <p:par>
                                <p:cTn id="68" presetID="3" presetClass="entr" presetSubtype="10" fill="hold" nodeType="afterEffect">
                                  <p:stCondLst>
                                    <p:cond delay="0"/>
                                  </p:stCondLst>
                                  <p:childTnLst>
                                    <p:set>
                                      <p:cBhvr>
                                        <p:cTn id="69" dur="1" fill="hold">
                                          <p:stCondLst>
                                            <p:cond delay="0"/>
                                          </p:stCondLst>
                                        </p:cTn>
                                        <p:tgtEl>
                                          <p:spTgt spid="9286"/>
                                        </p:tgtEl>
                                        <p:attrNameLst>
                                          <p:attrName>style.visibility</p:attrName>
                                        </p:attrNameLst>
                                      </p:cBhvr>
                                      <p:to>
                                        <p:strVal val="visible"/>
                                      </p:to>
                                    </p:set>
                                    <p:animEffect filter="blinds(horizontal)">
                                      <p:cBhvr>
                                        <p:cTn id="70" dur="500"/>
                                        <p:tgtEl>
                                          <p:spTgt spid="9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bldLvl="0"/>
      <p:bldP spid="9221" grpId="0" bldLvl="0" animBg="1"/>
      <p:bldP spid="9222" grpId="0" bldLvl="0"/>
      <p:bldP spid="9223" grpId="0" bldLvl="0"/>
      <p:bldP spid="9224" grpId="0" bldLvl="0"/>
      <p:bldP spid="9225" grpId="0" bldLvl="0"/>
      <p:bldP spid="9226" grpId="0" bldLvl="0" animBg="1"/>
      <p:bldP spid="9227" grpId="0" build="p" bldLvl="0"/>
      <p:bldP spid="9228" grpId="0"/>
      <p:bldP spid="9314" grpId="0" bldLvl="0"/>
      <p:bldP spid="9315" grpId="0" bldLvl="0"/>
      <p:bldP spid="9316" grpId="0" bldLvl="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762000" y="368300"/>
            <a:ext cx="5818188"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buFont typeface="Arial" pitchFamily="34" charset="0"/>
              <a:buNone/>
              <a:defRPr/>
            </a:pPr>
            <a:r>
              <a:rPr lang="en-US" altLang="zh-CN" sz="2800" b="0" dirty="0">
                <a:solidFill>
                  <a:srgbClr val="0033CC"/>
                </a:solidFill>
                <a:latin typeface="黑体" panose="02010609060101010101" pitchFamily="49" charset="-122"/>
                <a:ea typeface="黑体" panose="02010609060101010101" pitchFamily="49" charset="-122"/>
                <a:sym typeface="Arial" pitchFamily="34" charset="0"/>
              </a:rPr>
              <a:t>3</a:t>
            </a:r>
            <a:r>
              <a:rPr lang="zh-CN" altLang="en-US" sz="2800" b="0" dirty="0">
                <a:solidFill>
                  <a:srgbClr val="0033CC"/>
                </a:solidFill>
                <a:latin typeface="黑体" panose="02010609060101010101" pitchFamily="49" charset="-122"/>
                <a:ea typeface="黑体" panose="02010609060101010101" pitchFamily="49" charset="-122"/>
                <a:sym typeface="Arial" pitchFamily="34" charset="0"/>
              </a:rPr>
              <a:t>、</a:t>
            </a:r>
            <a:r>
              <a:rPr lang="en-US" altLang="zh-CN" sz="2800" b="0" dirty="0">
                <a:solidFill>
                  <a:srgbClr val="0033CC"/>
                </a:solidFill>
                <a:latin typeface="黑体" panose="02010609060101010101" pitchFamily="49" charset="-122"/>
                <a:ea typeface="黑体" panose="02010609060101010101" pitchFamily="49" charset="-122"/>
                <a:sym typeface="Arial" pitchFamily="34" charset="0"/>
              </a:rPr>
              <a:t>BJT</a:t>
            </a:r>
            <a:r>
              <a:rPr lang="zh-CN" altLang="en-US" sz="2800" b="0" dirty="0">
                <a:solidFill>
                  <a:srgbClr val="0033CC"/>
                </a:solidFill>
                <a:latin typeface="黑体" panose="02010609060101010101" pitchFamily="49" charset="-122"/>
                <a:ea typeface="黑体" panose="02010609060101010101" pitchFamily="49" charset="-122"/>
                <a:sym typeface="Arial" pitchFamily="34" charset="0"/>
              </a:rPr>
              <a:t>内部载流子的传输过程</a:t>
            </a:r>
            <a:endParaRPr lang="zh-CN" altLang="en-US" sz="4000" b="0" dirty="0">
              <a:solidFill>
                <a:srgbClr val="0033CC"/>
              </a:solidFill>
              <a:latin typeface="黑体" panose="02010609060101010101" pitchFamily="49" charset="-122"/>
              <a:ea typeface="黑体" panose="02010609060101010101" pitchFamily="49" charset="-122"/>
            </a:endParaRPr>
          </a:p>
        </p:txBody>
      </p:sp>
      <p:pic>
        <p:nvPicPr>
          <p:cNvPr id="10243"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14450"/>
            <a:ext cx="3810000" cy="440055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244" name="Rectangle 4"/>
          <p:cNvSpPr>
            <a:spLocks noChangeArrowheads="1"/>
          </p:cNvSpPr>
          <p:nvPr/>
        </p:nvSpPr>
        <p:spPr bwMode="auto">
          <a:xfrm>
            <a:off x="4546600" y="1158875"/>
            <a:ext cx="42973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2000">
                <a:solidFill>
                  <a:schemeClr val="tx1"/>
                </a:solidFill>
                <a:latin typeface="Times New Roman" pitchFamily="18" charset="0"/>
                <a:sym typeface="Arial" pitchFamily="34" charset="0"/>
              </a:rPr>
              <a:t>1</a:t>
            </a:r>
            <a:r>
              <a:rPr lang="en-US" altLang="zh-CN" sz="2000">
                <a:solidFill>
                  <a:schemeClr val="tx1"/>
                </a:solidFill>
                <a:latin typeface="宋体" pitchFamily="2" charset="-122"/>
                <a:sym typeface="宋体" pitchFamily="2" charset="-122"/>
              </a:rPr>
              <a:t>)</a:t>
            </a:r>
            <a:r>
              <a:rPr lang="en-US" altLang="zh-CN" sz="2000">
                <a:solidFill>
                  <a:schemeClr val="tx1"/>
                </a:solidFill>
                <a:latin typeface="Times New Roman" pitchFamily="18" charset="0"/>
                <a:sym typeface="Arial" pitchFamily="34" charset="0"/>
              </a:rPr>
              <a:t> </a:t>
            </a:r>
            <a:r>
              <a:rPr lang="zh-CN" altLang="en-US" sz="2000">
                <a:solidFill>
                  <a:schemeClr val="tx1"/>
                </a:solidFill>
                <a:latin typeface="Times New Roman" pitchFamily="18" charset="0"/>
                <a:sym typeface="Arial" pitchFamily="34" charset="0"/>
              </a:rPr>
              <a:t>发射区向基区注入多子电子，</a:t>
            </a:r>
          </a:p>
          <a:p>
            <a:pPr>
              <a:buFont typeface="Arial" pitchFamily="34" charset="0"/>
              <a:buNone/>
            </a:pPr>
            <a:r>
              <a:rPr lang="zh-CN" altLang="en-US" sz="2000">
                <a:solidFill>
                  <a:schemeClr val="tx1"/>
                </a:solidFill>
                <a:latin typeface="Times New Roman" pitchFamily="18" charset="0"/>
                <a:sym typeface="Arial" pitchFamily="34" charset="0"/>
              </a:rPr>
              <a:t>     形成发射极电流 </a:t>
            </a:r>
            <a:r>
              <a:rPr lang="en-US" altLang="zh-CN" sz="2000" i="1">
                <a:solidFill>
                  <a:schemeClr val="tx1"/>
                </a:solidFill>
                <a:latin typeface="Times New Roman" pitchFamily="18" charset="0"/>
                <a:sym typeface="Arial" pitchFamily="34" charset="0"/>
              </a:rPr>
              <a:t>I</a:t>
            </a:r>
            <a:r>
              <a:rPr lang="en-US" altLang="zh-CN" sz="2000" baseline="-25000">
                <a:solidFill>
                  <a:schemeClr val="tx1"/>
                </a:solidFill>
                <a:latin typeface="Times New Roman" pitchFamily="18" charset="0"/>
                <a:sym typeface="Arial" pitchFamily="34" charset="0"/>
              </a:rPr>
              <a:t>E</a:t>
            </a:r>
            <a:endParaRPr lang="en-US" altLang="zh-CN" sz="2000">
              <a:solidFill>
                <a:schemeClr val="tx1"/>
              </a:solidFill>
              <a:latin typeface="Times New Roman" pitchFamily="18" charset="0"/>
              <a:sym typeface="Arial" pitchFamily="34" charset="0"/>
            </a:endParaRPr>
          </a:p>
        </p:txBody>
      </p:sp>
      <p:pic>
        <p:nvPicPr>
          <p:cNvPr id="10245"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4888" y="3327400"/>
            <a:ext cx="790575" cy="847725"/>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024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9125" y="2508250"/>
            <a:ext cx="1266825" cy="1628775"/>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0247"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7350" y="1839913"/>
            <a:ext cx="1790700" cy="287655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0248"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8463" y="1947863"/>
            <a:ext cx="1562100" cy="274320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249" name="Rectangle 9"/>
          <p:cNvSpPr>
            <a:spLocks noChangeArrowheads="1"/>
          </p:cNvSpPr>
          <p:nvPr/>
        </p:nvSpPr>
        <p:spPr bwMode="auto">
          <a:xfrm>
            <a:off x="3262313" y="1709738"/>
            <a:ext cx="650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400" i="1">
                <a:solidFill>
                  <a:srgbClr val="FF00FF"/>
                </a:solidFill>
                <a:latin typeface="Times New Roman" pitchFamily="18" charset="0"/>
                <a:sym typeface="Arial" pitchFamily="34" charset="0"/>
              </a:rPr>
              <a:t>I</a:t>
            </a:r>
            <a:r>
              <a:rPr lang="en-US" altLang="zh-CN" sz="2400" baseline="-25000">
                <a:solidFill>
                  <a:srgbClr val="FF00FF"/>
                </a:solidFill>
                <a:latin typeface="Times New Roman" pitchFamily="18" charset="0"/>
                <a:sym typeface="Arial" pitchFamily="34" charset="0"/>
              </a:rPr>
              <a:t> CN</a:t>
            </a:r>
            <a:endParaRPr lang="zh-CN" altLang="en-US">
              <a:latin typeface="Times New Roman" pitchFamily="18" charset="0"/>
            </a:endParaRPr>
          </a:p>
        </p:txBody>
      </p:sp>
      <p:sp>
        <p:nvSpPr>
          <p:cNvPr id="10250" name="Rectangle 10"/>
          <p:cNvSpPr>
            <a:spLocks noChangeArrowheads="1"/>
          </p:cNvSpPr>
          <p:nvPr/>
        </p:nvSpPr>
        <p:spPr bwMode="auto">
          <a:xfrm>
            <a:off x="4867275" y="2955925"/>
            <a:ext cx="4581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2000">
                <a:solidFill>
                  <a:schemeClr val="tx1"/>
                </a:solidFill>
                <a:latin typeface="Times New Roman" pitchFamily="18" charset="0"/>
                <a:sym typeface="Arial" pitchFamily="34" charset="0"/>
              </a:rPr>
              <a:t>多数向 </a:t>
            </a:r>
            <a:r>
              <a:rPr lang="en-US" altLang="zh-CN" sz="2000">
                <a:solidFill>
                  <a:schemeClr val="tx1"/>
                </a:solidFill>
                <a:latin typeface="Times New Roman" pitchFamily="18" charset="0"/>
                <a:sym typeface="Arial" pitchFamily="34" charset="0"/>
              </a:rPr>
              <a:t>BC </a:t>
            </a:r>
            <a:r>
              <a:rPr lang="zh-CN" altLang="en-US" sz="2000">
                <a:solidFill>
                  <a:schemeClr val="tx1"/>
                </a:solidFill>
                <a:latin typeface="Times New Roman" pitchFamily="18" charset="0"/>
                <a:sym typeface="Arial" pitchFamily="34" charset="0"/>
              </a:rPr>
              <a:t>结方向扩散形成 </a:t>
            </a:r>
            <a:r>
              <a:rPr lang="en-US" altLang="zh-CN" sz="2000" i="1">
                <a:solidFill>
                  <a:schemeClr val="tx1"/>
                </a:solidFill>
                <a:latin typeface="Times New Roman" pitchFamily="18" charset="0"/>
                <a:sym typeface="Arial" pitchFamily="34" charset="0"/>
              </a:rPr>
              <a:t>I</a:t>
            </a:r>
            <a:r>
              <a:rPr lang="en-US" altLang="zh-CN" sz="2000" baseline="-25000">
                <a:solidFill>
                  <a:schemeClr val="tx1"/>
                </a:solidFill>
                <a:latin typeface="Times New Roman" pitchFamily="18" charset="0"/>
                <a:sym typeface="Arial" pitchFamily="34" charset="0"/>
              </a:rPr>
              <a:t>CN</a:t>
            </a:r>
          </a:p>
        </p:txBody>
      </p:sp>
      <p:sp>
        <p:nvSpPr>
          <p:cNvPr id="10251" name="Rectangle 11"/>
          <p:cNvSpPr>
            <a:spLocks noChangeArrowheads="1"/>
          </p:cNvSpPr>
          <p:nvPr/>
        </p:nvSpPr>
        <p:spPr bwMode="auto">
          <a:xfrm>
            <a:off x="2571750" y="4710113"/>
            <a:ext cx="398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000" i="1">
                <a:solidFill>
                  <a:srgbClr val="000000"/>
                </a:solidFill>
                <a:latin typeface="Times New Roman" pitchFamily="18" charset="0"/>
                <a:sym typeface="Arial" pitchFamily="34" charset="0"/>
              </a:rPr>
              <a:t>I</a:t>
            </a:r>
            <a:r>
              <a:rPr lang="en-US" altLang="zh-CN" sz="2000" baseline="-25000">
                <a:solidFill>
                  <a:srgbClr val="000000"/>
                </a:solidFill>
                <a:latin typeface="Times New Roman" pitchFamily="18" charset="0"/>
                <a:sym typeface="Arial" pitchFamily="34" charset="0"/>
              </a:rPr>
              <a:t>E</a:t>
            </a:r>
            <a:endParaRPr lang="zh-CN" altLang="en-US">
              <a:latin typeface="Times New Roman" pitchFamily="18" charset="0"/>
            </a:endParaRPr>
          </a:p>
        </p:txBody>
      </p:sp>
      <p:sp>
        <p:nvSpPr>
          <p:cNvPr id="10252" name="Line 12"/>
          <p:cNvSpPr>
            <a:spLocks noChangeShapeType="1"/>
          </p:cNvSpPr>
          <p:nvPr/>
        </p:nvSpPr>
        <p:spPr bwMode="auto">
          <a:xfrm>
            <a:off x="2600325" y="4746625"/>
            <a:ext cx="0" cy="536575"/>
          </a:xfrm>
          <a:prstGeom prst="line">
            <a:avLst/>
          </a:prstGeom>
          <a:noFill/>
          <a:ln w="38100">
            <a:solidFill>
              <a:srgbClr val="FF0066"/>
            </a:solidFill>
            <a:miter lim="800000"/>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0253" name="Line 13"/>
          <p:cNvSpPr>
            <a:spLocks noChangeShapeType="1"/>
          </p:cNvSpPr>
          <p:nvPr/>
        </p:nvSpPr>
        <p:spPr bwMode="auto">
          <a:xfrm flipV="1">
            <a:off x="2928938" y="2058988"/>
            <a:ext cx="538162" cy="75247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4" name="Rectangle 14"/>
          <p:cNvSpPr>
            <a:spLocks noChangeArrowheads="1"/>
          </p:cNvSpPr>
          <p:nvPr/>
        </p:nvSpPr>
        <p:spPr bwMode="auto">
          <a:xfrm>
            <a:off x="4876800" y="3352800"/>
            <a:ext cx="411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2000">
                <a:solidFill>
                  <a:schemeClr val="tx1"/>
                </a:solidFill>
                <a:latin typeface="Times New Roman" pitchFamily="18" charset="0"/>
                <a:sym typeface="Arial" pitchFamily="34" charset="0"/>
              </a:rPr>
              <a:t>少数与空穴复合，形成 </a:t>
            </a:r>
            <a:r>
              <a:rPr lang="en-US" altLang="zh-CN" sz="2000" i="1">
                <a:solidFill>
                  <a:schemeClr val="tx1"/>
                </a:solidFill>
                <a:latin typeface="Times New Roman" pitchFamily="18" charset="0"/>
                <a:sym typeface="Arial" pitchFamily="34" charset="0"/>
              </a:rPr>
              <a:t>I</a:t>
            </a:r>
            <a:r>
              <a:rPr lang="en-US" altLang="zh-CN" sz="2000" baseline="-25000">
                <a:solidFill>
                  <a:schemeClr val="tx1"/>
                </a:solidFill>
                <a:latin typeface="Times New Roman" pitchFamily="18" charset="0"/>
                <a:sym typeface="Arial" pitchFamily="34" charset="0"/>
              </a:rPr>
              <a:t>BN</a:t>
            </a:r>
            <a:endParaRPr lang="en-US" altLang="zh-CN" sz="2000">
              <a:solidFill>
                <a:schemeClr val="tx1"/>
              </a:solidFill>
              <a:latin typeface="Times New Roman" pitchFamily="18" charset="0"/>
              <a:sym typeface="Arial" pitchFamily="34" charset="0"/>
            </a:endParaRPr>
          </a:p>
        </p:txBody>
      </p:sp>
      <p:sp>
        <p:nvSpPr>
          <p:cNvPr id="10255" name="Line 15"/>
          <p:cNvSpPr>
            <a:spLocks noChangeShapeType="1"/>
          </p:cNvSpPr>
          <p:nvPr/>
        </p:nvSpPr>
        <p:spPr bwMode="auto">
          <a:xfrm flipV="1">
            <a:off x="1593850" y="3597275"/>
            <a:ext cx="406400" cy="42227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6" name="Rectangle 16"/>
          <p:cNvSpPr>
            <a:spLocks noChangeArrowheads="1"/>
          </p:cNvSpPr>
          <p:nvPr/>
        </p:nvSpPr>
        <p:spPr bwMode="auto">
          <a:xfrm>
            <a:off x="1355725" y="3878263"/>
            <a:ext cx="639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400" i="1">
                <a:solidFill>
                  <a:srgbClr val="FF00FF"/>
                </a:solidFill>
                <a:latin typeface="Times New Roman" pitchFamily="18" charset="0"/>
                <a:sym typeface="Arial" pitchFamily="34" charset="0"/>
              </a:rPr>
              <a:t>I</a:t>
            </a:r>
            <a:r>
              <a:rPr lang="en-US" altLang="zh-CN" sz="2400" baseline="-25000">
                <a:solidFill>
                  <a:srgbClr val="FF00FF"/>
                </a:solidFill>
                <a:latin typeface="Times New Roman" pitchFamily="18" charset="0"/>
                <a:sym typeface="Arial" pitchFamily="34" charset="0"/>
              </a:rPr>
              <a:t> BN</a:t>
            </a:r>
            <a:endParaRPr lang="zh-CN" altLang="en-US">
              <a:latin typeface="Times New Roman" pitchFamily="18" charset="0"/>
            </a:endParaRPr>
          </a:p>
        </p:txBody>
      </p:sp>
      <p:sp>
        <p:nvSpPr>
          <p:cNvPr id="10257" name="Rectangle 17"/>
          <p:cNvSpPr>
            <a:spLocks noChangeArrowheads="1"/>
          </p:cNvSpPr>
          <p:nvPr/>
        </p:nvSpPr>
        <p:spPr bwMode="auto">
          <a:xfrm>
            <a:off x="4724400" y="4105275"/>
            <a:ext cx="1311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2000" b="0">
                <a:solidFill>
                  <a:srgbClr val="008000"/>
                </a:solidFill>
                <a:latin typeface="Times New Roman" pitchFamily="18" charset="0"/>
                <a:ea typeface="黑体" pitchFamily="49" charset="-122"/>
              </a:rPr>
              <a:t>基区</a:t>
            </a:r>
          </a:p>
          <a:p>
            <a:pPr>
              <a:buFont typeface="Arial" pitchFamily="34" charset="0"/>
              <a:buNone/>
            </a:pPr>
            <a:r>
              <a:rPr lang="zh-CN" altLang="en-US" sz="2000" b="0">
                <a:solidFill>
                  <a:srgbClr val="008000"/>
                </a:solidFill>
                <a:latin typeface="Times New Roman" pitchFamily="18" charset="0"/>
                <a:ea typeface="黑体" pitchFamily="49" charset="-122"/>
              </a:rPr>
              <a:t>空穴来源</a:t>
            </a:r>
            <a:endParaRPr lang="zh-CN" altLang="en-US" sz="2000" b="0" baseline="-25000">
              <a:solidFill>
                <a:srgbClr val="008000"/>
              </a:solidFill>
              <a:latin typeface="Times New Roman" pitchFamily="18" charset="0"/>
              <a:ea typeface="黑体" pitchFamily="49" charset="-122"/>
            </a:endParaRPr>
          </a:p>
        </p:txBody>
      </p:sp>
      <p:sp>
        <p:nvSpPr>
          <p:cNvPr id="10258" name="AutoShape 18"/>
          <p:cNvSpPr>
            <a:spLocks/>
          </p:cNvSpPr>
          <p:nvPr/>
        </p:nvSpPr>
        <p:spPr bwMode="auto">
          <a:xfrm>
            <a:off x="5899150" y="4021138"/>
            <a:ext cx="80963" cy="855662"/>
          </a:xfrm>
          <a:prstGeom prst="leftBrace">
            <a:avLst>
              <a:gd name="adj1" fmla="val 88316"/>
              <a:gd name="adj2"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Font typeface="Arial" pitchFamily="34" charset="0"/>
              <a:buNone/>
            </a:pPr>
            <a:endParaRPr lang="zh-CN" altLang="zh-CN">
              <a:solidFill>
                <a:srgbClr val="000000"/>
              </a:solidFill>
              <a:latin typeface="Times New Roman" pitchFamily="18" charset="0"/>
              <a:sym typeface="Arial" pitchFamily="34" charset="0"/>
            </a:endParaRPr>
          </a:p>
        </p:txBody>
      </p:sp>
      <p:sp>
        <p:nvSpPr>
          <p:cNvPr id="10259" name="Text Box 19"/>
          <p:cNvSpPr>
            <a:spLocks noChangeArrowheads="1"/>
          </p:cNvSpPr>
          <p:nvPr/>
        </p:nvSpPr>
        <p:spPr bwMode="auto">
          <a:xfrm>
            <a:off x="5969000" y="3952875"/>
            <a:ext cx="226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2000">
                <a:solidFill>
                  <a:schemeClr val="tx1"/>
                </a:solidFill>
                <a:latin typeface="Times New Roman" pitchFamily="18" charset="0"/>
                <a:sym typeface="Arial" pitchFamily="34" charset="0"/>
              </a:rPr>
              <a:t>基极电源提供</a:t>
            </a:r>
            <a:r>
              <a:rPr lang="en-US" altLang="zh-CN" sz="2000">
                <a:solidFill>
                  <a:schemeClr val="tx1"/>
                </a:solidFill>
                <a:latin typeface="宋体" pitchFamily="2" charset="-122"/>
                <a:sym typeface="宋体" pitchFamily="2" charset="-122"/>
              </a:rPr>
              <a:t>(</a:t>
            </a:r>
            <a:r>
              <a:rPr lang="en-US" altLang="zh-CN" sz="2000" i="1">
                <a:solidFill>
                  <a:schemeClr val="tx1"/>
                </a:solidFill>
                <a:latin typeface="Times New Roman" pitchFamily="18" charset="0"/>
                <a:sym typeface="Arial" pitchFamily="34" charset="0"/>
              </a:rPr>
              <a:t>I</a:t>
            </a:r>
            <a:r>
              <a:rPr lang="en-US" altLang="zh-CN" sz="2000" baseline="-25000">
                <a:solidFill>
                  <a:schemeClr val="tx1"/>
                </a:solidFill>
                <a:latin typeface="Times New Roman" pitchFamily="18" charset="0"/>
                <a:sym typeface="Arial" pitchFamily="34" charset="0"/>
              </a:rPr>
              <a:t>B</a:t>
            </a:r>
            <a:r>
              <a:rPr lang="en-US" altLang="zh-CN" sz="2000">
                <a:solidFill>
                  <a:schemeClr val="tx1"/>
                </a:solidFill>
                <a:latin typeface="宋体" pitchFamily="2" charset="-122"/>
                <a:sym typeface="宋体" pitchFamily="2" charset="-122"/>
              </a:rPr>
              <a:t>)</a:t>
            </a:r>
            <a:endParaRPr lang="en-US" altLang="zh-CN" sz="2000" b="0">
              <a:solidFill>
                <a:schemeClr val="tx1"/>
              </a:solidFill>
              <a:latin typeface="宋体" pitchFamily="2" charset="-122"/>
              <a:sym typeface="宋体" pitchFamily="2" charset="-122"/>
            </a:endParaRPr>
          </a:p>
        </p:txBody>
      </p:sp>
      <p:sp>
        <p:nvSpPr>
          <p:cNvPr id="10260" name="Rectangle 20"/>
          <p:cNvSpPr>
            <a:spLocks noChangeArrowheads="1"/>
          </p:cNvSpPr>
          <p:nvPr/>
        </p:nvSpPr>
        <p:spPr bwMode="auto">
          <a:xfrm>
            <a:off x="5988050" y="4478338"/>
            <a:ext cx="285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2000">
                <a:solidFill>
                  <a:schemeClr val="tx1"/>
                </a:solidFill>
                <a:latin typeface="Times New Roman" pitchFamily="18" charset="0"/>
                <a:sym typeface="Arial" pitchFamily="34" charset="0"/>
              </a:rPr>
              <a:t>集电区少子漂移</a:t>
            </a:r>
            <a:r>
              <a:rPr lang="en-US" altLang="zh-CN" sz="2000">
                <a:solidFill>
                  <a:schemeClr val="tx1"/>
                </a:solidFill>
                <a:latin typeface="宋体" pitchFamily="2" charset="-122"/>
                <a:sym typeface="宋体" pitchFamily="2" charset="-122"/>
              </a:rPr>
              <a:t>(</a:t>
            </a:r>
            <a:r>
              <a:rPr lang="en-US" altLang="zh-CN" sz="2000" i="1">
                <a:solidFill>
                  <a:schemeClr val="tx1"/>
                </a:solidFill>
                <a:latin typeface="Times New Roman" pitchFamily="18" charset="0"/>
                <a:sym typeface="Arial" pitchFamily="34" charset="0"/>
              </a:rPr>
              <a:t>I</a:t>
            </a:r>
            <a:r>
              <a:rPr lang="en-US" altLang="zh-CN" sz="2000" baseline="-25000">
                <a:solidFill>
                  <a:schemeClr val="tx1"/>
                </a:solidFill>
                <a:latin typeface="Times New Roman" pitchFamily="18" charset="0"/>
                <a:sym typeface="Arial" pitchFamily="34" charset="0"/>
              </a:rPr>
              <a:t>CBO</a:t>
            </a:r>
            <a:r>
              <a:rPr lang="en-US" altLang="zh-CN" sz="2000">
                <a:solidFill>
                  <a:schemeClr val="tx1"/>
                </a:solidFill>
                <a:latin typeface="宋体" pitchFamily="2" charset="-122"/>
                <a:sym typeface="宋体" pitchFamily="2" charset="-122"/>
              </a:rPr>
              <a:t>)</a:t>
            </a:r>
            <a:endParaRPr lang="zh-CN" altLang="en-US">
              <a:latin typeface="Times New Roman" pitchFamily="18" charset="0"/>
            </a:endParaRPr>
          </a:p>
        </p:txBody>
      </p:sp>
      <p:sp>
        <p:nvSpPr>
          <p:cNvPr id="10261" name="Line 21"/>
          <p:cNvSpPr>
            <a:spLocks noChangeShapeType="1"/>
          </p:cNvSpPr>
          <p:nvPr/>
        </p:nvSpPr>
        <p:spPr bwMode="auto">
          <a:xfrm>
            <a:off x="1651000" y="2217738"/>
            <a:ext cx="434975" cy="37782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2" name="Rectangle 22"/>
          <p:cNvSpPr>
            <a:spLocks noChangeArrowheads="1"/>
          </p:cNvSpPr>
          <p:nvPr/>
        </p:nvSpPr>
        <p:spPr bwMode="auto">
          <a:xfrm>
            <a:off x="893763" y="1751013"/>
            <a:ext cx="800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400" i="1">
                <a:solidFill>
                  <a:srgbClr val="FF00FF"/>
                </a:solidFill>
                <a:latin typeface="Times New Roman" pitchFamily="18" charset="0"/>
                <a:sym typeface="Arial" pitchFamily="34" charset="0"/>
              </a:rPr>
              <a:t>I</a:t>
            </a:r>
            <a:r>
              <a:rPr lang="en-US" altLang="zh-CN" sz="2400" i="1" baseline="-25000">
                <a:solidFill>
                  <a:srgbClr val="FF00FF"/>
                </a:solidFill>
                <a:latin typeface="Times New Roman" pitchFamily="18" charset="0"/>
                <a:sym typeface="Arial" pitchFamily="34" charset="0"/>
              </a:rPr>
              <a:t> </a:t>
            </a:r>
            <a:r>
              <a:rPr lang="en-US" altLang="zh-CN" sz="2400" baseline="-25000">
                <a:solidFill>
                  <a:srgbClr val="FF00FF"/>
                </a:solidFill>
                <a:latin typeface="Times New Roman" pitchFamily="18" charset="0"/>
                <a:sym typeface="Arial" pitchFamily="34" charset="0"/>
              </a:rPr>
              <a:t>CBO</a:t>
            </a:r>
            <a:endParaRPr lang="zh-CN" altLang="en-US">
              <a:latin typeface="Times New Roman" pitchFamily="18" charset="0"/>
            </a:endParaRPr>
          </a:p>
        </p:txBody>
      </p:sp>
      <p:sp>
        <p:nvSpPr>
          <p:cNvPr id="10263" name="Line 23"/>
          <p:cNvSpPr>
            <a:spLocks noChangeShapeType="1"/>
          </p:cNvSpPr>
          <p:nvPr/>
        </p:nvSpPr>
        <p:spPr bwMode="auto">
          <a:xfrm rot="-5400000">
            <a:off x="1398588" y="2908300"/>
            <a:ext cx="0" cy="536575"/>
          </a:xfrm>
          <a:prstGeom prst="line">
            <a:avLst/>
          </a:prstGeom>
          <a:noFill/>
          <a:ln w="38100">
            <a:solidFill>
              <a:srgbClr val="FF3300"/>
            </a:solidFill>
            <a:miter lim="800000"/>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0264" name="Rectangle 24"/>
          <p:cNvSpPr>
            <a:spLocks noChangeArrowheads="1"/>
          </p:cNvSpPr>
          <p:nvPr/>
        </p:nvSpPr>
        <p:spPr bwMode="auto">
          <a:xfrm>
            <a:off x="1098550" y="2741613"/>
            <a:ext cx="398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000" i="1">
                <a:solidFill>
                  <a:srgbClr val="000000"/>
                </a:solidFill>
                <a:latin typeface="Times New Roman" pitchFamily="18" charset="0"/>
                <a:sym typeface="Arial" pitchFamily="34" charset="0"/>
              </a:rPr>
              <a:t>I</a:t>
            </a:r>
            <a:r>
              <a:rPr lang="en-US" altLang="zh-CN" sz="2000" baseline="-25000">
                <a:solidFill>
                  <a:srgbClr val="000000"/>
                </a:solidFill>
                <a:latin typeface="Times New Roman" pitchFamily="18" charset="0"/>
                <a:sym typeface="Arial" pitchFamily="34" charset="0"/>
              </a:rPr>
              <a:t>B</a:t>
            </a:r>
            <a:endParaRPr lang="zh-CN" altLang="en-US">
              <a:latin typeface="Times New Roman" pitchFamily="18" charset="0"/>
            </a:endParaRPr>
          </a:p>
        </p:txBody>
      </p:sp>
      <p:sp>
        <p:nvSpPr>
          <p:cNvPr id="10265" name="Rectangle 25"/>
          <p:cNvSpPr>
            <a:spLocks noChangeArrowheads="1"/>
          </p:cNvSpPr>
          <p:nvPr/>
        </p:nvSpPr>
        <p:spPr bwMode="auto">
          <a:xfrm>
            <a:off x="4820792" y="5498068"/>
            <a:ext cx="40957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Arial" pitchFamily="34" charset="0"/>
              <a:buNone/>
            </a:pPr>
            <a:r>
              <a:rPr lang="en-US" altLang="zh-CN" sz="2800" i="1" dirty="0">
                <a:solidFill>
                  <a:schemeClr val="tx1"/>
                </a:solidFill>
                <a:latin typeface="Times New Roman" pitchFamily="18" charset="0"/>
                <a:sym typeface="Arial" pitchFamily="34" charset="0"/>
              </a:rPr>
              <a:t>I</a:t>
            </a:r>
            <a:r>
              <a:rPr lang="en-US" altLang="zh-CN" sz="2800" baseline="-25000" dirty="0">
                <a:solidFill>
                  <a:schemeClr val="tx1"/>
                </a:solidFill>
                <a:latin typeface="Times New Roman" pitchFamily="18" charset="0"/>
                <a:sym typeface="Arial" pitchFamily="34" charset="0"/>
              </a:rPr>
              <a:t>B </a:t>
            </a:r>
            <a:r>
              <a:rPr lang="en-US" altLang="zh-CN" sz="2800" baseline="-25000" dirty="0">
                <a:solidFill>
                  <a:srgbClr val="FF0000"/>
                </a:solidFill>
                <a:latin typeface="Times New Roman" pitchFamily="18" charset="0"/>
                <a:sym typeface="Arial" pitchFamily="34" charset="0"/>
              </a:rPr>
              <a:t> </a:t>
            </a:r>
            <a:r>
              <a:rPr lang="en-US" altLang="zh-CN" sz="2800" dirty="0">
                <a:solidFill>
                  <a:srgbClr val="000000"/>
                </a:solidFill>
                <a:latin typeface="Times New Roman" pitchFamily="18" charset="0"/>
                <a:sym typeface="Symbol" pitchFamily="18" charset="2"/>
              </a:rPr>
              <a:t></a:t>
            </a:r>
            <a:r>
              <a:rPr lang="en-US" altLang="zh-CN" sz="2800" dirty="0">
                <a:solidFill>
                  <a:srgbClr val="FF0000"/>
                </a:solidFill>
                <a:latin typeface="Times New Roman" pitchFamily="18" charset="0"/>
                <a:sym typeface="Arial" pitchFamily="34" charset="0"/>
              </a:rPr>
              <a:t> </a:t>
            </a:r>
            <a:r>
              <a:rPr lang="en-US" altLang="zh-CN" sz="2800" i="1" dirty="0">
                <a:solidFill>
                  <a:schemeClr val="tx1"/>
                </a:solidFill>
                <a:latin typeface="Times New Roman" pitchFamily="18" charset="0"/>
                <a:sym typeface="Arial" pitchFamily="34" charset="0"/>
              </a:rPr>
              <a:t>I</a:t>
            </a:r>
            <a:r>
              <a:rPr lang="en-US" altLang="zh-CN" sz="2800" baseline="-25000" dirty="0">
                <a:solidFill>
                  <a:schemeClr val="tx1"/>
                </a:solidFill>
                <a:latin typeface="Times New Roman" pitchFamily="18" charset="0"/>
                <a:sym typeface="Arial" pitchFamily="34" charset="0"/>
              </a:rPr>
              <a:t>BN</a:t>
            </a:r>
            <a:r>
              <a:rPr lang="en-US" altLang="zh-CN" sz="2800" dirty="0">
                <a:solidFill>
                  <a:schemeClr val="tx1"/>
                </a:solidFill>
                <a:latin typeface="Times New Roman" pitchFamily="18" charset="0"/>
                <a:sym typeface="Arial" pitchFamily="34" charset="0"/>
              </a:rPr>
              <a:t> -</a:t>
            </a:r>
            <a:r>
              <a:rPr lang="en-US" altLang="zh-CN" sz="2800" i="1" dirty="0">
                <a:solidFill>
                  <a:schemeClr val="tx1"/>
                </a:solidFill>
                <a:latin typeface="Times New Roman" pitchFamily="18" charset="0"/>
                <a:sym typeface="Arial" pitchFamily="34" charset="0"/>
              </a:rPr>
              <a:t>I</a:t>
            </a:r>
            <a:r>
              <a:rPr lang="en-US" altLang="zh-CN" sz="2800" baseline="-25000" dirty="0">
                <a:solidFill>
                  <a:schemeClr val="tx1"/>
                </a:solidFill>
                <a:latin typeface="Times New Roman" pitchFamily="18" charset="0"/>
                <a:sym typeface="Arial" pitchFamily="34" charset="0"/>
              </a:rPr>
              <a:t>CBO    </a:t>
            </a:r>
            <a:r>
              <a:rPr lang="zh-CN" altLang="en-US" sz="2400" dirty="0">
                <a:latin typeface="Times New Roman" pitchFamily="18" charset="0"/>
                <a:sym typeface="Arial" pitchFamily="34" charset="0"/>
              </a:rPr>
              <a:t>（</a:t>
            </a:r>
            <a:r>
              <a:rPr lang="en-US" altLang="zh-CN" sz="2400" dirty="0">
                <a:latin typeface="Times New Roman" pitchFamily="18" charset="0"/>
                <a:sym typeface="Arial" pitchFamily="34" charset="0"/>
              </a:rPr>
              <a:t>1</a:t>
            </a:r>
            <a:r>
              <a:rPr lang="zh-CN" altLang="en-US" sz="2400" dirty="0">
                <a:latin typeface="Times New Roman" pitchFamily="18" charset="0"/>
                <a:sym typeface="Arial" pitchFamily="34" charset="0"/>
              </a:rPr>
              <a:t>）式</a:t>
            </a:r>
            <a:endParaRPr lang="zh-CN" altLang="en-US" sz="2800" dirty="0">
              <a:latin typeface="Times New Roman" pitchFamily="18" charset="0"/>
            </a:endParaRPr>
          </a:p>
        </p:txBody>
      </p:sp>
      <p:sp>
        <p:nvSpPr>
          <p:cNvPr id="10266" name="Rectangle 26"/>
          <p:cNvSpPr>
            <a:spLocks noChangeArrowheads="1"/>
          </p:cNvSpPr>
          <p:nvPr/>
        </p:nvSpPr>
        <p:spPr bwMode="auto">
          <a:xfrm>
            <a:off x="4716016" y="5030016"/>
            <a:ext cx="35973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buFont typeface="Wingdings" pitchFamily="2" charset="2"/>
              <a:buChar char="Ø"/>
            </a:pPr>
            <a:r>
              <a:rPr lang="zh-CN" altLang="en-US" sz="2400" dirty="0">
                <a:solidFill>
                  <a:schemeClr val="tx1"/>
                </a:solidFill>
                <a:latin typeface="Times New Roman" pitchFamily="18" charset="0"/>
                <a:sym typeface="Arial" pitchFamily="34" charset="0"/>
              </a:rPr>
              <a:t>对</a:t>
            </a:r>
            <a:r>
              <a:rPr lang="en-US" altLang="zh-CN" sz="2400" dirty="0">
                <a:solidFill>
                  <a:schemeClr val="tx1"/>
                </a:solidFill>
                <a:latin typeface="Times New Roman" pitchFamily="18" charset="0"/>
                <a:sym typeface="Arial" pitchFamily="34" charset="0"/>
              </a:rPr>
              <a:t>B</a:t>
            </a:r>
            <a:r>
              <a:rPr lang="zh-CN" altLang="en-US" sz="2400" dirty="0">
                <a:solidFill>
                  <a:schemeClr val="tx1"/>
                </a:solidFill>
                <a:latin typeface="Times New Roman" pitchFamily="18" charset="0"/>
                <a:sym typeface="Arial" pitchFamily="34" charset="0"/>
              </a:rPr>
              <a:t>点列</a:t>
            </a:r>
            <a:r>
              <a:rPr lang="en-US" altLang="zh-CN" sz="2400" dirty="0">
                <a:solidFill>
                  <a:schemeClr val="tx1"/>
                </a:solidFill>
                <a:latin typeface="Times New Roman" pitchFamily="18" charset="0"/>
                <a:sym typeface="Arial" pitchFamily="34" charset="0"/>
              </a:rPr>
              <a:t>KCL</a:t>
            </a:r>
            <a:r>
              <a:rPr lang="zh-CN" altLang="en-US" sz="2400" dirty="0">
                <a:solidFill>
                  <a:schemeClr val="tx1"/>
                </a:solidFill>
                <a:latin typeface="Times New Roman" pitchFamily="18" charset="0"/>
                <a:sym typeface="Arial" pitchFamily="34" charset="0"/>
              </a:rPr>
              <a:t>得：</a:t>
            </a:r>
            <a:endParaRPr lang="zh-CN" altLang="en-US" sz="2400" dirty="0">
              <a:latin typeface="Times New Roman" pitchFamily="18" charset="0"/>
            </a:endParaRPr>
          </a:p>
        </p:txBody>
      </p:sp>
      <p:sp>
        <p:nvSpPr>
          <p:cNvPr id="10268" name="Rectangle 28"/>
          <p:cNvSpPr>
            <a:spLocks noChangeArrowheads="1"/>
          </p:cNvSpPr>
          <p:nvPr/>
        </p:nvSpPr>
        <p:spPr bwMode="auto">
          <a:xfrm>
            <a:off x="4572000" y="2513013"/>
            <a:ext cx="29702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2000">
                <a:solidFill>
                  <a:schemeClr val="tx1"/>
                </a:solidFill>
                <a:latin typeface="Times New Roman" pitchFamily="18" charset="0"/>
                <a:sym typeface="Arial" pitchFamily="34" charset="0"/>
              </a:rPr>
              <a:t>2</a:t>
            </a:r>
            <a:r>
              <a:rPr lang="en-US" altLang="zh-CN" sz="2000">
                <a:solidFill>
                  <a:schemeClr val="tx1"/>
                </a:solidFill>
                <a:latin typeface="宋体" pitchFamily="2" charset="-122"/>
                <a:sym typeface="宋体" pitchFamily="2" charset="-122"/>
              </a:rPr>
              <a:t>)</a:t>
            </a:r>
            <a:r>
              <a:rPr lang="zh-CN" altLang="en-US" sz="2000">
                <a:solidFill>
                  <a:schemeClr val="tx1"/>
                </a:solidFill>
                <a:latin typeface="Times New Roman" pitchFamily="18" charset="0"/>
                <a:sym typeface="Arial" pitchFamily="34" charset="0"/>
              </a:rPr>
              <a:t>电子到达基区后</a:t>
            </a:r>
            <a:endParaRPr lang="zh-CN" altLang="en-US">
              <a:solidFill>
                <a:schemeClr val="tx1"/>
              </a:solidFill>
              <a:latin typeface="Times New Roman" pitchFamily="18" charset="0"/>
            </a:endParaRPr>
          </a:p>
        </p:txBody>
      </p:sp>
      <p:sp>
        <p:nvSpPr>
          <p:cNvPr id="10269" name="Rectangle 29"/>
          <p:cNvSpPr>
            <a:spLocks noChangeArrowheads="1"/>
          </p:cNvSpPr>
          <p:nvPr/>
        </p:nvSpPr>
        <p:spPr bwMode="auto">
          <a:xfrm>
            <a:off x="4895850" y="1881188"/>
            <a:ext cx="3352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1800">
                <a:solidFill>
                  <a:srgbClr val="008000"/>
                </a:solidFill>
                <a:latin typeface="宋体" pitchFamily="2" charset="-122"/>
                <a:sym typeface="宋体" pitchFamily="2" charset="-122"/>
              </a:rPr>
              <a:t>(</a:t>
            </a:r>
            <a:r>
              <a:rPr lang="zh-CN" altLang="en-US" sz="1800">
                <a:solidFill>
                  <a:srgbClr val="008000"/>
                </a:solidFill>
                <a:latin typeface="宋体" pitchFamily="2" charset="-122"/>
                <a:sym typeface="宋体" pitchFamily="2" charset="-122"/>
              </a:rPr>
              <a:t>基区空穴运动因浓度低而忽略</a:t>
            </a:r>
            <a:r>
              <a:rPr lang="en-US" altLang="zh-CN" sz="1800">
                <a:solidFill>
                  <a:srgbClr val="008000"/>
                </a:solidFill>
                <a:latin typeface="宋体" pitchFamily="2" charset="-122"/>
                <a:sym typeface="宋体" pitchFamily="2" charset="-122"/>
              </a:rPr>
              <a:t>)</a:t>
            </a:r>
            <a:endParaRPr lang="zh-CN" altLang="en-US">
              <a:latin typeface="Times New Roman" pitchFamily="18" charset="0"/>
            </a:endParaRPr>
          </a:p>
        </p:txBody>
      </p:sp>
      <p:pic>
        <p:nvPicPr>
          <p:cNvPr id="10270" name="Object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7075" y="4360863"/>
            <a:ext cx="914400" cy="88582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0271" name="Object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09975" y="3937000"/>
            <a:ext cx="511175" cy="6096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272" name="Rectangle 32"/>
          <p:cNvSpPr>
            <a:spLocks noChangeArrowheads="1"/>
          </p:cNvSpPr>
          <p:nvPr/>
        </p:nvSpPr>
        <p:spPr bwMode="auto">
          <a:xfrm>
            <a:off x="2638425" y="4191000"/>
            <a:ext cx="6397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400" i="1">
                <a:solidFill>
                  <a:srgbClr val="0066FF"/>
                </a:solidFill>
                <a:latin typeface="Times New Roman" pitchFamily="18" charset="0"/>
                <a:sym typeface="Arial" pitchFamily="34" charset="0"/>
              </a:rPr>
              <a:t>I</a:t>
            </a:r>
            <a:r>
              <a:rPr lang="en-US" altLang="zh-CN" sz="2400" baseline="-25000">
                <a:solidFill>
                  <a:srgbClr val="0066FF"/>
                </a:solidFill>
                <a:latin typeface="Times New Roman" pitchFamily="18" charset="0"/>
                <a:sym typeface="Arial" pitchFamily="34" charset="0"/>
              </a:rPr>
              <a:t> EN</a:t>
            </a:r>
            <a:endParaRPr lang="zh-CN" altLang="en-US">
              <a:latin typeface="Times New Roman" pitchFamily="18" charset="0"/>
            </a:endParaRPr>
          </a:p>
        </p:txBody>
      </p:sp>
      <p:sp>
        <p:nvSpPr>
          <p:cNvPr id="32" name="文本框 31">
            <a:extLst>
              <a:ext uri="{FF2B5EF4-FFF2-40B4-BE49-F238E27FC236}">
                <a16:creationId xmlns:a16="http://schemas.microsoft.com/office/drawing/2014/main" id="{15F85550-8EFA-43B3-83D0-EBB979C38D46}"/>
              </a:ext>
            </a:extLst>
          </p:cNvPr>
          <p:cNvSpPr txBox="1"/>
          <p:nvPr/>
        </p:nvSpPr>
        <p:spPr>
          <a:xfrm>
            <a:off x="7809892" y="6228020"/>
            <a:ext cx="415499" cy="369332"/>
          </a:xfrm>
          <a:prstGeom prst="rect">
            <a:avLst/>
          </a:prstGeom>
          <a:noFill/>
        </p:spPr>
        <p:txBody>
          <a:bodyPr wrap="none" rtlCol="0">
            <a:spAutoFit/>
          </a:bodyPr>
          <a:lstStyle/>
          <a:p>
            <a:r>
              <a:rPr lang="en-US" altLang="zh-CN" sz="1800" dirty="0">
                <a:solidFill>
                  <a:srgbClr val="E4A4DC"/>
                </a:solidFill>
              </a:rPr>
              <a:t>62</a:t>
            </a:r>
            <a:endParaRPr lang="zh-CN" altLang="en-US" sz="1800" dirty="0">
              <a:solidFill>
                <a:srgbClr val="E4A4D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filter="wipe(up)">
                                      <p:cBhvr>
                                        <p:cTn id="7" dur="500"/>
                                        <p:tgtEl>
                                          <p:spTgt spid="102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0270"/>
                                        </p:tgtEl>
                                        <p:attrNameLst>
                                          <p:attrName>style.visibility</p:attrName>
                                        </p:attrNameLst>
                                      </p:cBhvr>
                                      <p:to>
                                        <p:strVal val="visible"/>
                                      </p:to>
                                    </p:set>
                                    <p:anim calcmode="lin" valueType="num">
                                      <p:cBhvr>
                                        <p:cTn id="12" dur="500" fill="hold"/>
                                        <p:tgtEl>
                                          <p:spTgt spid="10270"/>
                                        </p:tgtEl>
                                        <p:attrNameLst>
                                          <p:attrName>ppt_x</p:attrName>
                                        </p:attrNameLst>
                                      </p:cBhvr>
                                      <p:tavLst>
                                        <p:tav tm="0">
                                          <p:val>
                                            <p:strVal val="#ppt_x"/>
                                          </p:val>
                                        </p:tav>
                                        <p:tav tm="100000">
                                          <p:val>
                                            <p:strVal val="#ppt_x"/>
                                          </p:val>
                                        </p:tav>
                                      </p:tavLst>
                                    </p:anim>
                                    <p:anim calcmode="lin" valueType="num">
                                      <p:cBhvr>
                                        <p:cTn id="13" dur="500" fill="hold"/>
                                        <p:tgtEl>
                                          <p:spTgt spid="10270"/>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0271"/>
                                        </p:tgtEl>
                                        <p:attrNameLst>
                                          <p:attrName>style.visibility</p:attrName>
                                        </p:attrNameLst>
                                      </p:cBhvr>
                                      <p:to>
                                        <p:strVal val="visible"/>
                                      </p:to>
                                    </p:set>
                                    <p:anim calcmode="lin" valueType="num">
                                      <p:cBhvr>
                                        <p:cTn id="18" dur="500" fill="hold"/>
                                        <p:tgtEl>
                                          <p:spTgt spid="10271"/>
                                        </p:tgtEl>
                                        <p:attrNameLst>
                                          <p:attrName>ppt_x</p:attrName>
                                        </p:attrNameLst>
                                      </p:cBhvr>
                                      <p:tavLst>
                                        <p:tav tm="0">
                                          <p:val>
                                            <p:strVal val="#ppt_x"/>
                                          </p:val>
                                        </p:tav>
                                        <p:tav tm="100000">
                                          <p:val>
                                            <p:strVal val="#ppt_x"/>
                                          </p:val>
                                        </p:tav>
                                      </p:tavLst>
                                    </p:anim>
                                    <p:anim calcmode="lin" valueType="num">
                                      <p:cBhvr>
                                        <p:cTn id="19" dur="500" fill="hold"/>
                                        <p:tgtEl>
                                          <p:spTgt spid="10271"/>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0244"/>
                                        </p:tgtEl>
                                        <p:attrNameLst>
                                          <p:attrName>style.visibility</p:attrName>
                                        </p:attrNameLst>
                                      </p:cBhvr>
                                      <p:to>
                                        <p:strVal val="visible"/>
                                      </p:to>
                                    </p:set>
                                    <p:animEffect filter="wipe(left)">
                                      <p:cBhvr>
                                        <p:cTn id="24" dur="500"/>
                                        <p:tgtEl>
                                          <p:spTgt spid="10244"/>
                                        </p:tgtEl>
                                      </p:cBhvr>
                                    </p:animEffect>
                                  </p:childTnLst>
                                </p:cTn>
                              </p:par>
                            </p:childTnLst>
                          </p:cTn>
                        </p:par>
                        <p:par>
                          <p:cTn id="25" fill="hold" nodeType="afterGroup">
                            <p:stCondLst>
                              <p:cond delay="500"/>
                            </p:stCondLst>
                            <p:childTnLst>
                              <p:par>
                                <p:cTn id="26" presetID="22" presetClass="entr" presetSubtype="8" fill="hold" grpId="0" nodeType="afterEffect">
                                  <p:stCondLst>
                                    <p:cond delay="0"/>
                                  </p:stCondLst>
                                  <p:iterate type="lt">
                                    <p:tmPct val="100000"/>
                                  </p:iterate>
                                  <p:childTnLst>
                                    <p:set>
                                      <p:cBhvr>
                                        <p:cTn id="27" dur="1" fill="hold">
                                          <p:stCondLst>
                                            <p:cond delay="0"/>
                                          </p:stCondLst>
                                        </p:cTn>
                                        <p:tgtEl>
                                          <p:spTgt spid="10269"/>
                                        </p:tgtEl>
                                        <p:attrNameLst>
                                          <p:attrName>style.visibility</p:attrName>
                                        </p:attrNameLst>
                                      </p:cBhvr>
                                      <p:to>
                                        <p:strVal val="visible"/>
                                      </p:to>
                                    </p:set>
                                    <p:animEffect filter="wipe(left)">
                                      <p:cBhvr>
                                        <p:cTn id="28" dur="75"/>
                                        <p:tgtEl>
                                          <p:spTgt spid="1026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nodeType="clickEffect">
                                  <p:stCondLst>
                                    <p:cond delay="0"/>
                                  </p:stCondLst>
                                  <p:childTnLst>
                                    <p:set>
                                      <p:cBhvr>
                                        <p:cTn id="32" dur="1" fill="hold">
                                          <p:stCondLst>
                                            <p:cond delay="0"/>
                                          </p:stCondLst>
                                        </p:cTn>
                                        <p:tgtEl>
                                          <p:spTgt spid="10245"/>
                                        </p:tgtEl>
                                        <p:attrNameLst>
                                          <p:attrName>style.visibility</p:attrName>
                                        </p:attrNameLst>
                                      </p:cBhvr>
                                      <p:to>
                                        <p:strVal val="visible"/>
                                      </p:to>
                                    </p:set>
                                    <p:animEffect filter="wipe(down)">
                                      <p:cBhvr>
                                        <p:cTn id="33" dur="500"/>
                                        <p:tgtEl>
                                          <p:spTgt spid="10245"/>
                                        </p:tgtEl>
                                      </p:cBhvr>
                                    </p:animEffect>
                                  </p:childTnLst>
                                </p:cTn>
                              </p:par>
                            </p:childTnLst>
                          </p:cTn>
                        </p:par>
                        <p:par>
                          <p:cTn id="34" fill="hold" nodeType="afterGroup">
                            <p:stCondLst>
                              <p:cond delay="500"/>
                            </p:stCondLst>
                            <p:childTnLst>
                              <p:par>
                                <p:cTn id="35" presetID="22" presetClass="entr" presetSubtype="1" fill="hold" grpId="0" nodeType="afterEffect">
                                  <p:stCondLst>
                                    <p:cond delay="0"/>
                                  </p:stCondLst>
                                  <p:iterate type="lt">
                                    <p:tmPct val="100000"/>
                                  </p:iterate>
                                  <p:childTnLst>
                                    <p:set>
                                      <p:cBhvr>
                                        <p:cTn id="36" dur="1" fill="hold">
                                          <p:stCondLst>
                                            <p:cond delay="0"/>
                                          </p:stCondLst>
                                        </p:cTn>
                                        <p:tgtEl>
                                          <p:spTgt spid="10272">
                                            <p:txEl>
                                              <p:pRg st="0" end="0"/>
                                            </p:txEl>
                                          </p:spTgt>
                                        </p:tgtEl>
                                        <p:attrNameLst>
                                          <p:attrName>style.visibility</p:attrName>
                                        </p:attrNameLst>
                                      </p:cBhvr>
                                      <p:to>
                                        <p:strVal val="visible"/>
                                      </p:to>
                                    </p:set>
                                    <p:animEffect filter="wipe(up)">
                                      <p:cBhvr>
                                        <p:cTn id="37" dur="75"/>
                                        <p:tgtEl>
                                          <p:spTgt spid="10272">
                                            <p:txEl>
                                              <p:pRg st="0" end="0"/>
                                            </p:txEl>
                                          </p:spTgt>
                                        </p:tgtEl>
                                      </p:cBhvr>
                                    </p:animEffect>
                                  </p:childTnLst>
                                </p:cTn>
                              </p:par>
                            </p:childTnLst>
                          </p:cTn>
                        </p:par>
                        <p:par>
                          <p:cTn id="38" fill="hold" nodeType="afterGroup">
                            <p:stCondLst>
                              <p:cond delay="725"/>
                            </p:stCondLst>
                            <p:childTnLst>
                              <p:par>
                                <p:cTn id="39" presetID="22" presetClass="entr" presetSubtype="1" fill="hold" grpId="0" nodeType="afterEffect">
                                  <p:stCondLst>
                                    <p:cond delay="0"/>
                                  </p:stCondLst>
                                  <p:childTnLst>
                                    <p:set>
                                      <p:cBhvr>
                                        <p:cTn id="40" dur="1" fill="hold">
                                          <p:stCondLst>
                                            <p:cond delay="0"/>
                                          </p:stCondLst>
                                        </p:cTn>
                                        <p:tgtEl>
                                          <p:spTgt spid="10252"/>
                                        </p:tgtEl>
                                        <p:attrNameLst>
                                          <p:attrName>style.visibility</p:attrName>
                                        </p:attrNameLst>
                                      </p:cBhvr>
                                      <p:to>
                                        <p:strVal val="visible"/>
                                      </p:to>
                                    </p:set>
                                    <p:animEffect filter="wipe(up)">
                                      <p:cBhvr>
                                        <p:cTn id="41" dur="500"/>
                                        <p:tgtEl>
                                          <p:spTgt spid="10252"/>
                                        </p:tgtEl>
                                      </p:cBhvr>
                                    </p:animEffect>
                                  </p:childTnLst>
                                </p:cTn>
                              </p:par>
                            </p:childTnLst>
                          </p:cTn>
                        </p:par>
                        <p:par>
                          <p:cTn id="42" fill="hold" nodeType="afterGroup">
                            <p:stCondLst>
                              <p:cond delay="1225"/>
                            </p:stCondLst>
                            <p:childTnLst>
                              <p:par>
                                <p:cTn id="43" presetID="9" presetClass="entr" presetSubtype="0" fill="hold" grpId="0" nodeType="afterEffect">
                                  <p:stCondLst>
                                    <p:cond delay="0"/>
                                  </p:stCondLst>
                                  <p:childTnLst>
                                    <p:set>
                                      <p:cBhvr>
                                        <p:cTn id="44" dur="1" fill="hold">
                                          <p:stCondLst>
                                            <p:cond delay="0"/>
                                          </p:stCondLst>
                                        </p:cTn>
                                        <p:tgtEl>
                                          <p:spTgt spid="10251"/>
                                        </p:tgtEl>
                                        <p:attrNameLst>
                                          <p:attrName>style.visibility</p:attrName>
                                        </p:attrNameLst>
                                      </p:cBhvr>
                                      <p:to>
                                        <p:strVal val="visible"/>
                                      </p:to>
                                    </p:set>
                                    <p:animEffect filter="dissolve">
                                      <p:cBhvr>
                                        <p:cTn id="45" dur="500"/>
                                        <p:tgtEl>
                                          <p:spTgt spid="1025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0268">
                                            <p:txEl>
                                              <p:pRg st="0" end="0"/>
                                            </p:txEl>
                                          </p:spTgt>
                                        </p:tgtEl>
                                        <p:attrNameLst>
                                          <p:attrName>style.visibility</p:attrName>
                                        </p:attrNameLst>
                                      </p:cBhvr>
                                      <p:to>
                                        <p:strVal val="visible"/>
                                      </p:to>
                                    </p:set>
                                    <p:animEffect filter="wipe(left)">
                                      <p:cBhvr>
                                        <p:cTn id="50" dur="500"/>
                                        <p:tgtEl>
                                          <p:spTgt spid="10268">
                                            <p:txEl>
                                              <p:pRg st="0" end="0"/>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0250">
                                            <p:txEl>
                                              <p:pRg st="0" end="0"/>
                                            </p:txEl>
                                          </p:spTgt>
                                        </p:tgtEl>
                                        <p:attrNameLst>
                                          <p:attrName>style.visibility</p:attrName>
                                        </p:attrNameLst>
                                      </p:cBhvr>
                                      <p:to>
                                        <p:strVal val="visible"/>
                                      </p:to>
                                    </p:set>
                                    <p:animEffect filter="wipe(left)">
                                      <p:cBhvr>
                                        <p:cTn id="55" dur="500"/>
                                        <p:tgtEl>
                                          <p:spTgt spid="10250">
                                            <p:txEl>
                                              <p:pRg st="0" end="0"/>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4" fill="hold" nodeType="clickEffect">
                                  <p:stCondLst>
                                    <p:cond delay="0"/>
                                  </p:stCondLst>
                                  <p:childTnLst>
                                    <p:set>
                                      <p:cBhvr>
                                        <p:cTn id="59" dur="1" fill="hold">
                                          <p:stCondLst>
                                            <p:cond delay="0"/>
                                          </p:stCondLst>
                                        </p:cTn>
                                        <p:tgtEl>
                                          <p:spTgt spid="10246"/>
                                        </p:tgtEl>
                                        <p:attrNameLst>
                                          <p:attrName>style.visibility</p:attrName>
                                        </p:attrNameLst>
                                      </p:cBhvr>
                                      <p:to>
                                        <p:strVal val="visible"/>
                                      </p:to>
                                    </p:set>
                                    <p:animEffect filter="wipe(down)">
                                      <p:cBhvr>
                                        <p:cTn id="60" dur="500"/>
                                        <p:tgtEl>
                                          <p:spTgt spid="10246"/>
                                        </p:tgtEl>
                                      </p:cBhvr>
                                    </p:animEffect>
                                  </p:childTnLst>
                                </p:cTn>
                              </p:par>
                            </p:childTnLst>
                          </p:cTn>
                        </p:par>
                        <p:par>
                          <p:cTn id="61" fill="hold" nodeType="afterGroup">
                            <p:stCondLst>
                              <p:cond delay="500"/>
                            </p:stCondLst>
                            <p:childTnLst>
                              <p:par>
                                <p:cTn id="62" presetID="22" presetClass="entr" presetSubtype="8" fill="hold" grpId="0" nodeType="afterEffect">
                                  <p:stCondLst>
                                    <p:cond delay="0"/>
                                  </p:stCondLst>
                                  <p:childTnLst>
                                    <p:set>
                                      <p:cBhvr>
                                        <p:cTn id="63" dur="1" fill="hold">
                                          <p:stCondLst>
                                            <p:cond delay="0"/>
                                          </p:stCondLst>
                                        </p:cTn>
                                        <p:tgtEl>
                                          <p:spTgt spid="10253"/>
                                        </p:tgtEl>
                                        <p:attrNameLst>
                                          <p:attrName>style.visibility</p:attrName>
                                        </p:attrNameLst>
                                      </p:cBhvr>
                                      <p:to>
                                        <p:strVal val="visible"/>
                                      </p:to>
                                    </p:set>
                                    <p:animEffect filter="wipe(left)">
                                      <p:cBhvr>
                                        <p:cTn id="64" dur="500"/>
                                        <p:tgtEl>
                                          <p:spTgt spid="10253"/>
                                        </p:tgtEl>
                                      </p:cBhvr>
                                    </p:animEffect>
                                  </p:childTnLst>
                                </p:cTn>
                              </p:par>
                            </p:childTnLst>
                          </p:cTn>
                        </p:par>
                        <p:par>
                          <p:cTn id="65" fill="hold" nodeType="afterGroup">
                            <p:stCondLst>
                              <p:cond delay="1000"/>
                            </p:stCondLst>
                            <p:childTnLst>
                              <p:par>
                                <p:cTn id="66" presetID="22" presetClass="entr" presetSubtype="1" fill="hold" grpId="0" nodeType="afterEffect">
                                  <p:stCondLst>
                                    <p:cond delay="0"/>
                                  </p:stCondLst>
                                  <p:iterate type="lt">
                                    <p:tmPct val="100000"/>
                                  </p:iterate>
                                  <p:childTnLst>
                                    <p:set>
                                      <p:cBhvr>
                                        <p:cTn id="67" dur="1" fill="hold">
                                          <p:stCondLst>
                                            <p:cond delay="0"/>
                                          </p:stCondLst>
                                        </p:cTn>
                                        <p:tgtEl>
                                          <p:spTgt spid="10249">
                                            <p:txEl>
                                              <p:pRg st="0" end="0"/>
                                            </p:txEl>
                                          </p:spTgt>
                                        </p:tgtEl>
                                        <p:attrNameLst>
                                          <p:attrName>style.visibility</p:attrName>
                                        </p:attrNameLst>
                                      </p:cBhvr>
                                      <p:to>
                                        <p:strVal val="visible"/>
                                      </p:to>
                                    </p:set>
                                    <p:animEffect filter="wipe(up)">
                                      <p:cBhvr>
                                        <p:cTn id="68" dur="75"/>
                                        <p:tgtEl>
                                          <p:spTgt spid="10249">
                                            <p:txEl>
                                              <p:pRg st="0" end="0"/>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0254">
                                            <p:txEl>
                                              <p:pRg st="0" end="0"/>
                                            </p:txEl>
                                          </p:spTgt>
                                        </p:tgtEl>
                                        <p:attrNameLst>
                                          <p:attrName>style.visibility</p:attrName>
                                        </p:attrNameLst>
                                      </p:cBhvr>
                                      <p:to>
                                        <p:strVal val="visible"/>
                                      </p:to>
                                    </p:set>
                                    <p:animEffect filter="wipe(left)">
                                      <p:cBhvr>
                                        <p:cTn id="73" dur="500"/>
                                        <p:tgtEl>
                                          <p:spTgt spid="10254">
                                            <p:txEl>
                                              <p:pRg st="0" end="0"/>
                                            </p:txEl>
                                          </p:spTgt>
                                        </p:tgtEl>
                                      </p:cBhvr>
                                    </p:animEffect>
                                  </p:childTnLst>
                                </p:cTn>
                              </p:par>
                            </p:childTnLst>
                          </p:cTn>
                        </p:par>
                        <p:par>
                          <p:cTn id="74" fill="hold" nodeType="afterGroup">
                            <p:stCondLst>
                              <p:cond delay="500"/>
                            </p:stCondLst>
                            <p:childTnLst>
                              <p:par>
                                <p:cTn id="75" presetID="22" presetClass="entr" presetSubtype="8" fill="hold" grpId="0" nodeType="afterEffect">
                                  <p:stCondLst>
                                    <p:cond delay="0"/>
                                  </p:stCondLst>
                                  <p:childTnLst>
                                    <p:set>
                                      <p:cBhvr>
                                        <p:cTn id="76" dur="1" fill="hold">
                                          <p:stCondLst>
                                            <p:cond delay="0"/>
                                          </p:stCondLst>
                                        </p:cTn>
                                        <p:tgtEl>
                                          <p:spTgt spid="10255"/>
                                        </p:tgtEl>
                                        <p:attrNameLst>
                                          <p:attrName>style.visibility</p:attrName>
                                        </p:attrNameLst>
                                      </p:cBhvr>
                                      <p:to>
                                        <p:strVal val="visible"/>
                                      </p:to>
                                    </p:set>
                                    <p:animEffect filter="wipe(left)">
                                      <p:cBhvr>
                                        <p:cTn id="77" dur="500"/>
                                        <p:tgtEl>
                                          <p:spTgt spid="10255"/>
                                        </p:tgtEl>
                                      </p:cBhvr>
                                    </p:animEffect>
                                  </p:childTnLst>
                                </p:cTn>
                              </p:par>
                            </p:childTnLst>
                          </p:cTn>
                        </p:par>
                        <p:par>
                          <p:cTn id="78" fill="hold" nodeType="afterGroup">
                            <p:stCondLst>
                              <p:cond delay="1000"/>
                            </p:stCondLst>
                            <p:childTnLst>
                              <p:par>
                                <p:cTn id="79" presetID="22" presetClass="entr" presetSubtype="1" fill="hold" grpId="0" nodeType="afterEffect">
                                  <p:stCondLst>
                                    <p:cond delay="0"/>
                                  </p:stCondLst>
                                  <p:iterate type="lt">
                                    <p:tmPct val="100000"/>
                                  </p:iterate>
                                  <p:childTnLst>
                                    <p:set>
                                      <p:cBhvr>
                                        <p:cTn id="80" dur="1" fill="hold">
                                          <p:stCondLst>
                                            <p:cond delay="0"/>
                                          </p:stCondLst>
                                        </p:cTn>
                                        <p:tgtEl>
                                          <p:spTgt spid="10256">
                                            <p:txEl>
                                              <p:pRg st="0" end="0"/>
                                            </p:txEl>
                                          </p:spTgt>
                                        </p:tgtEl>
                                        <p:attrNameLst>
                                          <p:attrName>style.visibility</p:attrName>
                                        </p:attrNameLst>
                                      </p:cBhvr>
                                      <p:to>
                                        <p:strVal val="visible"/>
                                      </p:to>
                                    </p:set>
                                    <p:animEffect filter="wipe(up)">
                                      <p:cBhvr>
                                        <p:cTn id="81" dur="75"/>
                                        <p:tgtEl>
                                          <p:spTgt spid="10256">
                                            <p:txEl>
                                              <p:pRg st="0" end="0"/>
                                            </p:txEl>
                                          </p:spTgt>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1" fill="hold" nodeType="clickEffect">
                                  <p:stCondLst>
                                    <p:cond delay="0"/>
                                  </p:stCondLst>
                                  <p:childTnLst>
                                    <p:set>
                                      <p:cBhvr>
                                        <p:cTn id="85" dur="1" fill="hold">
                                          <p:stCondLst>
                                            <p:cond delay="0"/>
                                          </p:stCondLst>
                                        </p:cTn>
                                        <p:tgtEl>
                                          <p:spTgt spid="10247"/>
                                        </p:tgtEl>
                                        <p:attrNameLst>
                                          <p:attrName>style.visibility</p:attrName>
                                        </p:attrNameLst>
                                      </p:cBhvr>
                                      <p:to>
                                        <p:strVal val="visible"/>
                                      </p:to>
                                    </p:set>
                                    <p:animEffect filter="wipe(up)">
                                      <p:cBhvr>
                                        <p:cTn id="86" dur="500"/>
                                        <p:tgtEl>
                                          <p:spTgt spid="10247"/>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10257"/>
                                        </p:tgtEl>
                                        <p:attrNameLst>
                                          <p:attrName>style.visibility</p:attrName>
                                        </p:attrNameLst>
                                      </p:cBhvr>
                                      <p:to>
                                        <p:strVal val="visible"/>
                                      </p:to>
                                    </p:set>
                                    <p:animEffect filter="wipe(left)">
                                      <p:cBhvr>
                                        <p:cTn id="91" dur="500"/>
                                        <p:tgtEl>
                                          <p:spTgt spid="10257"/>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10258"/>
                                        </p:tgtEl>
                                        <p:attrNameLst>
                                          <p:attrName>style.visibility</p:attrName>
                                        </p:attrNameLst>
                                      </p:cBhvr>
                                      <p:to>
                                        <p:strVal val="visible"/>
                                      </p:to>
                                    </p:set>
                                    <p:animEffect filter="wipe(left)">
                                      <p:cBhvr>
                                        <p:cTn id="96" dur="500"/>
                                        <p:tgtEl>
                                          <p:spTgt spid="10258"/>
                                        </p:tgtEl>
                                      </p:cBhvr>
                                    </p:animEffect>
                                  </p:childTnLst>
                                </p:cTn>
                              </p:par>
                            </p:childTnLst>
                          </p:cTn>
                        </p:par>
                        <p:par>
                          <p:cTn id="97" fill="hold" nodeType="afterGroup">
                            <p:stCondLst>
                              <p:cond delay="500"/>
                            </p:stCondLst>
                            <p:childTnLst>
                              <p:par>
                                <p:cTn id="98" presetID="22" presetClass="entr" presetSubtype="8" fill="hold" grpId="0" nodeType="afterEffect">
                                  <p:stCondLst>
                                    <p:cond delay="0"/>
                                  </p:stCondLst>
                                  <p:childTnLst>
                                    <p:set>
                                      <p:cBhvr>
                                        <p:cTn id="99" dur="1" fill="hold">
                                          <p:stCondLst>
                                            <p:cond delay="0"/>
                                          </p:stCondLst>
                                        </p:cTn>
                                        <p:tgtEl>
                                          <p:spTgt spid="10259">
                                            <p:txEl>
                                              <p:pRg st="0" end="0"/>
                                            </p:txEl>
                                          </p:spTgt>
                                        </p:tgtEl>
                                        <p:attrNameLst>
                                          <p:attrName>style.visibility</p:attrName>
                                        </p:attrNameLst>
                                      </p:cBhvr>
                                      <p:to>
                                        <p:strVal val="visible"/>
                                      </p:to>
                                    </p:set>
                                    <p:animEffect filter="wipe(left)">
                                      <p:cBhvr>
                                        <p:cTn id="100" dur="500"/>
                                        <p:tgtEl>
                                          <p:spTgt spid="10259">
                                            <p:txEl>
                                              <p:pRg st="0" end="0"/>
                                            </p:txEl>
                                          </p:spTgt>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2" presetClass="entr" presetSubtype="8" fill="hold" grpId="0" nodeType="clickEffect">
                                  <p:stCondLst>
                                    <p:cond delay="0"/>
                                  </p:stCondLst>
                                  <p:childTnLst>
                                    <p:set>
                                      <p:cBhvr>
                                        <p:cTn id="104" dur="1" fill="hold">
                                          <p:stCondLst>
                                            <p:cond delay="0"/>
                                          </p:stCondLst>
                                        </p:cTn>
                                        <p:tgtEl>
                                          <p:spTgt spid="10263"/>
                                        </p:tgtEl>
                                        <p:attrNameLst>
                                          <p:attrName>style.visibility</p:attrName>
                                        </p:attrNameLst>
                                      </p:cBhvr>
                                      <p:to>
                                        <p:strVal val="visible"/>
                                      </p:to>
                                    </p:set>
                                    <p:animEffect filter="slide(fromLeft)">
                                      <p:cBhvr>
                                        <p:cTn id="105" dur="500"/>
                                        <p:tgtEl>
                                          <p:spTgt spid="10263"/>
                                        </p:tgtEl>
                                      </p:cBhvr>
                                    </p:animEffect>
                                  </p:childTnLst>
                                </p:cTn>
                              </p:par>
                            </p:childTnLst>
                          </p:cTn>
                        </p:par>
                        <p:par>
                          <p:cTn id="106" fill="hold" nodeType="afterGroup">
                            <p:stCondLst>
                              <p:cond delay="500"/>
                            </p:stCondLst>
                            <p:childTnLst>
                              <p:par>
                                <p:cTn id="107" presetID="12" presetClass="entr" presetSubtype="8" fill="hold" grpId="0" nodeType="afterEffect">
                                  <p:stCondLst>
                                    <p:cond delay="0"/>
                                  </p:stCondLst>
                                  <p:childTnLst>
                                    <p:set>
                                      <p:cBhvr>
                                        <p:cTn id="108" dur="1" fill="hold">
                                          <p:stCondLst>
                                            <p:cond delay="0"/>
                                          </p:stCondLst>
                                        </p:cTn>
                                        <p:tgtEl>
                                          <p:spTgt spid="10264"/>
                                        </p:tgtEl>
                                        <p:attrNameLst>
                                          <p:attrName>style.visibility</p:attrName>
                                        </p:attrNameLst>
                                      </p:cBhvr>
                                      <p:to>
                                        <p:strVal val="visible"/>
                                      </p:to>
                                    </p:set>
                                    <p:animEffect filter="slide(fromLeft)">
                                      <p:cBhvr>
                                        <p:cTn id="109" dur="500"/>
                                        <p:tgtEl>
                                          <p:spTgt spid="10264"/>
                                        </p:tgtEl>
                                      </p:cBhvr>
                                    </p:animEffect>
                                  </p:childTnLst>
                                </p:cTn>
                              </p:par>
                            </p:childTnLst>
                          </p:cTn>
                        </p:par>
                        <p:par>
                          <p:cTn id="110" fill="hold" nodeType="afterGroup">
                            <p:stCondLst>
                              <p:cond delay="1000"/>
                            </p:stCondLst>
                            <p:childTnLst>
                              <p:par>
                                <p:cTn id="111" presetID="22" presetClass="entr" presetSubtype="8" fill="hold" grpId="0" nodeType="afterEffect">
                                  <p:stCondLst>
                                    <p:cond delay="0"/>
                                  </p:stCondLst>
                                  <p:childTnLst>
                                    <p:set>
                                      <p:cBhvr>
                                        <p:cTn id="112" dur="1" fill="hold">
                                          <p:stCondLst>
                                            <p:cond delay="0"/>
                                          </p:stCondLst>
                                        </p:cTn>
                                        <p:tgtEl>
                                          <p:spTgt spid="10260">
                                            <p:txEl>
                                              <p:pRg st="0" end="0"/>
                                            </p:txEl>
                                          </p:spTgt>
                                        </p:tgtEl>
                                        <p:attrNameLst>
                                          <p:attrName>style.visibility</p:attrName>
                                        </p:attrNameLst>
                                      </p:cBhvr>
                                      <p:to>
                                        <p:strVal val="visible"/>
                                      </p:to>
                                    </p:set>
                                    <p:animEffect filter="wipe(left)">
                                      <p:cBhvr>
                                        <p:cTn id="113" dur="500"/>
                                        <p:tgtEl>
                                          <p:spTgt spid="10260">
                                            <p:txEl>
                                              <p:pRg st="0" end="0"/>
                                            </p:txEl>
                                          </p:spTgt>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1" fill="hold" nodeType="clickEffect">
                                  <p:stCondLst>
                                    <p:cond delay="0"/>
                                  </p:stCondLst>
                                  <p:childTnLst>
                                    <p:set>
                                      <p:cBhvr>
                                        <p:cTn id="117" dur="1" fill="hold">
                                          <p:stCondLst>
                                            <p:cond delay="0"/>
                                          </p:stCondLst>
                                        </p:cTn>
                                        <p:tgtEl>
                                          <p:spTgt spid="10248"/>
                                        </p:tgtEl>
                                        <p:attrNameLst>
                                          <p:attrName>style.visibility</p:attrName>
                                        </p:attrNameLst>
                                      </p:cBhvr>
                                      <p:to>
                                        <p:strVal val="visible"/>
                                      </p:to>
                                    </p:set>
                                    <p:animEffect filter="wipe(up)">
                                      <p:cBhvr>
                                        <p:cTn id="118" dur="500"/>
                                        <p:tgtEl>
                                          <p:spTgt spid="10248"/>
                                        </p:tgtEl>
                                      </p:cBhvr>
                                    </p:animEffect>
                                  </p:childTnLst>
                                </p:cTn>
                              </p:par>
                            </p:childTnLst>
                          </p:cTn>
                        </p:par>
                        <p:par>
                          <p:cTn id="119" fill="hold" nodeType="afterGroup">
                            <p:stCondLst>
                              <p:cond delay="500"/>
                            </p:stCondLst>
                            <p:childTnLst>
                              <p:par>
                                <p:cTn id="120" presetID="22" presetClass="entr" presetSubtype="8" fill="hold" grpId="0" nodeType="afterEffect">
                                  <p:stCondLst>
                                    <p:cond delay="0"/>
                                  </p:stCondLst>
                                  <p:childTnLst>
                                    <p:set>
                                      <p:cBhvr>
                                        <p:cTn id="121" dur="1" fill="hold">
                                          <p:stCondLst>
                                            <p:cond delay="0"/>
                                          </p:stCondLst>
                                        </p:cTn>
                                        <p:tgtEl>
                                          <p:spTgt spid="10261"/>
                                        </p:tgtEl>
                                        <p:attrNameLst>
                                          <p:attrName>style.visibility</p:attrName>
                                        </p:attrNameLst>
                                      </p:cBhvr>
                                      <p:to>
                                        <p:strVal val="visible"/>
                                      </p:to>
                                    </p:set>
                                    <p:animEffect filter="wipe(left)">
                                      <p:cBhvr>
                                        <p:cTn id="122" dur="500"/>
                                        <p:tgtEl>
                                          <p:spTgt spid="10261"/>
                                        </p:tgtEl>
                                      </p:cBhvr>
                                    </p:animEffect>
                                  </p:childTnLst>
                                </p:cTn>
                              </p:par>
                            </p:childTnLst>
                          </p:cTn>
                        </p:par>
                      </p:childTnLst>
                    </p:cTn>
                  </p:par>
                  <p:par>
                    <p:cTn id="123" fill="hold">
                      <p:stCondLst>
                        <p:cond delay="indefinite"/>
                      </p:stCondLst>
                      <p:childTnLst>
                        <p:par>
                          <p:cTn id="124" fill="hold" nodeType="afterGroup">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10266">
                                            <p:txEl>
                                              <p:pRg st="0" end="0"/>
                                            </p:txEl>
                                          </p:spTgt>
                                        </p:tgtEl>
                                        <p:attrNameLst>
                                          <p:attrName>style.visibility</p:attrName>
                                        </p:attrNameLst>
                                      </p:cBhvr>
                                      <p:to>
                                        <p:strVal val="visible"/>
                                      </p:to>
                                    </p:set>
                                    <p:animEffect filter="wipe(left)">
                                      <p:cBhvr>
                                        <p:cTn id="127" dur="500"/>
                                        <p:tgtEl>
                                          <p:spTgt spid="10266">
                                            <p:txEl>
                                              <p:pRg st="0" end="0"/>
                                            </p:txEl>
                                          </p:spTgt>
                                        </p:tgtEl>
                                      </p:cBhvr>
                                    </p:animEffect>
                                  </p:childTnLst>
                                </p:cTn>
                              </p:par>
                            </p:childTnLst>
                          </p:cTn>
                        </p:par>
                        <p:par>
                          <p:cTn id="128" fill="hold">
                            <p:stCondLst>
                              <p:cond delay="500"/>
                            </p:stCondLst>
                            <p:childTnLst>
                              <p:par>
                                <p:cTn id="129" presetID="22" presetClass="entr" presetSubtype="1" fill="hold" grpId="0" nodeType="afterEffect">
                                  <p:stCondLst>
                                    <p:cond delay="0"/>
                                  </p:stCondLst>
                                  <p:iterate type="lt">
                                    <p:tmPct val="100000"/>
                                  </p:iterate>
                                  <p:childTnLst>
                                    <p:set>
                                      <p:cBhvr>
                                        <p:cTn id="130" dur="1" fill="hold">
                                          <p:stCondLst>
                                            <p:cond delay="0"/>
                                          </p:stCondLst>
                                        </p:cTn>
                                        <p:tgtEl>
                                          <p:spTgt spid="10262">
                                            <p:txEl>
                                              <p:pRg st="0" end="0"/>
                                            </p:txEl>
                                          </p:spTgt>
                                        </p:tgtEl>
                                        <p:attrNameLst>
                                          <p:attrName>style.visibility</p:attrName>
                                        </p:attrNameLst>
                                      </p:cBhvr>
                                      <p:to>
                                        <p:strVal val="visible"/>
                                      </p:to>
                                    </p:set>
                                    <p:animEffect filter="wipe(up)">
                                      <p:cBhvr>
                                        <p:cTn id="131" dur="75"/>
                                        <p:tgtEl>
                                          <p:spTgt spid="10262">
                                            <p:txEl>
                                              <p:pRg st="0" end="0"/>
                                            </p:txEl>
                                          </p:spTgt>
                                        </p:tgtEl>
                                      </p:cBhvr>
                                    </p:animEffect>
                                  </p:childTnLst>
                                </p:cTn>
                              </p:par>
                            </p:childTnLst>
                          </p:cTn>
                        </p:par>
                        <p:par>
                          <p:cTn id="132" fill="hold" nodeType="afterGroup">
                            <p:stCondLst>
                              <p:cond delay="800"/>
                            </p:stCondLst>
                            <p:childTnLst>
                              <p:par>
                                <p:cTn id="133" presetID="22" presetClass="entr" presetSubtype="8" fill="hold" grpId="0" nodeType="afterEffect">
                                  <p:stCondLst>
                                    <p:cond delay="0"/>
                                  </p:stCondLst>
                                  <p:childTnLst>
                                    <p:set>
                                      <p:cBhvr>
                                        <p:cTn id="134" dur="1" fill="hold">
                                          <p:stCondLst>
                                            <p:cond delay="0"/>
                                          </p:stCondLst>
                                        </p:cTn>
                                        <p:tgtEl>
                                          <p:spTgt spid="10265">
                                            <p:txEl>
                                              <p:pRg st="0" end="0"/>
                                            </p:txEl>
                                          </p:spTgt>
                                        </p:tgtEl>
                                        <p:attrNameLst>
                                          <p:attrName>style.visibility</p:attrName>
                                        </p:attrNameLst>
                                      </p:cBhvr>
                                      <p:to>
                                        <p:strVal val="visible"/>
                                      </p:to>
                                    </p:set>
                                    <p:animEffect filter="wipe(left)">
                                      <p:cBhvr>
                                        <p:cTn id="135" dur="500"/>
                                        <p:tgtEl>
                                          <p:spTgt spid="1026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bldLvl="0"/>
      <p:bldP spid="10249" grpId="0" build="p" bldLvl="0"/>
      <p:bldP spid="10250" grpId="0" build="p" bldLvl="0"/>
      <p:bldP spid="10251" grpId="0" bldLvl="0"/>
      <p:bldP spid="10252" grpId="0" animBg="1"/>
      <p:bldP spid="10253" grpId="0" animBg="1"/>
      <p:bldP spid="10254" grpId="0" build="p" bldLvl="0"/>
      <p:bldP spid="10255" grpId="0" animBg="1"/>
      <p:bldP spid="10256" grpId="0" build="p" bldLvl="0"/>
      <p:bldP spid="10257" grpId="0" bldLvl="0"/>
      <p:bldP spid="10258" grpId="0" bldLvl="0" animBg="1"/>
      <p:bldP spid="10259" grpId="0" build="p" bldLvl="0"/>
      <p:bldP spid="10260" grpId="0" build="p" bldLvl="0"/>
      <p:bldP spid="10261" grpId="0" animBg="1"/>
      <p:bldP spid="10262" grpId="0" build="p" bldLvl="0"/>
      <p:bldP spid="10263" grpId="0" animBg="1"/>
      <p:bldP spid="10264" grpId="0" bldLvl="0"/>
      <p:bldP spid="10265" grpId="0" build="p" bldLvl="0"/>
      <p:bldP spid="10266" grpId="0" build="p" bldLvl="0"/>
      <p:bldP spid="10268" grpId="0" build="p" bldLvl="0"/>
      <p:bldP spid="10269" grpId="0" bldLvl="0"/>
      <p:bldP spid="10272" grpId="0" build="p" bldLvl="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71588"/>
            <a:ext cx="3829050" cy="435292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7171"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3190875"/>
            <a:ext cx="790575" cy="847725"/>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717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3238" y="2371725"/>
            <a:ext cx="1266825" cy="1628775"/>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717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1463" y="1703388"/>
            <a:ext cx="1790700" cy="287655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717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1463" y="1863725"/>
            <a:ext cx="1562100" cy="274320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175" name="Rectangle 7"/>
          <p:cNvSpPr>
            <a:spLocks noChangeArrowheads="1"/>
          </p:cNvSpPr>
          <p:nvPr/>
        </p:nvSpPr>
        <p:spPr bwMode="auto">
          <a:xfrm>
            <a:off x="3146425" y="1573213"/>
            <a:ext cx="650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400" i="1">
                <a:solidFill>
                  <a:srgbClr val="FF00FF"/>
                </a:solidFill>
                <a:latin typeface="Times New Roman" pitchFamily="18" charset="0"/>
                <a:sym typeface="Arial" pitchFamily="34" charset="0"/>
              </a:rPr>
              <a:t>I</a:t>
            </a:r>
            <a:r>
              <a:rPr lang="en-US" altLang="zh-CN" sz="2400" baseline="-25000">
                <a:solidFill>
                  <a:srgbClr val="FF00FF"/>
                </a:solidFill>
                <a:latin typeface="Times New Roman" pitchFamily="18" charset="0"/>
                <a:sym typeface="Arial" pitchFamily="34" charset="0"/>
              </a:rPr>
              <a:t> CN</a:t>
            </a:r>
            <a:endParaRPr lang="zh-CN" altLang="en-US">
              <a:latin typeface="Times New Roman" pitchFamily="18" charset="0"/>
            </a:endParaRPr>
          </a:p>
        </p:txBody>
      </p:sp>
      <p:sp>
        <p:nvSpPr>
          <p:cNvPr id="7176" name="Rectangle 8"/>
          <p:cNvSpPr>
            <a:spLocks noChangeArrowheads="1"/>
          </p:cNvSpPr>
          <p:nvPr/>
        </p:nvSpPr>
        <p:spPr bwMode="auto">
          <a:xfrm>
            <a:off x="2455863" y="4573588"/>
            <a:ext cx="482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800" i="1">
                <a:solidFill>
                  <a:srgbClr val="000000"/>
                </a:solidFill>
                <a:latin typeface="Times New Roman" pitchFamily="18" charset="0"/>
                <a:sym typeface="Arial" pitchFamily="34" charset="0"/>
              </a:rPr>
              <a:t>I</a:t>
            </a:r>
            <a:r>
              <a:rPr lang="en-US" altLang="zh-CN" sz="2800" baseline="-25000">
                <a:solidFill>
                  <a:srgbClr val="000000"/>
                </a:solidFill>
                <a:latin typeface="Times New Roman" pitchFamily="18" charset="0"/>
                <a:sym typeface="Arial" pitchFamily="34" charset="0"/>
              </a:rPr>
              <a:t>E</a:t>
            </a:r>
            <a:endParaRPr lang="zh-CN" altLang="en-US">
              <a:latin typeface="Times New Roman" pitchFamily="18" charset="0"/>
            </a:endParaRPr>
          </a:p>
        </p:txBody>
      </p:sp>
      <p:sp>
        <p:nvSpPr>
          <p:cNvPr id="7177" name="Line 9"/>
          <p:cNvSpPr>
            <a:spLocks noChangeShapeType="1"/>
          </p:cNvSpPr>
          <p:nvPr/>
        </p:nvSpPr>
        <p:spPr bwMode="auto">
          <a:xfrm>
            <a:off x="2484438" y="4610100"/>
            <a:ext cx="1587" cy="536575"/>
          </a:xfrm>
          <a:prstGeom prst="line">
            <a:avLst/>
          </a:prstGeom>
          <a:noFill/>
          <a:ln w="38100">
            <a:solidFill>
              <a:srgbClr val="FF0066"/>
            </a:solidFill>
            <a:miter lim="800000"/>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7178" name="Line 10"/>
          <p:cNvSpPr>
            <a:spLocks noChangeShapeType="1"/>
          </p:cNvSpPr>
          <p:nvPr/>
        </p:nvSpPr>
        <p:spPr bwMode="auto">
          <a:xfrm flipV="1">
            <a:off x="2813050" y="1922463"/>
            <a:ext cx="538163" cy="75247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9" name="Line 11"/>
          <p:cNvSpPr>
            <a:spLocks noChangeShapeType="1"/>
          </p:cNvSpPr>
          <p:nvPr/>
        </p:nvSpPr>
        <p:spPr bwMode="auto">
          <a:xfrm flipV="1">
            <a:off x="1477963" y="3460750"/>
            <a:ext cx="406400" cy="4206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0" name="Rectangle 12"/>
          <p:cNvSpPr>
            <a:spLocks noChangeArrowheads="1"/>
          </p:cNvSpPr>
          <p:nvPr/>
        </p:nvSpPr>
        <p:spPr bwMode="auto">
          <a:xfrm>
            <a:off x="1239838" y="3741738"/>
            <a:ext cx="6397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400" i="1">
                <a:solidFill>
                  <a:srgbClr val="FF00FF"/>
                </a:solidFill>
                <a:latin typeface="Times New Roman" pitchFamily="18" charset="0"/>
                <a:sym typeface="Arial" pitchFamily="34" charset="0"/>
              </a:rPr>
              <a:t>I</a:t>
            </a:r>
            <a:r>
              <a:rPr lang="en-US" altLang="zh-CN" sz="2400" baseline="-25000">
                <a:solidFill>
                  <a:srgbClr val="FF00FF"/>
                </a:solidFill>
                <a:latin typeface="Times New Roman" pitchFamily="18" charset="0"/>
                <a:sym typeface="Arial" pitchFamily="34" charset="0"/>
              </a:rPr>
              <a:t> BN</a:t>
            </a:r>
            <a:endParaRPr lang="zh-CN" altLang="en-US">
              <a:latin typeface="Times New Roman" pitchFamily="18" charset="0"/>
            </a:endParaRPr>
          </a:p>
        </p:txBody>
      </p:sp>
      <p:sp>
        <p:nvSpPr>
          <p:cNvPr id="7181" name="Line 13"/>
          <p:cNvSpPr>
            <a:spLocks noChangeShapeType="1"/>
          </p:cNvSpPr>
          <p:nvPr/>
        </p:nvSpPr>
        <p:spPr bwMode="auto">
          <a:xfrm>
            <a:off x="1535113" y="2081213"/>
            <a:ext cx="434975" cy="37782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2" name="Rectangle 14"/>
          <p:cNvSpPr>
            <a:spLocks noChangeArrowheads="1"/>
          </p:cNvSpPr>
          <p:nvPr/>
        </p:nvSpPr>
        <p:spPr bwMode="auto">
          <a:xfrm>
            <a:off x="777875" y="1614488"/>
            <a:ext cx="800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400" i="1">
                <a:solidFill>
                  <a:srgbClr val="FF00FF"/>
                </a:solidFill>
                <a:latin typeface="Times New Roman" pitchFamily="18" charset="0"/>
                <a:sym typeface="Arial" pitchFamily="34" charset="0"/>
              </a:rPr>
              <a:t>I</a:t>
            </a:r>
            <a:r>
              <a:rPr lang="en-US" altLang="zh-CN" sz="2400" i="1" baseline="-25000">
                <a:solidFill>
                  <a:srgbClr val="FF00FF"/>
                </a:solidFill>
                <a:latin typeface="Times New Roman" pitchFamily="18" charset="0"/>
                <a:sym typeface="Arial" pitchFamily="34" charset="0"/>
              </a:rPr>
              <a:t> </a:t>
            </a:r>
            <a:r>
              <a:rPr lang="en-US" altLang="zh-CN" sz="2400" baseline="-25000">
                <a:solidFill>
                  <a:srgbClr val="FF00FF"/>
                </a:solidFill>
                <a:latin typeface="Times New Roman" pitchFamily="18" charset="0"/>
                <a:sym typeface="Arial" pitchFamily="34" charset="0"/>
              </a:rPr>
              <a:t>CBO</a:t>
            </a:r>
            <a:endParaRPr lang="zh-CN" altLang="en-US">
              <a:latin typeface="Times New Roman" pitchFamily="18" charset="0"/>
            </a:endParaRPr>
          </a:p>
        </p:txBody>
      </p:sp>
      <p:sp>
        <p:nvSpPr>
          <p:cNvPr id="7183" name="Line 15"/>
          <p:cNvSpPr>
            <a:spLocks noChangeShapeType="1"/>
          </p:cNvSpPr>
          <p:nvPr/>
        </p:nvSpPr>
        <p:spPr bwMode="auto">
          <a:xfrm rot="-5400000">
            <a:off x="1278732" y="2767806"/>
            <a:ext cx="1588" cy="536575"/>
          </a:xfrm>
          <a:prstGeom prst="line">
            <a:avLst/>
          </a:prstGeom>
          <a:noFill/>
          <a:ln w="38100">
            <a:solidFill>
              <a:srgbClr val="FF3300"/>
            </a:solidFill>
            <a:miter lim="800000"/>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7184" name="Rectangle 16"/>
          <p:cNvSpPr>
            <a:spLocks noChangeArrowheads="1"/>
          </p:cNvSpPr>
          <p:nvPr/>
        </p:nvSpPr>
        <p:spPr bwMode="auto">
          <a:xfrm>
            <a:off x="982663" y="2487613"/>
            <a:ext cx="482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2800" i="1">
                <a:solidFill>
                  <a:srgbClr val="000000"/>
                </a:solidFill>
                <a:latin typeface="Times New Roman" pitchFamily="18" charset="0"/>
                <a:sym typeface="Arial" pitchFamily="34" charset="0"/>
              </a:rPr>
              <a:t>I</a:t>
            </a:r>
            <a:r>
              <a:rPr lang="en-US" altLang="zh-CN" sz="2800" baseline="-25000">
                <a:solidFill>
                  <a:srgbClr val="000000"/>
                </a:solidFill>
                <a:latin typeface="Times New Roman" pitchFamily="18" charset="0"/>
                <a:sym typeface="Arial" pitchFamily="34" charset="0"/>
              </a:rPr>
              <a:t>B</a:t>
            </a:r>
            <a:endParaRPr lang="zh-CN" altLang="en-US">
              <a:latin typeface="Times New Roman" pitchFamily="18" charset="0"/>
            </a:endParaRPr>
          </a:p>
        </p:txBody>
      </p:sp>
      <p:sp>
        <p:nvSpPr>
          <p:cNvPr id="11281" name="Rectangle 17"/>
          <p:cNvSpPr>
            <a:spLocks noChangeArrowheads="1"/>
          </p:cNvSpPr>
          <p:nvPr/>
        </p:nvSpPr>
        <p:spPr bwMode="auto">
          <a:xfrm>
            <a:off x="4648200" y="3860800"/>
            <a:ext cx="43434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2400">
                <a:solidFill>
                  <a:schemeClr val="tx1"/>
                </a:solidFill>
                <a:latin typeface="Times New Roman" pitchFamily="18" charset="0"/>
                <a:sym typeface="Arial" pitchFamily="34" charset="0"/>
              </a:rPr>
              <a:t> </a:t>
            </a:r>
            <a:r>
              <a:rPr lang="en-US" altLang="zh-CN" sz="2400">
                <a:solidFill>
                  <a:schemeClr val="tx1"/>
                </a:solidFill>
                <a:latin typeface="Times New Roman" pitchFamily="18" charset="0"/>
                <a:sym typeface="Arial" pitchFamily="34" charset="0"/>
              </a:rPr>
              <a:t>3</a:t>
            </a:r>
            <a:r>
              <a:rPr lang="en-US" altLang="zh-CN" sz="2400">
                <a:solidFill>
                  <a:schemeClr val="tx1"/>
                </a:solidFill>
                <a:latin typeface="宋体" pitchFamily="2" charset="-122"/>
                <a:sym typeface="宋体" pitchFamily="2" charset="-122"/>
              </a:rPr>
              <a:t>)</a:t>
            </a:r>
            <a:r>
              <a:rPr lang="en-US" altLang="zh-CN" sz="2400">
                <a:solidFill>
                  <a:schemeClr val="tx1"/>
                </a:solidFill>
                <a:latin typeface="Times New Roman" pitchFamily="18" charset="0"/>
                <a:sym typeface="Arial" pitchFamily="34" charset="0"/>
              </a:rPr>
              <a:t> </a:t>
            </a:r>
            <a:r>
              <a:rPr lang="zh-CN" altLang="en-US" sz="2400">
                <a:solidFill>
                  <a:schemeClr val="tx1"/>
                </a:solidFill>
                <a:latin typeface="Times New Roman" pitchFamily="18" charset="0"/>
                <a:sym typeface="Arial" pitchFamily="34" charset="0"/>
              </a:rPr>
              <a:t>集电区收集扩散过来的</a:t>
            </a:r>
          </a:p>
          <a:p>
            <a:pPr>
              <a:buFont typeface="Arial" pitchFamily="34" charset="0"/>
              <a:buNone/>
            </a:pPr>
            <a:r>
              <a:rPr lang="zh-CN" altLang="en-US" sz="2400">
                <a:solidFill>
                  <a:schemeClr val="tx1"/>
                </a:solidFill>
                <a:latin typeface="Times New Roman" pitchFamily="18" charset="0"/>
                <a:sym typeface="Arial" pitchFamily="34" charset="0"/>
              </a:rPr>
              <a:t>      载流子形成集电极电流 </a:t>
            </a:r>
            <a:r>
              <a:rPr lang="en-US" altLang="zh-CN" sz="2400" i="1">
                <a:solidFill>
                  <a:schemeClr val="tx1"/>
                </a:solidFill>
                <a:latin typeface="Times New Roman" pitchFamily="18" charset="0"/>
                <a:sym typeface="Arial" pitchFamily="34" charset="0"/>
              </a:rPr>
              <a:t>I</a:t>
            </a:r>
            <a:r>
              <a:rPr lang="en-US" altLang="zh-CN" sz="2400" baseline="-25000">
                <a:solidFill>
                  <a:schemeClr val="tx1"/>
                </a:solidFill>
                <a:latin typeface="Times New Roman" pitchFamily="18" charset="0"/>
                <a:sym typeface="Arial" pitchFamily="34" charset="0"/>
              </a:rPr>
              <a:t>C</a:t>
            </a:r>
            <a:endParaRPr lang="zh-CN" altLang="en-US">
              <a:solidFill>
                <a:schemeClr val="tx1"/>
              </a:solidFill>
              <a:latin typeface="Times New Roman" pitchFamily="18" charset="0"/>
            </a:endParaRPr>
          </a:p>
        </p:txBody>
      </p:sp>
      <p:sp>
        <p:nvSpPr>
          <p:cNvPr id="11282" name="Line 18"/>
          <p:cNvSpPr>
            <a:spLocks noChangeShapeType="1"/>
          </p:cNvSpPr>
          <p:nvPr/>
        </p:nvSpPr>
        <p:spPr bwMode="auto">
          <a:xfrm>
            <a:off x="2520950" y="1343025"/>
            <a:ext cx="0" cy="431800"/>
          </a:xfrm>
          <a:prstGeom prst="line">
            <a:avLst/>
          </a:prstGeom>
          <a:noFill/>
          <a:ln w="38100">
            <a:solidFill>
              <a:srgbClr val="FF0066"/>
            </a:solidFill>
            <a:miter lim="800000"/>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1283" name="Rectangle 19"/>
          <p:cNvSpPr>
            <a:spLocks noChangeArrowheads="1"/>
          </p:cNvSpPr>
          <p:nvPr/>
        </p:nvSpPr>
        <p:spPr bwMode="auto">
          <a:xfrm>
            <a:off x="2570163" y="1281113"/>
            <a:ext cx="557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2000" i="1">
                <a:solidFill>
                  <a:srgbClr val="000000"/>
                </a:solidFill>
                <a:latin typeface="Times New Roman" pitchFamily="18" charset="0"/>
                <a:sym typeface="Arial" pitchFamily="34" charset="0"/>
              </a:rPr>
              <a:t>I</a:t>
            </a:r>
            <a:r>
              <a:rPr lang="en-US" altLang="zh-CN" sz="2000" baseline="-25000">
                <a:solidFill>
                  <a:srgbClr val="000000"/>
                </a:solidFill>
                <a:latin typeface="Times New Roman" pitchFamily="18" charset="0"/>
                <a:sym typeface="Arial" pitchFamily="34" charset="0"/>
              </a:rPr>
              <a:t>C</a:t>
            </a:r>
            <a:endParaRPr lang="zh-CN" altLang="en-US">
              <a:latin typeface="Times New Roman" pitchFamily="18" charset="0"/>
            </a:endParaRPr>
          </a:p>
        </p:txBody>
      </p:sp>
      <p:sp>
        <p:nvSpPr>
          <p:cNvPr id="11284" name="Rectangle 20"/>
          <p:cNvSpPr>
            <a:spLocks noChangeArrowheads="1"/>
          </p:cNvSpPr>
          <p:nvPr/>
        </p:nvSpPr>
        <p:spPr bwMode="auto">
          <a:xfrm>
            <a:off x="5076056" y="5165999"/>
            <a:ext cx="3733800" cy="523220"/>
          </a:xfrm>
          <a:prstGeom prst="rect">
            <a:avLst/>
          </a:prstGeom>
          <a:noFill/>
          <a:ln w="9525">
            <a:noFill/>
            <a:prstDash val="dashDot"/>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buFont typeface="Arial" pitchFamily="34" charset="0"/>
              <a:buNone/>
            </a:pPr>
            <a:r>
              <a:rPr lang="en-US" altLang="zh-CN" sz="2800" i="1" dirty="0">
                <a:solidFill>
                  <a:srgbClr val="000000"/>
                </a:solidFill>
                <a:latin typeface="Times New Roman" pitchFamily="18" charset="0"/>
                <a:sym typeface="Arial" pitchFamily="34" charset="0"/>
              </a:rPr>
              <a:t>I</a:t>
            </a:r>
            <a:r>
              <a:rPr lang="en-US" altLang="zh-CN" sz="2800" baseline="-25000" dirty="0">
                <a:solidFill>
                  <a:srgbClr val="000000"/>
                </a:solidFill>
                <a:latin typeface="Times New Roman" pitchFamily="18" charset="0"/>
                <a:sym typeface="Arial" pitchFamily="34" charset="0"/>
              </a:rPr>
              <a:t> C </a:t>
            </a:r>
            <a:r>
              <a:rPr lang="en-US" altLang="zh-CN" sz="2800" dirty="0">
                <a:solidFill>
                  <a:srgbClr val="000000"/>
                </a:solidFill>
                <a:latin typeface="Times New Roman" pitchFamily="18" charset="0"/>
                <a:sym typeface="Arial" pitchFamily="34" charset="0"/>
              </a:rPr>
              <a:t>= </a:t>
            </a:r>
            <a:r>
              <a:rPr lang="en-US" altLang="zh-CN" sz="2800" i="1" dirty="0">
                <a:solidFill>
                  <a:srgbClr val="000000"/>
                </a:solidFill>
                <a:latin typeface="Times New Roman" pitchFamily="18" charset="0"/>
                <a:sym typeface="Arial" pitchFamily="34" charset="0"/>
              </a:rPr>
              <a:t>I</a:t>
            </a:r>
            <a:r>
              <a:rPr lang="en-US" altLang="zh-CN" sz="2800" baseline="-25000" dirty="0">
                <a:solidFill>
                  <a:srgbClr val="000000"/>
                </a:solidFill>
                <a:latin typeface="Times New Roman" pitchFamily="18" charset="0"/>
                <a:sym typeface="Arial" pitchFamily="34" charset="0"/>
              </a:rPr>
              <a:t>CN  </a:t>
            </a:r>
            <a:r>
              <a:rPr lang="en-US" altLang="zh-CN" sz="2800" dirty="0">
                <a:solidFill>
                  <a:srgbClr val="000000"/>
                </a:solidFill>
                <a:latin typeface="Times New Roman" pitchFamily="18" charset="0"/>
                <a:sym typeface="Arial" pitchFamily="34" charset="0"/>
              </a:rPr>
              <a:t>+ </a:t>
            </a:r>
            <a:r>
              <a:rPr lang="en-US" altLang="zh-CN" sz="2800" i="1" dirty="0">
                <a:solidFill>
                  <a:srgbClr val="000000"/>
                </a:solidFill>
                <a:latin typeface="Times New Roman" pitchFamily="18" charset="0"/>
                <a:sym typeface="Arial" pitchFamily="34" charset="0"/>
              </a:rPr>
              <a:t>I</a:t>
            </a:r>
            <a:r>
              <a:rPr lang="en-US" altLang="zh-CN" sz="2800" baseline="-25000" dirty="0">
                <a:solidFill>
                  <a:srgbClr val="000000"/>
                </a:solidFill>
                <a:latin typeface="Times New Roman" pitchFamily="18" charset="0"/>
                <a:sym typeface="Arial" pitchFamily="34" charset="0"/>
              </a:rPr>
              <a:t>CBO </a:t>
            </a:r>
            <a:r>
              <a:rPr lang="zh-CN" altLang="en-US" sz="2400" dirty="0">
                <a:solidFill>
                  <a:srgbClr val="0033CC"/>
                </a:solidFill>
                <a:latin typeface="宋体" pitchFamily="2" charset="-122"/>
                <a:sym typeface="宋体" pitchFamily="2" charset="-122"/>
              </a:rPr>
              <a:t>（</a:t>
            </a:r>
            <a:r>
              <a:rPr lang="en-US" altLang="zh-CN" sz="2400" dirty="0">
                <a:solidFill>
                  <a:srgbClr val="0033CC"/>
                </a:solidFill>
                <a:latin typeface="宋体" pitchFamily="2" charset="-122"/>
                <a:sym typeface="宋体" pitchFamily="2" charset="-122"/>
              </a:rPr>
              <a:t>2</a:t>
            </a:r>
            <a:r>
              <a:rPr lang="zh-CN" altLang="en-US" sz="2400" dirty="0">
                <a:solidFill>
                  <a:srgbClr val="0033CC"/>
                </a:solidFill>
                <a:latin typeface="宋体" pitchFamily="2" charset="-122"/>
                <a:sym typeface="宋体" pitchFamily="2" charset="-122"/>
              </a:rPr>
              <a:t>）式</a:t>
            </a:r>
            <a:endParaRPr lang="zh-CN" altLang="en-US" dirty="0">
              <a:latin typeface="Times New Roman" pitchFamily="18" charset="0"/>
            </a:endParaRPr>
          </a:p>
        </p:txBody>
      </p:sp>
      <p:sp>
        <p:nvSpPr>
          <p:cNvPr id="7189" name="Rectangle 22"/>
          <p:cNvSpPr>
            <a:spLocks noChangeArrowheads="1"/>
          </p:cNvSpPr>
          <p:nvPr/>
        </p:nvSpPr>
        <p:spPr bwMode="auto">
          <a:xfrm>
            <a:off x="4535488" y="1449388"/>
            <a:ext cx="46085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buFont typeface="Arial" pitchFamily="34" charset="0"/>
              <a:buAutoNum type="arabicParenR"/>
            </a:pPr>
            <a:r>
              <a:rPr lang="zh-CN" altLang="en-US" sz="2400">
                <a:solidFill>
                  <a:schemeClr val="tx1"/>
                </a:solidFill>
                <a:latin typeface="Times New Roman" pitchFamily="18" charset="0"/>
                <a:sym typeface="Arial" pitchFamily="34" charset="0"/>
              </a:rPr>
              <a:t>发射区向基区注入多子电子       </a:t>
            </a:r>
          </a:p>
          <a:p>
            <a:pPr marL="342900" indent="-342900">
              <a:buFont typeface="Arial" pitchFamily="34" charset="0"/>
              <a:buNone/>
            </a:pPr>
            <a:r>
              <a:rPr lang="zh-CN" altLang="en-US" sz="2400">
                <a:solidFill>
                  <a:schemeClr val="tx1"/>
                </a:solidFill>
                <a:latin typeface="Times New Roman" pitchFamily="18" charset="0"/>
                <a:sym typeface="Arial" pitchFamily="34" charset="0"/>
              </a:rPr>
              <a:t>     形成发射极电流 </a:t>
            </a:r>
            <a:r>
              <a:rPr lang="en-US" altLang="zh-CN" sz="2400" i="1">
                <a:solidFill>
                  <a:schemeClr val="tx1"/>
                </a:solidFill>
                <a:latin typeface="Times New Roman" pitchFamily="18" charset="0"/>
                <a:sym typeface="Arial" pitchFamily="34" charset="0"/>
              </a:rPr>
              <a:t>I</a:t>
            </a:r>
            <a:r>
              <a:rPr lang="en-US" altLang="zh-CN" sz="2400" baseline="-25000">
                <a:solidFill>
                  <a:schemeClr val="tx1"/>
                </a:solidFill>
                <a:latin typeface="Times New Roman" pitchFamily="18" charset="0"/>
                <a:sym typeface="Arial" pitchFamily="34" charset="0"/>
              </a:rPr>
              <a:t>E</a:t>
            </a:r>
            <a:endParaRPr lang="en-US" altLang="zh-CN" sz="2400">
              <a:solidFill>
                <a:schemeClr val="tx1"/>
              </a:solidFill>
              <a:latin typeface="Times New Roman" pitchFamily="18" charset="0"/>
              <a:sym typeface="Arial" pitchFamily="34" charset="0"/>
            </a:endParaRPr>
          </a:p>
        </p:txBody>
      </p:sp>
      <p:sp>
        <p:nvSpPr>
          <p:cNvPr id="7190" name="Rectangle 23"/>
          <p:cNvSpPr>
            <a:spLocks noChangeArrowheads="1"/>
          </p:cNvSpPr>
          <p:nvPr/>
        </p:nvSpPr>
        <p:spPr bwMode="auto">
          <a:xfrm>
            <a:off x="4943475" y="2941638"/>
            <a:ext cx="3819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2000">
                <a:solidFill>
                  <a:schemeClr val="tx1"/>
                </a:solidFill>
                <a:latin typeface="Times New Roman" pitchFamily="18" charset="0"/>
                <a:sym typeface="Arial" pitchFamily="34" charset="0"/>
              </a:rPr>
              <a:t>多数向 </a:t>
            </a:r>
            <a:r>
              <a:rPr lang="en-US" altLang="zh-CN" sz="2000">
                <a:solidFill>
                  <a:schemeClr val="tx1"/>
                </a:solidFill>
                <a:latin typeface="Times New Roman" pitchFamily="18" charset="0"/>
                <a:sym typeface="Arial" pitchFamily="34" charset="0"/>
              </a:rPr>
              <a:t>BC </a:t>
            </a:r>
            <a:r>
              <a:rPr lang="zh-CN" altLang="en-US" sz="2000">
                <a:solidFill>
                  <a:schemeClr val="tx1"/>
                </a:solidFill>
                <a:latin typeface="Times New Roman" pitchFamily="18" charset="0"/>
                <a:sym typeface="Arial" pitchFamily="34" charset="0"/>
              </a:rPr>
              <a:t>结方向漂移形成 </a:t>
            </a:r>
            <a:r>
              <a:rPr lang="en-US" altLang="zh-CN" sz="2000" i="1">
                <a:solidFill>
                  <a:schemeClr val="tx1"/>
                </a:solidFill>
                <a:latin typeface="Times New Roman" pitchFamily="18" charset="0"/>
                <a:sym typeface="Arial" pitchFamily="34" charset="0"/>
              </a:rPr>
              <a:t>I</a:t>
            </a:r>
            <a:r>
              <a:rPr lang="en-US" altLang="zh-CN" sz="2000" baseline="-25000">
                <a:solidFill>
                  <a:schemeClr val="tx1"/>
                </a:solidFill>
                <a:latin typeface="Times New Roman" pitchFamily="18" charset="0"/>
                <a:sym typeface="Arial" pitchFamily="34" charset="0"/>
              </a:rPr>
              <a:t>CN</a:t>
            </a:r>
          </a:p>
        </p:txBody>
      </p:sp>
      <p:sp>
        <p:nvSpPr>
          <p:cNvPr id="7191" name="Rectangle 24"/>
          <p:cNvSpPr>
            <a:spLocks noChangeArrowheads="1"/>
          </p:cNvSpPr>
          <p:nvPr/>
        </p:nvSpPr>
        <p:spPr bwMode="auto">
          <a:xfrm>
            <a:off x="4876800" y="3398838"/>
            <a:ext cx="411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2000">
                <a:solidFill>
                  <a:schemeClr val="tx1"/>
                </a:solidFill>
                <a:latin typeface="Times New Roman" pitchFamily="18" charset="0"/>
                <a:sym typeface="Arial" pitchFamily="34" charset="0"/>
              </a:rPr>
              <a:t> 少数与空穴复合，形成 </a:t>
            </a:r>
            <a:r>
              <a:rPr lang="en-US" altLang="zh-CN" sz="2000" i="1">
                <a:solidFill>
                  <a:schemeClr val="tx1"/>
                </a:solidFill>
                <a:latin typeface="Times New Roman" pitchFamily="18" charset="0"/>
                <a:sym typeface="Arial" pitchFamily="34" charset="0"/>
              </a:rPr>
              <a:t>I</a:t>
            </a:r>
            <a:r>
              <a:rPr lang="en-US" altLang="zh-CN" sz="2000" baseline="-25000">
                <a:solidFill>
                  <a:schemeClr val="tx1"/>
                </a:solidFill>
                <a:latin typeface="Times New Roman" pitchFamily="18" charset="0"/>
                <a:sym typeface="Arial" pitchFamily="34" charset="0"/>
              </a:rPr>
              <a:t>BN</a:t>
            </a:r>
            <a:endParaRPr lang="en-US" altLang="zh-CN" sz="2000">
              <a:solidFill>
                <a:schemeClr val="tx1"/>
              </a:solidFill>
              <a:latin typeface="Times New Roman" pitchFamily="18" charset="0"/>
              <a:sym typeface="Arial" pitchFamily="34" charset="0"/>
            </a:endParaRPr>
          </a:p>
        </p:txBody>
      </p:sp>
      <p:sp>
        <p:nvSpPr>
          <p:cNvPr id="7192" name="Rectangle 25"/>
          <p:cNvSpPr>
            <a:spLocks noChangeArrowheads="1"/>
          </p:cNvSpPr>
          <p:nvPr/>
        </p:nvSpPr>
        <p:spPr bwMode="auto">
          <a:xfrm>
            <a:off x="4641850" y="2438400"/>
            <a:ext cx="3282950"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2400">
                <a:solidFill>
                  <a:schemeClr val="tx1"/>
                </a:solidFill>
                <a:latin typeface="Times New Roman" pitchFamily="18" charset="0"/>
                <a:sym typeface="Arial" pitchFamily="34" charset="0"/>
              </a:rPr>
              <a:t>2</a:t>
            </a:r>
            <a:r>
              <a:rPr lang="en-US" altLang="zh-CN" sz="2400">
                <a:solidFill>
                  <a:schemeClr val="tx1"/>
                </a:solidFill>
                <a:latin typeface="宋体" pitchFamily="2" charset="-122"/>
                <a:sym typeface="宋体" pitchFamily="2" charset="-122"/>
              </a:rPr>
              <a:t>)</a:t>
            </a:r>
            <a:r>
              <a:rPr lang="zh-CN" altLang="en-US" sz="2400">
                <a:solidFill>
                  <a:schemeClr val="tx1"/>
                </a:solidFill>
                <a:latin typeface="Times New Roman" pitchFamily="18" charset="0"/>
                <a:sym typeface="Arial" pitchFamily="34" charset="0"/>
              </a:rPr>
              <a:t>电子到达基区后</a:t>
            </a:r>
            <a:endParaRPr lang="zh-CN" altLang="en-US">
              <a:solidFill>
                <a:schemeClr val="tx1"/>
              </a:solidFill>
              <a:latin typeface="Times New Roman" pitchFamily="18" charset="0"/>
            </a:endParaRPr>
          </a:p>
        </p:txBody>
      </p:sp>
      <p:sp>
        <p:nvSpPr>
          <p:cNvPr id="7193" name="Rectangle 26"/>
          <p:cNvSpPr>
            <a:spLocks noChangeArrowheads="1"/>
          </p:cNvSpPr>
          <p:nvPr/>
        </p:nvSpPr>
        <p:spPr bwMode="auto">
          <a:xfrm>
            <a:off x="2286000" y="4024313"/>
            <a:ext cx="63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i="1">
                <a:solidFill>
                  <a:srgbClr val="0066FF"/>
                </a:solidFill>
                <a:latin typeface="Times New Roman" pitchFamily="18" charset="0"/>
                <a:sym typeface="Arial" pitchFamily="34" charset="0"/>
              </a:rPr>
              <a:t>I</a:t>
            </a:r>
            <a:r>
              <a:rPr lang="en-US" altLang="zh-CN" baseline="-25000">
                <a:solidFill>
                  <a:srgbClr val="0066FF"/>
                </a:solidFill>
                <a:latin typeface="Times New Roman" pitchFamily="18" charset="0"/>
                <a:sym typeface="Arial" pitchFamily="34" charset="0"/>
              </a:rPr>
              <a:t> EN</a:t>
            </a:r>
            <a:endParaRPr lang="zh-CN" altLang="en-US">
              <a:latin typeface="Times New Roman" pitchFamily="18" charset="0"/>
            </a:endParaRPr>
          </a:p>
        </p:txBody>
      </p:sp>
      <p:sp>
        <p:nvSpPr>
          <p:cNvPr id="28" name="Rectangle 17"/>
          <p:cNvSpPr>
            <a:spLocks noChangeArrowheads="1"/>
          </p:cNvSpPr>
          <p:nvPr/>
        </p:nvSpPr>
        <p:spPr bwMode="auto">
          <a:xfrm>
            <a:off x="792163" y="5740400"/>
            <a:ext cx="81724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2400" i="1" dirty="0">
                <a:solidFill>
                  <a:schemeClr val="bg2"/>
                </a:solidFill>
                <a:latin typeface="Times New Roman" pitchFamily="18" charset="0"/>
                <a:sym typeface="Arial" pitchFamily="34" charset="0"/>
              </a:rPr>
              <a:t>I</a:t>
            </a:r>
            <a:r>
              <a:rPr lang="en-US" altLang="zh-CN" sz="2400" baseline="-25000" dirty="0">
                <a:solidFill>
                  <a:schemeClr val="bg2"/>
                </a:solidFill>
                <a:latin typeface="Times New Roman" pitchFamily="18" charset="0"/>
                <a:sym typeface="Arial" pitchFamily="34" charset="0"/>
              </a:rPr>
              <a:t>E</a:t>
            </a:r>
            <a:r>
              <a:rPr lang="zh-CN" altLang="en-US" sz="2400" dirty="0">
                <a:solidFill>
                  <a:schemeClr val="bg2"/>
                </a:solidFill>
                <a:latin typeface="Times New Roman" pitchFamily="18" charset="0"/>
                <a:sym typeface="Arial" pitchFamily="34" charset="0"/>
              </a:rPr>
              <a:t>是扩散运动形成；</a:t>
            </a:r>
            <a:r>
              <a:rPr lang="en-US" altLang="zh-CN" sz="2400" i="1" dirty="0">
                <a:solidFill>
                  <a:schemeClr val="bg2"/>
                </a:solidFill>
                <a:latin typeface="Times New Roman" pitchFamily="18" charset="0"/>
                <a:sym typeface="Arial" pitchFamily="34" charset="0"/>
              </a:rPr>
              <a:t>I</a:t>
            </a:r>
            <a:r>
              <a:rPr lang="en-US" altLang="zh-CN" sz="2400" baseline="-25000" dirty="0">
                <a:solidFill>
                  <a:schemeClr val="bg2"/>
                </a:solidFill>
                <a:latin typeface="Times New Roman" pitchFamily="18" charset="0"/>
                <a:sym typeface="Arial" pitchFamily="34" charset="0"/>
              </a:rPr>
              <a:t>C</a:t>
            </a:r>
            <a:r>
              <a:rPr lang="zh-CN" altLang="en-US" sz="2400" dirty="0">
                <a:solidFill>
                  <a:schemeClr val="bg2"/>
                </a:solidFill>
                <a:latin typeface="Times New Roman" pitchFamily="18" charset="0"/>
                <a:sym typeface="Arial" pitchFamily="34" charset="0"/>
              </a:rPr>
              <a:t>是漂移运动形成；</a:t>
            </a:r>
            <a:r>
              <a:rPr lang="en-US" altLang="zh-CN" sz="2400" i="1" dirty="0">
                <a:solidFill>
                  <a:schemeClr val="bg2"/>
                </a:solidFill>
                <a:latin typeface="Times New Roman" pitchFamily="18" charset="0"/>
                <a:sym typeface="Arial" pitchFamily="34" charset="0"/>
              </a:rPr>
              <a:t>I</a:t>
            </a:r>
            <a:r>
              <a:rPr lang="en-US" altLang="zh-CN" sz="2400" baseline="-25000" dirty="0">
                <a:solidFill>
                  <a:schemeClr val="bg2"/>
                </a:solidFill>
                <a:latin typeface="Times New Roman" pitchFamily="18" charset="0"/>
                <a:sym typeface="Arial" pitchFamily="34" charset="0"/>
              </a:rPr>
              <a:t>B</a:t>
            </a:r>
            <a:r>
              <a:rPr lang="zh-CN" altLang="en-US" sz="2400" dirty="0">
                <a:solidFill>
                  <a:schemeClr val="bg2"/>
                </a:solidFill>
                <a:latin typeface="Times New Roman" pitchFamily="18" charset="0"/>
                <a:sym typeface="Arial" pitchFamily="34" charset="0"/>
              </a:rPr>
              <a:t>是复合运动形成。</a:t>
            </a:r>
            <a:endParaRPr lang="zh-CN" altLang="en-US" dirty="0">
              <a:solidFill>
                <a:schemeClr val="bg2"/>
              </a:solidFill>
              <a:latin typeface="Times New Roman" pitchFamily="18" charset="0"/>
            </a:endParaRPr>
          </a:p>
        </p:txBody>
      </p:sp>
      <p:sp>
        <p:nvSpPr>
          <p:cNvPr id="31" name="Rectangle 26"/>
          <p:cNvSpPr>
            <a:spLocks noChangeArrowheads="1"/>
          </p:cNvSpPr>
          <p:nvPr/>
        </p:nvSpPr>
        <p:spPr bwMode="auto">
          <a:xfrm>
            <a:off x="4781513" y="4704334"/>
            <a:ext cx="35973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Arial" pitchFamily="34" charset="0"/>
              <a:buNone/>
            </a:pPr>
            <a:r>
              <a:rPr lang="zh-CN" altLang="en-US" sz="2400" dirty="0">
                <a:solidFill>
                  <a:schemeClr val="tx1"/>
                </a:solidFill>
                <a:latin typeface="Times New Roman" pitchFamily="18" charset="0"/>
                <a:sym typeface="Arial" pitchFamily="34" charset="0"/>
              </a:rPr>
              <a:t>对</a:t>
            </a:r>
            <a:r>
              <a:rPr lang="en-US" altLang="zh-CN" sz="2400" dirty="0">
                <a:solidFill>
                  <a:schemeClr val="tx1"/>
                </a:solidFill>
                <a:latin typeface="Times New Roman" pitchFamily="18" charset="0"/>
                <a:sym typeface="Arial" pitchFamily="34" charset="0"/>
              </a:rPr>
              <a:t>C</a:t>
            </a:r>
            <a:r>
              <a:rPr lang="zh-CN" altLang="en-US" sz="2400" dirty="0">
                <a:solidFill>
                  <a:schemeClr val="tx1"/>
                </a:solidFill>
                <a:latin typeface="Times New Roman" pitchFamily="18" charset="0"/>
                <a:sym typeface="Arial" pitchFamily="34" charset="0"/>
              </a:rPr>
              <a:t>点列</a:t>
            </a:r>
            <a:r>
              <a:rPr lang="en-US" altLang="zh-CN" sz="2400" dirty="0">
                <a:solidFill>
                  <a:schemeClr val="tx1"/>
                </a:solidFill>
                <a:latin typeface="Times New Roman" pitchFamily="18" charset="0"/>
                <a:sym typeface="Arial" pitchFamily="34" charset="0"/>
              </a:rPr>
              <a:t>KCL</a:t>
            </a:r>
            <a:r>
              <a:rPr lang="zh-CN" altLang="en-US" sz="2400" dirty="0">
                <a:solidFill>
                  <a:schemeClr val="tx1"/>
                </a:solidFill>
                <a:latin typeface="Times New Roman" pitchFamily="18" charset="0"/>
                <a:sym typeface="Arial" pitchFamily="34" charset="0"/>
              </a:rPr>
              <a:t>得：</a:t>
            </a:r>
            <a:endParaRPr lang="zh-CN" altLang="en-US" sz="2400" dirty="0">
              <a:latin typeface="Times New Roman" pitchFamily="18" charset="0"/>
            </a:endParaRPr>
          </a:p>
        </p:txBody>
      </p:sp>
      <p:sp>
        <p:nvSpPr>
          <p:cNvPr id="32" name="Rectangle 2">
            <a:extLst>
              <a:ext uri="{FF2B5EF4-FFF2-40B4-BE49-F238E27FC236}">
                <a16:creationId xmlns:a16="http://schemas.microsoft.com/office/drawing/2014/main" id="{14D9D754-8C18-4ED2-87A8-1FE22CFBF605}"/>
              </a:ext>
            </a:extLst>
          </p:cNvPr>
          <p:cNvSpPr>
            <a:spLocks noChangeArrowheads="1"/>
          </p:cNvSpPr>
          <p:nvPr/>
        </p:nvSpPr>
        <p:spPr bwMode="auto">
          <a:xfrm>
            <a:off x="762000" y="368300"/>
            <a:ext cx="5818188"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buFont typeface="Arial" pitchFamily="34" charset="0"/>
              <a:buNone/>
              <a:defRPr/>
            </a:pPr>
            <a:r>
              <a:rPr lang="en-US" altLang="zh-CN" sz="2800" b="0" dirty="0">
                <a:solidFill>
                  <a:srgbClr val="0033CC"/>
                </a:solidFill>
                <a:latin typeface="黑体" panose="02010609060101010101" pitchFamily="49" charset="-122"/>
                <a:ea typeface="黑体" panose="02010609060101010101" pitchFamily="49" charset="-122"/>
                <a:sym typeface="Arial" pitchFamily="34" charset="0"/>
              </a:rPr>
              <a:t>3</a:t>
            </a:r>
            <a:r>
              <a:rPr lang="zh-CN" altLang="en-US" sz="2800" b="0" dirty="0">
                <a:solidFill>
                  <a:srgbClr val="0033CC"/>
                </a:solidFill>
                <a:latin typeface="黑体" panose="02010609060101010101" pitchFamily="49" charset="-122"/>
                <a:ea typeface="黑体" panose="02010609060101010101" pitchFamily="49" charset="-122"/>
                <a:sym typeface="Arial" pitchFamily="34" charset="0"/>
              </a:rPr>
              <a:t>、</a:t>
            </a:r>
            <a:r>
              <a:rPr lang="en-US" altLang="zh-CN" sz="2800" b="0" dirty="0">
                <a:solidFill>
                  <a:srgbClr val="0033CC"/>
                </a:solidFill>
                <a:latin typeface="黑体" panose="02010609060101010101" pitchFamily="49" charset="-122"/>
                <a:ea typeface="黑体" panose="02010609060101010101" pitchFamily="49" charset="-122"/>
                <a:sym typeface="Arial" pitchFamily="34" charset="0"/>
              </a:rPr>
              <a:t>BJT</a:t>
            </a:r>
            <a:r>
              <a:rPr lang="zh-CN" altLang="en-US" sz="2800" b="0" dirty="0">
                <a:solidFill>
                  <a:srgbClr val="0033CC"/>
                </a:solidFill>
                <a:latin typeface="黑体" panose="02010609060101010101" pitchFamily="49" charset="-122"/>
                <a:ea typeface="黑体" panose="02010609060101010101" pitchFamily="49" charset="-122"/>
                <a:sym typeface="Arial" pitchFamily="34" charset="0"/>
              </a:rPr>
              <a:t>内部载流子的传输过程</a:t>
            </a:r>
            <a:endParaRPr lang="zh-CN" altLang="en-US" sz="4000" b="0" dirty="0">
              <a:solidFill>
                <a:srgbClr val="0033CC"/>
              </a:solidFill>
              <a:latin typeface="黑体" panose="02010609060101010101" pitchFamily="49" charset="-122"/>
              <a:ea typeface="黑体" panose="02010609060101010101" pitchFamily="49" charset="-122"/>
            </a:endParaRPr>
          </a:p>
        </p:txBody>
      </p:sp>
      <p:sp>
        <p:nvSpPr>
          <p:cNvPr id="29" name="文本框 28">
            <a:extLst>
              <a:ext uri="{FF2B5EF4-FFF2-40B4-BE49-F238E27FC236}">
                <a16:creationId xmlns:a16="http://schemas.microsoft.com/office/drawing/2014/main" id="{BDB1F107-E23C-435E-B359-92155D51B446}"/>
              </a:ext>
            </a:extLst>
          </p:cNvPr>
          <p:cNvSpPr txBox="1"/>
          <p:nvPr/>
        </p:nvSpPr>
        <p:spPr>
          <a:xfrm>
            <a:off x="7809892" y="6228020"/>
            <a:ext cx="415499" cy="369332"/>
          </a:xfrm>
          <a:prstGeom prst="rect">
            <a:avLst/>
          </a:prstGeom>
          <a:noFill/>
        </p:spPr>
        <p:txBody>
          <a:bodyPr wrap="none" rtlCol="0">
            <a:spAutoFit/>
          </a:bodyPr>
          <a:lstStyle/>
          <a:p>
            <a:r>
              <a:rPr lang="en-US" altLang="zh-CN" sz="1800" dirty="0">
                <a:solidFill>
                  <a:srgbClr val="E4A4DC"/>
                </a:solidFill>
              </a:rPr>
              <a:t>63</a:t>
            </a:r>
            <a:endParaRPr lang="zh-CN" altLang="en-US" sz="1800" dirty="0">
              <a:solidFill>
                <a:srgbClr val="E4A4D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1281"/>
                                        </p:tgtEl>
                                        <p:attrNameLst>
                                          <p:attrName>style.visibility</p:attrName>
                                        </p:attrNameLst>
                                      </p:cBhvr>
                                      <p:to>
                                        <p:strVal val="visible"/>
                                      </p:to>
                                    </p:set>
                                    <p:animEffect filter="barn(outVertical)">
                                      <p:cBhvr>
                                        <p:cTn id="7" dur="500"/>
                                        <p:tgtEl>
                                          <p:spTgt spid="11281"/>
                                        </p:tgtEl>
                                      </p:cBhvr>
                                    </p:animEffect>
                                  </p:childTnLst>
                                </p:cTn>
                              </p:par>
                            </p:childTnLst>
                          </p:cTn>
                        </p:par>
                        <p:par>
                          <p:cTn id="8" fill="hold">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11282"/>
                                        </p:tgtEl>
                                        <p:attrNameLst>
                                          <p:attrName>style.visibility</p:attrName>
                                        </p:attrNameLst>
                                      </p:cBhvr>
                                      <p:to>
                                        <p:strVal val="visible"/>
                                      </p:to>
                                    </p:set>
                                    <p:animEffect filter="slide(fromTop)">
                                      <p:cBhvr>
                                        <p:cTn id="11" dur="500"/>
                                        <p:tgtEl>
                                          <p:spTgt spid="11282"/>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1283"/>
                                        </p:tgtEl>
                                        <p:attrNameLst>
                                          <p:attrName>style.visibility</p:attrName>
                                        </p:attrNameLst>
                                      </p:cBhvr>
                                      <p:to>
                                        <p:strVal val="visible"/>
                                      </p:to>
                                    </p:set>
                                    <p:animEffect filter="blinds(horizontal)">
                                      <p:cBhvr>
                                        <p:cTn id="15" dur="500"/>
                                        <p:tgtEl>
                                          <p:spTgt spid="1128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Effect filter="wipe(left)">
                                      <p:cBhvr>
                                        <p:cTn id="20" dur="500"/>
                                        <p:tgtEl>
                                          <p:spTgt spid="31">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1284"/>
                                        </p:tgtEl>
                                        <p:attrNameLst>
                                          <p:attrName>style.visibility</p:attrName>
                                        </p:attrNameLst>
                                      </p:cBhvr>
                                      <p:to>
                                        <p:strVal val="visible"/>
                                      </p:to>
                                    </p:set>
                                    <p:animEffect filter="blinds(horizontal)">
                                      <p:cBhvr>
                                        <p:cTn id="25" dur="500"/>
                                        <p:tgtEl>
                                          <p:spTgt spid="11284"/>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37" fill="hold" grpId="0"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filter="barn(outVertical)">
                                      <p:cBhvr>
                                        <p:cTn id="3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1" grpId="0" bldLvl="0"/>
      <p:bldP spid="11282" grpId="0" animBg="1"/>
      <p:bldP spid="11283" grpId="0" bldLvl="0"/>
      <p:bldP spid="11284" grpId="0" bldLvl="0"/>
      <p:bldP spid="28" grpId="0" bldLvl="0"/>
      <p:bldP spid="31" grpId="0" build="p" bldLvl="0"/>
    </p:bldLst>
  </p:timing>
</p:sld>
</file>

<file path=ppt/theme/theme1.xml><?xml version="1.0" encoding="utf-8"?>
<a:theme xmlns:a="http://schemas.openxmlformats.org/drawingml/2006/main" name="最终模板">
  <a:themeElements>
    <a:clrScheme name="最终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最终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noFill/>
          <a:miter lim="800000"/>
        </a:ln>
      </a:spPr>
      <a:bodyPr wrap="none">
        <a:spAutoFit/>
      </a:bodyPr>
      <a:lstStyle>
        <a:defPPr>
          <a:spcBef>
            <a:spcPct val="20000"/>
          </a:spcBef>
          <a:defRPr sz="4000" dirty="0" smtClean="0">
            <a:solidFill>
              <a:srgbClr val="0066FF"/>
            </a:solidFill>
            <a:effectLst>
              <a:outerShdw blurRad="38100" dist="38100" dir="2700000" algn="tl">
                <a:srgbClr val="000000">
                  <a:alpha val="43137"/>
                </a:srgbClr>
              </a:outerShdw>
            </a:effectLst>
            <a:latin typeface="隶书" pitchFamily="49" charset="-122"/>
            <a:ea typeface="隶书"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ctr" defTabSz="914400" rtl="0" eaLnBrk="1" fontAlgn="base" latinLnBrk="0" hangingPunct="1">
          <a:spcBef>
            <a:spcPct val="0"/>
          </a:spcBef>
          <a:spcAft>
            <a:spcPct val="0"/>
          </a:spcAft>
          <a:buClrTx/>
          <a:buSzTx/>
          <a:buFont typeface="Arial" pitchFamily="34" charset="0"/>
          <a:buNone/>
          <a:defRPr kumimoji="0" lang="zh-CN" sz="2400" b="1" i="0" u="none" strike="noStrike" cap="none" normalizeH="0" baseline="0" smtClean="0">
            <a:ln>
              <a:noFill/>
            </a:ln>
            <a:solidFill>
              <a:srgbClr val="FF0066"/>
            </a:solidFill>
            <a:effectLst/>
            <a:latin typeface="Times New Roman" pitchFamily="18" charset="0"/>
            <a:ea typeface="宋体" pitchFamily="2" charset="-122"/>
          </a:defRPr>
        </a:defPPr>
      </a:lstStyle>
    </a:lnDef>
  </a:objectDefaults>
  <a:extraClrSchemeLst>
    <a:extraClrScheme>
      <a:clrScheme name="最终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最终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最终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最终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最终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最终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最终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最终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最终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最终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最终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最终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C:\WINDOWS\Application Data\Microsoft\Templates\最终模板.pot</Template>
  <TotalTime>1820</TotalTime>
  <Words>5189</Words>
  <Application>Microsoft Office PowerPoint</Application>
  <PresentationFormat>全屏显示(4:3)</PresentationFormat>
  <Paragraphs>1429</Paragraphs>
  <Slides>68</Slides>
  <Notes>3</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5</vt:i4>
      </vt:variant>
      <vt:variant>
        <vt:lpstr>幻灯片标题</vt:lpstr>
      </vt:variant>
      <vt:variant>
        <vt:i4>68</vt:i4>
      </vt:variant>
    </vt:vector>
  </HeadingPairs>
  <TitlesOfParts>
    <vt:vector size="87" baseType="lpstr">
      <vt:lpstr>黑体</vt:lpstr>
      <vt:lpstr>华文行楷</vt:lpstr>
      <vt:lpstr>楷体_GB2312</vt:lpstr>
      <vt:lpstr>隶书</vt:lpstr>
      <vt:lpstr>宋体</vt:lpstr>
      <vt:lpstr>幼圆</vt:lpstr>
      <vt:lpstr>Arial</vt:lpstr>
      <vt:lpstr>Cambria Math</vt:lpstr>
      <vt:lpstr>Symbol</vt:lpstr>
      <vt:lpstr>Tahoma</vt:lpstr>
      <vt:lpstr>Times New Roman</vt:lpstr>
      <vt:lpstr>Verdana</vt:lpstr>
      <vt:lpstr>Wingdings</vt:lpstr>
      <vt:lpstr>最终模板</vt:lpstr>
      <vt:lpstr>BMP 图像</vt:lpstr>
      <vt:lpstr>公式</vt:lpstr>
      <vt:lpstr>Photo Editor 照片</vt:lpstr>
      <vt:lpstr>Microsoft 公式 3.0</vt:lpstr>
      <vt:lpstr>Equation.3</vt:lpstr>
      <vt:lpstr>模拟电子技术基础 Fundamentals of Analog Electronic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1.5.5 双极型和场效应型三极管的比较</vt:lpstr>
      <vt:lpstr>PowerPoint 演示文稿</vt:lpstr>
      <vt:lpstr>PowerPoint 演示文稿</vt:lpstr>
      <vt:lpstr>PowerPoint 演示文稿</vt:lpstr>
      <vt:lpstr>PowerPoint 演示文稿</vt:lpstr>
      <vt:lpstr>PowerPoint 演示文稿</vt:lpstr>
      <vt:lpstr>PowerPoint 演示文稿</vt:lpstr>
    </vt:vector>
  </TitlesOfParts>
  <Company>七系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px</dc:creator>
  <cp:lastModifiedBy>张 静秋</cp:lastModifiedBy>
  <cp:revision>682</cp:revision>
  <dcterms:created xsi:type="dcterms:W3CDTF">2004-04-14T02:41:00Z</dcterms:created>
  <dcterms:modified xsi:type="dcterms:W3CDTF">2021-12-08T13:12:24Z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2052-10.1.0.5511</vt:lpwstr>
  </property>
</Properties>
</file>